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304" r:id="rId3"/>
    <p:sldId id="399" r:id="rId4"/>
    <p:sldId id="400" r:id="rId5"/>
    <p:sldId id="403" r:id="rId6"/>
    <p:sldId id="404" r:id="rId7"/>
    <p:sldId id="405" r:id="rId8"/>
    <p:sldId id="406" r:id="rId9"/>
    <p:sldId id="402" r:id="rId10"/>
    <p:sldId id="464" r:id="rId11"/>
    <p:sldId id="409" r:id="rId12"/>
    <p:sldId id="466" r:id="rId13"/>
    <p:sldId id="467" r:id="rId14"/>
    <p:sldId id="408" r:id="rId15"/>
    <p:sldId id="410" r:id="rId16"/>
    <p:sldId id="411" r:id="rId17"/>
    <p:sldId id="412" r:id="rId18"/>
    <p:sldId id="465" r:id="rId19"/>
    <p:sldId id="415" r:id="rId20"/>
    <p:sldId id="416" r:id="rId21"/>
    <p:sldId id="417" r:id="rId22"/>
    <p:sldId id="418" r:id="rId23"/>
    <p:sldId id="496" r:id="rId24"/>
    <p:sldId id="420" r:id="rId25"/>
    <p:sldId id="497" r:id="rId26"/>
    <p:sldId id="422" r:id="rId27"/>
    <p:sldId id="468" r:id="rId28"/>
    <p:sldId id="423" r:id="rId29"/>
    <p:sldId id="424" r:id="rId30"/>
    <p:sldId id="425" r:id="rId31"/>
    <p:sldId id="436" r:id="rId32"/>
    <p:sldId id="437" r:id="rId33"/>
    <p:sldId id="435" r:id="rId34"/>
    <p:sldId id="438" r:id="rId35"/>
    <p:sldId id="448" r:id="rId36"/>
    <p:sldId id="495" r:id="rId37"/>
    <p:sldId id="457" r:id="rId38"/>
    <p:sldId id="463" r:id="rId39"/>
    <p:sldId id="458" r:id="rId40"/>
    <p:sldId id="459" r:id="rId41"/>
    <p:sldId id="491" r:id="rId42"/>
    <p:sldId id="461" r:id="rId43"/>
    <p:sldId id="470" r:id="rId44"/>
    <p:sldId id="471" r:id="rId45"/>
    <p:sldId id="472" r:id="rId46"/>
    <p:sldId id="473" r:id="rId47"/>
    <p:sldId id="474" r:id="rId48"/>
    <p:sldId id="475" r:id="rId49"/>
    <p:sldId id="476" r:id="rId50"/>
    <p:sldId id="477" r:id="rId51"/>
    <p:sldId id="478" r:id="rId52"/>
    <p:sldId id="479" r:id="rId53"/>
    <p:sldId id="480" r:id="rId54"/>
    <p:sldId id="481" r:id="rId55"/>
    <p:sldId id="482" r:id="rId56"/>
    <p:sldId id="483" r:id="rId57"/>
    <p:sldId id="484" r:id="rId58"/>
    <p:sldId id="485" r:id="rId59"/>
    <p:sldId id="486" r:id="rId60"/>
    <p:sldId id="487" r:id="rId61"/>
    <p:sldId id="488" r:id="rId62"/>
    <p:sldId id="489" r:id="rId6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EBB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0424" autoAdjust="0"/>
  </p:normalViewPr>
  <p:slideViewPr>
    <p:cSldViewPr>
      <p:cViewPr>
        <p:scale>
          <a:sx n="66" d="100"/>
          <a:sy n="66" d="100"/>
        </p:scale>
        <p:origin x="-1689" y="-7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0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11" Type="http://schemas.openxmlformats.org/officeDocument/2006/relationships/image" Target="../media/image78.wmf"/><Relationship Id="rId5" Type="http://schemas.openxmlformats.org/officeDocument/2006/relationships/image" Target="../media/image72.wmf"/><Relationship Id="rId10" Type="http://schemas.openxmlformats.org/officeDocument/2006/relationships/image" Target="../media/image77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image" Target="../media/image97.wmf"/><Relationship Id="rId18" Type="http://schemas.openxmlformats.org/officeDocument/2006/relationships/image" Target="../media/image102.wmf"/><Relationship Id="rId3" Type="http://schemas.openxmlformats.org/officeDocument/2006/relationships/image" Target="../media/image88.wmf"/><Relationship Id="rId7" Type="http://schemas.openxmlformats.org/officeDocument/2006/relationships/image" Target="../media/image85.wmf"/><Relationship Id="rId12" Type="http://schemas.openxmlformats.org/officeDocument/2006/relationships/image" Target="../media/image96.wmf"/><Relationship Id="rId17" Type="http://schemas.openxmlformats.org/officeDocument/2006/relationships/image" Target="../media/image101.wmf"/><Relationship Id="rId2" Type="http://schemas.openxmlformats.org/officeDocument/2006/relationships/image" Target="../media/image87.wmf"/><Relationship Id="rId16" Type="http://schemas.openxmlformats.org/officeDocument/2006/relationships/image" Target="../media/image100.wmf"/><Relationship Id="rId1" Type="http://schemas.openxmlformats.org/officeDocument/2006/relationships/image" Target="../media/image79.wmf"/><Relationship Id="rId6" Type="http://schemas.openxmlformats.org/officeDocument/2006/relationships/image" Target="../media/image91.wmf"/><Relationship Id="rId11" Type="http://schemas.openxmlformats.org/officeDocument/2006/relationships/image" Target="../media/image95.wmf"/><Relationship Id="rId5" Type="http://schemas.openxmlformats.org/officeDocument/2006/relationships/image" Target="../media/image90.wmf"/><Relationship Id="rId15" Type="http://schemas.openxmlformats.org/officeDocument/2006/relationships/image" Target="../media/image99.wmf"/><Relationship Id="rId10" Type="http://schemas.openxmlformats.org/officeDocument/2006/relationships/image" Target="../media/image94.wmf"/><Relationship Id="rId19" Type="http://schemas.openxmlformats.org/officeDocument/2006/relationships/image" Target="../media/image103.wmf"/><Relationship Id="rId4" Type="http://schemas.openxmlformats.org/officeDocument/2006/relationships/image" Target="../media/image89.wmf"/><Relationship Id="rId9" Type="http://schemas.openxmlformats.org/officeDocument/2006/relationships/image" Target="../media/image93.wmf"/><Relationship Id="rId14" Type="http://schemas.openxmlformats.org/officeDocument/2006/relationships/image" Target="../media/image98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image" Target="../media/image92.wmf"/><Relationship Id="rId7" Type="http://schemas.openxmlformats.org/officeDocument/2006/relationships/image" Target="../media/image106.wmf"/><Relationship Id="rId2" Type="http://schemas.openxmlformats.org/officeDocument/2006/relationships/image" Target="../media/image85.wmf"/><Relationship Id="rId1" Type="http://schemas.openxmlformats.org/officeDocument/2006/relationships/image" Target="../media/image79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10" Type="http://schemas.openxmlformats.org/officeDocument/2006/relationships/image" Target="../media/image109.wmf"/><Relationship Id="rId4" Type="http://schemas.openxmlformats.org/officeDocument/2006/relationships/image" Target="../media/image96.wmf"/><Relationship Id="rId9" Type="http://schemas.openxmlformats.org/officeDocument/2006/relationships/image" Target="../media/image10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image" Target="../media/image114.wmf"/><Relationship Id="rId7" Type="http://schemas.openxmlformats.org/officeDocument/2006/relationships/image" Target="../media/image118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3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12" Type="http://schemas.openxmlformats.org/officeDocument/2006/relationships/image" Target="../media/image32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5" Type="http://schemas.openxmlformats.org/officeDocument/2006/relationships/image" Target="../media/image3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Relationship Id="rId14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3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12" Type="http://schemas.openxmlformats.org/officeDocument/2006/relationships/image" Target="../media/image32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5" Type="http://schemas.openxmlformats.org/officeDocument/2006/relationships/image" Target="../media/image37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Relationship Id="rId14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8.wmf"/><Relationship Id="rId3" Type="http://schemas.openxmlformats.org/officeDocument/2006/relationships/image" Target="../media/image23.wmf"/><Relationship Id="rId7" Type="http://schemas.openxmlformats.org/officeDocument/2006/relationships/image" Target="../media/image28.wmf"/><Relationship Id="rId12" Type="http://schemas.openxmlformats.org/officeDocument/2006/relationships/image" Target="../media/image3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11" Type="http://schemas.openxmlformats.org/officeDocument/2006/relationships/image" Target="../media/image32.wmf"/><Relationship Id="rId5" Type="http://schemas.openxmlformats.org/officeDocument/2006/relationships/image" Target="../media/image25.wmf"/><Relationship Id="rId10" Type="http://schemas.openxmlformats.org/officeDocument/2006/relationships/image" Target="../media/image31.wmf"/><Relationship Id="rId4" Type="http://schemas.openxmlformats.org/officeDocument/2006/relationships/image" Target="../media/image24.wmf"/><Relationship Id="rId9" Type="http://schemas.openxmlformats.org/officeDocument/2006/relationships/image" Target="../media/image30.wmf"/><Relationship Id="rId14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8.wmf"/><Relationship Id="rId3" Type="http://schemas.openxmlformats.org/officeDocument/2006/relationships/image" Target="../media/image23.wmf"/><Relationship Id="rId7" Type="http://schemas.openxmlformats.org/officeDocument/2006/relationships/image" Target="../media/image28.wmf"/><Relationship Id="rId12" Type="http://schemas.openxmlformats.org/officeDocument/2006/relationships/image" Target="../media/image3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11" Type="http://schemas.openxmlformats.org/officeDocument/2006/relationships/image" Target="../media/image32.wmf"/><Relationship Id="rId5" Type="http://schemas.openxmlformats.org/officeDocument/2006/relationships/image" Target="../media/image25.wmf"/><Relationship Id="rId10" Type="http://schemas.openxmlformats.org/officeDocument/2006/relationships/image" Target="../media/image31.wmf"/><Relationship Id="rId4" Type="http://schemas.openxmlformats.org/officeDocument/2006/relationships/image" Target="../media/image24.wmf"/><Relationship Id="rId9" Type="http://schemas.openxmlformats.org/officeDocument/2006/relationships/image" Target="../media/image30.wmf"/><Relationship Id="rId14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39118-B020-408A-87FF-243363CD19B1}" type="datetimeFigureOut">
              <a:rPr lang="zh-CN" altLang="en-US" smtClean="0"/>
              <a:pPr/>
              <a:t>2016/4/7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4D42-90CE-4DB6-A765-3DECAE6027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86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31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32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33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34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35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36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37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38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39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40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42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43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44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45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46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47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48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49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50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51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52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53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54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55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56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57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58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59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60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61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62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7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16.bin"/><Relationship Id="rId26" Type="http://schemas.openxmlformats.org/officeDocument/2006/relationships/oleObject" Target="../embeddings/oleObject20.bin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29.wmf"/><Relationship Id="rId34" Type="http://schemas.openxmlformats.org/officeDocument/2006/relationships/oleObject" Target="../embeddings/oleObject25.bin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27.wmf"/><Relationship Id="rId25" Type="http://schemas.openxmlformats.org/officeDocument/2006/relationships/image" Target="../media/image31.wmf"/><Relationship Id="rId33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7.bin"/><Relationship Id="rId29" Type="http://schemas.openxmlformats.org/officeDocument/2006/relationships/oleObject" Target="../embeddings/oleObject22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24.wmf"/><Relationship Id="rId24" Type="http://schemas.openxmlformats.org/officeDocument/2006/relationships/oleObject" Target="../embeddings/oleObject19.bin"/><Relationship Id="rId32" Type="http://schemas.openxmlformats.org/officeDocument/2006/relationships/oleObject" Target="../embeddings/oleObject24.bin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23" Type="http://schemas.openxmlformats.org/officeDocument/2006/relationships/image" Target="../media/image30.wmf"/><Relationship Id="rId28" Type="http://schemas.openxmlformats.org/officeDocument/2006/relationships/image" Target="../media/image32.w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28.wmf"/><Relationship Id="rId31" Type="http://schemas.openxmlformats.org/officeDocument/2006/relationships/oleObject" Target="../embeddings/oleObject23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14.bin"/><Relationship Id="rId22" Type="http://schemas.openxmlformats.org/officeDocument/2006/relationships/oleObject" Target="../embeddings/oleObject18.bin"/><Relationship Id="rId27" Type="http://schemas.openxmlformats.org/officeDocument/2006/relationships/oleObject" Target="../embeddings/oleObject21.bin"/><Relationship Id="rId30" Type="http://schemas.openxmlformats.org/officeDocument/2006/relationships/image" Target="../media/image33.wmf"/><Relationship Id="rId35" Type="http://schemas.openxmlformats.org/officeDocument/2006/relationships/image" Target="../media/image3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33.bin"/><Relationship Id="rId26" Type="http://schemas.openxmlformats.org/officeDocument/2006/relationships/oleObject" Target="../embeddings/oleObject37.bin"/><Relationship Id="rId3" Type="http://schemas.openxmlformats.org/officeDocument/2006/relationships/notesSlide" Target="../notesSlides/notesSlide12.xml"/><Relationship Id="rId21" Type="http://schemas.openxmlformats.org/officeDocument/2006/relationships/image" Target="../media/image29.wmf"/><Relationship Id="rId34" Type="http://schemas.openxmlformats.org/officeDocument/2006/relationships/oleObject" Target="../embeddings/oleObject42.bin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27.wmf"/><Relationship Id="rId25" Type="http://schemas.openxmlformats.org/officeDocument/2006/relationships/image" Target="../media/image31.wmf"/><Relationship Id="rId33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2.bin"/><Relationship Id="rId20" Type="http://schemas.openxmlformats.org/officeDocument/2006/relationships/oleObject" Target="../embeddings/oleObject34.bin"/><Relationship Id="rId29" Type="http://schemas.openxmlformats.org/officeDocument/2006/relationships/oleObject" Target="../embeddings/oleObject39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24.wmf"/><Relationship Id="rId24" Type="http://schemas.openxmlformats.org/officeDocument/2006/relationships/oleObject" Target="../embeddings/oleObject36.bin"/><Relationship Id="rId32" Type="http://schemas.openxmlformats.org/officeDocument/2006/relationships/oleObject" Target="../embeddings/oleObject41.bin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23" Type="http://schemas.openxmlformats.org/officeDocument/2006/relationships/image" Target="../media/image30.wmf"/><Relationship Id="rId28" Type="http://schemas.openxmlformats.org/officeDocument/2006/relationships/image" Target="../media/image32.wmf"/><Relationship Id="rId10" Type="http://schemas.openxmlformats.org/officeDocument/2006/relationships/oleObject" Target="../embeddings/oleObject29.bin"/><Relationship Id="rId19" Type="http://schemas.openxmlformats.org/officeDocument/2006/relationships/image" Target="../media/image28.wmf"/><Relationship Id="rId31" Type="http://schemas.openxmlformats.org/officeDocument/2006/relationships/oleObject" Target="../embeddings/oleObject40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31.bin"/><Relationship Id="rId22" Type="http://schemas.openxmlformats.org/officeDocument/2006/relationships/oleObject" Target="../embeddings/oleObject35.bin"/><Relationship Id="rId27" Type="http://schemas.openxmlformats.org/officeDocument/2006/relationships/oleObject" Target="../embeddings/oleObject38.bin"/><Relationship Id="rId30" Type="http://schemas.openxmlformats.org/officeDocument/2006/relationships/image" Target="../media/image33.wmf"/><Relationship Id="rId35" Type="http://schemas.openxmlformats.org/officeDocument/2006/relationships/image" Target="../media/image3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50.bin"/><Relationship Id="rId26" Type="http://schemas.openxmlformats.org/officeDocument/2006/relationships/image" Target="../media/image32.wmf"/><Relationship Id="rId3" Type="http://schemas.openxmlformats.org/officeDocument/2006/relationships/notesSlide" Target="../notesSlides/notesSlide13.xml"/><Relationship Id="rId21" Type="http://schemas.openxmlformats.org/officeDocument/2006/relationships/image" Target="../media/image30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28.wmf"/><Relationship Id="rId25" Type="http://schemas.openxmlformats.org/officeDocument/2006/relationships/oleObject" Target="../embeddings/oleObject54.bin"/><Relationship Id="rId33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9.bin"/><Relationship Id="rId20" Type="http://schemas.openxmlformats.org/officeDocument/2006/relationships/oleObject" Target="../embeddings/oleObject51.bin"/><Relationship Id="rId29" Type="http://schemas.openxmlformats.org/officeDocument/2006/relationships/oleObject" Target="../embeddings/oleObject56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24.wmf"/><Relationship Id="rId24" Type="http://schemas.openxmlformats.org/officeDocument/2006/relationships/oleObject" Target="../embeddings/oleObject53.bin"/><Relationship Id="rId32" Type="http://schemas.openxmlformats.org/officeDocument/2006/relationships/oleObject" Target="../embeddings/oleObject58.bin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23" Type="http://schemas.openxmlformats.org/officeDocument/2006/relationships/image" Target="../media/image31.wmf"/><Relationship Id="rId28" Type="http://schemas.openxmlformats.org/officeDocument/2006/relationships/image" Target="../media/image33.wmf"/><Relationship Id="rId10" Type="http://schemas.openxmlformats.org/officeDocument/2006/relationships/oleObject" Target="../embeddings/oleObject46.bin"/><Relationship Id="rId19" Type="http://schemas.openxmlformats.org/officeDocument/2006/relationships/image" Target="../media/image29.wmf"/><Relationship Id="rId31" Type="http://schemas.openxmlformats.org/officeDocument/2006/relationships/image" Target="../media/image38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48.bin"/><Relationship Id="rId22" Type="http://schemas.openxmlformats.org/officeDocument/2006/relationships/oleObject" Target="../embeddings/oleObject52.bin"/><Relationship Id="rId27" Type="http://schemas.openxmlformats.org/officeDocument/2006/relationships/oleObject" Target="../embeddings/oleObject55.bin"/><Relationship Id="rId30" Type="http://schemas.openxmlformats.org/officeDocument/2006/relationships/oleObject" Target="../embeddings/oleObject5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66.bin"/><Relationship Id="rId26" Type="http://schemas.openxmlformats.org/officeDocument/2006/relationships/image" Target="../media/image32.wmf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30.wmf"/><Relationship Id="rId34" Type="http://schemas.openxmlformats.org/officeDocument/2006/relationships/image" Target="../media/image40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63.bin"/><Relationship Id="rId17" Type="http://schemas.openxmlformats.org/officeDocument/2006/relationships/image" Target="../media/image28.wmf"/><Relationship Id="rId25" Type="http://schemas.openxmlformats.org/officeDocument/2006/relationships/oleObject" Target="../embeddings/oleObject70.bin"/><Relationship Id="rId3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5.bin"/><Relationship Id="rId20" Type="http://schemas.openxmlformats.org/officeDocument/2006/relationships/oleObject" Target="../embeddings/oleObject67.bin"/><Relationship Id="rId29" Type="http://schemas.openxmlformats.org/officeDocument/2006/relationships/oleObject" Target="../embeddings/oleObject72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24.wmf"/><Relationship Id="rId24" Type="http://schemas.openxmlformats.org/officeDocument/2006/relationships/oleObject" Target="../embeddings/oleObject69.bin"/><Relationship Id="rId32" Type="http://schemas.openxmlformats.org/officeDocument/2006/relationships/oleObject" Target="../embeddings/oleObject74.bin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23" Type="http://schemas.openxmlformats.org/officeDocument/2006/relationships/image" Target="../media/image31.wmf"/><Relationship Id="rId28" Type="http://schemas.openxmlformats.org/officeDocument/2006/relationships/image" Target="../media/image33.wmf"/><Relationship Id="rId10" Type="http://schemas.openxmlformats.org/officeDocument/2006/relationships/oleObject" Target="../embeddings/oleObject62.bin"/><Relationship Id="rId19" Type="http://schemas.openxmlformats.org/officeDocument/2006/relationships/image" Target="../media/image29.wmf"/><Relationship Id="rId31" Type="http://schemas.openxmlformats.org/officeDocument/2006/relationships/image" Target="../media/image38.wmf"/><Relationship Id="rId4" Type="http://schemas.openxmlformats.org/officeDocument/2006/relationships/oleObject" Target="../embeddings/oleObject59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64.bin"/><Relationship Id="rId22" Type="http://schemas.openxmlformats.org/officeDocument/2006/relationships/oleObject" Target="../embeddings/oleObject68.bin"/><Relationship Id="rId27" Type="http://schemas.openxmlformats.org/officeDocument/2006/relationships/oleObject" Target="../embeddings/oleObject71.bin"/><Relationship Id="rId30" Type="http://schemas.openxmlformats.org/officeDocument/2006/relationships/oleObject" Target="../embeddings/oleObject73.bin"/><Relationship Id="rId35" Type="http://schemas.openxmlformats.org/officeDocument/2006/relationships/oleObject" Target="../embeddings/oleObject7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oleObject" Target="../embeddings/oleObject82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2.wmf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78.bin"/><Relationship Id="rId11" Type="http://schemas.openxmlformats.org/officeDocument/2006/relationships/oleObject" Target="../embeddings/oleObject81.bin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oleObject77.bin"/><Relationship Id="rId9" Type="http://schemas.openxmlformats.org/officeDocument/2006/relationships/image" Target="../media/image43.wmf"/><Relationship Id="rId14" Type="http://schemas.openxmlformats.org/officeDocument/2006/relationships/image" Target="../media/image4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image" Target="../media/image50.w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87.bin"/><Relationship Id="rId1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9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5" Type="http://schemas.openxmlformats.org/officeDocument/2006/relationships/image" Target="../media/image51.wmf"/><Relationship Id="rId10" Type="http://schemas.openxmlformats.org/officeDocument/2006/relationships/oleObject" Target="../embeddings/oleObject86.bin"/><Relationship Id="rId4" Type="http://schemas.openxmlformats.org/officeDocument/2006/relationships/oleObject" Target="../embeddings/oleObject83.bin"/><Relationship Id="rId9" Type="http://schemas.openxmlformats.org/officeDocument/2006/relationships/image" Target="../media/image48.wmf"/><Relationship Id="rId14" Type="http://schemas.openxmlformats.org/officeDocument/2006/relationships/oleObject" Target="../embeddings/oleObject8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55.wmf"/><Relationship Id="rId5" Type="http://schemas.openxmlformats.org/officeDocument/2006/relationships/image" Target="../media/image52.wmf"/><Relationship Id="rId10" Type="http://schemas.openxmlformats.org/officeDocument/2006/relationships/oleObject" Target="../embeddings/oleObject93.bin"/><Relationship Id="rId4" Type="http://schemas.openxmlformats.org/officeDocument/2006/relationships/oleObject" Target="../embeddings/oleObject90.bin"/><Relationship Id="rId9" Type="http://schemas.openxmlformats.org/officeDocument/2006/relationships/image" Target="../media/image5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95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9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60.wmf"/><Relationship Id="rId4" Type="http://schemas.openxmlformats.org/officeDocument/2006/relationships/oleObject" Target="../embeddings/oleObject9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13" Type="http://schemas.openxmlformats.org/officeDocument/2006/relationships/image" Target="../media/image65.wmf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101.bin"/><Relationship Id="rId17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3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98.bin"/><Relationship Id="rId11" Type="http://schemas.openxmlformats.org/officeDocument/2006/relationships/image" Target="../media/image64.wmf"/><Relationship Id="rId5" Type="http://schemas.openxmlformats.org/officeDocument/2006/relationships/image" Target="../media/image61.wmf"/><Relationship Id="rId15" Type="http://schemas.openxmlformats.org/officeDocument/2006/relationships/image" Target="../media/image66.wmf"/><Relationship Id="rId10" Type="http://schemas.openxmlformats.org/officeDocument/2006/relationships/oleObject" Target="../embeddings/oleObject100.bin"/><Relationship Id="rId4" Type="http://schemas.openxmlformats.org/officeDocument/2006/relationships/oleObject" Target="../embeddings/oleObject97.bin"/><Relationship Id="rId9" Type="http://schemas.openxmlformats.org/officeDocument/2006/relationships/image" Target="../media/image63.wmf"/><Relationship Id="rId14" Type="http://schemas.openxmlformats.org/officeDocument/2006/relationships/oleObject" Target="../embeddings/oleObject10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13" Type="http://schemas.openxmlformats.org/officeDocument/2006/relationships/image" Target="../media/image72.wmf"/><Relationship Id="rId18" Type="http://schemas.openxmlformats.org/officeDocument/2006/relationships/oleObject" Target="../embeddings/oleObject111.bin"/><Relationship Id="rId26" Type="http://schemas.openxmlformats.org/officeDocument/2006/relationships/oleObject" Target="../embeddings/oleObject116.bin"/><Relationship Id="rId3" Type="http://schemas.openxmlformats.org/officeDocument/2006/relationships/notesSlide" Target="../notesSlides/notesSlide25.xml"/><Relationship Id="rId21" Type="http://schemas.openxmlformats.org/officeDocument/2006/relationships/image" Target="../media/image76.wmf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108.bin"/><Relationship Id="rId17" Type="http://schemas.openxmlformats.org/officeDocument/2006/relationships/image" Target="../media/image74.wmf"/><Relationship Id="rId25" Type="http://schemas.openxmlformats.org/officeDocument/2006/relationships/image" Target="../media/image7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0.bin"/><Relationship Id="rId20" Type="http://schemas.openxmlformats.org/officeDocument/2006/relationships/oleObject" Target="../embeddings/oleObject112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05.bin"/><Relationship Id="rId11" Type="http://schemas.openxmlformats.org/officeDocument/2006/relationships/image" Target="../media/image71.wmf"/><Relationship Id="rId24" Type="http://schemas.openxmlformats.org/officeDocument/2006/relationships/oleObject" Target="../embeddings/oleObject115.bin"/><Relationship Id="rId5" Type="http://schemas.openxmlformats.org/officeDocument/2006/relationships/image" Target="../media/image68.wmf"/><Relationship Id="rId15" Type="http://schemas.openxmlformats.org/officeDocument/2006/relationships/image" Target="../media/image73.wmf"/><Relationship Id="rId23" Type="http://schemas.openxmlformats.org/officeDocument/2006/relationships/oleObject" Target="../embeddings/oleObject114.bin"/><Relationship Id="rId10" Type="http://schemas.openxmlformats.org/officeDocument/2006/relationships/oleObject" Target="../embeddings/oleObject107.bin"/><Relationship Id="rId19" Type="http://schemas.openxmlformats.org/officeDocument/2006/relationships/image" Target="../media/image75.wmf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109.bin"/><Relationship Id="rId22" Type="http://schemas.openxmlformats.org/officeDocument/2006/relationships/oleObject" Target="../embeddings/oleObject113.bin"/><Relationship Id="rId27" Type="http://schemas.openxmlformats.org/officeDocument/2006/relationships/image" Target="../media/image78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13" Type="http://schemas.openxmlformats.org/officeDocument/2006/relationships/image" Target="../media/image83.wmf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80.wmf"/><Relationship Id="rId12" Type="http://schemas.openxmlformats.org/officeDocument/2006/relationships/oleObject" Target="../embeddings/oleObject121.bin"/><Relationship Id="rId17" Type="http://schemas.openxmlformats.org/officeDocument/2006/relationships/image" Target="../media/image8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3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18.bin"/><Relationship Id="rId11" Type="http://schemas.openxmlformats.org/officeDocument/2006/relationships/image" Target="../media/image82.wmf"/><Relationship Id="rId5" Type="http://schemas.openxmlformats.org/officeDocument/2006/relationships/image" Target="../media/image79.wmf"/><Relationship Id="rId15" Type="http://schemas.openxmlformats.org/officeDocument/2006/relationships/image" Target="../media/image84.wmf"/><Relationship Id="rId10" Type="http://schemas.openxmlformats.org/officeDocument/2006/relationships/oleObject" Target="../embeddings/oleObject120.bin"/><Relationship Id="rId4" Type="http://schemas.openxmlformats.org/officeDocument/2006/relationships/oleObject" Target="../embeddings/oleObject117.bin"/><Relationship Id="rId9" Type="http://schemas.openxmlformats.org/officeDocument/2006/relationships/image" Target="../media/image81.wmf"/><Relationship Id="rId14" Type="http://schemas.openxmlformats.org/officeDocument/2006/relationships/oleObject" Target="../embeddings/oleObject12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86.wmf"/><Relationship Id="rId4" Type="http://schemas.openxmlformats.org/officeDocument/2006/relationships/oleObject" Target="../embeddings/oleObject124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13" Type="http://schemas.openxmlformats.org/officeDocument/2006/relationships/image" Target="../media/image90.wmf"/><Relationship Id="rId18" Type="http://schemas.openxmlformats.org/officeDocument/2006/relationships/oleObject" Target="../embeddings/oleObject132.bin"/><Relationship Id="rId26" Type="http://schemas.openxmlformats.org/officeDocument/2006/relationships/image" Target="../media/image95.wmf"/><Relationship Id="rId39" Type="http://schemas.openxmlformats.org/officeDocument/2006/relationships/image" Target="../media/image101.wmf"/><Relationship Id="rId3" Type="http://schemas.openxmlformats.org/officeDocument/2006/relationships/notesSlide" Target="../notesSlides/notesSlide28.xml"/><Relationship Id="rId21" Type="http://schemas.openxmlformats.org/officeDocument/2006/relationships/oleObject" Target="../embeddings/oleObject134.bin"/><Relationship Id="rId34" Type="http://schemas.openxmlformats.org/officeDocument/2006/relationships/oleObject" Target="../embeddings/oleObject141.bin"/><Relationship Id="rId42" Type="http://schemas.openxmlformats.org/officeDocument/2006/relationships/oleObject" Target="../embeddings/oleObject145.bin"/><Relationship Id="rId7" Type="http://schemas.openxmlformats.org/officeDocument/2006/relationships/image" Target="../media/image87.wmf"/><Relationship Id="rId12" Type="http://schemas.openxmlformats.org/officeDocument/2006/relationships/oleObject" Target="../embeddings/oleObject129.bin"/><Relationship Id="rId17" Type="http://schemas.openxmlformats.org/officeDocument/2006/relationships/image" Target="../media/image85.wmf"/><Relationship Id="rId25" Type="http://schemas.openxmlformats.org/officeDocument/2006/relationships/oleObject" Target="../embeddings/oleObject136.bin"/><Relationship Id="rId33" Type="http://schemas.openxmlformats.org/officeDocument/2006/relationships/image" Target="../media/image98.wmf"/><Relationship Id="rId38" Type="http://schemas.openxmlformats.org/officeDocument/2006/relationships/oleObject" Target="../embeddings/oleObject14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1.bin"/><Relationship Id="rId20" Type="http://schemas.openxmlformats.org/officeDocument/2006/relationships/image" Target="../media/image92.wmf"/><Relationship Id="rId29" Type="http://schemas.openxmlformats.org/officeDocument/2006/relationships/image" Target="../media/image96.wmf"/><Relationship Id="rId41" Type="http://schemas.openxmlformats.org/officeDocument/2006/relationships/image" Target="../media/image102.wmf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26.bin"/><Relationship Id="rId11" Type="http://schemas.openxmlformats.org/officeDocument/2006/relationships/image" Target="../media/image89.wmf"/><Relationship Id="rId24" Type="http://schemas.openxmlformats.org/officeDocument/2006/relationships/image" Target="../media/image94.wmf"/><Relationship Id="rId32" Type="http://schemas.openxmlformats.org/officeDocument/2006/relationships/oleObject" Target="../embeddings/oleObject140.bin"/><Relationship Id="rId37" Type="http://schemas.openxmlformats.org/officeDocument/2006/relationships/image" Target="../media/image100.wmf"/><Relationship Id="rId40" Type="http://schemas.openxmlformats.org/officeDocument/2006/relationships/oleObject" Target="../embeddings/oleObject144.bin"/><Relationship Id="rId5" Type="http://schemas.openxmlformats.org/officeDocument/2006/relationships/image" Target="../media/image79.wmf"/><Relationship Id="rId15" Type="http://schemas.openxmlformats.org/officeDocument/2006/relationships/image" Target="../media/image91.wmf"/><Relationship Id="rId23" Type="http://schemas.openxmlformats.org/officeDocument/2006/relationships/oleObject" Target="../embeddings/oleObject135.bin"/><Relationship Id="rId28" Type="http://schemas.openxmlformats.org/officeDocument/2006/relationships/oleObject" Target="../embeddings/oleObject138.bin"/><Relationship Id="rId36" Type="http://schemas.openxmlformats.org/officeDocument/2006/relationships/oleObject" Target="../embeddings/oleObject142.bin"/><Relationship Id="rId10" Type="http://schemas.openxmlformats.org/officeDocument/2006/relationships/oleObject" Target="../embeddings/oleObject128.bin"/><Relationship Id="rId19" Type="http://schemas.openxmlformats.org/officeDocument/2006/relationships/oleObject" Target="../embeddings/oleObject133.bin"/><Relationship Id="rId31" Type="http://schemas.openxmlformats.org/officeDocument/2006/relationships/image" Target="../media/image97.wmf"/><Relationship Id="rId4" Type="http://schemas.openxmlformats.org/officeDocument/2006/relationships/oleObject" Target="../embeddings/oleObject125.bin"/><Relationship Id="rId9" Type="http://schemas.openxmlformats.org/officeDocument/2006/relationships/image" Target="../media/image88.wmf"/><Relationship Id="rId14" Type="http://schemas.openxmlformats.org/officeDocument/2006/relationships/oleObject" Target="../embeddings/oleObject130.bin"/><Relationship Id="rId22" Type="http://schemas.openxmlformats.org/officeDocument/2006/relationships/image" Target="../media/image93.wmf"/><Relationship Id="rId27" Type="http://schemas.openxmlformats.org/officeDocument/2006/relationships/oleObject" Target="../embeddings/oleObject137.bin"/><Relationship Id="rId30" Type="http://schemas.openxmlformats.org/officeDocument/2006/relationships/oleObject" Target="../embeddings/oleObject139.bin"/><Relationship Id="rId35" Type="http://schemas.openxmlformats.org/officeDocument/2006/relationships/image" Target="../media/image99.wmf"/><Relationship Id="rId43" Type="http://schemas.openxmlformats.org/officeDocument/2006/relationships/image" Target="../media/image103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13" Type="http://schemas.openxmlformats.org/officeDocument/2006/relationships/oleObject" Target="../embeddings/oleObject151.bin"/><Relationship Id="rId18" Type="http://schemas.openxmlformats.org/officeDocument/2006/relationships/oleObject" Target="../embeddings/oleObject154.bin"/><Relationship Id="rId3" Type="http://schemas.openxmlformats.org/officeDocument/2006/relationships/notesSlide" Target="../notesSlides/notesSlide29.xml"/><Relationship Id="rId21" Type="http://schemas.openxmlformats.org/officeDocument/2006/relationships/image" Target="../media/image107.wmf"/><Relationship Id="rId7" Type="http://schemas.openxmlformats.org/officeDocument/2006/relationships/image" Target="../media/image85.wmf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153.bin"/><Relationship Id="rId25" Type="http://schemas.openxmlformats.org/officeDocument/2006/relationships/image" Target="../media/image10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5.wmf"/><Relationship Id="rId20" Type="http://schemas.openxmlformats.org/officeDocument/2006/relationships/oleObject" Target="../embeddings/oleObject155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47.bin"/><Relationship Id="rId11" Type="http://schemas.openxmlformats.org/officeDocument/2006/relationships/oleObject" Target="../embeddings/oleObject150.bin"/><Relationship Id="rId24" Type="http://schemas.openxmlformats.org/officeDocument/2006/relationships/oleObject" Target="../embeddings/oleObject157.bin"/><Relationship Id="rId5" Type="http://schemas.openxmlformats.org/officeDocument/2006/relationships/image" Target="../media/image79.wmf"/><Relationship Id="rId15" Type="http://schemas.openxmlformats.org/officeDocument/2006/relationships/oleObject" Target="../embeddings/oleObject152.bin"/><Relationship Id="rId23" Type="http://schemas.openxmlformats.org/officeDocument/2006/relationships/image" Target="../media/image108.wmf"/><Relationship Id="rId10" Type="http://schemas.openxmlformats.org/officeDocument/2006/relationships/image" Target="../media/image92.wmf"/><Relationship Id="rId19" Type="http://schemas.openxmlformats.org/officeDocument/2006/relationships/image" Target="../media/image106.wmf"/><Relationship Id="rId4" Type="http://schemas.openxmlformats.org/officeDocument/2006/relationships/oleObject" Target="../embeddings/oleObject146.bin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104.wmf"/><Relationship Id="rId22" Type="http://schemas.openxmlformats.org/officeDocument/2006/relationships/oleObject" Target="../embeddings/oleObject156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11.wmf"/><Relationship Id="rId4" Type="http://schemas.openxmlformats.org/officeDocument/2006/relationships/oleObject" Target="../embeddings/oleObject158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1.bin"/><Relationship Id="rId13" Type="http://schemas.openxmlformats.org/officeDocument/2006/relationships/oleObject" Target="../embeddings/oleObject164.bin"/><Relationship Id="rId18" Type="http://schemas.openxmlformats.org/officeDocument/2006/relationships/image" Target="../media/image118.wmf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13.wmf"/><Relationship Id="rId12" Type="http://schemas.openxmlformats.org/officeDocument/2006/relationships/oleObject" Target="../embeddings/oleObject163.bin"/><Relationship Id="rId17" Type="http://schemas.openxmlformats.org/officeDocument/2006/relationships/oleObject" Target="../embeddings/oleObject16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7.wmf"/><Relationship Id="rId20" Type="http://schemas.openxmlformats.org/officeDocument/2006/relationships/image" Target="../media/image119.wmf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60.bin"/><Relationship Id="rId11" Type="http://schemas.openxmlformats.org/officeDocument/2006/relationships/image" Target="../media/image115.wmf"/><Relationship Id="rId5" Type="http://schemas.openxmlformats.org/officeDocument/2006/relationships/image" Target="../media/image112.wmf"/><Relationship Id="rId15" Type="http://schemas.openxmlformats.org/officeDocument/2006/relationships/oleObject" Target="../embeddings/oleObject165.bin"/><Relationship Id="rId10" Type="http://schemas.openxmlformats.org/officeDocument/2006/relationships/oleObject" Target="../embeddings/oleObject162.bin"/><Relationship Id="rId19" Type="http://schemas.openxmlformats.org/officeDocument/2006/relationships/oleObject" Target="../embeddings/oleObject167.bin"/><Relationship Id="rId4" Type="http://schemas.openxmlformats.org/officeDocument/2006/relationships/oleObject" Target="../embeddings/oleObject159.bin"/><Relationship Id="rId9" Type="http://schemas.openxmlformats.org/officeDocument/2006/relationships/image" Target="../media/image114.wmf"/><Relationship Id="rId14" Type="http://schemas.openxmlformats.org/officeDocument/2006/relationships/image" Target="../media/image116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12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69.bin"/><Relationship Id="rId4" Type="http://schemas.openxmlformats.org/officeDocument/2006/relationships/image" Target="../media/image123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notesSlide" Target="../notesSlides/notesSlide50.xml"/><Relationship Id="rId7" Type="http://schemas.openxmlformats.org/officeDocument/2006/relationships/oleObject" Target="../embeddings/oleObject1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70.bin"/><Relationship Id="rId10" Type="http://schemas.openxmlformats.org/officeDocument/2006/relationships/image" Target="../media/image133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72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135.wmf"/><Relationship Id="rId4" Type="http://schemas.openxmlformats.org/officeDocument/2006/relationships/oleObject" Target="../embeddings/oleObject173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23528" y="2790056"/>
            <a:ext cx="8358246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消息认证码和</a:t>
            </a:r>
            <a:r>
              <a:rPr lang="zh-CN" altLang="en-US" dirty="0"/>
              <a:t>散</a:t>
            </a:r>
            <a:r>
              <a:rPr lang="zh-CN" altLang="en-US" dirty="0" smtClean="0"/>
              <a:t>列函数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MAC &amp; HASH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572000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57158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消息验证码算法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704856" cy="4560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444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</a:rPr>
              <a:t>消息认证码概述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13384"/>
              </p:ext>
            </p:extLst>
          </p:nvPr>
        </p:nvGraphicFramePr>
        <p:xfrm>
          <a:off x="303371" y="1196752"/>
          <a:ext cx="8280920" cy="1509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0920"/>
              </a:tblGrid>
              <a:tr h="504056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dirty="0" smtClean="0">
                          <a:solidFill>
                            <a:srgbClr val="0070C0"/>
                          </a:solidFill>
                        </a:rPr>
                        <a:t>抵抗选择消息攻击的消息认证码</a:t>
                      </a:r>
                      <a:endParaRPr lang="en-US" altLang="zh-CN" sz="240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攻击者通过查询获得一些消息的消息认证码，不能构造出没有查询过的消息的消息认证码。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​​ 1"/>
          <p:cNvSpPr/>
          <p:nvPr/>
        </p:nvSpPr>
        <p:spPr>
          <a:xfrm>
            <a:off x="6087504" y="3182467"/>
            <a:ext cx="1296144" cy="1728192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700712"/>
              </p:ext>
            </p:extLst>
          </p:nvPr>
        </p:nvGraphicFramePr>
        <p:xfrm>
          <a:off x="6274289" y="3866059"/>
          <a:ext cx="922573" cy="361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87" name="Equation" r:id="rId4" imgW="583920" imgH="228600" progId="Equation.DSMT4">
                  <p:embed/>
                </p:oleObj>
              </mc:Choice>
              <mc:Fallback>
                <p:oleObj name="Equation" r:id="rId4" imgW="583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74289" y="3866059"/>
                        <a:ext cx="922573" cy="361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​​ 5"/>
          <p:cNvCxnSpPr/>
          <p:nvPr/>
        </p:nvCxnSpPr>
        <p:spPr>
          <a:xfrm>
            <a:off x="2355424" y="3429000"/>
            <a:ext cx="373208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655448"/>
              </p:ext>
            </p:extLst>
          </p:nvPr>
        </p:nvGraphicFramePr>
        <p:xfrm>
          <a:off x="4230410" y="3059113"/>
          <a:ext cx="126682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88" name="Equation" r:id="rId6" imgW="799920" imgH="241200" progId="Equation.DSMT4">
                  <p:embed/>
                </p:oleObj>
              </mc:Choice>
              <mc:Fallback>
                <p:oleObj name="Equation" r:id="rId6" imgW="799920" imgH="241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410" y="3059113"/>
                        <a:ext cx="1266825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箭头​​连接符 9"/>
          <p:cNvCxnSpPr/>
          <p:nvPr/>
        </p:nvCxnSpPr>
        <p:spPr>
          <a:xfrm flipH="1">
            <a:off x="2355424" y="4031044"/>
            <a:ext cx="3732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883380"/>
              </p:ext>
            </p:extLst>
          </p:nvPr>
        </p:nvGraphicFramePr>
        <p:xfrm>
          <a:off x="2355424" y="3615004"/>
          <a:ext cx="364013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89" name="Equation" r:id="rId8" imgW="2298600" imgH="241200" progId="Equation.DSMT4">
                  <p:embed/>
                </p:oleObj>
              </mc:Choice>
              <mc:Fallback>
                <p:oleObj name="Equation" r:id="rId8" imgW="2298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424" y="3615004"/>
                        <a:ext cx="3640138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​​ 20"/>
          <p:cNvSpPr/>
          <p:nvPr/>
        </p:nvSpPr>
        <p:spPr>
          <a:xfrm>
            <a:off x="1059280" y="3166948"/>
            <a:ext cx="1296144" cy="1728192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994030"/>
              </p:ext>
            </p:extLst>
          </p:nvPr>
        </p:nvGraphicFramePr>
        <p:xfrm>
          <a:off x="1316038" y="3870325"/>
          <a:ext cx="78105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90" name="Equation" r:id="rId10" imgW="495000" imgH="203040" progId="Equation.DSMT4">
                  <p:embed/>
                </p:oleObj>
              </mc:Choice>
              <mc:Fallback>
                <p:oleObj name="Equation" r:id="rId10" imgW="495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16038" y="3870325"/>
                        <a:ext cx="781050" cy="32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1707352" y="4895140"/>
            <a:ext cx="4160792" cy="910124"/>
            <a:chOff x="1707352" y="4895140"/>
            <a:chExt cx="4160792" cy="910124"/>
          </a:xfrm>
        </p:grpSpPr>
        <p:sp>
          <p:nvSpPr>
            <p:cNvPr id="16" name="矩形​​ 15"/>
            <p:cNvSpPr/>
            <p:nvPr/>
          </p:nvSpPr>
          <p:spPr>
            <a:xfrm>
              <a:off x="2555776" y="5013176"/>
              <a:ext cx="3312368" cy="7920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6189790"/>
                </p:ext>
              </p:extLst>
            </p:nvPr>
          </p:nvGraphicFramePr>
          <p:xfrm>
            <a:off x="2586038" y="5218113"/>
            <a:ext cx="3178175" cy="382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591" name="Equation" r:id="rId12" imgW="2006280" imgH="241200" progId="Equation.DSMT4">
                    <p:embed/>
                  </p:oleObj>
                </mc:Choice>
                <mc:Fallback>
                  <p:oleObj name="Equation" r:id="rId12" imgW="20062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6038" y="5218113"/>
                          <a:ext cx="3178175" cy="382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9" name="肘形连接符​​ 18"/>
            <p:cNvCxnSpPr>
              <a:stCxn id="21" idx="2"/>
            </p:cNvCxnSpPr>
            <p:nvPr/>
          </p:nvCxnSpPr>
          <p:spPr>
            <a:xfrm rot="16200000" flipH="1">
              <a:off x="1820518" y="4781974"/>
              <a:ext cx="622092" cy="84842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676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消息认证实验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69007" y="1700808"/>
            <a:ext cx="8279457" cy="3168352"/>
            <a:chOff x="469007" y="1700808"/>
            <a:chExt cx="8279457" cy="3168352"/>
          </a:xfrm>
        </p:grpSpPr>
        <p:pic>
          <p:nvPicPr>
            <p:cNvPr id="860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007" y="1700808"/>
              <a:ext cx="8207449" cy="2492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01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992982"/>
              <a:ext cx="7992888" cy="876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7374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消息认证</a:t>
            </a:r>
            <a:r>
              <a:rPr lang="zh-CN" altLang="en-US" dirty="0" smtClean="0"/>
              <a:t>码安全标准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0222"/>
            <a:ext cx="8136904" cy="1804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586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altLang="zh-CN" sz="3200" dirty="0" smtClean="0">
                <a:solidFill>
                  <a:srgbClr val="FF0000"/>
                </a:solidFill>
              </a:rPr>
              <a:t>CBC-MAC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238134"/>
              </p:ext>
            </p:extLst>
          </p:nvPr>
        </p:nvGraphicFramePr>
        <p:xfrm>
          <a:off x="303371" y="1160553"/>
          <a:ext cx="8280920" cy="900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0920"/>
              </a:tblGrid>
              <a:tr h="504056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dirty="0" smtClean="0">
                          <a:solidFill>
                            <a:srgbClr val="0070C0"/>
                          </a:solidFill>
                        </a:rPr>
                        <a:t>分组加密算法</a:t>
                      </a:r>
                      <a:endParaRPr lang="en-US" altLang="zh-CN" sz="240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buFont typeface="Wingdings" pitchFamily="2" charset="2"/>
                        <a:buNone/>
                      </a:pP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224759"/>
              </p:ext>
            </p:extLst>
          </p:nvPr>
        </p:nvGraphicFramePr>
        <p:xfrm>
          <a:off x="2195736" y="1196752"/>
          <a:ext cx="61833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3" name="Equation" r:id="rId4" imgW="3466800" imgH="228600" progId="Equation.DSMT4">
                  <p:embed/>
                </p:oleObj>
              </mc:Choice>
              <mc:Fallback>
                <p:oleObj name="Equation" r:id="rId4" imgW="3466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95736" y="1196752"/>
                        <a:ext cx="6183313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475656" y="3501008"/>
            <a:ext cx="1224136" cy="1080120"/>
            <a:chOff x="1331640" y="2780928"/>
            <a:chExt cx="1224136" cy="1080120"/>
          </a:xfrm>
        </p:grpSpPr>
        <p:sp>
          <p:nvSpPr>
            <p:cNvPr id="3" name="圆角矩形​​ 2"/>
            <p:cNvSpPr/>
            <p:nvPr/>
          </p:nvSpPr>
          <p:spPr>
            <a:xfrm>
              <a:off x="1331640" y="2780928"/>
              <a:ext cx="1224136" cy="10801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002634"/>
                </p:ext>
              </p:extLst>
            </p:nvPr>
          </p:nvGraphicFramePr>
          <p:xfrm>
            <a:off x="1744886" y="3065359"/>
            <a:ext cx="397644" cy="511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34" name="Equation" r:id="rId6" imgW="177480" imgH="228600" progId="Equation.DSMT4">
                    <p:embed/>
                  </p:oleObj>
                </mc:Choice>
                <mc:Fallback>
                  <p:oleObj name="Equation" r:id="rId6" imgW="177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744886" y="3065359"/>
                          <a:ext cx="397644" cy="51125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068721"/>
              </p:ext>
            </p:extLst>
          </p:nvPr>
        </p:nvGraphicFramePr>
        <p:xfrm>
          <a:off x="516545" y="1700808"/>
          <a:ext cx="28543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5" name="Equation" r:id="rId8" imgW="1600200" imgH="241200" progId="Equation.DSMT4">
                  <p:embed/>
                </p:oleObj>
              </mc:Choice>
              <mc:Fallback>
                <p:oleObj name="Equation" r:id="rId8" imgW="1600200" imgH="241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545" y="1700808"/>
                        <a:ext cx="28543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​​连接符 10"/>
          <p:cNvCxnSpPr/>
          <p:nvPr/>
        </p:nvCxnSpPr>
        <p:spPr>
          <a:xfrm>
            <a:off x="2087885" y="2537669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872404"/>
              </p:ext>
            </p:extLst>
          </p:nvPr>
        </p:nvGraphicFramePr>
        <p:xfrm>
          <a:off x="1917861" y="2204864"/>
          <a:ext cx="3397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6" name="Equation" r:id="rId10" imgW="190440" imgH="228600" progId="Equation.DSMT4">
                  <p:embed/>
                </p:oleObj>
              </mc:Choice>
              <mc:Fallback>
                <p:oleObj name="Equation" r:id="rId10" imgW="190440" imgH="2286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861" y="2204864"/>
                        <a:ext cx="33972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箭头​​连接符 15"/>
          <p:cNvCxnSpPr/>
          <p:nvPr/>
        </p:nvCxnSpPr>
        <p:spPr>
          <a:xfrm>
            <a:off x="2087724" y="4581128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841334"/>
              </p:ext>
            </p:extLst>
          </p:nvPr>
        </p:nvGraphicFramePr>
        <p:xfrm>
          <a:off x="1962150" y="5426522"/>
          <a:ext cx="249238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7" name="Equation" r:id="rId12" imgW="139680" imgH="228600" progId="Equation.DSMT4">
                  <p:embed/>
                </p:oleObj>
              </mc:Choice>
              <mc:Fallback>
                <p:oleObj name="Equation" r:id="rId12" imgW="139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5426522"/>
                        <a:ext cx="249238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865506"/>
              </p:ext>
            </p:extLst>
          </p:nvPr>
        </p:nvGraphicFramePr>
        <p:xfrm>
          <a:off x="1939925" y="2780928"/>
          <a:ext cx="293688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8" name="Equation" r:id="rId14" imgW="164880" imgH="177480" progId="Equation.DSMT4">
                  <p:embed/>
                </p:oleObj>
              </mc:Choice>
              <mc:Fallback>
                <p:oleObj name="Equation" r:id="rId14" imgW="164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925" y="2780928"/>
                        <a:ext cx="293688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箭头​​连接符 19"/>
          <p:cNvCxnSpPr/>
          <p:nvPr/>
        </p:nvCxnSpPr>
        <p:spPr>
          <a:xfrm>
            <a:off x="2087724" y="306896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​​连接符 26"/>
          <p:cNvCxnSpPr/>
          <p:nvPr/>
        </p:nvCxnSpPr>
        <p:spPr>
          <a:xfrm>
            <a:off x="1115616" y="292494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046205"/>
              </p:ext>
            </p:extLst>
          </p:nvPr>
        </p:nvGraphicFramePr>
        <p:xfrm>
          <a:off x="1093788" y="2564259"/>
          <a:ext cx="3841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9" name="Equation" r:id="rId16" imgW="215640" imgH="177480" progId="Equation.DSMT4">
                  <p:embed/>
                </p:oleObj>
              </mc:Choice>
              <mc:Fallback>
                <p:oleObj name="Equation" r:id="rId16" imgW="2156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2564259"/>
                        <a:ext cx="38417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组合 31"/>
          <p:cNvGrpSpPr/>
          <p:nvPr/>
        </p:nvGrpSpPr>
        <p:grpSpPr>
          <a:xfrm>
            <a:off x="3851920" y="3501008"/>
            <a:ext cx="1224136" cy="1080120"/>
            <a:chOff x="1331640" y="2780928"/>
            <a:chExt cx="1224136" cy="1080120"/>
          </a:xfrm>
        </p:grpSpPr>
        <p:sp>
          <p:nvSpPr>
            <p:cNvPr id="33" name="圆角矩形​​ 32"/>
            <p:cNvSpPr/>
            <p:nvPr/>
          </p:nvSpPr>
          <p:spPr>
            <a:xfrm>
              <a:off x="1331640" y="2780928"/>
              <a:ext cx="1224136" cy="10801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5587522"/>
                </p:ext>
              </p:extLst>
            </p:nvPr>
          </p:nvGraphicFramePr>
          <p:xfrm>
            <a:off x="1744886" y="3065359"/>
            <a:ext cx="397644" cy="511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40" name="Equation" r:id="rId18" imgW="177480" imgH="228600" progId="Equation.DSMT4">
                    <p:embed/>
                  </p:oleObj>
                </mc:Choice>
                <mc:Fallback>
                  <p:oleObj name="Equation" r:id="rId18" imgW="177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744886" y="3065359"/>
                          <a:ext cx="397644" cy="51125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5" name="直接箭头​​连接符 34"/>
          <p:cNvCxnSpPr/>
          <p:nvPr/>
        </p:nvCxnSpPr>
        <p:spPr>
          <a:xfrm>
            <a:off x="4464149" y="2537669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525557"/>
              </p:ext>
            </p:extLst>
          </p:nvPr>
        </p:nvGraphicFramePr>
        <p:xfrm>
          <a:off x="4282976" y="2205484"/>
          <a:ext cx="3619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1" name="Equation" r:id="rId20" imgW="203040" imgH="228600" progId="Equation.DSMT4">
                  <p:embed/>
                </p:oleObj>
              </mc:Choice>
              <mc:Fallback>
                <p:oleObj name="Equation" r:id="rId20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2976" y="2205484"/>
                        <a:ext cx="36195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箭头​​连接符 36"/>
          <p:cNvCxnSpPr/>
          <p:nvPr/>
        </p:nvCxnSpPr>
        <p:spPr>
          <a:xfrm>
            <a:off x="4463988" y="4581128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490595"/>
              </p:ext>
            </p:extLst>
          </p:nvPr>
        </p:nvGraphicFramePr>
        <p:xfrm>
          <a:off x="4327426" y="5426522"/>
          <a:ext cx="2730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2" name="Equation" r:id="rId22" imgW="152280" imgH="228600" progId="Equation.DSMT4">
                  <p:embed/>
                </p:oleObj>
              </mc:Choice>
              <mc:Fallback>
                <p:oleObj name="Equation" r:id="rId22" imgW="152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7426" y="5426522"/>
                        <a:ext cx="27305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809035"/>
              </p:ext>
            </p:extLst>
          </p:nvPr>
        </p:nvGraphicFramePr>
        <p:xfrm>
          <a:off x="4316189" y="2780928"/>
          <a:ext cx="293688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3" name="Equation" r:id="rId24" imgW="164880" imgH="177480" progId="Equation.DSMT4">
                  <p:embed/>
                </p:oleObj>
              </mc:Choice>
              <mc:Fallback>
                <p:oleObj name="Equation" r:id="rId24" imgW="164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189" y="2780928"/>
                        <a:ext cx="293688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接箭头​​连接符 39"/>
          <p:cNvCxnSpPr/>
          <p:nvPr/>
        </p:nvCxnSpPr>
        <p:spPr>
          <a:xfrm>
            <a:off x="4463988" y="306896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​​ 51"/>
          <p:cNvCxnSpPr/>
          <p:nvPr/>
        </p:nvCxnSpPr>
        <p:spPr>
          <a:xfrm flipV="1">
            <a:off x="2094074" y="2938884"/>
            <a:ext cx="2261902" cy="20742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6228184" y="3500388"/>
            <a:ext cx="1224136" cy="1080120"/>
            <a:chOff x="1331640" y="2780928"/>
            <a:chExt cx="1224136" cy="1080120"/>
          </a:xfrm>
        </p:grpSpPr>
        <p:sp>
          <p:nvSpPr>
            <p:cNvPr id="54" name="圆角矩形​​ 53"/>
            <p:cNvSpPr/>
            <p:nvPr/>
          </p:nvSpPr>
          <p:spPr>
            <a:xfrm>
              <a:off x="1331640" y="2780928"/>
              <a:ext cx="1224136" cy="10801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5" name="对象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8741947"/>
                </p:ext>
              </p:extLst>
            </p:nvPr>
          </p:nvGraphicFramePr>
          <p:xfrm>
            <a:off x="1744886" y="3065359"/>
            <a:ext cx="397644" cy="511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44" name="Equation" r:id="rId26" imgW="177480" imgH="228600" progId="Equation.DSMT4">
                    <p:embed/>
                  </p:oleObj>
                </mc:Choice>
                <mc:Fallback>
                  <p:oleObj name="Equation" r:id="rId26" imgW="177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744886" y="3065359"/>
                          <a:ext cx="397644" cy="51125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6" name="直接箭头​​连接符 55"/>
          <p:cNvCxnSpPr/>
          <p:nvPr/>
        </p:nvCxnSpPr>
        <p:spPr>
          <a:xfrm>
            <a:off x="6840413" y="2537049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对象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471871"/>
              </p:ext>
            </p:extLst>
          </p:nvPr>
        </p:nvGraphicFramePr>
        <p:xfrm>
          <a:off x="6659240" y="2204864"/>
          <a:ext cx="3619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5" name="Equation" r:id="rId27" imgW="203040" imgH="228600" progId="Equation.DSMT4">
                  <p:embed/>
                </p:oleObj>
              </mc:Choice>
              <mc:Fallback>
                <p:oleObj name="Equation" r:id="rId27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240" y="2204864"/>
                        <a:ext cx="36195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直接箭头​​连接符 57"/>
          <p:cNvCxnSpPr/>
          <p:nvPr/>
        </p:nvCxnSpPr>
        <p:spPr>
          <a:xfrm>
            <a:off x="6840252" y="4580508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对象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174669"/>
              </p:ext>
            </p:extLst>
          </p:nvPr>
        </p:nvGraphicFramePr>
        <p:xfrm>
          <a:off x="6692330" y="5426522"/>
          <a:ext cx="29527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6" name="Equation" r:id="rId29" imgW="164880" imgH="228600" progId="Equation.DSMT4">
                  <p:embed/>
                </p:oleObj>
              </mc:Choice>
              <mc:Fallback>
                <p:oleObj name="Equation" r:id="rId29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330" y="5426522"/>
                        <a:ext cx="29527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941437"/>
              </p:ext>
            </p:extLst>
          </p:nvPr>
        </p:nvGraphicFramePr>
        <p:xfrm>
          <a:off x="6692453" y="2780308"/>
          <a:ext cx="293688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7" name="Equation" r:id="rId31" imgW="164880" imgH="177480" progId="Equation.DSMT4">
                  <p:embed/>
                </p:oleObj>
              </mc:Choice>
              <mc:Fallback>
                <p:oleObj name="Equation" r:id="rId31" imgW="164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453" y="2780308"/>
                        <a:ext cx="293688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直接箭头​​连接符 60"/>
          <p:cNvCxnSpPr/>
          <p:nvPr/>
        </p:nvCxnSpPr>
        <p:spPr>
          <a:xfrm>
            <a:off x="6840252" y="306834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​​ 61"/>
          <p:cNvCxnSpPr/>
          <p:nvPr/>
        </p:nvCxnSpPr>
        <p:spPr>
          <a:xfrm flipV="1">
            <a:off x="4463988" y="2923558"/>
            <a:ext cx="2261902" cy="2074292"/>
          </a:xfrm>
          <a:prstGeom prst="bentConnector3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对象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318445"/>
              </p:ext>
            </p:extLst>
          </p:nvPr>
        </p:nvGraphicFramePr>
        <p:xfrm>
          <a:off x="2987824" y="5976516"/>
          <a:ext cx="2509837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8" name="Equation" r:id="rId32" imgW="1409400" imgH="228600" progId="Equation.DSMT4">
                  <p:embed/>
                </p:oleObj>
              </mc:Choice>
              <mc:Fallback>
                <p:oleObj name="Equation" r:id="rId32" imgW="1409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5976516"/>
                        <a:ext cx="2509837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" name="组合 65"/>
          <p:cNvGrpSpPr/>
          <p:nvPr/>
        </p:nvGrpSpPr>
        <p:grpSpPr>
          <a:xfrm>
            <a:off x="2490118" y="2995566"/>
            <a:ext cx="4026098" cy="1945602"/>
            <a:chOff x="2699792" y="2923558"/>
            <a:chExt cx="4026098" cy="1945602"/>
          </a:xfrm>
        </p:grpSpPr>
        <p:sp>
          <p:nvSpPr>
            <p:cNvPr id="64" name="矩形​​ 63"/>
            <p:cNvSpPr/>
            <p:nvPr/>
          </p:nvSpPr>
          <p:spPr>
            <a:xfrm>
              <a:off x="2699792" y="2923558"/>
              <a:ext cx="4026098" cy="19456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5" name="对象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1471387"/>
                </p:ext>
              </p:extLst>
            </p:nvPr>
          </p:nvGraphicFramePr>
          <p:xfrm>
            <a:off x="3468812" y="3218880"/>
            <a:ext cx="2486025" cy="1204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49" name="Equation" r:id="rId34" imgW="939600" imgH="457200" progId="Equation.DSMT4">
                    <p:embed/>
                  </p:oleObj>
                </mc:Choice>
                <mc:Fallback>
                  <p:oleObj name="Equation" r:id="rId34" imgW="93960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8812" y="3218880"/>
                          <a:ext cx="2486025" cy="1204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6650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altLang="zh-CN" sz="3200" dirty="0" smtClean="0">
                <a:solidFill>
                  <a:srgbClr val="FF0000"/>
                </a:solidFill>
              </a:rPr>
              <a:t>CBC-MAC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025033"/>
              </p:ext>
            </p:extLst>
          </p:nvPr>
        </p:nvGraphicFramePr>
        <p:xfrm>
          <a:off x="303371" y="1160553"/>
          <a:ext cx="8280920" cy="900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0920"/>
              </a:tblGrid>
              <a:tr h="504056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dirty="0" smtClean="0">
                          <a:solidFill>
                            <a:srgbClr val="0070C0"/>
                          </a:solidFill>
                        </a:rPr>
                        <a:t>分组加密算法</a:t>
                      </a:r>
                      <a:endParaRPr lang="en-US" altLang="zh-CN" sz="240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buFont typeface="Wingdings" pitchFamily="2" charset="2"/>
                        <a:buNone/>
                      </a:pP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586556"/>
              </p:ext>
            </p:extLst>
          </p:nvPr>
        </p:nvGraphicFramePr>
        <p:xfrm>
          <a:off x="2195736" y="1196752"/>
          <a:ext cx="61833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03" name="Equation" r:id="rId4" imgW="3466800" imgH="228600" progId="Equation.DSMT4">
                  <p:embed/>
                </p:oleObj>
              </mc:Choice>
              <mc:Fallback>
                <p:oleObj name="Equation" r:id="rId4" imgW="3466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95736" y="1196752"/>
                        <a:ext cx="6183313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475656" y="3501008"/>
            <a:ext cx="1224136" cy="1080120"/>
            <a:chOff x="1331640" y="2780928"/>
            <a:chExt cx="1224136" cy="1080120"/>
          </a:xfrm>
        </p:grpSpPr>
        <p:sp>
          <p:nvSpPr>
            <p:cNvPr id="3" name="圆角矩形​​ 2"/>
            <p:cNvSpPr/>
            <p:nvPr/>
          </p:nvSpPr>
          <p:spPr>
            <a:xfrm>
              <a:off x="1331640" y="2780928"/>
              <a:ext cx="1224136" cy="10801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5862643"/>
                </p:ext>
              </p:extLst>
            </p:nvPr>
          </p:nvGraphicFramePr>
          <p:xfrm>
            <a:off x="1744886" y="3065359"/>
            <a:ext cx="397644" cy="511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04" name="Equation" r:id="rId6" imgW="177480" imgH="228600" progId="Equation.DSMT4">
                    <p:embed/>
                  </p:oleObj>
                </mc:Choice>
                <mc:Fallback>
                  <p:oleObj name="Equation" r:id="rId6" imgW="177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744886" y="3065359"/>
                          <a:ext cx="397644" cy="51125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550559"/>
              </p:ext>
            </p:extLst>
          </p:nvPr>
        </p:nvGraphicFramePr>
        <p:xfrm>
          <a:off x="516545" y="1700808"/>
          <a:ext cx="28543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05" name="Equation" r:id="rId8" imgW="1600200" imgH="241200" progId="Equation.DSMT4">
                  <p:embed/>
                </p:oleObj>
              </mc:Choice>
              <mc:Fallback>
                <p:oleObj name="Equation" r:id="rId8" imgW="1600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545" y="1700808"/>
                        <a:ext cx="28543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​​连接符 10"/>
          <p:cNvCxnSpPr/>
          <p:nvPr/>
        </p:nvCxnSpPr>
        <p:spPr>
          <a:xfrm>
            <a:off x="2087885" y="2537669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645633"/>
              </p:ext>
            </p:extLst>
          </p:nvPr>
        </p:nvGraphicFramePr>
        <p:xfrm>
          <a:off x="1917861" y="2204864"/>
          <a:ext cx="3397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06" name="Equation" r:id="rId10" imgW="190440" imgH="228600" progId="Equation.DSMT4">
                  <p:embed/>
                </p:oleObj>
              </mc:Choice>
              <mc:Fallback>
                <p:oleObj name="Equation" r:id="rId10" imgW="19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861" y="2204864"/>
                        <a:ext cx="33972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箭头​​连接符 15"/>
          <p:cNvCxnSpPr/>
          <p:nvPr/>
        </p:nvCxnSpPr>
        <p:spPr>
          <a:xfrm>
            <a:off x="2087724" y="4581128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350866"/>
              </p:ext>
            </p:extLst>
          </p:nvPr>
        </p:nvGraphicFramePr>
        <p:xfrm>
          <a:off x="1962150" y="5426522"/>
          <a:ext cx="249238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07" name="Equation" r:id="rId12" imgW="139680" imgH="228600" progId="Equation.DSMT4">
                  <p:embed/>
                </p:oleObj>
              </mc:Choice>
              <mc:Fallback>
                <p:oleObj name="Equation" r:id="rId12" imgW="139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5426522"/>
                        <a:ext cx="249238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133261"/>
              </p:ext>
            </p:extLst>
          </p:nvPr>
        </p:nvGraphicFramePr>
        <p:xfrm>
          <a:off x="1939925" y="2780928"/>
          <a:ext cx="293688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08" name="Equation" r:id="rId14" imgW="164880" imgH="177480" progId="Equation.DSMT4">
                  <p:embed/>
                </p:oleObj>
              </mc:Choice>
              <mc:Fallback>
                <p:oleObj name="Equation" r:id="rId14" imgW="164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925" y="2780928"/>
                        <a:ext cx="293688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箭头​​连接符 19"/>
          <p:cNvCxnSpPr/>
          <p:nvPr/>
        </p:nvCxnSpPr>
        <p:spPr>
          <a:xfrm>
            <a:off x="2087724" y="306896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​​连接符 26"/>
          <p:cNvCxnSpPr/>
          <p:nvPr/>
        </p:nvCxnSpPr>
        <p:spPr>
          <a:xfrm>
            <a:off x="1115616" y="292494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687542"/>
              </p:ext>
            </p:extLst>
          </p:nvPr>
        </p:nvGraphicFramePr>
        <p:xfrm>
          <a:off x="1093788" y="2564259"/>
          <a:ext cx="3841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09" name="Equation" r:id="rId16" imgW="215640" imgH="177480" progId="Equation.DSMT4">
                  <p:embed/>
                </p:oleObj>
              </mc:Choice>
              <mc:Fallback>
                <p:oleObj name="Equation" r:id="rId16" imgW="2156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2564259"/>
                        <a:ext cx="38417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组合 31"/>
          <p:cNvGrpSpPr/>
          <p:nvPr/>
        </p:nvGrpSpPr>
        <p:grpSpPr>
          <a:xfrm>
            <a:off x="3851920" y="3501008"/>
            <a:ext cx="1224136" cy="1080120"/>
            <a:chOff x="1331640" y="2780928"/>
            <a:chExt cx="1224136" cy="1080120"/>
          </a:xfrm>
        </p:grpSpPr>
        <p:sp>
          <p:nvSpPr>
            <p:cNvPr id="33" name="圆角矩形​​ 32"/>
            <p:cNvSpPr/>
            <p:nvPr/>
          </p:nvSpPr>
          <p:spPr>
            <a:xfrm>
              <a:off x="1331640" y="2780928"/>
              <a:ext cx="1224136" cy="10801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8296960"/>
                </p:ext>
              </p:extLst>
            </p:nvPr>
          </p:nvGraphicFramePr>
          <p:xfrm>
            <a:off x="1744886" y="3065359"/>
            <a:ext cx="397644" cy="511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10" name="Equation" r:id="rId18" imgW="177480" imgH="228600" progId="Equation.DSMT4">
                    <p:embed/>
                  </p:oleObj>
                </mc:Choice>
                <mc:Fallback>
                  <p:oleObj name="Equation" r:id="rId18" imgW="177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744886" y="3065359"/>
                          <a:ext cx="397644" cy="51125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5" name="直接箭头​​连接符 34"/>
          <p:cNvCxnSpPr/>
          <p:nvPr/>
        </p:nvCxnSpPr>
        <p:spPr>
          <a:xfrm>
            <a:off x="4464149" y="2537669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265018"/>
              </p:ext>
            </p:extLst>
          </p:nvPr>
        </p:nvGraphicFramePr>
        <p:xfrm>
          <a:off x="4282976" y="2205484"/>
          <a:ext cx="3619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11" name="Equation" r:id="rId20" imgW="203040" imgH="228600" progId="Equation.DSMT4">
                  <p:embed/>
                </p:oleObj>
              </mc:Choice>
              <mc:Fallback>
                <p:oleObj name="Equation" r:id="rId20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2976" y="2205484"/>
                        <a:ext cx="36195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箭头​​连接符 36"/>
          <p:cNvCxnSpPr/>
          <p:nvPr/>
        </p:nvCxnSpPr>
        <p:spPr>
          <a:xfrm>
            <a:off x="4463988" y="4581128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007282"/>
              </p:ext>
            </p:extLst>
          </p:nvPr>
        </p:nvGraphicFramePr>
        <p:xfrm>
          <a:off x="4327426" y="5426522"/>
          <a:ext cx="2730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12" name="Equation" r:id="rId22" imgW="152280" imgH="228600" progId="Equation.DSMT4">
                  <p:embed/>
                </p:oleObj>
              </mc:Choice>
              <mc:Fallback>
                <p:oleObj name="Equation" r:id="rId22" imgW="152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7426" y="5426522"/>
                        <a:ext cx="27305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248975"/>
              </p:ext>
            </p:extLst>
          </p:nvPr>
        </p:nvGraphicFramePr>
        <p:xfrm>
          <a:off x="4316189" y="2780928"/>
          <a:ext cx="293688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13" name="Equation" r:id="rId24" imgW="164880" imgH="177480" progId="Equation.DSMT4">
                  <p:embed/>
                </p:oleObj>
              </mc:Choice>
              <mc:Fallback>
                <p:oleObj name="Equation" r:id="rId24" imgW="164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189" y="2780928"/>
                        <a:ext cx="293688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接箭头​​连接符 39"/>
          <p:cNvCxnSpPr/>
          <p:nvPr/>
        </p:nvCxnSpPr>
        <p:spPr>
          <a:xfrm>
            <a:off x="4463988" y="306896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​​ 51"/>
          <p:cNvCxnSpPr>
            <a:endCxn id="39" idx="1"/>
          </p:cNvCxnSpPr>
          <p:nvPr/>
        </p:nvCxnSpPr>
        <p:spPr>
          <a:xfrm flipV="1">
            <a:off x="2054287" y="2938884"/>
            <a:ext cx="2261902" cy="20742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6228184" y="3500388"/>
            <a:ext cx="1224136" cy="1080120"/>
            <a:chOff x="1331640" y="2780928"/>
            <a:chExt cx="1224136" cy="1080120"/>
          </a:xfrm>
        </p:grpSpPr>
        <p:sp>
          <p:nvSpPr>
            <p:cNvPr id="54" name="圆角矩形​​ 53"/>
            <p:cNvSpPr/>
            <p:nvPr/>
          </p:nvSpPr>
          <p:spPr>
            <a:xfrm>
              <a:off x="1331640" y="2780928"/>
              <a:ext cx="1224136" cy="10801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graphicFrame>
          <p:nvGraphicFramePr>
            <p:cNvPr id="55" name="对象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2659010"/>
                </p:ext>
              </p:extLst>
            </p:nvPr>
          </p:nvGraphicFramePr>
          <p:xfrm>
            <a:off x="1744886" y="3065359"/>
            <a:ext cx="397644" cy="511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14" name="Equation" r:id="rId26" imgW="177480" imgH="228600" progId="Equation.DSMT4">
                    <p:embed/>
                  </p:oleObj>
                </mc:Choice>
                <mc:Fallback>
                  <p:oleObj name="Equation" r:id="rId26" imgW="177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744886" y="3065359"/>
                          <a:ext cx="397644" cy="51125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6" name="直接箭头​​连接符 55"/>
          <p:cNvCxnSpPr/>
          <p:nvPr/>
        </p:nvCxnSpPr>
        <p:spPr>
          <a:xfrm>
            <a:off x="6840413" y="2537049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对象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166830"/>
              </p:ext>
            </p:extLst>
          </p:nvPr>
        </p:nvGraphicFramePr>
        <p:xfrm>
          <a:off x="6659240" y="2204864"/>
          <a:ext cx="3619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15" name="Equation" r:id="rId27" imgW="203040" imgH="228600" progId="Equation.DSMT4">
                  <p:embed/>
                </p:oleObj>
              </mc:Choice>
              <mc:Fallback>
                <p:oleObj name="Equation" r:id="rId27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240" y="2204864"/>
                        <a:ext cx="36195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直接箭头​​连接符 57"/>
          <p:cNvCxnSpPr/>
          <p:nvPr/>
        </p:nvCxnSpPr>
        <p:spPr>
          <a:xfrm>
            <a:off x="6840252" y="4580508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对象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438132"/>
              </p:ext>
            </p:extLst>
          </p:nvPr>
        </p:nvGraphicFramePr>
        <p:xfrm>
          <a:off x="6692330" y="5426522"/>
          <a:ext cx="29527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16" name="Equation" r:id="rId29" imgW="164880" imgH="228600" progId="Equation.DSMT4">
                  <p:embed/>
                </p:oleObj>
              </mc:Choice>
              <mc:Fallback>
                <p:oleObj name="Equation" r:id="rId29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330" y="5426522"/>
                        <a:ext cx="29527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049562"/>
              </p:ext>
            </p:extLst>
          </p:nvPr>
        </p:nvGraphicFramePr>
        <p:xfrm>
          <a:off x="6692453" y="2780308"/>
          <a:ext cx="293688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17" name="Equation" r:id="rId31" imgW="164880" imgH="177480" progId="Equation.DSMT4">
                  <p:embed/>
                </p:oleObj>
              </mc:Choice>
              <mc:Fallback>
                <p:oleObj name="Equation" r:id="rId31" imgW="164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453" y="2780308"/>
                        <a:ext cx="293688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直接箭头​​连接符 60"/>
          <p:cNvCxnSpPr/>
          <p:nvPr/>
        </p:nvCxnSpPr>
        <p:spPr>
          <a:xfrm>
            <a:off x="6840252" y="306834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​​ 61"/>
          <p:cNvCxnSpPr/>
          <p:nvPr/>
        </p:nvCxnSpPr>
        <p:spPr>
          <a:xfrm flipV="1">
            <a:off x="4463988" y="2923558"/>
            <a:ext cx="2261902" cy="2074292"/>
          </a:xfrm>
          <a:prstGeom prst="bentConnector3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对象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065265"/>
              </p:ext>
            </p:extLst>
          </p:nvPr>
        </p:nvGraphicFramePr>
        <p:xfrm>
          <a:off x="3833043" y="5949280"/>
          <a:ext cx="124301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18" name="Equation" r:id="rId32" imgW="698400" imgH="228600" progId="Equation.DSMT4">
                  <p:embed/>
                </p:oleObj>
              </mc:Choice>
              <mc:Fallback>
                <p:oleObj name="Equation" r:id="rId32" imgW="698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043" y="5949280"/>
                        <a:ext cx="124301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" name="组合 65"/>
          <p:cNvGrpSpPr/>
          <p:nvPr/>
        </p:nvGrpSpPr>
        <p:grpSpPr>
          <a:xfrm>
            <a:off x="2483768" y="2996952"/>
            <a:ext cx="4026098" cy="1945602"/>
            <a:chOff x="2699792" y="2923558"/>
            <a:chExt cx="4026098" cy="1945602"/>
          </a:xfrm>
        </p:grpSpPr>
        <p:sp>
          <p:nvSpPr>
            <p:cNvPr id="64" name="矩形​​ 63"/>
            <p:cNvSpPr/>
            <p:nvPr/>
          </p:nvSpPr>
          <p:spPr>
            <a:xfrm>
              <a:off x="2699792" y="2923558"/>
              <a:ext cx="4026098" cy="19456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graphicFrame>
          <p:nvGraphicFramePr>
            <p:cNvPr id="65" name="对象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3630530"/>
                </p:ext>
              </p:extLst>
            </p:nvPr>
          </p:nvGraphicFramePr>
          <p:xfrm>
            <a:off x="2963863" y="3217863"/>
            <a:ext cx="3497262" cy="1204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19" name="Equation" r:id="rId34" imgW="1320480" imgH="457200" progId="Equation.DSMT4">
                    <p:embed/>
                  </p:oleObj>
                </mc:Choice>
                <mc:Fallback>
                  <p:oleObj name="Equation" r:id="rId34" imgW="132048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3863" y="3217863"/>
                          <a:ext cx="3497262" cy="1204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3384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altLang="zh-CN" sz="3200" dirty="0" smtClean="0">
                <a:solidFill>
                  <a:srgbClr val="FF0000"/>
                </a:solidFill>
              </a:rPr>
              <a:t>CBC-MAC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09692"/>
              </p:ext>
            </p:extLst>
          </p:nvPr>
        </p:nvGraphicFramePr>
        <p:xfrm>
          <a:off x="303371" y="1160553"/>
          <a:ext cx="8280920" cy="900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0920"/>
              </a:tblGrid>
              <a:tr h="504056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dirty="0" smtClean="0">
                          <a:solidFill>
                            <a:srgbClr val="0070C0"/>
                          </a:solidFill>
                        </a:rPr>
                        <a:t>分组加密算法</a:t>
                      </a:r>
                      <a:endParaRPr lang="en-US" altLang="zh-CN" sz="240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buFont typeface="Wingdings" pitchFamily="2" charset="2"/>
                        <a:buNone/>
                      </a:pP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025585"/>
              </p:ext>
            </p:extLst>
          </p:nvPr>
        </p:nvGraphicFramePr>
        <p:xfrm>
          <a:off x="2195736" y="1196752"/>
          <a:ext cx="61833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27" name="Equation" r:id="rId4" imgW="3466800" imgH="228600" progId="Equation.DSMT4">
                  <p:embed/>
                </p:oleObj>
              </mc:Choice>
              <mc:Fallback>
                <p:oleObj name="Equation" r:id="rId4" imgW="3466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95736" y="1196752"/>
                        <a:ext cx="6183313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475656" y="3501008"/>
            <a:ext cx="1224136" cy="1080120"/>
            <a:chOff x="1331640" y="2780928"/>
            <a:chExt cx="1224136" cy="1080120"/>
          </a:xfrm>
        </p:grpSpPr>
        <p:sp>
          <p:nvSpPr>
            <p:cNvPr id="3" name="圆角矩形​​ 2"/>
            <p:cNvSpPr/>
            <p:nvPr/>
          </p:nvSpPr>
          <p:spPr>
            <a:xfrm>
              <a:off x="1331640" y="2780928"/>
              <a:ext cx="1224136" cy="10801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67445"/>
                </p:ext>
              </p:extLst>
            </p:nvPr>
          </p:nvGraphicFramePr>
          <p:xfrm>
            <a:off x="1744886" y="3065359"/>
            <a:ext cx="397644" cy="511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28" name="Equation" r:id="rId6" imgW="177480" imgH="228600" progId="Equation.DSMT4">
                    <p:embed/>
                  </p:oleObj>
                </mc:Choice>
                <mc:Fallback>
                  <p:oleObj name="Equation" r:id="rId6" imgW="177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744886" y="3065359"/>
                          <a:ext cx="397644" cy="51125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878776"/>
              </p:ext>
            </p:extLst>
          </p:nvPr>
        </p:nvGraphicFramePr>
        <p:xfrm>
          <a:off x="516545" y="1700808"/>
          <a:ext cx="28543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29" name="Equation" r:id="rId8" imgW="1600200" imgH="241200" progId="Equation.DSMT4">
                  <p:embed/>
                </p:oleObj>
              </mc:Choice>
              <mc:Fallback>
                <p:oleObj name="Equation" r:id="rId8" imgW="1600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545" y="1700808"/>
                        <a:ext cx="28543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​​连接符 10"/>
          <p:cNvCxnSpPr/>
          <p:nvPr/>
        </p:nvCxnSpPr>
        <p:spPr>
          <a:xfrm>
            <a:off x="2087885" y="2537669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309929"/>
              </p:ext>
            </p:extLst>
          </p:nvPr>
        </p:nvGraphicFramePr>
        <p:xfrm>
          <a:off x="1917861" y="2204864"/>
          <a:ext cx="3397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30" name="Equation" r:id="rId10" imgW="190440" imgH="228600" progId="Equation.DSMT4">
                  <p:embed/>
                </p:oleObj>
              </mc:Choice>
              <mc:Fallback>
                <p:oleObj name="Equation" r:id="rId10" imgW="19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861" y="2204864"/>
                        <a:ext cx="33972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箭头​​连接符 15"/>
          <p:cNvCxnSpPr/>
          <p:nvPr/>
        </p:nvCxnSpPr>
        <p:spPr>
          <a:xfrm>
            <a:off x="2087724" y="4581128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643946"/>
              </p:ext>
            </p:extLst>
          </p:nvPr>
        </p:nvGraphicFramePr>
        <p:xfrm>
          <a:off x="1962150" y="5426522"/>
          <a:ext cx="249238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31" name="Equation" r:id="rId12" imgW="139680" imgH="228600" progId="Equation.DSMT4">
                  <p:embed/>
                </p:oleObj>
              </mc:Choice>
              <mc:Fallback>
                <p:oleObj name="Equation" r:id="rId12" imgW="139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5426522"/>
                        <a:ext cx="249238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422451"/>
              </p:ext>
            </p:extLst>
          </p:nvPr>
        </p:nvGraphicFramePr>
        <p:xfrm>
          <a:off x="1939925" y="2780928"/>
          <a:ext cx="293688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32" name="Equation" r:id="rId14" imgW="164880" imgH="177480" progId="Equation.DSMT4">
                  <p:embed/>
                </p:oleObj>
              </mc:Choice>
              <mc:Fallback>
                <p:oleObj name="Equation" r:id="rId14" imgW="164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925" y="2780928"/>
                        <a:ext cx="293688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箭头​​连接符 19"/>
          <p:cNvCxnSpPr/>
          <p:nvPr/>
        </p:nvCxnSpPr>
        <p:spPr>
          <a:xfrm>
            <a:off x="2087724" y="306896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3851920" y="3501008"/>
            <a:ext cx="1224136" cy="1080120"/>
            <a:chOff x="1331640" y="2780928"/>
            <a:chExt cx="1224136" cy="1080120"/>
          </a:xfrm>
        </p:grpSpPr>
        <p:sp>
          <p:nvSpPr>
            <p:cNvPr id="33" name="圆角矩形​​ 32"/>
            <p:cNvSpPr/>
            <p:nvPr/>
          </p:nvSpPr>
          <p:spPr>
            <a:xfrm>
              <a:off x="1331640" y="2780928"/>
              <a:ext cx="1224136" cy="10801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5799061"/>
                </p:ext>
              </p:extLst>
            </p:nvPr>
          </p:nvGraphicFramePr>
          <p:xfrm>
            <a:off x="1744886" y="3065359"/>
            <a:ext cx="397644" cy="511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33" name="Equation" r:id="rId16" imgW="177480" imgH="228600" progId="Equation.DSMT4">
                    <p:embed/>
                  </p:oleObj>
                </mc:Choice>
                <mc:Fallback>
                  <p:oleObj name="Equation" r:id="rId16" imgW="177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744886" y="3065359"/>
                          <a:ext cx="397644" cy="51125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5" name="直接箭头​​连接符 34"/>
          <p:cNvCxnSpPr/>
          <p:nvPr/>
        </p:nvCxnSpPr>
        <p:spPr>
          <a:xfrm>
            <a:off x="4464149" y="2537669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98691"/>
              </p:ext>
            </p:extLst>
          </p:nvPr>
        </p:nvGraphicFramePr>
        <p:xfrm>
          <a:off x="4282976" y="2205484"/>
          <a:ext cx="3619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34" name="Equation" r:id="rId18" imgW="203040" imgH="228600" progId="Equation.DSMT4">
                  <p:embed/>
                </p:oleObj>
              </mc:Choice>
              <mc:Fallback>
                <p:oleObj name="Equation" r:id="rId18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2976" y="2205484"/>
                        <a:ext cx="36195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箭头​​连接符 36"/>
          <p:cNvCxnSpPr/>
          <p:nvPr/>
        </p:nvCxnSpPr>
        <p:spPr>
          <a:xfrm>
            <a:off x="4463988" y="4581128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843906"/>
              </p:ext>
            </p:extLst>
          </p:nvPr>
        </p:nvGraphicFramePr>
        <p:xfrm>
          <a:off x="4327426" y="5426522"/>
          <a:ext cx="2730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35" name="Equation" r:id="rId20" imgW="152280" imgH="228600" progId="Equation.DSMT4">
                  <p:embed/>
                </p:oleObj>
              </mc:Choice>
              <mc:Fallback>
                <p:oleObj name="Equation" r:id="rId20" imgW="152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7426" y="5426522"/>
                        <a:ext cx="27305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26117"/>
              </p:ext>
            </p:extLst>
          </p:nvPr>
        </p:nvGraphicFramePr>
        <p:xfrm>
          <a:off x="4316189" y="2780928"/>
          <a:ext cx="293688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36" name="Equation" r:id="rId22" imgW="164880" imgH="177480" progId="Equation.DSMT4">
                  <p:embed/>
                </p:oleObj>
              </mc:Choice>
              <mc:Fallback>
                <p:oleObj name="Equation" r:id="rId22" imgW="164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189" y="2780928"/>
                        <a:ext cx="293688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接箭头​​连接符 39"/>
          <p:cNvCxnSpPr/>
          <p:nvPr/>
        </p:nvCxnSpPr>
        <p:spPr>
          <a:xfrm>
            <a:off x="4463988" y="306896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​​ 51"/>
          <p:cNvCxnSpPr>
            <a:endCxn id="39" idx="1"/>
          </p:cNvCxnSpPr>
          <p:nvPr/>
        </p:nvCxnSpPr>
        <p:spPr>
          <a:xfrm flipV="1">
            <a:off x="2054287" y="2938884"/>
            <a:ext cx="2261902" cy="20742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6228184" y="3500388"/>
            <a:ext cx="1224136" cy="1080120"/>
            <a:chOff x="1331640" y="2780928"/>
            <a:chExt cx="1224136" cy="1080120"/>
          </a:xfrm>
        </p:grpSpPr>
        <p:sp>
          <p:nvSpPr>
            <p:cNvPr id="54" name="圆角矩形​​ 53"/>
            <p:cNvSpPr/>
            <p:nvPr/>
          </p:nvSpPr>
          <p:spPr>
            <a:xfrm>
              <a:off x="1331640" y="2780928"/>
              <a:ext cx="1224136" cy="10801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graphicFrame>
          <p:nvGraphicFramePr>
            <p:cNvPr id="55" name="对象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3599883"/>
                </p:ext>
              </p:extLst>
            </p:nvPr>
          </p:nvGraphicFramePr>
          <p:xfrm>
            <a:off x="1744886" y="3065359"/>
            <a:ext cx="397644" cy="511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37" name="Equation" r:id="rId24" imgW="177480" imgH="228600" progId="Equation.DSMT4">
                    <p:embed/>
                  </p:oleObj>
                </mc:Choice>
                <mc:Fallback>
                  <p:oleObj name="Equation" r:id="rId24" imgW="177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744886" y="3065359"/>
                          <a:ext cx="397644" cy="51125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6" name="直接箭头​​连接符 55"/>
          <p:cNvCxnSpPr/>
          <p:nvPr/>
        </p:nvCxnSpPr>
        <p:spPr>
          <a:xfrm>
            <a:off x="6840413" y="2537049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对象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054916"/>
              </p:ext>
            </p:extLst>
          </p:nvPr>
        </p:nvGraphicFramePr>
        <p:xfrm>
          <a:off x="6659240" y="2204864"/>
          <a:ext cx="3619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38" name="Equation" r:id="rId25" imgW="203040" imgH="228600" progId="Equation.DSMT4">
                  <p:embed/>
                </p:oleObj>
              </mc:Choice>
              <mc:Fallback>
                <p:oleObj name="Equation" r:id="rId25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240" y="2204864"/>
                        <a:ext cx="36195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直接箭头​​连接符 57"/>
          <p:cNvCxnSpPr/>
          <p:nvPr/>
        </p:nvCxnSpPr>
        <p:spPr>
          <a:xfrm>
            <a:off x="6840252" y="4580508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对象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776472"/>
              </p:ext>
            </p:extLst>
          </p:nvPr>
        </p:nvGraphicFramePr>
        <p:xfrm>
          <a:off x="6692330" y="5426522"/>
          <a:ext cx="29527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39" name="Equation" r:id="rId27" imgW="164880" imgH="228600" progId="Equation.DSMT4">
                  <p:embed/>
                </p:oleObj>
              </mc:Choice>
              <mc:Fallback>
                <p:oleObj name="Equation" r:id="rId27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330" y="5426522"/>
                        <a:ext cx="29527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954125"/>
              </p:ext>
            </p:extLst>
          </p:nvPr>
        </p:nvGraphicFramePr>
        <p:xfrm>
          <a:off x="6692453" y="2780308"/>
          <a:ext cx="293688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40" name="Equation" r:id="rId29" imgW="164880" imgH="177480" progId="Equation.DSMT4">
                  <p:embed/>
                </p:oleObj>
              </mc:Choice>
              <mc:Fallback>
                <p:oleObj name="Equation" r:id="rId29" imgW="164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453" y="2780308"/>
                        <a:ext cx="293688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直接箭头​​连接符 60"/>
          <p:cNvCxnSpPr/>
          <p:nvPr/>
        </p:nvCxnSpPr>
        <p:spPr>
          <a:xfrm>
            <a:off x="6840252" y="306834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​​ 61"/>
          <p:cNvCxnSpPr/>
          <p:nvPr/>
        </p:nvCxnSpPr>
        <p:spPr>
          <a:xfrm flipV="1">
            <a:off x="4463988" y="2923558"/>
            <a:ext cx="2261902" cy="2074292"/>
          </a:xfrm>
          <a:prstGeom prst="bentConnector3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对象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559354"/>
              </p:ext>
            </p:extLst>
          </p:nvPr>
        </p:nvGraphicFramePr>
        <p:xfrm>
          <a:off x="4115495" y="5949280"/>
          <a:ext cx="744537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41" name="Equation" r:id="rId30" imgW="419040" imgH="228600" progId="Equation.DSMT4">
                  <p:embed/>
                </p:oleObj>
              </mc:Choice>
              <mc:Fallback>
                <p:oleObj name="Equation" r:id="rId30" imgW="419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5495" y="5949280"/>
                        <a:ext cx="744537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" name="组合 65"/>
          <p:cNvGrpSpPr/>
          <p:nvPr/>
        </p:nvGrpSpPr>
        <p:grpSpPr>
          <a:xfrm>
            <a:off x="1835696" y="2609057"/>
            <a:ext cx="5271349" cy="2764159"/>
            <a:chOff x="2631856" y="2290837"/>
            <a:chExt cx="4652557" cy="2574166"/>
          </a:xfrm>
        </p:grpSpPr>
        <p:sp>
          <p:nvSpPr>
            <p:cNvPr id="64" name="矩形​​ 63"/>
            <p:cNvSpPr/>
            <p:nvPr/>
          </p:nvSpPr>
          <p:spPr>
            <a:xfrm>
              <a:off x="2631856" y="2290837"/>
              <a:ext cx="4652557" cy="257416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graphicFrame>
          <p:nvGraphicFramePr>
            <p:cNvPr id="65" name="对象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5360954"/>
                </p:ext>
              </p:extLst>
            </p:nvPr>
          </p:nvGraphicFramePr>
          <p:xfrm>
            <a:off x="3249462" y="2415030"/>
            <a:ext cx="2992438" cy="2076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42" name="Equation" r:id="rId32" imgW="1130040" imgH="787320" progId="Equation.DSMT4">
                    <p:embed/>
                  </p:oleObj>
                </mc:Choice>
                <mc:Fallback>
                  <p:oleObj name="Equation" r:id="rId32" imgW="1130040" imgH="787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9462" y="2415030"/>
                          <a:ext cx="2992438" cy="2076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3208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altLang="zh-CN" sz="3200" dirty="0" smtClean="0">
                <a:solidFill>
                  <a:srgbClr val="FF0000"/>
                </a:solidFill>
              </a:rPr>
              <a:t>CBC-MAC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523333"/>
              </p:ext>
            </p:extLst>
          </p:nvPr>
        </p:nvGraphicFramePr>
        <p:xfrm>
          <a:off x="303371" y="1160553"/>
          <a:ext cx="8280920" cy="900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0920"/>
              </a:tblGrid>
              <a:tr h="504056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dirty="0" smtClean="0">
                          <a:solidFill>
                            <a:srgbClr val="0070C0"/>
                          </a:solidFill>
                        </a:rPr>
                        <a:t>分组加密算法</a:t>
                      </a:r>
                      <a:endParaRPr lang="en-US" altLang="zh-CN" sz="240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buFont typeface="Wingdings" pitchFamily="2" charset="2"/>
                        <a:buNone/>
                      </a:pP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348031"/>
              </p:ext>
            </p:extLst>
          </p:nvPr>
        </p:nvGraphicFramePr>
        <p:xfrm>
          <a:off x="2195736" y="1196752"/>
          <a:ext cx="61833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6" name="Equation" r:id="rId4" imgW="3466800" imgH="228600" progId="Equation.DSMT4">
                  <p:embed/>
                </p:oleObj>
              </mc:Choice>
              <mc:Fallback>
                <p:oleObj name="Equation" r:id="rId4" imgW="3466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95736" y="1196752"/>
                        <a:ext cx="6183313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2573170" y="3572396"/>
            <a:ext cx="1224136" cy="1080120"/>
            <a:chOff x="1331640" y="2780928"/>
            <a:chExt cx="1224136" cy="1080120"/>
          </a:xfrm>
        </p:grpSpPr>
        <p:sp>
          <p:nvSpPr>
            <p:cNvPr id="3" name="圆角矩形​​ 2"/>
            <p:cNvSpPr/>
            <p:nvPr/>
          </p:nvSpPr>
          <p:spPr>
            <a:xfrm>
              <a:off x="1331640" y="2780928"/>
              <a:ext cx="1224136" cy="10801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218986"/>
                </p:ext>
              </p:extLst>
            </p:nvPr>
          </p:nvGraphicFramePr>
          <p:xfrm>
            <a:off x="1744886" y="3065359"/>
            <a:ext cx="397644" cy="511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17" name="Equation" r:id="rId6" imgW="177480" imgH="228600" progId="Equation.DSMT4">
                    <p:embed/>
                  </p:oleObj>
                </mc:Choice>
                <mc:Fallback>
                  <p:oleObj name="Equation" r:id="rId6" imgW="177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744886" y="3065359"/>
                          <a:ext cx="397644" cy="51125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431723"/>
              </p:ext>
            </p:extLst>
          </p:nvPr>
        </p:nvGraphicFramePr>
        <p:xfrm>
          <a:off x="516545" y="1700808"/>
          <a:ext cx="28543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8" name="Equation" r:id="rId8" imgW="1600200" imgH="241200" progId="Equation.DSMT4">
                  <p:embed/>
                </p:oleObj>
              </mc:Choice>
              <mc:Fallback>
                <p:oleObj name="Equation" r:id="rId8" imgW="1600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545" y="1700808"/>
                        <a:ext cx="28543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​​连接符 10"/>
          <p:cNvCxnSpPr/>
          <p:nvPr/>
        </p:nvCxnSpPr>
        <p:spPr>
          <a:xfrm>
            <a:off x="3185399" y="2609057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148455"/>
              </p:ext>
            </p:extLst>
          </p:nvPr>
        </p:nvGraphicFramePr>
        <p:xfrm>
          <a:off x="3015375" y="2276252"/>
          <a:ext cx="3397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9" name="Equation" r:id="rId10" imgW="190440" imgH="228600" progId="Equation.DSMT4">
                  <p:embed/>
                </p:oleObj>
              </mc:Choice>
              <mc:Fallback>
                <p:oleObj name="Equation" r:id="rId10" imgW="19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5375" y="2276252"/>
                        <a:ext cx="33972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箭头​​连接符 15"/>
          <p:cNvCxnSpPr/>
          <p:nvPr/>
        </p:nvCxnSpPr>
        <p:spPr>
          <a:xfrm>
            <a:off x="3185238" y="4652516"/>
            <a:ext cx="161" cy="41672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854864"/>
              </p:ext>
            </p:extLst>
          </p:nvPr>
        </p:nvGraphicFramePr>
        <p:xfrm>
          <a:off x="3059664" y="5497910"/>
          <a:ext cx="249238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0" name="Equation" r:id="rId12" imgW="139680" imgH="228600" progId="Equation.DSMT4">
                  <p:embed/>
                </p:oleObj>
              </mc:Choice>
              <mc:Fallback>
                <p:oleObj name="Equation" r:id="rId12" imgW="139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664" y="5497910"/>
                        <a:ext cx="249238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406373"/>
              </p:ext>
            </p:extLst>
          </p:nvPr>
        </p:nvGraphicFramePr>
        <p:xfrm>
          <a:off x="3037439" y="2852316"/>
          <a:ext cx="293688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1" name="Equation" r:id="rId14" imgW="164880" imgH="177480" progId="Equation.DSMT4">
                  <p:embed/>
                </p:oleObj>
              </mc:Choice>
              <mc:Fallback>
                <p:oleObj name="Equation" r:id="rId14" imgW="164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7439" y="2852316"/>
                        <a:ext cx="293688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箭头​​连接符 19"/>
          <p:cNvCxnSpPr/>
          <p:nvPr/>
        </p:nvCxnSpPr>
        <p:spPr>
          <a:xfrm>
            <a:off x="3185238" y="314034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4949434" y="3572396"/>
            <a:ext cx="1224136" cy="1080120"/>
            <a:chOff x="1331640" y="2780928"/>
            <a:chExt cx="1224136" cy="1080120"/>
          </a:xfrm>
        </p:grpSpPr>
        <p:sp>
          <p:nvSpPr>
            <p:cNvPr id="33" name="圆角矩形​​ 32"/>
            <p:cNvSpPr/>
            <p:nvPr/>
          </p:nvSpPr>
          <p:spPr>
            <a:xfrm>
              <a:off x="1331640" y="2780928"/>
              <a:ext cx="1224136" cy="10801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300423"/>
                </p:ext>
              </p:extLst>
            </p:nvPr>
          </p:nvGraphicFramePr>
          <p:xfrm>
            <a:off x="1744886" y="3065359"/>
            <a:ext cx="397644" cy="511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22" name="Equation" r:id="rId16" imgW="177480" imgH="228600" progId="Equation.DSMT4">
                    <p:embed/>
                  </p:oleObj>
                </mc:Choice>
                <mc:Fallback>
                  <p:oleObj name="Equation" r:id="rId16" imgW="177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744886" y="3065359"/>
                          <a:ext cx="397644" cy="51125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5" name="直接箭头​​连接符 34"/>
          <p:cNvCxnSpPr/>
          <p:nvPr/>
        </p:nvCxnSpPr>
        <p:spPr>
          <a:xfrm>
            <a:off x="5561663" y="2609057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857369"/>
              </p:ext>
            </p:extLst>
          </p:nvPr>
        </p:nvGraphicFramePr>
        <p:xfrm>
          <a:off x="5380490" y="2276872"/>
          <a:ext cx="3619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3" name="Equation" r:id="rId18" imgW="203040" imgH="228600" progId="Equation.DSMT4">
                  <p:embed/>
                </p:oleObj>
              </mc:Choice>
              <mc:Fallback>
                <p:oleObj name="Equation" r:id="rId18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490" y="2276872"/>
                        <a:ext cx="36195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箭头​​连接符 36"/>
          <p:cNvCxnSpPr/>
          <p:nvPr/>
        </p:nvCxnSpPr>
        <p:spPr>
          <a:xfrm>
            <a:off x="5561502" y="4652516"/>
            <a:ext cx="161" cy="41672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264988"/>
              </p:ext>
            </p:extLst>
          </p:nvPr>
        </p:nvGraphicFramePr>
        <p:xfrm>
          <a:off x="5424940" y="5497910"/>
          <a:ext cx="2730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4" name="Equation" r:id="rId20" imgW="152280" imgH="228600" progId="Equation.DSMT4">
                  <p:embed/>
                </p:oleObj>
              </mc:Choice>
              <mc:Fallback>
                <p:oleObj name="Equation" r:id="rId20" imgW="152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940" y="5497910"/>
                        <a:ext cx="27305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986410"/>
              </p:ext>
            </p:extLst>
          </p:nvPr>
        </p:nvGraphicFramePr>
        <p:xfrm>
          <a:off x="5413703" y="2852316"/>
          <a:ext cx="293688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5" name="Equation" r:id="rId22" imgW="164880" imgH="177480" progId="Equation.DSMT4">
                  <p:embed/>
                </p:oleObj>
              </mc:Choice>
              <mc:Fallback>
                <p:oleObj name="Equation" r:id="rId22" imgW="164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703" y="2852316"/>
                        <a:ext cx="293688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接箭头​​连接符 39"/>
          <p:cNvCxnSpPr/>
          <p:nvPr/>
        </p:nvCxnSpPr>
        <p:spPr>
          <a:xfrm>
            <a:off x="5561502" y="314034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​​ 51"/>
          <p:cNvCxnSpPr>
            <a:endCxn id="39" idx="1"/>
          </p:cNvCxnSpPr>
          <p:nvPr/>
        </p:nvCxnSpPr>
        <p:spPr>
          <a:xfrm flipV="1">
            <a:off x="3151801" y="3010272"/>
            <a:ext cx="2261902" cy="20742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7397706" y="3571776"/>
            <a:ext cx="1224136" cy="1080120"/>
            <a:chOff x="1331640" y="2780928"/>
            <a:chExt cx="1224136" cy="1080120"/>
          </a:xfrm>
        </p:grpSpPr>
        <p:sp>
          <p:nvSpPr>
            <p:cNvPr id="54" name="圆角矩形​​ 53"/>
            <p:cNvSpPr/>
            <p:nvPr/>
          </p:nvSpPr>
          <p:spPr>
            <a:xfrm>
              <a:off x="1331640" y="2780928"/>
              <a:ext cx="1224136" cy="10801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graphicFrame>
          <p:nvGraphicFramePr>
            <p:cNvPr id="55" name="对象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2314708"/>
                </p:ext>
              </p:extLst>
            </p:nvPr>
          </p:nvGraphicFramePr>
          <p:xfrm>
            <a:off x="1744886" y="3065359"/>
            <a:ext cx="397644" cy="511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26" name="Equation" r:id="rId24" imgW="177480" imgH="228600" progId="Equation.DSMT4">
                    <p:embed/>
                  </p:oleObj>
                </mc:Choice>
                <mc:Fallback>
                  <p:oleObj name="Equation" r:id="rId24" imgW="177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744886" y="3065359"/>
                          <a:ext cx="397644" cy="51125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6" name="直接箭头​​连接符 55"/>
          <p:cNvCxnSpPr/>
          <p:nvPr/>
        </p:nvCxnSpPr>
        <p:spPr>
          <a:xfrm>
            <a:off x="8009935" y="2608437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对象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065608"/>
              </p:ext>
            </p:extLst>
          </p:nvPr>
        </p:nvGraphicFramePr>
        <p:xfrm>
          <a:off x="7828762" y="2276252"/>
          <a:ext cx="3619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7" name="Equation" r:id="rId25" imgW="203040" imgH="228600" progId="Equation.DSMT4">
                  <p:embed/>
                </p:oleObj>
              </mc:Choice>
              <mc:Fallback>
                <p:oleObj name="Equation" r:id="rId25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8762" y="2276252"/>
                        <a:ext cx="36195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直接箭头​​连接符 57"/>
          <p:cNvCxnSpPr/>
          <p:nvPr/>
        </p:nvCxnSpPr>
        <p:spPr>
          <a:xfrm>
            <a:off x="8009774" y="4651896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对象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089718"/>
              </p:ext>
            </p:extLst>
          </p:nvPr>
        </p:nvGraphicFramePr>
        <p:xfrm>
          <a:off x="7861852" y="5497910"/>
          <a:ext cx="29527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8" name="Equation" r:id="rId27" imgW="164880" imgH="228600" progId="Equation.DSMT4">
                  <p:embed/>
                </p:oleObj>
              </mc:Choice>
              <mc:Fallback>
                <p:oleObj name="Equation" r:id="rId27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1852" y="5497910"/>
                        <a:ext cx="29527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949253"/>
              </p:ext>
            </p:extLst>
          </p:nvPr>
        </p:nvGraphicFramePr>
        <p:xfrm>
          <a:off x="7861975" y="2851696"/>
          <a:ext cx="293688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9" name="Equation" r:id="rId29" imgW="164880" imgH="177480" progId="Equation.DSMT4">
                  <p:embed/>
                </p:oleObj>
              </mc:Choice>
              <mc:Fallback>
                <p:oleObj name="Equation" r:id="rId29" imgW="164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1975" y="2851696"/>
                        <a:ext cx="293688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直接箭头​​连接符 60"/>
          <p:cNvCxnSpPr/>
          <p:nvPr/>
        </p:nvCxnSpPr>
        <p:spPr>
          <a:xfrm>
            <a:off x="8009774" y="313972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​​ 61"/>
          <p:cNvCxnSpPr/>
          <p:nvPr/>
        </p:nvCxnSpPr>
        <p:spPr>
          <a:xfrm flipV="1">
            <a:off x="5561502" y="2994946"/>
            <a:ext cx="2261902" cy="2074292"/>
          </a:xfrm>
          <a:prstGeom prst="bentConnector3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对象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404748"/>
              </p:ext>
            </p:extLst>
          </p:nvPr>
        </p:nvGraphicFramePr>
        <p:xfrm>
          <a:off x="4370388" y="6021388"/>
          <a:ext cx="744537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30" name="Equation" r:id="rId30" imgW="419040" imgH="228600" progId="Equation.DSMT4">
                  <p:embed/>
                </p:oleObj>
              </mc:Choice>
              <mc:Fallback>
                <p:oleObj name="Equation" r:id="rId30" imgW="419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0388" y="6021388"/>
                        <a:ext cx="744537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组合 43"/>
          <p:cNvGrpSpPr/>
          <p:nvPr/>
        </p:nvGrpSpPr>
        <p:grpSpPr>
          <a:xfrm>
            <a:off x="179512" y="3573016"/>
            <a:ext cx="1224136" cy="1080120"/>
            <a:chOff x="1331640" y="2780928"/>
            <a:chExt cx="1224136" cy="1080120"/>
          </a:xfrm>
        </p:grpSpPr>
        <p:sp>
          <p:nvSpPr>
            <p:cNvPr id="46" name="圆角矩形​​ 45"/>
            <p:cNvSpPr/>
            <p:nvPr/>
          </p:nvSpPr>
          <p:spPr>
            <a:xfrm>
              <a:off x="1331640" y="2780928"/>
              <a:ext cx="1224136" cy="10801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7224650"/>
                </p:ext>
              </p:extLst>
            </p:nvPr>
          </p:nvGraphicFramePr>
          <p:xfrm>
            <a:off x="1744886" y="3065359"/>
            <a:ext cx="397644" cy="511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31" name="Equation" r:id="rId32" imgW="177480" imgH="228600" progId="Equation.DSMT4">
                    <p:embed/>
                  </p:oleObj>
                </mc:Choice>
                <mc:Fallback>
                  <p:oleObj name="Equation" r:id="rId32" imgW="177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744886" y="3065359"/>
                          <a:ext cx="397644" cy="51125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8" name="直接箭头​​连接符 47"/>
          <p:cNvCxnSpPr/>
          <p:nvPr/>
        </p:nvCxnSpPr>
        <p:spPr>
          <a:xfrm>
            <a:off x="791741" y="2609677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36081"/>
              </p:ext>
            </p:extLst>
          </p:nvPr>
        </p:nvGraphicFramePr>
        <p:xfrm>
          <a:off x="677863" y="2354263"/>
          <a:ext cx="227012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32" name="Equation" r:id="rId33" imgW="126720" imgH="139680" progId="Equation.DSMT4">
                  <p:embed/>
                </p:oleObj>
              </mc:Choice>
              <mc:Fallback>
                <p:oleObj name="Equation" r:id="rId33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2354263"/>
                        <a:ext cx="227012" cy="24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直接箭头​​连接符 49"/>
          <p:cNvCxnSpPr/>
          <p:nvPr/>
        </p:nvCxnSpPr>
        <p:spPr>
          <a:xfrm>
            <a:off x="791580" y="4653136"/>
            <a:ext cx="0" cy="41610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997445"/>
              </p:ext>
            </p:extLst>
          </p:nvPr>
        </p:nvGraphicFramePr>
        <p:xfrm>
          <a:off x="643781" y="2852936"/>
          <a:ext cx="293688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33" name="Equation" r:id="rId35" imgW="164880" imgH="177480" progId="Equation.DSMT4">
                  <p:embed/>
                </p:oleObj>
              </mc:Choice>
              <mc:Fallback>
                <p:oleObj name="Equation" r:id="rId35" imgW="164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781" y="2852936"/>
                        <a:ext cx="293688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8" name="直接箭头​​连接符 67"/>
          <p:cNvCxnSpPr/>
          <p:nvPr/>
        </p:nvCxnSpPr>
        <p:spPr>
          <a:xfrm>
            <a:off x="791580" y="314096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​​ 68"/>
          <p:cNvCxnSpPr/>
          <p:nvPr/>
        </p:nvCxnSpPr>
        <p:spPr>
          <a:xfrm flipV="1">
            <a:off x="758143" y="3010892"/>
            <a:ext cx="2261902" cy="20742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6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CBC-MAC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CBC-MAC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CBC </a:t>
            </a:r>
            <a:r>
              <a:rPr lang="zh-CN" altLang="en-US" smtClean="0"/>
              <a:t>加密模式的</a:t>
            </a:r>
            <a:r>
              <a:rPr lang="zh-CN" altLang="en-US" dirty="0" smtClean="0"/>
              <a:t>区别？</a:t>
            </a:r>
            <a:endParaRPr lang="en-US" altLang="zh-CN" dirty="0" smtClean="0"/>
          </a:p>
          <a:p>
            <a:r>
              <a:rPr lang="en-US" altLang="zh-CN" dirty="0" smtClean="0"/>
              <a:t>CBC-MAC</a:t>
            </a:r>
            <a:r>
              <a:rPr lang="zh-CN" altLang="en-US" dirty="0" smtClean="0"/>
              <a:t>中消息长度</a:t>
            </a:r>
            <a:r>
              <a:rPr lang="en-US" altLang="zh-CN" dirty="0" smtClean="0"/>
              <a:t>n</a:t>
            </a:r>
            <a:r>
              <a:rPr lang="zh-CN" altLang="en-US" dirty="0" smtClean="0"/>
              <a:t>放到结尾是否安全？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96999" y="3068960"/>
            <a:ext cx="8279457" cy="3168352"/>
            <a:chOff x="469007" y="1700808"/>
            <a:chExt cx="8279457" cy="316835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007" y="1700808"/>
              <a:ext cx="8207449" cy="2492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992982"/>
              <a:ext cx="7992888" cy="876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718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</a:rPr>
              <a:t>散</a:t>
            </a:r>
            <a:r>
              <a:rPr lang="zh-CN" altLang="en-US" sz="3200" dirty="0" smtClean="0">
                <a:solidFill>
                  <a:srgbClr val="FF0000"/>
                </a:solidFill>
              </a:rPr>
              <a:t>列函数（</a:t>
            </a:r>
            <a:r>
              <a:rPr lang="en-US" altLang="zh-CN" sz="3200" dirty="0" smtClean="0">
                <a:solidFill>
                  <a:srgbClr val="FF0000"/>
                </a:solidFill>
              </a:rPr>
              <a:t>HASH</a:t>
            </a:r>
            <a:r>
              <a:rPr lang="zh-CN" altLang="en-US" sz="3200" dirty="0" smtClean="0">
                <a:solidFill>
                  <a:srgbClr val="FF0000"/>
                </a:solidFill>
              </a:rPr>
              <a:t>函数）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125541"/>
              </p:ext>
            </p:extLst>
          </p:nvPr>
        </p:nvGraphicFramePr>
        <p:xfrm>
          <a:off x="356965" y="1188827"/>
          <a:ext cx="8280920" cy="3642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0920"/>
              </a:tblGrid>
              <a:tr h="1448085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</a:rPr>
                        <a:t>单向函数（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One-way</a:t>
                      </a:r>
                      <a:r>
                        <a:rPr lang="en-US" altLang="zh-CN" sz="2400" baseline="0" dirty="0" smtClean="0">
                          <a:solidFill>
                            <a:srgbClr val="FF0000"/>
                          </a:solidFill>
                        </a:rPr>
                        <a:t> Function</a:t>
                      </a:r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</a:rPr>
                        <a:t>）</a:t>
                      </a:r>
                      <a:endParaRPr lang="en-US" altLang="zh-CN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 algn="just" defTabSz="914400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n"/>
                      </a:pP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已知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，计算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y=f(x)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容易。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just" defTabSz="914400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n"/>
                      </a:pP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已知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，计算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使得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y=f(x)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困难。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散列函数（</a:t>
                      </a:r>
                      <a:r>
                        <a:rPr lang="en-US" altLang="zh-CN" sz="2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Cryptographic 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HASH</a:t>
                      </a:r>
                      <a:r>
                        <a:rPr lang="zh-CN" altLang="en-US" sz="2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zh-CN" altLang="en-US" sz="2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altLang="zh-CN" sz="2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just" defTabSz="914400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n"/>
                      </a:pP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已知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，计算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y=f(x)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容易。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just" defTabSz="914400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n"/>
                      </a:pP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已知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，计算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使得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y=f(x)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困难。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just" defTabSz="914400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n"/>
                      </a:pPr>
                      <a:r>
                        <a:rPr lang="en-US" altLang="zh-CN" sz="2000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zh-CN" altLang="en-US" sz="2000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是定长的。</a:t>
                      </a:r>
                      <a:endParaRPr lang="en-US" altLang="zh-CN" sz="2000" kern="1200" dirty="0" smtClean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defTabSz="914400" rtl="0" eaLnBrk="1" latinLnBrk="0" hangingPunct="1">
                        <a:buFont typeface="Wingdings" pitchFamily="2" charset="2"/>
                        <a:buNone/>
                      </a:pPr>
                      <a:endParaRPr lang="en-US" altLang="zh-CN" sz="2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26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</a:rPr>
              <a:t>消息认证码概述</a:t>
            </a: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31747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23" y="1484784"/>
            <a:ext cx="4139255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8" name="图片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426" y="1556792"/>
            <a:ext cx="3961978" cy="2247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​​ 2"/>
          <p:cNvSpPr/>
          <p:nvPr/>
        </p:nvSpPr>
        <p:spPr>
          <a:xfrm>
            <a:off x="971600" y="4077072"/>
            <a:ext cx="2664296" cy="32403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消息窃取</a:t>
            </a:r>
            <a:endParaRPr lang="zh-CN" altLang="en-US" dirty="0"/>
          </a:p>
        </p:txBody>
      </p:sp>
      <p:sp>
        <p:nvSpPr>
          <p:cNvPr id="15" name="矩形​​ 14"/>
          <p:cNvSpPr/>
          <p:nvPr/>
        </p:nvSpPr>
        <p:spPr>
          <a:xfrm>
            <a:off x="5293486" y="4090144"/>
            <a:ext cx="2664296" cy="32403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流量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16" name="矩形​​ 15"/>
          <p:cNvSpPr/>
          <p:nvPr/>
        </p:nvSpPr>
        <p:spPr>
          <a:xfrm>
            <a:off x="3585096" y="5161508"/>
            <a:ext cx="2664296" cy="32403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</a:rPr>
              <a:t>被动攻击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58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</a:rPr>
              <a:t>散</a:t>
            </a:r>
            <a:r>
              <a:rPr lang="zh-CN" altLang="en-US" sz="3200" dirty="0" smtClean="0">
                <a:solidFill>
                  <a:srgbClr val="FF0000"/>
                </a:solidFill>
              </a:rPr>
              <a:t>列函数（</a:t>
            </a:r>
            <a:r>
              <a:rPr lang="en-US" altLang="zh-CN" sz="3200" dirty="0" smtClean="0">
                <a:solidFill>
                  <a:srgbClr val="FF0000"/>
                </a:solidFill>
              </a:rPr>
              <a:t>HASH</a:t>
            </a:r>
            <a:r>
              <a:rPr lang="zh-CN" altLang="en-US" sz="3200" dirty="0" smtClean="0">
                <a:solidFill>
                  <a:srgbClr val="FF0000"/>
                </a:solidFill>
              </a:rPr>
              <a:t>函数）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017503"/>
              </p:ext>
            </p:extLst>
          </p:nvPr>
        </p:nvGraphicFramePr>
        <p:xfrm>
          <a:off x="356965" y="1199332"/>
          <a:ext cx="8280920" cy="630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0920"/>
              </a:tblGrid>
              <a:tr h="1448085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HASH</a:t>
                      </a:r>
                      <a:r>
                        <a:rPr lang="zh-CN" altLang="en-US" sz="2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函数</a:t>
                      </a:r>
                      <a:endParaRPr lang="en-US" altLang="zh-CN" sz="2400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just" defTabSz="914400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n"/>
                      </a:pP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消息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可以是任意长度的数据。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just" defTabSz="914400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n"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HASH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函数产生定长的输出。</a:t>
                      </a:r>
                    </a:p>
                    <a:p>
                      <a:pPr marL="342900" indent="-342900" algn="just" defTabSz="914400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n"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给定消息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，计算它的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Hash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h=H(M) 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是很容易的。</a:t>
                      </a:r>
                    </a:p>
                    <a:p>
                      <a:pPr marL="342900" indent="-342900" algn="just" defTabSz="914400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n"/>
                      </a:pP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任意给定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，则很难找到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使得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h=H(M)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，即给出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Hash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值，要求输入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在计算上是不可行的，即运算过程是不可逆的，这种性质称为函数的单向性。</a:t>
                      </a:r>
                    </a:p>
                    <a:p>
                      <a:pPr marL="342900" indent="-342900" algn="just" defTabSz="914400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n"/>
                      </a:pP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给定消息</a:t>
                      </a:r>
                      <a:r>
                        <a:rPr lang="en-GB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和其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Hash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H(M)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，要找到另一个</a:t>
                      </a:r>
                      <a:r>
                        <a:rPr lang="en-GB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M’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，且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M≠M’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，使得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H(M) =H(M’)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在计算上是不可行的，这条性质被称为抗弱碰撞性。</a:t>
                      </a:r>
                    </a:p>
                    <a:p>
                      <a:pPr marL="342900" indent="-342900" algn="just" defTabSz="914400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n"/>
                      </a:pP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对于任意两个不同的消息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M≠M’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，它们的摘要值不可能相同，这条性质被称为抗强碰撞性。</a:t>
                      </a:r>
                    </a:p>
                    <a:p>
                      <a:pPr algn="just"/>
                      <a:endParaRPr lang="en-US" altLang="zh-CN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 algn="just" defTabSz="914400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n"/>
                      </a:pP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buFont typeface="Wingdings" pitchFamily="2" charset="2"/>
                        <a:buNone/>
                      </a:pPr>
                      <a:endParaRPr lang="en-US" altLang="zh-CN" sz="2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35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</a:rPr>
              <a:t>散</a:t>
            </a:r>
            <a:r>
              <a:rPr lang="zh-CN" altLang="en-US" sz="3200" dirty="0" smtClean="0">
                <a:solidFill>
                  <a:srgbClr val="FF0000"/>
                </a:solidFill>
              </a:rPr>
              <a:t>列函数（</a:t>
            </a:r>
            <a:r>
              <a:rPr lang="en-US" altLang="zh-CN" sz="3200" dirty="0" smtClean="0">
                <a:solidFill>
                  <a:srgbClr val="FF0000"/>
                </a:solidFill>
              </a:rPr>
              <a:t>HASH</a:t>
            </a:r>
            <a:r>
              <a:rPr lang="zh-CN" altLang="en-US" sz="3200" dirty="0" smtClean="0">
                <a:solidFill>
                  <a:srgbClr val="FF0000"/>
                </a:solidFill>
              </a:rPr>
              <a:t>函数）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965460"/>
              </p:ext>
            </p:extLst>
          </p:nvPr>
        </p:nvGraphicFramePr>
        <p:xfrm>
          <a:off x="356965" y="1188827"/>
          <a:ext cx="8280920" cy="393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0920"/>
              </a:tblGrid>
              <a:tr h="1448085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HASH</a:t>
                      </a:r>
                      <a:r>
                        <a:rPr lang="zh-CN" altLang="en-US" sz="2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函数</a:t>
                      </a:r>
                      <a:endParaRPr lang="en-US" altLang="zh-CN" sz="2400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US" altLang="zh-CN" sz="2400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just" defTabSz="914400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n"/>
                      </a:pP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弱抗碰撞性保证对于一个消息</a:t>
                      </a:r>
                      <a:r>
                        <a:rPr lang="en-GB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及其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Hash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值，无法找到一个替代消息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M’</a:t>
                      </a:r>
                      <a:r>
                        <a:rPr lang="en-GB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，使它的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Hash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值与给定的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Hash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值相同。这条性质可用于防止伪造。</a:t>
                      </a:r>
                    </a:p>
                    <a:p>
                      <a:pPr marL="342900" indent="-342900" algn="just" defTabSz="914400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n"/>
                      </a:pP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强抗碰撞性对于消息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Hash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函数的安全性要求更高，这条性质保证了对</a:t>
                      </a:r>
                      <a:r>
                        <a:rPr lang="zh-CN" altLang="en-US" sz="2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生日攻击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的防御能力。</a:t>
                      </a:r>
                    </a:p>
                    <a:p>
                      <a:pPr algn="just"/>
                      <a:endParaRPr lang="en-US" altLang="zh-CN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 algn="just" defTabSz="914400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n"/>
                      </a:pP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buFont typeface="Wingdings" pitchFamily="2" charset="2"/>
                        <a:buNone/>
                      </a:pPr>
                      <a:endParaRPr lang="en-US" altLang="zh-CN" sz="2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05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</a:rPr>
              <a:t>散</a:t>
            </a:r>
            <a:r>
              <a:rPr lang="zh-CN" altLang="en-US" sz="3200" dirty="0" smtClean="0">
                <a:solidFill>
                  <a:srgbClr val="FF0000"/>
                </a:solidFill>
              </a:rPr>
              <a:t>列函数（</a:t>
            </a:r>
            <a:r>
              <a:rPr lang="en-US" altLang="zh-CN" sz="3200" dirty="0" smtClean="0">
                <a:solidFill>
                  <a:srgbClr val="FF0000"/>
                </a:solidFill>
              </a:rPr>
              <a:t>HASH</a:t>
            </a:r>
            <a:r>
              <a:rPr lang="zh-CN" altLang="en-US" sz="3200" dirty="0" smtClean="0">
                <a:solidFill>
                  <a:srgbClr val="FF0000"/>
                </a:solidFill>
              </a:rPr>
              <a:t>函数）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440804"/>
              </p:ext>
            </p:extLst>
          </p:nvPr>
        </p:nvGraphicFramePr>
        <p:xfrm>
          <a:off x="356965" y="1188827"/>
          <a:ext cx="8280920" cy="548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0920"/>
              </a:tblGrid>
              <a:tr h="1448085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“生日攻击”问题</a:t>
                      </a:r>
                      <a:endParaRPr lang="en-US" altLang="zh-CN" sz="2400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defTabSz="914400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多少个人的生日会出现重合的概率会大于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？</a:t>
                      </a:r>
                      <a:endParaRPr lang="en-US" altLang="zh-CN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 algn="just" defTabSz="914400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n"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表示     个人中没有出现相同生日的概率。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just" defTabSz="914400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n"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表示     个人中出现相同生日的概率。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just" defTabSz="914400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n"/>
                      </a:pP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just" defTabSz="914400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n"/>
                      </a:pP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just" defTabSz="914400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n"/>
                      </a:pP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just" defTabSz="914400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n"/>
                      </a:pP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just" defTabSz="914400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n"/>
                      </a:pP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just" defTabSz="914400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n"/>
                      </a:pP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just" defTabSz="914400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n"/>
                      </a:pP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如何找到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的值？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buFont typeface="Wingdings" pitchFamily="2" charset="2"/>
                        <a:buNone/>
                      </a:pPr>
                      <a:endParaRPr lang="en-US" altLang="zh-CN" sz="2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387111"/>
              </p:ext>
            </p:extLst>
          </p:nvPr>
        </p:nvGraphicFramePr>
        <p:xfrm>
          <a:off x="899592" y="2132856"/>
          <a:ext cx="1102623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51" name="Equation" r:id="rId4" imgW="622080" imgH="203040" progId="Equation.DSMT4">
                  <p:embed/>
                </p:oleObj>
              </mc:Choice>
              <mc:Fallback>
                <p:oleObj name="Equation" r:id="rId4" imgW="622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9592" y="2132856"/>
                        <a:ext cx="1102623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492218"/>
              </p:ext>
            </p:extLst>
          </p:nvPr>
        </p:nvGraphicFramePr>
        <p:xfrm>
          <a:off x="2555776" y="2178571"/>
          <a:ext cx="223837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52" name="Equation" r:id="rId6" imgW="126720" imgH="177480" progId="Equation.DSMT4">
                  <p:embed/>
                </p:oleObj>
              </mc:Choice>
              <mc:Fallback>
                <p:oleObj name="Equation" r:id="rId6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55776" y="2178571"/>
                        <a:ext cx="223837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613338"/>
              </p:ext>
            </p:extLst>
          </p:nvPr>
        </p:nvGraphicFramePr>
        <p:xfrm>
          <a:off x="911225" y="2565400"/>
          <a:ext cx="10795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53" name="Equation" r:id="rId8" imgW="609480" imgH="203040" progId="Equation.DSMT4">
                  <p:embed/>
                </p:oleObj>
              </mc:Choice>
              <mc:Fallback>
                <p:oleObj name="Equation" r:id="rId8" imgW="609480" imgH="2030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2565400"/>
                        <a:ext cx="10795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860390"/>
              </p:ext>
            </p:extLst>
          </p:nvPr>
        </p:nvGraphicFramePr>
        <p:xfrm>
          <a:off x="2627784" y="2610619"/>
          <a:ext cx="223837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54" name="Equation" r:id="rId10" imgW="126720" imgH="177480" progId="Equation.DSMT4">
                  <p:embed/>
                </p:oleObj>
              </mc:Choice>
              <mc:Fallback>
                <p:oleObj name="Equation" r:id="rId10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27784" y="2610619"/>
                        <a:ext cx="223837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423871"/>
              </p:ext>
            </p:extLst>
          </p:nvPr>
        </p:nvGraphicFramePr>
        <p:xfrm>
          <a:off x="755576" y="3429000"/>
          <a:ext cx="6723063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55" name="Equation" r:id="rId11" imgW="3797280" imgH="419040" progId="Equation.DSMT4">
                  <p:embed/>
                </p:oleObj>
              </mc:Choice>
              <mc:Fallback>
                <p:oleObj name="Equation" r:id="rId11" imgW="3797280" imgH="4190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429000"/>
                        <a:ext cx="6723063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141688"/>
              </p:ext>
            </p:extLst>
          </p:nvPr>
        </p:nvGraphicFramePr>
        <p:xfrm>
          <a:off x="852488" y="4633441"/>
          <a:ext cx="4900612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56" name="Equation" r:id="rId13" imgW="2768400" imgH="419040" progId="Equation.DSMT4">
                  <p:embed/>
                </p:oleObj>
              </mc:Choice>
              <mc:Fallback>
                <p:oleObj name="Equation" r:id="rId13" imgW="2768400" imgH="4190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4633441"/>
                        <a:ext cx="4900612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599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</a:rPr>
              <a:t>散</a:t>
            </a:r>
            <a:r>
              <a:rPr lang="zh-CN" altLang="en-US" sz="3200" dirty="0" smtClean="0">
                <a:solidFill>
                  <a:srgbClr val="FF0000"/>
                </a:solidFill>
              </a:rPr>
              <a:t>列函数（</a:t>
            </a:r>
            <a:r>
              <a:rPr lang="en-US" altLang="zh-CN" sz="3200" dirty="0" smtClean="0">
                <a:solidFill>
                  <a:srgbClr val="FF0000"/>
                </a:solidFill>
              </a:rPr>
              <a:t>HASH</a:t>
            </a:r>
            <a:r>
              <a:rPr lang="zh-CN" altLang="en-US" sz="3200" dirty="0" smtClean="0">
                <a:solidFill>
                  <a:srgbClr val="FF0000"/>
                </a:solidFill>
              </a:rPr>
              <a:t>函数）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671407"/>
              </p:ext>
            </p:extLst>
          </p:nvPr>
        </p:nvGraphicFramePr>
        <p:xfrm>
          <a:off x="356965" y="1188827"/>
          <a:ext cx="8280920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0920"/>
              </a:tblGrid>
              <a:tr h="1448085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“生日攻击”问题</a:t>
                      </a:r>
                      <a:endParaRPr lang="en-US" altLang="zh-CN" sz="2400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US" altLang="zh-CN" sz="2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个元素                  在          内随机取值，则出现不同      满足</a:t>
                      </a:r>
                      <a:endParaRPr lang="en-US" altLang="zh-CN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US" altLang="zh-CN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的概率                   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zh-CN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buFont typeface="Wingdings" pitchFamily="2" charset="2"/>
                        <a:buNone/>
                      </a:pPr>
                      <a:endParaRPr lang="en-US" altLang="zh-CN" sz="2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326678"/>
              </p:ext>
            </p:extLst>
          </p:nvPr>
        </p:nvGraphicFramePr>
        <p:xfrm>
          <a:off x="1458913" y="1955800"/>
          <a:ext cx="128111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6" name="Equation" r:id="rId4" imgW="723600" imgH="241200" progId="Equation.DSMT4">
                  <p:embed/>
                </p:oleObj>
              </mc:Choice>
              <mc:Fallback>
                <p:oleObj name="Equation" r:id="rId4" imgW="723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1955800"/>
                        <a:ext cx="128111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112197"/>
              </p:ext>
            </p:extLst>
          </p:nvPr>
        </p:nvGraphicFramePr>
        <p:xfrm>
          <a:off x="3059832" y="1988840"/>
          <a:ext cx="65246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7" name="Equation" r:id="rId6" imgW="368280" imgH="203040" progId="Equation.DSMT4">
                  <p:embed/>
                </p:oleObj>
              </mc:Choice>
              <mc:Fallback>
                <p:oleObj name="Equation" r:id="rId6" imgW="368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988840"/>
                        <a:ext cx="652462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457337"/>
              </p:ext>
            </p:extLst>
          </p:nvPr>
        </p:nvGraphicFramePr>
        <p:xfrm>
          <a:off x="7092280" y="1988840"/>
          <a:ext cx="404813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8" name="Equation" r:id="rId8" imgW="228600" imgH="190440" progId="Equation.DSMT4">
                  <p:embed/>
                </p:oleObj>
              </mc:Choice>
              <mc:Fallback>
                <p:oleObj name="Equation" r:id="rId8" imgW="2286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1988840"/>
                        <a:ext cx="404813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056875"/>
              </p:ext>
            </p:extLst>
          </p:nvPr>
        </p:nvGraphicFramePr>
        <p:xfrm>
          <a:off x="467544" y="2636912"/>
          <a:ext cx="8096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9" name="Equation" r:id="rId10" imgW="457200" imgH="241200" progId="Equation.DSMT4">
                  <p:embed/>
                </p:oleObj>
              </mc:Choice>
              <mc:Fallback>
                <p:oleObj name="Equation" r:id="rId10" imgW="457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636912"/>
                        <a:ext cx="80962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922987"/>
              </p:ext>
            </p:extLst>
          </p:nvPr>
        </p:nvGraphicFramePr>
        <p:xfrm>
          <a:off x="2359983" y="2636912"/>
          <a:ext cx="1147762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0" name="Equation" r:id="rId12" imgW="647640" imgH="203040" progId="Equation.DSMT4">
                  <p:embed/>
                </p:oleObj>
              </mc:Choice>
              <mc:Fallback>
                <p:oleObj name="Equation" r:id="rId12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983" y="2636912"/>
                        <a:ext cx="1147762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127924"/>
              </p:ext>
            </p:extLst>
          </p:nvPr>
        </p:nvGraphicFramePr>
        <p:xfrm>
          <a:off x="539552" y="3356992"/>
          <a:ext cx="272256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1" name="Equation" r:id="rId14" imgW="1536480" imgH="291960" progId="Equation.DSMT4">
                  <p:embed/>
                </p:oleObj>
              </mc:Choice>
              <mc:Fallback>
                <p:oleObj name="Equation" r:id="rId14" imgW="15364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356992"/>
                        <a:ext cx="2722563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350268"/>
              </p:ext>
            </p:extLst>
          </p:nvPr>
        </p:nvGraphicFramePr>
        <p:xfrm>
          <a:off x="1716063" y="4005064"/>
          <a:ext cx="4656137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2" name="Equation" r:id="rId16" imgW="2628720" imgH="444240" progId="Equation.DSMT4">
                  <p:embed/>
                </p:oleObj>
              </mc:Choice>
              <mc:Fallback>
                <p:oleObj name="Equation" r:id="rId16" imgW="26287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063" y="4005064"/>
                        <a:ext cx="4656137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582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</a:rPr>
              <a:t>散</a:t>
            </a:r>
            <a:r>
              <a:rPr lang="zh-CN" altLang="en-US" sz="3200" dirty="0" smtClean="0">
                <a:solidFill>
                  <a:srgbClr val="FF0000"/>
                </a:solidFill>
              </a:rPr>
              <a:t>列函数（</a:t>
            </a:r>
            <a:r>
              <a:rPr lang="en-US" altLang="zh-CN" sz="3200" dirty="0" smtClean="0">
                <a:solidFill>
                  <a:srgbClr val="FF0000"/>
                </a:solidFill>
              </a:rPr>
              <a:t>HASH</a:t>
            </a:r>
            <a:r>
              <a:rPr lang="zh-CN" altLang="en-US" sz="3200" dirty="0" smtClean="0">
                <a:solidFill>
                  <a:srgbClr val="FF0000"/>
                </a:solidFill>
              </a:rPr>
              <a:t>函数）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891116"/>
              </p:ext>
            </p:extLst>
          </p:nvPr>
        </p:nvGraphicFramePr>
        <p:xfrm>
          <a:off x="1619672" y="1916832"/>
          <a:ext cx="4656137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14" name="Equation" r:id="rId4" imgW="2628720" imgH="444240" progId="Equation.DSMT4">
                  <p:embed/>
                </p:oleObj>
              </mc:Choice>
              <mc:Fallback>
                <p:oleObj name="Equation" r:id="rId4" imgW="2628720" imgH="44424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916832"/>
                        <a:ext cx="4656137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214306"/>
              </p:ext>
            </p:extLst>
          </p:nvPr>
        </p:nvGraphicFramePr>
        <p:xfrm>
          <a:off x="1566863" y="2924175"/>
          <a:ext cx="3922712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15" name="Equation" r:id="rId6" imgW="1866600" imgH="660240" progId="Equation.DSMT4">
                  <p:embed/>
                </p:oleObj>
              </mc:Choice>
              <mc:Fallback>
                <p:oleObj name="Equation" r:id="rId6" imgW="1866600" imgH="66024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2924175"/>
                        <a:ext cx="3922712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050326"/>
              </p:ext>
            </p:extLst>
          </p:nvPr>
        </p:nvGraphicFramePr>
        <p:xfrm>
          <a:off x="467544" y="1268760"/>
          <a:ext cx="272256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16" name="Equation" r:id="rId8" imgW="1536480" imgH="291960" progId="Equation.DSMT4">
                  <p:embed/>
                </p:oleObj>
              </mc:Choice>
              <mc:Fallback>
                <p:oleObj name="Equation" r:id="rId8" imgW="1536480" imgH="29196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268760"/>
                        <a:ext cx="2722563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741434"/>
              </p:ext>
            </p:extLst>
          </p:nvPr>
        </p:nvGraphicFramePr>
        <p:xfrm>
          <a:off x="1496381" y="4437112"/>
          <a:ext cx="6043663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17" name="Equation" r:id="rId10" imgW="2819160" imgH="507960" progId="Equation.DSMT4">
                  <p:embed/>
                </p:oleObj>
              </mc:Choice>
              <mc:Fallback>
                <p:oleObj name="Equation" r:id="rId10" imgW="2819160" imgH="50796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381" y="4437112"/>
                        <a:ext cx="6043663" cy="1080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612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</a:rPr>
              <a:t>散</a:t>
            </a:r>
            <a:r>
              <a:rPr lang="zh-CN" altLang="en-US" sz="3200" dirty="0" smtClean="0">
                <a:solidFill>
                  <a:srgbClr val="FF0000"/>
                </a:solidFill>
              </a:rPr>
              <a:t>列函数（</a:t>
            </a:r>
            <a:r>
              <a:rPr lang="en-US" altLang="zh-CN" sz="3200" dirty="0" smtClean="0">
                <a:solidFill>
                  <a:srgbClr val="FF0000"/>
                </a:solidFill>
              </a:rPr>
              <a:t>HASH</a:t>
            </a:r>
            <a:r>
              <a:rPr lang="zh-CN" altLang="en-US" sz="3200" dirty="0" smtClean="0">
                <a:solidFill>
                  <a:srgbClr val="FF0000"/>
                </a:solidFill>
              </a:rPr>
              <a:t>函数）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329140"/>
              </p:ext>
            </p:extLst>
          </p:nvPr>
        </p:nvGraphicFramePr>
        <p:xfrm>
          <a:off x="839787" y="1268412"/>
          <a:ext cx="2781341" cy="720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0" name="Equation" r:id="rId4" imgW="1117440" imgH="291960" progId="Equation.DSMT4">
                  <p:embed/>
                </p:oleObj>
              </mc:Choice>
              <mc:Fallback>
                <p:oleObj name="Equation" r:id="rId4" imgW="11174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7" y="1268412"/>
                        <a:ext cx="2781341" cy="7204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369387"/>
              </p:ext>
            </p:extLst>
          </p:nvPr>
        </p:nvGraphicFramePr>
        <p:xfrm>
          <a:off x="827584" y="2204864"/>
          <a:ext cx="3594100" cy="356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1" name="Equation" r:id="rId6" imgW="1676160" imgH="1676160" progId="Equation.DSMT4">
                  <p:embed/>
                </p:oleObj>
              </mc:Choice>
              <mc:Fallback>
                <p:oleObj name="Equation" r:id="rId6" imgW="1676160" imgH="1676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204864"/>
                        <a:ext cx="3594100" cy="356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923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</a:rPr>
              <a:t>散</a:t>
            </a:r>
            <a:r>
              <a:rPr lang="zh-CN" altLang="en-US" sz="3200" dirty="0" smtClean="0">
                <a:solidFill>
                  <a:srgbClr val="FF0000"/>
                </a:solidFill>
              </a:rPr>
              <a:t>列函数（</a:t>
            </a:r>
            <a:r>
              <a:rPr lang="en-US" altLang="zh-CN" sz="3200" dirty="0" smtClean="0">
                <a:solidFill>
                  <a:srgbClr val="FF0000"/>
                </a:solidFill>
              </a:rPr>
              <a:t>HASH</a:t>
            </a:r>
            <a:r>
              <a:rPr lang="zh-CN" altLang="en-US" sz="3200" dirty="0" smtClean="0">
                <a:solidFill>
                  <a:srgbClr val="FF0000"/>
                </a:solidFill>
              </a:rPr>
              <a:t>函数）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890351"/>
              </p:ext>
            </p:extLst>
          </p:nvPr>
        </p:nvGraphicFramePr>
        <p:xfrm>
          <a:off x="356965" y="1188827"/>
          <a:ext cx="8280920" cy="1905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0920"/>
              </a:tblGrid>
              <a:tr h="1448085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“生日攻击”问题</a:t>
                      </a:r>
                      <a:endParaRPr lang="en-US" altLang="zh-CN" sz="2400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US" altLang="zh-CN" sz="2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buFont typeface="Wingdings" pitchFamily="2" charset="2"/>
                        <a:buNone/>
                      </a:pPr>
                      <a:endParaRPr lang="en-US" altLang="zh-CN" sz="2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6322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95406"/>
            <a:ext cx="7992888" cy="4904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64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哈希函数定义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700808"/>
            <a:ext cx="8135787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2869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</a:rPr>
              <a:t>散</a:t>
            </a:r>
            <a:r>
              <a:rPr lang="zh-CN" altLang="en-US" sz="3200" dirty="0" smtClean="0">
                <a:solidFill>
                  <a:srgbClr val="FF0000"/>
                </a:solidFill>
              </a:rPr>
              <a:t>列函数（</a:t>
            </a:r>
            <a:r>
              <a:rPr lang="en-US" altLang="zh-CN" sz="3200" dirty="0" smtClean="0">
                <a:solidFill>
                  <a:srgbClr val="FF0000"/>
                </a:solidFill>
              </a:rPr>
              <a:t>HASH</a:t>
            </a:r>
            <a:r>
              <a:rPr lang="zh-CN" altLang="en-US" sz="3200" dirty="0" smtClean="0">
                <a:solidFill>
                  <a:srgbClr val="FF0000"/>
                </a:solidFill>
              </a:rPr>
              <a:t>函数）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261785"/>
              </p:ext>
            </p:extLst>
          </p:nvPr>
        </p:nvGraphicFramePr>
        <p:xfrm>
          <a:off x="356965" y="1188827"/>
          <a:ext cx="8280920" cy="9691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0920"/>
              </a:tblGrid>
              <a:tr h="511981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压缩函数：定长输入，定长输出。</a:t>
                      </a:r>
                      <a:endParaRPr lang="en-US" altLang="zh-CN" sz="2400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buFont typeface="Wingdings" pitchFamily="2" charset="2"/>
                        <a:buNone/>
                      </a:pPr>
                      <a:endParaRPr lang="en-US" altLang="zh-CN" sz="2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393940"/>
              </p:ext>
            </p:extLst>
          </p:nvPr>
        </p:nvGraphicFramePr>
        <p:xfrm>
          <a:off x="467544" y="1916832"/>
          <a:ext cx="30781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6" name="Equation" r:id="rId4" imgW="1739880" imgH="228600" progId="Equation.DSMT4">
                  <p:embed/>
                </p:oleObj>
              </mc:Choice>
              <mc:Fallback>
                <p:oleObj name="Equation" r:id="rId4" imgW="1739880" imgH="22860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916832"/>
                        <a:ext cx="3078163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067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</a:rPr>
              <a:t>散</a:t>
            </a:r>
            <a:r>
              <a:rPr lang="zh-CN" altLang="en-US" sz="3200" dirty="0" smtClean="0">
                <a:solidFill>
                  <a:srgbClr val="FF0000"/>
                </a:solidFill>
              </a:rPr>
              <a:t>列函数（</a:t>
            </a:r>
            <a:r>
              <a:rPr lang="en-US" altLang="zh-CN" sz="3200" dirty="0" smtClean="0">
                <a:solidFill>
                  <a:srgbClr val="FF0000"/>
                </a:solidFill>
              </a:rPr>
              <a:t>HASH</a:t>
            </a:r>
            <a:r>
              <a:rPr lang="zh-CN" altLang="en-US" sz="3200" dirty="0" smtClean="0">
                <a:solidFill>
                  <a:srgbClr val="FF0000"/>
                </a:solidFill>
              </a:rPr>
              <a:t>函数）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278877"/>
              </p:ext>
            </p:extLst>
          </p:nvPr>
        </p:nvGraphicFramePr>
        <p:xfrm>
          <a:off x="356965" y="1188827"/>
          <a:ext cx="828092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0920"/>
              </a:tblGrid>
              <a:tr h="511981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预处理</a:t>
                      </a:r>
                      <a:endParaRPr lang="en-US" altLang="zh-CN" sz="2400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zh-CN" altLang="en-US" sz="2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给定一个比特串    ，其中                               ，用公开算法构造</a:t>
                      </a:r>
                      <a:endParaRPr lang="en-US" altLang="zh-CN" sz="2400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buFont typeface="Wingdings" pitchFamily="2" charset="2"/>
                        <a:buNone/>
                      </a:pPr>
                      <a:r>
                        <a:rPr lang="zh-CN" altLang="en-US" sz="2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比特串     ，使得                                ，记为</a:t>
                      </a:r>
                      <a:endParaRPr lang="en-US" altLang="zh-CN" sz="2400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029468"/>
              </p:ext>
            </p:extLst>
          </p:nvPr>
        </p:nvGraphicFramePr>
        <p:xfrm>
          <a:off x="3779912" y="1556792"/>
          <a:ext cx="1872208" cy="461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70" name="Equation" r:id="rId4" imgW="825480" imgH="203040" progId="Equation.DSMT4">
                  <p:embed/>
                </p:oleObj>
              </mc:Choice>
              <mc:Fallback>
                <p:oleObj name="Equation" r:id="rId4" imgW="825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1556792"/>
                        <a:ext cx="1872208" cy="461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685245"/>
              </p:ext>
            </p:extLst>
          </p:nvPr>
        </p:nvGraphicFramePr>
        <p:xfrm>
          <a:off x="1008063" y="2565400"/>
          <a:ext cx="4644057" cy="545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71" name="Equation" r:id="rId6" imgW="1942920" imgH="228600" progId="Equation.DSMT4">
                  <p:embed/>
                </p:oleObj>
              </mc:Choice>
              <mc:Fallback>
                <p:oleObj name="Equation" r:id="rId6" imgW="1942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2565400"/>
                        <a:ext cx="4644057" cy="545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033668"/>
              </p:ext>
            </p:extLst>
          </p:nvPr>
        </p:nvGraphicFramePr>
        <p:xfrm>
          <a:off x="2627784" y="1628800"/>
          <a:ext cx="3222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72" name="Equation" r:id="rId8" imgW="126720" imgH="139680" progId="Equation.DSMT4">
                  <p:embed/>
                </p:oleObj>
              </mc:Choice>
              <mc:Fallback>
                <p:oleObj name="Equation" r:id="rId8" imgW="126720" imgH="13968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628800"/>
                        <a:ext cx="32226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614346"/>
              </p:ext>
            </p:extLst>
          </p:nvPr>
        </p:nvGraphicFramePr>
        <p:xfrm>
          <a:off x="1387475" y="2028825"/>
          <a:ext cx="3556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73" name="Equation" r:id="rId10" imgW="139680" imgH="164880" progId="Equation.DSMT4">
                  <p:embed/>
                </p:oleObj>
              </mc:Choice>
              <mc:Fallback>
                <p:oleObj name="Equation" r:id="rId10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2028825"/>
                        <a:ext cx="3556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000172"/>
              </p:ext>
            </p:extLst>
          </p:nvPr>
        </p:nvGraphicFramePr>
        <p:xfrm>
          <a:off x="2661320" y="2060848"/>
          <a:ext cx="1890429" cy="438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74" name="Equation" r:id="rId12" imgW="876240" imgH="203040" progId="Equation.DSMT4">
                  <p:embed/>
                </p:oleObj>
              </mc:Choice>
              <mc:Fallback>
                <p:oleObj name="Equation" r:id="rId12" imgW="876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1320" y="2060848"/>
                        <a:ext cx="1890429" cy="4386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804386"/>
              </p:ext>
            </p:extLst>
          </p:nvPr>
        </p:nvGraphicFramePr>
        <p:xfrm>
          <a:off x="377753" y="3140968"/>
          <a:ext cx="828092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0920"/>
              </a:tblGrid>
              <a:tr h="511981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处理</a:t>
                      </a:r>
                      <a:endParaRPr lang="en-US" altLang="zh-CN" sz="2400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zh-CN" altLang="en-US" sz="2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设</a:t>
                      </a:r>
                      <a:r>
                        <a:rPr lang="en-US" altLang="zh-CN" sz="2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IV</a:t>
                      </a:r>
                      <a:r>
                        <a:rPr lang="zh-CN" altLang="en-US" sz="2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是长度为       的初始比特串，则计算</a:t>
                      </a:r>
                      <a:endParaRPr lang="en-US" altLang="zh-CN" sz="2400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buFont typeface="Wingdings" pitchFamily="2" charset="2"/>
                        <a:buNone/>
                      </a:pPr>
                      <a:endParaRPr lang="en-US" altLang="zh-CN" sz="2400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191642"/>
              </p:ext>
            </p:extLst>
          </p:nvPr>
        </p:nvGraphicFramePr>
        <p:xfrm>
          <a:off x="2278063" y="3525838"/>
          <a:ext cx="227012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75" name="Equation" r:id="rId14" imgW="88560" imgH="177480" progId="Equation.DSMT4">
                  <p:embed/>
                </p:oleObj>
              </mc:Choice>
              <mc:Fallback>
                <p:oleObj name="Equation" r:id="rId14" imgW="88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063" y="3525838"/>
                        <a:ext cx="227012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13200"/>
              </p:ext>
            </p:extLst>
          </p:nvPr>
        </p:nvGraphicFramePr>
        <p:xfrm>
          <a:off x="2382251" y="3933056"/>
          <a:ext cx="2574874" cy="2293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76" name="Equation" r:id="rId16" imgW="1536480" imgH="1371600" progId="Equation.DSMT4">
                  <p:embed/>
                </p:oleObj>
              </mc:Choice>
              <mc:Fallback>
                <p:oleObj name="Equation" r:id="rId16" imgW="1536480" imgH="1371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251" y="3933056"/>
                        <a:ext cx="2574874" cy="2293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595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</a:rPr>
              <a:t>消息认证码概述</a:t>
            </a: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矩形​​ 2"/>
          <p:cNvSpPr/>
          <p:nvPr/>
        </p:nvSpPr>
        <p:spPr>
          <a:xfrm>
            <a:off x="971600" y="4077072"/>
            <a:ext cx="2664296" cy="32403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black"/>
                </a:solidFill>
              </a:rPr>
              <a:t>消息</a:t>
            </a:r>
            <a:r>
              <a:rPr lang="zh-CN" altLang="en-US" dirty="0">
                <a:solidFill>
                  <a:prstClr val="black"/>
                </a:solidFill>
              </a:rPr>
              <a:t>伪造</a:t>
            </a:r>
          </a:p>
        </p:txBody>
      </p:sp>
      <p:sp>
        <p:nvSpPr>
          <p:cNvPr id="15" name="矩形​​ 14"/>
          <p:cNvSpPr/>
          <p:nvPr/>
        </p:nvSpPr>
        <p:spPr>
          <a:xfrm>
            <a:off x="5293486" y="4090144"/>
            <a:ext cx="2664296" cy="32403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black"/>
                </a:solidFill>
              </a:rPr>
              <a:t>消息篡改</a:t>
            </a:r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32770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3975423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2" name="图片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628800"/>
            <a:ext cx="4308097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矩形​​ 15"/>
          <p:cNvSpPr/>
          <p:nvPr/>
        </p:nvSpPr>
        <p:spPr>
          <a:xfrm>
            <a:off x="3585096" y="5161508"/>
            <a:ext cx="2664296" cy="32403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</a:rPr>
              <a:t>主动攻击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67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</a:rPr>
              <a:t>散</a:t>
            </a:r>
            <a:r>
              <a:rPr lang="zh-CN" altLang="en-US" sz="3200" dirty="0" smtClean="0">
                <a:solidFill>
                  <a:srgbClr val="FF0000"/>
                </a:solidFill>
              </a:rPr>
              <a:t>列函数（</a:t>
            </a:r>
            <a:r>
              <a:rPr lang="en-US" altLang="zh-CN" sz="3200" dirty="0" smtClean="0">
                <a:solidFill>
                  <a:srgbClr val="FF0000"/>
                </a:solidFill>
              </a:rPr>
              <a:t>HASH</a:t>
            </a:r>
            <a:r>
              <a:rPr lang="zh-CN" altLang="en-US" sz="3200" dirty="0" smtClean="0">
                <a:solidFill>
                  <a:srgbClr val="FF0000"/>
                </a:solidFill>
              </a:rPr>
              <a:t>函数）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矩形​​ 6"/>
          <p:cNvSpPr/>
          <p:nvPr/>
        </p:nvSpPr>
        <p:spPr>
          <a:xfrm>
            <a:off x="2329897" y="1998791"/>
            <a:ext cx="1368152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2" name="矩形​​ 21"/>
          <p:cNvSpPr/>
          <p:nvPr/>
        </p:nvSpPr>
        <p:spPr>
          <a:xfrm>
            <a:off x="3698049" y="1998791"/>
            <a:ext cx="330877" cy="5040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手动输入 16"/>
          <p:cNvSpPr/>
          <p:nvPr/>
        </p:nvSpPr>
        <p:spPr>
          <a:xfrm rot="5400000" flipH="1">
            <a:off x="2993120" y="1839624"/>
            <a:ext cx="372582" cy="1699029"/>
          </a:xfrm>
          <a:prstGeom prst="flowChartManualInpu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73490" y="25060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压缩函数</a:t>
            </a:r>
            <a:endParaRPr lang="zh-CN" altLang="en-US" dirty="0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240215"/>
              </p:ext>
            </p:extLst>
          </p:nvPr>
        </p:nvGraphicFramePr>
        <p:xfrm>
          <a:off x="2820530" y="2043371"/>
          <a:ext cx="319286" cy="44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45" name="Equation" r:id="rId4" imgW="164880" imgH="228600" progId="Equation.DSMT4">
                  <p:embed/>
                </p:oleObj>
              </mc:Choice>
              <mc:Fallback>
                <p:oleObj name="Equation" r:id="rId4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20530" y="2043371"/>
                        <a:ext cx="319286" cy="44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233811"/>
              </p:ext>
            </p:extLst>
          </p:nvPr>
        </p:nvGraphicFramePr>
        <p:xfrm>
          <a:off x="3681486" y="2064010"/>
          <a:ext cx="319286" cy="44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46"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81486" y="2064010"/>
                        <a:ext cx="319286" cy="44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​​ 28"/>
          <p:cNvSpPr/>
          <p:nvPr/>
        </p:nvSpPr>
        <p:spPr>
          <a:xfrm>
            <a:off x="2329898" y="2875430"/>
            <a:ext cx="1368152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30" name="矩形​​ 29"/>
          <p:cNvSpPr/>
          <p:nvPr/>
        </p:nvSpPr>
        <p:spPr>
          <a:xfrm>
            <a:off x="3698050" y="2875430"/>
            <a:ext cx="330877" cy="5040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手动输入 30"/>
          <p:cNvSpPr/>
          <p:nvPr/>
        </p:nvSpPr>
        <p:spPr>
          <a:xfrm rot="5400000" flipH="1">
            <a:off x="2993121" y="2716263"/>
            <a:ext cx="372582" cy="1699029"/>
          </a:xfrm>
          <a:prstGeom prst="flowChartManualInpu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573491" y="33827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压缩函数</a:t>
            </a:r>
            <a:endParaRPr lang="zh-CN" altLang="en-US" dirty="0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869734"/>
              </p:ext>
            </p:extLst>
          </p:nvPr>
        </p:nvGraphicFramePr>
        <p:xfrm>
          <a:off x="2831497" y="2919516"/>
          <a:ext cx="2952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47" name="Equation" r:id="rId8" imgW="152280" imgH="228600" progId="Equation.DSMT4">
                  <p:embed/>
                </p:oleObj>
              </mc:Choice>
              <mc:Fallback>
                <p:oleObj name="Equation" r:id="rId8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31497" y="2919516"/>
                        <a:ext cx="29527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774284"/>
              </p:ext>
            </p:extLst>
          </p:nvPr>
        </p:nvGraphicFramePr>
        <p:xfrm>
          <a:off x="3669697" y="2940154"/>
          <a:ext cx="34448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48" name="Equation" r:id="rId10" imgW="177480" imgH="228600" progId="Equation.DSMT4">
                  <p:embed/>
                </p:oleObj>
              </mc:Choice>
              <mc:Fallback>
                <p:oleObj name="Equation" r:id="rId10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69697" y="2940154"/>
                        <a:ext cx="344488" cy="442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矩形​​ 34"/>
          <p:cNvSpPr/>
          <p:nvPr/>
        </p:nvSpPr>
        <p:spPr>
          <a:xfrm>
            <a:off x="2380149" y="5035670"/>
            <a:ext cx="1368152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36" name="矩形​​ 35"/>
          <p:cNvSpPr/>
          <p:nvPr/>
        </p:nvSpPr>
        <p:spPr>
          <a:xfrm>
            <a:off x="3748301" y="5035670"/>
            <a:ext cx="330877" cy="5040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手动输入 36"/>
          <p:cNvSpPr/>
          <p:nvPr/>
        </p:nvSpPr>
        <p:spPr>
          <a:xfrm rot="5400000" flipH="1">
            <a:off x="3043372" y="4876503"/>
            <a:ext cx="372582" cy="1699029"/>
          </a:xfrm>
          <a:prstGeom prst="flowChartManualInpu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623742" y="55429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压缩函数</a:t>
            </a:r>
            <a:endParaRPr lang="zh-CN" altLang="en-US" dirty="0"/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970615"/>
              </p:ext>
            </p:extLst>
          </p:nvPr>
        </p:nvGraphicFramePr>
        <p:xfrm>
          <a:off x="2796572" y="5080104"/>
          <a:ext cx="46831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49" name="Equation" r:id="rId12" imgW="241200" imgH="228600" progId="Equation.DSMT4">
                  <p:embed/>
                </p:oleObj>
              </mc:Choice>
              <mc:Fallback>
                <p:oleObj name="Equation" r:id="rId12" imgW="241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96572" y="5080104"/>
                        <a:ext cx="468313" cy="442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587564"/>
              </p:ext>
            </p:extLst>
          </p:nvPr>
        </p:nvGraphicFramePr>
        <p:xfrm>
          <a:off x="3719948" y="5100394"/>
          <a:ext cx="34448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50" name="Equation" r:id="rId14" imgW="177480" imgH="228600" progId="Equation.DSMT4">
                  <p:embed/>
                </p:oleObj>
              </mc:Choice>
              <mc:Fallback>
                <p:oleObj name="Equation" r:id="rId14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719948" y="5100394"/>
                        <a:ext cx="344488" cy="442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矩形​​ 40"/>
          <p:cNvSpPr/>
          <p:nvPr/>
        </p:nvSpPr>
        <p:spPr>
          <a:xfrm>
            <a:off x="2380149" y="5912309"/>
            <a:ext cx="1368152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2D050"/>
              </a:solidFill>
            </a:endParaRPr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87676"/>
              </p:ext>
            </p:extLst>
          </p:nvPr>
        </p:nvGraphicFramePr>
        <p:xfrm>
          <a:off x="2839435" y="5911954"/>
          <a:ext cx="3206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51" name="Equation" r:id="rId16" imgW="164880" imgH="228600" progId="Equation.DSMT4">
                  <p:embed/>
                </p:oleObj>
              </mc:Choice>
              <mc:Fallback>
                <p:oleObj name="Equation" r:id="rId16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839435" y="5911954"/>
                        <a:ext cx="320675" cy="442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884859"/>
              </p:ext>
            </p:extLst>
          </p:nvPr>
        </p:nvGraphicFramePr>
        <p:xfrm>
          <a:off x="6794393" y="3664748"/>
          <a:ext cx="246062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52" name="Equation" r:id="rId18" imgW="126720" imgH="139680" progId="Equation.DSMT4">
                  <p:embed/>
                </p:oleObj>
              </mc:Choice>
              <mc:Fallback>
                <p:oleObj name="Equation" r:id="rId18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794393" y="3664748"/>
                        <a:ext cx="246062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111300"/>
              </p:ext>
            </p:extLst>
          </p:nvPr>
        </p:nvGraphicFramePr>
        <p:xfrm>
          <a:off x="4955731" y="2063681"/>
          <a:ext cx="319286" cy="44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53" name="Equation" r:id="rId20" imgW="164880" imgH="228600" progId="Equation.DSMT4">
                  <p:embed/>
                </p:oleObj>
              </mc:Choice>
              <mc:Fallback>
                <p:oleObj name="Equation" r:id="rId20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955731" y="2063681"/>
                        <a:ext cx="319286" cy="44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71501"/>
              </p:ext>
            </p:extLst>
          </p:nvPr>
        </p:nvGraphicFramePr>
        <p:xfrm>
          <a:off x="4943942" y="2939825"/>
          <a:ext cx="34448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54" name="Equation" r:id="rId22" imgW="177480" imgH="228600" progId="Equation.DSMT4">
                  <p:embed/>
                </p:oleObj>
              </mc:Choice>
              <mc:Fallback>
                <p:oleObj name="Equation" r:id="rId22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43942" y="2939825"/>
                        <a:ext cx="344488" cy="442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441262"/>
              </p:ext>
            </p:extLst>
          </p:nvPr>
        </p:nvGraphicFramePr>
        <p:xfrm>
          <a:off x="4994193" y="5100065"/>
          <a:ext cx="34448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55" name="Equation" r:id="rId23" imgW="177480" imgH="228600" progId="Equation.DSMT4">
                  <p:embed/>
                </p:oleObj>
              </mc:Choice>
              <mc:Fallback>
                <p:oleObj name="Equation" r:id="rId23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994193" y="5100065"/>
                        <a:ext cx="344488" cy="442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直接箭头​​连接符 26"/>
          <p:cNvCxnSpPr/>
          <p:nvPr/>
        </p:nvCxnSpPr>
        <p:spPr>
          <a:xfrm flipH="1">
            <a:off x="6146321" y="385556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967044"/>
              </p:ext>
            </p:extLst>
          </p:nvPr>
        </p:nvGraphicFramePr>
        <p:xfrm>
          <a:off x="5692172" y="1782767"/>
          <a:ext cx="368300" cy="376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56" name="Equation" r:id="rId24" imgW="190440" imgH="2768400" progId="Equation.DSMT4">
                  <p:embed/>
                </p:oleObj>
              </mc:Choice>
              <mc:Fallback>
                <p:oleObj name="Equation" r:id="rId24" imgW="190440" imgH="276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692172" y="1782767"/>
                        <a:ext cx="368300" cy="3760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连接符​​ 51"/>
          <p:cNvCxnSpPr/>
          <p:nvPr/>
        </p:nvCxnSpPr>
        <p:spPr>
          <a:xfrm>
            <a:off x="3064225" y="3983530"/>
            <a:ext cx="0" cy="792088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​​ 52"/>
          <p:cNvCxnSpPr/>
          <p:nvPr/>
        </p:nvCxnSpPr>
        <p:spPr>
          <a:xfrm>
            <a:off x="5084800" y="3983530"/>
            <a:ext cx="0" cy="792088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​​连接符 2"/>
          <p:cNvCxnSpPr>
            <a:endCxn id="7" idx="0"/>
          </p:cNvCxnSpPr>
          <p:nvPr/>
        </p:nvCxnSpPr>
        <p:spPr>
          <a:xfrm>
            <a:off x="3013973" y="1412776"/>
            <a:ext cx="0" cy="586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998760"/>
              </p:ext>
            </p:extLst>
          </p:nvPr>
        </p:nvGraphicFramePr>
        <p:xfrm>
          <a:off x="2854675" y="1069876"/>
          <a:ext cx="419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57" name="Equation" r:id="rId26" imgW="215640" imgH="177480" progId="Equation.DSMT4">
                  <p:embed/>
                </p:oleObj>
              </mc:Choice>
              <mc:Fallback>
                <p:oleObj name="Equation" r:id="rId26" imgW="2156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854675" y="1069876"/>
                        <a:ext cx="419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11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44337" y="450262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altLang="zh-CN" sz="3200" dirty="0" err="1" smtClean="0">
                <a:solidFill>
                  <a:srgbClr val="FF0000"/>
                </a:solidFill>
              </a:rPr>
              <a:t>Merkle-Damgard</a:t>
            </a:r>
            <a:r>
              <a:rPr lang="zh-CN" altLang="en-US" sz="3200" dirty="0" smtClean="0">
                <a:solidFill>
                  <a:srgbClr val="FF0000"/>
                </a:solidFill>
              </a:rPr>
              <a:t>结构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​​ 1"/>
          <p:cNvSpPr/>
          <p:nvPr/>
        </p:nvSpPr>
        <p:spPr>
          <a:xfrm>
            <a:off x="2969205" y="3717032"/>
            <a:ext cx="864096" cy="648072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black"/>
                </a:solidFill>
              </a:rPr>
              <a:t>压缩</a:t>
            </a:r>
          </a:p>
        </p:txBody>
      </p:sp>
      <p:cxnSp>
        <p:nvCxnSpPr>
          <p:cNvPr id="6" name="直接箭头​​连接符 5"/>
          <p:cNvCxnSpPr>
            <a:endCxn id="2" idx="0"/>
          </p:cNvCxnSpPr>
          <p:nvPr/>
        </p:nvCxnSpPr>
        <p:spPr>
          <a:xfrm>
            <a:off x="3401253" y="2960948"/>
            <a:ext cx="0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​​连接符 12"/>
          <p:cNvCxnSpPr>
            <a:stCxn id="2" idx="3"/>
          </p:cNvCxnSpPr>
          <p:nvPr/>
        </p:nvCxnSpPr>
        <p:spPr>
          <a:xfrm>
            <a:off x="3833301" y="404106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​​ 55"/>
          <p:cNvSpPr/>
          <p:nvPr/>
        </p:nvSpPr>
        <p:spPr>
          <a:xfrm>
            <a:off x="1529045" y="3689412"/>
            <a:ext cx="864096" cy="648072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black"/>
                </a:solidFill>
              </a:rPr>
              <a:t>压缩</a:t>
            </a:r>
          </a:p>
        </p:txBody>
      </p:sp>
      <p:cxnSp>
        <p:nvCxnSpPr>
          <p:cNvPr id="57" name="直接箭头​​连接符 56"/>
          <p:cNvCxnSpPr>
            <a:endCxn id="56" idx="0"/>
          </p:cNvCxnSpPr>
          <p:nvPr/>
        </p:nvCxnSpPr>
        <p:spPr>
          <a:xfrm>
            <a:off x="1961093" y="2933328"/>
            <a:ext cx="0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​​连接符 57"/>
          <p:cNvCxnSpPr>
            <a:stCxn id="56" idx="3"/>
          </p:cNvCxnSpPr>
          <p:nvPr/>
        </p:nvCxnSpPr>
        <p:spPr>
          <a:xfrm>
            <a:off x="2393141" y="401344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​​ 58"/>
          <p:cNvSpPr/>
          <p:nvPr/>
        </p:nvSpPr>
        <p:spPr>
          <a:xfrm>
            <a:off x="4409365" y="3717032"/>
            <a:ext cx="864096" cy="648072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black"/>
                </a:solidFill>
              </a:rPr>
              <a:t>压缩</a:t>
            </a:r>
          </a:p>
        </p:txBody>
      </p:sp>
      <p:cxnSp>
        <p:nvCxnSpPr>
          <p:cNvPr id="60" name="直接箭头​​连接符 59"/>
          <p:cNvCxnSpPr>
            <a:endCxn id="59" idx="0"/>
          </p:cNvCxnSpPr>
          <p:nvPr/>
        </p:nvCxnSpPr>
        <p:spPr>
          <a:xfrm>
            <a:off x="4841413" y="2960948"/>
            <a:ext cx="0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​​连接符 60"/>
          <p:cNvCxnSpPr>
            <a:stCxn id="59" idx="3"/>
            <a:endCxn id="62" idx="1"/>
          </p:cNvCxnSpPr>
          <p:nvPr/>
        </p:nvCxnSpPr>
        <p:spPr>
          <a:xfrm>
            <a:off x="5273461" y="4041068"/>
            <a:ext cx="1152128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​​ 61"/>
          <p:cNvSpPr/>
          <p:nvPr/>
        </p:nvSpPr>
        <p:spPr>
          <a:xfrm>
            <a:off x="6425589" y="3717032"/>
            <a:ext cx="864096" cy="648072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black"/>
                </a:solidFill>
              </a:rPr>
              <a:t>压缩</a:t>
            </a:r>
          </a:p>
        </p:txBody>
      </p:sp>
      <p:cxnSp>
        <p:nvCxnSpPr>
          <p:cNvPr id="63" name="直接箭头​​连接符 62"/>
          <p:cNvCxnSpPr>
            <a:endCxn id="62" idx="0"/>
          </p:cNvCxnSpPr>
          <p:nvPr/>
        </p:nvCxnSpPr>
        <p:spPr>
          <a:xfrm>
            <a:off x="6857637" y="2960948"/>
            <a:ext cx="0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​​连接符 63"/>
          <p:cNvCxnSpPr>
            <a:stCxn id="62" idx="3"/>
          </p:cNvCxnSpPr>
          <p:nvPr/>
        </p:nvCxnSpPr>
        <p:spPr>
          <a:xfrm>
            <a:off x="7289685" y="404106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​​连接符 64"/>
          <p:cNvCxnSpPr/>
          <p:nvPr/>
        </p:nvCxnSpPr>
        <p:spPr>
          <a:xfrm>
            <a:off x="952981" y="400263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464593"/>
              </p:ext>
            </p:extLst>
          </p:nvPr>
        </p:nvGraphicFramePr>
        <p:xfrm>
          <a:off x="533881" y="3831180"/>
          <a:ext cx="419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2" name="Equation" r:id="rId4" imgW="215640" imgH="177480" progId="Equation.DSMT4">
                  <p:embed/>
                </p:oleObj>
              </mc:Choice>
              <mc:Fallback>
                <p:oleObj name="Equation" r:id="rId4" imgW="2156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81" y="3831180"/>
                        <a:ext cx="419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276038"/>
              </p:ext>
            </p:extLst>
          </p:nvPr>
        </p:nvGraphicFramePr>
        <p:xfrm>
          <a:off x="1801549" y="2519623"/>
          <a:ext cx="3190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3"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549" y="2519623"/>
                        <a:ext cx="31908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00203"/>
              </p:ext>
            </p:extLst>
          </p:nvPr>
        </p:nvGraphicFramePr>
        <p:xfrm>
          <a:off x="3231118" y="2498452"/>
          <a:ext cx="3429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4" name="Equation" r:id="rId8" imgW="177480" imgH="228600" progId="Equation.DSMT4">
                  <p:embed/>
                </p:oleObj>
              </mc:Choice>
              <mc:Fallback>
                <p:oleObj name="Equation" r:id="rId8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1118" y="2498452"/>
                        <a:ext cx="3429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887825"/>
              </p:ext>
            </p:extLst>
          </p:nvPr>
        </p:nvGraphicFramePr>
        <p:xfrm>
          <a:off x="4670980" y="2519090"/>
          <a:ext cx="3429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5" name="Equation" r:id="rId10" imgW="177480" imgH="228600" progId="Equation.DSMT4">
                  <p:embed/>
                </p:oleObj>
              </mc:Choice>
              <mc:Fallback>
                <p:oleObj name="Equation" r:id="rId10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0980" y="2519090"/>
                        <a:ext cx="3429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467331"/>
              </p:ext>
            </p:extLst>
          </p:nvPr>
        </p:nvGraphicFramePr>
        <p:xfrm>
          <a:off x="6685518" y="2519090"/>
          <a:ext cx="3444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6" name="Equation" r:id="rId12" imgW="177480" imgH="228600" progId="Equation.DSMT4">
                  <p:embed/>
                </p:oleObj>
              </mc:Choice>
              <mc:Fallback>
                <p:oleObj name="Equation" r:id="rId12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5518" y="2519090"/>
                        <a:ext cx="34448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559397"/>
              </p:ext>
            </p:extLst>
          </p:nvPr>
        </p:nvGraphicFramePr>
        <p:xfrm>
          <a:off x="7903130" y="3846240"/>
          <a:ext cx="6159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7" name="Equation" r:id="rId14" imgW="317160" imgH="203040" progId="Equation.DSMT4">
                  <p:embed/>
                </p:oleObj>
              </mc:Choice>
              <mc:Fallback>
                <p:oleObj name="Equation" r:id="rId14" imgW="317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3130" y="3846240"/>
                        <a:ext cx="61595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204325"/>
              </p:ext>
            </p:extLst>
          </p:nvPr>
        </p:nvGraphicFramePr>
        <p:xfrm>
          <a:off x="198438" y="2023247"/>
          <a:ext cx="5840412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8" name="Equation" r:id="rId16" imgW="3009600" imgH="241200" progId="Equation.DSMT4">
                  <p:embed/>
                </p:oleObj>
              </mc:Choice>
              <mc:Fallback>
                <p:oleObj name="Equation" r:id="rId16" imgW="3009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8" y="2023247"/>
                        <a:ext cx="5840412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144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44337" y="450262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altLang="zh-CN" sz="3200" dirty="0" err="1" smtClean="0">
                <a:solidFill>
                  <a:srgbClr val="FF0000"/>
                </a:solidFill>
              </a:rPr>
              <a:t>Merkle-Damgard</a:t>
            </a:r>
            <a:r>
              <a:rPr lang="zh-CN" altLang="en-US" sz="3200" dirty="0" smtClean="0">
                <a:solidFill>
                  <a:srgbClr val="FF0000"/>
                </a:solidFill>
              </a:rPr>
              <a:t>结构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690994"/>
              </p:ext>
            </p:extLst>
          </p:nvPr>
        </p:nvGraphicFramePr>
        <p:xfrm>
          <a:off x="290513" y="1412875"/>
          <a:ext cx="8439150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7" name="Equation" r:id="rId4" imgW="3936960" imgH="736560" progId="Equation.DSMT4">
                  <p:embed/>
                </p:oleObj>
              </mc:Choice>
              <mc:Fallback>
                <p:oleObj name="Equation" r:id="rId4" imgW="3936960" imgH="73656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3" y="1412875"/>
                        <a:ext cx="8439150" cy="156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29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44337" y="450262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altLang="zh-CN" sz="3200" dirty="0" err="1" smtClean="0">
                <a:solidFill>
                  <a:srgbClr val="FF0000"/>
                </a:solidFill>
              </a:rPr>
              <a:t>Merkle-Damgard</a:t>
            </a:r>
            <a:r>
              <a:rPr lang="zh-CN" altLang="en-US" sz="3200" dirty="0" smtClean="0">
                <a:solidFill>
                  <a:srgbClr val="FF0000"/>
                </a:solidFill>
              </a:rPr>
              <a:t>结构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683568" y="4065588"/>
            <a:ext cx="7985199" cy="1878136"/>
            <a:chOff x="533881" y="1719434"/>
            <a:chExt cx="7985199" cy="1878136"/>
          </a:xfrm>
        </p:grpSpPr>
        <p:sp>
          <p:nvSpPr>
            <p:cNvPr id="2" name="矩形​​ 1"/>
            <p:cNvSpPr/>
            <p:nvPr/>
          </p:nvSpPr>
          <p:spPr>
            <a:xfrm>
              <a:off x="2969205" y="2949498"/>
              <a:ext cx="864096" cy="6480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压缩</a:t>
              </a:r>
            </a:p>
          </p:txBody>
        </p:sp>
        <p:cxnSp>
          <p:nvCxnSpPr>
            <p:cNvPr id="6" name="直接箭头​​连接符 5"/>
            <p:cNvCxnSpPr>
              <a:endCxn id="2" idx="0"/>
            </p:cNvCxnSpPr>
            <p:nvPr/>
          </p:nvCxnSpPr>
          <p:spPr>
            <a:xfrm>
              <a:off x="3401253" y="2193414"/>
              <a:ext cx="0" cy="7560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​​连接符 12"/>
            <p:cNvCxnSpPr>
              <a:stCxn id="2" idx="3"/>
            </p:cNvCxnSpPr>
            <p:nvPr/>
          </p:nvCxnSpPr>
          <p:spPr>
            <a:xfrm>
              <a:off x="3833301" y="3273534"/>
              <a:ext cx="5760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​​ 55"/>
            <p:cNvSpPr/>
            <p:nvPr/>
          </p:nvSpPr>
          <p:spPr>
            <a:xfrm>
              <a:off x="1529045" y="2921878"/>
              <a:ext cx="864096" cy="6480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压缩</a:t>
              </a:r>
            </a:p>
          </p:txBody>
        </p:sp>
        <p:cxnSp>
          <p:nvCxnSpPr>
            <p:cNvPr id="57" name="直接箭头​​连接符 56"/>
            <p:cNvCxnSpPr>
              <a:endCxn id="56" idx="0"/>
            </p:cNvCxnSpPr>
            <p:nvPr/>
          </p:nvCxnSpPr>
          <p:spPr>
            <a:xfrm>
              <a:off x="1961093" y="2165794"/>
              <a:ext cx="0" cy="7560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​​连接符 57"/>
            <p:cNvCxnSpPr>
              <a:stCxn id="56" idx="3"/>
            </p:cNvCxnSpPr>
            <p:nvPr/>
          </p:nvCxnSpPr>
          <p:spPr>
            <a:xfrm>
              <a:off x="2393141" y="3245914"/>
              <a:ext cx="5760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​​ 58"/>
            <p:cNvSpPr/>
            <p:nvPr/>
          </p:nvSpPr>
          <p:spPr>
            <a:xfrm>
              <a:off x="4409365" y="2949498"/>
              <a:ext cx="864096" cy="6480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压缩</a:t>
              </a:r>
            </a:p>
          </p:txBody>
        </p:sp>
        <p:cxnSp>
          <p:nvCxnSpPr>
            <p:cNvPr id="60" name="直接箭头​​连接符 59"/>
            <p:cNvCxnSpPr>
              <a:endCxn id="59" idx="0"/>
            </p:cNvCxnSpPr>
            <p:nvPr/>
          </p:nvCxnSpPr>
          <p:spPr>
            <a:xfrm>
              <a:off x="4841413" y="2193414"/>
              <a:ext cx="0" cy="7560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​​连接符 60"/>
            <p:cNvCxnSpPr>
              <a:stCxn id="59" idx="3"/>
              <a:endCxn id="62" idx="1"/>
            </p:cNvCxnSpPr>
            <p:nvPr/>
          </p:nvCxnSpPr>
          <p:spPr>
            <a:xfrm>
              <a:off x="5273461" y="3273534"/>
              <a:ext cx="1152128" cy="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​​ 61"/>
            <p:cNvSpPr/>
            <p:nvPr/>
          </p:nvSpPr>
          <p:spPr>
            <a:xfrm>
              <a:off x="6425589" y="2949498"/>
              <a:ext cx="864096" cy="6480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压缩</a:t>
              </a:r>
            </a:p>
          </p:txBody>
        </p:sp>
        <p:cxnSp>
          <p:nvCxnSpPr>
            <p:cNvPr id="63" name="直接箭头​​连接符 62"/>
            <p:cNvCxnSpPr>
              <a:endCxn id="62" idx="0"/>
            </p:cNvCxnSpPr>
            <p:nvPr/>
          </p:nvCxnSpPr>
          <p:spPr>
            <a:xfrm>
              <a:off x="6857637" y="2193414"/>
              <a:ext cx="0" cy="7560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​​连接符 63"/>
            <p:cNvCxnSpPr>
              <a:stCxn id="62" idx="3"/>
            </p:cNvCxnSpPr>
            <p:nvPr/>
          </p:nvCxnSpPr>
          <p:spPr>
            <a:xfrm>
              <a:off x="7289685" y="3273534"/>
              <a:ext cx="5760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​​连接符 64"/>
            <p:cNvCxnSpPr/>
            <p:nvPr/>
          </p:nvCxnSpPr>
          <p:spPr>
            <a:xfrm>
              <a:off x="952981" y="3235096"/>
              <a:ext cx="5760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8735994"/>
                </p:ext>
              </p:extLst>
            </p:nvPr>
          </p:nvGraphicFramePr>
          <p:xfrm>
            <a:off x="533881" y="3063646"/>
            <a:ext cx="4191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52" name="Equation" r:id="rId4" imgW="215640" imgH="177480" progId="Equation.DSMT4">
                    <p:embed/>
                  </p:oleObj>
                </mc:Choice>
                <mc:Fallback>
                  <p:oleObj name="Equation" r:id="rId4" imgW="215640" imgH="177480" progId="Equation.DSMT4">
                    <p:embed/>
                    <p:pic>
                      <p:nvPicPr>
                        <p:cNvPr id="0" name="对象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881" y="3063646"/>
                          <a:ext cx="419100" cy="342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5768229"/>
                </p:ext>
              </p:extLst>
            </p:nvPr>
          </p:nvGraphicFramePr>
          <p:xfrm>
            <a:off x="1741026" y="1740071"/>
            <a:ext cx="441325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53" name="Equation" r:id="rId6" imgW="228600" imgH="241200" progId="Equation.DSMT4">
                    <p:embed/>
                  </p:oleObj>
                </mc:Choice>
                <mc:Fallback>
                  <p:oleObj name="Equation" r:id="rId6" imgW="228600" imgH="241200" progId="Equation.DSMT4">
                    <p:embed/>
                    <p:pic>
                      <p:nvPicPr>
                        <p:cNvPr id="0" name="对象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1026" y="1740071"/>
                          <a:ext cx="441325" cy="466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对象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7109588"/>
                </p:ext>
              </p:extLst>
            </p:nvPr>
          </p:nvGraphicFramePr>
          <p:xfrm>
            <a:off x="3158663" y="1719434"/>
            <a:ext cx="488950" cy="465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54" name="Equation" r:id="rId8" imgW="253800" imgH="241200" progId="Equation.DSMT4">
                    <p:embed/>
                  </p:oleObj>
                </mc:Choice>
                <mc:Fallback>
                  <p:oleObj name="Equation" r:id="rId8" imgW="2538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8663" y="1719434"/>
                          <a:ext cx="488950" cy="465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对象 6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1119850"/>
                </p:ext>
              </p:extLst>
            </p:nvPr>
          </p:nvGraphicFramePr>
          <p:xfrm>
            <a:off x="4611226" y="1738484"/>
            <a:ext cx="465137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55" name="Equation" r:id="rId10" imgW="241200" imgH="241200" progId="Equation.DSMT4">
                    <p:embed/>
                  </p:oleObj>
                </mc:Choice>
                <mc:Fallback>
                  <p:oleObj name="Equation" r:id="rId10" imgW="2412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1226" y="1738484"/>
                          <a:ext cx="465137" cy="466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对象 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0003625"/>
                </p:ext>
              </p:extLst>
            </p:nvPr>
          </p:nvGraphicFramePr>
          <p:xfrm>
            <a:off x="6611476" y="1738484"/>
            <a:ext cx="492125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56" name="Equation" r:id="rId12" imgW="253800" imgH="241200" progId="Equation.DSMT4">
                    <p:embed/>
                  </p:oleObj>
                </mc:Choice>
                <mc:Fallback>
                  <p:oleObj name="Equation" r:id="rId12" imgW="2538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11476" y="1738484"/>
                          <a:ext cx="492125" cy="466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" name="对象 6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7950379"/>
                </p:ext>
              </p:extLst>
            </p:nvPr>
          </p:nvGraphicFramePr>
          <p:xfrm>
            <a:off x="7903130" y="3078706"/>
            <a:ext cx="615950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57" name="Equation" r:id="rId14" imgW="317160" imgH="203040" progId="Equation.DSMT4">
                    <p:embed/>
                  </p:oleObj>
                </mc:Choice>
                <mc:Fallback>
                  <p:oleObj name="Equation" r:id="rId14" imgW="3171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03130" y="3078706"/>
                          <a:ext cx="615950" cy="392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0" name="对象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156256"/>
              </p:ext>
            </p:extLst>
          </p:nvPr>
        </p:nvGraphicFramePr>
        <p:xfrm>
          <a:off x="198438" y="1255713"/>
          <a:ext cx="5840412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58" name="Equation" r:id="rId16" imgW="3009600" imgH="241200" progId="Equation.DSMT4">
                  <p:embed/>
                </p:oleObj>
              </mc:Choice>
              <mc:Fallback>
                <p:oleObj name="Equation" r:id="rId16" imgW="3009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8" y="1255713"/>
                        <a:ext cx="5840412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1" name="组合 90"/>
          <p:cNvGrpSpPr/>
          <p:nvPr/>
        </p:nvGrpSpPr>
        <p:grpSpPr>
          <a:xfrm>
            <a:off x="686281" y="1871663"/>
            <a:ext cx="7985199" cy="3656012"/>
            <a:chOff x="533881" y="1719263"/>
            <a:chExt cx="7985199" cy="3656012"/>
          </a:xfrm>
        </p:grpSpPr>
        <p:sp>
          <p:nvSpPr>
            <p:cNvPr id="92" name="矩形​​ 91"/>
            <p:cNvSpPr/>
            <p:nvPr/>
          </p:nvSpPr>
          <p:spPr>
            <a:xfrm>
              <a:off x="2969205" y="2949498"/>
              <a:ext cx="864096" cy="6480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压缩</a:t>
              </a:r>
            </a:p>
          </p:txBody>
        </p:sp>
        <p:cxnSp>
          <p:nvCxnSpPr>
            <p:cNvPr id="93" name="直接箭头​​连接符 92"/>
            <p:cNvCxnSpPr>
              <a:endCxn id="92" idx="0"/>
            </p:cNvCxnSpPr>
            <p:nvPr/>
          </p:nvCxnSpPr>
          <p:spPr>
            <a:xfrm>
              <a:off x="3401253" y="2193414"/>
              <a:ext cx="0" cy="7560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​​连接符 93"/>
            <p:cNvCxnSpPr>
              <a:stCxn id="92" idx="3"/>
            </p:cNvCxnSpPr>
            <p:nvPr/>
          </p:nvCxnSpPr>
          <p:spPr>
            <a:xfrm>
              <a:off x="3833301" y="3273534"/>
              <a:ext cx="5760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矩形​​ 94"/>
            <p:cNvSpPr/>
            <p:nvPr/>
          </p:nvSpPr>
          <p:spPr>
            <a:xfrm>
              <a:off x="1529045" y="2921878"/>
              <a:ext cx="864096" cy="6480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压缩</a:t>
              </a:r>
            </a:p>
          </p:txBody>
        </p:sp>
        <p:cxnSp>
          <p:nvCxnSpPr>
            <p:cNvPr id="96" name="直接箭头​​连接符 95"/>
            <p:cNvCxnSpPr>
              <a:endCxn id="95" idx="0"/>
            </p:cNvCxnSpPr>
            <p:nvPr/>
          </p:nvCxnSpPr>
          <p:spPr>
            <a:xfrm>
              <a:off x="1961093" y="2165794"/>
              <a:ext cx="0" cy="7560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​​连接符 96"/>
            <p:cNvCxnSpPr>
              <a:stCxn id="95" idx="3"/>
            </p:cNvCxnSpPr>
            <p:nvPr/>
          </p:nvCxnSpPr>
          <p:spPr>
            <a:xfrm>
              <a:off x="2393141" y="3245914"/>
              <a:ext cx="5760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矩形​​ 97"/>
            <p:cNvSpPr/>
            <p:nvPr/>
          </p:nvSpPr>
          <p:spPr>
            <a:xfrm>
              <a:off x="4409365" y="2949498"/>
              <a:ext cx="864096" cy="6480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压缩</a:t>
              </a:r>
            </a:p>
          </p:txBody>
        </p:sp>
        <p:cxnSp>
          <p:nvCxnSpPr>
            <p:cNvPr id="99" name="直接箭头​​连接符 98"/>
            <p:cNvCxnSpPr>
              <a:endCxn id="98" idx="0"/>
            </p:cNvCxnSpPr>
            <p:nvPr/>
          </p:nvCxnSpPr>
          <p:spPr>
            <a:xfrm>
              <a:off x="4841413" y="2193414"/>
              <a:ext cx="0" cy="7560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​​连接符 99"/>
            <p:cNvCxnSpPr>
              <a:stCxn id="98" idx="3"/>
              <a:endCxn id="101" idx="1"/>
            </p:cNvCxnSpPr>
            <p:nvPr/>
          </p:nvCxnSpPr>
          <p:spPr>
            <a:xfrm>
              <a:off x="5273461" y="3273534"/>
              <a:ext cx="1152128" cy="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矩形​​ 100"/>
            <p:cNvSpPr/>
            <p:nvPr/>
          </p:nvSpPr>
          <p:spPr>
            <a:xfrm>
              <a:off x="6425589" y="2949498"/>
              <a:ext cx="864096" cy="6480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压缩</a:t>
              </a:r>
            </a:p>
          </p:txBody>
        </p:sp>
        <p:cxnSp>
          <p:nvCxnSpPr>
            <p:cNvPr id="102" name="直接箭头​​连接符 101"/>
            <p:cNvCxnSpPr>
              <a:endCxn id="101" idx="0"/>
            </p:cNvCxnSpPr>
            <p:nvPr/>
          </p:nvCxnSpPr>
          <p:spPr>
            <a:xfrm>
              <a:off x="6857637" y="2193414"/>
              <a:ext cx="0" cy="7560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​​连接符 102"/>
            <p:cNvCxnSpPr>
              <a:stCxn id="101" idx="3"/>
            </p:cNvCxnSpPr>
            <p:nvPr/>
          </p:nvCxnSpPr>
          <p:spPr>
            <a:xfrm>
              <a:off x="7289685" y="3273534"/>
              <a:ext cx="5760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​​连接符 103"/>
            <p:cNvCxnSpPr/>
            <p:nvPr/>
          </p:nvCxnSpPr>
          <p:spPr>
            <a:xfrm>
              <a:off x="952981" y="3235096"/>
              <a:ext cx="5760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5" name="对象 10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6889347"/>
                </p:ext>
              </p:extLst>
            </p:nvPr>
          </p:nvGraphicFramePr>
          <p:xfrm>
            <a:off x="533881" y="3063646"/>
            <a:ext cx="4191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59" name="Equation" r:id="rId18" imgW="215640" imgH="177480" progId="Equation.DSMT4">
                    <p:embed/>
                  </p:oleObj>
                </mc:Choice>
                <mc:Fallback>
                  <p:oleObj name="Equation" r:id="rId18" imgW="2156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881" y="3063646"/>
                          <a:ext cx="419100" cy="342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" name="对象 10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2484383"/>
                </p:ext>
              </p:extLst>
            </p:nvPr>
          </p:nvGraphicFramePr>
          <p:xfrm>
            <a:off x="1752600" y="1741488"/>
            <a:ext cx="417513" cy="465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60" name="Equation" r:id="rId19" imgW="215640" imgH="241200" progId="Equation.DSMT4">
                    <p:embed/>
                  </p:oleObj>
                </mc:Choice>
                <mc:Fallback>
                  <p:oleObj name="Equation" r:id="rId19" imgW="2156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600" y="1741488"/>
                          <a:ext cx="417513" cy="465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" name="对象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0189261"/>
                </p:ext>
              </p:extLst>
            </p:nvPr>
          </p:nvGraphicFramePr>
          <p:xfrm>
            <a:off x="3181350" y="1719263"/>
            <a:ext cx="441325" cy="465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61" name="Equation" r:id="rId21" imgW="228600" imgH="241200" progId="Equation.DSMT4">
                    <p:embed/>
                  </p:oleObj>
                </mc:Choice>
                <mc:Fallback>
                  <p:oleObj name="Equation" r:id="rId21" imgW="2286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1350" y="1719263"/>
                          <a:ext cx="441325" cy="465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" name="对象 10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0482486"/>
                </p:ext>
              </p:extLst>
            </p:nvPr>
          </p:nvGraphicFramePr>
          <p:xfrm>
            <a:off x="4621213" y="1739900"/>
            <a:ext cx="441325" cy="465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62" name="Equation" r:id="rId23" imgW="228600" imgH="241200" progId="Equation.DSMT4">
                    <p:embed/>
                  </p:oleObj>
                </mc:Choice>
                <mc:Fallback>
                  <p:oleObj name="Equation" r:id="rId23" imgW="2286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1213" y="1739900"/>
                          <a:ext cx="441325" cy="465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" name="对象 10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1534475"/>
                </p:ext>
              </p:extLst>
            </p:nvPr>
          </p:nvGraphicFramePr>
          <p:xfrm>
            <a:off x="6623050" y="1739900"/>
            <a:ext cx="468313" cy="465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63" name="Equation" r:id="rId25" imgW="241200" imgH="241200" progId="Equation.DSMT4">
                    <p:embed/>
                  </p:oleObj>
                </mc:Choice>
                <mc:Fallback>
                  <p:oleObj name="Equation" r:id="rId25" imgW="2412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23050" y="1739900"/>
                          <a:ext cx="468313" cy="465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" name="对象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6157466"/>
                </p:ext>
              </p:extLst>
            </p:nvPr>
          </p:nvGraphicFramePr>
          <p:xfrm>
            <a:off x="7903130" y="3078706"/>
            <a:ext cx="615950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64" name="Equation" r:id="rId27" imgW="317160" imgH="203040" progId="Equation.DSMT4">
                    <p:embed/>
                  </p:oleObj>
                </mc:Choice>
                <mc:Fallback>
                  <p:oleObj name="Equation" r:id="rId27" imgW="3171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03130" y="3078706"/>
                          <a:ext cx="615950" cy="392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" name="对象 1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1450130"/>
                </p:ext>
              </p:extLst>
            </p:nvPr>
          </p:nvGraphicFramePr>
          <p:xfrm>
            <a:off x="2457450" y="2773363"/>
            <a:ext cx="442913" cy="465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65" name="Equation" r:id="rId28" imgW="228600" imgH="241200" progId="Equation.DSMT4">
                    <p:embed/>
                  </p:oleObj>
                </mc:Choice>
                <mc:Fallback>
                  <p:oleObj name="Equation" r:id="rId28" imgW="2286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7450" y="2773363"/>
                          <a:ext cx="442913" cy="465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" name="对象 1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7332831"/>
                </p:ext>
              </p:extLst>
            </p:nvPr>
          </p:nvGraphicFramePr>
          <p:xfrm>
            <a:off x="3954463" y="2759075"/>
            <a:ext cx="468312" cy="465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66" name="Equation" r:id="rId30" imgW="241200" imgH="241200" progId="Equation.DSMT4">
                    <p:embed/>
                  </p:oleObj>
                </mc:Choice>
                <mc:Fallback>
                  <p:oleObj name="Equation" r:id="rId30" imgW="2412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4463" y="2759075"/>
                          <a:ext cx="468312" cy="465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" name="对象 1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646629"/>
                </p:ext>
              </p:extLst>
            </p:nvPr>
          </p:nvGraphicFramePr>
          <p:xfrm>
            <a:off x="5262563" y="2773363"/>
            <a:ext cx="466725" cy="465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67" name="Equation" r:id="rId32" imgW="241200" imgH="241200" progId="Equation.DSMT4">
                    <p:embed/>
                  </p:oleObj>
                </mc:Choice>
                <mc:Fallback>
                  <p:oleObj name="Equation" r:id="rId32" imgW="2412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2563" y="2773363"/>
                          <a:ext cx="466725" cy="465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" name="对象 1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6560772"/>
                </p:ext>
              </p:extLst>
            </p:nvPr>
          </p:nvGraphicFramePr>
          <p:xfrm>
            <a:off x="5787752" y="2792413"/>
            <a:ext cx="639762" cy="465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68" name="Equation" r:id="rId34" imgW="330120" imgH="241200" progId="Equation.DSMT4">
                    <p:embed/>
                  </p:oleObj>
                </mc:Choice>
                <mc:Fallback>
                  <p:oleObj name="Equation" r:id="rId34" imgW="3301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7752" y="2792413"/>
                          <a:ext cx="639762" cy="465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" name="对象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6091454"/>
                </p:ext>
              </p:extLst>
            </p:nvPr>
          </p:nvGraphicFramePr>
          <p:xfrm>
            <a:off x="2351088" y="4891088"/>
            <a:ext cx="468312" cy="465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69" name="Equation" r:id="rId36" imgW="241200" imgH="241200" progId="Equation.DSMT4">
                    <p:embed/>
                  </p:oleObj>
                </mc:Choice>
                <mc:Fallback>
                  <p:oleObj name="Equation" r:id="rId36" imgW="2412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1088" y="4891088"/>
                          <a:ext cx="468312" cy="465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" name="对象 1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8819874"/>
                </p:ext>
              </p:extLst>
            </p:nvPr>
          </p:nvGraphicFramePr>
          <p:xfrm>
            <a:off x="3849688" y="4876800"/>
            <a:ext cx="492125" cy="465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70" name="Equation" r:id="rId38" imgW="253800" imgH="241200" progId="Equation.DSMT4">
                    <p:embed/>
                  </p:oleObj>
                </mc:Choice>
                <mc:Fallback>
                  <p:oleObj name="Equation" r:id="rId38" imgW="2538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9688" y="4876800"/>
                          <a:ext cx="492125" cy="465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" name="对象 1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7515387"/>
                </p:ext>
              </p:extLst>
            </p:nvPr>
          </p:nvGraphicFramePr>
          <p:xfrm>
            <a:off x="5156200" y="4891088"/>
            <a:ext cx="492125" cy="465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71" name="Equation" r:id="rId40" imgW="253800" imgH="241200" progId="Equation.DSMT4">
                    <p:embed/>
                  </p:oleObj>
                </mc:Choice>
                <mc:Fallback>
                  <p:oleObj name="Equation" r:id="rId40" imgW="2538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6200" y="4891088"/>
                          <a:ext cx="492125" cy="465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" name="对象 1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0157740"/>
                </p:ext>
              </p:extLst>
            </p:nvPr>
          </p:nvGraphicFramePr>
          <p:xfrm>
            <a:off x="5683250" y="4910138"/>
            <a:ext cx="663575" cy="465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72" name="Equation" r:id="rId42" imgW="342720" imgH="241200" progId="Equation.DSMT4">
                    <p:embed/>
                  </p:oleObj>
                </mc:Choice>
                <mc:Fallback>
                  <p:oleObj name="Equation" r:id="rId42" imgW="3427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3250" y="4910138"/>
                          <a:ext cx="663575" cy="465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12" name="直接连接符​​ 111"/>
          <p:cNvCxnSpPr/>
          <p:nvPr/>
        </p:nvCxnSpPr>
        <p:spPr>
          <a:xfrm>
            <a:off x="6001925" y="1988840"/>
            <a:ext cx="0" cy="41044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90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09827E-6 L -0.18906 -0.0016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62" y="-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6 -0.00162 L -0.34548 -0.0050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30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44337" y="450262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altLang="zh-CN" sz="3200" dirty="0" err="1" smtClean="0">
                <a:solidFill>
                  <a:srgbClr val="FF0000"/>
                </a:solidFill>
              </a:rPr>
              <a:t>Merkle-Damgard</a:t>
            </a:r>
            <a:r>
              <a:rPr lang="zh-CN" altLang="en-US" sz="3200" dirty="0" smtClean="0">
                <a:solidFill>
                  <a:srgbClr val="FF0000"/>
                </a:solidFill>
              </a:rPr>
              <a:t>结构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6" name="矩形​​ 55"/>
          <p:cNvSpPr/>
          <p:nvPr/>
        </p:nvSpPr>
        <p:spPr>
          <a:xfrm>
            <a:off x="5433383" y="5406730"/>
            <a:ext cx="864096" cy="648072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black"/>
                </a:solidFill>
              </a:rPr>
              <a:t>压缩</a:t>
            </a:r>
          </a:p>
        </p:txBody>
      </p:sp>
      <p:cxnSp>
        <p:nvCxnSpPr>
          <p:cNvPr id="57" name="直接箭头​​连接符 56"/>
          <p:cNvCxnSpPr>
            <a:endCxn id="56" idx="0"/>
          </p:cNvCxnSpPr>
          <p:nvPr/>
        </p:nvCxnSpPr>
        <p:spPr>
          <a:xfrm>
            <a:off x="5865431" y="4650646"/>
            <a:ext cx="0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​​连接符 57"/>
          <p:cNvCxnSpPr>
            <a:stCxn id="56" idx="3"/>
          </p:cNvCxnSpPr>
          <p:nvPr/>
        </p:nvCxnSpPr>
        <p:spPr>
          <a:xfrm>
            <a:off x="6297479" y="573076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​​连接符 64"/>
          <p:cNvCxnSpPr>
            <a:stCxn id="72" idx="3"/>
          </p:cNvCxnSpPr>
          <p:nvPr/>
        </p:nvCxnSpPr>
        <p:spPr>
          <a:xfrm>
            <a:off x="4298058" y="5719948"/>
            <a:ext cx="11353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908392"/>
              </p:ext>
            </p:extLst>
          </p:nvPr>
        </p:nvGraphicFramePr>
        <p:xfrm>
          <a:off x="4565489" y="5338610"/>
          <a:ext cx="419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78" name="Equation" r:id="rId4" imgW="215640" imgH="177480" progId="Equation.DSMT4">
                  <p:embed/>
                </p:oleObj>
              </mc:Choice>
              <mc:Fallback>
                <p:oleObj name="Equation" r:id="rId4" imgW="2156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489" y="5338610"/>
                        <a:ext cx="419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629717"/>
              </p:ext>
            </p:extLst>
          </p:nvPr>
        </p:nvGraphicFramePr>
        <p:xfrm>
          <a:off x="198438" y="1255713"/>
          <a:ext cx="5840412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79" name="Equation" r:id="rId6" imgW="3009600" imgH="241200" progId="Equation.DSMT4">
                  <p:embed/>
                </p:oleObj>
              </mc:Choice>
              <mc:Fallback>
                <p:oleObj name="Equation" r:id="rId6" imgW="3009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8" y="1255713"/>
                        <a:ext cx="5840412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矩形​​ 94"/>
          <p:cNvSpPr/>
          <p:nvPr/>
        </p:nvSpPr>
        <p:spPr>
          <a:xfrm>
            <a:off x="5436096" y="3212976"/>
            <a:ext cx="864096" cy="648072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black"/>
                </a:solidFill>
              </a:rPr>
              <a:t>压缩</a:t>
            </a:r>
          </a:p>
        </p:txBody>
      </p:sp>
      <p:cxnSp>
        <p:nvCxnSpPr>
          <p:cNvPr id="96" name="直接箭头​​连接符 95"/>
          <p:cNvCxnSpPr>
            <a:endCxn id="95" idx="0"/>
          </p:cNvCxnSpPr>
          <p:nvPr/>
        </p:nvCxnSpPr>
        <p:spPr>
          <a:xfrm>
            <a:off x="5868144" y="2456892"/>
            <a:ext cx="0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​​连接符 96"/>
          <p:cNvCxnSpPr>
            <a:stCxn id="95" idx="3"/>
          </p:cNvCxnSpPr>
          <p:nvPr/>
        </p:nvCxnSpPr>
        <p:spPr>
          <a:xfrm>
            <a:off x="6300192" y="353701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​​连接符 103"/>
          <p:cNvCxnSpPr/>
          <p:nvPr/>
        </p:nvCxnSpPr>
        <p:spPr>
          <a:xfrm>
            <a:off x="4860032" y="352619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对象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967590"/>
              </p:ext>
            </p:extLst>
          </p:nvPr>
        </p:nvGraphicFramePr>
        <p:xfrm>
          <a:off x="4440932" y="3354744"/>
          <a:ext cx="419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80" name="Equation" r:id="rId8" imgW="215640" imgH="177480" progId="Equation.DSMT4">
                  <p:embed/>
                </p:oleObj>
              </mc:Choice>
              <mc:Fallback>
                <p:oleObj name="Equation" r:id="rId8" imgW="2156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932" y="3354744"/>
                        <a:ext cx="419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对象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758257"/>
              </p:ext>
            </p:extLst>
          </p:nvPr>
        </p:nvGraphicFramePr>
        <p:xfrm>
          <a:off x="5659651" y="2032586"/>
          <a:ext cx="41751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81" name="Equation" r:id="rId9" imgW="215640" imgH="241200" progId="Equation.DSMT4">
                  <p:embed/>
                </p:oleObj>
              </mc:Choice>
              <mc:Fallback>
                <p:oleObj name="Equation" r:id="rId9" imgW="215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651" y="2032586"/>
                        <a:ext cx="417513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对象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214565"/>
              </p:ext>
            </p:extLst>
          </p:nvPr>
        </p:nvGraphicFramePr>
        <p:xfrm>
          <a:off x="6364501" y="3064461"/>
          <a:ext cx="44291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82" name="Equation" r:id="rId11" imgW="228600" imgH="241200" progId="Equation.DSMT4">
                  <p:embed/>
                </p:oleObj>
              </mc:Choice>
              <mc:Fallback>
                <p:oleObj name="Equation" r:id="rId11" imgW="228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4501" y="3064461"/>
                        <a:ext cx="442913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对象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16510"/>
              </p:ext>
            </p:extLst>
          </p:nvPr>
        </p:nvGraphicFramePr>
        <p:xfrm>
          <a:off x="6270625" y="5181600"/>
          <a:ext cx="44291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83" name="Equation" r:id="rId13" imgW="228600" imgH="241200" progId="Equation.DSMT4">
                  <p:embed/>
                </p:oleObj>
              </mc:Choice>
              <mc:Fallback>
                <p:oleObj name="Equation" r:id="rId13" imgW="228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25" y="5181600"/>
                        <a:ext cx="442913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553642" y="4165600"/>
            <a:ext cx="6048771" cy="1878384"/>
            <a:chOff x="553642" y="4165600"/>
            <a:chExt cx="6048771" cy="1878384"/>
          </a:xfrm>
        </p:grpSpPr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4485192"/>
                </p:ext>
              </p:extLst>
            </p:nvPr>
          </p:nvGraphicFramePr>
          <p:xfrm>
            <a:off x="5130800" y="4224338"/>
            <a:ext cx="1471613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584" name="Equation" r:id="rId15" imgW="761760" imgH="241200" progId="Equation.DSMT4">
                    <p:embed/>
                  </p:oleObj>
                </mc:Choice>
                <mc:Fallback>
                  <p:oleObj name="Equation" r:id="rId15" imgW="7617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0800" y="4224338"/>
                          <a:ext cx="1471613" cy="466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" name="组合 8"/>
            <p:cNvGrpSpPr/>
            <p:nvPr/>
          </p:nvGrpSpPr>
          <p:grpSpPr>
            <a:xfrm>
              <a:off x="553642" y="4165600"/>
              <a:ext cx="3744416" cy="1878384"/>
              <a:chOff x="553642" y="4165600"/>
              <a:chExt cx="3744416" cy="1878384"/>
            </a:xfrm>
          </p:grpSpPr>
          <p:sp>
            <p:nvSpPr>
              <p:cNvPr id="72" name="矩形​​ 71"/>
              <p:cNvSpPr/>
              <p:nvPr/>
            </p:nvSpPr>
            <p:spPr>
              <a:xfrm>
                <a:off x="3433962" y="5395912"/>
                <a:ext cx="864096" cy="64807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压缩</a:t>
                </a:r>
              </a:p>
            </p:txBody>
          </p:sp>
          <p:cxnSp>
            <p:nvCxnSpPr>
              <p:cNvPr id="73" name="直接箭头​​连接符 72"/>
              <p:cNvCxnSpPr>
                <a:endCxn id="72" idx="0"/>
              </p:cNvCxnSpPr>
              <p:nvPr/>
            </p:nvCxnSpPr>
            <p:spPr>
              <a:xfrm>
                <a:off x="3866010" y="4639828"/>
                <a:ext cx="0" cy="75608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矩形​​ 74"/>
              <p:cNvSpPr/>
              <p:nvPr/>
            </p:nvSpPr>
            <p:spPr>
              <a:xfrm>
                <a:off x="1129706" y="5357474"/>
                <a:ext cx="864096" cy="64807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压缩</a:t>
                </a:r>
              </a:p>
            </p:txBody>
          </p:sp>
          <p:cxnSp>
            <p:nvCxnSpPr>
              <p:cNvPr id="76" name="直接箭头​​连接符 75"/>
              <p:cNvCxnSpPr>
                <a:endCxn id="75" idx="0"/>
              </p:cNvCxnSpPr>
              <p:nvPr/>
            </p:nvCxnSpPr>
            <p:spPr>
              <a:xfrm>
                <a:off x="1561754" y="4601390"/>
                <a:ext cx="0" cy="75608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​​连接符 76"/>
              <p:cNvCxnSpPr>
                <a:stCxn id="75" idx="3"/>
              </p:cNvCxnSpPr>
              <p:nvPr/>
            </p:nvCxnSpPr>
            <p:spPr>
              <a:xfrm>
                <a:off x="1993802" y="5681510"/>
                <a:ext cx="1440160" cy="0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​​连接符 83"/>
              <p:cNvCxnSpPr/>
              <p:nvPr/>
            </p:nvCxnSpPr>
            <p:spPr>
              <a:xfrm>
                <a:off x="553642" y="5670692"/>
                <a:ext cx="57606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85" name="对象 8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45389823"/>
                  </p:ext>
                </p:extLst>
              </p:nvPr>
            </p:nvGraphicFramePr>
            <p:xfrm>
              <a:off x="553642" y="5209653"/>
              <a:ext cx="41910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8585" name="Equation" r:id="rId17" imgW="215640" imgH="177480" progId="Equation.DSMT4">
                      <p:embed/>
                    </p:oleObj>
                  </mc:Choice>
                  <mc:Fallback>
                    <p:oleObj name="Equation" r:id="rId17" imgW="21564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3642" y="5209653"/>
                            <a:ext cx="419100" cy="3429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" name="对象 8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56284842"/>
                  </p:ext>
                </p:extLst>
              </p:nvPr>
            </p:nvGraphicFramePr>
            <p:xfrm>
              <a:off x="1340942" y="4177007"/>
              <a:ext cx="442912" cy="465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8586" name="Equation" r:id="rId18" imgW="228600" imgH="241200" progId="Equation.DSMT4">
                      <p:embed/>
                    </p:oleObj>
                  </mc:Choice>
                  <mc:Fallback>
                    <p:oleObj name="Equation" r:id="rId18" imgW="22860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0942" y="4177007"/>
                            <a:ext cx="442912" cy="4651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" name="对象 8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70881204"/>
                  </p:ext>
                </p:extLst>
              </p:nvPr>
            </p:nvGraphicFramePr>
            <p:xfrm>
              <a:off x="3462338" y="4165600"/>
              <a:ext cx="809625" cy="465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8587" name="Equation" r:id="rId20" imgW="419040" imgH="241200" progId="Equation.DSMT4">
                      <p:embed/>
                    </p:oleObj>
                  </mc:Choice>
                  <mc:Fallback>
                    <p:oleObj name="Equation" r:id="rId20" imgW="41904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62338" y="4165600"/>
                            <a:ext cx="809625" cy="4651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" name="对象 1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57416609"/>
                  </p:ext>
                </p:extLst>
              </p:nvPr>
            </p:nvGraphicFramePr>
            <p:xfrm>
              <a:off x="2047875" y="5205413"/>
              <a:ext cx="468313" cy="465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8588" name="Equation" r:id="rId22" imgW="241200" imgH="241200" progId="Equation.DSMT4">
                      <p:embed/>
                    </p:oleObj>
                  </mc:Choice>
                  <mc:Fallback>
                    <p:oleObj name="Equation" r:id="rId22" imgW="24120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47875" y="5205413"/>
                            <a:ext cx="468313" cy="465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9" name="对象 1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6984841"/>
                  </p:ext>
                </p:extLst>
              </p:nvPr>
            </p:nvGraphicFramePr>
            <p:xfrm>
              <a:off x="2555776" y="5205413"/>
              <a:ext cx="836613" cy="465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8589" name="Equation" r:id="rId24" imgW="431640" imgH="241200" progId="Equation.DSMT4">
                      <p:embed/>
                    </p:oleObj>
                  </mc:Choice>
                  <mc:Fallback>
                    <p:oleObj name="Equation" r:id="rId24" imgW="43164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55776" y="5205413"/>
                            <a:ext cx="836613" cy="465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150625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altLang="zh-CN" sz="3200" dirty="0" smtClean="0">
                <a:solidFill>
                  <a:srgbClr val="FF0000"/>
                </a:solidFill>
              </a:rPr>
              <a:t>HASH</a:t>
            </a:r>
            <a:r>
              <a:rPr lang="zh-CN" altLang="en-US" sz="3200" dirty="0" smtClean="0">
                <a:solidFill>
                  <a:srgbClr val="FF0000"/>
                </a:solidFill>
              </a:rPr>
              <a:t>算法的安全性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矩形​​ 8"/>
          <p:cNvSpPr/>
          <p:nvPr/>
        </p:nvSpPr>
        <p:spPr>
          <a:xfrm>
            <a:off x="282582" y="987318"/>
            <a:ext cx="8432821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 2" pitchFamily="18" charset="2"/>
              <a:buNone/>
            </a:pPr>
            <a:r>
              <a:rPr lang="zh-CN" altLang="en-US" sz="2400" dirty="0" smtClean="0">
                <a:solidFill>
                  <a:prstClr val="black"/>
                </a:solidFill>
              </a:rPr>
              <a:t>对于长度为</a:t>
            </a:r>
            <a:r>
              <a:rPr lang="en-US" altLang="zh-CN" sz="2400" dirty="0" smtClean="0">
                <a:solidFill>
                  <a:prstClr val="black"/>
                </a:solidFill>
              </a:rPr>
              <a:t>n</a:t>
            </a:r>
            <a:r>
              <a:rPr lang="zh-CN" altLang="en-US" sz="2400" dirty="0" smtClean="0">
                <a:solidFill>
                  <a:prstClr val="black"/>
                </a:solidFill>
              </a:rPr>
              <a:t>的理想</a:t>
            </a:r>
            <a:r>
              <a:rPr lang="en-US" altLang="zh-CN" sz="2400" dirty="0" smtClean="0">
                <a:solidFill>
                  <a:prstClr val="black"/>
                </a:solidFill>
              </a:rPr>
              <a:t>HASH</a:t>
            </a:r>
            <a:r>
              <a:rPr lang="zh-CN" altLang="en-US" sz="2400" dirty="0" smtClean="0">
                <a:solidFill>
                  <a:prstClr val="black"/>
                </a:solidFill>
              </a:rPr>
              <a:t>算法，找到原像、弱碰撞和强碰撞需要穷举的消息数分别为：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pic>
        <p:nvPicPr>
          <p:cNvPr id="70659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" y="2348880"/>
            <a:ext cx="8278107" cy="1669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​​ 10"/>
          <p:cNvSpPr/>
          <p:nvPr/>
        </p:nvSpPr>
        <p:spPr>
          <a:xfrm>
            <a:off x="304069" y="4581128"/>
            <a:ext cx="8432821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 2" pitchFamily="18" charset="2"/>
              <a:buNone/>
            </a:pPr>
            <a:r>
              <a:rPr lang="zh-CN" altLang="en-US" sz="2400" dirty="0" smtClean="0">
                <a:solidFill>
                  <a:prstClr val="black"/>
                </a:solidFill>
              </a:rPr>
              <a:t>但实际上任何具体</a:t>
            </a:r>
            <a:r>
              <a:rPr lang="en-US" altLang="zh-CN" sz="2400" dirty="0" smtClean="0">
                <a:solidFill>
                  <a:prstClr val="black"/>
                </a:solidFill>
              </a:rPr>
              <a:t>HASH</a:t>
            </a:r>
            <a:r>
              <a:rPr lang="zh-CN" altLang="en-US" sz="2400" dirty="0" smtClean="0">
                <a:solidFill>
                  <a:prstClr val="black"/>
                </a:solidFill>
              </a:rPr>
              <a:t>算法实现都不是理想的</a:t>
            </a:r>
            <a:r>
              <a:rPr lang="en-US" altLang="zh-CN" sz="2400" dirty="0" smtClean="0">
                <a:solidFill>
                  <a:prstClr val="black"/>
                </a:solidFill>
              </a:rPr>
              <a:t>HASH</a:t>
            </a:r>
            <a:r>
              <a:rPr lang="zh-CN" altLang="en-US" sz="2400" dirty="0" smtClean="0">
                <a:solidFill>
                  <a:prstClr val="black"/>
                </a:solidFill>
              </a:rPr>
              <a:t>算法，密码学家希望穷举尽可能少的消息数攻破</a:t>
            </a:r>
            <a:r>
              <a:rPr lang="en-US" altLang="zh-CN" sz="2400" dirty="0" smtClean="0">
                <a:solidFill>
                  <a:prstClr val="black"/>
                </a:solidFill>
              </a:rPr>
              <a:t>HASH</a:t>
            </a:r>
            <a:r>
              <a:rPr lang="zh-CN" altLang="en-US" sz="2400" dirty="0" smtClean="0">
                <a:solidFill>
                  <a:prstClr val="black"/>
                </a:solidFill>
              </a:rPr>
              <a:t>算法。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19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altLang="zh-CN" sz="3200" dirty="0">
                <a:solidFill>
                  <a:srgbClr val="FF0000"/>
                </a:solidFill>
              </a:rPr>
              <a:t>N</a:t>
            </a:r>
            <a:r>
              <a:rPr lang="en-US" altLang="zh-CN" sz="3200" dirty="0" smtClean="0">
                <a:solidFill>
                  <a:srgbClr val="FF0000"/>
                </a:solidFill>
              </a:rPr>
              <a:t>MAC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矩形​​ 9"/>
          <p:cNvSpPr/>
          <p:nvPr/>
        </p:nvSpPr>
        <p:spPr>
          <a:xfrm>
            <a:off x="282582" y="987318"/>
            <a:ext cx="8432821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 2" pitchFamily="18" charset="2"/>
              <a:buNone/>
            </a:pPr>
            <a:r>
              <a:rPr lang="zh-CN" altLang="en-US" sz="2400" dirty="0">
                <a:solidFill>
                  <a:prstClr val="black"/>
                </a:solidFill>
              </a:rPr>
              <a:t>假设</a:t>
            </a:r>
            <a:r>
              <a:rPr lang="en-US" altLang="zh-CN" sz="2400" dirty="0" smtClean="0">
                <a:solidFill>
                  <a:prstClr val="black"/>
                </a:solidFill>
              </a:rPr>
              <a:t>HASH</a:t>
            </a:r>
            <a:r>
              <a:rPr lang="zh-CN" altLang="en-US" sz="2400" dirty="0">
                <a:solidFill>
                  <a:prstClr val="black"/>
                </a:solidFill>
              </a:rPr>
              <a:t>算法</a:t>
            </a:r>
            <a:r>
              <a:rPr lang="zh-CN" altLang="en-US" sz="2400" dirty="0" smtClean="0">
                <a:solidFill>
                  <a:prstClr val="black"/>
                </a:solidFill>
              </a:rPr>
              <a:t>是抗强碰撞的，该如何使用</a:t>
            </a:r>
            <a:r>
              <a:rPr lang="en-US" altLang="zh-CN" sz="2400" dirty="0" smtClean="0">
                <a:solidFill>
                  <a:prstClr val="black"/>
                </a:solidFill>
              </a:rPr>
              <a:t>HASH</a:t>
            </a:r>
            <a:r>
              <a:rPr lang="zh-CN" altLang="en-US" sz="2400" dirty="0" smtClean="0">
                <a:solidFill>
                  <a:prstClr val="black"/>
                </a:solidFill>
              </a:rPr>
              <a:t>算法构造抵抗选择消息攻击的</a:t>
            </a:r>
            <a:r>
              <a:rPr lang="en-US" altLang="zh-CN" sz="2400" dirty="0" smtClean="0">
                <a:solidFill>
                  <a:prstClr val="black"/>
                </a:solidFill>
              </a:rPr>
              <a:t>MAC</a:t>
            </a:r>
            <a:r>
              <a:rPr lang="zh-CN" altLang="en-US" sz="2400" dirty="0" smtClean="0">
                <a:solidFill>
                  <a:prstClr val="black"/>
                </a:solidFill>
              </a:rPr>
              <a:t>算法。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238919"/>
              </p:ext>
            </p:extLst>
          </p:nvPr>
        </p:nvGraphicFramePr>
        <p:xfrm>
          <a:off x="467544" y="2420888"/>
          <a:ext cx="29956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3" name="Equation" r:id="rId4" imgW="1396800" imgH="203040" progId="Equation.DSMT4">
                  <p:embed/>
                </p:oleObj>
              </mc:Choice>
              <mc:Fallback>
                <p:oleObj name="Equation" r:id="rId4" imgW="1396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420888"/>
                        <a:ext cx="29956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​​ 12"/>
          <p:cNvSpPr/>
          <p:nvPr/>
        </p:nvSpPr>
        <p:spPr>
          <a:xfrm>
            <a:off x="303371" y="3212976"/>
            <a:ext cx="8432821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 2" pitchFamily="18" charset="2"/>
              <a:buNone/>
            </a:pPr>
            <a:r>
              <a:rPr lang="zh-CN" altLang="en-US" sz="2400" dirty="0" smtClean="0">
                <a:solidFill>
                  <a:prstClr val="black"/>
                </a:solidFill>
              </a:rPr>
              <a:t>目前大多数</a:t>
            </a:r>
            <a:r>
              <a:rPr lang="en-US" altLang="zh-CN" sz="2400" dirty="0" smtClean="0">
                <a:solidFill>
                  <a:prstClr val="black"/>
                </a:solidFill>
              </a:rPr>
              <a:t>HASH</a:t>
            </a:r>
            <a:r>
              <a:rPr lang="zh-CN" altLang="en-US" sz="2400" dirty="0" smtClean="0">
                <a:solidFill>
                  <a:prstClr val="black"/>
                </a:solidFill>
              </a:rPr>
              <a:t>算法迭代运行压缩函数实现的，如果采用迭代结构的</a:t>
            </a:r>
            <a:r>
              <a:rPr lang="en-US" altLang="zh-CN" sz="2400" dirty="0" smtClean="0">
                <a:solidFill>
                  <a:prstClr val="black"/>
                </a:solidFill>
              </a:rPr>
              <a:t>HASH</a:t>
            </a:r>
            <a:r>
              <a:rPr lang="zh-CN" altLang="en-US" sz="2400" dirty="0" smtClean="0">
                <a:solidFill>
                  <a:prstClr val="black"/>
                </a:solidFill>
              </a:rPr>
              <a:t>算法则上面的</a:t>
            </a:r>
            <a:r>
              <a:rPr lang="en-US" altLang="zh-CN" sz="2400" dirty="0" smtClean="0">
                <a:solidFill>
                  <a:prstClr val="black"/>
                </a:solidFill>
              </a:rPr>
              <a:t>MAC</a:t>
            </a:r>
            <a:r>
              <a:rPr lang="zh-CN" altLang="en-US" sz="2400" dirty="0" smtClean="0">
                <a:solidFill>
                  <a:prstClr val="black"/>
                </a:solidFill>
              </a:rPr>
              <a:t>构造方案是不安全的。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80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altLang="zh-CN" sz="3200" dirty="0">
                <a:solidFill>
                  <a:srgbClr val="FF0000"/>
                </a:solidFill>
              </a:rPr>
              <a:t>N</a:t>
            </a:r>
            <a:r>
              <a:rPr lang="en-US" altLang="zh-CN" sz="3200" dirty="0" smtClean="0">
                <a:solidFill>
                  <a:srgbClr val="FF0000"/>
                </a:solidFill>
              </a:rPr>
              <a:t>MAC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​​ 1"/>
          <p:cNvSpPr/>
          <p:nvPr/>
        </p:nvSpPr>
        <p:spPr>
          <a:xfrm>
            <a:off x="282583" y="117430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Arial"/>
              </a:rPr>
              <a:t>NMAC</a:t>
            </a:r>
            <a:r>
              <a:rPr lang="zh-CN" altLang="en-US" sz="2400" dirty="0">
                <a:solidFill>
                  <a:srgbClr val="0070C0"/>
                </a:solidFill>
                <a:latin typeface="宋体"/>
              </a:rPr>
              <a:t>设计目标</a:t>
            </a:r>
          </a:p>
        </p:txBody>
      </p:sp>
      <p:sp>
        <p:nvSpPr>
          <p:cNvPr id="3" name="矩形​​ 2"/>
          <p:cNvSpPr/>
          <p:nvPr/>
        </p:nvSpPr>
        <p:spPr>
          <a:xfrm>
            <a:off x="308012" y="1844824"/>
            <a:ext cx="8152420" cy="4685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dirty="0" smtClean="0">
                <a:latin typeface="+mn-ea"/>
              </a:rPr>
              <a:t>无需</a:t>
            </a:r>
            <a:r>
              <a:rPr lang="zh-CN" altLang="en-US" sz="2400" dirty="0">
                <a:latin typeface="+mn-ea"/>
              </a:rPr>
              <a:t>修改地使用现有的散列函数。特别是，散列函数的软件实现执行很快，且</a:t>
            </a:r>
            <a:r>
              <a:rPr lang="zh-CN" altLang="en-US" sz="2400" dirty="0" smtClean="0">
                <a:latin typeface="+mn-ea"/>
              </a:rPr>
              <a:t>程序代码</a:t>
            </a:r>
            <a:r>
              <a:rPr lang="zh-CN" altLang="en-US" sz="2400" dirty="0">
                <a:latin typeface="+mn-ea"/>
              </a:rPr>
              <a:t>是公开的和容易获得的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当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出现或获得更快的或更安全的散列函数时，对算法中嵌入的散列函数要能轻易地进行替换。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保持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散列函数的原有性能不会导致算法性能的降低。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使用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和处理密钥的方式很简单。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基于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对嵌入散列函数合理的假设，对鉴别机制的强度有一个易懂的密码编码分析。</a:t>
            </a:r>
          </a:p>
        </p:txBody>
      </p:sp>
    </p:spTree>
    <p:extLst>
      <p:ext uri="{BB962C8B-B14F-4D97-AF65-F5344CB8AC3E}">
        <p14:creationId xmlns:p14="http://schemas.microsoft.com/office/powerpoint/2010/main" val="54589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altLang="zh-CN" sz="3200" dirty="0">
                <a:solidFill>
                  <a:srgbClr val="FF0000"/>
                </a:solidFill>
              </a:rPr>
              <a:t>N</a:t>
            </a:r>
            <a:r>
              <a:rPr lang="en-US" altLang="zh-CN" sz="3200" dirty="0" smtClean="0">
                <a:solidFill>
                  <a:srgbClr val="FF0000"/>
                </a:solidFill>
              </a:rPr>
              <a:t>MAC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282583" y="980728"/>
            <a:ext cx="8432821" cy="4989574"/>
            <a:chOff x="-128027" y="502028"/>
            <a:chExt cx="10422128" cy="4989574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-128027" y="502028"/>
              <a:ext cx="104221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流程图: 手动输入 9"/>
            <p:cNvSpPr/>
            <p:nvPr/>
          </p:nvSpPr>
          <p:spPr>
            <a:xfrm flipH="1">
              <a:off x="1277630" y="1840925"/>
              <a:ext cx="720080" cy="1527320"/>
            </a:xfrm>
            <a:prstGeom prst="flowChartManualInpu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1" name="直接箭头​​连接符 10"/>
            <p:cNvCxnSpPr/>
            <p:nvPr/>
          </p:nvCxnSpPr>
          <p:spPr>
            <a:xfrm>
              <a:off x="197510" y="2849037"/>
              <a:ext cx="10801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​​连接符 25"/>
            <p:cNvCxnSpPr/>
            <p:nvPr/>
          </p:nvCxnSpPr>
          <p:spPr>
            <a:xfrm>
              <a:off x="737570" y="1518613"/>
              <a:ext cx="0" cy="79208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​​连接符 28"/>
            <p:cNvCxnSpPr/>
            <p:nvPr/>
          </p:nvCxnSpPr>
          <p:spPr>
            <a:xfrm>
              <a:off x="737570" y="2310701"/>
              <a:ext cx="5400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​​连接符 62"/>
            <p:cNvCxnSpPr/>
            <p:nvPr/>
          </p:nvCxnSpPr>
          <p:spPr>
            <a:xfrm>
              <a:off x="6698798" y="5270147"/>
              <a:ext cx="10801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6457345"/>
                </p:ext>
              </p:extLst>
            </p:nvPr>
          </p:nvGraphicFramePr>
          <p:xfrm>
            <a:off x="1471898" y="2367444"/>
            <a:ext cx="391294" cy="481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46" name="Equation" r:id="rId4" imgW="164880" imgH="203040" progId="Equation.DSMT4">
                    <p:embed/>
                  </p:oleObj>
                </mc:Choice>
                <mc:Fallback>
                  <p:oleObj name="Equation" r:id="rId4" imgW="1648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471898" y="2367444"/>
                          <a:ext cx="391294" cy="48159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对象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6349292"/>
                </p:ext>
              </p:extLst>
            </p:nvPr>
          </p:nvGraphicFramePr>
          <p:xfrm>
            <a:off x="300824" y="2919130"/>
            <a:ext cx="360363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47" name="Equation" r:id="rId6" imgW="152280" imgH="228600" progId="Equation.DSMT4">
                    <p:embed/>
                  </p:oleObj>
                </mc:Choice>
                <mc:Fallback>
                  <p:oleObj name="Equation" r:id="rId6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00824" y="2919130"/>
                          <a:ext cx="360363" cy="542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对象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5711629"/>
                </p:ext>
              </p:extLst>
            </p:nvPr>
          </p:nvGraphicFramePr>
          <p:xfrm>
            <a:off x="6740098" y="4727942"/>
            <a:ext cx="390525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48" name="Equation" r:id="rId8" imgW="164880" imgH="228600" progId="Equation.DSMT4">
                    <p:embed/>
                  </p:oleObj>
                </mc:Choice>
                <mc:Fallback>
                  <p:oleObj name="Equation" r:id="rId8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740098" y="4727942"/>
                          <a:ext cx="390525" cy="542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6" name="组合 45"/>
            <p:cNvGrpSpPr/>
            <p:nvPr/>
          </p:nvGrpSpPr>
          <p:grpSpPr>
            <a:xfrm>
              <a:off x="1921127" y="1525138"/>
              <a:ext cx="1800200" cy="1849632"/>
              <a:chOff x="1115616" y="2242592"/>
              <a:chExt cx="1800200" cy="1849632"/>
            </a:xfrm>
          </p:grpSpPr>
          <p:sp>
            <p:nvSpPr>
              <p:cNvPr id="47" name="流程图: 手动输入 46"/>
              <p:cNvSpPr/>
              <p:nvPr/>
            </p:nvSpPr>
            <p:spPr>
              <a:xfrm flipH="1">
                <a:off x="2195736" y="2564904"/>
                <a:ext cx="720080" cy="1527320"/>
              </a:xfrm>
              <a:prstGeom prst="flowChartManualInput">
                <a:avLst/>
              </a:prstGeom>
              <a:noFill/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1115616" y="2242592"/>
                <a:ext cx="1080120" cy="1330424"/>
                <a:chOff x="1115616" y="2242592"/>
                <a:chExt cx="1080120" cy="1330424"/>
              </a:xfrm>
            </p:grpSpPr>
            <p:cxnSp>
              <p:nvCxnSpPr>
                <p:cNvPr id="50" name="直接箭头​​连接符 49"/>
                <p:cNvCxnSpPr/>
                <p:nvPr/>
              </p:nvCxnSpPr>
              <p:spPr>
                <a:xfrm>
                  <a:off x="1115616" y="3573016"/>
                  <a:ext cx="108012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箭头​​连接符 50"/>
                <p:cNvCxnSpPr/>
                <p:nvPr/>
              </p:nvCxnSpPr>
              <p:spPr>
                <a:xfrm>
                  <a:off x="1655676" y="2242592"/>
                  <a:ext cx="0" cy="792088"/>
                </a:xfrm>
                <a:prstGeom prst="straightConnector1">
                  <a:avLst/>
                </a:prstGeom>
                <a:ln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箭头​​连接符 51"/>
                <p:cNvCxnSpPr/>
                <p:nvPr/>
              </p:nvCxnSpPr>
              <p:spPr>
                <a:xfrm>
                  <a:off x="1655676" y="3034680"/>
                  <a:ext cx="54006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49" name="对象 4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8848791"/>
                  </p:ext>
                </p:extLst>
              </p:nvPr>
            </p:nvGraphicFramePr>
            <p:xfrm>
              <a:off x="2390004" y="3091423"/>
              <a:ext cx="391294" cy="4815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849" name="Equation" r:id="rId10" imgW="164880" imgH="203040" progId="Equation.DSMT4">
                      <p:embed/>
                    </p:oleObj>
                  </mc:Choice>
                  <mc:Fallback>
                    <p:oleObj name="Equation" r:id="rId10" imgW="164880" imgH="2030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2390004" y="3091423"/>
                            <a:ext cx="391294" cy="48159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3" name="组合 52"/>
            <p:cNvGrpSpPr/>
            <p:nvPr/>
          </p:nvGrpSpPr>
          <p:grpSpPr>
            <a:xfrm>
              <a:off x="3721327" y="1507360"/>
              <a:ext cx="2307414" cy="1849632"/>
              <a:chOff x="608402" y="2242592"/>
              <a:chExt cx="2307414" cy="1849632"/>
            </a:xfrm>
          </p:grpSpPr>
          <p:sp>
            <p:nvSpPr>
              <p:cNvPr id="54" name="流程图: 手动输入 53"/>
              <p:cNvSpPr/>
              <p:nvPr/>
            </p:nvSpPr>
            <p:spPr>
              <a:xfrm flipH="1">
                <a:off x="2195736" y="2564904"/>
                <a:ext cx="720080" cy="1527320"/>
              </a:xfrm>
              <a:prstGeom prst="flowChartManualInput">
                <a:avLst/>
              </a:prstGeom>
              <a:noFill/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55" name="组合 54"/>
              <p:cNvGrpSpPr/>
              <p:nvPr/>
            </p:nvGrpSpPr>
            <p:grpSpPr>
              <a:xfrm>
                <a:off x="608402" y="2242592"/>
                <a:ext cx="1587334" cy="1330424"/>
                <a:chOff x="608402" y="2242592"/>
                <a:chExt cx="1587334" cy="1330424"/>
              </a:xfrm>
            </p:grpSpPr>
            <p:cxnSp>
              <p:nvCxnSpPr>
                <p:cNvPr id="57" name="直接箭头​​连接符 56"/>
                <p:cNvCxnSpPr/>
                <p:nvPr/>
              </p:nvCxnSpPr>
              <p:spPr>
                <a:xfrm>
                  <a:off x="608402" y="3573016"/>
                  <a:ext cx="1587334" cy="0"/>
                </a:xfrm>
                <a:prstGeom prst="straightConnector1">
                  <a:avLst/>
                </a:prstGeom>
                <a:ln>
                  <a:prstDash val="sysDot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箭头​​连接符 57"/>
                <p:cNvCxnSpPr/>
                <p:nvPr/>
              </p:nvCxnSpPr>
              <p:spPr>
                <a:xfrm>
                  <a:off x="1655676" y="2242592"/>
                  <a:ext cx="0" cy="792088"/>
                </a:xfrm>
                <a:prstGeom prst="straightConnector1">
                  <a:avLst/>
                </a:prstGeom>
                <a:ln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箭头​​连接符 58"/>
                <p:cNvCxnSpPr/>
                <p:nvPr/>
              </p:nvCxnSpPr>
              <p:spPr>
                <a:xfrm>
                  <a:off x="1655676" y="3034680"/>
                  <a:ext cx="54006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56" name="对象 5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83471445"/>
                  </p:ext>
                </p:extLst>
              </p:nvPr>
            </p:nvGraphicFramePr>
            <p:xfrm>
              <a:off x="2390004" y="3091423"/>
              <a:ext cx="391294" cy="4815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850" name="Equation" r:id="rId12" imgW="164880" imgH="203040" progId="Equation.DSMT4">
                      <p:embed/>
                    </p:oleObj>
                  </mc:Choice>
                  <mc:Fallback>
                    <p:oleObj name="Equation" r:id="rId12" imgW="164880" imgH="2030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2390004" y="3091423"/>
                            <a:ext cx="391294" cy="48159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2" name="流程图: 手动输入 61"/>
            <p:cNvSpPr/>
            <p:nvPr/>
          </p:nvSpPr>
          <p:spPr>
            <a:xfrm flipH="1">
              <a:off x="7812360" y="3964282"/>
              <a:ext cx="720080" cy="1527320"/>
            </a:xfrm>
            <a:prstGeom prst="flowChartManualInpu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4" name="肘形连接符​​ 83"/>
            <p:cNvCxnSpPr/>
            <p:nvPr/>
          </p:nvCxnSpPr>
          <p:spPr>
            <a:xfrm>
              <a:off x="6028741" y="2855562"/>
              <a:ext cx="1783619" cy="1718606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9" name="对象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372851"/>
                </p:ext>
              </p:extLst>
            </p:nvPr>
          </p:nvGraphicFramePr>
          <p:xfrm>
            <a:off x="781050" y="1236663"/>
            <a:ext cx="452438" cy="541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51" name="Equation" r:id="rId13" imgW="190440" imgH="228600" progId="Equation.DSMT4">
                    <p:embed/>
                  </p:oleObj>
                </mc:Choice>
                <mc:Fallback>
                  <p:oleObj name="Equation" r:id="rId13" imgW="1904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81050" y="1236663"/>
                          <a:ext cx="452438" cy="5413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对象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6151774"/>
                </p:ext>
              </p:extLst>
            </p:nvPr>
          </p:nvGraphicFramePr>
          <p:xfrm>
            <a:off x="2490788" y="1236663"/>
            <a:ext cx="482600" cy="541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52" name="Equation" r:id="rId15" imgW="203040" imgH="228600" progId="Equation.DSMT4">
                    <p:embed/>
                  </p:oleObj>
                </mc:Choice>
                <mc:Fallback>
                  <p:oleObj name="Equation" r:id="rId15" imgW="2030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490788" y="1236663"/>
                          <a:ext cx="482600" cy="5413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" name="对象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6700442"/>
                </p:ext>
              </p:extLst>
            </p:nvPr>
          </p:nvGraphicFramePr>
          <p:xfrm>
            <a:off x="4765675" y="1319213"/>
            <a:ext cx="603250" cy="481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53" name="Equation" r:id="rId17" imgW="253800" imgH="203040" progId="Equation.DSMT4">
                    <p:embed/>
                  </p:oleObj>
                </mc:Choice>
                <mc:Fallback>
                  <p:oleObj name="Equation" r:id="rId17" imgW="25380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765675" y="1319213"/>
                          <a:ext cx="603250" cy="481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" name="对象 9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1875173"/>
                </p:ext>
              </p:extLst>
            </p:nvPr>
          </p:nvGraphicFramePr>
          <p:xfrm>
            <a:off x="7977188" y="4614863"/>
            <a:ext cx="390525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54" name="Equation" r:id="rId19" imgW="164880" imgH="203040" progId="Equation.DSMT4">
                    <p:embed/>
                  </p:oleObj>
                </mc:Choice>
                <mc:Fallback>
                  <p:oleObj name="Equation" r:id="rId19" imgW="1648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7977188" y="4614863"/>
                          <a:ext cx="390525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95" name="直接箭头​​连接符 94"/>
          <p:cNvCxnSpPr/>
          <p:nvPr/>
        </p:nvCxnSpPr>
        <p:spPr>
          <a:xfrm>
            <a:off x="7289997" y="5748847"/>
            <a:ext cx="10264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altLang="zh-CN" sz="3200" dirty="0" smtClean="0">
                <a:solidFill>
                  <a:srgbClr val="FF0000"/>
                </a:solidFill>
              </a:rPr>
              <a:t>HMAC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74754" name="图片 2" descr="http://code.nb5.cn/it/UploadPic/2007-12/200712416304236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85" y="1016631"/>
            <a:ext cx="4077228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842982"/>
              </p:ext>
            </p:extLst>
          </p:nvPr>
        </p:nvGraphicFramePr>
        <p:xfrm>
          <a:off x="4792663" y="1655763"/>
          <a:ext cx="391795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44" name="Equation" r:id="rId5" imgW="1828800" imgH="431640" progId="Equation.DSMT4">
                  <p:embed/>
                </p:oleObj>
              </mc:Choice>
              <mc:Fallback>
                <p:oleObj name="Equation" r:id="rId5" imgW="1828800" imgH="4316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2663" y="1655763"/>
                        <a:ext cx="391795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253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</a:rPr>
              <a:t>消息认证码概述</a:t>
            </a: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矩形​​ 2"/>
          <p:cNvSpPr/>
          <p:nvPr/>
        </p:nvSpPr>
        <p:spPr>
          <a:xfrm>
            <a:off x="971600" y="4077072"/>
            <a:ext cx="2664296" cy="32403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black"/>
                </a:solidFill>
              </a:rPr>
              <a:t>消息</a:t>
            </a:r>
            <a:r>
              <a:rPr lang="zh-CN" altLang="en-US" dirty="0">
                <a:solidFill>
                  <a:prstClr val="black"/>
                </a:solidFill>
              </a:rPr>
              <a:t>重放</a:t>
            </a:r>
          </a:p>
        </p:txBody>
      </p:sp>
      <p:sp>
        <p:nvSpPr>
          <p:cNvPr id="15" name="矩形​​ 14"/>
          <p:cNvSpPr/>
          <p:nvPr/>
        </p:nvSpPr>
        <p:spPr>
          <a:xfrm>
            <a:off x="5293486" y="4090144"/>
            <a:ext cx="2664296" cy="32403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black"/>
                </a:solidFill>
              </a:rPr>
              <a:t>拒绝服务攻击</a:t>
            </a:r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33794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6" y="1682806"/>
            <a:ext cx="4230360" cy="2394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图片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402" y="1625233"/>
            <a:ext cx="4107023" cy="2451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矩形​​ 15"/>
          <p:cNvSpPr/>
          <p:nvPr/>
        </p:nvSpPr>
        <p:spPr>
          <a:xfrm>
            <a:off x="3585096" y="5161508"/>
            <a:ext cx="2664296" cy="32403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</a:rPr>
              <a:t>主动攻击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74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altLang="zh-CN" sz="3200" dirty="0" smtClean="0">
                <a:solidFill>
                  <a:srgbClr val="FF0000"/>
                </a:solidFill>
              </a:rPr>
              <a:t>HMAC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80900" name="图片 4" descr="http://www.qqgb.com/Program/image/200605/20065919235115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" y="1340768"/>
            <a:ext cx="4801742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59156"/>
              </p:ext>
            </p:extLst>
          </p:nvPr>
        </p:nvGraphicFramePr>
        <p:xfrm>
          <a:off x="4357094" y="5229200"/>
          <a:ext cx="4501777" cy="380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01" name="Equation" r:id="rId5" imgW="2387520" imgH="203040" progId="Equation.DSMT4">
                  <p:embed/>
                </p:oleObj>
              </mc:Choice>
              <mc:Fallback>
                <p:oleObj name="Equation" r:id="rId5" imgW="2387520" imgH="2030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094" y="5229200"/>
                        <a:ext cx="4501777" cy="3801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59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HMAC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82" y="1628800"/>
            <a:ext cx="8281281" cy="3432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896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altLang="zh-CN" sz="3200" dirty="0" smtClean="0">
                <a:solidFill>
                  <a:srgbClr val="FF0000"/>
                </a:solidFill>
              </a:rPr>
              <a:t>MAC</a:t>
            </a:r>
            <a:r>
              <a:rPr lang="zh-CN" altLang="en-US" sz="3200" dirty="0" smtClean="0">
                <a:solidFill>
                  <a:srgbClr val="FF0000"/>
                </a:solidFill>
              </a:rPr>
              <a:t>和</a:t>
            </a:r>
            <a:r>
              <a:rPr lang="en-US" altLang="zh-CN" sz="3200" dirty="0" smtClean="0">
                <a:solidFill>
                  <a:srgbClr val="FF0000"/>
                </a:solidFill>
              </a:rPr>
              <a:t>HASH</a:t>
            </a:r>
            <a:r>
              <a:rPr lang="zh-CN" altLang="en-US" sz="3200" dirty="0" smtClean="0">
                <a:solidFill>
                  <a:srgbClr val="FF0000"/>
                </a:solidFill>
              </a:rPr>
              <a:t>的关系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83" y="1174304"/>
            <a:ext cx="8450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MAC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可以有多种方式构造，其中基于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HASH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算法的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MAC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构造方法是一种主要方法。</a:t>
            </a:r>
            <a:endParaRPr lang="zh-CN" altLang="en-US" sz="2400" dirty="0">
              <a:solidFill>
                <a:srgbClr val="0070C0"/>
              </a:solidFill>
              <a:latin typeface="宋体"/>
            </a:endParaRPr>
          </a:p>
        </p:txBody>
      </p:sp>
      <p:sp>
        <p:nvSpPr>
          <p:cNvPr id="13" name="矩形​​ 12"/>
          <p:cNvSpPr/>
          <p:nvPr/>
        </p:nvSpPr>
        <p:spPr>
          <a:xfrm>
            <a:off x="303371" y="2564904"/>
            <a:ext cx="84504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HASH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算法不仅可以用于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MAC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构造，还可以用于设计加密与数字签名等其他密码学算法。</a:t>
            </a:r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>
              <a:solidFill>
                <a:srgbClr val="0070C0"/>
              </a:solidFill>
              <a:latin typeface="宋体"/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选择密文攻击安全的加密方案？</a:t>
            </a:r>
            <a:endParaRPr lang="zh-CN" altLang="en-US" sz="2400" dirty="0">
              <a:solidFill>
                <a:srgbClr val="0070C0"/>
              </a:solidFill>
              <a:latin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0867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altLang="zh-CN" sz="3200" dirty="0" smtClean="0">
                <a:solidFill>
                  <a:srgbClr val="FF0000"/>
                </a:solidFill>
              </a:rPr>
              <a:t>MD5</a:t>
            </a:r>
            <a:r>
              <a:rPr lang="zh-CN" altLang="en-US" sz="3200" dirty="0" smtClean="0">
                <a:solidFill>
                  <a:srgbClr val="FF0000"/>
                </a:solidFill>
              </a:rPr>
              <a:t>算法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​​ 1"/>
          <p:cNvSpPr/>
          <p:nvPr/>
        </p:nvSpPr>
        <p:spPr>
          <a:xfrm>
            <a:off x="303370" y="1124744"/>
            <a:ext cx="83010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 lvl="0" indent="-282575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3891A7"/>
              </a:buClr>
              <a:buSzPct val="80000"/>
              <a:buFont typeface="Wingdings 2" pitchFamily="18" charset="2"/>
              <a:buChar char=""/>
            </a:pPr>
            <a:r>
              <a:rPr lang="en-US" altLang="zh-CN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MD</a:t>
            </a:r>
            <a:r>
              <a:rPr lang="zh-CN" altLang="en-US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表示消息摘要</a:t>
            </a:r>
            <a:r>
              <a:rPr lang="en-US" altLang="zh-CN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(Message Digest</a:t>
            </a:r>
            <a:r>
              <a:rPr lang="zh-CN" altLang="en-US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，简记为</a:t>
            </a:r>
            <a:r>
              <a:rPr lang="en-US" altLang="zh-CN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MD)</a:t>
            </a:r>
            <a:r>
              <a:rPr lang="zh-CN" altLang="en-US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，</a:t>
            </a:r>
            <a:r>
              <a:rPr lang="en-US" altLang="zh-CN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MD5</a:t>
            </a:r>
            <a:r>
              <a:rPr lang="zh-CN" altLang="en-US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以</a:t>
            </a:r>
            <a:r>
              <a:rPr lang="en-US" altLang="zh-CN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512</a:t>
            </a:r>
            <a:r>
              <a:rPr lang="zh-CN" altLang="en-US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比特一块的方式处理输入的消息文本，每个块又划分为</a:t>
            </a:r>
            <a:r>
              <a:rPr lang="en-US" altLang="zh-CN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16</a:t>
            </a:r>
            <a:r>
              <a:rPr lang="zh-CN" altLang="en-US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个</a:t>
            </a:r>
            <a:r>
              <a:rPr lang="en-US" altLang="zh-CN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32</a:t>
            </a:r>
            <a:r>
              <a:rPr lang="zh-CN" altLang="en-US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比特的子块。算法的输出是由</a:t>
            </a:r>
            <a:r>
              <a:rPr lang="en-US" altLang="zh-CN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4</a:t>
            </a:r>
            <a:r>
              <a:rPr lang="zh-CN" altLang="en-US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个</a:t>
            </a:r>
            <a:r>
              <a:rPr lang="en-US" altLang="zh-CN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32</a:t>
            </a:r>
            <a:r>
              <a:rPr lang="zh-CN" altLang="en-US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比特的块组成，将它们级联成一个</a:t>
            </a:r>
            <a:r>
              <a:rPr lang="en-US" altLang="zh-CN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128</a:t>
            </a:r>
            <a:r>
              <a:rPr lang="zh-CN" altLang="en-US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比特的摘要值。</a:t>
            </a:r>
            <a:r>
              <a:rPr lang="en-US" altLang="zh-CN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MD5</a:t>
            </a:r>
            <a:r>
              <a:rPr lang="zh-CN" altLang="en-US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算法如图所</a:t>
            </a:r>
            <a:r>
              <a:rPr lang="zh-CN" altLang="en-US" sz="2000" dirty="0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示。</a:t>
            </a:r>
            <a:endParaRPr lang="en-US" altLang="zh-CN" sz="2000" dirty="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48183"/>
            <a:ext cx="5393459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988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altLang="zh-CN" sz="3200" dirty="0" smtClean="0">
                <a:solidFill>
                  <a:srgbClr val="FF0000"/>
                </a:solidFill>
              </a:rPr>
              <a:t>MD5</a:t>
            </a:r>
            <a:r>
              <a:rPr lang="zh-CN" altLang="en-US" sz="3200" dirty="0" smtClean="0">
                <a:solidFill>
                  <a:srgbClr val="FF0000"/>
                </a:solidFill>
              </a:rPr>
              <a:t>算法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​​ 1"/>
          <p:cNvSpPr/>
          <p:nvPr/>
        </p:nvSpPr>
        <p:spPr>
          <a:xfrm>
            <a:off x="303370" y="1124744"/>
            <a:ext cx="830107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 2" pitchFamily="18" charset="2"/>
              <a:buNone/>
            </a:pPr>
            <a:r>
              <a:rPr lang="en-US" altLang="zh-CN" sz="2000" b="1" dirty="0">
                <a:ea typeface="宋体" pitchFamily="2" charset="-122"/>
              </a:rPr>
              <a:t>(1) </a:t>
            </a:r>
            <a:r>
              <a:rPr lang="zh-CN" altLang="en-US" sz="2000" b="1" dirty="0">
                <a:ea typeface="宋体" pitchFamily="2" charset="-122"/>
              </a:rPr>
              <a:t>填充消息使其长度正好为</a:t>
            </a:r>
            <a:r>
              <a:rPr lang="en-US" altLang="zh-CN" sz="2000" b="1" dirty="0">
                <a:ea typeface="宋体" pitchFamily="2" charset="-122"/>
              </a:rPr>
              <a:t>512</a:t>
            </a:r>
            <a:r>
              <a:rPr lang="zh-CN" altLang="en-US" sz="2000" b="1" dirty="0">
                <a:ea typeface="宋体" pitchFamily="2" charset="-122"/>
              </a:rPr>
              <a:t>位的整数倍</a:t>
            </a:r>
            <a:r>
              <a:rPr lang="en-US" altLang="zh-CN" sz="2000" b="1" dirty="0">
                <a:ea typeface="宋体" pitchFamily="2" charset="-122"/>
              </a:rPr>
              <a:t>L</a:t>
            </a:r>
            <a:endParaRPr lang="zh-CN" altLang="en-US" sz="2000" b="1" dirty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ea typeface="宋体" pitchFamily="2" charset="-122"/>
              </a:rPr>
              <a:t>首先在消息的末尾处附上</a:t>
            </a:r>
            <a:r>
              <a:rPr lang="en-US" altLang="zh-CN" sz="2000" dirty="0">
                <a:ea typeface="宋体" pitchFamily="2" charset="-122"/>
              </a:rPr>
              <a:t>64</a:t>
            </a:r>
            <a:r>
              <a:rPr lang="zh-CN" altLang="en-US" sz="2000" dirty="0">
                <a:ea typeface="宋体" pitchFamily="2" charset="-122"/>
              </a:rPr>
              <a:t>比特的消息长度的二进制表示</a:t>
            </a:r>
            <a:r>
              <a:rPr lang="zh-CN" altLang="en-US" sz="2000" dirty="0" smtClean="0">
                <a:ea typeface="宋体" pitchFamily="2" charset="-122"/>
              </a:rPr>
              <a:t>，</a:t>
            </a:r>
            <a:r>
              <a:rPr lang="en-US" altLang="zh-CN" sz="2000" dirty="0" smtClean="0">
                <a:ea typeface="宋体" pitchFamily="2" charset="-122"/>
              </a:rPr>
              <a:t>n</a:t>
            </a:r>
            <a:r>
              <a:rPr lang="zh-CN" altLang="en-US" sz="2000" dirty="0">
                <a:ea typeface="宋体" pitchFamily="2" charset="-122"/>
              </a:rPr>
              <a:t>表示消息长度。然后在消息后面填充一个“</a:t>
            </a:r>
            <a:r>
              <a:rPr lang="en-US" altLang="zh-CN" sz="2000" dirty="0">
                <a:ea typeface="宋体" pitchFamily="2" charset="-122"/>
              </a:rPr>
              <a:t>1</a:t>
            </a:r>
            <a:r>
              <a:rPr lang="zh-CN" altLang="en-US" sz="2000" dirty="0">
                <a:ea typeface="宋体" pitchFamily="2" charset="-122"/>
              </a:rPr>
              <a:t>”和多个“</a:t>
            </a:r>
            <a:r>
              <a:rPr lang="en-US" altLang="zh-CN" sz="2000" dirty="0">
                <a:ea typeface="宋体" pitchFamily="2" charset="-122"/>
              </a:rPr>
              <a:t>0</a:t>
            </a:r>
            <a:r>
              <a:rPr lang="zh-CN" altLang="en-US" sz="2000" dirty="0">
                <a:ea typeface="宋体" pitchFamily="2" charset="-122"/>
              </a:rPr>
              <a:t>”，填充后的消息恰好是</a:t>
            </a:r>
            <a:r>
              <a:rPr lang="en-US" altLang="zh-CN" sz="2000" dirty="0">
                <a:ea typeface="宋体" pitchFamily="2" charset="-122"/>
              </a:rPr>
              <a:t>512</a:t>
            </a:r>
            <a:r>
              <a:rPr lang="zh-CN" altLang="en-US" sz="2000" dirty="0">
                <a:ea typeface="宋体" pitchFamily="2" charset="-122"/>
              </a:rPr>
              <a:t>比特的整倍长</a:t>
            </a:r>
            <a:r>
              <a:rPr lang="en-US" altLang="zh-CN" sz="2000" dirty="0">
                <a:ea typeface="宋体" pitchFamily="2" charset="-122"/>
              </a:rPr>
              <a:t>L</a:t>
            </a:r>
            <a:r>
              <a:rPr lang="zh-CN" altLang="en-US" sz="2000" dirty="0">
                <a:ea typeface="宋体" pitchFamily="2" charset="-122"/>
              </a:rPr>
              <a:t>。</a:t>
            </a:r>
            <a:r>
              <a:rPr lang="en-US" altLang="zh-CN" sz="2000" dirty="0">
                <a:ea typeface="宋体" pitchFamily="2" charset="-122"/>
              </a:rPr>
              <a:t>Y</a:t>
            </a:r>
            <a:r>
              <a:rPr lang="en-US" altLang="zh-CN" sz="2000" baseline="-25000" dirty="0">
                <a:ea typeface="宋体" pitchFamily="2" charset="-122"/>
              </a:rPr>
              <a:t>0</a:t>
            </a:r>
            <a:r>
              <a:rPr lang="zh-CN" altLang="en-US" sz="2000" dirty="0">
                <a:ea typeface="宋体" pitchFamily="2" charset="-122"/>
              </a:rPr>
              <a:t>，</a:t>
            </a:r>
            <a:r>
              <a:rPr lang="en-US" altLang="zh-CN" sz="2000" dirty="0">
                <a:ea typeface="宋体" pitchFamily="2" charset="-122"/>
              </a:rPr>
              <a:t>Y</a:t>
            </a:r>
            <a:r>
              <a:rPr lang="en-US" altLang="zh-CN" sz="2000" baseline="-25000" dirty="0">
                <a:ea typeface="宋体" pitchFamily="2" charset="-122"/>
              </a:rPr>
              <a:t>1</a:t>
            </a:r>
            <a:r>
              <a:rPr lang="zh-CN" altLang="en-US" sz="2000" dirty="0">
                <a:ea typeface="宋体" pitchFamily="2" charset="-122"/>
              </a:rPr>
              <a:t>，</a:t>
            </a:r>
            <a:r>
              <a:rPr lang="en-US" altLang="zh-CN" sz="2000" dirty="0">
                <a:ea typeface="宋体" pitchFamily="2" charset="-122"/>
              </a:rPr>
              <a:t>…</a:t>
            </a:r>
            <a:r>
              <a:rPr lang="zh-CN" altLang="en-US" sz="2000" dirty="0">
                <a:ea typeface="宋体" pitchFamily="2" charset="-122"/>
              </a:rPr>
              <a:t>，</a:t>
            </a:r>
            <a:r>
              <a:rPr lang="en-US" altLang="zh-CN" sz="2000" dirty="0">
                <a:ea typeface="宋体" pitchFamily="2" charset="-122"/>
              </a:rPr>
              <a:t>Y</a:t>
            </a:r>
            <a:r>
              <a:rPr lang="en-US" altLang="zh-CN" sz="2000" baseline="-25000" dirty="0">
                <a:ea typeface="宋体" pitchFamily="2" charset="-122"/>
              </a:rPr>
              <a:t>L-1</a:t>
            </a:r>
            <a:r>
              <a:rPr lang="zh-CN" altLang="en-US" sz="2000" dirty="0">
                <a:ea typeface="宋体" pitchFamily="2" charset="-122"/>
              </a:rPr>
              <a:t>表示不同的</a:t>
            </a:r>
            <a:r>
              <a:rPr lang="en-US" altLang="zh-CN" sz="2000" dirty="0">
                <a:ea typeface="宋体" pitchFamily="2" charset="-122"/>
              </a:rPr>
              <a:t>512</a:t>
            </a:r>
            <a:r>
              <a:rPr lang="zh-CN" altLang="en-US" sz="2000" dirty="0">
                <a:ea typeface="宋体" pitchFamily="2" charset="-122"/>
              </a:rPr>
              <a:t>比特长的消息块，用</a:t>
            </a:r>
            <a:r>
              <a:rPr lang="en-US" altLang="zh-CN" sz="2000" dirty="0">
                <a:ea typeface="宋体" pitchFamily="2" charset="-122"/>
              </a:rPr>
              <a:t>M[0]</a:t>
            </a:r>
            <a:r>
              <a:rPr lang="zh-CN" altLang="en-US" sz="2000" dirty="0">
                <a:ea typeface="宋体" pitchFamily="2" charset="-122"/>
              </a:rPr>
              <a:t>，</a:t>
            </a:r>
            <a:r>
              <a:rPr lang="en-US" altLang="zh-CN" sz="2000" dirty="0">
                <a:ea typeface="宋体" pitchFamily="2" charset="-122"/>
              </a:rPr>
              <a:t>M[1]</a:t>
            </a:r>
            <a:r>
              <a:rPr lang="zh-CN" altLang="en-US" sz="2000" dirty="0">
                <a:ea typeface="宋体" pitchFamily="2" charset="-122"/>
              </a:rPr>
              <a:t>，</a:t>
            </a:r>
            <a:r>
              <a:rPr lang="en-US" altLang="zh-CN" sz="2000" dirty="0">
                <a:ea typeface="宋体" pitchFamily="2" charset="-122"/>
              </a:rPr>
              <a:t>…</a:t>
            </a:r>
            <a:r>
              <a:rPr lang="zh-CN" altLang="en-US" sz="2000" dirty="0">
                <a:ea typeface="宋体" pitchFamily="2" charset="-122"/>
              </a:rPr>
              <a:t>，</a:t>
            </a:r>
            <a:r>
              <a:rPr lang="en-US" altLang="zh-CN" sz="2000" dirty="0">
                <a:ea typeface="宋体" pitchFamily="2" charset="-122"/>
              </a:rPr>
              <a:t>M[N</a:t>
            </a:r>
            <a:r>
              <a:rPr lang="zh-CN" altLang="en-US" sz="2000" dirty="0">
                <a:ea typeface="宋体" pitchFamily="2" charset="-122"/>
              </a:rPr>
              <a:t>－</a:t>
            </a:r>
            <a:r>
              <a:rPr lang="en-US" altLang="zh-CN" sz="2000" dirty="0">
                <a:ea typeface="宋体" pitchFamily="2" charset="-122"/>
              </a:rPr>
              <a:t>1]</a:t>
            </a:r>
            <a:r>
              <a:rPr lang="zh-CN" altLang="en-US" sz="2000" dirty="0">
                <a:ea typeface="宋体" pitchFamily="2" charset="-122"/>
              </a:rPr>
              <a:t>表示各个</a:t>
            </a:r>
            <a:r>
              <a:rPr lang="en-US" altLang="zh-CN" sz="2000" dirty="0" err="1">
                <a:ea typeface="宋体" pitchFamily="2" charset="-122"/>
              </a:rPr>
              <a:t>Y</a:t>
            </a:r>
            <a:r>
              <a:rPr lang="en-US" altLang="zh-CN" sz="2000" baseline="-25000" dirty="0" err="1">
                <a:ea typeface="宋体" pitchFamily="2" charset="-122"/>
              </a:rPr>
              <a:t>q</a:t>
            </a:r>
            <a:r>
              <a:rPr lang="zh-CN" altLang="en-US" sz="2000" dirty="0">
                <a:ea typeface="宋体" pitchFamily="2" charset="-122"/>
              </a:rPr>
              <a:t>中按</a:t>
            </a:r>
            <a:r>
              <a:rPr lang="en-US" altLang="zh-CN" sz="2000" dirty="0">
                <a:ea typeface="宋体" pitchFamily="2" charset="-122"/>
              </a:rPr>
              <a:t>32</a:t>
            </a:r>
            <a:r>
              <a:rPr lang="zh-CN" altLang="en-US" sz="2000" dirty="0">
                <a:ea typeface="宋体" pitchFamily="2" charset="-122"/>
              </a:rPr>
              <a:t>比特分组的</a:t>
            </a:r>
            <a:r>
              <a:rPr lang="zh-CN" altLang="en-US" sz="2000" dirty="0" smtClean="0">
                <a:ea typeface="宋体" pitchFamily="2" charset="-122"/>
              </a:rPr>
              <a:t>字。</a:t>
            </a:r>
            <a:endParaRPr lang="en-US" altLang="zh-CN" sz="2000" dirty="0" smtClean="0">
              <a:ea typeface="宋体" pitchFamily="2" charset="-122"/>
            </a:endParaRPr>
          </a:p>
          <a:p>
            <a:pPr>
              <a:buFont typeface="Wingdings 2" pitchFamily="18" charset="2"/>
              <a:buNone/>
            </a:pPr>
            <a:r>
              <a:rPr lang="en-US" altLang="zh-CN" sz="2000" b="1" dirty="0" smtClean="0">
                <a:ea typeface="宋体" pitchFamily="2" charset="-122"/>
              </a:rPr>
              <a:t>(</a:t>
            </a:r>
            <a:r>
              <a:rPr lang="en-US" altLang="zh-CN" sz="2000" b="1" dirty="0">
                <a:ea typeface="宋体" pitchFamily="2" charset="-122"/>
              </a:rPr>
              <a:t>2) </a:t>
            </a:r>
            <a:r>
              <a:rPr lang="zh-CN" altLang="en-US" sz="2000" b="1" dirty="0">
                <a:ea typeface="宋体" pitchFamily="2" charset="-122"/>
              </a:rPr>
              <a:t>初始化缓冲区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ea typeface="宋体" pitchFamily="2" charset="-122"/>
              </a:rPr>
              <a:t>算法中使用了</a:t>
            </a:r>
            <a:r>
              <a:rPr lang="en-US" altLang="zh-CN" sz="2000" dirty="0">
                <a:ea typeface="宋体" pitchFamily="2" charset="-122"/>
              </a:rPr>
              <a:t>128</a:t>
            </a:r>
            <a:r>
              <a:rPr lang="zh-CN" altLang="en-US" sz="2000" dirty="0">
                <a:ea typeface="宋体" pitchFamily="2" charset="-122"/>
              </a:rPr>
              <a:t>位的缓冲区，每个缓冲区由</a:t>
            </a:r>
            <a:r>
              <a:rPr lang="en-US" altLang="zh-CN" sz="2000" dirty="0">
                <a:ea typeface="宋体" pitchFamily="2" charset="-122"/>
              </a:rPr>
              <a:t>4</a:t>
            </a:r>
            <a:r>
              <a:rPr lang="zh-CN" altLang="en-US" sz="2000" dirty="0">
                <a:ea typeface="宋体" pitchFamily="2" charset="-122"/>
              </a:rPr>
              <a:t>个</a:t>
            </a:r>
            <a:r>
              <a:rPr lang="en-US" altLang="zh-CN" sz="2000" dirty="0">
                <a:ea typeface="宋体" pitchFamily="2" charset="-122"/>
              </a:rPr>
              <a:t>32</a:t>
            </a:r>
            <a:r>
              <a:rPr lang="zh-CN" altLang="en-US" sz="2000" dirty="0">
                <a:ea typeface="宋体" pitchFamily="2" charset="-122"/>
              </a:rPr>
              <a:t>比特的寄存器</a:t>
            </a:r>
            <a:r>
              <a:rPr lang="en-US" altLang="zh-CN" sz="2000" i="1" dirty="0">
                <a:ea typeface="宋体" pitchFamily="2" charset="-122"/>
              </a:rPr>
              <a:t>A</a:t>
            </a:r>
            <a:r>
              <a:rPr lang="zh-CN" altLang="en-US" sz="2000" dirty="0">
                <a:ea typeface="宋体" pitchFamily="2" charset="-122"/>
              </a:rPr>
              <a:t>，</a:t>
            </a:r>
            <a:r>
              <a:rPr lang="en-US" altLang="zh-CN" sz="2000" i="1" dirty="0">
                <a:ea typeface="宋体" pitchFamily="2" charset="-122"/>
              </a:rPr>
              <a:t>B</a:t>
            </a:r>
            <a:r>
              <a:rPr lang="zh-CN" altLang="en-US" sz="2000" dirty="0">
                <a:ea typeface="宋体" pitchFamily="2" charset="-122"/>
              </a:rPr>
              <a:t>，</a:t>
            </a:r>
            <a:r>
              <a:rPr lang="en-US" altLang="zh-CN" sz="2000" i="1" dirty="0">
                <a:ea typeface="宋体" pitchFamily="2" charset="-122"/>
              </a:rPr>
              <a:t>C</a:t>
            </a:r>
            <a:r>
              <a:rPr lang="zh-CN" altLang="en-US" sz="2000" dirty="0">
                <a:ea typeface="宋体" pitchFamily="2" charset="-122"/>
              </a:rPr>
              <a:t>，</a:t>
            </a:r>
            <a:r>
              <a:rPr lang="en-US" altLang="zh-CN" sz="2000" i="1" dirty="0">
                <a:ea typeface="宋体" pitchFamily="2" charset="-122"/>
              </a:rPr>
              <a:t>D</a:t>
            </a:r>
            <a:r>
              <a:rPr lang="zh-CN" altLang="en-US" sz="2000" dirty="0">
                <a:ea typeface="宋体" pitchFamily="2" charset="-122"/>
              </a:rPr>
              <a:t>组成，先把这</a:t>
            </a:r>
            <a:r>
              <a:rPr lang="en-US" altLang="zh-CN" sz="2000" dirty="0">
                <a:ea typeface="宋体" pitchFamily="2" charset="-122"/>
              </a:rPr>
              <a:t>4</a:t>
            </a:r>
            <a:r>
              <a:rPr lang="zh-CN" altLang="en-US" sz="2000" dirty="0">
                <a:ea typeface="宋体" pitchFamily="2" charset="-122"/>
              </a:rPr>
              <a:t>个寄存器初始化为</a:t>
            </a:r>
            <a:r>
              <a:rPr lang="zh-CN" altLang="en-US" sz="2000" dirty="0" smtClean="0">
                <a:ea typeface="宋体" pitchFamily="2" charset="-122"/>
              </a:rPr>
              <a:t>：</a:t>
            </a:r>
            <a:endParaRPr lang="en-US" altLang="zh-CN" sz="2000" dirty="0">
              <a:ea typeface="宋体" pitchFamily="2" charset="-122"/>
            </a:endParaRPr>
          </a:p>
          <a:p>
            <a:pPr algn="ctr"/>
            <a:r>
              <a:rPr lang="zh-CN" altLang="en-US" sz="2000" i="1" dirty="0" smtClean="0">
                <a:ea typeface="宋体" pitchFamily="2" charset="-122"/>
              </a:rPr>
              <a:t> </a:t>
            </a:r>
            <a:r>
              <a:rPr lang="en-US" altLang="zh-CN" sz="2000" i="1" dirty="0">
                <a:ea typeface="宋体" pitchFamily="2" charset="-122"/>
              </a:rPr>
              <a:t>A</a:t>
            </a:r>
            <a:r>
              <a:rPr lang="en-US" altLang="zh-CN" sz="2000" dirty="0">
                <a:ea typeface="宋体" pitchFamily="2" charset="-122"/>
              </a:rPr>
              <a:t>=01  23  45  67 </a:t>
            </a:r>
            <a:endParaRPr lang="en-US" altLang="zh-CN" sz="2000" dirty="0" smtClean="0">
              <a:ea typeface="宋体" pitchFamily="2" charset="-122"/>
            </a:endParaRPr>
          </a:p>
          <a:p>
            <a:pPr algn="ctr"/>
            <a:r>
              <a:rPr lang="en-US" altLang="zh-CN" sz="2000" i="1" dirty="0" smtClean="0">
                <a:ea typeface="宋体" pitchFamily="2" charset="-122"/>
              </a:rPr>
              <a:t>B</a:t>
            </a:r>
            <a:r>
              <a:rPr lang="en-US" altLang="zh-CN" sz="2000" dirty="0" smtClean="0">
                <a:ea typeface="宋体" pitchFamily="2" charset="-122"/>
              </a:rPr>
              <a:t>=89  </a:t>
            </a:r>
            <a:r>
              <a:rPr lang="en-US" altLang="zh-CN" sz="2000" dirty="0">
                <a:ea typeface="宋体" pitchFamily="2" charset="-122"/>
              </a:rPr>
              <a:t>AB  CD  </a:t>
            </a:r>
            <a:r>
              <a:rPr lang="en-US" altLang="zh-CN" sz="2000" dirty="0" smtClean="0">
                <a:ea typeface="宋体" pitchFamily="2" charset="-122"/>
              </a:rPr>
              <a:t>EF</a:t>
            </a:r>
          </a:p>
          <a:p>
            <a:pPr algn="ctr"/>
            <a:r>
              <a:rPr lang="en-US" altLang="zh-CN" sz="2000" i="1" dirty="0" smtClean="0">
                <a:ea typeface="宋体" pitchFamily="2" charset="-122"/>
              </a:rPr>
              <a:t>C</a:t>
            </a:r>
            <a:r>
              <a:rPr lang="en-US" altLang="zh-CN" sz="2000" dirty="0" smtClean="0">
                <a:ea typeface="宋体" pitchFamily="2" charset="-122"/>
              </a:rPr>
              <a:t>=FE  </a:t>
            </a:r>
            <a:r>
              <a:rPr lang="en-US" altLang="zh-CN" sz="2000" dirty="0">
                <a:ea typeface="宋体" pitchFamily="2" charset="-122"/>
              </a:rPr>
              <a:t>DC  BA  </a:t>
            </a:r>
            <a:r>
              <a:rPr lang="en-US" altLang="zh-CN" sz="2000" dirty="0" smtClean="0">
                <a:ea typeface="宋体" pitchFamily="2" charset="-122"/>
              </a:rPr>
              <a:t>98</a:t>
            </a:r>
          </a:p>
          <a:p>
            <a:pPr algn="ctr"/>
            <a:r>
              <a:rPr lang="en-US" altLang="zh-CN" sz="2000" i="1" dirty="0" smtClean="0">
                <a:ea typeface="宋体" pitchFamily="2" charset="-122"/>
              </a:rPr>
              <a:t> </a:t>
            </a:r>
            <a:r>
              <a:rPr lang="en-US" altLang="zh-CN" sz="2000" i="1" dirty="0">
                <a:ea typeface="宋体" pitchFamily="2" charset="-122"/>
              </a:rPr>
              <a:t>D</a:t>
            </a:r>
            <a:r>
              <a:rPr lang="en-US" altLang="zh-CN" sz="2000" dirty="0">
                <a:ea typeface="宋体" pitchFamily="2" charset="-122"/>
              </a:rPr>
              <a:t>=76  54  32  10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245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altLang="zh-CN" sz="3200" dirty="0" smtClean="0">
                <a:solidFill>
                  <a:srgbClr val="FF0000"/>
                </a:solidFill>
              </a:rPr>
              <a:t>MD5</a:t>
            </a:r>
            <a:r>
              <a:rPr lang="zh-CN" altLang="en-US" sz="3200" dirty="0" smtClean="0">
                <a:solidFill>
                  <a:srgbClr val="FF0000"/>
                </a:solidFill>
              </a:rPr>
              <a:t>算法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​​ 1"/>
          <p:cNvSpPr/>
          <p:nvPr/>
        </p:nvSpPr>
        <p:spPr>
          <a:xfrm>
            <a:off x="303370" y="1124744"/>
            <a:ext cx="83010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 2" pitchFamily="18" charset="2"/>
              <a:buNone/>
            </a:pPr>
            <a:r>
              <a:rPr lang="en-US" altLang="zh-CN" sz="2000" b="1" dirty="0">
                <a:solidFill>
                  <a:prstClr val="black"/>
                </a:solidFill>
              </a:rPr>
              <a:t>(3) </a:t>
            </a:r>
            <a:r>
              <a:rPr lang="zh-CN" altLang="en-US" sz="2000" b="1" dirty="0">
                <a:solidFill>
                  <a:prstClr val="black"/>
                </a:solidFill>
              </a:rPr>
              <a:t>处理</a:t>
            </a:r>
            <a:r>
              <a:rPr lang="en-US" altLang="zh-CN" sz="2000" b="1" dirty="0">
                <a:solidFill>
                  <a:prstClr val="black"/>
                </a:solidFill>
              </a:rPr>
              <a:t>512</a:t>
            </a:r>
            <a:r>
              <a:rPr lang="zh-CN" altLang="en-US" sz="2000" b="1" dirty="0">
                <a:solidFill>
                  <a:prstClr val="black"/>
                </a:solidFill>
              </a:rPr>
              <a:t>位消息</a:t>
            </a:r>
            <a:r>
              <a:rPr lang="zh-CN" altLang="en-US" sz="2000" b="1" dirty="0" smtClean="0">
                <a:solidFill>
                  <a:prstClr val="black"/>
                </a:solidFill>
              </a:rPr>
              <a:t>块，</a:t>
            </a:r>
            <a:r>
              <a:rPr lang="zh-CN" altLang="en-US" sz="2000" b="1" dirty="0">
                <a:solidFill>
                  <a:prstClr val="black"/>
                </a:solidFill>
              </a:rPr>
              <a:t>进入主循环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</a:rPr>
              <a:t>主循环的次数正好是消息中</a:t>
            </a:r>
            <a:r>
              <a:rPr lang="en-US" altLang="zh-CN" sz="2000" dirty="0">
                <a:solidFill>
                  <a:prstClr val="black"/>
                </a:solidFill>
              </a:rPr>
              <a:t>512</a:t>
            </a:r>
            <a:r>
              <a:rPr lang="zh-CN" altLang="en-US" sz="2000" dirty="0">
                <a:solidFill>
                  <a:prstClr val="black"/>
                </a:solidFill>
              </a:rPr>
              <a:t>位的块的数目</a:t>
            </a:r>
            <a:r>
              <a:rPr lang="en-US" altLang="zh-CN" sz="2000" dirty="0">
                <a:solidFill>
                  <a:prstClr val="black"/>
                </a:solidFill>
              </a:rPr>
              <a:t>L</a:t>
            </a:r>
            <a:r>
              <a:rPr lang="zh-CN" altLang="en-US" sz="2000" dirty="0">
                <a:solidFill>
                  <a:prstClr val="black"/>
                </a:solidFill>
              </a:rPr>
              <a:t>。先从</a:t>
            </a:r>
            <a:r>
              <a:rPr lang="en-US" altLang="zh-CN" sz="2000" dirty="0">
                <a:solidFill>
                  <a:prstClr val="black"/>
                </a:solidFill>
              </a:rPr>
              <a:t>Y</a:t>
            </a:r>
            <a:r>
              <a:rPr lang="en-US" altLang="zh-CN" sz="2000" baseline="-25000" dirty="0">
                <a:solidFill>
                  <a:prstClr val="black"/>
                </a:solidFill>
              </a:rPr>
              <a:t>0</a:t>
            </a:r>
            <a:r>
              <a:rPr lang="zh-CN" altLang="en-US" sz="2000" dirty="0">
                <a:solidFill>
                  <a:prstClr val="black"/>
                </a:solidFill>
              </a:rPr>
              <a:t>开始，上一循环的输出作为下一循环的输入，直到处理完</a:t>
            </a:r>
            <a:r>
              <a:rPr lang="en-US" altLang="zh-CN" sz="2000" dirty="0">
                <a:solidFill>
                  <a:prstClr val="black"/>
                </a:solidFill>
              </a:rPr>
              <a:t>Y</a:t>
            </a:r>
            <a:r>
              <a:rPr lang="en-US" altLang="zh-CN" sz="2000" baseline="-25000" dirty="0">
                <a:solidFill>
                  <a:prstClr val="black"/>
                </a:solidFill>
              </a:rPr>
              <a:t>L-1</a:t>
            </a:r>
            <a:r>
              <a:rPr lang="zh-CN" altLang="en-US" sz="2000" dirty="0">
                <a:solidFill>
                  <a:prstClr val="black"/>
                </a:solidFill>
              </a:rPr>
              <a:t>为止</a:t>
            </a:r>
            <a:r>
              <a:rPr lang="zh-CN" altLang="en-US" sz="2000" dirty="0" smtClean="0">
                <a:solidFill>
                  <a:prstClr val="black"/>
                </a:solidFill>
              </a:rPr>
              <a:t>。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08920"/>
            <a:ext cx="7540321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17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altLang="zh-CN" sz="3200" dirty="0" smtClean="0">
                <a:solidFill>
                  <a:srgbClr val="FF0000"/>
                </a:solidFill>
              </a:rPr>
              <a:t>MD5</a:t>
            </a:r>
            <a:r>
              <a:rPr lang="zh-CN" altLang="en-US" sz="3200" dirty="0" smtClean="0">
                <a:solidFill>
                  <a:srgbClr val="FF0000"/>
                </a:solidFill>
              </a:rPr>
              <a:t>算法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​​ 1"/>
          <p:cNvSpPr/>
          <p:nvPr/>
        </p:nvSpPr>
        <p:spPr>
          <a:xfrm>
            <a:off x="303370" y="1124744"/>
            <a:ext cx="8301077" cy="460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 2" pitchFamily="18" charset="2"/>
              <a:buNone/>
            </a:pPr>
            <a:r>
              <a:rPr lang="en-US" altLang="zh-CN" sz="2000" b="1" dirty="0">
                <a:ea typeface="宋体" pitchFamily="2" charset="-122"/>
              </a:rPr>
              <a:t>(3) </a:t>
            </a:r>
            <a:r>
              <a:rPr lang="zh-CN" altLang="en-US" sz="2000" b="1" dirty="0">
                <a:ea typeface="宋体" pitchFamily="2" charset="-122"/>
              </a:rPr>
              <a:t>处理</a:t>
            </a:r>
            <a:r>
              <a:rPr lang="en-US" altLang="zh-CN" sz="2000" b="1" dirty="0">
                <a:ea typeface="宋体" pitchFamily="2" charset="-122"/>
              </a:rPr>
              <a:t>512</a:t>
            </a:r>
            <a:r>
              <a:rPr lang="zh-CN" altLang="en-US" sz="2000" b="1" dirty="0">
                <a:ea typeface="宋体" pitchFamily="2" charset="-122"/>
              </a:rPr>
              <a:t>位消息</a:t>
            </a:r>
            <a:r>
              <a:rPr lang="zh-CN" altLang="en-US" sz="2000" b="1" dirty="0" smtClean="0">
                <a:ea typeface="宋体" pitchFamily="2" charset="-122"/>
              </a:rPr>
              <a:t>块，</a:t>
            </a:r>
            <a:r>
              <a:rPr lang="zh-CN" altLang="en-US" sz="2000" b="1" dirty="0">
                <a:ea typeface="宋体" pitchFamily="2" charset="-122"/>
              </a:rPr>
              <a:t>进入主循环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4</a:t>
            </a:r>
            <a:r>
              <a:rPr lang="zh-CN" altLang="en-US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轮处理具有相似的结构，但每轮处理使用不同的非线性</a:t>
            </a:r>
            <a:r>
              <a:rPr lang="zh-CN" altLang="en-US" sz="2000" dirty="0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函数。每轮共有</a:t>
            </a:r>
            <a:r>
              <a:rPr lang="en-US" altLang="zh-CN" sz="2000" dirty="0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16</a:t>
            </a:r>
            <a:r>
              <a:rPr lang="zh-CN" altLang="en-US" sz="2000" dirty="0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步。</a:t>
            </a:r>
            <a:r>
              <a:rPr lang="zh-CN" altLang="en-US" sz="2200" kern="0" dirty="0" smtClean="0">
                <a:solidFill>
                  <a:srgbClr val="000000"/>
                </a:solidFill>
                <a:latin typeface="Arial"/>
                <a:ea typeface="黑体"/>
              </a:rPr>
              <a:t> </a:t>
            </a:r>
            <a:r>
              <a:rPr lang="zh-CN" altLang="en-US" sz="2200" kern="0" dirty="0">
                <a:solidFill>
                  <a:srgbClr val="000000"/>
                </a:solidFill>
                <a:latin typeface="Arial"/>
                <a:ea typeface="黑体"/>
              </a:rPr>
              <a:t>经过</a:t>
            </a:r>
            <a:r>
              <a:rPr lang="en-US" altLang="zh-CN" sz="2200" kern="0" dirty="0">
                <a:solidFill>
                  <a:srgbClr val="000000"/>
                </a:solidFill>
                <a:latin typeface="Arial"/>
                <a:ea typeface="黑体"/>
              </a:rPr>
              <a:t>64</a:t>
            </a:r>
            <a:r>
              <a:rPr lang="zh-CN" altLang="en-US" sz="2200" kern="0" dirty="0">
                <a:solidFill>
                  <a:srgbClr val="000000"/>
                </a:solidFill>
                <a:latin typeface="Arial"/>
                <a:ea typeface="黑体"/>
              </a:rPr>
              <a:t>步处理后，</a:t>
            </a:r>
            <a:r>
              <a:rPr lang="en-US" altLang="zh-CN" sz="2200" kern="0" dirty="0">
                <a:solidFill>
                  <a:srgbClr val="000000"/>
                </a:solidFill>
                <a:latin typeface="Arial"/>
                <a:ea typeface="黑体"/>
              </a:rPr>
              <a:t>ABCD</a:t>
            </a:r>
            <a:r>
              <a:rPr lang="zh-CN" altLang="en-US" sz="2200" kern="0" dirty="0">
                <a:solidFill>
                  <a:srgbClr val="000000"/>
                </a:solidFill>
                <a:latin typeface="Arial"/>
                <a:ea typeface="黑体"/>
              </a:rPr>
              <a:t>中的值即为</a:t>
            </a:r>
            <a:r>
              <a:rPr lang="en-US" altLang="zh-CN" sz="2200" kern="0" dirty="0">
                <a:solidFill>
                  <a:srgbClr val="000000"/>
                </a:solidFill>
                <a:latin typeface="Arial"/>
                <a:ea typeface="黑体"/>
              </a:rPr>
              <a:t>128</a:t>
            </a:r>
            <a:r>
              <a:rPr lang="zh-CN" altLang="en-US" sz="2200" kern="0" dirty="0">
                <a:solidFill>
                  <a:srgbClr val="000000"/>
                </a:solidFill>
                <a:latin typeface="Arial"/>
                <a:ea typeface="黑体"/>
              </a:rPr>
              <a:t>位摘要。</a:t>
            </a:r>
          </a:p>
          <a:p>
            <a:pPr marL="692150" lvl="1" indent="-347663" fontAlgn="base"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Char char="l"/>
            </a:pPr>
            <a:r>
              <a:rPr lang="zh-CN" altLang="en-US" sz="2200" kern="0" dirty="0">
                <a:solidFill>
                  <a:srgbClr val="000000"/>
                </a:solidFill>
                <a:latin typeface="Arial"/>
                <a:ea typeface="黑体"/>
              </a:rPr>
              <a:t>复制</a:t>
            </a:r>
            <a:r>
              <a:rPr lang="en-US" altLang="zh-CN" sz="2200" kern="0" dirty="0">
                <a:solidFill>
                  <a:srgbClr val="000000"/>
                </a:solidFill>
                <a:latin typeface="Arial"/>
                <a:ea typeface="黑体"/>
              </a:rPr>
              <a:t>A</a:t>
            </a:r>
            <a:r>
              <a:rPr lang="zh-CN" altLang="en-US" sz="2200" kern="0" dirty="0">
                <a:solidFill>
                  <a:srgbClr val="000000"/>
                </a:solidFill>
                <a:latin typeface="Arial"/>
                <a:ea typeface="黑体"/>
              </a:rPr>
              <a:t>、</a:t>
            </a:r>
            <a:r>
              <a:rPr lang="en-US" altLang="zh-CN" sz="2200" kern="0" dirty="0">
                <a:solidFill>
                  <a:srgbClr val="000000"/>
                </a:solidFill>
                <a:latin typeface="Arial"/>
                <a:ea typeface="黑体"/>
              </a:rPr>
              <a:t>B</a:t>
            </a:r>
            <a:r>
              <a:rPr lang="zh-CN" altLang="en-US" sz="2200" kern="0" dirty="0">
                <a:solidFill>
                  <a:srgbClr val="000000"/>
                </a:solidFill>
                <a:latin typeface="Arial"/>
                <a:ea typeface="黑体"/>
              </a:rPr>
              <a:t>、</a:t>
            </a:r>
            <a:r>
              <a:rPr lang="en-US" altLang="zh-CN" sz="2200" kern="0" dirty="0">
                <a:solidFill>
                  <a:srgbClr val="000000"/>
                </a:solidFill>
                <a:latin typeface="Arial"/>
                <a:ea typeface="黑体"/>
              </a:rPr>
              <a:t>C</a:t>
            </a:r>
            <a:r>
              <a:rPr lang="zh-CN" altLang="en-US" sz="2200" kern="0" dirty="0">
                <a:solidFill>
                  <a:srgbClr val="000000"/>
                </a:solidFill>
                <a:latin typeface="Arial"/>
                <a:ea typeface="黑体"/>
              </a:rPr>
              <a:t>、</a:t>
            </a:r>
            <a:r>
              <a:rPr lang="en-US" altLang="zh-CN" sz="2200" kern="0" dirty="0">
                <a:solidFill>
                  <a:srgbClr val="000000"/>
                </a:solidFill>
                <a:latin typeface="Arial"/>
                <a:ea typeface="黑体"/>
              </a:rPr>
              <a:t>D</a:t>
            </a:r>
            <a:r>
              <a:rPr lang="zh-CN" altLang="en-US" sz="2200" kern="0" dirty="0">
                <a:solidFill>
                  <a:srgbClr val="000000"/>
                </a:solidFill>
                <a:latin typeface="Arial"/>
                <a:ea typeface="黑体"/>
              </a:rPr>
              <a:t>到</a:t>
            </a:r>
            <a:r>
              <a:rPr lang="en-US" altLang="zh-CN" sz="2200" kern="0" dirty="0">
                <a:solidFill>
                  <a:srgbClr val="000000"/>
                </a:solidFill>
                <a:latin typeface="Arial"/>
                <a:ea typeface="黑体"/>
              </a:rPr>
              <a:t>AA</a:t>
            </a:r>
            <a:r>
              <a:rPr lang="zh-CN" altLang="en-US" sz="2200" kern="0" dirty="0">
                <a:solidFill>
                  <a:srgbClr val="000000"/>
                </a:solidFill>
                <a:latin typeface="Arial"/>
                <a:ea typeface="黑体"/>
              </a:rPr>
              <a:t>、</a:t>
            </a:r>
            <a:r>
              <a:rPr lang="en-US" altLang="zh-CN" sz="2200" kern="0" dirty="0">
                <a:solidFill>
                  <a:srgbClr val="000000"/>
                </a:solidFill>
                <a:latin typeface="Arial"/>
                <a:ea typeface="黑体"/>
              </a:rPr>
              <a:t>BB</a:t>
            </a:r>
            <a:r>
              <a:rPr lang="zh-CN" altLang="en-US" sz="2200" kern="0" dirty="0">
                <a:solidFill>
                  <a:srgbClr val="000000"/>
                </a:solidFill>
                <a:latin typeface="Arial"/>
                <a:ea typeface="黑体"/>
              </a:rPr>
              <a:t>、</a:t>
            </a:r>
            <a:r>
              <a:rPr lang="en-US" altLang="zh-CN" sz="2200" kern="0" dirty="0">
                <a:solidFill>
                  <a:srgbClr val="000000"/>
                </a:solidFill>
                <a:latin typeface="Arial"/>
                <a:ea typeface="黑体"/>
              </a:rPr>
              <a:t>CC</a:t>
            </a:r>
            <a:r>
              <a:rPr lang="zh-CN" altLang="en-US" sz="2200" kern="0" dirty="0">
                <a:solidFill>
                  <a:srgbClr val="000000"/>
                </a:solidFill>
                <a:latin typeface="Arial"/>
                <a:ea typeface="黑体"/>
              </a:rPr>
              <a:t>、</a:t>
            </a:r>
            <a:r>
              <a:rPr lang="en-US" altLang="zh-CN" sz="2200" kern="0" dirty="0">
                <a:solidFill>
                  <a:srgbClr val="000000"/>
                </a:solidFill>
                <a:latin typeface="Arial"/>
                <a:ea typeface="黑体"/>
              </a:rPr>
              <a:t>DD</a:t>
            </a:r>
            <a:r>
              <a:rPr lang="zh-CN" altLang="en-US" sz="2200" kern="0" dirty="0">
                <a:solidFill>
                  <a:srgbClr val="000000"/>
                </a:solidFill>
                <a:latin typeface="Arial"/>
                <a:ea typeface="黑体"/>
              </a:rPr>
              <a:t>；</a:t>
            </a:r>
          </a:p>
          <a:p>
            <a:pPr marL="692150" lvl="1" indent="-347663" fontAlgn="base"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Char char="l"/>
            </a:pPr>
            <a:r>
              <a:rPr lang="en-US" altLang="zh-CN" sz="2200" kern="0" dirty="0">
                <a:solidFill>
                  <a:srgbClr val="000000"/>
                </a:solidFill>
                <a:latin typeface="Arial"/>
                <a:ea typeface="黑体"/>
              </a:rPr>
              <a:t>ABCD</a:t>
            </a:r>
            <a:r>
              <a:rPr lang="zh-CN" altLang="en-US" sz="2200" kern="0" dirty="0">
                <a:solidFill>
                  <a:srgbClr val="000000"/>
                </a:solidFill>
                <a:latin typeface="Arial"/>
                <a:ea typeface="黑体"/>
              </a:rPr>
              <a:t>中三个寄存器的内容以非线性操作方式处理；</a:t>
            </a:r>
          </a:p>
          <a:p>
            <a:pPr marL="692150" lvl="1" indent="-347663" fontAlgn="base"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Char char="l"/>
            </a:pPr>
            <a:r>
              <a:rPr lang="zh-CN" altLang="en-US" sz="2200" kern="0" dirty="0">
                <a:solidFill>
                  <a:srgbClr val="000000"/>
                </a:solidFill>
                <a:latin typeface="Arial"/>
                <a:ea typeface="黑体"/>
              </a:rPr>
              <a:t>结果与</a:t>
            </a:r>
            <a:r>
              <a:rPr lang="en-US" altLang="zh-CN" sz="2200" kern="0" dirty="0">
                <a:solidFill>
                  <a:srgbClr val="000000"/>
                </a:solidFill>
                <a:latin typeface="Arial"/>
                <a:ea typeface="黑体"/>
              </a:rPr>
              <a:t>32</a:t>
            </a:r>
            <a:r>
              <a:rPr lang="zh-CN" altLang="en-US" sz="2200" kern="0" dirty="0">
                <a:solidFill>
                  <a:srgbClr val="000000"/>
                </a:solidFill>
                <a:latin typeface="Arial"/>
                <a:ea typeface="黑体"/>
              </a:rPr>
              <a:t>位子明文块</a:t>
            </a:r>
            <a:r>
              <a:rPr lang="en-US" altLang="zh-CN" sz="2200" kern="0" dirty="0">
                <a:solidFill>
                  <a:srgbClr val="000000"/>
                </a:solidFill>
                <a:latin typeface="Arial"/>
                <a:ea typeface="黑体"/>
              </a:rPr>
              <a:t>M[k]</a:t>
            </a:r>
            <a:r>
              <a:rPr lang="zh-CN" altLang="en-US" sz="2200" kern="0" dirty="0">
                <a:solidFill>
                  <a:srgbClr val="000000"/>
                </a:solidFill>
                <a:latin typeface="Arial"/>
                <a:ea typeface="黑体"/>
              </a:rPr>
              <a:t>及一个固定数</a:t>
            </a:r>
            <a:r>
              <a:rPr lang="en-US" altLang="zh-CN" sz="2200" kern="0" dirty="0">
                <a:solidFill>
                  <a:srgbClr val="000000"/>
                </a:solidFill>
                <a:latin typeface="Arial"/>
                <a:ea typeface="黑体"/>
              </a:rPr>
              <a:t>T[i]</a:t>
            </a:r>
            <a:r>
              <a:rPr lang="zh-CN" altLang="en-US" sz="2200" kern="0" dirty="0">
                <a:solidFill>
                  <a:srgbClr val="000000"/>
                </a:solidFill>
                <a:latin typeface="Arial"/>
                <a:ea typeface="黑体"/>
              </a:rPr>
              <a:t>相加；</a:t>
            </a:r>
          </a:p>
          <a:p>
            <a:pPr marL="692150" lvl="1" indent="-347663" fontAlgn="base"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Char char="l"/>
            </a:pPr>
            <a:r>
              <a:rPr lang="zh-CN" altLang="en-US" sz="2200" kern="0" dirty="0">
                <a:solidFill>
                  <a:srgbClr val="000000"/>
                </a:solidFill>
                <a:latin typeface="Arial"/>
                <a:ea typeface="黑体"/>
              </a:rPr>
              <a:t>结果左移</a:t>
            </a:r>
            <a:r>
              <a:rPr lang="en-US" altLang="zh-CN" sz="2200" kern="0" dirty="0">
                <a:solidFill>
                  <a:srgbClr val="000000"/>
                </a:solidFill>
                <a:latin typeface="Arial"/>
                <a:ea typeface="黑体"/>
              </a:rPr>
              <a:t>S</a:t>
            </a:r>
            <a:r>
              <a:rPr lang="zh-CN" altLang="en-US" sz="2200" kern="0" dirty="0">
                <a:solidFill>
                  <a:srgbClr val="000000"/>
                </a:solidFill>
                <a:latin typeface="Arial"/>
                <a:ea typeface="黑体"/>
              </a:rPr>
              <a:t>位，再与剩下的第四个寄存器的值相加；</a:t>
            </a:r>
          </a:p>
          <a:p>
            <a:pPr marL="692150" lvl="1" indent="-347663" fontAlgn="base"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Char char="l"/>
            </a:pPr>
            <a:r>
              <a:rPr lang="zh-CN" altLang="en-US" sz="2200" kern="0" dirty="0">
                <a:solidFill>
                  <a:srgbClr val="000000"/>
                </a:solidFill>
                <a:latin typeface="Arial"/>
                <a:ea typeface="黑体"/>
              </a:rPr>
              <a:t>最后的</a:t>
            </a:r>
            <a:r>
              <a:rPr lang="en-US" altLang="zh-CN" sz="2200" kern="0" dirty="0">
                <a:solidFill>
                  <a:srgbClr val="000000"/>
                </a:solidFill>
                <a:latin typeface="Arial"/>
                <a:ea typeface="黑体"/>
              </a:rPr>
              <a:t>32</a:t>
            </a:r>
            <a:r>
              <a:rPr lang="zh-CN" altLang="en-US" sz="2200" kern="0" dirty="0">
                <a:solidFill>
                  <a:srgbClr val="000000"/>
                </a:solidFill>
                <a:latin typeface="Arial"/>
                <a:ea typeface="黑体"/>
              </a:rPr>
              <a:t>位结果重新存入</a:t>
            </a:r>
            <a:r>
              <a:rPr lang="en-US" altLang="zh-CN" sz="2200" kern="0" dirty="0">
                <a:solidFill>
                  <a:srgbClr val="000000"/>
                </a:solidFill>
                <a:latin typeface="Arial"/>
                <a:ea typeface="黑体"/>
              </a:rPr>
              <a:t>A</a:t>
            </a:r>
            <a:r>
              <a:rPr lang="zh-CN" altLang="en-US" sz="2200" kern="0" dirty="0">
                <a:solidFill>
                  <a:srgbClr val="000000"/>
                </a:solidFill>
                <a:latin typeface="Arial"/>
                <a:ea typeface="黑体"/>
              </a:rPr>
              <a:t>、</a:t>
            </a:r>
            <a:r>
              <a:rPr lang="en-US" altLang="zh-CN" sz="2200" kern="0" dirty="0">
                <a:solidFill>
                  <a:srgbClr val="000000"/>
                </a:solidFill>
                <a:latin typeface="Arial"/>
                <a:ea typeface="黑体"/>
              </a:rPr>
              <a:t>B</a:t>
            </a:r>
            <a:r>
              <a:rPr lang="zh-CN" altLang="en-US" sz="2200" kern="0" dirty="0">
                <a:solidFill>
                  <a:srgbClr val="000000"/>
                </a:solidFill>
                <a:latin typeface="Arial"/>
                <a:ea typeface="黑体"/>
              </a:rPr>
              <a:t>、</a:t>
            </a:r>
            <a:r>
              <a:rPr lang="en-US" altLang="zh-CN" sz="2200" kern="0" dirty="0">
                <a:solidFill>
                  <a:srgbClr val="000000"/>
                </a:solidFill>
                <a:latin typeface="Arial"/>
                <a:ea typeface="黑体"/>
              </a:rPr>
              <a:t>C</a:t>
            </a:r>
            <a:r>
              <a:rPr lang="zh-CN" altLang="en-US" sz="2200" kern="0" dirty="0">
                <a:solidFill>
                  <a:srgbClr val="000000"/>
                </a:solidFill>
                <a:latin typeface="Arial"/>
                <a:ea typeface="黑体"/>
              </a:rPr>
              <a:t>、</a:t>
            </a:r>
            <a:r>
              <a:rPr lang="en-US" altLang="zh-CN" sz="2200" kern="0" dirty="0">
                <a:solidFill>
                  <a:srgbClr val="000000"/>
                </a:solidFill>
                <a:latin typeface="Arial"/>
                <a:ea typeface="黑体"/>
              </a:rPr>
              <a:t>D</a:t>
            </a:r>
            <a:r>
              <a:rPr lang="zh-CN" altLang="en-US" sz="2200" kern="0" dirty="0">
                <a:solidFill>
                  <a:srgbClr val="000000"/>
                </a:solidFill>
                <a:latin typeface="Arial"/>
                <a:ea typeface="黑体"/>
              </a:rPr>
              <a:t>中的一个。</a:t>
            </a:r>
          </a:p>
          <a:p>
            <a:pPr marL="692150" lvl="1" indent="-347663" fontAlgn="base"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</a:pPr>
            <a:r>
              <a:rPr lang="zh-CN" altLang="en-US" sz="2200" kern="0" dirty="0">
                <a:solidFill>
                  <a:srgbClr val="000000"/>
                </a:solidFill>
                <a:latin typeface="Arial"/>
                <a:ea typeface="黑体"/>
              </a:rPr>
              <a:t>每一回合操作，</a:t>
            </a:r>
            <a:r>
              <a:rPr lang="en-US" altLang="zh-CN" sz="2200" kern="0" dirty="0">
                <a:solidFill>
                  <a:srgbClr val="000000"/>
                </a:solidFill>
                <a:latin typeface="Arial"/>
                <a:ea typeface="黑体"/>
              </a:rPr>
              <a:t>MD5</a:t>
            </a:r>
            <a:r>
              <a:rPr lang="zh-CN" altLang="en-US" sz="2200" kern="0" dirty="0">
                <a:solidFill>
                  <a:srgbClr val="000000"/>
                </a:solidFill>
                <a:latin typeface="Arial"/>
                <a:ea typeface="黑体"/>
              </a:rPr>
              <a:t>使用不同的逻辑运算，将三个寄存器的内容以非线性方式进行处理。</a:t>
            </a:r>
            <a:endParaRPr lang="en-US" altLang="zh-CN" sz="2000" dirty="0" smtClean="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345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altLang="zh-CN" sz="3200" dirty="0" smtClean="0">
                <a:solidFill>
                  <a:srgbClr val="FF0000"/>
                </a:solidFill>
              </a:rPr>
              <a:t>MD5</a:t>
            </a:r>
            <a:r>
              <a:rPr lang="zh-CN" altLang="en-US" sz="3200" dirty="0" smtClean="0">
                <a:solidFill>
                  <a:srgbClr val="FF0000"/>
                </a:solidFill>
              </a:rPr>
              <a:t>算法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13" name="图片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5513" y="1196752"/>
            <a:ext cx="5400675" cy="5040560"/>
          </a:xfrm>
          <a:ln/>
        </p:spPr>
      </p:pic>
    </p:spTree>
    <p:extLst>
      <p:ext uri="{BB962C8B-B14F-4D97-AF65-F5344CB8AC3E}">
        <p14:creationId xmlns:p14="http://schemas.microsoft.com/office/powerpoint/2010/main" val="177722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altLang="zh-CN" sz="3200" dirty="0" smtClean="0">
                <a:solidFill>
                  <a:srgbClr val="FF0000"/>
                </a:solidFill>
              </a:rPr>
              <a:t>MD5</a:t>
            </a:r>
            <a:r>
              <a:rPr lang="zh-CN" altLang="en-US" sz="3200" dirty="0" smtClean="0">
                <a:solidFill>
                  <a:srgbClr val="FF0000"/>
                </a:solidFill>
              </a:rPr>
              <a:t>算法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矩形 2"/>
          <p:cNvSpPr txBox="1">
            <a:spLocks noChangeArrowheads="1"/>
          </p:cNvSpPr>
          <p:nvPr/>
        </p:nvSpPr>
        <p:spPr bwMode="auto">
          <a:xfrm>
            <a:off x="539750" y="1341438"/>
            <a:ext cx="8137525" cy="475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</a:rPr>
              <a:t>MD5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</a:rPr>
              <a:t>中使用的逻辑函数如下：</a:t>
            </a: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Char char="l"/>
              <a:tabLst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/>
            </a:endParaRP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Char char="l"/>
              <a:tabLst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/>
            </a:endParaRP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Char char="l"/>
              <a:tabLst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/>
            </a:endParaRP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Char char="l"/>
              <a:tabLst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/>
            </a:endParaRP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Char char="l"/>
              <a:tabLst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/>
            </a:endParaRP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Char char="l"/>
              <a:tabLst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每步骤的操作程序：</a:t>
            </a: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</a:rPr>
              <a:t>FF(A, B, C, D, M[k], S, T[i])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</a:rPr>
              <a:t>：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</a:rPr>
              <a:t>a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sym typeface="Symbol" pitchFamily="18" charset="2"/>
              </a:rPr>
              <a:t>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</a:rPr>
              <a:t>b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</a:rPr>
              <a:t> + ((F(B, C, D,) + M[k], S, T[i])&lt;&lt;&lt;S)</a:t>
            </a: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</a:rPr>
              <a:t>GG(A, B, C, D, M[k], S, T[i])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</a:rPr>
              <a:t>：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</a:rPr>
              <a:t>a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sym typeface="Symbol" pitchFamily="18" charset="2"/>
              </a:rPr>
              <a:t>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</a:rPr>
              <a:t>b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</a:rPr>
              <a:t> + ((G(B, C, D,) + M[k], S, T[i])&lt;&lt;&lt;S)</a:t>
            </a: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</a:rPr>
              <a:t>HH(A, B, C, D, M[k], S, T[i])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</a:rPr>
              <a:t>：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</a:rPr>
              <a:t>a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sym typeface="Symbol" pitchFamily="18" charset="2"/>
              </a:rPr>
              <a:t>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</a:rPr>
              <a:t>b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</a:rPr>
              <a:t> + ((H(B, C, D,) + M[k], S, T[i])&lt;&lt;&lt;S)</a:t>
            </a: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</a:rPr>
              <a:t>II(A, B, C, D, M[k], S, T[i])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</a:rPr>
              <a:t>：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</a:rPr>
              <a:t>a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sym typeface="Symbol" pitchFamily="18" charset="2"/>
              </a:rPr>
              <a:t>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</a:rPr>
              <a:t>b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</a:rPr>
              <a:t> + ((I(B, C, D,) + M[k], S, T[i])&lt;&lt;&lt;S)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/>
            </a:endParaRPr>
          </a:p>
        </p:txBody>
      </p:sp>
      <p:graphicFrame>
        <p:nvGraphicFramePr>
          <p:cNvPr id="11" name="组合 3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5980324"/>
              </p:ext>
            </p:extLst>
          </p:nvPr>
        </p:nvGraphicFramePr>
        <p:xfrm>
          <a:off x="971550" y="1773238"/>
          <a:ext cx="6964363" cy="2164080"/>
        </p:xfrm>
        <a:graphic>
          <a:graphicData uri="http://schemas.openxmlformats.org/drawingml/2006/table">
            <a:tbl>
              <a:tblPr/>
              <a:tblGrid>
                <a:gridCol w="936154"/>
                <a:gridCol w="2592859"/>
                <a:gridCol w="3435350"/>
              </a:tblGrid>
              <a:tr h="3762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轮数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  示</a:t>
                      </a:r>
                      <a:endParaRPr kumimoji="0" lang="zh-CN" altLang="en-US" sz="3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定  义</a:t>
                      </a:r>
                      <a:endParaRPr kumimoji="0" lang="zh-CN" altLang="en-US" sz="3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F(x, y, z)</a:t>
                      </a:r>
                      <a:endParaRPr kumimoji="0" lang="en-US" altLang="zh-CN" sz="3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(x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y)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(x</a:t>
                      </a:r>
                      <a:r>
                        <a:rPr kumimoji="0" lang="en-US" altLang="zh-CN" sz="15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-1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z)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G(x, y, z)</a:t>
                      </a:r>
                      <a:endParaRPr kumimoji="0" lang="en-US" altLang="zh-CN" sz="3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(x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z)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(y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</a:t>
                      </a:r>
                      <a:r>
                        <a:rPr kumimoji="0" lang="en-US" altLang="zh-CN" sz="15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-1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H(x, y, z)</a:t>
                      </a:r>
                      <a:endParaRPr kumimoji="0" lang="en-US" altLang="zh-CN" sz="3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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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3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I(x, y, z)</a:t>
                      </a:r>
                      <a:endParaRPr kumimoji="0" lang="en-US" altLang="zh-CN" sz="3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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(x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</a:t>
                      </a:r>
                      <a:r>
                        <a:rPr kumimoji="0" lang="en-US" altLang="zh-CN" sz="15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-1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39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altLang="zh-CN" sz="3200" dirty="0" smtClean="0">
                <a:solidFill>
                  <a:srgbClr val="FF0000"/>
                </a:solidFill>
              </a:rPr>
              <a:t>MD5</a:t>
            </a:r>
            <a:r>
              <a:rPr lang="zh-CN" altLang="en-US" sz="3200" dirty="0" smtClean="0">
                <a:solidFill>
                  <a:srgbClr val="FF0000"/>
                </a:solidFill>
              </a:rPr>
              <a:t>算法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13" name="图片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8538" y="1268413"/>
            <a:ext cx="4425950" cy="5186362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50548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</a:rPr>
              <a:t>消息认证码概述</a:t>
            </a: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​​ 1"/>
          <p:cNvSpPr/>
          <p:nvPr/>
        </p:nvSpPr>
        <p:spPr>
          <a:xfrm>
            <a:off x="285720" y="1340768"/>
            <a:ext cx="6984776" cy="57606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4A7EBB"/>
                </a:solidFill>
              </a:rPr>
              <a:t>直接对数据进行加密是否可以抵抗消息篡改或伪造？</a:t>
            </a:r>
            <a:endParaRPr lang="zh-CN" altLang="en-US" sz="2400" dirty="0">
              <a:solidFill>
                <a:srgbClr val="4A7EBB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500063"/>
              </p:ext>
            </p:extLst>
          </p:nvPr>
        </p:nvGraphicFramePr>
        <p:xfrm>
          <a:off x="282583" y="2060848"/>
          <a:ext cx="1739524" cy="505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8" name="Equation" r:id="rId4" imgW="787320" imgH="228600" progId="Equation.DSMT4">
                  <p:embed/>
                </p:oleObj>
              </mc:Choice>
              <mc:Fallback>
                <p:oleObj name="Equation" r:id="rId4" imgW="787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2583" y="2060848"/>
                        <a:ext cx="1739524" cy="5050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644569"/>
              </p:ext>
            </p:extLst>
          </p:nvPr>
        </p:nvGraphicFramePr>
        <p:xfrm>
          <a:off x="2393141" y="2060848"/>
          <a:ext cx="19367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9" name="Equation" r:id="rId6" imgW="876240" imgH="228600" progId="Equation.DSMT4">
                  <p:embed/>
                </p:oleObj>
              </mc:Choice>
              <mc:Fallback>
                <p:oleObj name="Equation" r:id="rId6" imgW="87624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141" y="2060848"/>
                        <a:ext cx="19367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​​ 16"/>
          <p:cNvSpPr/>
          <p:nvPr/>
        </p:nvSpPr>
        <p:spPr>
          <a:xfrm>
            <a:off x="285720" y="2907146"/>
            <a:ext cx="8429684" cy="7378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4A7EBB"/>
                </a:solidFill>
              </a:rPr>
              <a:t>如果不限制消息的内容或格式，直接加密消息不能抵抗消息篡改或伪造。</a:t>
            </a:r>
            <a:endParaRPr lang="zh-CN" altLang="en-US" sz="2400" dirty="0">
              <a:solidFill>
                <a:srgbClr val="4A7E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altLang="zh-CN" sz="3200" dirty="0" smtClean="0">
                <a:solidFill>
                  <a:srgbClr val="FF0000"/>
                </a:solidFill>
              </a:rPr>
              <a:t>MD5</a:t>
            </a:r>
            <a:r>
              <a:rPr lang="zh-CN" altLang="en-US" sz="3200" dirty="0" smtClean="0">
                <a:solidFill>
                  <a:srgbClr val="FF0000"/>
                </a:solidFill>
              </a:rPr>
              <a:t>算法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矩形 2"/>
          <p:cNvSpPr txBox="1">
            <a:spLocks noChangeArrowheads="1"/>
          </p:cNvSpPr>
          <p:nvPr/>
        </p:nvSpPr>
        <p:spPr bwMode="auto">
          <a:xfrm>
            <a:off x="539750" y="1196975"/>
            <a:ext cx="8101013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altLang="zh-CN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+</a:t>
            </a:r>
            <a:r>
              <a:rPr kumimoji="0" lang="zh-CN" alt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：模</a:t>
            </a:r>
            <a:r>
              <a:rPr kumimoji="0" lang="en-US" altLang="zh-CN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2</a:t>
            </a:r>
            <a:r>
              <a:rPr kumimoji="0" lang="en-US" altLang="zh-CN" sz="25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32</a:t>
            </a:r>
            <a:r>
              <a:rPr kumimoji="0" lang="zh-CN" alt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的加运算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常数</a:t>
            </a:r>
            <a:r>
              <a:rPr kumimoji="0" lang="en-US" altLang="zh-CN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T[i]</a:t>
            </a:r>
            <a:r>
              <a:rPr kumimoji="0" lang="zh-CN" alt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的产生依据</a:t>
            </a:r>
            <a:r>
              <a:rPr kumimoji="0" lang="en-US" altLang="zh-CN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2</a:t>
            </a:r>
            <a:r>
              <a:rPr kumimoji="0" lang="en-US" altLang="zh-CN" sz="25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32</a:t>
            </a:r>
            <a:r>
              <a:rPr kumimoji="0" lang="en-US" altLang="zh-CN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*abs(sin(i))</a:t>
            </a:r>
            <a:r>
              <a:rPr kumimoji="0" lang="zh-CN" alt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，</a:t>
            </a:r>
            <a:r>
              <a:rPr kumimoji="0" lang="en-US" altLang="zh-CN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i</a:t>
            </a:r>
            <a:r>
              <a:rPr kumimoji="0" lang="zh-CN" alt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是弧度，取</a:t>
            </a:r>
            <a:r>
              <a:rPr kumimoji="0" lang="en-US" altLang="zh-CN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1~64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第四轮最后一步输出</a:t>
            </a:r>
            <a:r>
              <a:rPr kumimoji="0" lang="en-US" altLang="zh-CN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A</a:t>
            </a:r>
            <a:r>
              <a:rPr kumimoji="0" lang="zh-CN" alt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、</a:t>
            </a:r>
            <a:r>
              <a:rPr kumimoji="0" lang="en-US" altLang="zh-CN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B</a:t>
            </a:r>
            <a:r>
              <a:rPr kumimoji="0" lang="zh-CN" alt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、</a:t>
            </a:r>
            <a:r>
              <a:rPr kumimoji="0" lang="en-US" altLang="zh-CN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C</a:t>
            </a:r>
            <a:r>
              <a:rPr kumimoji="0" lang="zh-CN" alt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、</a:t>
            </a:r>
            <a:r>
              <a:rPr kumimoji="0" lang="en-US" altLang="zh-CN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D</a:t>
            </a:r>
            <a:r>
              <a:rPr kumimoji="0" lang="zh-CN" alt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，分别与</a:t>
            </a:r>
            <a:r>
              <a:rPr kumimoji="0" lang="en-US" altLang="zh-CN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AA</a:t>
            </a:r>
            <a:r>
              <a:rPr kumimoji="0" lang="zh-CN" alt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、</a:t>
            </a:r>
            <a:r>
              <a:rPr kumimoji="0" lang="en-US" altLang="zh-CN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BB</a:t>
            </a:r>
            <a:r>
              <a:rPr kumimoji="0" lang="zh-CN" alt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、</a:t>
            </a:r>
            <a:r>
              <a:rPr kumimoji="0" lang="en-US" altLang="zh-CN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CC</a:t>
            </a:r>
            <a:r>
              <a:rPr kumimoji="0" lang="zh-CN" alt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、</a:t>
            </a:r>
            <a:r>
              <a:rPr kumimoji="0" lang="en-US" altLang="zh-CN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DD</a:t>
            </a:r>
            <a:r>
              <a:rPr kumimoji="0" lang="zh-CN" alt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的值相加，成为处理下一个</a:t>
            </a:r>
            <a:r>
              <a:rPr kumimoji="0" lang="en-US" altLang="zh-CN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512</a:t>
            </a:r>
            <a:r>
              <a:rPr kumimoji="0" lang="zh-CN" alt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位明文块的</a:t>
            </a:r>
            <a:r>
              <a:rPr kumimoji="0" lang="en-US" altLang="zh-CN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A</a:t>
            </a:r>
            <a:r>
              <a:rPr kumimoji="0" lang="zh-CN" alt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、</a:t>
            </a:r>
            <a:r>
              <a:rPr kumimoji="0" lang="en-US" altLang="zh-CN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B</a:t>
            </a:r>
            <a:r>
              <a:rPr kumimoji="0" lang="zh-CN" alt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、</a:t>
            </a:r>
            <a:r>
              <a:rPr kumimoji="0" lang="en-US" altLang="zh-CN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C</a:t>
            </a:r>
            <a:r>
              <a:rPr kumimoji="0" lang="zh-CN" alt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、</a:t>
            </a:r>
            <a:r>
              <a:rPr kumimoji="0" lang="en-US" altLang="zh-CN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D</a:t>
            </a:r>
            <a:r>
              <a:rPr kumimoji="0" lang="zh-CN" alt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的初值。完成最后一个明文块的处理后，</a:t>
            </a:r>
            <a:r>
              <a:rPr kumimoji="0" lang="en-US" altLang="zh-CN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A</a:t>
            </a:r>
            <a:r>
              <a:rPr kumimoji="0" lang="zh-CN" alt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、</a:t>
            </a:r>
            <a:r>
              <a:rPr kumimoji="0" lang="en-US" altLang="zh-CN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B</a:t>
            </a:r>
            <a:r>
              <a:rPr kumimoji="0" lang="zh-CN" alt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、</a:t>
            </a:r>
            <a:r>
              <a:rPr kumimoji="0" lang="en-US" altLang="zh-CN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C</a:t>
            </a:r>
            <a:r>
              <a:rPr kumimoji="0" lang="zh-CN" alt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、</a:t>
            </a:r>
            <a:r>
              <a:rPr kumimoji="0" lang="en-US" altLang="zh-CN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D</a:t>
            </a:r>
            <a:r>
              <a:rPr kumimoji="0" lang="zh-CN" alt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中的值就是最后的哈希值。</a:t>
            </a:r>
          </a:p>
        </p:txBody>
      </p:sp>
    </p:spTree>
    <p:extLst>
      <p:ext uri="{BB962C8B-B14F-4D97-AF65-F5344CB8AC3E}">
        <p14:creationId xmlns:p14="http://schemas.microsoft.com/office/powerpoint/2010/main" val="198776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altLang="zh-CN" sz="3200" dirty="0" smtClean="0">
                <a:solidFill>
                  <a:srgbClr val="FF0000"/>
                </a:solidFill>
              </a:rPr>
              <a:t>MD5</a:t>
            </a:r>
            <a:r>
              <a:rPr lang="zh-CN" altLang="en-US" sz="3200" dirty="0" smtClean="0">
                <a:solidFill>
                  <a:srgbClr val="FF0000"/>
                </a:solidFill>
              </a:rPr>
              <a:t>算法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​​ 1"/>
          <p:cNvSpPr/>
          <p:nvPr/>
        </p:nvSpPr>
        <p:spPr>
          <a:xfrm>
            <a:off x="282583" y="1196752"/>
            <a:ext cx="335331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第一轮</a:t>
            </a:r>
            <a:br>
              <a:rPr lang="zh-CN" altLang="en-US" dirty="0"/>
            </a:br>
            <a:r>
              <a:rPr lang="en-US" altLang="zh-CN" dirty="0"/>
              <a:t>FF(a,b,c,d,M0,7,0xd76aa478)</a:t>
            </a:r>
            <a:br>
              <a:rPr lang="en-US" altLang="zh-CN" dirty="0"/>
            </a:br>
            <a:r>
              <a:rPr lang="en-US" altLang="zh-CN" dirty="0"/>
              <a:t>FF(d,a,b,c,M1,12,0xe8c7b756)</a:t>
            </a:r>
            <a:br>
              <a:rPr lang="en-US" altLang="zh-CN" dirty="0"/>
            </a:br>
            <a:r>
              <a:rPr lang="en-US" altLang="zh-CN" dirty="0"/>
              <a:t>FF(c,d,a,b,M2,17,0x242070db)</a:t>
            </a:r>
            <a:br>
              <a:rPr lang="en-US" altLang="zh-CN" dirty="0"/>
            </a:br>
            <a:r>
              <a:rPr lang="en-US" altLang="zh-CN" dirty="0"/>
              <a:t>FF(b,c,d,a,M3,22,0xc1bdceee)</a:t>
            </a:r>
            <a:br>
              <a:rPr lang="en-US" altLang="zh-CN" dirty="0"/>
            </a:br>
            <a:r>
              <a:rPr lang="en-US" altLang="zh-CN" dirty="0"/>
              <a:t>FF(a,b,c,d,M4,7,0xf57c0faf)</a:t>
            </a:r>
            <a:br>
              <a:rPr lang="en-US" altLang="zh-CN" dirty="0"/>
            </a:br>
            <a:r>
              <a:rPr lang="en-US" altLang="zh-CN" dirty="0"/>
              <a:t>FF(d,a,b,c,M5,12,0x4787c62a)</a:t>
            </a:r>
            <a:br>
              <a:rPr lang="en-US" altLang="zh-CN" dirty="0"/>
            </a:br>
            <a:r>
              <a:rPr lang="en-US" altLang="zh-CN" dirty="0"/>
              <a:t>FF(c,d,a,b,M6,17,0xa8304613)</a:t>
            </a:r>
            <a:br>
              <a:rPr lang="en-US" altLang="zh-CN" dirty="0"/>
            </a:br>
            <a:r>
              <a:rPr lang="en-US" altLang="zh-CN" dirty="0"/>
              <a:t>FF(b,c,d,a,M7,22,0xfd469501)</a:t>
            </a:r>
            <a:br>
              <a:rPr lang="en-US" altLang="zh-CN" dirty="0"/>
            </a:br>
            <a:r>
              <a:rPr lang="en-US" altLang="zh-CN" dirty="0"/>
              <a:t>FF(a,b,c,d,M8,7,0x698098d8)</a:t>
            </a:r>
            <a:br>
              <a:rPr lang="en-US" altLang="zh-CN" dirty="0"/>
            </a:br>
            <a:r>
              <a:rPr lang="en-US" altLang="zh-CN" dirty="0"/>
              <a:t>FF(d,a,b,c,M9,12,0x8b44f7af)</a:t>
            </a:r>
            <a:br>
              <a:rPr lang="en-US" altLang="zh-CN" dirty="0"/>
            </a:br>
            <a:r>
              <a:rPr lang="en-US" altLang="zh-CN" dirty="0"/>
              <a:t>FF(c,d,a,b,M10,17,0xffff5bb1)</a:t>
            </a:r>
            <a:br>
              <a:rPr lang="en-US" altLang="zh-CN" dirty="0"/>
            </a:br>
            <a:r>
              <a:rPr lang="en-US" altLang="zh-CN" dirty="0"/>
              <a:t>FF(b,c,d,a,M11,22,0x895cd7be)</a:t>
            </a:r>
            <a:br>
              <a:rPr lang="en-US" altLang="zh-CN" dirty="0"/>
            </a:br>
            <a:r>
              <a:rPr lang="en-US" altLang="zh-CN" dirty="0"/>
              <a:t>FF(a,b,c,d,M12,7,0x6b901122)</a:t>
            </a:r>
            <a:br>
              <a:rPr lang="en-US" altLang="zh-CN" dirty="0"/>
            </a:br>
            <a:r>
              <a:rPr lang="en-US" altLang="zh-CN" dirty="0"/>
              <a:t>FF(d,a,b,c,M13,12,0xfd987193)</a:t>
            </a:r>
            <a:br>
              <a:rPr lang="en-US" altLang="zh-CN" dirty="0"/>
            </a:br>
            <a:r>
              <a:rPr lang="en-US" altLang="zh-CN" dirty="0"/>
              <a:t>FF(c,d,a,b,M14,17,0xa679438e)</a:t>
            </a:r>
            <a:br>
              <a:rPr lang="en-US" altLang="zh-CN" dirty="0"/>
            </a:br>
            <a:r>
              <a:rPr lang="en-US" altLang="zh-CN" dirty="0"/>
              <a:t>FF(b,c,d,a,M15,22,0x49b40821)</a:t>
            </a:r>
            <a:endParaRPr lang="zh-CN" altLang="en-US" dirty="0"/>
          </a:p>
        </p:txBody>
      </p:sp>
      <p:sp>
        <p:nvSpPr>
          <p:cNvPr id="3" name="矩形​​ 2"/>
          <p:cNvSpPr/>
          <p:nvPr/>
        </p:nvSpPr>
        <p:spPr>
          <a:xfrm>
            <a:off x="4248472" y="1196752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第二轮</a:t>
            </a:r>
            <a:br>
              <a:rPr lang="zh-CN" altLang="en-US" dirty="0"/>
            </a:br>
            <a:r>
              <a:rPr lang="en-US" altLang="zh-CN" dirty="0"/>
              <a:t>GG(a,b,c,d,M1,5,0xf61e2562)</a:t>
            </a:r>
            <a:br>
              <a:rPr lang="en-US" altLang="zh-CN" dirty="0"/>
            </a:br>
            <a:r>
              <a:rPr lang="en-US" altLang="zh-CN" dirty="0"/>
              <a:t>GG(d,a,b,c,M6,9,0xc040b340)</a:t>
            </a:r>
            <a:br>
              <a:rPr lang="en-US" altLang="zh-CN" dirty="0"/>
            </a:br>
            <a:r>
              <a:rPr lang="en-US" altLang="zh-CN" dirty="0"/>
              <a:t>GG(c,d,a,b,M11,14,0x265e5a51)</a:t>
            </a:r>
            <a:br>
              <a:rPr lang="en-US" altLang="zh-CN" dirty="0"/>
            </a:br>
            <a:r>
              <a:rPr lang="en-US" altLang="zh-CN" dirty="0"/>
              <a:t>GG(b,c,d,a,M0,20,0xe9b6c7aa)</a:t>
            </a:r>
            <a:br>
              <a:rPr lang="en-US" altLang="zh-CN" dirty="0"/>
            </a:br>
            <a:r>
              <a:rPr lang="en-US" altLang="zh-CN" dirty="0"/>
              <a:t>GG(a,b,c,d,M5,5,0xd62f105d)</a:t>
            </a:r>
            <a:br>
              <a:rPr lang="en-US" altLang="zh-CN" dirty="0"/>
            </a:br>
            <a:r>
              <a:rPr lang="en-US" altLang="zh-CN" dirty="0"/>
              <a:t>GG(d,a,b,c,M10,9,0x02441453)</a:t>
            </a:r>
            <a:br>
              <a:rPr lang="en-US" altLang="zh-CN" dirty="0"/>
            </a:br>
            <a:r>
              <a:rPr lang="en-US" altLang="zh-CN" dirty="0"/>
              <a:t>GG(c,d,a,b,M15,14,0xd8a1e681)</a:t>
            </a:r>
            <a:br>
              <a:rPr lang="en-US" altLang="zh-CN" dirty="0"/>
            </a:br>
            <a:r>
              <a:rPr lang="en-US" altLang="zh-CN" dirty="0"/>
              <a:t>GG(b,c,d,a,M4,20,0xe7d3fbc8)</a:t>
            </a:r>
            <a:br>
              <a:rPr lang="en-US" altLang="zh-CN" dirty="0"/>
            </a:br>
            <a:r>
              <a:rPr lang="en-US" altLang="zh-CN" dirty="0"/>
              <a:t>GG(a,b,c,d,M9,5,0x21e1cde6)</a:t>
            </a:r>
            <a:br>
              <a:rPr lang="en-US" altLang="zh-CN" dirty="0"/>
            </a:br>
            <a:r>
              <a:rPr lang="en-US" altLang="zh-CN" dirty="0"/>
              <a:t>GG(d,a,b,c,M14,9,0xc33707d6)</a:t>
            </a:r>
            <a:br>
              <a:rPr lang="en-US" altLang="zh-CN" dirty="0"/>
            </a:br>
            <a:r>
              <a:rPr lang="en-US" altLang="zh-CN" dirty="0"/>
              <a:t>GG(c,d,a,b,M3,14,0xf4d50d87)</a:t>
            </a:r>
            <a:br>
              <a:rPr lang="en-US" altLang="zh-CN" dirty="0"/>
            </a:br>
            <a:r>
              <a:rPr lang="en-US" altLang="zh-CN" dirty="0"/>
              <a:t>GG(b,c,d,a,M8,20,0x455a14ed)</a:t>
            </a:r>
            <a:br>
              <a:rPr lang="en-US" altLang="zh-CN" dirty="0"/>
            </a:br>
            <a:r>
              <a:rPr lang="en-US" altLang="zh-CN" dirty="0"/>
              <a:t>GG(a,b,c,d,M13,5,0xa9e3e905)</a:t>
            </a:r>
            <a:br>
              <a:rPr lang="en-US" altLang="zh-CN" dirty="0"/>
            </a:br>
            <a:r>
              <a:rPr lang="en-US" altLang="zh-CN" dirty="0"/>
              <a:t>GG(d,a,b,c,M2,9,0xfcefa3f8)</a:t>
            </a:r>
            <a:br>
              <a:rPr lang="en-US" altLang="zh-CN" dirty="0"/>
            </a:br>
            <a:r>
              <a:rPr lang="en-US" altLang="zh-CN" dirty="0"/>
              <a:t>GG(c,d,a,b,M7,14,0x676f02d9)</a:t>
            </a:r>
            <a:br>
              <a:rPr lang="en-US" altLang="zh-CN" dirty="0"/>
            </a:br>
            <a:r>
              <a:rPr lang="en-US" altLang="zh-CN" dirty="0"/>
              <a:t>GG(b,c,d,a,M12,20,0x8d2a4c8a)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9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altLang="zh-CN" sz="3200" dirty="0" smtClean="0">
                <a:solidFill>
                  <a:srgbClr val="FF0000"/>
                </a:solidFill>
              </a:rPr>
              <a:t>MD5</a:t>
            </a:r>
            <a:r>
              <a:rPr lang="zh-CN" altLang="en-US" sz="3200" dirty="0" smtClean="0">
                <a:solidFill>
                  <a:srgbClr val="FF0000"/>
                </a:solidFill>
              </a:rPr>
              <a:t>算法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矩形​​ 4"/>
          <p:cNvSpPr/>
          <p:nvPr/>
        </p:nvSpPr>
        <p:spPr>
          <a:xfrm>
            <a:off x="303371" y="1230253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第三轮</a:t>
            </a:r>
            <a:br>
              <a:rPr lang="zh-CN" altLang="en-US" dirty="0"/>
            </a:br>
            <a:r>
              <a:rPr lang="en-US" altLang="zh-CN" dirty="0"/>
              <a:t>HH(a,b,c,d,M5,4,0xfffa3942)</a:t>
            </a:r>
            <a:br>
              <a:rPr lang="en-US" altLang="zh-CN" dirty="0"/>
            </a:br>
            <a:r>
              <a:rPr lang="en-US" altLang="zh-CN" dirty="0"/>
              <a:t>HH(d,a,b,c,M8,11,0x8771f681)</a:t>
            </a:r>
            <a:br>
              <a:rPr lang="en-US" altLang="zh-CN" dirty="0"/>
            </a:br>
            <a:r>
              <a:rPr lang="en-US" altLang="zh-CN" dirty="0"/>
              <a:t>HH(c,d,a,b,M11,16,0x6d9d6122)</a:t>
            </a:r>
            <a:br>
              <a:rPr lang="en-US" altLang="zh-CN" dirty="0"/>
            </a:br>
            <a:r>
              <a:rPr lang="en-US" altLang="zh-CN" dirty="0"/>
              <a:t>HH(b,c,d,a,M14,23,0xfde5380c)</a:t>
            </a:r>
            <a:br>
              <a:rPr lang="en-US" altLang="zh-CN" dirty="0"/>
            </a:br>
            <a:r>
              <a:rPr lang="en-US" altLang="zh-CN" dirty="0"/>
              <a:t>HH(a,b,c,d,M1,4,0xa4beea44)</a:t>
            </a:r>
            <a:br>
              <a:rPr lang="en-US" altLang="zh-CN" dirty="0"/>
            </a:br>
            <a:r>
              <a:rPr lang="en-US" altLang="zh-CN" dirty="0"/>
              <a:t>HH(d,a,b,c,M4,11,0x4bdecfa9)</a:t>
            </a:r>
            <a:br>
              <a:rPr lang="en-US" altLang="zh-CN" dirty="0"/>
            </a:br>
            <a:r>
              <a:rPr lang="en-US" altLang="zh-CN" dirty="0"/>
              <a:t>HH(c,d,a,b,M7,16,0xf6bb4b60)</a:t>
            </a:r>
            <a:br>
              <a:rPr lang="en-US" altLang="zh-CN" dirty="0"/>
            </a:br>
            <a:r>
              <a:rPr lang="en-US" altLang="zh-CN" dirty="0"/>
              <a:t>HH(b,c,d,a,M10,23,0xbebfbc70)</a:t>
            </a:r>
            <a:br>
              <a:rPr lang="en-US" altLang="zh-CN" dirty="0"/>
            </a:br>
            <a:r>
              <a:rPr lang="en-US" altLang="zh-CN" dirty="0"/>
              <a:t>HH(a,b,c,d,M13,4,0x289b7ec6)</a:t>
            </a:r>
            <a:br>
              <a:rPr lang="en-US" altLang="zh-CN" dirty="0"/>
            </a:br>
            <a:r>
              <a:rPr lang="en-US" altLang="zh-CN" dirty="0"/>
              <a:t>HH(d,a,b,c,M0,11,0xeaa127fa)</a:t>
            </a:r>
            <a:br>
              <a:rPr lang="en-US" altLang="zh-CN" dirty="0"/>
            </a:br>
            <a:r>
              <a:rPr lang="en-US" altLang="zh-CN" dirty="0"/>
              <a:t>HH(c,d,a,b,M3,16,0xd4ef3085)</a:t>
            </a:r>
            <a:br>
              <a:rPr lang="en-US" altLang="zh-CN" dirty="0"/>
            </a:br>
            <a:r>
              <a:rPr lang="en-US" altLang="zh-CN" dirty="0"/>
              <a:t>HH(b,c,d,a,M6,23,0x04881d05)</a:t>
            </a:r>
            <a:br>
              <a:rPr lang="en-US" altLang="zh-CN" dirty="0"/>
            </a:br>
            <a:r>
              <a:rPr lang="en-US" altLang="zh-CN" dirty="0"/>
              <a:t>HH(a,b,c,d,M9,4,0xd9d4d039)</a:t>
            </a:r>
            <a:br>
              <a:rPr lang="en-US" altLang="zh-CN" dirty="0"/>
            </a:br>
            <a:r>
              <a:rPr lang="en-US" altLang="zh-CN" dirty="0"/>
              <a:t>HH(d,a,b,c,M12,11,0xe6db99e5)</a:t>
            </a:r>
            <a:br>
              <a:rPr lang="en-US" altLang="zh-CN" dirty="0"/>
            </a:br>
            <a:r>
              <a:rPr lang="en-US" altLang="zh-CN" dirty="0"/>
              <a:t>HH(c,d,a,b,M15,16,0x1fa27cf8)</a:t>
            </a:r>
            <a:br>
              <a:rPr lang="en-US" altLang="zh-CN" dirty="0"/>
            </a:br>
            <a:r>
              <a:rPr lang="en-US" altLang="zh-CN" dirty="0"/>
              <a:t>HH(b,c,d,a,M2,23,0xc4ac5665)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矩形​​ 5"/>
          <p:cNvSpPr/>
          <p:nvPr/>
        </p:nvSpPr>
        <p:spPr>
          <a:xfrm>
            <a:off x="4161055" y="1230252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第四轮</a:t>
            </a:r>
            <a:br>
              <a:rPr lang="zh-CN" altLang="en-US" dirty="0"/>
            </a:br>
            <a:r>
              <a:rPr lang="en-US" altLang="zh-CN" dirty="0"/>
              <a:t>II(a,b,c,d,M0,6,0xf4292244)</a:t>
            </a:r>
            <a:br>
              <a:rPr lang="en-US" altLang="zh-CN" dirty="0"/>
            </a:br>
            <a:r>
              <a:rPr lang="en-US" altLang="zh-CN" dirty="0"/>
              <a:t>II(d,a,b,c,M7,10,0x432aff97)</a:t>
            </a:r>
            <a:br>
              <a:rPr lang="en-US" altLang="zh-CN" dirty="0"/>
            </a:br>
            <a:r>
              <a:rPr lang="en-US" altLang="zh-CN" dirty="0"/>
              <a:t>II(c,d,a,b,M14,15,0xab9423a7)</a:t>
            </a:r>
            <a:br>
              <a:rPr lang="en-US" altLang="zh-CN" dirty="0"/>
            </a:br>
            <a:r>
              <a:rPr lang="en-US" altLang="zh-CN" dirty="0"/>
              <a:t>II(b,c,d,a,M5,21,0xfc93a039)</a:t>
            </a:r>
            <a:br>
              <a:rPr lang="en-US" altLang="zh-CN" dirty="0"/>
            </a:br>
            <a:r>
              <a:rPr lang="en-US" altLang="zh-CN" dirty="0"/>
              <a:t>II(a,b,c,d,M12,6,0x655b59c3)</a:t>
            </a:r>
            <a:br>
              <a:rPr lang="en-US" altLang="zh-CN" dirty="0"/>
            </a:br>
            <a:r>
              <a:rPr lang="en-US" altLang="zh-CN" dirty="0"/>
              <a:t>II(d,a,b,c,M3,10,0x8f0ccc92)</a:t>
            </a:r>
            <a:br>
              <a:rPr lang="en-US" altLang="zh-CN" dirty="0"/>
            </a:br>
            <a:r>
              <a:rPr lang="en-US" altLang="zh-CN" dirty="0"/>
              <a:t>II(c,d,a,b,M10,15,0xffeff47d)</a:t>
            </a:r>
            <a:br>
              <a:rPr lang="en-US" altLang="zh-CN" dirty="0"/>
            </a:br>
            <a:r>
              <a:rPr lang="en-US" altLang="zh-CN" dirty="0"/>
              <a:t>II(b,c,d,a,M1,21,0x85845dd1)</a:t>
            </a:r>
            <a:br>
              <a:rPr lang="en-US" altLang="zh-CN" dirty="0"/>
            </a:br>
            <a:r>
              <a:rPr lang="en-US" altLang="zh-CN" dirty="0"/>
              <a:t>II(a,b,c,d,M8,6,0x6fa87e4f)</a:t>
            </a:r>
            <a:br>
              <a:rPr lang="en-US" altLang="zh-CN" dirty="0"/>
            </a:br>
            <a:r>
              <a:rPr lang="en-US" altLang="zh-CN" dirty="0"/>
              <a:t>II(d,a,b,c,M15,10,0xfe2ce6e0)</a:t>
            </a:r>
            <a:br>
              <a:rPr lang="en-US" altLang="zh-CN" dirty="0"/>
            </a:br>
            <a:r>
              <a:rPr lang="en-US" altLang="zh-CN" dirty="0"/>
              <a:t>II(c,d,a,b,M6,15,0xa3014314)</a:t>
            </a:r>
            <a:br>
              <a:rPr lang="en-US" altLang="zh-CN" dirty="0"/>
            </a:br>
            <a:r>
              <a:rPr lang="en-US" altLang="zh-CN" dirty="0"/>
              <a:t>II(b,c,d,a,M13,21,0x4e0811a1)</a:t>
            </a:r>
            <a:br>
              <a:rPr lang="en-US" altLang="zh-CN" dirty="0"/>
            </a:br>
            <a:r>
              <a:rPr lang="en-US" altLang="zh-CN" dirty="0"/>
              <a:t>II(a,b,c,d,M4,6,0xf7537e82)</a:t>
            </a:r>
            <a:br>
              <a:rPr lang="en-US" altLang="zh-CN" dirty="0"/>
            </a:br>
            <a:r>
              <a:rPr lang="en-US" altLang="zh-CN" dirty="0"/>
              <a:t>II(d,a,b,c,M11,10,0xbd3af235)</a:t>
            </a:r>
            <a:br>
              <a:rPr lang="en-US" altLang="zh-CN" dirty="0"/>
            </a:br>
            <a:r>
              <a:rPr lang="en-US" altLang="zh-CN" dirty="0"/>
              <a:t>II(c,d,a,b,M2,15,0x2ad7d2bb)</a:t>
            </a:r>
            <a:br>
              <a:rPr lang="en-US" altLang="zh-CN" dirty="0"/>
            </a:br>
            <a:r>
              <a:rPr lang="en-US" altLang="zh-CN" dirty="0"/>
              <a:t>II(b,c,d,a,M9,21,0xeb86d391)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17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</a:rPr>
              <a:t>安全</a:t>
            </a:r>
            <a:r>
              <a:rPr lang="en-US" altLang="zh-CN" sz="3200" dirty="0" smtClean="0">
                <a:solidFill>
                  <a:srgbClr val="FF0000"/>
                </a:solidFill>
              </a:rPr>
              <a:t>HASH</a:t>
            </a:r>
            <a:r>
              <a:rPr lang="zh-CN" altLang="en-US" sz="3200" dirty="0" smtClean="0">
                <a:solidFill>
                  <a:srgbClr val="FF0000"/>
                </a:solidFill>
              </a:rPr>
              <a:t>算法（</a:t>
            </a:r>
            <a:r>
              <a:rPr lang="en-US" altLang="zh-CN" sz="3200" dirty="0" smtClean="0">
                <a:solidFill>
                  <a:srgbClr val="FF0000"/>
                </a:solidFill>
              </a:rPr>
              <a:t>SHA)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​​ 1"/>
          <p:cNvSpPr/>
          <p:nvPr/>
        </p:nvSpPr>
        <p:spPr>
          <a:xfrm>
            <a:off x="282582" y="987318"/>
            <a:ext cx="84328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 lvl="0" indent="-282575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3891A7"/>
              </a:buClr>
              <a:buSzPct val="80000"/>
              <a:buFont typeface="Wingdings 2" pitchFamily="18" charset="2"/>
              <a:buChar char=""/>
            </a:pPr>
            <a:r>
              <a:rPr lang="en-US" altLang="zh-CN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SHA</a:t>
            </a:r>
            <a:r>
              <a:rPr lang="zh-CN" altLang="en-US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Secure Hash Algorithm</a:t>
            </a:r>
            <a:r>
              <a:rPr lang="zh-CN" altLang="en-US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，</a:t>
            </a:r>
            <a:r>
              <a:rPr lang="en-US" altLang="zh-CN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SHA</a:t>
            </a:r>
            <a:r>
              <a:rPr lang="zh-CN" altLang="en-US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）是由美国</a:t>
            </a:r>
            <a:r>
              <a:rPr lang="en-US" altLang="zh-CN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NIST</a:t>
            </a:r>
            <a:r>
              <a:rPr lang="zh-CN" altLang="en-US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开发，作为联邦信息处理标准于</a:t>
            </a:r>
            <a:r>
              <a:rPr lang="en-US" altLang="zh-CN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1993</a:t>
            </a:r>
            <a:r>
              <a:rPr lang="zh-CN" altLang="en-US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年发表，</a:t>
            </a:r>
            <a:r>
              <a:rPr lang="en-US" altLang="zh-CN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1995</a:t>
            </a:r>
            <a:r>
              <a:rPr lang="zh-CN" altLang="en-US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年修订，成为</a:t>
            </a:r>
            <a:r>
              <a:rPr lang="en-US" altLang="zh-CN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SHA-1</a:t>
            </a:r>
            <a:r>
              <a:rPr lang="zh-CN" altLang="en-US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版本。</a:t>
            </a:r>
            <a:r>
              <a:rPr lang="en-US" altLang="zh-CN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SHA-1</a:t>
            </a:r>
            <a:r>
              <a:rPr lang="zh-CN" altLang="en-US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在设计方面基本上模仿</a:t>
            </a:r>
            <a:r>
              <a:rPr lang="en-US" altLang="zh-CN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MD5</a:t>
            </a:r>
            <a:r>
              <a:rPr lang="zh-CN" altLang="en-US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，如图所示。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5"/>
            <a:ext cx="6120680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598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</a:rPr>
              <a:t>安全</a:t>
            </a:r>
            <a:r>
              <a:rPr lang="en-US" altLang="zh-CN" sz="3200" dirty="0" smtClean="0">
                <a:solidFill>
                  <a:srgbClr val="FF0000"/>
                </a:solidFill>
              </a:rPr>
              <a:t>HASH</a:t>
            </a:r>
            <a:r>
              <a:rPr lang="zh-CN" altLang="en-US" sz="3200" dirty="0" smtClean="0">
                <a:solidFill>
                  <a:srgbClr val="FF0000"/>
                </a:solidFill>
              </a:rPr>
              <a:t>算法（</a:t>
            </a:r>
            <a:r>
              <a:rPr lang="en-US" altLang="zh-CN" sz="3200" dirty="0" smtClean="0">
                <a:solidFill>
                  <a:srgbClr val="FF0000"/>
                </a:solidFill>
              </a:rPr>
              <a:t>SHA)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​​ 1"/>
          <p:cNvSpPr/>
          <p:nvPr/>
        </p:nvSpPr>
        <p:spPr>
          <a:xfrm>
            <a:off x="282582" y="987318"/>
            <a:ext cx="843282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 2" pitchFamily="18" charset="2"/>
              <a:buNone/>
            </a:pPr>
            <a:r>
              <a:rPr lang="en-US" altLang="zh-CN" sz="2000" b="1" dirty="0">
                <a:ea typeface="宋体" pitchFamily="2" charset="-122"/>
              </a:rPr>
              <a:t>(1) </a:t>
            </a:r>
            <a:r>
              <a:rPr lang="zh-CN" altLang="en-US" sz="2000" b="1" dirty="0">
                <a:ea typeface="宋体" pitchFamily="2" charset="-122"/>
              </a:rPr>
              <a:t>填充消息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ea typeface="宋体" pitchFamily="2" charset="-122"/>
              </a:rPr>
              <a:t>首先将消息填充为</a:t>
            </a:r>
            <a:r>
              <a:rPr lang="en-US" altLang="zh-CN" sz="2000" dirty="0">
                <a:ea typeface="宋体" pitchFamily="2" charset="-122"/>
              </a:rPr>
              <a:t>512</a:t>
            </a:r>
            <a:r>
              <a:rPr lang="zh-CN" altLang="en-US" sz="2000" dirty="0">
                <a:ea typeface="宋体" pitchFamily="2" charset="-122"/>
              </a:rPr>
              <a:t>的整数倍，填充方法与</a:t>
            </a:r>
            <a:r>
              <a:rPr lang="en-US" altLang="zh-CN" sz="2000" dirty="0">
                <a:ea typeface="宋体" pitchFamily="2" charset="-122"/>
              </a:rPr>
              <a:t>MD5</a:t>
            </a:r>
            <a:r>
              <a:rPr lang="zh-CN" altLang="en-US" sz="2000" dirty="0">
                <a:ea typeface="宋体" pitchFamily="2" charset="-122"/>
              </a:rPr>
              <a:t>相同</a:t>
            </a:r>
            <a:r>
              <a:rPr lang="zh-CN" altLang="en-US" sz="2000" dirty="0" smtClean="0">
                <a:ea typeface="宋体" pitchFamily="2" charset="-122"/>
              </a:rPr>
              <a:t>。</a:t>
            </a:r>
            <a:endParaRPr lang="en-US" altLang="zh-CN" sz="2000" dirty="0" smtClean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宋体" pitchFamily="2" charset="-122"/>
              </a:rPr>
              <a:t> </a:t>
            </a:r>
            <a:r>
              <a:rPr lang="en-US" altLang="zh-CN" sz="2000" b="1" dirty="0" smtClean="0">
                <a:ea typeface="宋体" pitchFamily="2" charset="-122"/>
              </a:rPr>
              <a:t>(</a:t>
            </a:r>
            <a:r>
              <a:rPr lang="en-US" altLang="zh-CN" sz="2000" b="1" dirty="0">
                <a:ea typeface="宋体" pitchFamily="2" charset="-122"/>
              </a:rPr>
              <a:t>2) </a:t>
            </a:r>
            <a:r>
              <a:rPr lang="zh-CN" altLang="en-US" sz="2000" b="1" dirty="0">
                <a:ea typeface="宋体" pitchFamily="2" charset="-122"/>
              </a:rPr>
              <a:t>初始化缓冲区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ea typeface="宋体" pitchFamily="2" charset="-122"/>
              </a:rPr>
              <a:t>初始化</a:t>
            </a:r>
            <a:r>
              <a:rPr lang="en-US" altLang="zh-CN" sz="2000" dirty="0">
                <a:ea typeface="宋体" pitchFamily="2" charset="-122"/>
              </a:rPr>
              <a:t>160</a:t>
            </a:r>
            <a:r>
              <a:rPr lang="zh-CN" altLang="en-US" sz="2000" dirty="0">
                <a:ea typeface="宋体" pitchFamily="2" charset="-122"/>
              </a:rPr>
              <a:t>位的消息摘要缓冲区（即设定</a:t>
            </a:r>
            <a:r>
              <a:rPr lang="en-US" altLang="zh-CN" sz="2000" dirty="0">
                <a:ea typeface="宋体" pitchFamily="2" charset="-122"/>
              </a:rPr>
              <a:t>IV</a:t>
            </a:r>
            <a:r>
              <a:rPr lang="zh-CN" altLang="en-US" sz="2000" dirty="0">
                <a:ea typeface="宋体" pitchFamily="2" charset="-122"/>
              </a:rPr>
              <a:t>值），该缓冲区用于保存中间和最终摘要结果。每个缓冲区由</a:t>
            </a:r>
            <a:r>
              <a:rPr lang="en-US" altLang="zh-CN" sz="2000" dirty="0">
                <a:ea typeface="宋体" pitchFamily="2" charset="-122"/>
              </a:rPr>
              <a:t>5</a:t>
            </a:r>
            <a:r>
              <a:rPr lang="zh-CN" altLang="en-US" sz="2000" dirty="0">
                <a:ea typeface="宋体" pitchFamily="2" charset="-122"/>
              </a:rPr>
              <a:t>个</a:t>
            </a:r>
            <a:r>
              <a:rPr lang="en-US" altLang="zh-CN" sz="2000" dirty="0">
                <a:ea typeface="宋体" pitchFamily="2" charset="-122"/>
              </a:rPr>
              <a:t>32</a:t>
            </a:r>
            <a:r>
              <a:rPr lang="zh-CN" altLang="en-US" sz="2000" dirty="0">
                <a:ea typeface="宋体" pitchFamily="2" charset="-122"/>
              </a:rPr>
              <a:t>比特的寄存器</a:t>
            </a:r>
            <a:r>
              <a:rPr lang="en-US" altLang="zh-CN" sz="2000" i="1" dirty="0">
                <a:ea typeface="宋体" pitchFamily="2" charset="-122"/>
              </a:rPr>
              <a:t>A</a:t>
            </a:r>
            <a:r>
              <a:rPr lang="zh-CN" altLang="en-US" sz="2000" dirty="0">
                <a:ea typeface="宋体" pitchFamily="2" charset="-122"/>
              </a:rPr>
              <a:t>，</a:t>
            </a:r>
            <a:r>
              <a:rPr lang="en-US" altLang="zh-CN" sz="2000" i="1" dirty="0">
                <a:ea typeface="宋体" pitchFamily="2" charset="-122"/>
              </a:rPr>
              <a:t>B</a:t>
            </a:r>
            <a:r>
              <a:rPr lang="zh-CN" altLang="en-US" sz="2000" dirty="0">
                <a:ea typeface="宋体" pitchFamily="2" charset="-122"/>
              </a:rPr>
              <a:t>，</a:t>
            </a:r>
            <a:r>
              <a:rPr lang="en-US" altLang="zh-CN" sz="2000" i="1" dirty="0">
                <a:ea typeface="宋体" pitchFamily="2" charset="-122"/>
              </a:rPr>
              <a:t>C</a:t>
            </a:r>
            <a:r>
              <a:rPr lang="zh-CN" altLang="en-US" sz="2000" dirty="0">
                <a:ea typeface="宋体" pitchFamily="2" charset="-122"/>
              </a:rPr>
              <a:t>，</a:t>
            </a:r>
            <a:r>
              <a:rPr lang="en-US" altLang="zh-CN" sz="2000" i="1" dirty="0">
                <a:ea typeface="宋体" pitchFamily="2" charset="-122"/>
              </a:rPr>
              <a:t>D</a:t>
            </a:r>
            <a:r>
              <a:rPr lang="zh-CN" altLang="en-US" sz="2000" dirty="0">
                <a:ea typeface="宋体" pitchFamily="2" charset="-122"/>
              </a:rPr>
              <a:t>，</a:t>
            </a:r>
            <a:r>
              <a:rPr lang="en-US" altLang="zh-CN" sz="2000" i="1" dirty="0">
                <a:ea typeface="宋体" pitchFamily="2" charset="-122"/>
              </a:rPr>
              <a:t>E</a:t>
            </a:r>
            <a:r>
              <a:rPr lang="zh-CN" altLang="en-US" sz="2000" dirty="0">
                <a:ea typeface="宋体" pitchFamily="2" charset="-122"/>
              </a:rPr>
              <a:t>组成，初始化为：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宋体" pitchFamily="2" charset="-122"/>
              </a:rPr>
              <a:t>                           A=67 45  23 01</a:t>
            </a:r>
            <a:endParaRPr lang="zh-CN" altLang="en-US" sz="2000" dirty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宋体" pitchFamily="2" charset="-122"/>
              </a:rPr>
              <a:t>                           B=EF CD AB 89</a:t>
            </a:r>
            <a:endParaRPr lang="zh-CN" altLang="en-US" sz="2000" dirty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宋体" pitchFamily="2" charset="-122"/>
              </a:rPr>
              <a:t>                           C=98 BA DC FE</a:t>
            </a:r>
            <a:endParaRPr lang="zh-CN" altLang="en-US" sz="2000" dirty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宋体" pitchFamily="2" charset="-122"/>
              </a:rPr>
              <a:t>                           D=10 32  54 76</a:t>
            </a:r>
            <a:endParaRPr lang="zh-CN" altLang="en-US" sz="2000" dirty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宋体" pitchFamily="2" charset="-122"/>
              </a:rPr>
              <a:t>                           E=C2 D2  E1 F0</a:t>
            </a:r>
            <a:endParaRPr lang="zh-CN" altLang="en-US" sz="20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966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</a:rPr>
              <a:t>安全</a:t>
            </a:r>
            <a:r>
              <a:rPr lang="en-US" altLang="zh-CN" sz="3200" dirty="0" smtClean="0">
                <a:solidFill>
                  <a:srgbClr val="FF0000"/>
                </a:solidFill>
              </a:rPr>
              <a:t>HASH</a:t>
            </a:r>
            <a:r>
              <a:rPr lang="zh-CN" altLang="en-US" sz="3200" dirty="0" smtClean="0">
                <a:solidFill>
                  <a:srgbClr val="FF0000"/>
                </a:solidFill>
              </a:rPr>
              <a:t>算法（</a:t>
            </a:r>
            <a:r>
              <a:rPr lang="en-US" altLang="zh-CN" sz="3200" dirty="0" smtClean="0">
                <a:solidFill>
                  <a:srgbClr val="FF0000"/>
                </a:solidFill>
              </a:rPr>
              <a:t>SHA)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​​ 1"/>
          <p:cNvSpPr/>
          <p:nvPr/>
        </p:nvSpPr>
        <p:spPr>
          <a:xfrm>
            <a:off x="282582" y="987318"/>
            <a:ext cx="8432821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 2" pitchFamily="18" charset="2"/>
              <a:buNone/>
            </a:pPr>
            <a:r>
              <a:rPr lang="en-US" altLang="zh-CN" sz="2000" b="1" dirty="0" smtClean="0">
                <a:solidFill>
                  <a:prstClr val="black"/>
                </a:solidFill>
              </a:rPr>
              <a:t>(3) </a:t>
            </a:r>
            <a:r>
              <a:rPr lang="zh-CN" altLang="en-US" sz="2000" b="1" dirty="0" smtClean="0">
                <a:solidFill>
                  <a:prstClr val="black"/>
                </a:solidFill>
              </a:rPr>
              <a:t>主循环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pic>
        <p:nvPicPr>
          <p:cNvPr id="9" name="图片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7"/>
          <a:stretch>
            <a:fillRect/>
          </a:stretch>
        </p:blipFill>
        <p:spPr bwMode="auto">
          <a:xfrm>
            <a:off x="1979712" y="1238592"/>
            <a:ext cx="3889375" cy="5358759"/>
          </a:xfrm>
          <a:prstGeom prst="rect">
            <a:avLst/>
          </a:prstGeom>
          <a:noFill/>
          <a:ln w="76200" cmpd="tri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736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</a:rPr>
              <a:t>安全</a:t>
            </a:r>
            <a:r>
              <a:rPr lang="en-US" altLang="zh-CN" sz="3200" dirty="0" smtClean="0">
                <a:solidFill>
                  <a:srgbClr val="FF0000"/>
                </a:solidFill>
              </a:rPr>
              <a:t>HASH</a:t>
            </a:r>
            <a:r>
              <a:rPr lang="zh-CN" altLang="en-US" sz="3200" dirty="0" smtClean="0">
                <a:solidFill>
                  <a:srgbClr val="FF0000"/>
                </a:solidFill>
              </a:rPr>
              <a:t>算法（</a:t>
            </a:r>
            <a:r>
              <a:rPr lang="en-US" altLang="zh-CN" sz="3200" dirty="0" smtClean="0">
                <a:solidFill>
                  <a:srgbClr val="FF0000"/>
                </a:solidFill>
              </a:rPr>
              <a:t>SHA)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​​ 1"/>
          <p:cNvSpPr/>
          <p:nvPr/>
        </p:nvSpPr>
        <p:spPr>
          <a:xfrm>
            <a:off x="282582" y="987318"/>
            <a:ext cx="8432821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 2" pitchFamily="18" charset="2"/>
              <a:buNone/>
            </a:pPr>
            <a:r>
              <a:rPr lang="en-US" altLang="zh-CN" sz="2000" b="1" dirty="0" smtClean="0">
                <a:solidFill>
                  <a:prstClr val="black"/>
                </a:solidFill>
              </a:rPr>
              <a:t>(3) </a:t>
            </a:r>
            <a:r>
              <a:rPr lang="zh-CN" altLang="en-US" sz="2000" b="1" dirty="0" smtClean="0">
                <a:solidFill>
                  <a:prstClr val="black"/>
                </a:solidFill>
              </a:rPr>
              <a:t>主循环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pic>
        <p:nvPicPr>
          <p:cNvPr id="10" name="图片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61"/>
          <a:stretch>
            <a:fillRect/>
          </a:stretch>
        </p:blipFill>
        <p:spPr bwMode="auto">
          <a:xfrm>
            <a:off x="196834" y="1772816"/>
            <a:ext cx="3943118" cy="4392488"/>
          </a:xfrm>
          <a:prstGeom prst="rect">
            <a:avLst/>
          </a:prstGeom>
          <a:noFill/>
          <a:ln w="76200" cmpd="tri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203154"/>
              </p:ext>
            </p:extLst>
          </p:nvPr>
        </p:nvGraphicFramePr>
        <p:xfrm>
          <a:off x="4463326" y="1274811"/>
          <a:ext cx="4480498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36" name="Equation" r:id="rId5" imgW="2844720" imgH="1143000" progId="Equation.DSMT4">
                  <p:embed/>
                </p:oleObj>
              </mc:Choice>
              <mc:Fallback>
                <p:oleObj name="Equation" r:id="rId5" imgW="284472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63326" y="1274811"/>
                        <a:ext cx="4480498" cy="18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150434"/>
              </p:ext>
            </p:extLst>
          </p:nvPr>
        </p:nvGraphicFramePr>
        <p:xfrm>
          <a:off x="4518213" y="3284984"/>
          <a:ext cx="2960687" cy="176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37" name="Equation" r:id="rId7" imgW="1879560" imgH="1117440" progId="Equation.DSMT4">
                  <p:embed/>
                </p:oleObj>
              </mc:Choice>
              <mc:Fallback>
                <p:oleObj name="Equation" r:id="rId7" imgW="187956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213" y="3284984"/>
                        <a:ext cx="2960687" cy="176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383091"/>
              </p:ext>
            </p:extLst>
          </p:nvPr>
        </p:nvGraphicFramePr>
        <p:xfrm>
          <a:off x="3931620" y="4941168"/>
          <a:ext cx="5202238" cy="14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38" name="Equation" r:id="rId9" imgW="3301920" imgH="914400" progId="Equation.DSMT4">
                  <p:embed/>
                </p:oleObj>
              </mc:Choice>
              <mc:Fallback>
                <p:oleObj name="Equation" r:id="rId9" imgW="330192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1620" y="4941168"/>
                        <a:ext cx="5202238" cy="1443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461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</a:rPr>
              <a:t>安全</a:t>
            </a:r>
            <a:r>
              <a:rPr lang="en-US" altLang="zh-CN" sz="3200" dirty="0" smtClean="0">
                <a:solidFill>
                  <a:srgbClr val="FF0000"/>
                </a:solidFill>
              </a:rPr>
              <a:t>HASH</a:t>
            </a:r>
            <a:r>
              <a:rPr lang="zh-CN" altLang="en-US" sz="3200" dirty="0" smtClean="0">
                <a:solidFill>
                  <a:srgbClr val="FF0000"/>
                </a:solidFill>
              </a:rPr>
              <a:t>算法（</a:t>
            </a:r>
            <a:r>
              <a:rPr lang="en-US" altLang="zh-CN" sz="3200" dirty="0" smtClean="0">
                <a:solidFill>
                  <a:srgbClr val="FF0000"/>
                </a:solidFill>
              </a:rPr>
              <a:t>SHA)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​​ 1"/>
          <p:cNvSpPr/>
          <p:nvPr/>
        </p:nvSpPr>
        <p:spPr>
          <a:xfrm>
            <a:off x="282582" y="987318"/>
            <a:ext cx="8432821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 2" pitchFamily="18" charset="2"/>
              <a:buNone/>
            </a:pPr>
            <a:r>
              <a:rPr lang="en-US" altLang="zh-CN" sz="2000" b="1" dirty="0" smtClean="0">
                <a:solidFill>
                  <a:prstClr val="black"/>
                </a:solidFill>
              </a:rPr>
              <a:t>(3) </a:t>
            </a:r>
            <a:r>
              <a:rPr lang="zh-CN" altLang="en-US" sz="2000" b="1" dirty="0" smtClean="0">
                <a:solidFill>
                  <a:prstClr val="black"/>
                </a:solidFill>
              </a:rPr>
              <a:t>主循环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296367"/>
              </p:ext>
            </p:extLst>
          </p:nvPr>
        </p:nvGraphicFramePr>
        <p:xfrm>
          <a:off x="539552" y="1916832"/>
          <a:ext cx="7483901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8" name="Equation" r:id="rId4" imgW="3416040" imgH="1117440" progId="Equation.DSMT4">
                  <p:embed/>
                </p:oleObj>
              </mc:Choice>
              <mc:Fallback>
                <p:oleObj name="Equation" r:id="rId4" imgW="34160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916832"/>
                        <a:ext cx="7483901" cy="2448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100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</a:rPr>
              <a:t>安全</a:t>
            </a:r>
            <a:r>
              <a:rPr lang="en-US" altLang="zh-CN" sz="3200" dirty="0" smtClean="0">
                <a:solidFill>
                  <a:srgbClr val="FF0000"/>
                </a:solidFill>
              </a:rPr>
              <a:t>HASH</a:t>
            </a:r>
            <a:r>
              <a:rPr lang="zh-CN" altLang="en-US" sz="3200" dirty="0" smtClean="0">
                <a:solidFill>
                  <a:srgbClr val="FF0000"/>
                </a:solidFill>
              </a:rPr>
              <a:t>算法（</a:t>
            </a:r>
            <a:r>
              <a:rPr lang="en-US" altLang="zh-CN" sz="3200" dirty="0" smtClean="0">
                <a:solidFill>
                  <a:srgbClr val="FF0000"/>
                </a:solidFill>
              </a:rPr>
              <a:t>SHA)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69634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7" y="1412776"/>
            <a:ext cx="8827255" cy="4423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16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altLang="zh-CN" sz="3200" dirty="0" smtClean="0">
                <a:solidFill>
                  <a:srgbClr val="FF0000"/>
                </a:solidFill>
              </a:rPr>
              <a:t>HASH</a:t>
            </a:r>
            <a:r>
              <a:rPr lang="zh-CN" altLang="en-US" sz="3200" dirty="0" smtClean="0">
                <a:solidFill>
                  <a:srgbClr val="FF0000"/>
                </a:solidFill>
              </a:rPr>
              <a:t>算法的安全性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矩形​​ 8"/>
          <p:cNvSpPr/>
          <p:nvPr/>
        </p:nvSpPr>
        <p:spPr>
          <a:xfrm>
            <a:off x="282582" y="987318"/>
            <a:ext cx="843282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 2" pitchFamily="18" charset="2"/>
              <a:buNone/>
            </a:pPr>
            <a:r>
              <a:rPr lang="en-US" altLang="zh-CN" sz="2400" dirty="0" smtClean="0">
                <a:solidFill>
                  <a:prstClr val="black"/>
                </a:solidFill>
              </a:rPr>
              <a:t>1996</a:t>
            </a:r>
            <a:r>
              <a:rPr lang="zh-CN" altLang="en-US" sz="2400" dirty="0" smtClean="0">
                <a:solidFill>
                  <a:prstClr val="black"/>
                </a:solidFill>
              </a:rPr>
              <a:t>年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Dobber</a:t>
            </a:r>
            <a:r>
              <a:rPr lang="en-US" altLang="zh-CN" sz="2400" dirty="0" err="1">
                <a:solidFill>
                  <a:prstClr val="black"/>
                </a:solidFill>
              </a:rPr>
              <a:t>tin</a:t>
            </a:r>
            <a:r>
              <a:rPr lang="zh-CN" altLang="en-US" sz="2400" dirty="0" smtClean="0">
                <a:solidFill>
                  <a:prstClr val="black"/>
                </a:solidFill>
              </a:rPr>
              <a:t>找到了</a:t>
            </a:r>
            <a:r>
              <a:rPr lang="en-US" altLang="zh-CN" sz="2400" dirty="0" smtClean="0">
                <a:solidFill>
                  <a:prstClr val="black"/>
                </a:solidFill>
              </a:rPr>
              <a:t>MD5</a:t>
            </a:r>
            <a:r>
              <a:rPr lang="zh-CN" altLang="en-US" sz="2400" dirty="0" smtClean="0">
                <a:solidFill>
                  <a:prstClr val="black"/>
                </a:solidFill>
              </a:rPr>
              <a:t>的压缩函数的碰撞，但是迄今为止没有使用该破解算法攻破</a:t>
            </a:r>
            <a:r>
              <a:rPr lang="en-US" altLang="zh-CN" sz="2400" dirty="0" smtClean="0">
                <a:solidFill>
                  <a:prstClr val="black"/>
                </a:solidFill>
              </a:rPr>
              <a:t>MD5</a:t>
            </a:r>
            <a:r>
              <a:rPr lang="zh-CN" altLang="en-US" sz="2400" dirty="0" smtClean="0">
                <a:solidFill>
                  <a:prstClr val="black"/>
                </a:solidFill>
              </a:rPr>
              <a:t>算法（使用初值）。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buFont typeface="Wingdings 2" pitchFamily="18" charset="2"/>
              <a:buNone/>
            </a:pPr>
            <a:r>
              <a:rPr lang="zh-CN" altLang="en-US" sz="2400" dirty="0"/>
              <a:t>在 </a:t>
            </a:r>
            <a:r>
              <a:rPr lang="en-US" altLang="zh-CN" sz="2400" dirty="0"/>
              <a:t>CRYPTO 98 </a:t>
            </a:r>
            <a:r>
              <a:rPr lang="zh-CN" altLang="en-US" sz="2400" dirty="0"/>
              <a:t>上，两位法国研究者展示了一次对 </a:t>
            </a:r>
            <a:r>
              <a:rPr lang="en-US" altLang="zh-CN" sz="2400" dirty="0"/>
              <a:t>SHA-0 </a:t>
            </a:r>
            <a:r>
              <a:rPr lang="zh-CN" altLang="en-US" sz="2400" dirty="0"/>
              <a:t>的攻击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Chabaud</a:t>
            </a:r>
            <a:r>
              <a:rPr lang="en-US" altLang="zh-CN" sz="2400" dirty="0"/>
              <a:t> and </a:t>
            </a:r>
            <a:r>
              <a:rPr lang="en-US" altLang="zh-CN" sz="2400" dirty="0" err="1"/>
              <a:t>Joux</a:t>
            </a:r>
            <a:r>
              <a:rPr lang="en-US" altLang="zh-CN" sz="2400" dirty="0"/>
              <a:t>, 1998): </a:t>
            </a:r>
            <a:r>
              <a:rPr lang="zh-CN" altLang="en-US" sz="2400" dirty="0"/>
              <a:t>散列碰撞可以复杂到 </a:t>
            </a:r>
            <a:r>
              <a:rPr lang="en-US" altLang="zh-CN" sz="2400" dirty="0"/>
              <a:t>2^61 </a:t>
            </a:r>
            <a:r>
              <a:rPr lang="zh-CN" altLang="en-US" sz="2400" dirty="0"/>
              <a:t>时被发现；小于 </a:t>
            </a:r>
            <a:r>
              <a:rPr lang="en-US" altLang="zh-CN" sz="2400" dirty="0"/>
              <a:t>2^80 </a:t>
            </a:r>
            <a:r>
              <a:rPr lang="zh-CN" altLang="en-US" sz="2400" dirty="0"/>
              <a:t>是理想的相同大小散列函数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 2" pitchFamily="18" charset="2"/>
              <a:buNone/>
            </a:pPr>
            <a:r>
              <a:rPr lang="en-US" altLang="zh-CN" sz="2400" dirty="0"/>
              <a:t>2004</a:t>
            </a:r>
            <a:r>
              <a:rPr lang="zh-CN" altLang="en-US" sz="2400" dirty="0"/>
              <a:t>年</a:t>
            </a:r>
            <a:r>
              <a:rPr lang="en-US" altLang="zh-CN" sz="2400" dirty="0"/>
              <a:t>8</a:t>
            </a:r>
            <a:r>
              <a:rPr lang="zh-CN" altLang="en-US" sz="2400" dirty="0"/>
              <a:t>月</a:t>
            </a:r>
            <a:r>
              <a:rPr lang="en-US" altLang="zh-CN" sz="2400" dirty="0"/>
              <a:t>12</a:t>
            </a:r>
            <a:r>
              <a:rPr lang="zh-CN" altLang="en-US" sz="2400" dirty="0"/>
              <a:t>日，</a:t>
            </a:r>
            <a:r>
              <a:rPr lang="en-US" altLang="zh-CN" sz="2400" dirty="0" err="1"/>
              <a:t>Joux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Carribault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Lemuet</a:t>
            </a:r>
            <a:r>
              <a:rPr lang="en-US" altLang="zh-CN" sz="2400" dirty="0"/>
              <a:t> </a:t>
            </a:r>
            <a:r>
              <a:rPr lang="zh-CN" altLang="en-US" sz="2400" dirty="0"/>
              <a:t>和 </a:t>
            </a:r>
            <a:r>
              <a:rPr lang="en-US" altLang="zh-CN" sz="2400" dirty="0" err="1"/>
              <a:t>Jalby</a:t>
            </a:r>
            <a:r>
              <a:rPr lang="en-US" altLang="zh-CN" sz="2400" dirty="0"/>
              <a:t> </a:t>
            </a:r>
            <a:r>
              <a:rPr lang="zh-CN" altLang="en-US" sz="2400" dirty="0"/>
              <a:t>宣布了完整 </a:t>
            </a:r>
            <a:r>
              <a:rPr lang="en-US" altLang="zh-CN" sz="2400" dirty="0"/>
              <a:t>SHA-0 </a:t>
            </a:r>
            <a:r>
              <a:rPr lang="zh-CN" altLang="en-US" sz="2400" dirty="0"/>
              <a:t>算法的散列碰撞</a:t>
            </a:r>
            <a:r>
              <a:rPr lang="zh-CN" altLang="en-US" sz="2400" dirty="0" smtClean="0"/>
              <a:t>。发现</a:t>
            </a:r>
            <a:r>
              <a:rPr lang="zh-CN" altLang="en-US" sz="2400" dirty="0"/>
              <a:t>这个碰撞要复杂到 </a:t>
            </a:r>
            <a:r>
              <a:rPr lang="en-US" altLang="zh-CN" sz="2400" dirty="0"/>
              <a:t>2^51</a:t>
            </a:r>
            <a:r>
              <a:rPr lang="zh-CN" altLang="en-US" sz="2400" dirty="0"/>
              <a:t>， 并且用一台有 </a:t>
            </a:r>
            <a:r>
              <a:rPr lang="en-US" altLang="zh-CN" sz="2400" dirty="0"/>
              <a:t>256 </a:t>
            </a:r>
            <a:r>
              <a:rPr lang="zh-CN" altLang="en-US" sz="2400" dirty="0"/>
              <a:t>颗 </a:t>
            </a:r>
            <a:r>
              <a:rPr lang="en-US" altLang="zh-CN" sz="2400" dirty="0"/>
              <a:t>Itanium2 </a:t>
            </a:r>
            <a:r>
              <a:rPr lang="zh-CN" altLang="en-US" sz="2400" dirty="0"/>
              <a:t>处理器的超级电脑耗时大约 </a:t>
            </a:r>
            <a:r>
              <a:rPr lang="en-US" altLang="zh-CN" sz="2400" dirty="0"/>
              <a:t>80,000 CPU </a:t>
            </a:r>
            <a:r>
              <a:rPr lang="zh-CN" altLang="en-US" sz="2400" dirty="0"/>
              <a:t>工作时 。</a:t>
            </a:r>
            <a:br>
              <a:rPr lang="zh-CN" altLang="en-US" sz="2400" dirty="0"/>
            </a:br>
            <a:r>
              <a:rPr lang="zh-CN" altLang="en-US" sz="2400" dirty="0"/>
              <a:t/>
            </a:r>
            <a:br>
              <a:rPr lang="zh-CN" altLang="en-US" sz="2400" dirty="0"/>
            </a:br>
            <a:endParaRPr lang="en-US" altLang="zh-CN" sz="24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buFont typeface="Wingdings 2" pitchFamily="18" charset="2"/>
              <a:buNone/>
            </a:pP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77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</a:rPr>
              <a:t>消息认证码概述</a:t>
            </a: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7" name="矩形​​ 16"/>
          <p:cNvSpPr/>
          <p:nvPr/>
        </p:nvSpPr>
        <p:spPr>
          <a:xfrm>
            <a:off x="288290" y="1556792"/>
            <a:ext cx="8172141" cy="7378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4A7EBB"/>
                </a:solidFill>
              </a:rPr>
              <a:t>限制消息的内容或格式，直接加密消息是否可以能抵抗消息篡改或伪造</a:t>
            </a:r>
            <a:r>
              <a:rPr lang="en-US" altLang="zh-CN" sz="2400" dirty="0" smtClean="0">
                <a:solidFill>
                  <a:srgbClr val="4A7EBB"/>
                </a:solidFill>
              </a:rPr>
              <a:t>?</a:t>
            </a:r>
            <a:endParaRPr lang="zh-CN" altLang="en-US" sz="2400" dirty="0">
              <a:solidFill>
                <a:srgbClr val="4A7EBB"/>
              </a:solidFill>
            </a:endParaRPr>
          </a:p>
        </p:txBody>
      </p:sp>
      <p:pic>
        <p:nvPicPr>
          <p:cNvPr id="35844" name="图片 4" descr="http://img.china-code.net/newspic/201001/08/20100108204746427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172" y="2212085"/>
            <a:ext cx="5564375" cy="40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60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altLang="zh-CN" sz="3200" dirty="0" smtClean="0">
                <a:solidFill>
                  <a:srgbClr val="FF0000"/>
                </a:solidFill>
              </a:rPr>
              <a:t>HASH</a:t>
            </a:r>
            <a:r>
              <a:rPr lang="zh-CN" altLang="en-US" sz="3200" dirty="0" smtClean="0">
                <a:solidFill>
                  <a:srgbClr val="FF0000"/>
                </a:solidFill>
              </a:rPr>
              <a:t>算法的安全性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矩形​​ 8"/>
          <p:cNvSpPr/>
          <p:nvPr/>
        </p:nvSpPr>
        <p:spPr>
          <a:xfrm>
            <a:off x="282582" y="987318"/>
            <a:ext cx="843282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 2" pitchFamily="18" charset="2"/>
              <a:buNone/>
            </a:pPr>
            <a:r>
              <a:rPr lang="en-US" altLang="zh-CN" sz="2400" dirty="0" smtClean="0"/>
              <a:t>        2004</a:t>
            </a:r>
            <a:r>
              <a:rPr lang="zh-CN" altLang="en-US" sz="2400" dirty="0"/>
              <a:t>年</a:t>
            </a:r>
            <a:r>
              <a:rPr lang="en-US" altLang="zh-CN" sz="2400" dirty="0"/>
              <a:t>8</a:t>
            </a:r>
            <a:r>
              <a:rPr lang="zh-CN" altLang="en-US" sz="2400" dirty="0"/>
              <a:t>月</a:t>
            </a:r>
            <a:r>
              <a:rPr lang="en-US" altLang="zh-CN" sz="2400" dirty="0"/>
              <a:t>17</a:t>
            </a:r>
            <a:r>
              <a:rPr lang="zh-CN" altLang="en-US" sz="2400" dirty="0"/>
              <a:t>日，在 </a:t>
            </a:r>
            <a:r>
              <a:rPr lang="en-US" altLang="zh-CN" sz="2400" dirty="0"/>
              <a:t>CRYPTO 2004 </a:t>
            </a:r>
            <a:r>
              <a:rPr lang="zh-CN" altLang="en-US" sz="2400" dirty="0"/>
              <a:t>的 </a:t>
            </a:r>
            <a:r>
              <a:rPr lang="en-US" altLang="zh-CN" sz="2400" dirty="0"/>
              <a:t>Rump </a:t>
            </a:r>
            <a:r>
              <a:rPr lang="zh-CN" altLang="en-US" sz="2400" dirty="0"/>
              <a:t>会议上，</a:t>
            </a:r>
            <a:r>
              <a:rPr lang="en-US" altLang="zh-CN" sz="2400" dirty="0"/>
              <a:t>Wang, </a:t>
            </a:r>
            <a:r>
              <a:rPr lang="en-US" altLang="zh-CN" sz="2400" dirty="0" err="1"/>
              <a:t>Feng</a:t>
            </a:r>
            <a:r>
              <a:rPr lang="en-US" altLang="zh-CN" sz="2400" dirty="0"/>
              <a:t>, Lai, </a:t>
            </a:r>
            <a:r>
              <a:rPr lang="zh-CN" altLang="en-US" sz="2400" dirty="0"/>
              <a:t>和 </a:t>
            </a:r>
            <a:r>
              <a:rPr lang="en-US" altLang="zh-CN" sz="2400" dirty="0"/>
              <a:t>Yu </a:t>
            </a:r>
            <a:r>
              <a:rPr lang="zh-CN" altLang="en-US" sz="2400" dirty="0"/>
              <a:t>宣布了攻击 </a:t>
            </a:r>
            <a:r>
              <a:rPr lang="en-US" altLang="zh-CN" sz="2400" dirty="0"/>
              <a:t>MD5</a:t>
            </a:r>
            <a:r>
              <a:rPr lang="zh-CN" altLang="en-US" sz="2400" dirty="0"/>
              <a:t>、</a:t>
            </a:r>
            <a:r>
              <a:rPr lang="en-US" altLang="zh-CN" sz="2400" dirty="0"/>
              <a:t>SHA-0 </a:t>
            </a:r>
            <a:r>
              <a:rPr lang="zh-CN" altLang="en-US" sz="2400" dirty="0"/>
              <a:t>和其他散列函数的初步结果。他们对 </a:t>
            </a:r>
            <a:r>
              <a:rPr lang="en-US" altLang="zh-CN" sz="2400" dirty="0"/>
              <a:t>SHA-0 </a:t>
            </a:r>
            <a:r>
              <a:rPr lang="zh-CN" altLang="en-US" sz="2400" dirty="0"/>
              <a:t>攻击复杂到 </a:t>
            </a:r>
            <a:r>
              <a:rPr lang="en-US" altLang="zh-CN" sz="2400" dirty="0"/>
              <a:t>2^40</a:t>
            </a:r>
            <a:r>
              <a:rPr lang="zh-CN" altLang="en-US" sz="2400" dirty="0"/>
              <a:t>，这意味着他们攻击的成果比 </a:t>
            </a:r>
            <a:r>
              <a:rPr lang="en-US" altLang="zh-CN" sz="2400" dirty="0" err="1"/>
              <a:t>Joux</a:t>
            </a:r>
            <a:r>
              <a:rPr lang="en-US" altLang="zh-CN" sz="2400" dirty="0"/>
              <a:t> </a:t>
            </a:r>
            <a:r>
              <a:rPr lang="zh-CN" altLang="en-US" sz="2400" dirty="0"/>
              <a:t>还有其他人所做的更好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Font typeface="Wingdings 2" pitchFamily="18" charset="2"/>
              <a:buNone/>
            </a:pPr>
            <a:r>
              <a:rPr lang="zh-CN" altLang="en-US" sz="2400" dirty="0"/>
              <a:t> </a:t>
            </a:r>
            <a:r>
              <a:rPr lang="zh-CN" altLang="en-US" sz="2400" dirty="0" smtClean="0"/>
              <a:t>     </a:t>
            </a:r>
            <a:endParaRPr lang="en-US" altLang="zh-CN" sz="2400" dirty="0" smtClean="0"/>
          </a:p>
          <a:p>
            <a:pPr>
              <a:buFont typeface="Wingdings 2" pitchFamily="18" charset="2"/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zh-CN" altLang="en-US" sz="2400" dirty="0"/>
              <a:t> </a:t>
            </a:r>
            <a:r>
              <a:rPr lang="en-US" altLang="zh-CN" sz="2400" dirty="0"/>
              <a:t>MD5</a:t>
            </a:r>
            <a:r>
              <a:rPr lang="zh-CN" altLang="en-US" sz="2400" dirty="0"/>
              <a:t>的设计者，同时也是国际著名的公钥加密算法标准</a:t>
            </a:r>
            <a:r>
              <a:rPr lang="en-US" altLang="zh-CN" sz="2400" dirty="0"/>
              <a:t>RSA</a:t>
            </a:r>
            <a:r>
              <a:rPr lang="zh-CN" altLang="en-US" sz="2400" dirty="0"/>
              <a:t>的第一设计者</a:t>
            </a:r>
            <a:r>
              <a:rPr lang="en-US" altLang="zh-CN" sz="2400" dirty="0"/>
              <a:t>R</a:t>
            </a:r>
            <a:r>
              <a:rPr lang="zh-CN" altLang="en-US" sz="2400" dirty="0"/>
              <a:t>．</a:t>
            </a:r>
            <a:r>
              <a:rPr lang="en-US" altLang="zh-CN" sz="2400" dirty="0" err="1"/>
              <a:t>Rivest</a:t>
            </a:r>
            <a:r>
              <a:rPr lang="zh-CN" altLang="en-US" sz="2400" dirty="0"/>
              <a:t>在邮件中写道：“这些结果无疑给人非常深刻的印象，她应当得到我最热烈的祝贺，当然，我并不希望看到</a:t>
            </a:r>
            <a:r>
              <a:rPr lang="en-US" altLang="zh-CN" sz="2400" dirty="0"/>
              <a:t>MD5</a:t>
            </a:r>
            <a:r>
              <a:rPr lang="zh-CN" altLang="en-US" sz="2400" dirty="0"/>
              <a:t>就这样倒下，但人必须尊崇真理。</a:t>
            </a:r>
            <a:r>
              <a:rPr lang="zh-CN" altLang="en-US" sz="2400" dirty="0" smtClean="0"/>
              <a:t>”</a:t>
            </a:r>
            <a:endParaRPr lang="en-US" altLang="zh-CN" sz="2400" dirty="0" smtClean="0"/>
          </a:p>
          <a:p>
            <a:pPr>
              <a:buFont typeface="Wingdings 2" pitchFamily="18" charset="2"/>
              <a:buNone/>
            </a:pP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/>
              <a:t>      </a:t>
            </a:r>
            <a:r>
              <a:rPr lang="zh-CN" altLang="en-US" sz="2400" dirty="0" smtClean="0"/>
              <a:t>  </a:t>
            </a:r>
            <a:r>
              <a:rPr lang="en-US" altLang="zh-CN" sz="2400" dirty="0"/>
              <a:t>Francois </a:t>
            </a:r>
            <a:r>
              <a:rPr lang="en-US" altLang="zh-CN" sz="2400" dirty="0" err="1"/>
              <a:t>Grieu</a:t>
            </a:r>
            <a:r>
              <a:rPr lang="zh-CN" altLang="en-US" sz="2400" dirty="0"/>
              <a:t>这样说：“王小云、冯登国、来学嘉和于红波的最新成果表明他们已经成功破译了</a:t>
            </a:r>
            <a:r>
              <a:rPr lang="en-US" altLang="zh-CN" sz="2400" dirty="0"/>
              <a:t>MD4</a:t>
            </a:r>
            <a:r>
              <a:rPr lang="zh-CN" altLang="en-US" sz="2400" dirty="0"/>
              <a:t>、</a:t>
            </a:r>
            <a:r>
              <a:rPr lang="en-US" altLang="zh-CN" sz="2400" dirty="0"/>
              <a:t>MD5</a:t>
            </a:r>
            <a:r>
              <a:rPr lang="zh-CN" altLang="en-US" sz="2400" dirty="0"/>
              <a:t>、</a:t>
            </a:r>
            <a:r>
              <a:rPr lang="en-US" altLang="zh-CN" sz="2400" dirty="0"/>
              <a:t>HAVAL-128</a:t>
            </a:r>
            <a:r>
              <a:rPr lang="zh-CN" altLang="en-US" sz="2400" dirty="0"/>
              <a:t>、</a:t>
            </a:r>
            <a:r>
              <a:rPr lang="en-US" altLang="zh-CN" sz="2400" dirty="0"/>
              <a:t>RIPEMD-128</a:t>
            </a:r>
            <a:r>
              <a:rPr lang="zh-CN" altLang="en-US" sz="2400" dirty="0"/>
              <a:t>。并且有望以更低的复杂度完成对</a:t>
            </a:r>
            <a:r>
              <a:rPr lang="en-US" altLang="zh-CN" sz="2400" dirty="0"/>
              <a:t>SHA-0</a:t>
            </a:r>
            <a:r>
              <a:rPr lang="zh-CN" altLang="en-US" sz="2400" dirty="0"/>
              <a:t>的攻击。一些初步的问题已经解决。他们赢得了非常热烈的掌声。” </a:t>
            </a:r>
            <a:br>
              <a:rPr lang="zh-CN" altLang="en-US" sz="2400" dirty="0"/>
            </a:br>
            <a:r>
              <a:rPr lang="zh-CN" altLang="en-US" sz="2400" dirty="0"/>
              <a:t>    </a:t>
            </a:r>
            <a:endParaRPr lang="en-US" altLang="zh-CN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45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altLang="zh-CN" sz="3200" dirty="0" smtClean="0">
                <a:solidFill>
                  <a:srgbClr val="FF0000"/>
                </a:solidFill>
              </a:rPr>
              <a:t>HASH</a:t>
            </a:r>
            <a:r>
              <a:rPr lang="zh-CN" altLang="en-US" sz="3200" dirty="0" smtClean="0">
                <a:solidFill>
                  <a:srgbClr val="FF0000"/>
                </a:solidFill>
              </a:rPr>
              <a:t>算法的安全性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矩形​​ 8"/>
          <p:cNvSpPr/>
          <p:nvPr/>
        </p:nvSpPr>
        <p:spPr>
          <a:xfrm>
            <a:off x="282582" y="987318"/>
            <a:ext cx="8432821" cy="4461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 2" pitchFamily="18" charset="2"/>
              <a:buNone/>
            </a:pPr>
            <a:r>
              <a:rPr lang="zh-CN" altLang="en-US" sz="2400" dirty="0">
                <a:solidFill>
                  <a:prstClr val="black"/>
                </a:solidFill>
              </a:rPr>
              <a:t>          另一位专家</a:t>
            </a:r>
            <a:r>
              <a:rPr lang="en-US" altLang="zh-CN" sz="2400" dirty="0">
                <a:solidFill>
                  <a:prstClr val="black"/>
                </a:solidFill>
              </a:rPr>
              <a:t>Greg Rose</a:t>
            </a:r>
            <a:r>
              <a:rPr lang="zh-CN" altLang="en-US" sz="2400" dirty="0">
                <a:solidFill>
                  <a:prstClr val="black"/>
                </a:solidFill>
              </a:rPr>
              <a:t>如此评价：“我刚刚听了</a:t>
            </a:r>
            <a:r>
              <a:rPr lang="en-US" altLang="zh-CN" sz="2400" dirty="0" err="1">
                <a:solidFill>
                  <a:prstClr val="black"/>
                </a:solidFill>
              </a:rPr>
              <a:t>Joux</a:t>
            </a:r>
            <a:r>
              <a:rPr lang="zh-CN" altLang="en-US" sz="2400" dirty="0">
                <a:solidFill>
                  <a:prstClr val="black"/>
                </a:solidFill>
              </a:rPr>
              <a:t>和王小云的报告，王所使用的技术能在任何初始值下用</a:t>
            </a:r>
            <a:r>
              <a:rPr lang="en-US" altLang="zh-CN" sz="2400" dirty="0">
                <a:solidFill>
                  <a:prstClr val="black"/>
                </a:solidFill>
              </a:rPr>
              <a:t>2^40</a:t>
            </a:r>
            <a:r>
              <a:rPr lang="zh-CN" altLang="en-US" sz="2400" dirty="0">
                <a:solidFill>
                  <a:prstClr val="black"/>
                </a:solidFill>
              </a:rPr>
              <a:t>次</a:t>
            </a:r>
            <a:r>
              <a:rPr lang="en-US" altLang="zh-CN" sz="2400" dirty="0">
                <a:solidFill>
                  <a:prstClr val="black"/>
                </a:solidFill>
              </a:rPr>
              <a:t>hash</a:t>
            </a:r>
            <a:r>
              <a:rPr lang="zh-CN" altLang="en-US" sz="2400" dirty="0">
                <a:solidFill>
                  <a:prstClr val="black"/>
                </a:solidFill>
              </a:rPr>
              <a:t>运算找出</a:t>
            </a:r>
            <a:r>
              <a:rPr lang="en-US" altLang="zh-CN" sz="2400" dirty="0">
                <a:solidFill>
                  <a:prstClr val="black"/>
                </a:solidFill>
              </a:rPr>
              <a:t>SHA-0</a:t>
            </a:r>
            <a:r>
              <a:rPr lang="zh-CN" altLang="en-US" sz="2400" dirty="0">
                <a:solidFill>
                  <a:prstClr val="black"/>
                </a:solidFill>
              </a:rPr>
              <a:t>的碰撞。她在报告中对四种</a:t>
            </a:r>
            <a:r>
              <a:rPr lang="en-US" altLang="zh-CN" sz="2400" dirty="0">
                <a:solidFill>
                  <a:prstClr val="black"/>
                </a:solidFill>
              </a:rPr>
              <a:t>HASH</a:t>
            </a:r>
            <a:r>
              <a:rPr lang="zh-CN" altLang="en-US" sz="2400" dirty="0">
                <a:solidFill>
                  <a:prstClr val="black"/>
                </a:solidFill>
              </a:rPr>
              <a:t>函数都给出了碰撞，她赢得了长时间的起立喝彩，（这在我印象中还是第一次）。</a:t>
            </a:r>
            <a:r>
              <a:rPr lang="en-US" altLang="zh-CN" sz="2400" dirty="0">
                <a:solidFill>
                  <a:prstClr val="black"/>
                </a:solidFill>
              </a:rPr>
              <a:t>…… </a:t>
            </a:r>
            <a:r>
              <a:rPr lang="zh-CN" altLang="en-US" sz="2400" dirty="0">
                <a:solidFill>
                  <a:prstClr val="black"/>
                </a:solidFill>
              </a:rPr>
              <a:t>她是当今密码学界的巾帼英雄。</a:t>
            </a:r>
            <a:r>
              <a:rPr lang="en-US" altLang="zh-CN" sz="2400" dirty="0">
                <a:solidFill>
                  <a:prstClr val="black"/>
                </a:solidFill>
              </a:rPr>
              <a:t>……</a:t>
            </a:r>
            <a:r>
              <a:rPr lang="zh-CN" altLang="en-US" sz="2400" dirty="0">
                <a:solidFill>
                  <a:prstClr val="black"/>
                </a:solidFill>
              </a:rPr>
              <a:t>（王小云教授的工作）技术虽然没有公开，但结果是无庸质疑的，这种技术确实存在。</a:t>
            </a:r>
            <a:r>
              <a:rPr lang="en-US" altLang="zh-CN" sz="2400" dirty="0">
                <a:solidFill>
                  <a:prstClr val="black"/>
                </a:solidFill>
              </a:rPr>
              <a:t>…… </a:t>
            </a:r>
            <a:r>
              <a:rPr lang="zh-CN" altLang="en-US" sz="2400" dirty="0">
                <a:solidFill>
                  <a:prstClr val="black"/>
                </a:solidFill>
              </a:rPr>
              <a:t>我坐在</a:t>
            </a:r>
            <a:r>
              <a:rPr lang="en-US" altLang="zh-CN" sz="2400" dirty="0">
                <a:solidFill>
                  <a:prstClr val="black"/>
                </a:solidFill>
              </a:rPr>
              <a:t>Ron </a:t>
            </a:r>
            <a:r>
              <a:rPr lang="en-US" altLang="zh-CN" sz="2400" dirty="0" err="1">
                <a:solidFill>
                  <a:prstClr val="black"/>
                </a:solidFill>
              </a:rPr>
              <a:t>Rivest</a:t>
            </a:r>
            <a:r>
              <a:rPr lang="zh-CN" altLang="en-US" sz="2400" dirty="0">
                <a:solidFill>
                  <a:prstClr val="black"/>
                </a:solidFill>
              </a:rPr>
              <a:t>前面，我听到他评论道：‘我们不得不做很多的重新思考了。’”</a:t>
            </a:r>
            <a:endParaRPr lang="en-US" altLang="zh-CN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27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altLang="zh-CN" sz="3200" dirty="0" smtClean="0">
                <a:solidFill>
                  <a:srgbClr val="FF0000"/>
                </a:solidFill>
              </a:rPr>
              <a:t>HASH</a:t>
            </a:r>
            <a:r>
              <a:rPr lang="zh-CN" altLang="en-US" sz="3200" dirty="0" smtClean="0">
                <a:solidFill>
                  <a:srgbClr val="FF0000"/>
                </a:solidFill>
              </a:rPr>
              <a:t>算法的安全性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​​ 1"/>
          <p:cNvSpPr/>
          <p:nvPr/>
        </p:nvSpPr>
        <p:spPr>
          <a:xfrm>
            <a:off x="4188393" y="1124744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王小云，女，</a:t>
            </a:r>
            <a:r>
              <a:rPr lang="en-US" altLang="zh-CN" dirty="0"/>
              <a:t>1966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月出生，</a:t>
            </a:r>
            <a:r>
              <a:rPr lang="en-US" altLang="zh-CN" dirty="0"/>
              <a:t>1983</a:t>
            </a:r>
            <a:r>
              <a:rPr lang="zh-CN" altLang="en-US" dirty="0"/>
              <a:t>年至</a:t>
            </a:r>
            <a:r>
              <a:rPr lang="en-US" altLang="zh-CN" dirty="0"/>
              <a:t>1993</a:t>
            </a:r>
            <a:r>
              <a:rPr lang="zh-CN" altLang="en-US" dirty="0"/>
              <a:t>年就读于山东大学数学系，先后获得学士、硕士和博士学位，</a:t>
            </a:r>
            <a:r>
              <a:rPr lang="en-US" altLang="zh-CN" dirty="0"/>
              <a:t>1993</a:t>
            </a:r>
            <a:r>
              <a:rPr lang="zh-CN" altLang="en-US" dirty="0"/>
              <a:t>年获山东大学数论与密码学专业博士学位后留校任教。山东大学数学与系统科学学院特聘教授。</a:t>
            </a:r>
            <a:r>
              <a:rPr lang="en-US" altLang="zh-CN" dirty="0"/>
              <a:t>2005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月受聘为清华大学高等研究中心“杨振宁讲座教授”，现为清华大学“长江学者特聘教授”。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王小云主要研究领域为密码算法分析与设计。自</a:t>
            </a:r>
            <a:r>
              <a:rPr lang="en-US" altLang="zh-CN" dirty="0" smtClean="0"/>
              <a:t>1996</a:t>
            </a:r>
            <a:r>
              <a:rPr lang="zh-CN" altLang="en-US" dirty="0" smtClean="0"/>
              <a:t>年以来主要从事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函数的分析与设计，相继破解了一系列国际通用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函数算法。发表论文约</a:t>
            </a:r>
            <a:r>
              <a:rPr lang="en-US" altLang="zh-CN" dirty="0" smtClean="0"/>
              <a:t>20</a:t>
            </a:r>
            <a:r>
              <a:rPr lang="zh-CN" altLang="en-US" dirty="0" smtClean="0"/>
              <a:t>篇。其中近两年发表关于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函数碰撞攻击的论文</a:t>
            </a:r>
            <a:r>
              <a:rPr lang="en-US" altLang="zh-CN" dirty="0" smtClean="0"/>
              <a:t>7</a:t>
            </a:r>
            <a:r>
              <a:rPr lang="zh-CN" altLang="en-US" dirty="0" smtClean="0"/>
              <a:t>篇。</a:t>
            </a:r>
            <a:r>
              <a:rPr lang="en-US" altLang="zh-CN" dirty="0" smtClean="0"/>
              <a:t>2005</a:t>
            </a:r>
            <a:r>
              <a:rPr lang="zh-CN" altLang="en-US" dirty="0" smtClean="0"/>
              <a:t>年以来论文被他引</a:t>
            </a:r>
            <a:r>
              <a:rPr lang="en-US" altLang="zh-CN" dirty="0" smtClean="0"/>
              <a:t>149</a:t>
            </a:r>
            <a:r>
              <a:rPr lang="zh-CN" altLang="en-US" dirty="0" smtClean="0"/>
              <a:t>次。</a:t>
            </a:r>
            <a:r>
              <a:rPr lang="en-US" altLang="zh-CN" dirty="0" smtClean="0"/>
              <a:t>SCI</a:t>
            </a:r>
            <a:r>
              <a:rPr lang="zh-CN" altLang="en-US" dirty="0" smtClean="0"/>
              <a:t>刊物引用</a:t>
            </a:r>
            <a:r>
              <a:rPr lang="en-US" altLang="zh-CN" dirty="0" smtClean="0"/>
              <a:t>57</a:t>
            </a:r>
            <a:r>
              <a:rPr lang="zh-CN" altLang="en-US" dirty="0" smtClean="0"/>
              <a:t>次。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1" name="图片 4" descr="1111714364_WTaqq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18" y="1124744"/>
            <a:ext cx="405447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65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</a:rPr>
              <a:t>消息认证码概述</a:t>
            </a: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35844" name="图片 4" descr="http://img.china-code.net/newspic/201001/08/20100108204746427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380" y="1318131"/>
            <a:ext cx="5911143" cy="430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​​ 10"/>
          <p:cNvSpPr/>
          <p:nvPr/>
        </p:nvSpPr>
        <p:spPr>
          <a:xfrm>
            <a:off x="2484169" y="5566440"/>
            <a:ext cx="4390149" cy="72008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</a:rPr>
              <a:t>加密算法不能</a:t>
            </a:r>
            <a:r>
              <a:rPr lang="zh-CN" altLang="en-US" sz="2000" dirty="0">
                <a:solidFill>
                  <a:srgbClr val="FF0000"/>
                </a:solidFill>
              </a:rPr>
              <a:t>抵抗消息篡改或</a:t>
            </a:r>
            <a:r>
              <a:rPr lang="zh-CN" altLang="en-US" sz="2000" dirty="0" smtClean="0">
                <a:solidFill>
                  <a:srgbClr val="FF0000"/>
                </a:solidFill>
              </a:rPr>
              <a:t>伪造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00700" y="3370992"/>
            <a:ext cx="5628318" cy="490056"/>
            <a:chOff x="1900700" y="2807846"/>
            <a:chExt cx="5628318" cy="490056"/>
          </a:xfrm>
        </p:grpSpPr>
        <p:sp>
          <p:nvSpPr>
            <p:cNvPr id="2" name="矩形​​ 1"/>
            <p:cNvSpPr/>
            <p:nvPr/>
          </p:nvSpPr>
          <p:spPr>
            <a:xfrm>
              <a:off x="1900700" y="2807846"/>
              <a:ext cx="5628318" cy="4900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8081816"/>
                </p:ext>
              </p:extLst>
            </p:nvPr>
          </p:nvGraphicFramePr>
          <p:xfrm>
            <a:off x="2178270" y="2905348"/>
            <a:ext cx="5058026" cy="343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32" name="Equation" r:id="rId5" imgW="3365280" imgH="228600" progId="Equation.DSMT4">
                    <p:embed/>
                  </p:oleObj>
                </mc:Choice>
                <mc:Fallback>
                  <p:oleObj name="Equation" r:id="rId5" imgW="3365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178270" y="2905348"/>
                          <a:ext cx="5058026" cy="34356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0024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</a:rPr>
              <a:t>消息认证码概述</a:t>
            </a: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35844" name="图片 4" descr="http://img.china-code.net/newspic/201001/08/20100108204746427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380" y="1318131"/>
            <a:ext cx="5911143" cy="430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​​ 12"/>
          <p:cNvSpPr/>
          <p:nvPr/>
        </p:nvSpPr>
        <p:spPr>
          <a:xfrm>
            <a:off x="2192434" y="5566440"/>
            <a:ext cx="5044849" cy="72008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</a:rPr>
              <a:t>加密</a:t>
            </a:r>
            <a:r>
              <a:rPr lang="zh-CN" altLang="en-US" sz="2000" dirty="0" smtClean="0">
                <a:solidFill>
                  <a:srgbClr val="FF0000"/>
                </a:solidFill>
              </a:rPr>
              <a:t>算法不能</a:t>
            </a:r>
            <a:r>
              <a:rPr lang="zh-CN" altLang="en-US" sz="2000" dirty="0">
                <a:solidFill>
                  <a:srgbClr val="FF0000"/>
                </a:solidFill>
              </a:rPr>
              <a:t>抵抗消息篡改或伪造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57371" y="3645024"/>
            <a:ext cx="3773141" cy="1877370"/>
            <a:chOff x="257371" y="3645024"/>
            <a:chExt cx="3773141" cy="1877370"/>
          </a:xfrm>
        </p:grpSpPr>
        <p:sp>
          <p:nvSpPr>
            <p:cNvPr id="6" name="矩形​​ 5"/>
            <p:cNvSpPr/>
            <p:nvPr/>
          </p:nvSpPr>
          <p:spPr>
            <a:xfrm>
              <a:off x="257371" y="3645024"/>
              <a:ext cx="1578325" cy="10081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00B050"/>
                  </a:solidFill>
                </a:rPr>
                <a:t>删除</a:t>
              </a:r>
              <a:r>
                <a:rPr lang="en-US" altLang="zh-CN" dirty="0" smtClean="0">
                  <a:solidFill>
                    <a:srgbClr val="00B050"/>
                  </a:solidFill>
                </a:rPr>
                <a:t>TCP Data</a:t>
              </a:r>
              <a:r>
                <a:rPr lang="zh-CN" altLang="en-US" dirty="0" smtClean="0">
                  <a:solidFill>
                    <a:srgbClr val="00B050"/>
                  </a:solidFill>
                </a:rPr>
                <a:t>的后面数据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7" name="任意多边形​​ 6"/>
            <p:cNvSpPr/>
            <p:nvPr/>
          </p:nvSpPr>
          <p:spPr>
            <a:xfrm>
              <a:off x="755769" y="4653136"/>
              <a:ext cx="3274743" cy="869258"/>
            </a:xfrm>
            <a:custGeom>
              <a:avLst/>
              <a:gdLst>
                <a:gd name="connsiteX0" fmla="*/ 0 w 3215148"/>
                <a:gd name="connsiteY0" fmla="*/ 0 h 773413"/>
                <a:gd name="connsiteX1" fmla="*/ 943897 w 3215148"/>
                <a:gd name="connsiteY1" fmla="*/ 147484 h 773413"/>
                <a:gd name="connsiteX2" fmla="*/ 2536723 w 3215148"/>
                <a:gd name="connsiteY2" fmla="*/ 722671 h 773413"/>
                <a:gd name="connsiteX3" fmla="*/ 3215148 w 3215148"/>
                <a:gd name="connsiteY3" fmla="*/ 707922 h 77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5148" h="773413">
                  <a:moveTo>
                    <a:pt x="0" y="0"/>
                  </a:moveTo>
                  <a:cubicBezTo>
                    <a:pt x="260555" y="13519"/>
                    <a:pt x="521110" y="27039"/>
                    <a:pt x="943897" y="147484"/>
                  </a:cubicBezTo>
                  <a:cubicBezTo>
                    <a:pt x="1366684" y="267929"/>
                    <a:pt x="2158181" y="629265"/>
                    <a:pt x="2536723" y="722671"/>
                  </a:cubicBezTo>
                  <a:cubicBezTo>
                    <a:pt x="2915265" y="816077"/>
                    <a:pt x="3065206" y="761999"/>
                    <a:pt x="3215148" y="707922"/>
                  </a:cubicBezTo>
                </a:path>
              </a:pathLst>
            </a:cu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020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</a:rPr>
              <a:t>消息认证码概述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079897"/>
              </p:ext>
            </p:extLst>
          </p:nvPr>
        </p:nvGraphicFramePr>
        <p:xfrm>
          <a:off x="303371" y="1268760"/>
          <a:ext cx="8280920" cy="16318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0920"/>
              </a:tblGrid>
              <a:tr h="504056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</a:rPr>
                        <a:t>消息认证码（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Message</a:t>
                      </a:r>
                      <a:r>
                        <a:rPr lang="en-US" altLang="zh-CN" sz="2400" baseline="0" dirty="0" smtClean="0">
                          <a:solidFill>
                            <a:srgbClr val="FF0000"/>
                          </a:solidFill>
                        </a:rPr>
                        <a:t> Authentication Code</a:t>
                      </a:r>
                      <a:r>
                        <a:rPr lang="zh-CN" altLang="en-US" sz="2400" baseline="0" dirty="0" smtClean="0">
                          <a:solidFill>
                            <a:srgbClr val="FF0000"/>
                          </a:solidFill>
                        </a:rPr>
                        <a:t>，</a:t>
                      </a:r>
                      <a:r>
                        <a:rPr lang="en-US" altLang="zh-CN" sz="2400" baseline="0" dirty="0" smtClean="0">
                          <a:solidFill>
                            <a:srgbClr val="FF0000"/>
                          </a:solidFill>
                        </a:rPr>
                        <a:t>MAC</a:t>
                      </a:r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</a:rPr>
                        <a:t>）</a:t>
                      </a:r>
                      <a:endParaRPr lang="en-US" altLang="zh-CN" sz="240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buFont typeface="Wingdings" pitchFamily="2" charset="2"/>
                        <a:buNone/>
                      </a:pP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消息认证码是密码学的一个重要研究方向，是保证消息完整性的基本算法，利用密钥计算消息的认证信息。</a:t>
                      </a:r>
                      <a:endParaRPr lang="en-US" altLang="zh-CN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defTabSz="914400" rtl="0" eaLnBrk="1" latinLnBrk="0" hangingPunct="1">
                        <a:buFont typeface="Wingdings" pitchFamily="2" charset="2"/>
                        <a:buNone/>
                      </a:pP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08542"/>
            <a:ext cx="7920881" cy="304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51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15900</TotalTime>
  <Words>2338</Words>
  <Application>Microsoft Office PowerPoint</Application>
  <PresentationFormat>全屏显示(4:3)</PresentationFormat>
  <Paragraphs>292</Paragraphs>
  <Slides>62</Slides>
  <Notes>56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62</vt:i4>
      </vt:variant>
    </vt:vector>
  </HeadingPairs>
  <TitlesOfParts>
    <vt:vector size="65" baseType="lpstr">
      <vt:lpstr>Office 主题</vt:lpstr>
      <vt:lpstr>Equation</vt:lpstr>
      <vt:lpstr>MathType 6.0 Equation</vt:lpstr>
      <vt:lpstr>消息认证码和散列函数 MAC &amp; HASH</vt:lpstr>
      <vt:lpstr>消息认证码概述</vt:lpstr>
      <vt:lpstr>消息认证码概述</vt:lpstr>
      <vt:lpstr>消息认证码概述</vt:lpstr>
      <vt:lpstr>消息认证码概述</vt:lpstr>
      <vt:lpstr>消息认证码概述</vt:lpstr>
      <vt:lpstr>消息认证码概述</vt:lpstr>
      <vt:lpstr>消息认证码概述</vt:lpstr>
      <vt:lpstr>消息认证码概述</vt:lpstr>
      <vt:lpstr>消息验证码算法</vt:lpstr>
      <vt:lpstr>消息认证码概述</vt:lpstr>
      <vt:lpstr>消息认证实验</vt:lpstr>
      <vt:lpstr>消息认证码安全标准</vt:lpstr>
      <vt:lpstr>CBC-MAC</vt:lpstr>
      <vt:lpstr>CBC-MAC</vt:lpstr>
      <vt:lpstr>CBC-MAC</vt:lpstr>
      <vt:lpstr>CBC-MAC</vt:lpstr>
      <vt:lpstr>CBC-MAC</vt:lpstr>
      <vt:lpstr>散列函数（HASH函数）</vt:lpstr>
      <vt:lpstr>散列函数（HASH函数）</vt:lpstr>
      <vt:lpstr>散列函数（HASH函数）</vt:lpstr>
      <vt:lpstr>散列函数（HASH函数）</vt:lpstr>
      <vt:lpstr>散列函数（HASH函数）</vt:lpstr>
      <vt:lpstr>散列函数（HASH函数）</vt:lpstr>
      <vt:lpstr>散列函数（HASH函数）</vt:lpstr>
      <vt:lpstr>散列函数（HASH函数）</vt:lpstr>
      <vt:lpstr>哈希函数定义</vt:lpstr>
      <vt:lpstr>散列函数（HASH函数）</vt:lpstr>
      <vt:lpstr>散列函数（HASH函数）</vt:lpstr>
      <vt:lpstr>散列函数（HASH函数）</vt:lpstr>
      <vt:lpstr>Merkle-Damgard结构</vt:lpstr>
      <vt:lpstr>Merkle-Damgard结构</vt:lpstr>
      <vt:lpstr>Merkle-Damgard结构</vt:lpstr>
      <vt:lpstr>Merkle-Damgard结构</vt:lpstr>
      <vt:lpstr>HASH算法的安全性</vt:lpstr>
      <vt:lpstr>NMAC</vt:lpstr>
      <vt:lpstr>NMAC</vt:lpstr>
      <vt:lpstr>NMAC</vt:lpstr>
      <vt:lpstr>HMAC</vt:lpstr>
      <vt:lpstr>HMAC</vt:lpstr>
      <vt:lpstr>HMAC</vt:lpstr>
      <vt:lpstr>MAC和HASH的关系</vt:lpstr>
      <vt:lpstr>MD5算法</vt:lpstr>
      <vt:lpstr>MD5算法</vt:lpstr>
      <vt:lpstr>MD5算法</vt:lpstr>
      <vt:lpstr>MD5算法</vt:lpstr>
      <vt:lpstr>MD5算法</vt:lpstr>
      <vt:lpstr>MD5算法</vt:lpstr>
      <vt:lpstr>MD5算法</vt:lpstr>
      <vt:lpstr>MD5算法</vt:lpstr>
      <vt:lpstr>MD5算法</vt:lpstr>
      <vt:lpstr>MD5算法</vt:lpstr>
      <vt:lpstr>安全HASH算法（SHA)</vt:lpstr>
      <vt:lpstr>安全HASH算法（SHA)</vt:lpstr>
      <vt:lpstr>安全HASH算法（SHA)</vt:lpstr>
      <vt:lpstr>安全HASH算法（SHA)</vt:lpstr>
      <vt:lpstr>安全HASH算法（SHA)</vt:lpstr>
      <vt:lpstr>安全HASH算法（SHA)</vt:lpstr>
      <vt:lpstr>HASH算法的安全性</vt:lpstr>
      <vt:lpstr>HASH算法的安全性</vt:lpstr>
      <vt:lpstr>HASH算法的安全性</vt:lpstr>
      <vt:lpstr>HASH算法的安全性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介  绍</dc:title>
  <dc:creator>zhulh</dc:creator>
  <cp:lastModifiedBy>Alex</cp:lastModifiedBy>
  <cp:revision>458</cp:revision>
  <dcterms:created xsi:type="dcterms:W3CDTF">2009-09-25T21:17:51Z</dcterms:created>
  <dcterms:modified xsi:type="dcterms:W3CDTF">2016-04-07T05:31:22Z</dcterms:modified>
</cp:coreProperties>
</file>