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12"/>
  </p:notesMasterIdLst>
  <p:sldIdLst>
    <p:sldId id="256" r:id="rId3"/>
    <p:sldId id="479" r:id="rId4"/>
    <p:sldId id="484" r:id="rId5"/>
    <p:sldId id="403" r:id="rId6"/>
    <p:sldId id="469" r:id="rId7"/>
    <p:sldId id="486" r:id="rId8"/>
    <p:sldId id="471" r:id="rId9"/>
    <p:sldId id="571" r:id="rId10"/>
    <p:sldId id="470" r:id="rId11"/>
    <p:sldId id="485" r:id="rId12"/>
    <p:sldId id="572" r:id="rId13"/>
    <p:sldId id="462" r:id="rId14"/>
    <p:sldId id="472" r:id="rId15"/>
    <p:sldId id="595" r:id="rId16"/>
    <p:sldId id="596" r:id="rId17"/>
    <p:sldId id="473" r:id="rId18"/>
    <p:sldId id="474" r:id="rId19"/>
    <p:sldId id="475" r:id="rId20"/>
    <p:sldId id="461" r:id="rId21"/>
    <p:sldId id="489" r:id="rId22"/>
    <p:sldId id="487" r:id="rId23"/>
    <p:sldId id="488" r:id="rId24"/>
    <p:sldId id="490" r:id="rId25"/>
    <p:sldId id="492" r:id="rId26"/>
    <p:sldId id="491" r:id="rId27"/>
    <p:sldId id="493" r:id="rId28"/>
    <p:sldId id="494" r:id="rId29"/>
    <p:sldId id="495" r:id="rId30"/>
    <p:sldId id="496" r:id="rId31"/>
    <p:sldId id="497" r:id="rId32"/>
    <p:sldId id="499" r:id="rId33"/>
    <p:sldId id="500" r:id="rId34"/>
    <p:sldId id="501" r:id="rId35"/>
    <p:sldId id="502" r:id="rId36"/>
    <p:sldId id="503" r:id="rId37"/>
    <p:sldId id="580" r:id="rId38"/>
    <p:sldId id="597" r:id="rId39"/>
    <p:sldId id="509" r:id="rId40"/>
    <p:sldId id="512" r:id="rId41"/>
    <p:sldId id="510" r:id="rId42"/>
    <p:sldId id="511" r:id="rId43"/>
    <p:sldId id="598" r:id="rId44"/>
    <p:sldId id="581" r:id="rId45"/>
    <p:sldId id="577" r:id="rId46"/>
    <p:sldId id="513" r:id="rId47"/>
    <p:sldId id="574" r:id="rId48"/>
    <p:sldId id="514" r:id="rId49"/>
    <p:sldId id="591" r:id="rId50"/>
    <p:sldId id="592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3" r:id="rId59"/>
    <p:sldId id="524" r:id="rId60"/>
    <p:sldId id="522" r:id="rId61"/>
    <p:sldId id="525" r:id="rId62"/>
    <p:sldId id="527" r:id="rId63"/>
    <p:sldId id="528" r:id="rId64"/>
    <p:sldId id="529" r:id="rId65"/>
    <p:sldId id="530" r:id="rId66"/>
    <p:sldId id="531" r:id="rId67"/>
    <p:sldId id="532" r:id="rId68"/>
    <p:sldId id="533" r:id="rId69"/>
    <p:sldId id="555" r:id="rId70"/>
    <p:sldId id="556" r:id="rId71"/>
    <p:sldId id="557" r:id="rId72"/>
    <p:sldId id="558" r:id="rId73"/>
    <p:sldId id="559" r:id="rId74"/>
    <p:sldId id="561" r:id="rId75"/>
    <p:sldId id="560" r:id="rId76"/>
    <p:sldId id="562" r:id="rId77"/>
    <p:sldId id="563" r:id="rId78"/>
    <p:sldId id="564" r:id="rId79"/>
    <p:sldId id="565" r:id="rId80"/>
    <p:sldId id="566" r:id="rId81"/>
    <p:sldId id="575" r:id="rId82"/>
    <p:sldId id="535" r:id="rId83"/>
    <p:sldId id="534" r:id="rId84"/>
    <p:sldId id="567" r:id="rId85"/>
    <p:sldId id="568" r:id="rId86"/>
    <p:sldId id="569" r:id="rId87"/>
    <p:sldId id="537" r:id="rId88"/>
    <p:sldId id="576" r:id="rId89"/>
    <p:sldId id="538" r:id="rId90"/>
    <p:sldId id="539" r:id="rId91"/>
    <p:sldId id="540" r:id="rId92"/>
    <p:sldId id="541" r:id="rId93"/>
    <p:sldId id="542" r:id="rId94"/>
    <p:sldId id="543" r:id="rId95"/>
    <p:sldId id="544" r:id="rId96"/>
    <p:sldId id="536" r:id="rId97"/>
    <p:sldId id="549" r:id="rId98"/>
    <p:sldId id="548" r:id="rId99"/>
    <p:sldId id="550" r:id="rId100"/>
    <p:sldId id="551" r:id="rId101"/>
    <p:sldId id="552" r:id="rId102"/>
    <p:sldId id="545" r:id="rId103"/>
    <p:sldId id="547" r:id="rId104"/>
    <p:sldId id="546" r:id="rId105"/>
    <p:sldId id="553" r:id="rId106"/>
    <p:sldId id="583" r:id="rId107"/>
    <p:sldId id="586" r:id="rId108"/>
    <p:sldId id="587" r:id="rId109"/>
    <p:sldId id="588" r:id="rId110"/>
    <p:sldId id="590" r:id="rId1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4903" autoAdjust="0"/>
  </p:normalViewPr>
  <p:slideViewPr>
    <p:cSldViewPr>
      <p:cViewPr>
        <p:scale>
          <a:sx n="66" d="100"/>
          <a:sy n="66" d="100"/>
        </p:scale>
        <p:origin x="-1689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66.wmf"/><Relationship Id="rId1" Type="http://schemas.openxmlformats.org/officeDocument/2006/relationships/image" Target="../media/image74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0.wmf"/><Relationship Id="rId10" Type="http://schemas.openxmlformats.org/officeDocument/2006/relationships/image" Target="../media/image80.wmf"/><Relationship Id="rId4" Type="http://schemas.openxmlformats.org/officeDocument/2006/relationships/image" Target="../media/image69.wmf"/><Relationship Id="rId9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69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98.wmf"/><Relationship Id="rId1" Type="http://schemas.openxmlformats.org/officeDocument/2006/relationships/image" Target="../media/image69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59.wmf"/><Relationship Id="rId7" Type="http://schemas.openxmlformats.org/officeDocument/2006/relationships/image" Target="../media/image168.wmf"/><Relationship Id="rId12" Type="http://schemas.openxmlformats.org/officeDocument/2006/relationships/image" Target="../media/image17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7.wmf"/><Relationship Id="rId11" Type="http://schemas.openxmlformats.org/officeDocument/2006/relationships/image" Target="../media/image172.wmf"/><Relationship Id="rId5" Type="http://schemas.openxmlformats.org/officeDocument/2006/relationships/image" Target="../media/image161.wmf"/><Relationship Id="rId10" Type="http://schemas.openxmlformats.org/officeDocument/2006/relationships/image" Target="../media/image171.wmf"/><Relationship Id="rId4" Type="http://schemas.openxmlformats.org/officeDocument/2006/relationships/image" Target="../media/image160.wmf"/><Relationship Id="rId9" Type="http://schemas.openxmlformats.org/officeDocument/2006/relationships/image" Target="../media/image1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5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98.wmf"/><Relationship Id="rId1" Type="http://schemas.openxmlformats.org/officeDocument/2006/relationships/image" Target="../media/image69.wmf"/><Relationship Id="rId4" Type="http://schemas.openxmlformats.org/officeDocument/2006/relationships/image" Target="../media/image18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4.wmf"/><Relationship Id="rId1" Type="http://schemas.openxmlformats.org/officeDocument/2006/relationships/image" Target="../media/image249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4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4" Type="http://schemas.openxmlformats.org/officeDocument/2006/relationships/image" Target="../media/image25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4" Type="http://schemas.openxmlformats.org/officeDocument/2006/relationships/image" Target="../media/image26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18" Type="http://schemas.openxmlformats.org/officeDocument/2006/relationships/image" Target="../media/image29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17" Type="http://schemas.openxmlformats.org/officeDocument/2006/relationships/image" Target="../media/image293.wmf"/><Relationship Id="rId2" Type="http://schemas.openxmlformats.org/officeDocument/2006/relationships/image" Target="../media/image278.wmf"/><Relationship Id="rId16" Type="http://schemas.openxmlformats.org/officeDocument/2006/relationships/image" Target="../media/image292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5" Type="http://schemas.openxmlformats.org/officeDocument/2006/relationships/image" Target="../media/image29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Relationship Id="rId14" Type="http://schemas.openxmlformats.org/officeDocument/2006/relationships/image" Target="../media/image29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79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02.wmf"/><Relationship Id="rId7" Type="http://schemas.openxmlformats.org/officeDocument/2006/relationships/image" Target="../media/image316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274.wmf"/><Relationship Id="rId5" Type="http://schemas.openxmlformats.org/officeDocument/2006/relationships/image" Target="../media/image322.wmf"/><Relationship Id="rId4" Type="http://schemas.openxmlformats.org/officeDocument/2006/relationships/image" Target="../media/image26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image" Target="../media/image338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12" Type="http://schemas.openxmlformats.org/officeDocument/2006/relationships/image" Target="../media/image337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5" Type="http://schemas.openxmlformats.org/officeDocument/2006/relationships/image" Target="../media/image330.wmf"/><Relationship Id="rId10" Type="http://schemas.openxmlformats.org/officeDocument/2006/relationships/image" Target="../media/image335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Relationship Id="rId14" Type="http://schemas.openxmlformats.org/officeDocument/2006/relationships/image" Target="../media/image33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69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image" Target="../media/image348.wmf"/><Relationship Id="rId7" Type="http://schemas.openxmlformats.org/officeDocument/2006/relationships/image" Target="../media/image352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6" Type="http://schemas.openxmlformats.org/officeDocument/2006/relationships/image" Target="../media/image351.wmf"/><Relationship Id="rId5" Type="http://schemas.openxmlformats.org/officeDocument/2006/relationships/image" Target="../media/image350.wmf"/><Relationship Id="rId10" Type="http://schemas.openxmlformats.org/officeDocument/2006/relationships/image" Target="../media/image355.wmf"/><Relationship Id="rId4" Type="http://schemas.openxmlformats.org/officeDocument/2006/relationships/image" Target="../media/image349.wmf"/><Relationship Id="rId9" Type="http://schemas.openxmlformats.org/officeDocument/2006/relationships/image" Target="../media/image35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6.wmf"/><Relationship Id="rId1" Type="http://schemas.openxmlformats.org/officeDocument/2006/relationships/image" Target="../media/image351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3.wmf"/><Relationship Id="rId1" Type="http://schemas.openxmlformats.org/officeDocument/2006/relationships/image" Target="../media/image356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10" Type="http://schemas.openxmlformats.org/officeDocument/2006/relationships/image" Target="../media/image366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6" Type="http://schemas.openxmlformats.org/officeDocument/2006/relationships/image" Target="../media/image382.wmf"/><Relationship Id="rId11" Type="http://schemas.openxmlformats.org/officeDocument/2006/relationships/image" Target="../media/image387.wmf"/><Relationship Id="rId5" Type="http://schemas.openxmlformats.org/officeDocument/2006/relationships/image" Target="../media/image381.wmf"/><Relationship Id="rId10" Type="http://schemas.openxmlformats.org/officeDocument/2006/relationships/image" Target="../media/image386.wmf"/><Relationship Id="rId4" Type="http://schemas.openxmlformats.org/officeDocument/2006/relationships/image" Target="../media/image380.wmf"/><Relationship Id="rId9" Type="http://schemas.openxmlformats.org/officeDocument/2006/relationships/image" Target="../media/image38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Relationship Id="rId9" Type="http://schemas.openxmlformats.org/officeDocument/2006/relationships/image" Target="../media/image396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image" Target="../media/image399.wmf"/><Relationship Id="rId7" Type="http://schemas.openxmlformats.org/officeDocument/2006/relationships/image" Target="../media/image392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6" Type="http://schemas.openxmlformats.org/officeDocument/2006/relationships/image" Target="../media/image402.wmf"/><Relationship Id="rId5" Type="http://schemas.openxmlformats.org/officeDocument/2006/relationships/image" Target="../media/image401.wmf"/><Relationship Id="rId4" Type="http://schemas.openxmlformats.org/officeDocument/2006/relationships/image" Target="../media/image400.wmf"/><Relationship Id="rId9" Type="http://schemas.openxmlformats.org/officeDocument/2006/relationships/image" Target="../media/image40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23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9118-B020-408A-87FF-243363CD19B1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4D42-90CE-4DB6-A765-3DECAE6027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12C6B6-5515-4953-9DB2-62715E9969E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BDCDCA-5156-4DFE-8074-43A59ED9EC6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DC3023C-C8A7-474D-A0A9-7864651C8D9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8C07D1-606E-4AFD-99E0-3BACA727404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若</a:t>
            </a:r>
            <a:r>
              <a:rPr lang="en-US" altLang="zh-CN" dirty="0" smtClean="0"/>
              <a:t>N=6.</a:t>
            </a:r>
            <a:r>
              <a:rPr lang="zh-CN" altLang="en-US" dirty="0" smtClean="0"/>
              <a:t> 乘法群中元素为</a:t>
            </a:r>
            <a:r>
              <a:rPr lang="en-US" altLang="zh-CN" dirty="0" smtClean="0"/>
              <a:t>{1,5}.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阶为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则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的平方</a:t>
            </a:r>
            <a:r>
              <a:rPr lang="en-US" altLang="zh-CN" baseline="0" dirty="0" smtClean="0"/>
              <a:t>mod6</a:t>
            </a:r>
            <a:r>
              <a:rPr lang="zh-CN" altLang="en-US" baseline="0" dirty="0" smtClean="0"/>
              <a:t>一定等于</a:t>
            </a:r>
            <a:r>
              <a:rPr lang="en-US" altLang="zh-CN" baseline="0" dirty="0" smtClean="0"/>
              <a:t>1.</a:t>
            </a:r>
            <a:endParaRPr lang="en-US" altLang="zh-CN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23BE54-0117-4646-B29E-2C37FC36C4C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BC58B1-28BE-45F3-A1AF-625296468AD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84B60-B9A7-4360-A8B0-4AFB68C4CD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dirty="0" smtClean="0"/>
              <a:t>N=11*13=143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dirty="0" smtClean="0"/>
              <a:t>X=11,13,33,36…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584B60-B9A7-4360-A8B0-4AFB68C4CD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782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29D6D68-4B7A-44FE-9D1D-9D9ADE07C41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D9309A-97D7-4FBE-9BE3-EA9EB9DD7EA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D660DC-2D55-46D9-8ABE-8E894B70341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CC292CE-6B7D-446A-9AAD-5136DA488AC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CB0E943-0F15-46E2-A53E-FBF397B56AC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367FB3-76A9-4D03-A069-EA9A386970E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3BE8CFC-F0E3-450F-8112-CB8F5F2012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8560CC-12B3-46B7-A207-9FF15A205D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6D697D0-CD87-4D86-9246-8A8E3607F3E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317CCD-8E6C-4909-97EB-7FD89B65E31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图中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p-1</a:t>
            </a:r>
            <a:r>
              <a:rPr lang="zh-CN" altLang="en-US" dirty="0" smtClean="0"/>
              <a:t>次方 </a:t>
            </a:r>
            <a:r>
              <a:rPr lang="en-US" altLang="zh-CN" dirty="0" err="1" smtClean="0"/>
              <a:t>modp</a:t>
            </a:r>
            <a:r>
              <a:rPr lang="zh-CN" altLang="en-US" dirty="0" smtClean="0"/>
              <a:t>余</a:t>
            </a:r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应为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的（</a:t>
            </a:r>
            <a:r>
              <a:rPr lang="en-US" altLang="zh-CN" baseline="0" dirty="0" smtClean="0"/>
              <a:t>p-1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/2</a:t>
            </a:r>
            <a:r>
              <a:rPr lang="zh-CN" altLang="en-US" baseline="0" dirty="0" smtClean="0"/>
              <a:t>次方</a:t>
            </a:r>
            <a:r>
              <a:rPr lang="en-US" altLang="zh-CN" baseline="0" dirty="0" smtClean="0"/>
              <a:t>mod p</a:t>
            </a:r>
            <a:r>
              <a:rPr lang="zh-CN" altLang="en-US" baseline="0" dirty="0" smtClean="0"/>
              <a:t>余</a:t>
            </a:r>
            <a:r>
              <a:rPr lang="en-US" altLang="zh-CN" baseline="0" dirty="0" smtClean="0"/>
              <a:t>1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奇整数是素数的概率大约是：</a:t>
            </a:r>
            <a:r>
              <a:rPr lang="en-US" altLang="zh-CN" dirty="0" smtClean="0"/>
              <a:t>(n/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ln</a:t>
            </a:r>
            <a:r>
              <a:rPr lang="en-US" altLang="zh-CN" baseline="0" dirty="0" smtClean="0"/>
              <a:t> n)/(n/2)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FA4A4D-49E0-4D4C-BB23-07DA698323F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3k+2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5k+3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7k+5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21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6BBE19-3B50-4D7C-904A-BB3DE4F0CF2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C64AA5-9BAE-42E4-9CAB-F5CCA94D0A7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5DA73-46DE-4EAC-BA81-2DB1150D013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EB319F-CCAB-4007-A4E7-95AB270E65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F7D867-0298-4222-86A2-EB4ED6050B06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174894-0677-43D5-888B-71AC923C18D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7C23BB-9955-4C95-930F-B986117B503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D9309A-97D7-4FBE-9BE3-EA9EB9DD7EA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是奇数，意味着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都不会是</a:t>
            </a:r>
            <a:r>
              <a:rPr lang="en-US" altLang="zh-CN" smtClean="0"/>
              <a:t>2.</a:t>
            </a:r>
            <a:r>
              <a:rPr lang="zh-CN" altLang="en-US" smtClean="0"/>
              <a:t>则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q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99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扩展的欧几里得算法</a:t>
            </a: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D9309A-97D7-4FBE-9BE3-EA9EB9DD7EA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扩展的欧几里得算法</a:t>
            </a:r>
            <a:endParaRPr lang="en-US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8663FEC-D6A0-4997-B4CA-5A3534FDD0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104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 4 </a:t>
            </a:r>
            <a:r>
              <a:rPr lang="zh-CN" altLang="en-US" dirty="0" smtClean="0"/>
              <a:t>余 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的平方根如何算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4D42-90CE-4DB6-A765-3DECAE602739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4E61-2C32-42B0-B0E8-2E5A3E78620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520E-A1BD-4639-A5E9-5B1A8BA9F2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9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B694-AB92-4C6C-B424-445DB0894B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BAFA0-901D-4F23-9AEA-B41D8FFE4F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9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6472-65F5-4E76-86E7-AAB0EFF509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19C7-E0CA-474C-829C-F85C35E7F5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4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109D-357F-4D41-8F20-83EAAAEDA6A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EF87-B69C-45E4-AD4C-C204F573FAB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7391-7AB6-46B2-B0B8-D3CE3BD315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B25D-8580-4291-9733-63F30FA5068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2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3B4A-EC32-4596-BF42-5631493976F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1407-35CE-48F3-97B6-E505AC8985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8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EF91-0B8D-43CD-86E3-36E2B14684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B3710-B8C2-40A5-8B75-8799D15C2B6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6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3D752-AD50-4BCE-B1DD-D4E6FF069A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76F5-92D7-44AA-992E-58F97316D3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A7E8-6C64-4A48-812B-56B1AE8806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F3C8C-2AC3-4568-AB67-DB010A8B80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78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6E15-5B98-49F8-B75C-FB4CF1FE3B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8144D-A3E2-48C8-A2BF-DD48C37007A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48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67C4-BEE6-43D2-A2FC-66F8549A3B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F2D8-5129-44BA-A4FB-61930BD0C6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0A475B-D25D-4E0D-A5C3-405DE35478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CB789E-E2B8-4E87-84ED-45E54D6E3EE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71.wmf"/><Relationship Id="rId3" Type="http://schemas.openxmlformats.org/officeDocument/2006/relationships/notesSlide" Target="../notesSlides/notesSlide94.xml"/><Relationship Id="rId7" Type="http://schemas.openxmlformats.org/officeDocument/2006/relationships/image" Target="../media/image368.wmf"/><Relationship Id="rId12" Type="http://schemas.openxmlformats.org/officeDocument/2006/relationships/oleObject" Target="../embeddings/oleObject3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70.wmf"/><Relationship Id="rId5" Type="http://schemas.openxmlformats.org/officeDocument/2006/relationships/image" Target="../media/image367.wmf"/><Relationship Id="rId10" Type="http://schemas.openxmlformats.org/officeDocument/2006/relationships/oleObject" Target="../embeddings/oleObject355.bin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69.wmf"/><Relationship Id="rId14" Type="http://schemas.openxmlformats.org/officeDocument/2006/relationships/oleObject" Target="../embeddings/oleObject357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0.bin"/><Relationship Id="rId13" Type="http://schemas.openxmlformats.org/officeDocument/2006/relationships/oleObject" Target="../embeddings/oleObject363.bin"/><Relationship Id="rId3" Type="http://schemas.openxmlformats.org/officeDocument/2006/relationships/notesSlide" Target="../notesSlides/notesSlide95.xml"/><Relationship Id="rId7" Type="http://schemas.openxmlformats.org/officeDocument/2006/relationships/image" Target="../media/image373.wmf"/><Relationship Id="rId12" Type="http://schemas.openxmlformats.org/officeDocument/2006/relationships/oleObject" Target="../embeddings/oleObject3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75.wmf"/><Relationship Id="rId5" Type="http://schemas.openxmlformats.org/officeDocument/2006/relationships/image" Target="../media/image372.wmf"/><Relationship Id="rId15" Type="http://schemas.openxmlformats.org/officeDocument/2006/relationships/oleObject" Target="../embeddings/oleObject364.bin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74.wmf"/><Relationship Id="rId14" Type="http://schemas.openxmlformats.org/officeDocument/2006/relationships/image" Target="../media/image376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image" Target="../media/image381.wmf"/><Relationship Id="rId18" Type="http://schemas.openxmlformats.org/officeDocument/2006/relationships/oleObject" Target="../embeddings/oleObject372.bin"/><Relationship Id="rId26" Type="http://schemas.openxmlformats.org/officeDocument/2006/relationships/oleObject" Target="../embeddings/oleObject376.bin"/><Relationship Id="rId3" Type="http://schemas.openxmlformats.org/officeDocument/2006/relationships/notesSlide" Target="../notesSlides/notesSlide96.xml"/><Relationship Id="rId21" Type="http://schemas.openxmlformats.org/officeDocument/2006/relationships/image" Target="../media/image385.wmf"/><Relationship Id="rId7" Type="http://schemas.openxmlformats.org/officeDocument/2006/relationships/image" Target="../media/image378.wmf"/><Relationship Id="rId12" Type="http://schemas.openxmlformats.org/officeDocument/2006/relationships/oleObject" Target="../embeddings/oleObject369.bin"/><Relationship Id="rId17" Type="http://schemas.openxmlformats.org/officeDocument/2006/relationships/image" Target="../media/image383.wmf"/><Relationship Id="rId25" Type="http://schemas.openxmlformats.org/officeDocument/2006/relationships/image" Target="../media/image38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71.bin"/><Relationship Id="rId20" Type="http://schemas.openxmlformats.org/officeDocument/2006/relationships/oleObject" Target="../embeddings/oleObject373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66.bin"/><Relationship Id="rId11" Type="http://schemas.openxmlformats.org/officeDocument/2006/relationships/image" Target="../media/image380.wmf"/><Relationship Id="rId24" Type="http://schemas.openxmlformats.org/officeDocument/2006/relationships/oleObject" Target="../embeddings/oleObject375.bin"/><Relationship Id="rId5" Type="http://schemas.openxmlformats.org/officeDocument/2006/relationships/image" Target="../media/image377.wmf"/><Relationship Id="rId15" Type="http://schemas.openxmlformats.org/officeDocument/2006/relationships/image" Target="../media/image382.wmf"/><Relationship Id="rId23" Type="http://schemas.openxmlformats.org/officeDocument/2006/relationships/image" Target="../media/image386.wmf"/><Relationship Id="rId10" Type="http://schemas.openxmlformats.org/officeDocument/2006/relationships/oleObject" Target="../embeddings/oleObject368.bin"/><Relationship Id="rId19" Type="http://schemas.openxmlformats.org/officeDocument/2006/relationships/image" Target="../media/image384.wmf"/><Relationship Id="rId4" Type="http://schemas.openxmlformats.org/officeDocument/2006/relationships/oleObject" Target="../embeddings/oleObject365.bin"/><Relationship Id="rId9" Type="http://schemas.openxmlformats.org/officeDocument/2006/relationships/image" Target="../media/image379.wmf"/><Relationship Id="rId14" Type="http://schemas.openxmlformats.org/officeDocument/2006/relationships/oleObject" Target="../embeddings/oleObject370.bin"/><Relationship Id="rId22" Type="http://schemas.openxmlformats.org/officeDocument/2006/relationships/oleObject" Target="../embeddings/oleObject374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image" Target="../media/image392.wmf"/><Relationship Id="rId18" Type="http://schemas.openxmlformats.org/officeDocument/2006/relationships/oleObject" Target="../embeddings/oleObject384.bin"/><Relationship Id="rId3" Type="http://schemas.openxmlformats.org/officeDocument/2006/relationships/notesSlide" Target="../notesSlides/notesSlide97.xml"/><Relationship Id="rId21" Type="http://schemas.openxmlformats.org/officeDocument/2006/relationships/image" Target="../media/image396.wmf"/><Relationship Id="rId7" Type="http://schemas.openxmlformats.org/officeDocument/2006/relationships/image" Target="../media/image389.wmf"/><Relationship Id="rId12" Type="http://schemas.openxmlformats.org/officeDocument/2006/relationships/oleObject" Target="../embeddings/oleObject381.bin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83.bin"/><Relationship Id="rId20" Type="http://schemas.openxmlformats.org/officeDocument/2006/relationships/oleObject" Target="../embeddings/oleObject385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91.wmf"/><Relationship Id="rId5" Type="http://schemas.openxmlformats.org/officeDocument/2006/relationships/image" Target="../media/image388.wmf"/><Relationship Id="rId15" Type="http://schemas.openxmlformats.org/officeDocument/2006/relationships/image" Target="../media/image393.wmf"/><Relationship Id="rId10" Type="http://schemas.openxmlformats.org/officeDocument/2006/relationships/oleObject" Target="../embeddings/oleObject380.bin"/><Relationship Id="rId19" Type="http://schemas.openxmlformats.org/officeDocument/2006/relationships/image" Target="../media/image395.wmf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90.wmf"/><Relationship Id="rId14" Type="http://schemas.openxmlformats.org/officeDocument/2006/relationships/oleObject" Target="../embeddings/oleObject382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8.bin"/><Relationship Id="rId13" Type="http://schemas.openxmlformats.org/officeDocument/2006/relationships/image" Target="../media/image401.wmf"/><Relationship Id="rId18" Type="http://schemas.openxmlformats.org/officeDocument/2006/relationships/oleObject" Target="../embeddings/oleObject393.bin"/><Relationship Id="rId3" Type="http://schemas.openxmlformats.org/officeDocument/2006/relationships/notesSlide" Target="../notesSlides/notesSlide98.xml"/><Relationship Id="rId21" Type="http://schemas.openxmlformats.org/officeDocument/2006/relationships/image" Target="../media/image404.wmf"/><Relationship Id="rId7" Type="http://schemas.openxmlformats.org/officeDocument/2006/relationships/image" Target="../media/image398.wmf"/><Relationship Id="rId12" Type="http://schemas.openxmlformats.org/officeDocument/2006/relationships/oleObject" Target="../embeddings/oleObject390.bin"/><Relationship Id="rId17" Type="http://schemas.openxmlformats.org/officeDocument/2006/relationships/image" Target="../media/image39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92.bin"/><Relationship Id="rId20" Type="http://schemas.openxmlformats.org/officeDocument/2006/relationships/oleObject" Target="../embeddings/oleObject394.bin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87.bin"/><Relationship Id="rId11" Type="http://schemas.openxmlformats.org/officeDocument/2006/relationships/image" Target="../media/image400.wmf"/><Relationship Id="rId5" Type="http://schemas.openxmlformats.org/officeDocument/2006/relationships/image" Target="../media/image397.wmf"/><Relationship Id="rId15" Type="http://schemas.openxmlformats.org/officeDocument/2006/relationships/image" Target="../media/image402.wmf"/><Relationship Id="rId10" Type="http://schemas.openxmlformats.org/officeDocument/2006/relationships/oleObject" Target="../embeddings/oleObject389.bin"/><Relationship Id="rId19" Type="http://schemas.openxmlformats.org/officeDocument/2006/relationships/image" Target="../media/image403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399.wmf"/><Relationship Id="rId14" Type="http://schemas.openxmlformats.org/officeDocument/2006/relationships/oleObject" Target="../embeddings/oleObject391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images.google.com.hk/imgres?imgurl=http://www.china-commerce.com.cn/xhimage/23/798/%E9%98%B2%E7%81%AB%E5%9E%8B%E4%BF%9D%E9%99%A9%E6%9F%9C.jpg&amp;imgrefurl=http://www.china-commerce.com.cn/prctshow.asp?gsid=798&amp;usg=__bnC0aXk0a8j8-_9bVnOByoNY_d8=&amp;h=413&amp;w=375&amp;sz=15&amp;hl=zh-CN&amp;start=7&amp;itbs=1&amp;tbnid=SQLLrIeQkCyUEM:&amp;tbnh=125&amp;tbnw=113&amp;prev=/images?q=%E4%BF%9D%E9%99%A9%E6%9F%9C&amp;hl=zh-CN&amp;newwindow=1&amp;safe=strict&amp;gbv=2&amp;tbs=isch:1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1.bin"/><Relationship Id="rId3" Type="http://schemas.openxmlformats.org/officeDocument/2006/relationships/notesSlide" Target="../notesSlides/notesSlide38.xml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9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4.bin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81.bin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7.wmf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9.wmf"/><Relationship Id="rId24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76.wmf"/><Relationship Id="rId23" Type="http://schemas.openxmlformats.org/officeDocument/2006/relationships/oleObject" Target="../embeddings/oleObject82.bin"/><Relationship Id="rId28" Type="http://schemas.openxmlformats.org/officeDocument/2006/relationships/oleObject" Target="../embeddings/oleObject85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8.wmf"/><Relationship Id="rId31" Type="http://schemas.openxmlformats.org/officeDocument/2006/relationships/image" Target="../media/image8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Relationship Id="rId22" Type="http://schemas.openxmlformats.org/officeDocument/2006/relationships/image" Target="../media/image79.wmf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8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7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95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104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2.wmf"/><Relationship Id="rId25" Type="http://schemas.openxmlformats.org/officeDocument/2006/relationships/image" Target="../media/image10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97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34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129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4.wmf"/><Relationship Id="rId5" Type="http://schemas.openxmlformats.org/officeDocument/2006/relationships/image" Target="../media/image69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42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146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50.bin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52.bin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4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3.bin"/><Relationship Id="rId5" Type="http://schemas.openxmlformats.org/officeDocument/2006/relationships/image" Target="../media/image153.wmf"/><Relationship Id="rId10" Type="http://schemas.openxmlformats.org/officeDocument/2006/relationships/image" Target="../media/image136.w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71.bin"/><Relationship Id="rId26" Type="http://schemas.openxmlformats.org/officeDocument/2006/relationships/oleObject" Target="../embeddings/oleObject175.bin"/><Relationship Id="rId3" Type="http://schemas.openxmlformats.org/officeDocument/2006/relationships/notesSlide" Target="../notesSlides/notesSlide52.xml"/><Relationship Id="rId21" Type="http://schemas.openxmlformats.org/officeDocument/2006/relationships/image" Target="../media/image163.wmf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61.w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58.wmf"/><Relationship Id="rId24" Type="http://schemas.openxmlformats.org/officeDocument/2006/relationships/oleObject" Target="../embeddings/oleObject174.bin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9.bin"/><Relationship Id="rId22" Type="http://schemas.openxmlformats.org/officeDocument/2006/relationships/oleObject" Target="../embeddings/oleObject173.bin"/><Relationship Id="rId27" Type="http://schemas.openxmlformats.org/officeDocument/2006/relationships/image" Target="../media/image16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" Type="http://schemas.openxmlformats.org/officeDocument/2006/relationships/notesSlide" Target="../notesSlides/notesSlide53.xml"/><Relationship Id="rId21" Type="http://schemas.openxmlformats.org/officeDocument/2006/relationships/image" Target="../media/image170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8.wmf"/><Relationship Id="rId25" Type="http://schemas.openxmlformats.org/officeDocument/2006/relationships/image" Target="../media/image17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0.wmf"/><Relationship Id="rId24" Type="http://schemas.openxmlformats.org/officeDocument/2006/relationships/oleObject" Target="../embeddings/oleObject186.bin"/><Relationship Id="rId5" Type="http://schemas.openxmlformats.org/officeDocument/2006/relationships/image" Target="../media/image157.wmf"/><Relationship Id="rId15" Type="http://schemas.openxmlformats.org/officeDocument/2006/relationships/image" Target="../media/image167.wmf"/><Relationship Id="rId23" Type="http://schemas.openxmlformats.org/officeDocument/2006/relationships/image" Target="../media/image171.w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7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79.w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92.bin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76.wmf"/><Relationship Id="rId5" Type="http://schemas.openxmlformats.org/officeDocument/2006/relationships/image" Target="../media/image153.wmf"/><Relationship Id="rId15" Type="http://schemas.openxmlformats.org/officeDocument/2006/relationships/oleObject" Target="../embeddings/oleObject194.bin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5.wmf"/><Relationship Id="rId14" Type="http://schemas.openxmlformats.org/officeDocument/2006/relationships/image" Target="../media/image17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81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8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47.wmf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46.wmf"/><Relationship Id="rId5" Type="http://schemas.openxmlformats.org/officeDocument/2006/relationships/image" Target="../media/image244.wmf"/><Relationship Id="rId15" Type="http://schemas.openxmlformats.org/officeDocument/2006/relationships/oleObject" Target="../embeddings/oleObject211.bin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52.wmf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244.wmf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3.bin"/><Relationship Id="rId11" Type="http://schemas.openxmlformats.org/officeDocument/2006/relationships/oleObject" Target="../embeddings/oleObject216.bin"/><Relationship Id="rId5" Type="http://schemas.openxmlformats.org/officeDocument/2006/relationships/image" Target="../media/image249.wmf"/><Relationship Id="rId15" Type="http://schemas.openxmlformats.org/officeDocument/2006/relationships/image" Target="../media/image251.wmf"/><Relationship Id="rId10" Type="http://schemas.openxmlformats.org/officeDocument/2006/relationships/oleObject" Target="../embeddings/oleObject215.bin"/><Relationship Id="rId19" Type="http://schemas.openxmlformats.org/officeDocument/2006/relationships/oleObject" Target="../embeddings/oleObject221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18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2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56.wmf"/><Relationship Id="rId5" Type="http://schemas.openxmlformats.org/officeDocument/2006/relationships/image" Target="../media/image253.w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5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25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59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65.wmf"/><Relationship Id="rId3" Type="http://schemas.openxmlformats.org/officeDocument/2006/relationships/notesSlide" Target="../notesSlides/notesSlide79.xml"/><Relationship Id="rId7" Type="http://schemas.openxmlformats.org/officeDocument/2006/relationships/image" Target="../media/image262.wmf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64.wmf"/><Relationship Id="rId5" Type="http://schemas.openxmlformats.org/officeDocument/2006/relationships/image" Target="../media/image261.wmf"/><Relationship Id="rId15" Type="http://schemas.openxmlformats.org/officeDocument/2006/relationships/image" Target="../media/image266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63.wmf"/><Relationship Id="rId14" Type="http://schemas.openxmlformats.org/officeDocument/2006/relationships/oleObject" Target="../embeddings/oleObject236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2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70.wmf"/><Relationship Id="rId5" Type="http://schemas.openxmlformats.org/officeDocument/2006/relationships/image" Target="../media/image267.w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6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notesSlide" Target="../notesSlides/notesSlide81.xml"/><Relationship Id="rId7" Type="http://schemas.openxmlformats.org/officeDocument/2006/relationships/image" Target="../media/image27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71.w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7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2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74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76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81.wmf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8.bin"/><Relationship Id="rId39" Type="http://schemas.openxmlformats.org/officeDocument/2006/relationships/image" Target="../media/image294.wmf"/><Relationship Id="rId3" Type="http://schemas.openxmlformats.org/officeDocument/2006/relationships/notesSlide" Target="../notesSlides/notesSlide83.xml"/><Relationship Id="rId21" Type="http://schemas.openxmlformats.org/officeDocument/2006/relationships/image" Target="../media/image285.wmf"/><Relationship Id="rId34" Type="http://schemas.openxmlformats.org/officeDocument/2006/relationships/oleObject" Target="../embeddings/oleObject262.bin"/><Relationship Id="rId7" Type="http://schemas.openxmlformats.org/officeDocument/2006/relationships/image" Target="../media/image278.w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83.wmf"/><Relationship Id="rId25" Type="http://schemas.openxmlformats.org/officeDocument/2006/relationships/image" Target="../media/image287.wmf"/><Relationship Id="rId33" Type="http://schemas.openxmlformats.org/officeDocument/2006/relationships/image" Target="../media/image291.wmf"/><Relationship Id="rId38" Type="http://schemas.openxmlformats.org/officeDocument/2006/relationships/oleObject" Target="../embeddings/oleObject26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29" Type="http://schemas.openxmlformats.org/officeDocument/2006/relationships/image" Target="../media/image289.wmf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80.wmf"/><Relationship Id="rId24" Type="http://schemas.openxmlformats.org/officeDocument/2006/relationships/oleObject" Target="../embeddings/oleObject257.bin"/><Relationship Id="rId32" Type="http://schemas.openxmlformats.org/officeDocument/2006/relationships/oleObject" Target="../embeddings/oleObject261.bin"/><Relationship Id="rId37" Type="http://schemas.openxmlformats.org/officeDocument/2006/relationships/image" Target="../media/image293.wmf"/><Relationship Id="rId5" Type="http://schemas.openxmlformats.org/officeDocument/2006/relationships/image" Target="../media/image277.wmf"/><Relationship Id="rId15" Type="http://schemas.openxmlformats.org/officeDocument/2006/relationships/image" Target="../media/image282.wmf"/><Relationship Id="rId23" Type="http://schemas.openxmlformats.org/officeDocument/2006/relationships/image" Target="../media/image286.wmf"/><Relationship Id="rId28" Type="http://schemas.openxmlformats.org/officeDocument/2006/relationships/oleObject" Target="../embeddings/oleObject259.bin"/><Relationship Id="rId36" Type="http://schemas.openxmlformats.org/officeDocument/2006/relationships/oleObject" Target="../embeddings/oleObject263.bin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284.wmf"/><Relationship Id="rId31" Type="http://schemas.openxmlformats.org/officeDocument/2006/relationships/image" Target="../media/image290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79.wmf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88.wmf"/><Relationship Id="rId30" Type="http://schemas.openxmlformats.org/officeDocument/2006/relationships/oleObject" Target="../embeddings/oleObject260.bin"/><Relationship Id="rId35" Type="http://schemas.openxmlformats.org/officeDocument/2006/relationships/image" Target="../media/image29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98.wmf"/><Relationship Id="rId18" Type="http://schemas.openxmlformats.org/officeDocument/2006/relationships/oleObject" Target="../embeddings/oleObject272.bin"/><Relationship Id="rId3" Type="http://schemas.openxmlformats.org/officeDocument/2006/relationships/notesSlide" Target="../notesSlides/notesSlide84.xml"/><Relationship Id="rId21" Type="http://schemas.openxmlformats.org/officeDocument/2006/relationships/image" Target="../media/image302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30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71.bin"/><Relationship Id="rId20" Type="http://schemas.openxmlformats.org/officeDocument/2006/relationships/oleObject" Target="../embeddings/oleObject273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97.wmf"/><Relationship Id="rId5" Type="http://schemas.openxmlformats.org/officeDocument/2006/relationships/image" Target="../media/image279.wmf"/><Relationship Id="rId15" Type="http://schemas.openxmlformats.org/officeDocument/2006/relationships/image" Target="../media/image299.wmf"/><Relationship Id="rId23" Type="http://schemas.openxmlformats.org/officeDocument/2006/relationships/image" Target="../media/image303.wmf"/><Relationship Id="rId10" Type="http://schemas.openxmlformats.org/officeDocument/2006/relationships/oleObject" Target="../embeddings/oleObject268.bin"/><Relationship Id="rId19" Type="http://schemas.openxmlformats.org/officeDocument/2006/relationships/image" Target="../media/image301.wmf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96.wmf"/><Relationship Id="rId14" Type="http://schemas.openxmlformats.org/officeDocument/2006/relationships/oleObject" Target="../embeddings/oleObject270.bin"/><Relationship Id="rId22" Type="http://schemas.openxmlformats.org/officeDocument/2006/relationships/oleObject" Target="../embeddings/oleObject274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308.wmf"/><Relationship Id="rId3" Type="http://schemas.openxmlformats.org/officeDocument/2006/relationships/notesSlide" Target="../notesSlides/notesSlide85.xml"/><Relationship Id="rId7" Type="http://schemas.openxmlformats.org/officeDocument/2006/relationships/image" Target="../media/image305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31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81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307.wmf"/><Relationship Id="rId5" Type="http://schemas.openxmlformats.org/officeDocument/2006/relationships/image" Target="../media/image304.wmf"/><Relationship Id="rId15" Type="http://schemas.openxmlformats.org/officeDocument/2006/relationships/image" Target="../media/image309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306.wmf"/><Relationship Id="rId14" Type="http://schemas.openxmlformats.org/officeDocument/2006/relationships/oleObject" Target="../embeddings/oleObject280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314.wmf"/><Relationship Id="rId18" Type="http://schemas.openxmlformats.org/officeDocument/2006/relationships/oleObject" Target="../embeddings/oleObject289.bin"/><Relationship Id="rId3" Type="http://schemas.openxmlformats.org/officeDocument/2006/relationships/notesSlide" Target="../notesSlides/notesSlide86.xml"/><Relationship Id="rId21" Type="http://schemas.openxmlformats.org/officeDocument/2006/relationships/image" Target="../media/image318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286.bin"/><Relationship Id="rId17" Type="http://schemas.openxmlformats.org/officeDocument/2006/relationships/image" Target="../media/image31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88.bin"/><Relationship Id="rId20" Type="http://schemas.openxmlformats.org/officeDocument/2006/relationships/oleObject" Target="../embeddings/oleObject290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313.wmf"/><Relationship Id="rId5" Type="http://schemas.openxmlformats.org/officeDocument/2006/relationships/image" Target="../media/image311.wmf"/><Relationship Id="rId15" Type="http://schemas.openxmlformats.org/officeDocument/2006/relationships/image" Target="../media/image315.wmf"/><Relationship Id="rId23" Type="http://schemas.openxmlformats.org/officeDocument/2006/relationships/image" Target="../media/image319.wmf"/><Relationship Id="rId10" Type="http://schemas.openxmlformats.org/officeDocument/2006/relationships/oleObject" Target="../embeddings/oleObject285.bin"/><Relationship Id="rId19" Type="http://schemas.openxmlformats.org/officeDocument/2006/relationships/image" Target="../media/image317.wmf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287.bin"/><Relationship Id="rId22" Type="http://schemas.openxmlformats.org/officeDocument/2006/relationships/oleObject" Target="../embeddings/oleObject291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74.wmf"/><Relationship Id="rId3" Type="http://schemas.openxmlformats.org/officeDocument/2006/relationships/notesSlide" Target="../notesSlides/notesSlide87.xml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93.bin"/><Relationship Id="rId11" Type="http://schemas.openxmlformats.org/officeDocument/2006/relationships/oleObject" Target="../embeddings/oleObject297.bin"/><Relationship Id="rId5" Type="http://schemas.openxmlformats.org/officeDocument/2006/relationships/image" Target="../media/image320.wmf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321.wmf"/><Relationship Id="rId4" Type="http://schemas.openxmlformats.org/officeDocument/2006/relationships/oleObject" Target="../embeddings/oleObject292.bin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68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notesSlide" Target="../notesSlides/notesSlide88.xml"/><Relationship Id="rId7" Type="http://schemas.openxmlformats.org/officeDocument/2006/relationships/image" Target="../media/image3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323.w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25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image" Target="../media/image330.wmf"/><Relationship Id="rId18" Type="http://schemas.openxmlformats.org/officeDocument/2006/relationships/oleObject" Target="../embeddings/oleObject311.bin"/><Relationship Id="rId26" Type="http://schemas.openxmlformats.org/officeDocument/2006/relationships/oleObject" Target="../embeddings/oleObject315.bin"/><Relationship Id="rId3" Type="http://schemas.openxmlformats.org/officeDocument/2006/relationships/notesSlide" Target="../notesSlides/notesSlide89.xml"/><Relationship Id="rId21" Type="http://schemas.openxmlformats.org/officeDocument/2006/relationships/image" Target="../media/image334.wmf"/><Relationship Id="rId7" Type="http://schemas.openxmlformats.org/officeDocument/2006/relationships/image" Target="../media/image327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332.wmf"/><Relationship Id="rId25" Type="http://schemas.openxmlformats.org/officeDocument/2006/relationships/image" Target="../media/image33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10.bin"/><Relationship Id="rId20" Type="http://schemas.openxmlformats.org/officeDocument/2006/relationships/oleObject" Target="../embeddings/oleObject312.bin"/><Relationship Id="rId29" Type="http://schemas.openxmlformats.org/officeDocument/2006/relationships/image" Target="../media/image338.wmf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329.wmf"/><Relationship Id="rId24" Type="http://schemas.openxmlformats.org/officeDocument/2006/relationships/oleObject" Target="../embeddings/oleObject314.bin"/><Relationship Id="rId5" Type="http://schemas.openxmlformats.org/officeDocument/2006/relationships/image" Target="../media/image326.wmf"/><Relationship Id="rId15" Type="http://schemas.openxmlformats.org/officeDocument/2006/relationships/image" Target="../media/image331.wmf"/><Relationship Id="rId23" Type="http://schemas.openxmlformats.org/officeDocument/2006/relationships/image" Target="../media/image335.wmf"/><Relationship Id="rId28" Type="http://schemas.openxmlformats.org/officeDocument/2006/relationships/oleObject" Target="../embeddings/oleObject316.bin"/><Relationship Id="rId10" Type="http://schemas.openxmlformats.org/officeDocument/2006/relationships/oleObject" Target="../embeddings/oleObject307.bin"/><Relationship Id="rId19" Type="http://schemas.openxmlformats.org/officeDocument/2006/relationships/image" Target="../media/image333.wmf"/><Relationship Id="rId31" Type="http://schemas.openxmlformats.org/officeDocument/2006/relationships/image" Target="../media/image339.wmf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328.wmf"/><Relationship Id="rId14" Type="http://schemas.openxmlformats.org/officeDocument/2006/relationships/oleObject" Target="../embeddings/oleObject309.bin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337.wmf"/><Relationship Id="rId30" Type="http://schemas.openxmlformats.org/officeDocument/2006/relationships/oleObject" Target="../embeddings/oleObject317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image" Target="../media/image343.wmf"/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340.wmf"/><Relationship Id="rId12" Type="http://schemas.openxmlformats.org/officeDocument/2006/relationships/oleObject" Target="../embeddings/oleObject322.bin"/><Relationship Id="rId17" Type="http://schemas.openxmlformats.org/officeDocument/2006/relationships/image" Target="../media/image34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24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342.wmf"/><Relationship Id="rId5" Type="http://schemas.openxmlformats.org/officeDocument/2006/relationships/image" Target="../media/image69.wmf"/><Relationship Id="rId15" Type="http://schemas.openxmlformats.org/officeDocument/2006/relationships/image" Target="../media/image344.w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341.wmf"/><Relationship Id="rId14" Type="http://schemas.openxmlformats.org/officeDocument/2006/relationships/oleObject" Target="../embeddings/oleObject32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7.bin"/><Relationship Id="rId13" Type="http://schemas.openxmlformats.org/officeDocument/2006/relationships/image" Target="../media/image350.wmf"/><Relationship Id="rId18" Type="http://schemas.openxmlformats.org/officeDocument/2006/relationships/oleObject" Target="../embeddings/oleObject332.bin"/><Relationship Id="rId3" Type="http://schemas.openxmlformats.org/officeDocument/2006/relationships/notesSlide" Target="../notesSlides/notesSlide91.xml"/><Relationship Id="rId21" Type="http://schemas.openxmlformats.org/officeDocument/2006/relationships/image" Target="../media/image354.wmf"/><Relationship Id="rId7" Type="http://schemas.openxmlformats.org/officeDocument/2006/relationships/image" Target="../media/image347.wmf"/><Relationship Id="rId12" Type="http://schemas.openxmlformats.org/officeDocument/2006/relationships/oleObject" Target="../embeddings/oleObject329.bin"/><Relationship Id="rId17" Type="http://schemas.openxmlformats.org/officeDocument/2006/relationships/image" Target="../media/image35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31.bin"/><Relationship Id="rId20" Type="http://schemas.openxmlformats.org/officeDocument/2006/relationships/oleObject" Target="../embeddings/oleObject333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26.bin"/><Relationship Id="rId11" Type="http://schemas.openxmlformats.org/officeDocument/2006/relationships/image" Target="../media/image349.wmf"/><Relationship Id="rId5" Type="http://schemas.openxmlformats.org/officeDocument/2006/relationships/image" Target="../media/image346.wmf"/><Relationship Id="rId15" Type="http://schemas.openxmlformats.org/officeDocument/2006/relationships/image" Target="../media/image351.wmf"/><Relationship Id="rId23" Type="http://schemas.openxmlformats.org/officeDocument/2006/relationships/image" Target="../media/image355.wmf"/><Relationship Id="rId10" Type="http://schemas.openxmlformats.org/officeDocument/2006/relationships/oleObject" Target="../embeddings/oleObject328.bin"/><Relationship Id="rId19" Type="http://schemas.openxmlformats.org/officeDocument/2006/relationships/image" Target="../media/image353.wmf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348.wmf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4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358.wmf"/><Relationship Id="rId3" Type="http://schemas.openxmlformats.org/officeDocument/2006/relationships/notesSlide" Target="../notesSlides/notesSlide92.xml"/><Relationship Id="rId7" Type="http://schemas.openxmlformats.org/officeDocument/2006/relationships/image" Target="../media/image356.wmf"/><Relationship Id="rId12" Type="http://schemas.openxmlformats.org/officeDocument/2006/relationships/oleObject" Target="../embeddings/oleObject3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357.wmf"/><Relationship Id="rId5" Type="http://schemas.openxmlformats.org/officeDocument/2006/relationships/image" Target="../media/image351.wmf"/><Relationship Id="rId15" Type="http://schemas.openxmlformats.org/officeDocument/2006/relationships/oleObject" Target="../embeddings/oleObject341.bin"/><Relationship Id="rId10" Type="http://schemas.openxmlformats.org/officeDocument/2006/relationships/oleObject" Target="../embeddings/oleObject338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353.wmf"/><Relationship Id="rId14" Type="http://schemas.openxmlformats.org/officeDocument/2006/relationships/oleObject" Target="../embeddings/oleObject340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61.wmf"/><Relationship Id="rId18" Type="http://schemas.openxmlformats.org/officeDocument/2006/relationships/oleObject" Target="../embeddings/oleObject349.bin"/><Relationship Id="rId3" Type="http://schemas.openxmlformats.org/officeDocument/2006/relationships/notesSlide" Target="../notesSlides/notesSlide93.xml"/><Relationship Id="rId21" Type="http://schemas.openxmlformats.org/officeDocument/2006/relationships/image" Target="../media/image365.wmf"/><Relationship Id="rId7" Type="http://schemas.openxmlformats.org/officeDocument/2006/relationships/image" Target="../media/image353.w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36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48.bin"/><Relationship Id="rId20" Type="http://schemas.openxmlformats.org/officeDocument/2006/relationships/oleObject" Target="../embeddings/oleObject350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60.wmf"/><Relationship Id="rId5" Type="http://schemas.openxmlformats.org/officeDocument/2006/relationships/image" Target="../media/image356.wmf"/><Relationship Id="rId15" Type="http://schemas.openxmlformats.org/officeDocument/2006/relationships/image" Target="../media/image362.wmf"/><Relationship Id="rId23" Type="http://schemas.openxmlformats.org/officeDocument/2006/relationships/image" Target="../media/image366.w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364.w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59.wmf"/><Relationship Id="rId14" Type="http://schemas.openxmlformats.org/officeDocument/2006/relationships/oleObject" Target="../embeddings/oleObject347.bin"/><Relationship Id="rId22" Type="http://schemas.openxmlformats.org/officeDocument/2006/relationships/oleObject" Target="../embeddings/oleObject3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720" y="2719180"/>
            <a:ext cx="835824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7660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00562" y="27660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57158" y="4005064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58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-4545" y="98072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pic>
        <p:nvPicPr>
          <p:cNvPr id="182274" name="图片 2" descr="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9" y="1700808"/>
            <a:ext cx="3995936" cy="28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8" name="图片 6" descr="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26" y="1700808"/>
            <a:ext cx="3927714" cy="278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​​ 2"/>
          <p:cNvSpPr/>
          <p:nvPr/>
        </p:nvSpPr>
        <p:spPr>
          <a:xfrm>
            <a:off x="539552" y="4581128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/>
              </a:rPr>
              <a:t>Shamir, </a:t>
            </a:r>
            <a:r>
              <a:rPr lang="en-US" altLang="zh-CN" b="1" dirty="0" err="1">
                <a:solidFill>
                  <a:srgbClr val="000000"/>
                </a:solidFill>
                <a:latin typeface="arial"/>
              </a:rPr>
              <a:t>Rivest</a:t>
            </a:r>
            <a:r>
              <a:rPr lang="en-US" altLang="zh-CN" b="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arial"/>
              </a:rPr>
              <a:t>Adleman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arial"/>
              </a:rPr>
            </a:br>
            <a:endParaRPr lang="zh-CN" altLang="en-US" dirty="0"/>
          </a:p>
        </p:txBody>
      </p:sp>
      <p:sp>
        <p:nvSpPr>
          <p:cNvPr id="5" name="矩形​​ 4"/>
          <p:cNvSpPr/>
          <p:nvPr/>
        </p:nvSpPr>
        <p:spPr>
          <a:xfrm>
            <a:off x="4681418" y="4581128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arial"/>
              </a:rPr>
              <a:t>Rivest</a:t>
            </a:r>
            <a:r>
              <a:rPr lang="en-US" altLang="zh-CN" b="1" dirty="0">
                <a:solidFill>
                  <a:srgbClr val="000000"/>
                </a:solidFill>
                <a:latin typeface="arial"/>
              </a:rPr>
              <a:t>, Shamir, </a:t>
            </a:r>
            <a:r>
              <a:rPr lang="en-US" altLang="zh-CN" b="1" dirty="0" err="1">
                <a:solidFill>
                  <a:srgbClr val="000000"/>
                </a:solidFill>
                <a:latin typeface="arial"/>
              </a:rPr>
              <a:t>Adleman</a:t>
            </a:r>
            <a:r>
              <a:rPr lang="en-US" altLang="zh-CN" b="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altLang="zh-CN" b="1" dirty="0" smtClean="0">
                <a:solidFill>
                  <a:srgbClr val="000000"/>
                </a:solidFill>
                <a:latin typeface="arial"/>
              </a:rPr>
              <a:t>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7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存在   种方式选择  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，因此对于同余方程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  个模  的解。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370540" y="2085975"/>
          <a:ext cx="2257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2" name="公式" r:id="rId4" imgW="977900" imgH="241300" progId="Equation.3">
                  <p:embed/>
                </p:oleObj>
              </mc:Choice>
              <mc:Fallback>
                <p:oleObj name="公式" r:id="rId4" imgW="977900" imgH="2413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40" y="2085975"/>
                        <a:ext cx="2257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3872134" y="2229068"/>
          <a:ext cx="292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3" name="公式" r:id="rId6" imgW="126725" imgH="126725" progId="Equation.3">
                  <p:embed/>
                </p:oleObj>
              </mc:Choice>
              <mc:Fallback>
                <p:oleObj name="公式" r:id="rId6" imgW="126725" imgH="126725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134" y="2229068"/>
                        <a:ext cx="2921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1" name="Object 13"/>
          <p:cNvGraphicFramePr>
            <a:graphicFrameLocks noChangeAspect="1"/>
          </p:cNvGraphicFramePr>
          <p:nvPr/>
        </p:nvGraphicFramePr>
        <p:xfrm>
          <a:off x="3571868" y="1357298"/>
          <a:ext cx="1730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4" name="公式" r:id="rId8" imgW="749300" imgH="228600" progId="Equation.3">
                  <p:embed/>
                </p:oleObj>
              </mc:Choice>
              <mc:Fallback>
                <p:oleObj name="公式" r:id="rId8" imgW="749300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357298"/>
                        <a:ext cx="17303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2" name="Object 14"/>
          <p:cNvGraphicFramePr>
            <a:graphicFrameLocks noChangeAspect="1"/>
          </p:cNvGraphicFramePr>
          <p:nvPr/>
        </p:nvGraphicFramePr>
        <p:xfrm>
          <a:off x="1000100" y="135729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5" name="公式" r:id="rId10" imgW="164957" imgH="203024" progId="Equation.3">
                  <p:embed/>
                </p:oleObj>
              </mc:Choice>
              <mc:Fallback>
                <p:oleObj name="公式" r:id="rId10" imgW="164957" imgH="203024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7298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15"/>
          <p:cNvGraphicFramePr>
            <a:graphicFrameLocks noChangeAspect="1"/>
          </p:cNvGraphicFramePr>
          <p:nvPr/>
        </p:nvGraphicFramePr>
        <p:xfrm>
          <a:off x="2971336" y="1428736"/>
          <a:ext cx="263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6" name="公式" r:id="rId12" imgW="114151" imgH="164885" progId="Equation.3">
                  <p:embed/>
                </p:oleObj>
              </mc:Choice>
              <mc:Fallback>
                <p:oleObj name="公式" r:id="rId12" imgW="114151" imgH="164885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336" y="1428736"/>
                        <a:ext cx="2635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8" name="Object 16"/>
          <p:cNvGraphicFramePr>
            <a:graphicFrameLocks noChangeAspect="1"/>
          </p:cNvGraphicFramePr>
          <p:nvPr/>
        </p:nvGraphicFramePr>
        <p:xfrm>
          <a:off x="2928926" y="208506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7" name="公式" r:id="rId14" imgW="164957" imgH="203024" progId="Equation.3">
                  <p:embed/>
                </p:oleObj>
              </mc:Choice>
              <mc:Fallback>
                <p:oleObj name="公式" r:id="rId14" imgW="164957" imgH="203024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085060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710" name="矩形​​ 10"/>
          <p:cNvSpPr>
            <a:spLocks noChangeArrowheads="1"/>
          </p:cNvSpPr>
          <p:nvPr/>
        </p:nvSpPr>
        <p:spPr bwMode="auto">
          <a:xfrm>
            <a:off x="282575" y="1000125"/>
            <a:ext cx="8450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5500694" y="1328738"/>
          <a:ext cx="3746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0" name="公式" r:id="rId4" imgW="177646" imgH="228402" progId="Equation.3">
                  <p:embed/>
                </p:oleObj>
              </mc:Choice>
              <mc:Fallback>
                <p:oleObj name="公式" r:id="rId4" imgW="177646" imgH="228402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328738"/>
                        <a:ext cx="3746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1000100" y="2914420"/>
          <a:ext cx="2936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1" name="公式" r:id="rId6" imgW="139639" imgH="152334" progId="Equation.3">
                  <p:embed/>
                </p:oleObj>
              </mc:Choice>
              <mc:Fallback>
                <p:oleObj name="公式" r:id="rId6" imgW="139639" imgH="152334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914420"/>
                        <a:ext cx="29368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7"/>
          <p:cNvGraphicFramePr>
            <a:graphicFrameLocks noChangeAspect="1"/>
          </p:cNvGraphicFramePr>
          <p:nvPr/>
        </p:nvGraphicFramePr>
        <p:xfrm>
          <a:off x="385054" y="3471410"/>
          <a:ext cx="11191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2" name="公式" r:id="rId8" imgW="533169" imgH="241195" progId="Equation.3">
                  <p:embed/>
                </p:oleObj>
              </mc:Choice>
              <mc:Fallback>
                <p:oleObj name="公式" r:id="rId8" imgW="533169" imgH="24119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54" y="3471410"/>
                        <a:ext cx="111918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​​ 10"/>
          <p:cNvSpPr>
            <a:spLocks noChangeArrowheads="1"/>
          </p:cNvSpPr>
          <p:nvPr/>
        </p:nvSpPr>
        <p:spPr bwMode="auto">
          <a:xfrm>
            <a:off x="282575" y="1000125"/>
            <a:ext cx="845026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Rabin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密码体制的一个缺点是加密函数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并不是一个单射，所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以解密不能以一种明显的方式完成，其证明如下：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假定  是一个有效的密文，这意味着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，对某一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，定理证明了存在   模   的四个解，是对应于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密文  的四个可能的解。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显然，除非明文中包含足够的冗余信息，否则解密方不能区分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这四个可能的明文中哪一个是正确的。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</a:t>
            </a:r>
            <a:endParaRPr lang="zh-CN" altLang="en-US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368656" name="Object 16"/>
          <p:cNvGraphicFramePr>
            <a:graphicFrameLocks noChangeAspect="1"/>
          </p:cNvGraphicFramePr>
          <p:nvPr/>
        </p:nvGraphicFramePr>
        <p:xfrm>
          <a:off x="5286380" y="2784926"/>
          <a:ext cx="2003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3" name="公式" r:id="rId10" imgW="952087" imgH="228501" progId="Equation.3">
                  <p:embed/>
                </p:oleObj>
              </mc:Choice>
              <mc:Fallback>
                <p:oleObj name="公式" r:id="rId10" imgW="952087" imgH="228501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784926"/>
                        <a:ext cx="2003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383157"/>
              </p:ext>
            </p:extLst>
          </p:nvPr>
        </p:nvGraphicFramePr>
        <p:xfrm>
          <a:off x="4108472" y="3639119"/>
          <a:ext cx="2936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4" name="公式" r:id="rId12" imgW="139639" imgH="152334" progId="Equation.3">
                  <p:embed/>
                </p:oleObj>
              </mc:Choice>
              <mc:Fallback>
                <p:oleObj name="公式" r:id="rId12" imgW="139639" imgH="152334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72" y="3639119"/>
                        <a:ext cx="2936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26721"/>
              </p:ext>
            </p:extLst>
          </p:nvPr>
        </p:nvGraphicFramePr>
        <p:xfrm>
          <a:off x="4879776" y="3681529"/>
          <a:ext cx="26828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5" name="公式" r:id="rId13" imgW="126725" imgH="126725" progId="Equation.3">
                  <p:embed/>
                </p:oleObj>
              </mc:Choice>
              <mc:Fallback>
                <p:oleObj name="公式" r:id="rId13" imgW="126725" imgH="126725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776" y="3681529"/>
                        <a:ext cx="268288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1000100" y="4357694"/>
          <a:ext cx="2936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76" name="公式" r:id="rId15" imgW="139639" imgH="152334" progId="Equation.3">
                  <p:embed/>
                </p:oleObj>
              </mc:Choice>
              <mc:Fallback>
                <p:oleObj name="公式" r:id="rId15" imgW="139639" imgH="152334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357694"/>
                        <a:ext cx="29368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解密方得到一个密文   ，且想找出  ，使得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这是一个关于  中未知元  的二次方程，解密需要求出模  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平方根。这等价于求解两个同余方程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，可以利用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Euler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准则来判断   是否为一个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模 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或模 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的二次剩余。但是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Euler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准则无法帮助我们找到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的平方根。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6314650" y="1357298"/>
          <a:ext cx="22288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4" name="公式" r:id="rId4" imgW="990170" imgH="241195" progId="Equation.3">
                  <p:embed/>
                </p:oleObj>
              </mc:Choice>
              <mc:Fallback>
                <p:oleObj name="公式" r:id="rId4" imgW="990170" imgH="241195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650" y="1357298"/>
                        <a:ext cx="22288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2112510" y="2124075"/>
          <a:ext cx="439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5" name="公式" r:id="rId6" imgW="190500" imgH="228600" progId="Equation.3">
                  <p:embed/>
                </p:oleObj>
              </mc:Choice>
              <mc:Fallback>
                <p:oleObj name="公式" r:id="rId6" imgW="1905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510" y="2124075"/>
                        <a:ext cx="4397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3214678" y="1472278"/>
          <a:ext cx="314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6" name="公式" r:id="rId8" imgW="139639" imgH="152334" progId="Equation.3">
                  <p:embed/>
                </p:oleObj>
              </mc:Choice>
              <mc:Fallback>
                <p:oleObj name="公式" r:id="rId8" imgW="139639" imgH="152334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472278"/>
                        <a:ext cx="3143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5058007" y="1513556"/>
          <a:ext cx="3143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7" name="公式" r:id="rId10" imgW="139518" imgH="126835" progId="Equation.3">
                  <p:embed/>
                </p:oleObj>
              </mc:Choice>
              <mc:Fallback>
                <p:oleObj name="公式" r:id="rId10" imgW="139518" imgH="126835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007" y="1513556"/>
                        <a:ext cx="31432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3702050" y="2221366"/>
          <a:ext cx="3222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8" name="公式" r:id="rId12" imgW="139518" imgH="126835" progId="Equation.3">
                  <p:embed/>
                </p:oleObj>
              </mc:Choice>
              <mc:Fallback>
                <p:oleObj name="公式" r:id="rId12" imgW="139518" imgH="126835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2221366"/>
                        <a:ext cx="32226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8014406" y="2243582"/>
          <a:ext cx="292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9" name="公式" r:id="rId14" imgW="126725" imgH="126725" progId="Equation.3">
                  <p:embed/>
                </p:oleObj>
              </mc:Choice>
              <mc:Fallback>
                <p:oleObj name="公式" r:id="rId14" imgW="126725" imgH="126725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406" y="2243582"/>
                        <a:ext cx="2921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5314971" y="2828925"/>
          <a:ext cx="22574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0" name="公式" r:id="rId16" imgW="1002865" imgH="241195" progId="Equation.3">
                  <p:embed/>
                </p:oleObj>
              </mc:Choice>
              <mc:Fallback>
                <p:oleObj name="公式" r:id="rId16" imgW="1002865" imgH="24119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71" y="2828925"/>
                        <a:ext cx="22574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392113" y="3524026"/>
          <a:ext cx="2200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1" name="公式" r:id="rId18" imgW="977900" imgH="241300" progId="Equation.3">
                  <p:embed/>
                </p:oleObj>
              </mc:Choice>
              <mc:Fallback>
                <p:oleObj name="公式" r:id="rId18" imgW="977900" imgH="241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524026"/>
                        <a:ext cx="22002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6543236" y="3657828"/>
          <a:ext cx="314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2" name="公式" r:id="rId20" imgW="139639" imgH="152334" progId="Equation.3">
                  <p:embed/>
                </p:oleObj>
              </mc:Choice>
              <mc:Fallback>
                <p:oleObj name="公式" r:id="rId20" imgW="139639" imgH="152334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236" y="3657828"/>
                        <a:ext cx="3143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11"/>
          <p:cNvGraphicFramePr>
            <a:graphicFrameLocks noChangeAspect="1"/>
          </p:cNvGraphicFramePr>
          <p:nvPr/>
        </p:nvGraphicFramePr>
        <p:xfrm>
          <a:off x="700088" y="4400550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3" name="公式" r:id="rId22" imgW="152268" imgH="152268" progId="Equation.3">
                  <p:embed/>
                </p:oleObj>
              </mc:Choice>
              <mc:Fallback>
                <p:oleObj name="公式" r:id="rId22" imgW="152268" imgH="152268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400550"/>
                        <a:ext cx="342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/>
          <p:cNvGraphicFramePr>
            <a:graphicFrameLocks noChangeAspect="1"/>
          </p:cNvGraphicFramePr>
          <p:nvPr/>
        </p:nvGraphicFramePr>
        <p:xfrm>
          <a:off x="1728996" y="4400104"/>
          <a:ext cx="285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4" name="公式" r:id="rId24" imgW="126835" imgH="152202" progId="Equation.3">
                  <p:embed/>
                </p:oleObj>
              </mc:Choice>
              <mc:Fallback>
                <p:oleObj name="公式" r:id="rId24" imgW="126835" imgH="152202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996" y="4400104"/>
                        <a:ext cx="2857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8501090" y="4401236"/>
          <a:ext cx="314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5" name="公式" r:id="rId26" imgW="139639" imgH="152334" progId="Equation.3">
                  <p:embed/>
                </p:oleObj>
              </mc:Choice>
              <mc:Fallback>
                <p:oleObj name="公式" r:id="rId26" imgW="139639" imgH="152334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90" y="4401236"/>
                        <a:ext cx="3143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时，有如下公式：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根据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Euler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准则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因此，  模  的两个平方根为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同理，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模  的两个平方根为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428596" y="2184635"/>
          <a:ext cx="27035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35" name="公式" r:id="rId4" imgW="1167893" imgH="1040948" progId="Equation.3">
                  <p:embed/>
                </p:oleObj>
              </mc:Choice>
              <mc:Fallback>
                <p:oleObj name="公式" r:id="rId4" imgW="1167893" imgH="1040948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184635"/>
                        <a:ext cx="2703513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1871870" y="5145102"/>
          <a:ext cx="350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36" name="公式" r:id="rId6" imgW="152268" imgH="152268" progId="Equation.3">
                  <p:embed/>
                </p:oleObj>
              </mc:Choice>
              <mc:Fallback>
                <p:oleObj name="公式" r:id="rId6" imgW="152268" imgH="152268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70" y="5145102"/>
                        <a:ext cx="3508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642924" y="1396774"/>
          <a:ext cx="2000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37" name="公式" r:id="rId8" imgW="889000" imgH="228600" progId="Equation.3">
                  <p:embed/>
                </p:oleObj>
              </mc:Choice>
              <mc:Fallback>
                <p:oleObj name="公式" r:id="rId8" imgW="8890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24" y="1396774"/>
                        <a:ext cx="20002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5" name="Object 7"/>
          <p:cNvGraphicFramePr>
            <a:graphicFrameLocks noChangeAspect="1"/>
          </p:cNvGraphicFramePr>
          <p:nvPr/>
        </p:nvGraphicFramePr>
        <p:xfrm>
          <a:off x="5640641" y="3554639"/>
          <a:ext cx="2803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38" name="公式" r:id="rId10" imgW="1218671" imgH="241195" progId="Equation.3">
                  <p:embed/>
                </p:oleObj>
              </mc:Choice>
              <mc:Fallback>
                <p:oleObj name="公式" r:id="rId10" imgW="1218671" imgH="24119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641" y="3554639"/>
                        <a:ext cx="28035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1200150" y="5143500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39" name="公式" r:id="rId12" imgW="139639" imgH="152334" progId="Equation.3">
                  <p:embed/>
                </p:oleObj>
              </mc:Choice>
              <mc:Fallback>
                <p:oleObj name="公式" r:id="rId12" imgW="139639" imgH="152334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143500"/>
                        <a:ext cx="320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7" name="Object 9"/>
          <p:cNvGraphicFramePr>
            <a:graphicFrameLocks noChangeAspect="1"/>
          </p:cNvGraphicFramePr>
          <p:nvPr/>
        </p:nvGraphicFramePr>
        <p:xfrm>
          <a:off x="4373580" y="5000636"/>
          <a:ext cx="269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40" name="公式" r:id="rId14" imgW="1079032" imgH="241195" progId="Equation.3">
                  <p:embed/>
                </p:oleObj>
              </mc:Choice>
              <mc:Fallback>
                <p:oleObj name="公式" r:id="rId14" imgW="1079032" imgH="241195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80" y="5000636"/>
                        <a:ext cx="269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8" name="Object 10"/>
          <p:cNvGraphicFramePr>
            <a:graphicFrameLocks noChangeAspect="1"/>
          </p:cNvGraphicFramePr>
          <p:nvPr/>
        </p:nvGraphicFramePr>
        <p:xfrm>
          <a:off x="1943100" y="5873750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41" name="公式" r:id="rId16" imgW="126835" imgH="152202" progId="Equation.3">
                  <p:embed/>
                </p:oleObj>
              </mc:Choice>
              <mc:Fallback>
                <p:oleObj name="公式" r:id="rId16" imgW="126835" imgH="152202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873750"/>
                        <a:ext cx="292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9" name="Object 11"/>
          <p:cNvGraphicFramePr>
            <a:graphicFrameLocks noChangeAspect="1"/>
          </p:cNvGraphicFramePr>
          <p:nvPr/>
        </p:nvGraphicFramePr>
        <p:xfrm>
          <a:off x="1243022" y="5872182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42" name="公式" r:id="rId18" imgW="139639" imgH="152334" progId="Equation.3">
                  <p:embed/>
                </p:oleObj>
              </mc:Choice>
              <mc:Fallback>
                <p:oleObj name="公式" r:id="rId18" imgW="139639" imgH="152334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22" y="5872182"/>
                        <a:ext cx="320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0" name="Object 12"/>
          <p:cNvGraphicFramePr>
            <a:graphicFrameLocks noChangeAspect="1"/>
          </p:cNvGraphicFramePr>
          <p:nvPr/>
        </p:nvGraphicFramePr>
        <p:xfrm>
          <a:off x="4397392" y="5699125"/>
          <a:ext cx="2603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43" name="公式" r:id="rId20" imgW="1040948" imgH="241195" progId="Equation.3">
                  <p:embed/>
                </p:oleObj>
              </mc:Choice>
              <mc:Fallback>
                <p:oleObj name="公式" r:id="rId20" imgW="1040948" imgH="241195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92" y="5699125"/>
                        <a:ext cx="2603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最后，利用中国剩余定理可以得到   模   的四个平方根。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，那么函数为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，且解密函数为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求密文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对应的明文。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注意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都模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3)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1669821" y="2172144"/>
          <a:ext cx="26019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1" name="公式" r:id="rId4" imgW="1129810" imgH="165028" progId="Equation.3">
                  <p:embed/>
                </p:oleObj>
              </mc:Choice>
              <mc:Fallback>
                <p:oleObj name="公式" r:id="rId4" imgW="1129810" imgH="165028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821" y="2172144"/>
                        <a:ext cx="26019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357158" y="2786058"/>
          <a:ext cx="2828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2" name="公式" r:id="rId6" imgW="1257300" imgH="241300" progId="Equation.3">
                  <p:embed/>
                </p:oleObj>
              </mc:Choice>
              <mc:Fallback>
                <p:oleObj name="公式" r:id="rId6" imgW="1257300" imgH="241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786058"/>
                        <a:ext cx="2828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1514475" y="5213350"/>
          <a:ext cx="292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3" name="公式" r:id="rId8" imgW="126780" imgH="215526" progId="Equation.3">
                  <p:embed/>
                </p:oleObj>
              </mc:Choice>
              <mc:Fallback>
                <p:oleObj name="公式" r:id="rId8" imgW="126780" imgH="215526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213350"/>
                        <a:ext cx="2921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7" name="Object 9"/>
          <p:cNvGraphicFramePr>
            <a:graphicFrameLocks noChangeAspect="1"/>
          </p:cNvGraphicFramePr>
          <p:nvPr/>
        </p:nvGraphicFramePr>
        <p:xfrm>
          <a:off x="257824" y="4327534"/>
          <a:ext cx="8445501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4" name="公式" r:id="rId10" imgW="3378200" imgH="241300" progId="Equation.3">
                  <p:embed/>
                </p:oleObj>
              </mc:Choice>
              <mc:Fallback>
                <p:oleObj name="公式" r:id="rId10" imgW="3378200" imgH="2413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24" y="4327534"/>
                        <a:ext cx="8445501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9" name="Object 11"/>
          <p:cNvGraphicFramePr>
            <a:graphicFrameLocks noChangeAspect="1"/>
          </p:cNvGraphicFramePr>
          <p:nvPr/>
        </p:nvGraphicFramePr>
        <p:xfrm>
          <a:off x="264898" y="5055305"/>
          <a:ext cx="60071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5" name="公式" r:id="rId12" imgW="2616200" imgH="685800" progId="Equation.3">
                  <p:embed/>
                </p:oleObj>
              </mc:Choice>
              <mc:Fallback>
                <p:oleObj name="公式" r:id="rId12" imgW="2616200" imgH="6858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98" y="5055305"/>
                        <a:ext cx="6007100" cy="160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7" name="Object 11"/>
          <p:cNvGraphicFramePr>
            <a:graphicFrameLocks noChangeAspect="1"/>
          </p:cNvGraphicFramePr>
          <p:nvPr/>
        </p:nvGraphicFramePr>
        <p:xfrm>
          <a:off x="5700713" y="1501775"/>
          <a:ext cx="2921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6" name="公式" r:id="rId14" imgW="126725" imgH="126725" progId="Equation.3">
                  <p:embed/>
                </p:oleObj>
              </mc:Choice>
              <mc:Fallback>
                <p:oleObj name="公式" r:id="rId14" imgW="126725" imgH="126725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501775"/>
                        <a:ext cx="2921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5014467" y="1485204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7" name="公式" r:id="rId16" imgW="139639" imgH="152334" progId="Equation.3">
                  <p:embed/>
                </p:oleObj>
              </mc:Choice>
              <mc:Fallback>
                <p:oleObj name="公式" r:id="rId16" imgW="139639" imgH="152334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467" y="1485204"/>
                        <a:ext cx="320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9" name="Object 13"/>
          <p:cNvGraphicFramePr>
            <a:graphicFrameLocks noChangeAspect="1"/>
          </p:cNvGraphicFramePr>
          <p:nvPr/>
        </p:nvGraphicFramePr>
        <p:xfrm>
          <a:off x="5401360" y="2800572"/>
          <a:ext cx="2971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8" name="公式" r:id="rId18" imgW="1320227" imgH="253890" progId="Equation.3">
                  <p:embed/>
                </p:oleObj>
              </mc:Choice>
              <mc:Fallback>
                <p:oleObj name="公式" r:id="rId18" imgW="1320227" imgH="25389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360" y="2800572"/>
                        <a:ext cx="29718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0" name="Object 14"/>
          <p:cNvGraphicFramePr>
            <a:graphicFrameLocks noChangeAspect="1"/>
          </p:cNvGraphicFramePr>
          <p:nvPr/>
        </p:nvGraphicFramePr>
        <p:xfrm>
          <a:off x="1285852" y="3643314"/>
          <a:ext cx="1223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69" name="公式" r:id="rId20" imgW="533169" imgH="190417" progId="Equation.3">
                  <p:embed/>
                </p:oleObj>
              </mc:Choice>
              <mc:Fallback>
                <p:oleObj name="公式" r:id="rId20" imgW="533169" imgH="190417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643314"/>
                        <a:ext cx="12239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228796" y="4286256"/>
            <a:ext cx="8501122" cy="2301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Rabin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Rabin</a:t>
            </a:r>
            <a:r>
              <a:rPr lang="zh-CN" altLang="en-US" dirty="0" smtClean="0"/>
              <a:t>是否正确？</a:t>
            </a:r>
            <a:endParaRPr lang="en-US" altLang="zh-CN" dirty="0" smtClean="0"/>
          </a:p>
          <a:p>
            <a:r>
              <a:rPr lang="en-US" altLang="zh-CN" dirty="0" smtClean="0"/>
              <a:t>2. Rabin</a:t>
            </a:r>
            <a:r>
              <a:rPr lang="zh-CN" altLang="en-US" dirty="0" smtClean="0"/>
              <a:t>能否在多项式时间加密和解密？</a:t>
            </a:r>
            <a:endParaRPr lang="en-US" altLang="zh-CN" dirty="0" smtClean="0"/>
          </a:p>
          <a:p>
            <a:r>
              <a:rPr lang="en-US" altLang="zh-CN" dirty="0" smtClean="0"/>
              <a:t>3. Rabin</a:t>
            </a:r>
            <a:r>
              <a:rPr lang="zh-CN" altLang="en-US" dirty="0" smtClean="0"/>
              <a:t>是否安全（</a:t>
            </a:r>
            <a:r>
              <a:rPr lang="en-US" altLang="zh-CN" dirty="0" smtClean="0"/>
              <a:t>CCA,CPA</a:t>
            </a:r>
            <a:r>
              <a:rPr lang="zh-CN" altLang="en-US" dirty="0" smtClean="0"/>
              <a:t>）？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6453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42925"/>
            <a:ext cx="89154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Rabin</a:t>
            </a: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钥加密算法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大整数因式分解难则</a:t>
            </a:r>
            <a:r>
              <a:rPr lang="en-US" altLang="zh-CN" dirty="0" smtClean="0"/>
              <a:t>Rabin</a:t>
            </a:r>
            <a:r>
              <a:rPr lang="zh-CN" altLang="en-US" dirty="0" smtClean="0"/>
              <a:t>算法安全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大整数因式容易，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一定容易，反之未知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CCA 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RSA(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, r||x), Rabin(</a:t>
            </a:r>
            <a:r>
              <a:rPr lang="en-US" altLang="zh-CN" dirty="0" err="1" smtClean="0"/>
              <a:t>pk</a:t>
            </a:r>
            <a:r>
              <a:rPr lang="en-US" altLang="zh-CN" dirty="0"/>
              <a:t>, </a:t>
            </a:r>
            <a:r>
              <a:rPr lang="en-US" altLang="zh-CN" dirty="0" smtClean="0"/>
              <a:t>r||</a:t>
            </a:r>
            <a:r>
              <a:rPr lang="en-US" altLang="zh-CN" dirty="0"/>
              <a:t>x)</a:t>
            </a:r>
            <a:endParaRPr lang="zh-CN" altLang="en-US" dirty="0"/>
          </a:p>
          <a:p>
            <a:pPr lvl="1"/>
            <a:r>
              <a:rPr lang="en-US" altLang="zh-CN" dirty="0" smtClean="0"/>
              <a:t>&lt;r, </a:t>
            </a:r>
            <a:r>
              <a:rPr lang="en-US" altLang="zh-CN" dirty="0"/>
              <a:t>RSA(</a:t>
            </a:r>
            <a:r>
              <a:rPr lang="en-US" altLang="zh-CN" dirty="0" err="1"/>
              <a:t>pk</a:t>
            </a:r>
            <a:r>
              <a:rPr lang="en-US" altLang="zh-CN" dirty="0"/>
              <a:t>, </a:t>
            </a:r>
            <a:r>
              <a:rPr lang="en-US" altLang="zh-CN" dirty="0" err="1" smtClean="0"/>
              <a:t>r</a:t>
            </a:r>
            <a:r>
              <a:rPr lang="en-US" altLang="zh-CN" dirty="0" err="1" smtClean="0">
                <a:sym typeface="Euclid Symbol"/>
              </a:rPr>
              <a:t></a:t>
            </a:r>
            <a:r>
              <a:rPr lang="en-US" altLang="zh-CN" dirty="0" err="1"/>
              <a:t>x</a:t>
            </a:r>
            <a:r>
              <a:rPr lang="en-US" altLang="zh-CN" dirty="0" smtClean="0"/>
              <a:t>)&gt;, &lt;</a:t>
            </a:r>
            <a:r>
              <a:rPr lang="en-US" altLang="zh-CN" dirty="0"/>
              <a:t>r</a:t>
            </a:r>
            <a:r>
              <a:rPr lang="en-US" altLang="zh-CN" dirty="0" smtClean="0"/>
              <a:t>, </a:t>
            </a:r>
            <a:r>
              <a:rPr lang="en-US" altLang="zh-CN" dirty="0"/>
              <a:t>Rabin(</a:t>
            </a:r>
            <a:r>
              <a:rPr lang="en-US" altLang="zh-CN" dirty="0" err="1"/>
              <a:t>pk</a:t>
            </a:r>
            <a:r>
              <a:rPr lang="en-US" altLang="zh-CN" dirty="0"/>
              <a:t>, </a:t>
            </a:r>
            <a:r>
              <a:rPr lang="en-US" altLang="zh-CN" dirty="0" err="1"/>
              <a:t>r</a:t>
            </a:r>
            <a:r>
              <a:rPr lang="en-US" altLang="zh-CN" dirty="0" err="1" smtClean="0">
                <a:sym typeface="Euclid Symbol"/>
              </a:rPr>
              <a:t></a:t>
            </a:r>
            <a:r>
              <a:rPr lang="en-US" altLang="zh-CN" dirty="0" err="1"/>
              <a:t>x</a:t>
            </a:r>
            <a:r>
              <a:rPr lang="en-US" altLang="zh-CN" dirty="0" smtClean="0"/>
              <a:t>)&gt;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1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为什么非对称加密算法比对称加密算法慢大概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如何设计</a:t>
            </a:r>
            <a:r>
              <a:rPr lang="en-US" altLang="zh-CN" dirty="0" smtClean="0"/>
              <a:t>CPA</a:t>
            </a:r>
            <a:r>
              <a:rPr lang="zh-CN" altLang="en-US" dirty="0" smtClean="0"/>
              <a:t>安全而高效的加密算法呢？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加密者与解密者没有预共享密钥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如何证明公钥是</a:t>
            </a:r>
            <a:r>
              <a:rPr lang="zh-CN" altLang="en-US" sz="3200" dirty="0" smtClean="0"/>
              <a:t>某个实体的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56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35439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加密方案</a:t>
            </a:r>
            <a:endParaRPr lang="en-US" altLang="zh-CN" dirty="0"/>
          </a:p>
          <a:p>
            <a:pPr lvl="1"/>
            <a:r>
              <a:rPr lang="zh-CN" altLang="en-US" dirty="0" smtClean="0"/>
              <a:t>数论知识</a:t>
            </a:r>
            <a:endParaRPr lang="en-US" altLang="zh-CN" dirty="0"/>
          </a:p>
          <a:p>
            <a:pPr lvl="2"/>
            <a:r>
              <a:rPr lang="zh-CN" altLang="en-US" dirty="0" smtClean="0"/>
              <a:t>数的逆</a:t>
            </a:r>
            <a:endParaRPr lang="en-US" altLang="zh-CN" dirty="0"/>
          </a:p>
          <a:p>
            <a:pPr lvl="2"/>
            <a:r>
              <a:rPr lang="zh-CN" altLang="en-US" dirty="0" smtClean="0"/>
              <a:t>求逆</a:t>
            </a:r>
            <a:endParaRPr lang="en-US" altLang="zh-CN" dirty="0"/>
          </a:p>
          <a:p>
            <a:pPr lvl="2"/>
            <a:r>
              <a:rPr lang="zh-CN" altLang="en-US" dirty="0" smtClean="0"/>
              <a:t>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欧几里得算法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Euclidean Algorithm(a, b)</a:t>
            </a: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14348" y="1857364"/>
          <a:ext cx="3108325" cy="472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5" name="公式" r:id="rId4" imgW="1536700" imgH="2336800" progId="Equation.3">
                  <p:embed/>
                </p:oleObj>
              </mc:Choice>
              <mc:Fallback>
                <p:oleObj name="公式" r:id="rId4" imgW="1536700" imgH="2336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857364"/>
                        <a:ext cx="3108325" cy="472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799019" y="2026346"/>
          <a:ext cx="3630633" cy="147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6" name="公式" r:id="rId6" imgW="1689100" imgH="685800" progId="Equation.3">
                  <p:embed/>
                </p:oleObj>
              </mc:Choice>
              <mc:Fallback>
                <p:oleObj name="公式" r:id="rId6" imgW="1689100" imgH="6858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9" y="2026346"/>
                        <a:ext cx="3630633" cy="1474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​​ 10"/>
          <p:cNvSpPr/>
          <p:nvPr/>
        </p:nvSpPr>
        <p:spPr>
          <a:xfrm>
            <a:off x="4786314" y="3571876"/>
            <a:ext cx="37766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在该算法中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857752" y="4214817"/>
          <a:ext cx="3286148" cy="176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7" name="公式" r:id="rId8" imgW="1345616" imgH="723586" progId="Equation.3">
                  <p:embed/>
                </p:oleObj>
              </mc:Choice>
              <mc:Fallback>
                <p:oleObj name="公式" r:id="rId8" imgW="1345616" imgH="723586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214817"/>
                        <a:ext cx="3286148" cy="1766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假定按下面构造定义了两个数列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定理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5.1</a:t>
            </a: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  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，其中   按欧几里得算法定义，     按上述定义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86935"/>
              </p:ext>
            </p:extLst>
          </p:nvPr>
        </p:nvGraphicFramePr>
        <p:xfrm>
          <a:off x="6963654" y="1299298"/>
          <a:ext cx="1928826" cy="54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8"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654" y="1299298"/>
                        <a:ext cx="1928826" cy="545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27792"/>
              </p:ext>
            </p:extLst>
          </p:nvPr>
        </p:nvGraphicFramePr>
        <p:xfrm>
          <a:off x="4572000" y="1298724"/>
          <a:ext cx="2074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9" name="公式" r:id="rId6" imgW="901309" imgH="228501" progId="Equation.3">
                  <p:embed/>
                </p:oleObj>
              </mc:Choice>
              <mc:Fallback>
                <p:oleObj name="公式" r:id="rId6" imgW="901309" imgH="228501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8724"/>
                        <a:ext cx="207486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72879"/>
              </p:ext>
            </p:extLst>
          </p:nvPr>
        </p:nvGraphicFramePr>
        <p:xfrm>
          <a:off x="4716016" y="2204864"/>
          <a:ext cx="3491557" cy="18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0" name="Equation" r:id="rId8" imgW="1917360" imgH="965160" progId="Equation.DSMT4">
                  <p:embed/>
                </p:oleObj>
              </mc:Choice>
              <mc:Fallback>
                <p:oleObj name="Equation" r:id="rId8" imgW="1917360" imgH="96516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04864"/>
                        <a:ext cx="3491557" cy="18230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40677"/>
              </p:ext>
            </p:extLst>
          </p:nvPr>
        </p:nvGraphicFramePr>
        <p:xfrm>
          <a:off x="539552" y="2276872"/>
          <a:ext cx="3593479" cy="181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1" name="Equation" r:id="rId10" imgW="1981080" imgH="965160" progId="Equation.DSMT4">
                  <p:embed/>
                </p:oleObj>
              </mc:Choice>
              <mc:Fallback>
                <p:oleObj name="Equation" r:id="rId10" imgW="1981080" imgH="96516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3593479" cy="18154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45598"/>
              </p:ext>
            </p:extLst>
          </p:nvPr>
        </p:nvGraphicFramePr>
        <p:xfrm>
          <a:off x="971600" y="4703167"/>
          <a:ext cx="1811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2" name="公式" r:id="rId12" imgW="787400" imgH="190500" progId="Equation.3">
                  <p:embed/>
                </p:oleObj>
              </mc:Choice>
              <mc:Fallback>
                <p:oleObj name="公式" r:id="rId12" imgW="787400" imgH="1905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03167"/>
                        <a:ext cx="18113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38673"/>
              </p:ext>
            </p:extLst>
          </p:nvPr>
        </p:nvGraphicFramePr>
        <p:xfrm>
          <a:off x="3445111" y="4581128"/>
          <a:ext cx="2570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3" name="公式" r:id="rId14" imgW="1117600" imgH="241300" progId="Equation.3">
                  <p:embed/>
                </p:oleObj>
              </mc:Choice>
              <mc:Fallback>
                <p:oleObj name="公式" r:id="rId14" imgW="1117600" imgH="2413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111" y="4581128"/>
                        <a:ext cx="25701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99100"/>
              </p:ext>
            </p:extLst>
          </p:nvPr>
        </p:nvGraphicFramePr>
        <p:xfrm>
          <a:off x="6929454" y="4536475"/>
          <a:ext cx="457370" cy="62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4" name="公式" r:id="rId16" imgW="177646" imgH="241091" progId="Equation.3">
                  <p:embed/>
                </p:oleObj>
              </mc:Choice>
              <mc:Fallback>
                <p:oleObj name="公式" r:id="rId16" imgW="177646" imgH="241091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4536475"/>
                        <a:ext cx="457370" cy="620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65065"/>
              </p:ext>
            </p:extLst>
          </p:nvPr>
        </p:nvGraphicFramePr>
        <p:xfrm>
          <a:off x="2019289" y="4941168"/>
          <a:ext cx="9810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5" name="公式" r:id="rId18" imgW="380835" imgH="241195" progId="Equation.3">
                  <p:embed/>
                </p:oleObj>
              </mc:Choice>
              <mc:Fallback>
                <p:oleObj name="公式" r:id="rId18" imgW="380835" imgH="241195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289" y="4941168"/>
                        <a:ext cx="9810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例：计算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8" name="矩形​​ 10"/>
          <p:cNvSpPr/>
          <p:nvPr/>
        </p:nvSpPr>
        <p:spPr>
          <a:xfrm>
            <a:off x="4786314" y="3571876"/>
            <a:ext cx="3776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1657556" y="1328270"/>
          <a:ext cx="1862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4" name="公式" r:id="rId4" imgW="774364" imgH="203112" progId="Equation.3">
                  <p:embed/>
                </p:oleObj>
              </mc:Choice>
              <mc:Fallback>
                <p:oleObj name="公式" r:id="rId4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56" y="1328270"/>
                        <a:ext cx="1862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54312"/>
              </p:ext>
            </p:extLst>
          </p:nvPr>
        </p:nvGraphicFramePr>
        <p:xfrm>
          <a:off x="428596" y="1928802"/>
          <a:ext cx="8286810" cy="41957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57362"/>
                <a:gridCol w="1657362"/>
                <a:gridCol w="1657362"/>
                <a:gridCol w="1657362"/>
                <a:gridCol w="1657362"/>
              </a:tblGrid>
              <a:tr h="6905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690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0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0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0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0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zh-CN" altLang="en-US" sz="4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34668"/>
              </p:ext>
            </p:extLst>
          </p:nvPr>
        </p:nvGraphicFramePr>
        <p:xfrm>
          <a:off x="1043608" y="1996759"/>
          <a:ext cx="631272" cy="5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5"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96759"/>
                        <a:ext cx="631272" cy="5681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8207"/>
              </p:ext>
            </p:extLst>
          </p:nvPr>
        </p:nvGraphicFramePr>
        <p:xfrm>
          <a:off x="2539992" y="1801887"/>
          <a:ext cx="889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6" name="公式" r:id="rId8" imgW="177646" imgH="241091" progId="Equation.3">
                  <p:embed/>
                </p:oleObj>
              </mc:Choice>
              <mc:Fallback>
                <p:oleObj name="公式" r:id="rId8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992" y="1801887"/>
                        <a:ext cx="8890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3343"/>
              </p:ext>
            </p:extLst>
          </p:nvPr>
        </p:nvGraphicFramePr>
        <p:xfrm>
          <a:off x="4183066" y="1801887"/>
          <a:ext cx="889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7" name="Equation" r:id="rId10" imgW="177646" imgH="241091" progId="Equation.DSMT4">
                  <p:embed/>
                </p:oleObj>
              </mc:Choice>
              <mc:Fallback>
                <p:oleObj name="Equation" r:id="rId10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6" y="1801887"/>
                        <a:ext cx="8890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95091"/>
              </p:ext>
            </p:extLst>
          </p:nvPr>
        </p:nvGraphicFramePr>
        <p:xfrm>
          <a:off x="5786446" y="1801887"/>
          <a:ext cx="889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8" name="公式" r:id="rId12" imgW="177646" imgH="241091" progId="Equation.3">
                  <p:embed/>
                </p:oleObj>
              </mc:Choice>
              <mc:Fallback>
                <p:oleObj name="公式" r:id="rId12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801887"/>
                        <a:ext cx="8890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51536"/>
              </p:ext>
            </p:extLst>
          </p:nvPr>
        </p:nvGraphicFramePr>
        <p:xfrm>
          <a:off x="7532714" y="1801887"/>
          <a:ext cx="825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9" name="公式" r:id="rId14" imgW="164957" imgH="241091" progId="Equation.3">
                  <p:embed/>
                </p:oleObj>
              </mc:Choice>
              <mc:Fallback>
                <p:oleObj name="公式" r:id="rId14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714" y="1801887"/>
                        <a:ext cx="8255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例：计算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因此，我们发现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应用推论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5.2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，可得到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8" name="矩形​​ 10"/>
          <p:cNvSpPr/>
          <p:nvPr/>
        </p:nvSpPr>
        <p:spPr>
          <a:xfrm>
            <a:off x="4786314" y="3571876"/>
            <a:ext cx="3776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1657556" y="1328270"/>
          <a:ext cx="1862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5" name="公式" r:id="rId4" imgW="774364" imgH="203112" progId="Equation.3">
                  <p:embed/>
                </p:oleObj>
              </mc:Choice>
              <mc:Fallback>
                <p:oleObj name="公式" r:id="rId4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56" y="1328270"/>
                        <a:ext cx="1862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15419"/>
              </p:ext>
            </p:extLst>
          </p:nvPr>
        </p:nvGraphicFramePr>
        <p:xfrm>
          <a:off x="3136900" y="2128838"/>
          <a:ext cx="2105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6" name="Equation" r:id="rId6" imgW="876240" imgH="164880" progId="Equation.DSMT4">
                  <p:embed/>
                </p:oleObj>
              </mc:Choice>
              <mc:Fallback>
                <p:oleObj name="Equation" r:id="rId6" imgW="8762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28838"/>
                        <a:ext cx="21050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357158" y="3500438"/>
          <a:ext cx="485457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7" name="公式" r:id="rId8" imgW="2019300" imgH="203200" progId="Equation.3">
                  <p:embed/>
                </p:oleObj>
              </mc:Choice>
              <mc:Fallback>
                <p:oleObj name="公式" r:id="rId8" imgW="201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500438"/>
                        <a:ext cx="4854576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利用数学归纳法进行证明：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  和      ，命题显然成立。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假设命题对于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成立，其中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由归纳假定，则有：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此时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229060" y="2143116"/>
          <a:ext cx="1444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4" name="公式" r:id="rId4" imgW="710891" imgH="190417" progId="Equation.3">
                  <p:embed/>
                </p:oleObj>
              </mc:Choice>
              <mc:Fallback>
                <p:oleObj name="公式" r:id="rId4" imgW="710891" imgH="190417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060" y="2143116"/>
                        <a:ext cx="144462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7115872" y="2128602"/>
          <a:ext cx="992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5" name="公式" r:id="rId6" imgW="431613" imgH="165028" progId="Equation.3">
                  <p:embed/>
                </p:oleObj>
              </mc:Choice>
              <mc:Fallback>
                <p:oleObj name="公式" r:id="rId6" imgW="431613" imgH="165028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872" y="2128602"/>
                        <a:ext cx="9921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91017"/>
              </p:ext>
            </p:extLst>
          </p:nvPr>
        </p:nvGraphicFramePr>
        <p:xfrm>
          <a:off x="357158" y="3140968"/>
          <a:ext cx="30035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6" name="公式" r:id="rId8" imgW="1397000" imgH="228600" progId="Equation.3">
                  <p:embed/>
                </p:oleObj>
              </mc:Choice>
              <mc:Fallback>
                <p:oleObj name="公式" r:id="rId8" imgW="13970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140968"/>
                        <a:ext cx="30035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1058653" y="3901868"/>
          <a:ext cx="5927725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7" name="公式" r:id="rId10" imgW="2578100" imgH="965200" progId="Equation.3">
                  <p:embed/>
                </p:oleObj>
              </mc:Choice>
              <mc:Fallback>
                <p:oleObj name="公式" r:id="rId10" imgW="2578100" imgH="9652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653" y="3901868"/>
                        <a:ext cx="5927725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2214546" y="1785926"/>
          <a:ext cx="8763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8" name="公式" r:id="rId12" imgW="431613" imgH="190417" progId="Equation.3">
                  <p:embed/>
                </p:oleObj>
              </mc:Choice>
              <mc:Fallback>
                <p:oleObj name="公式" r:id="rId12" imgW="431613" imgH="190417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785926"/>
                        <a:ext cx="8763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943176" y="1785926"/>
          <a:ext cx="9286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9" name="公式" r:id="rId14" imgW="457200" imgH="190500" progId="Equation.3">
                  <p:embed/>
                </p:oleObj>
              </mc:Choice>
              <mc:Fallback>
                <p:oleObj name="公式" r:id="rId14" imgW="457200" imgH="1905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76" y="1785926"/>
                        <a:ext cx="92868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4015010" y="2143116"/>
          <a:ext cx="1471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40" name="公式" r:id="rId16" imgW="723586" imgH="190417" progId="Equation.3">
                  <p:embed/>
                </p:oleObj>
              </mc:Choice>
              <mc:Fallback>
                <p:oleObj name="公式" r:id="rId16" imgW="723586" imgH="190417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010" y="2143116"/>
                        <a:ext cx="14716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31333"/>
              </p:ext>
            </p:extLst>
          </p:nvPr>
        </p:nvGraphicFramePr>
        <p:xfrm>
          <a:off x="3810000" y="3140973"/>
          <a:ext cx="29479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41" name="公式" r:id="rId18" imgW="1371600" imgH="228600" progId="Equation.3">
                  <p:embed/>
                </p:oleObj>
              </mc:Choice>
              <mc:Fallback>
                <p:oleObj name="公式" r:id="rId18" imgW="1371600" imgH="2286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40973"/>
                        <a:ext cx="29479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扩展欧几里得算法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Extended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Euclidean Algorithm(a, b)</a:t>
            </a: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30197" y="1857364"/>
          <a:ext cx="1927225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1" name="公式" r:id="rId4" imgW="952500" imgH="2159000" progId="Equation.3">
                  <p:embed/>
                </p:oleObj>
              </mc:Choice>
              <mc:Fallback>
                <p:oleObj name="公式" r:id="rId4" imgW="952500" imgH="2159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97" y="1857364"/>
                        <a:ext cx="1927225" cy="436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357938" y="1808163"/>
          <a:ext cx="2265362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2" name="公式" r:id="rId6" imgW="1054100" imgH="2082800" progId="Equation.3">
                  <p:embed/>
                </p:oleObj>
              </mc:Choice>
              <mc:Fallback>
                <p:oleObj name="公式" r:id="rId6" imgW="1054100" imgH="20828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808163"/>
                        <a:ext cx="2265362" cy="447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​​ 10"/>
          <p:cNvSpPr/>
          <p:nvPr/>
        </p:nvSpPr>
        <p:spPr>
          <a:xfrm>
            <a:off x="4786314" y="3571876"/>
            <a:ext cx="3776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2714612" y="1806595"/>
          <a:ext cx="29210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3" name="公式" r:id="rId8" imgW="1358900" imgH="2082800" progId="Equation.3">
                  <p:embed/>
                </p:oleObj>
              </mc:Choice>
              <mc:Fallback>
                <p:oleObj name="公式" r:id="rId8" imgW="1358900" imgH="2082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806595"/>
                        <a:ext cx="2921000" cy="447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数论知识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5720" y="1357299"/>
            <a:ext cx="8450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推论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5.2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那么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证明：由定理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5.1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，有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两边模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约化等式，得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例：计算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171004" y="1322597"/>
          <a:ext cx="2321706" cy="54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4" name="公式" r:id="rId4" imgW="965200" imgH="228600" progId="Equation.3">
                  <p:embed/>
                </p:oleObj>
              </mc:Choice>
              <mc:Fallback>
                <p:oleObj name="公式" r:id="rId4" imgW="965200" imgH="2286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004" y="1322597"/>
                        <a:ext cx="2321706" cy="549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​​ 10"/>
          <p:cNvSpPr/>
          <p:nvPr/>
        </p:nvSpPr>
        <p:spPr>
          <a:xfrm>
            <a:off x="4786314" y="3571876"/>
            <a:ext cx="3776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5183217" y="1285860"/>
          <a:ext cx="36036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5" name="公式" r:id="rId6" imgW="1497950" imgH="241195" progId="Equation.3">
                  <p:embed/>
                </p:oleObj>
              </mc:Choice>
              <mc:Fallback>
                <p:oleObj name="公式" r:id="rId6" imgW="1497950" imgH="241195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217" y="1285860"/>
                        <a:ext cx="36036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428596" y="2714620"/>
          <a:ext cx="4579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6" name="公式" r:id="rId8" imgW="1905000" imgH="228600" progId="Equation.3">
                  <p:embed/>
                </p:oleObj>
              </mc:Choice>
              <mc:Fallback>
                <p:oleObj name="公式" r:id="rId8" imgW="1905000" imgH="2286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714620"/>
                        <a:ext cx="45799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1314880" y="3479125"/>
          <a:ext cx="396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7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880" y="3479125"/>
                        <a:ext cx="3968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3614278" y="3514952"/>
          <a:ext cx="2565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8" name="公式" r:id="rId12" imgW="1066800" imgH="228600" progId="Equation.3">
                  <p:embed/>
                </p:oleObj>
              </mc:Choice>
              <mc:Fallback>
                <p:oleObj name="公式" r:id="rId12" imgW="106680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278" y="3514952"/>
                        <a:ext cx="25654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1699966" y="4243846"/>
          <a:ext cx="1862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89" name="公式" r:id="rId14" imgW="774364" imgH="203112" progId="Equation.3">
                  <p:embed/>
                </p:oleObj>
              </mc:Choice>
              <mc:Fallback>
                <p:oleObj name="公式" r:id="rId14" imgW="774364" imgH="203112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66" y="4243846"/>
                        <a:ext cx="1862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1" y="1268760"/>
            <a:ext cx="84296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是一个非空集合，函数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sz="2400" i="1" baseline="300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→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上的一个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元运算，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称为运算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阶数。</a:t>
            </a:r>
          </a:p>
        </p:txBody>
      </p:sp>
      <p:sp>
        <p:nvSpPr>
          <p:cNvPr id="3" name="矩形​​ 2"/>
          <p:cNvSpPr/>
          <p:nvPr/>
        </p:nvSpPr>
        <p:spPr>
          <a:xfrm>
            <a:off x="303371" y="2636912"/>
            <a:ext cx="8229069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个非空集合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连同若干个定义在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上的运算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组成的系统称为代数系统或代数结构，记作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由</a:t>
            </a:r>
            <a:r>
              <a:rPr lang="zh-CN" altLang="en-US" sz="2400" dirty="0"/>
              <a:t>定义可知，一个代数系统需满足以下</a:t>
            </a:r>
            <a:r>
              <a:rPr lang="en-US" altLang="zh-CN" sz="2400" dirty="0"/>
              <a:t>3</a:t>
            </a:r>
            <a:r>
              <a:rPr lang="zh-CN" altLang="en-US" sz="2400" dirty="0"/>
              <a:t>个条件：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(1)</a:t>
            </a:r>
            <a:r>
              <a:rPr lang="zh-CN" altLang="en-US" sz="2400" dirty="0"/>
              <a:t>有一个非空集合</a:t>
            </a:r>
            <a:r>
              <a:rPr lang="en-US" altLang="zh-CN" sz="2400" i="1" dirty="0"/>
              <a:t>S</a:t>
            </a:r>
            <a:r>
              <a:rPr lang="zh-CN" altLang="en-US" sz="2400" dirty="0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(2)</a:t>
            </a:r>
            <a:r>
              <a:rPr lang="zh-CN" altLang="en-US" sz="2400" dirty="0"/>
              <a:t>有建立在</a:t>
            </a:r>
            <a:r>
              <a:rPr lang="en-US" altLang="zh-CN" sz="2400" i="1" dirty="0"/>
              <a:t>S</a:t>
            </a:r>
            <a:r>
              <a:rPr lang="zh-CN" altLang="en-US" sz="2400" dirty="0"/>
              <a:t>上的一些运算。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(3)</a:t>
            </a:r>
            <a:r>
              <a:rPr lang="zh-CN" altLang="en-US" sz="2400" dirty="0"/>
              <a:t>这些运算在</a:t>
            </a:r>
            <a:r>
              <a:rPr lang="en-US" altLang="zh-CN" sz="2400" i="1" dirty="0"/>
              <a:t>S</a:t>
            </a:r>
            <a:r>
              <a:rPr lang="zh-CN" altLang="en-US" sz="2400" dirty="0"/>
              <a:t>上是封闭的。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6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179512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pic>
        <p:nvPicPr>
          <p:cNvPr id="184322" name="图片 2" descr="http://i00.c.aliimg.com/img/offer/43/20/45/07/2/4320450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25" y="1808631"/>
            <a:ext cx="57435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​​ 4"/>
          <p:cNvSpPr/>
          <p:nvPr/>
        </p:nvSpPr>
        <p:spPr>
          <a:xfrm>
            <a:off x="395536" y="1549645"/>
            <a:ext cx="813690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{[0]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[1]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1]}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是模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同余关系所有剩余类组成的集合，在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上定义运算＋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为：对任意的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]∈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]×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，则＋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上的二元运算。</a:t>
            </a:r>
          </a:p>
        </p:txBody>
      </p:sp>
    </p:spTree>
    <p:extLst>
      <p:ext uri="{BB962C8B-B14F-4D97-AF65-F5344CB8AC3E}">
        <p14:creationId xmlns:p14="http://schemas.microsoft.com/office/powerpoint/2010/main" val="13076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212762" y="1203779"/>
            <a:ext cx="8569325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代数系统的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性质</a:t>
            </a: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交换律</a:t>
            </a:r>
          </a:p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，*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是一个代数系统，若对任意的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y∈S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x*y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y*x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，则称二元运算*是可交换的，或说*满足交换律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结合律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定义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，*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是一个代数系统，若对任意的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z∈S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有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(x*y)*z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x*(y*z)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，则称二元运算*是可结合的，或说*满足结合律。</a:t>
            </a:r>
          </a:p>
          <a:p>
            <a:pPr marR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4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212762" y="1203779"/>
            <a:ext cx="856932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代数系统的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性质</a:t>
            </a:r>
            <a:endParaRPr kumimoji="1"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分配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律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设</a:t>
            </a:r>
            <a:r>
              <a:rPr lang="zh-CN" altLang="en-US" sz="2400" dirty="0"/>
              <a:t>代数系统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S</a:t>
            </a:r>
            <a:r>
              <a:rPr lang="zh-CN" altLang="en-US" sz="2400" dirty="0"/>
              <a:t>，*，</a:t>
            </a:r>
            <a:r>
              <a:rPr lang="zh-CN" altLang="en-US" sz="2400" dirty="0">
                <a:sym typeface="Wingdings 2" pitchFamily="18" charset="2"/>
              </a:rPr>
              <a:t></a:t>
            </a:r>
            <a:r>
              <a:rPr lang="en-US" altLang="zh-CN" sz="2400" dirty="0"/>
              <a:t>&gt;</a:t>
            </a:r>
            <a:r>
              <a:rPr lang="zh-CN" altLang="en-US" sz="2400" dirty="0"/>
              <a:t>，对任意</a:t>
            </a:r>
            <a:r>
              <a:rPr lang="en-US" altLang="zh-CN" sz="2400" i="1" dirty="0"/>
              <a:t>x</a:t>
            </a:r>
            <a:r>
              <a:rPr lang="zh-CN" altLang="en-US" sz="2400" dirty="0"/>
              <a:t>、</a:t>
            </a:r>
            <a:r>
              <a:rPr lang="en-US" altLang="zh-CN" sz="2400" i="1" dirty="0"/>
              <a:t>y</a:t>
            </a:r>
            <a:r>
              <a:rPr lang="zh-CN" altLang="en-US" sz="2400" dirty="0"/>
              <a:t>、</a:t>
            </a:r>
            <a:r>
              <a:rPr lang="en-US" altLang="zh-CN" sz="2400" i="1" dirty="0" err="1"/>
              <a:t>z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S</a:t>
            </a:r>
            <a:r>
              <a:rPr lang="zh-CN" altLang="en-US" sz="2400" dirty="0"/>
              <a:t>，若</a:t>
            </a:r>
            <a:r>
              <a:rPr lang="en-US" altLang="zh-CN" sz="2400" i="1" dirty="0"/>
              <a:t>x</a:t>
            </a:r>
            <a:r>
              <a:rPr lang="en-US" altLang="zh-CN" sz="2400" dirty="0"/>
              <a:t>*(</a:t>
            </a:r>
            <a:r>
              <a:rPr lang="en-US" altLang="zh-CN" sz="2400" i="1" dirty="0" err="1"/>
              <a:t>y</a:t>
            </a:r>
            <a:r>
              <a:rPr lang="en-US" altLang="zh-CN" sz="2400" dirty="0" err="1">
                <a:sym typeface="Wingdings 2" pitchFamily="18" charset="2"/>
              </a:rPr>
              <a:t></a:t>
            </a:r>
            <a:r>
              <a:rPr lang="en-US" altLang="zh-CN" sz="2400" i="1" dirty="0" err="1"/>
              <a:t>z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*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Wingdings 2" pitchFamily="18" charset="2"/>
              </a:rPr>
              <a:t>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*</a:t>
            </a:r>
            <a:r>
              <a:rPr lang="en-US" altLang="zh-CN" sz="2400" i="1" dirty="0"/>
              <a:t>z</a:t>
            </a:r>
            <a:r>
              <a:rPr lang="en-US" altLang="zh-CN" sz="2400" dirty="0"/>
              <a:t>)</a:t>
            </a:r>
            <a:r>
              <a:rPr lang="zh-CN" altLang="en-US" sz="2400" dirty="0"/>
              <a:t>，则称*对</a:t>
            </a:r>
            <a:r>
              <a:rPr lang="zh-CN" altLang="en-US" sz="2400" dirty="0">
                <a:sym typeface="Wingdings 2" pitchFamily="18" charset="2"/>
              </a:rPr>
              <a:t></a:t>
            </a:r>
            <a:r>
              <a:rPr lang="zh-CN" altLang="en-US" sz="2400" dirty="0"/>
              <a:t>满足左分配律；若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y</a:t>
            </a:r>
            <a:r>
              <a:rPr lang="en-US" altLang="zh-CN" sz="2400" dirty="0" err="1">
                <a:sym typeface="Wingdings 2" pitchFamily="18" charset="2"/>
              </a:rPr>
              <a:t></a:t>
            </a:r>
            <a:r>
              <a:rPr lang="en-US" altLang="zh-CN" sz="2400" i="1" dirty="0" err="1"/>
              <a:t>z</a:t>
            </a:r>
            <a:r>
              <a:rPr lang="en-US" altLang="zh-CN" sz="2400" dirty="0"/>
              <a:t>)*</a:t>
            </a:r>
            <a:r>
              <a:rPr lang="en-US" altLang="zh-CN" sz="2400" i="1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i="1" dirty="0"/>
              <a:t>y</a:t>
            </a:r>
            <a:r>
              <a:rPr lang="en-US" altLang="zh-CN" sz="2400" dirty="0"/>
              <a:t>*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Wingdings 2" pitchFamily="18" charset="2"/>
              </a:rPr>
              <a:t></a:t>
            </a:r>
            <a:r>
              <a:rPr lang="en-US" altLang="zh-CN" sz="2400" dirty="0"/>
              <a:t>(</a:t>
            </a:r>
            <a:r>
              <a:rPr lang="en-US" altLang="zh-CN" sz="2400" i="1" dirty="0"/>
              <a:t>z</a:t>
            </a:r>
            <a:r>
              <a:rPr lang="en-US" altLang="zh-CN" sz="2400" dirty="0"/>
              <a:t>*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，则称*对</a:t>
            </a:r>
            <a:r>
              <a:rPr lang="zh-CN" altLang="en-US" sz="2400" dirty="0">
                <a:sym typeface="Wingdings 2" pitchFamily="18" charset="2"/>
              </a:rPr>
              <a:t></a:t>
            </a:r>
            <a:r>
              <a:rPr lang="zh-CN" altLang="en-US" sz="2400" dirty="0"/>
              <a:t>满足右分配律；若两者都满足，则称*对</a:t>
            </a:r>
            <a:r>
              <a:rPr lang="zh-CN" altLang="en-US" sz="2400" dirty="0">
                <a:sym typeface="Wingdings 2" pitchFamily="18" charset="2"/>
              </a:rPr>
              <a:t></a:t>
            </a:r>
            <a:r>
              <a:rPr lang="zh-CN" altLang="en-US" sz="2400" dirty="0"/>
              <a:t>满足分配律。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0" y="1412776"/>
            <a:ext cx="8412033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定义  设代数系统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，*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，且存在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、 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，对任意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，若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中关于*的一个左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元；若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中关于*的一个右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元。若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关于*既是左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元又是右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元，则称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元。</a:t>
            </a:r>
            <a:endParaRPr kumimoji="0" lang="zh-CN" altLang="en-US" sz="1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95536" y="4259944"/>
            <a:ext cx="7920880" cy="106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例：在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，＋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中，运算＋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[0]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，运算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[1]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97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​​ 4"/>
          <p:cNvSpPr/>
          <p:nvPr/>
        </p:nvSpPr>
        <p:spPr>
          <a:xfrm>
            <a:off x="303370" y="1484784"/>
            <a:ext cx="8412033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设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，*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是一个代数系统，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单位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元。对于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，若存在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使得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的左逆元；对于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，若存在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使得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的右逆元。对于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，若存在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既是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的左逆元又是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的右逆元，则称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的逆元，通常记为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－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12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446467" y="3997893"/>
            <a:ext cx="7920880" cy="107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例   在</a:t>
            </a:r>
            <a:r>
              <a:rPr lang="en-US" altLang="zh-CN" sz="2400" dirty="0"/>
              <a:t>&lt;</a:t>
            </a:r>
            <a:r>
              <a:rPr lang="en-US" altLang="zh-CN" sz="2400" i="1" dirty="0" err="1"/>
              <a:t>Z</a:t>
            </a:r>
            <a:r>
              <a:rPr lang="en-US" altLang="zh-CN" sz="2400" i="1" baseline="-25000" dirty="0" err="1"/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×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&gt;</a:t>
            </a:r>
            <a:r>
              <a:rPr lang="zh-CN" altLang="en-US" sz="2400" dirty="0"/>
              <a:t>中，</a:t>
            </a:r>
            <a:r>
              <a:rPr lang="en-US" altLang="zh-CN" sz="2400" dirty="0"/>
              <a:t>[0]</a:t>
            </a:r>
            <a:r>
              <a:rPr lang="zh-CN" altLang="en-US" sz="2400" dirty="0"/>
              <a:t>是零元，因为对任意的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]∈</a:t>
            </a:r>
            <a:r>
              <a:rPr lang="en-US" altLang="zh-CN" sz="2400" dirty="0" err="1"/>
              <a:t>Z</a:t>
            </a:r>
            <a:r>
              <a:rPr lang="en-US" altLang="zh-CN" sz="2400" i="1" baseline="-25000" dirty="0" err="1"/>
              <a:t>m</a:t>
            </a:r>
            <a:r>
              <a:rPr lang="zh-CN" altLang="en-US" sz="2400" dirty="0"/>
              <a:t>，有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]×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[0]</a:t>
            </a:r>
            <a:r>
              <a:rPr lang="zh-CN" altLang="en-US" sz="2400" dirty="0"/>
              <a:t>＝</a:t>
            </a:r>
            <a:r>
              <a:rPr lang="en-US" altLang="zh-CN" sz="2400" dirty="0"/>
              <a:t>[0]×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zh-CN" altLang="en-US" sz="2400" dirty="0"/>
              <a:t>＝</a:t>
            </a:r>
            <a:r>
              <a:rPr lang="en-US" altLang="zh-CN" sz="2400" dirty="0"/>
              <a:t>[0]</a:t>
            </a:r>
            <a:r>
              <a:rPr lang="zh-CN" altLang="en-US" sz="2400" dirty="0"/>
              <a:t>。</a:t>
            </a:r>
          </a:p>
        </p:txBody>
      </p:sp>
      <p:sp>
        <p:nvSpPr>
          <p:cNvPr id="5" name="矩形​​ 4"/>
          <p:cNvSpPr/>
          <p:nvPr/>
        </p:nvSpPr>
        <p:spPr>
          <a:xfrm>
            <a:off x="303371" y="1412776"/>
            <a:ext cx="83834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定义 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设代数系统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，*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&gt;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，且存在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，对任意的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，若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中关于*的一个左零元；若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，则称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中关于*的一个右零元。若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关于*既是左零元又是右零元，则称</a:t>
            </a:r>
            <a:r>
              <a:rPr kumimoji="1" lang="zh-CN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中关于*的零元。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0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268978" y="1196752"/>
            <a:ext cx="8446426" cy="499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78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定义  </a:t>
            </a:r>
            <a:r>
              <a:rPr kumimoji="1" lang="zh-CN" altLang="en-US" sz="2400" dirty="0" smtClean="0">
                <a:latin typeface="Times New Roman" pitchFamily="18" charset="0"/>
              </a:rPr>
              <a:t>群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 * 〉</a:t>
            </a:r>
            <a:r>
              <a:rPr kumimoji="1" lang="zh-CN" altLang="en-US" sz="2400" dirty="0">
                <a:latin typeface="Times New Roman" pitchFamily="18" charset="0"/>
              </a:rPr>
              <a:t>是一代数系统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其中二元运算*满足以下</a:t>
            </a:r>
            <a:r>
              <a:rPr kumimoji="1" lang="en-US" altLang="zh-CN" sz="2400" dirty="0">
                <a:latin typeface="Times New Roman" pitchFamily="18" charset="0"/>
              </a:rPr>
              <a:t>3</a:t>
            </a:r>
            <a:r>
              <a:rPr kumimoji="1" lang="zh-CN" altLang="en-US" sz="2400" dirty="0" smtClean="0">
                <a:latin typeface="Times New Roman" pitchFamily="18" charset="0"/>
              </a:rPr>
              <a:t>条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</a:t>
            </a:r>
            <a:r>
              <a:rPr kumimoji="1" lang="en-US" altLang="zh-CN" sz="2400" dirty="0" smtClean="0">
                <a:latin typeface="Times New Roman" pitchFamily="18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1) </a:t>
            </a:r>
            <a:r>
              <a:rPr kumimoji="1" lang="zh-CN" altLang="en-US" sz="2400" dirty="0">
                <a:latin typeface="Times New Roman" pitchFamily="18" charset="0"/>
              </a:rPr>
              <a:t>对所有的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 err="1">
                <a:latin typeface="Times New Roman" pitchFamily="18" charset="0"/>
              </a:rPr>
              <a:t>c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endParaRPr kumimoji="1" lang="en-US" altLang="zh-CN" sz="2400" i="1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(</a:t>
            </a:r>
            <a:r>
              <a:rPr kumimoji="1" lang="en-US" altLang="zh-CN" sz="2400" i="1" dirty="0">
                <a:latin typeface="Times New Roman" pitchFamily="18" charset="0"/>
              </a:rPr>
              <a:t>b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c</a:t>
            </a:r>
            <a:r>
              <a:rPr kumimoji="1" lang="en-US" altLang="zh-CN" sz="2400" dirty="0">
                <a:latin typeface="Times New Roman" pitchFamily="18" charset="0"/>
              </a:rPr>
              <a:t>) = (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) * </a:t>
            </a:r>
            <a:r>
              <a:rPr kumimoji="1" lang="en-US" altLang="zh-CN" sz="2400" i="1" dirty="0">
                <a:latin typeface="Times New Roman" pitchFamily="18" charset="0"/>
              </a:rPr>
              <a:t>c </a:t>
            </a:r>
            <a:endParaRPr kumimoji="1" lang="en-US" altLang="zh-CN" sz="2400" i="1" dirty="0" smtClean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</a:rPr>
              <a:t>      (</a:t>
            </a:r>
            <a:r>
              <a:rPr kumimoji="1" lang="en-US" altLang="zh-CN" sz="2400" dirty="0">
                <a:latin typeface="Times New Roman" pitchFamily="18" charset="0"/>
              </a:rPr>
              <a:t>2) </a:t>
            </a:r>
            <a:r>
              <a:rPr kumimoji="1" lang="zh-CN" altLang="en-US" sz="2400" dirty="0">
                <a:latin typeface="Times New Roman" pitchFamily="18" charset="0"/>
              </a:rPr>
              <a:t>存在一个元素</a:t>
            </a:r>
            <a:r>
              <a:rPr kumimoji="1" lang="en-US" altLang="zh-CN" sz="2400" dirty="0">
                <a:latin typeface="Times New Roman" pitchFamily="18" charset="0"/>
              </a:rPr>
              <a:t>e, </a:t>
            </a:r>
            <a:r>
              <a:rPr kumimoji="1" lang="zh-CN" altLang="en-US" sz="2400" dirty="0">
                <a:latin typeface="Times New Roman" pitchFamily="18" charset="0"/>
              </a:rPr>
              <a:t>对任意元素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有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</a:t>
            </a:r>
            <a:r>
              <a:rPr kumimoji="1" lang="en-US" altLang="zh-CN" sz="2400" i="1" dirty="0">
                <a:latin typeface="Times New Roman" pitchFamily="18" charset="0"/>
              </a:rPr>
              <a:t> e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e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 smtClean="0">
                <a:latin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</a:rPr>
              <a:t>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(3) </a:t>
            </a:r>
            <a:r>
              <a:rPr kumimoji="1" lang="zh-CN" altLang="en-US" sz="2400" dirty="0">
                <a:latin typeface="Times New Roman" pitchFamily="18" charset="0"/>
              </a:rPr>
              <a:t>对每一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存在一个元素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使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 =</a:t>
            </a:r>
            <a:r>
              <a:rPr kumimoji="1" lang="en-US" altLang="zh-CN" sz="2400" i="1" dirty="0">
                <a:latin typeface="Times New Roman" pitchFamily="18" charset="0"/>
              </a:rPr>
              <a:t> e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简单</a:t>
            </a:r>
            <a:r>
              <a:rPr kumimoji="1" lang="zh-CN" altLang="en-US" sz="2400" dirty="0">
                <a:latin typeface="Times New Roman" pitchFamily="18" charset="0"/>
              </a:rPr>
              <a:t>地说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群是具有一个可结合运算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存在么元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每个元素存在逆元的代数系统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endParaRPr kumimoji="1" lang="en-US" altLang="zh-CN" sz="2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303371" y="1556792"/>
            <a:ext cx="8301077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如果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是有限集合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则称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〈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*〉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是有限群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;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如果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是无限集合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则称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〈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*〉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是无限群。有限群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的基数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|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|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称为群的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阶数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03371" y="3212976"/>
            <a:ext cx="8157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群中的运算 * 一般称为乘法。 如果 * 是一个可交换运算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那么群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〈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G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 * 〉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就称为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可交换群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或称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阿贝尔群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。在可交换群中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若运算符*改用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+,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则称为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加法群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此时逆元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写成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63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228600" y="966214"/>
            <a:ext cx="8534400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定理 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如果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 *〉</a:t>
            </a:r>
            <a:r>
              <a:rPr kumimoji="1" lang="zh-CN" altLang="en-US" sz="2400" dirty="0">
                <a:latin typeface="Times New Roman" pitchFamily="18" charset="0"/>
              </a:rPr>
              <a:t>是一个群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则对于任何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en-US" altLang="zh-CN" sz="2400" i="1" dirty="0" err="1">
                <a:latin typeface="Times New Roman" pitchFamily="18" charset="0"/>
              </a:rPr>
              <a:t>b∈G</a:t>
            </a:r>
            <a:r>
              <a:rPr kumimoji="1" lang="en-US" altLang="zh-CN" sz="2400" dirty="0">
                <a:latin typeface="Times New Roman" pitchFamily="18" charset="0"/>
              </a:rPr>
              <a:t>,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 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zh-CN" altLang="en-US" sz="2400" dirty="0">
                <a:latin typeface="Times New Roman" pitchFamily="18" charset="0"/>
              </a:rPr>
              <a:t>存在一个唯一的元素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使得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。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zh-CN" altLang="en-US" sz="2400" dirty="0">
                <a:latin typeface="Times New Roman" pitchFamily="18" charset="0"/>
              </a:rPr>
              <a:t>存在一个唯一的元素</a:t>
            </a:r>
            <a:r>
              <a:rPr kumimoji="1" lang="en-US" altLang="zh-CN" sz="2400" i="1" dirty="0">
                <a:latin typeface="Times New Roman" pitchFamily="18" charset="0"/>
              </a:rPr>
              <a:t>y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使得</a:t>
            </a:r>
            <a:r>
              <a:rPr kumimoji="1" lang="en-US" altLang="zh-CN" sz="2400" i="1" dirty="0">
                <a:latin typeface="Times New Roman" pitchFamily="18" charset="0"/>
              </a:rPr>
              <a:t>y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。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证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  <a:r>
              <a:rPr kumimoji="1" lang="zh-CN" altLang="en-US" sz="2400" dirty="0">
                <a:latin typeface="Times New Roman" pitchFamily="18" charset="0"/>
              </a:rPr>
              <a:t>至少有一个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满足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即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因为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)=(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) 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= </a:t>
            </a:r>
            <a:r>
              <a:rPr kumimoji="1" lang="en-US" altLang="zh-CN" sz="2400" i="1" dirty="0">
                <a:latin typeface="Times New Roman" pitchFamily="18" charset="0"/>
              </a:rPr>
              <a:t>e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            如果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中满足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的任意元素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) 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(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 =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           所以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是满足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的唯一元素。 </a:t>
            </a:r>
          </a:p>
        </p:txBody>
      </p:sp>
    </p:spTree>
    <p:extLst>
      <p:ext uri="{BB962C8B-B14F-4D97-AF65-F5344CB8AC3E}">
        <p14:creationId xmlns:p14="http://schemas.microsoft.com/office/powerpoint/2010/main" val="38319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56826" y="1138043"/>
            <a:ext cx="822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定义群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〈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*〉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的任意元素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的幂。 如果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∈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14735"/>
              </p:ext>
            </p:extLst>
          </p:nvPr>
        </p:nvGraphicFramePr>
        <p:xfrm>
          <a:off x="3059832" y="1916832"/>
          <a:ext cx="251810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1" name="Equation" r:id="rId4" imgW="774364" imgH="888614" progId="Equation.3">
                  <p:embed/>
                </p:oleObj>
              </mc:Choice>
              <mc:Fallback>
                <p:oleObj name="Equation" r:id="rId4" imgW="774364" imgH="88861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6832"/>
                        <a:ext cx="2518106" cy="1872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329456" y="3933056"/>
            <a:ext cx="8610600" cy="125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对</a:t>
            </a:r>
            <a:r>
              <a:rPr kumimoji="1" lang="zh-CN" altLang="en-US" sz="2400" dirty="0">
                <a:latin typeface="Times New Roman" pitchFamily="18" charset="0"/>
              </a:rPr>
              <a:t>任意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en-US" altLang="zh-CN" sz="2400" i="1" dirty="0" err="1">
                <a:latin typeface="Times New Roman" pitchFamily="18" charset="0"/>
              </a:rPr>
              <a:t>k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 smtClean="0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i="1" dirty="0" smtClean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 smtClean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i="1" dirty="0" err="1" smtClean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 err="1" smtClean="0">
                <a:latin typeface="Times New Roman" pitchFamily="18" charset="0"/>
              </a:rPr>
              <a:t>k</a:t>
            </a:r>
            <a:r>
              <a:rPr kumimoji="1" lang="zh-CN" altLang="en-US" sz="2400" dirty="0">
                <a:latin typeface="Times New Roman" pitchFamily="18" charset="0"/>
              </a:rPr>
              <a:t>都是有意义</a:t>
            </a:r>
            <a:r>
              <a:rPr kumimoji="1" lang="zh-CN" altLang="en-US" sz="2400" dirty="0" smtClean="0">
                <a:latin typeface="Times New Roman" pitchFamily="18" charset="0"/>
              </a:rPr>
              <a:t>的，另</a:t>
            </a:r>
            <a:r>
              <a:rPr kumimoji="1" lang="zh-CN" altLang="en-US" sz="2400" dirty="0">
                <a:latin typeface="Times New Roman" pitchFamily="18" charset="0"/>
              </a:rPr>
              <a:t>外群中结合律</a:t>
            </a:r>
            <a:r>
              <a:rPr kumimoji="1" lang="zh-CN" altLang="en-US" sz="2400" dirty="0" smtClean="0">
                <a:latin typeface="Times New Roman" pitchFamily="18" charset="0"/>
              </a:rPr>
              <a:t>成立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zh-CN" altLang="en-US" sz="2400" dirty="0" smtClean="0">
                <a:latin typeface="Times New Roman" pitchFamily="18" charset="0"/>
              </a:rPr>
              <a:t>不难</a:t>
            </a:r>
            <a:r>
              <a:rPr kumimoji="1" lang="zh-CN" altLang="en-US" sz="2400" dirty="0">
                <a:latin typeface="Times New Roman" pitchFamily="18" charset="0"/>
              </a:rPr>
              <a:t>证明以下指数定律</a:t>
            </a:r>
            <a:r>
              <a:rPr kumimoji="1" lang="zh-CN" altLang="en-US" sz="2400" dirty="0" smtClean="0">
                <a:latin typeface="Times New Roman" pitchFamily="18" charset="0"/>
              </a:rPr>
              <a:t>成立。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24558"/>
              </p:ext>
            </p:extLst>
          </p:nvPr>
        </p:nvGraphicFramePr>
        <p:xfrm>
          <a:off x="2670295" y="5157192"/>
          <a:ext cx="2261745" cy="142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2" name="Equation" r:id="rId6" imgW="889000" imgH="558800" progId="Equation.3">
                  <p:embed/>
                </p:oleObj>
              </mc:Choice>
              <mc:Fallback>
                <p:oleObj name="Equation" r:id="rId6" imgW="889000" imgH="558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295" y="5157192"/>
                        <a:ext cx="2261745" cy="14221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6"/>
          <p:cNvSpPr txBox="1">
            <a:spLocks noChangeArrowheads="1"/>
          </p:cNvSpPr>
          <p:nvPr/>
        </p:nvSpPr>
        <p:spPr bwMode="auto">
          <a:xfrm>
            <a:off x="5100783" y="5023459"/>
            <a:ext cx="153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en-US" altLang="zh-CN" sz="2400" i="1" dirty="0" err="1">
                <a:latin typeface="Times New Roman" pitchFamily="18" charset="0"/>
              </a:rPr>
              <a:t>k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en-US" altLang="zh-CN" sz="2400" i="1" dirty="0" err="1">
                <a:latin typeface="Times New Roman" pitchFamily="18" charset="0"/>
              </a:rPr>
              <a:t>k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86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pic>
        <p:nvPicPr>
          <p:cNvPr id="188418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4" y="1547731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47731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92" y="1547731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3980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​​ 2"/>
          <p:cNvSpPr/>
          <p:nvPr/>
        </p:nvSpPr>
        <p:spPr>
          <a:xfrm>
            <a:off x="285720" y="1331707"/>
            <a:ext cx="5328592" cy="208823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6603" y="291565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的保密柜</a:t>
            </a:r>
            <a:endParaRPr lang="zh-CN" altLang="en-US" dirty="0"/>
          </a:p>
        </p:txBody>
      </p:sp>
      <p:pic>
        <p:nvPicPr>
          <p:cNvPr id="15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4" y="3947366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3947366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92" y="3947366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2" descr="http://www.zybg.net/pic/09321226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20" y="3947366"/>
            <a:ext cx="1152128" cy="12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​​ 18"/>
          <p:cNvSpPr/>
          <p:nvPr/>
        </p:nvSpPr>
        <p:spPr>
          <a:xfrm>
            <a:off x="285720" y="3731342"/>
            <a:ext cx="5328592" cy="2088232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6603" y="531528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BOB</a:t>
            </a:r>
            <a:r>
              <a:rPr lang="zh-CN" altLang="en-US" dirty="0" smtClean="0"/>
              <a:t>的保密柜</a:t>
            </a:r>
            <a:endParaRPr lang="zh-CN" altLang="en-US" dirty="0"/>
          </a:p>
        </p:txBody>
      </p:sp>
      <p:pic>
        <p:nvPicPr>
          <p:cNvPr id="182274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47" y="4346833"/>
            <a:ext cx="447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78089" y="27309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ALICE</a:t>
            </a:r>
            <a:endParaRPr lang="zh-CN" altLang="en-US" dirty="0"/>
          </a:p>
        </p:txBody>
      </p:sp>
      <p:pic>
        <p:nvPicPr>
          <p:cNvPr id="23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61" y="1708205"/>
            <a:ext cx="447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171089" y="531528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/>
          </a:p>
        </p:txBody>
      </p:sp>
      <p:pic>
        <p:nvPicPr>
          <p:cNvPr id="182276" name="图片 4" descr="http://t3.gstatic.com/images?q=tbn:SQLLrIeQkCyUEM: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64" y="4309328"/>
            <a:ext cx="10763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0.10428 L 0.10208 0.10428 C 0.15156 0.10428 0.2125 0.18798 0.2125 0.25618 L 0.2125 0.4085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15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67052E-7 L -0.00417 -0.33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6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文本框 4"/>
          <p:cNvSpPr txBox="1">
            <a:spLocks noChangeArrowheads="1"/>
          </p:cNvSpPr>
          <p:nvPr/>
        </p:nvSpPr>
        <p:spPr bwMode="auto">
          <a:xfrm>
            <a:off x="250737" y="1340768"/>
            <a:ext cx="86106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定义 </a:t>
            </a:r>
            <a:r>
              <a:rPr kumimoji="1" lang="zh-CN" altLang="en-US" sz="2400" dirty="0" smtClean="0">
                <a:latin typeface="Times New Roman" pitchFamily="18" charset="0"/>
              </a:rPr>
              <a:t>设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 *〉</a:t>
            </a:r>
            <a:r>
              <a:rPr kumimoji="1" lang="zh-CN" altLang="en-US" sz="2400" dirty="0">
                <a:latin typeface="Times New Roman" pitchFamily="18" charset="0"/>
              </a:rPr>
              <a:t>是一个群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且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如果存在正整数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使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则称元素的阶是有限的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最小的正整数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称为元素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的阶。 如果不存在这样的正整数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则称元素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具有无限阶。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显然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群</a:t>
            </a:r>
            <a:r>
              <a:rPr kumimoji="1" lang="zh-CN" altLang="en-US" sz="2400" dirty="0" smtClean="0">
                <a:latin typeface="Times New Roman" pitchFamily="18" charset="0"/>
              </a:rPr>
              <a:t>的单位元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zh-CN" altLang="en-US" sz="2400" dirty="0">
                <a:latin typeface="Times New Roman" pitchFamily="18" charset="0"/>
              </a:rPr>
              <a:t>的阶是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105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1028"/>
          <p:cNvSpPr txBox="1">
            <a:spLocks noChangeArrowheads="1"/>
          </p:cNvSpPr>
          <p:nvPr/>
        </p:nvSpPr>
        <p:spPr bwMode="auto">
          <a:xfrm>
            <a:off x="303371" y="1340768"/>
            <a:ext cx="8001000" cy="4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定理 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群</a:t>
            </a:r>
            <a:r>
              <a:rPr kumimoji="1" lang="zh-CN" altLang="en-US" sz="2400" dirty="0">
                <a:latin typeface="Times New Roman" pitchFamily="18" charset="0"/>
              </a:rPr>
              <a:t>中的任一元素和它的逆元具有同样的阶。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证</a:t>
            </a:r>
            <a:r>
              <a:rPr kumimoji="1" lang="zh-CN" altLang="en-US" sz="2400" dirty="0">
                <a:latin typeface="Times New Roman" pitchFamily="18" charset="0"/>
              </a:rPr>
              <a:t> 设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具有有限阶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即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因此</a:t>
            </a:r>
          </a:p>
          <a:p>
            <a:pPr algn="ctr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i="1" baseline="30000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baseline="30000" dirty="0">
                <a:latin typeface="Courier New"/>
              </a:rPr>
              <a:t>·</a:t>
            </a:r>
            <a:r>
              <a:rPr kumimoji="1" lang="en-US" altLang="zh-CN" sz="2400" i="1" baseline="30000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 = 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 =</a:t>
            </a:r>
            <a:r>
              <a:rPr kumimoji="1" lang="en-US" altLang="zh-CN" sz="2400" i="1" dirty="0">
                <a:latin typeface="Times New Roman" pitchFamily="18" charset="0"/>
              </a:rPr>
              <a:t> e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             如果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的阶是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</a:t>
            </a:r>
            <a:r>
              <a:rPr kumimoji="1" lang="en-US" altLang="zh-CN" sz="2400" i="1" dirty="0" err="1">
                <a:latin typeface="Times New Roman" pitchFamily="18" charset="0"/>
              </a:rPr>
              <a:t>m</a:t>
            </a:r>
            <a:r>
              <a:rPr kumimoji="1" lang="en-US" altLang="zh-CN" sz="2400" dirty="0" err="1">
                <a:latin typeface="Times New Roman" pitchFamily="18" charset="0"/>
              </a:rPr>
              <a:t>≤</a:t>
            </a:r>
            <a:r>
              <a:rPr kumimoji="1" lang="en-US" altLang="zh-CN" sz="2400" i="1" dirty="0" err="1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。 另一方面</a:t>
            </a:r>
          </a:p>
          <a:p>
            <a:pPr algn="ctr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zh-CN" altLang="en-US" sz="2400" dirty="0">
                <a:latin typeface="Times New Roman" pitchFamily="18" charset="0"/>
              </a:rPr>
              <a:t>［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</a:rPr>
              <a:t>a</a:t>
            </a:r>
            <a:r>
              <a:rPr kumimoji="1" lang="en-US" altLang="zh-CN" sz="2400" baseline="30000" dirty="0" smtClean="0">
                <a:latin typeface="Times New Roman" pitchFamily="18" charset="0"/>
              </a:rPr>
              <a:t>-1</a:t>
            </a:r>
            <a:r>
              <a:rPr kumimoji="1" lang="en-US" altLang="zh-CN" sz="2400" dirty="0" smtClean="0">
                <a:latin typeface="Times New Roman" pitchFamily="18" charset="0"/>
              </a:rPr>
              <a:t>)</a:t>
            </a:r>
            <a:r>
              <a:rPr kumimoji="1" lang="en-US" altLang="zh-CN" sz="2400" i="1" baseline="30000" dirty="0" smtClean="0">
                <a:latin typeface="Times New Roman" pitchFamily="18" charset="0"/>
              </a:rPr>
              <a:t>m</a:t>
            </a:r>
            <a:r>
              <a:rPr kumimoji="1" lang="zh-CN" altLang="en-US" sz="2400" dirty="0" smtClean="0">
                <a:latin typeface="Times New Roman" pitchFamily="18" charset="0"/>
              </a:rPr>
              <a:t>］</a:t>
            </a:r>
            <a:r>
              <a:rPr kumimoji="1" lang="en-US" altLang="zh-CN" sz="2400" baseline="30000" dirty="0" smtClean="0">
                <a:latin typeface="Times New Roman" pitchFamily="18" charset="0"/>
              </a:rPr>
              <a:t>-1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= 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             因而</a:t>
            </a:r>
            <a:r>
              <a:rPr kumimoji="1" lang="en-US" altLang="zh-CN" sz="2400" i="1" dirty="0" err="1">
                <a:latin typeface="Times New Roman" pitchFamily="18" charset="0"/>
              </a:rPr>
              <a:t>n</a:t>
            </a:r>
            <a:r>
              <a:rPr kumimoji="1" lang="en-US" altLang="zh-CN" sz="2400" dirty="0" err="1">
                <a:latin typeface="Times New Roman" pitchFamily="18" charset="0"/>
              </a:rPr>
              <a:t>≤</a:t>
            </a:r>
            <a:r>
              <a:rPr kumimoji="1" lang="en-US" altLang="zh-CN" sz="2400" i="1" dirty="0" err="1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故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9810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54025" y="1556792"/>
            <a:ext cx="8686800" cy="459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78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定理 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在</a:t>
            </a:r>
            <a:r>
              <a:rPr kumimoji="1" lang="zh-CN" altLang="en-US" sz="2400" dirty="0">
                <a:latin typeface="Times New Roman" pitchFamily="18" charset="0"/>
              </a:rPr>
              <a:t>有限群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* 〉</a:t>
            </a:r>
            <a:r>
              <a:rPr kumimoji="1" lang="zh-CN" altLang="en-US" sz="2400" dirty="0">
                <a:latin typeface="Times New Roman" pitchFamily="18" charset="0"/>
              </a:rPr>
              <a:t>中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每一个元素具有一有限阶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且阶数至多是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zh-CN" altLang="en-US" sz="2400" dirty="0">
                <a:latin typeface="Times New Roman" pitchFamily="18" charset="0"/>
              </a:rPr>
              <a:t>。</a:t>
            </a:r>
          </a:p>
          <a:p>
            <a:pPr algn="just">
              <a:lnSpc>
                <a:spcPct val="178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证</a:t>
            </a:r>
            <a:r>
              <a:rPr kumimoji="1" lang="zh-CN" altLang="en-US" sz="2400" dirty="0">
                <a:latin typeface="Times New Roman" pitchFamily="18" charset="0"/>
              </a:rPr>
              <a:t> 设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* 〉</a:t>
            </a:r>
            <a:r>
              <a:rPr kumimoji="1" lang="zh-CN" altLang="en-US" sz="2400" dirty="0">
                <a:latin typeface="Times New Roman" pitchFamily="18" charset="0"/>
              </a:rPr>
              <a:t>中任一元素。在序列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dirty="0">
                <a:latin typeface="Courier New"/>
              </a:rPr>
              <a:t>…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baseline="30000" dirty="0" err="1">
                <a:latin typeface="Times New Roman" pitchFamily="18" charset="0"/>
              </a:rPr>
              <a:t>|G</a:t>
            </a:r>
            <a:r>
              <a:rPr kumimoji="1" lang="en-US" altLang="zh-CN" sz="2400" baseline="30000" dirty="0">
                <a:latin typeface="Times New Roman" pitchFamily="18" charset="0"/>
              </a:rPr>
              <a:t>|+1</a:t>
            </a:r>
            <a:r>
              <a:rPr kumimoji="1" lang="zh-CN" altLang="en-US" sz="2400" dirty="0">
                <a:latin typeface="Times New Roman" pitchFamily="18" charset="0"/>
              </a:rPr>
              <a:t>中至少有两元素是相等的。不妨设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r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这里</a:t>
            </a:r>
            <a:r>
              <a:rPr kumimoji="1" lang="en-US" altLang="zh-CN" sz="2400" dirty="0">
                <a:latin typeface="Times New Roman" pitchFamily="18" charset="0"/>
              </a:rPr>
              <a:t>1≤</a:t>
            </a:r>
            <a:r>
              <a:rPr kumimoji="1" lang="en-US" altLang="zh-CN" sz="2400" i="1" dirty="0">
                <a:latin typeface="Times New Roman" pitchFamily="18" charset="0"/>
              </a:rPr>
              <a:t>s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r</a:t>
            </a:r>
            <a:r>
              <a:rPr kumimoji="1" lang="en-US" altLang="zh-CN" sz="2400" dirty="0">
                <a:latin typeface="Times New Roman" pitchFamily="18" charset="0"/>
              </a:rPr>
              <a:t>≤|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|+1</a:t>
            </a:r>
            <a:r>
              <a:rPr kumimoji="1" lang="zh-CN" altLang="en-US" sz="2400" dirty="0">
                <a:latin typeface="Times New Roman" pitchFamily="18" charset="0"/>
              </a:rPr>
              <a:t>。 因为</a:t>
            </a:r>
          </a:p>
          <a:p>
            <a:pPr algn="ctr">
              <a:lnSpc>
                <a:spcPct val="178000"/>
              </a:lnSpc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30000" dirty="0">
                <a:latin typeface="Times New Roman" pitchFamily="18" charset="0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r</a:t>
            </a:r>
            <a:r>
              <a:rPr kumimoji="1" lang="en-US" altLang="zh-CN" sz="2400" i="1" baseline="30000" dirty="0">
                <a:latin typeface="Times New Roman" pitchFamily="18" charset="0"/>
              </a:rPr>
              <a:t>-r</a:t>
            </a:r>
            <a:r>
              <a:rPr kumimoji="1" lang="en-US" altLang="zh-CN" sz="2400" dirty="0">
                <a:latin typeface="Times New Roman" pitchFamily="18" charset="0"/>
              </a:rPr>
              <a:t> =</a:t>
            </a:r>
            <a:r>
              <a:rPr kumimoji="1" lang="en-US" altLang="zh-CN" sz="2400" i="1" dirty="0">
                <a:latin typeface="Times New Roman" pitchFamily="18" charset="0"/>
              </a:rPr>
              <a:t> a </a:t>
            </a:r>
            <a:r>
              <a:rPr kumimoji="1" lang="en-US" altLang="zh-CN" sz="2400" i="1" baseline="30000" dirty="0">
                <a:latin typeface="Times New Roman" pitchFamily="18" charset="0"/>
              </a:rPr>
              <a:t>r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baseline="30000" dirty="0">
                <a:latin typeface="Times New Roman" pitchFamily="18" charset="0"/>
              </a:rPr>
              <a:t>-</a:t>
            </a:r>
            <a:r>
              <a:rPr kumimoji="1" lang="en-US" altLang="zh-CN" sz="2400" i="1" baseline="30000" dirty="0">
                <a:latin typeface="Times New Roman" pitchFamily="18" charset="0"/>
              </a:rPr>
              <a:t>r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>
                <a:latin typeface="Times New Roman" pitchFamily="18" charset="0"/>
              </a:rPr>
              <a:t>a </a:t>
            </a:r>
            <a:r>
              <a:rPr kumimoji="1" lang="en-US" altLang="zh-CN" sz="2400" i="1" baseline="30000" dirty="0">
                <a:latin typeface="Times New Roman" pitchFamily="18" charset="0"/>
              </a:rPr>
              <a:t>r </a:t>
            </a:r>
            <a:r>
              <a:rPr kumimoji="1" lang="en-US" altLang="zh-CN" sz="2400" dirty="0">
                <a:latin typeface="Times New Roman" pitchFamily="18" charset="0"/>
              </a:rPr>
              <a:t>*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i="1" baseline="30000" dirty="0">
                <a:latin typeface="Times New Roman" pitchFamily="18" charset="0"/>
              </a:rPr>
              <a:t>-s</a:t>
            </a:r>
            <a:r>
              <a:rPr kumimoji="1" lang="en-US" altLang="zh-CN" sz="2400" dirty="0">
                <a:latin typeface="Times New Roman" pitchFamily="18" charset="0"/>
              </a:rPr>
              <a:t> = 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r</a:t>
            </a:r>
            <a:r>
              <a:rPr kumimoji="1" lang="en-US" altLang="zh-CN" sz="2400" i="1" baseline="30000" dirty="0">
                <a:latin typeface="Times New Roman" pitchFamily="18" charset="0"/>
              </a:rPr>
              <a:t>-s</a:t>
            </a:r>
            <a:r>
              <a:rPr kumimoji="1" lang="en-US" altLang="zh-CN" sz="2400" dirty="0">
                <a:latin typeface="Times New Roman" pitchFamily="18" charset="0"/>
              </a:rPr>
              <a:t></a:t>
            </a:r>
          </a:p>
          <a:p>
            <a:pPr algn="just">
              <a:lnSpc>
                <a:spcPct val="178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所以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的阶数至多是</a:t>
            </a:r>
            <a:r>
              <a:rPr kumimoji="1" lang="en-US" altLang="zh-CN" sz="2400" i="1" dirty="0">
                <a:latin typeface="Times New Roman" pitchFamily="18" charset="0"/>
              </a:rPr>
              <a:t>r-s</a:t>
            </a:r>
            <a:r>
              <a:rPr kumimoji="1" lang="en-US" altLang="zh-CN" sz="2400" dirty="0">
                <a:latin typeface="Times New Roman" pitchFamily="18" charset="0"/>
              </a:rPr>
              <a:t>≤|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zh-CN" altLang="en-US" sz="2400" dirty="0">
                <a:latin typeface="Times New Roman" pitchFamily="18" charset="0"/>
              </a:rPr>
              <a:t>。 证毕。 </a:t>
            </a:r>
          </a:p>
        </p:txBody>
      </p:sp>
    </p:spTree>
    <p:extLst>
      <p:ext uri="{BB962C8B-B14F-4D97-AF65-F5344CB8AC3E}">
        <p14:creationId xmlns:p14="http://schemas.microsoft.com/office/powerpoint/2010/main" val="17246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1028"/>
          <p:cNvSpPr txBox="1">
            <a:spLocks noChangeArrowheads="1"/>
          </p:cNvSpPr>
          <p:nvPr/>
        </p:nvSpPr>
        <p:spPr bwMode="auto">
          <a:xfrm>
            <a:off x="304800" y="1066031"/>
            <a:ext cx="86106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定义 </a:t>
            </a:r>
            <a:r>
              <a:rPr kumimoji="1" lang="zh-CN" altLang="en-US" sz="2400" dirty="0" smtClean="0">
                <a:latin typeface="Times New Roman" pitchFamily="18" charset="0"/>
              </a:rPr>
              <a:t>设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*〉</a:t>
            </a:r>
            <a:r>
              <a:rPr kumimoji="1" lang="zh-CN" altLang="en-US" sz="2400" dirty="0">
                <a:latin typeface="Times New Roman" pitchFamily="18" charset="0"/>
              </a:rPr>
              <a:t>是一个群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是整数集合。如果存在一个元素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对于每一个元素</a:t>
            </a:r>
            <a:r>
              <a:rPr kumimoji="1" lang="en-US" altLang="zh-CN" sz="2400" i="1" dirty="0" err="1">
                <a:latin typeface="Times New Roman" pitchFamily="18" charset="0"/>
              </a:rPr>
              <a:t>a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都有一个相应的</a:t>
            </a:r>
            <a:r>
              <a:rPr kumimoji="1" lang="en-US" altLang="zh-CN" sz="2400" i="1" dirty="0" err="1">
                <a:latin typeface="Times New Roman" pitchFamily="18" charset="0"/>
              </a:rPr>
              <a:t>i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能把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表示成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形式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则称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*〉</a:t>
            </a:r>
            <a:r>
              <a:rPr kumimoji="1" lang="zh-CN" altLang="en-US" sz="2400" dirty="0">
                <a:latin typeface="Times New Roman" pitchFamily="18" charset="0"/>
              </a:rPr>
              <a:t>是一个循环群。或说循环群是由</a:t>
            </a:r>
            <a:r>
              <a:rPr kumimoji="1" lang="en-US" altLang="zh-CN" sz="2400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生成的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*〉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b="1" dirty="0">
                <a:latin typeface="Times New Roman" pitchFamily="18" charset="0"/>
              </a:rPr>
              <a:t>生成元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2007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52400" y="1196752"/>
            <a:ext cx="8452048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定理 </a:t>
            </a:r>
            <a:r>
              <a:rPr kumimoji="1" lang="zh-CN" altLang="en-US" sz="2400" dirty="0" smtClean="0">
                <a:latin typeface="Times New Roman" pitchFamily="18" charset="0"/>
              </a:rPr>
              <a:t>设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*〉</a:t>
            </a:r>
            <a:r>
              <a:rPr kumimoji="1" lang="zh-CN" altLang="en-US" sz="2400" dirty="0">
                <a:latin typeface="Times New Roman" pitchFamily="18" charset="0"/>
              </a:rPr>
              <a:t>是由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dirty="0" err="1">
                <a:latin typeface="Times New Roman" pitchFamily="18" charset="0"/>
              </a:rPr>
              <a:t>∈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生成的有限循环群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如果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|=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dirty="0" smtClean="0">
                <a:latin typeface="Times New Roman" pitchFamily="18" charset="0"/>
              </a:rPr>
              <a:t>,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2400" b="1" i="1" dirty="0">
                <a:latin typeface="Times New Roman" pitchFamily="18" charset="0"/>
              </a:rPr>
              <a:t>G</a:t>
            </a:r>
            <a:r>
              <a:rPr kumimoji="1" lang="en-US" altLang="zh-CN" sz="2400" b="1" dirty="0">
                <a:latin typeface="Times New Roman" pitchFamily="18" charset="0"/>
              </a:rPr>
              <a:t> = {</a:t>
            </a:r>
            <a:r>
              <a:rPr kumimoji="1" lang="en-US" altLang="zh-CN" sz="2400" b="1" i="1" dirty="0">
                <a:latin typeface="Times New Roman" pitchFamily="18" charset="0"/>
              </a:rPr>
              <a:t>g </a:t>
            </a:r>
            <a:r>
              <a:rPr kumimoji="1" lang="en-US" altLang="zh-CN" sz="2400" b="1" dirty="0">
                <a:latin typeface="Times New Roman" pitchFamily="18" charset="0"/>
              </a:rPr>
              <a:t>, </a:t>
            </a:r>
            <a:r>
              <a:rPr kumimoji="1" lang="en-US" altLang="zh-CN" sz="2400" b="1" i="1" dirty="0">
                <a:latin typeface="Times New Roman" pitchFamily="18" charset="0"/>
              </a:rPr>
              <a:t>g</a:t>
            </a:r>
            <a:r>
              <a:rPr kumimoji="1" lang="en-US" altLang="zh-CN" sz="2400" b="1" baseline="30000" dirty="0"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</a:rPr>
              <a:t>, </a:t>
            </a:r>
            <a:r>
              <a:rPr kumimoji="1" lang="en-US" altLang="zh-CN" sz="2400" b="1" i="1" dirty="0">
                <a:latin typeface="Times New Roman" pitchFamily="18" charset="0"/>
              </a:rPr>
              <a:t>g</a:t>
            </a:r>
            <a:r>
              <a:rPr kumimoji="1" lang="en-US" altLang="zh-CN" sz="2400" b="1" baseline="30000" dirty="0">
                <a:latin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</a:rPr>
              <a:t>, </a:t>
            </a:r>
            <a:r>
              <a:rPr kumimoji="1" lang="en-US" altLang="zh-CN" sz="2400" b="1" dirty="0">
                <a:latin typeface="Courier New"/>
              </a:rPr>
              <a:t>…</a:t>
            </a:r>
            <a:r>
              <a:rPr kumimoji="1" lang="en-US" altLang="zh-CN" sz="2400" b="1" dirty="0">
                <a:latin typeface="Times New Roman" pitchFamily="18" charset="0"/>
              </a:rPr>
              <a:t>,</a:t>
            </a:r>
            <a:r>
              <a:rPr kumimoji="1" lang="en-US" altLang="zh-CN" sz="2400" b="1" i="1" dirty="0">
                <a:latin typeface="Times New Roman" pitchFamily="18" charset="0"/>
              </a:rPr>
              <a:t> </a:t>
            </a:r>
            <a:r>
              <a:rPr kumimoji="1" lang="en-US" altLang="zh-CN" sz="2400" b="1" i="1" dirty="0" err="1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</a:rPr>
              <a:t> = </a:t>
            </a:r>
            <a:r>
              <a:rPr kumimoji="1" lang="en-US" altLang="zh-CN" sz="2400" b="1" i="1" dirty="0"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且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是使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zh-CN" altLang="en-US" sz="2400" dirty="0">
                <a:latin typeface="Times New Roman" pitchFamily="18" charset="0"/>
              </a:rPr>
              <a:t>的最小</a:t>
            </a:r>
            <a:r>
              <a:rPr kumimoji="1" lang="zh-CN" altLang="en-US" sz="2400" dirty="0" smtClean="0">
                <a:latin typeface="Times New Roman" pitchFamily="18" charset="0"/>
              </a:rPr>
              <a:t>正整数。</a:t>
            </a:r>
            <a:endParaRPr kumimoji="1" lang="zh-CN" altLang="en-US" sz="2400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证 </a:t>
            </a:r>
            <a:r>
              <a:rPr kumimoji="1" lang="zh-CN" altLang="en-US" sz="2400" dirty="0">
                <a:latin typeface="Times New Roman" pitchFamily="18" charset="0"/>
              </a:rPr>
              <a:t>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  <a:r>
              <a:rPr kumimoji="1" lang="en-US" altLang="zh-CN" sz="2400" dirty="0">
                <a:latin typeface="Times New Roman" pitchFamily="18" charset="0"/>
              </a:rPr>
              <a:t>(1) </a:t>
            </a:r>
            <a:r>
              <a:rPr kumimoji="1" lang="zh-CN" altLang="en-US" sz="2400" dirty="0">
                <a:latin typeface="Times New Roman" pitchFamily="18" charset="0"/>
              </a:rPr>
              <a:t>假定有正整数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使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则对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中任一元素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k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设</a:t>
            </a:r>
            <a:r>
              <a:rPr kumimoji="1" lang="en-US" altLang="zh-CN" sz="2400" i="1" dirty="0">
                <a:latin typeface="Times New Roman" pitchFamily="18" charset="0"/>
              </a:rPr>
              <a:t>k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 err="1">
                <a:latin typeface="Times New Roman" pitchFamily="18" charset="0"/>
              </a:rPr>
              <a:t>mq</a:t>
            </a:r>
            <a:r>
              <a:rPr kumimoji="1" lang="en-US" altLang="zh-CN" sz="2400" dirty="0" err="1">
                <a:latin typeface="Times New Roman" pitchFamily="18" charset="0"/>
              </a:rPr>
              <a:t>+</a:t>
            </a:r>
            <a:r>
              <a:rPr kumimoji="1" lang="en-US" altLang="zh-CN" sz="2400" i="1" dirty="0" err="1">
                <a:latin typeface="Times New Roman" pitchFamily="18" charset="0"/>
              </a:rPr>
              <a:t>r</a:t>
            </a:r>
            <a:r>
              <a:rPr kumimoji="1" lang="en-US" altLang="zh-CN" sz="2400" i="1" dirty="0">
                <a:latin typeface="Times New Roman" pitchFamily="18" charset="0"/>
              </a:rPr>
              <a:t>,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0≤</a:t>
            </a:r>
            <a:r>
              <a:rPr kumimoji="1" lang="en-US" altLang="zh-CN" sz="2400" i="1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于是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="1" i="1" dirty="0" err="1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 err="1">
                <a:latin typeface="Times New Roman" pitchFamily="18" charset="0"/>
              </a:rPr>
              <a:t>k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i="1" dirty="0" err="1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 err="1">
                <a:latin typeface="Times New Roman" pitchFamily="18" charset="0"/>
              </a:rPr>
              <a:t>mq+r</a:t>
            </a:r>
            <a:r>
              <a:rPr kumimoji="1" lang="en-US" altLang="zh-CN" sz="2400" b="1" dirty="0">
                <a:latin typeface="Times New Roman" pitchFamily="18" charset="0"/>
              </a:rPr>
              <a:t> = (</a:t>
            </a:r>
            <a:r>
              <a:rPr kumimoji="1" lang="en-US" altLang="zh-CN" sz="2400" b="1" i="1" dirty="0" err="1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 err="1">
                <a:latin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en-US" altLang="zh-CN" sz="2400" b="1" i="1" baseline="30000" dirty="0">
                <a:latin typeface="Times New Roman" pitchFamily="18" charset="0"/>
              </a:rPr>
              <a:t>q </a:t>
            </a:r>
            <a:r>
              <a:rPr kumimoji="1" lang="en-US" altLang="zh-CN" sz="2400" b="1" dirty="0">
                <a:latin typeface="Times New Roman" pitchFamily="18" charset="0"/>
              </a:rPr>
              <a:t>* </a:t>
            </a:r>
            <a:r>
              <a:rPr kumimoji="1" lang="en-US" altLang="zh-CN" sz="2400" b="1" i="1" dirty="0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>
                <a:latin typeface="Times New Roman" pitchFamily="18" charset="0"/>
              </a:rPr>
              <a:t>r</a:t>
            </a:r>
            <a:r>
              <a:rPr kumimoji="1" lang="en-US" altLang="zh-CN" sz="2400" b="1" dirty="0">
                <a:latin typeface="Times New Roman" pitchFamily="18" charset="0"/>
              </a:rPr>
              <a:t> = </a:t>
            </a:r>
            <a:r>
              <a:rPr kumimoji="1" lang="en-US" altLang="zh-CN" sz="2400" b="1" i="1" dirty="0">
                <a:latin typeface="Times New Roman" pitchFamily="18" charset="0"/>
              </a:rPr>
              <a:t>g</a:t>
            </a:r>
            <a:r>
              <a:rPr kumimoji="1" lang="en-US" altLang="zh-CN" sz="2400" b="1" i="1" baseline="30000" dirty="0">
                <a:latin typeface="Times New Roman" pitchFamily="18" charset="0"/>
              </a:rPr>
              <a:t>r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这意味着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中每一元素都可写成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i="1" baseline="300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形式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但</a:t>
            </a:r>
            <a:r>
              <a:rPr kumimoji="1" lang="en-US" altLang="zh-CN" sz="2400" i="1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所以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</a:rPr>
              <a:t>中至多有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个不同元素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这与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|=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矛盾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所以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m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zh-CN" altLang="en-US" sz="2400" dirty="0">
                <a:latin typeface="Times New Roman" pitchFamily="18" charset="0"/>
              </a:rPr>
              <a:t>而</a:t>
            </a:r>
            <a:r>
              <a:rPr kumimoji="1" lang="en-US" altLang="zh-CN" sz="2400" i="1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是不可能的。 </a:t>
            </a:r>
          </a:p>
        </p:txBody>
      </p:sp>
    </p:spTree>
    <p:extLst>
      <p:ext uri="{BB962C8B-B14F-4D97-AF65-F5344CB8AC3E}">
        <p14:creationId xmlns:p14="http://schemas.microsoft.com/office/powerpoint/2010/main" val="22330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1028"/>
          <p:cNvSpPr txBox="1">
            <a:spLocks noChangeArrowheads="1"/>
          </p:cNvSpPr>
          <p:nvPr/>
        </p:nvSpPr>
        <p:spPr bwMode="auto">
          <a:xfrm>
            <a:off x="152400" y="1412776"/>
            <a:ext cx="87630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(2) {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baseline="30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baseline="30000" dirty="0">
                <a:latin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dirty="0">
                <a:latin typeface="Courier New"/>
              </a:rPr>
              <a:t>…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</a:rPr>
              <a:t>中的元素全不相同。若不然有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baseline="30000" dirty="0" err="1">
                <a:latin typeface="Times New Roman" pitchFamily="18" charset="0"/>
              </a:rPr>
              <a:t>j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不妨设</a:t>
            </a:r>
            <a:r>
              <a:rPr kumimoji="1" lang="en-US" altLang="zh-CN" sz="2400" i="1" dirty="0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j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于是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j</a:t>
            </a:r>
            <a:r>
              <a:rPr kumimoji="1" lang="en-US" altLang="zh-CN" sz="2400" i="1" baseline="30000" dirty="0">
                <a:latin typeface="Times New Roman" pitchFamily="18" charset="0"/>
              </a:rPr>
              <a:t>-i</a:t>
            </a:r>
            <a:r>
              <a:rPr kumimoji="1" lang="en-US" altLang="zh-CN" sz="2400" dirty="0">
                <a:latin typeface="Times New Roman" pitchFamily="18" charset="0"/>
              </a:rPr>
              <a:t>=e</a:t>
            </a:r>
            <a:r>
              <a:rPr kumimoji="1" lang="zh-CN" altLang="en-US" sz="2400" dirty="0">
                <a:latin typeface="Times New Roman" pitchFamily="18" charset="0"/>
              </a:rPr>
              <a:t>。但</a:t>
            </a:r>
            <a:r>
              <a:rPr kumimoji="1" lang="en-US" altLang="zh-CN" sz="2400" i="1" dirty="0">
                <a:latin typeface="Times New Roman" pitchFamily="18" charset="0"/>
              </a:rPr>
              <a:t>j</a:t>
            </a:r>
            <a:r>
              <a:rPr kumimoji="1" lang="en-US" altLang="zh-CN" sz="2400" dirty="0">
                <a:latin typeface="Times New Roman" pitchFamily="18" charset="0"/>
              </a:rPr>
              <a:t>-</a:t>
            </a:r>
            <a:r>
              <a:rPr kumimoji="1" lang="en-US" altLang="zh-CN" sz="2400" i="1" dirty="0">
                <a:latin typeface="Times New Roman" pitchFamily="18" charset="0"/>
              </a:rPr>
              <a:t>i</a:t>
            </a:r>
            <a:r>
              <a:rPr kumimoji="1" lang="zh-CN" altLang="en-US" sz="2400" dirty="0">
                <a:latin typeface="Times New Roman" pitchFamily="18" charset="0"/>
              </a:rPr>
              <a:t>＜</a:t>
            </a:r>
            <a:r>
              <a:rPr kumimoji="1" lang="en-US" altLang="zh-CN" sz="2400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。 所以这是不可能的。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由于</a:t>
            </a:r>
            <a:r>
              <a:rPr kumimoji="1" lang="en-US" altLang="zh-CN" sz="2400" dirty="0">
                <a:latin typeface="Times New Roman" pitchFamily="18" charset="0"/>
              </a:rPr>
              <a:t>〈</a:t>
            </a:r>
            <a:r>
              <a:rPr kumimoji="1" lang="en-US" altLang="zh-CN" sz="2400" i="1" dirty="0">
                <a:latin typeface="Times New Roman" pitchFamily="18" charset="0"/>
              </a:rPr>
              <a:t>G </a:t>
            </a:r>
            <a:r>
              <a:rPr kumimoji="1" lang="en-US" altLang="zh-CN" sz="2400" dirty="0">
                <a:latin typeface="Times New Roman" pitchFamily="18" charset="0"/>
              </a:rPr>
              <a:t>, *〉</a:t>
            </a:r>
            <a:r>
              <a:rPr kumimoji="1" lang="zh-CN" altLang="en-US" sz="2400" dirty="0">
                <a:latin typeface="Times New Roman" pitchFamily="18" charset="0"/>
              </a:rPr>
              <a:t>是群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其中必</a:t>
            </a:r>
            <a:r>
              <a:rPr kumimoji="1" lang="zh-CN" altLang="en-US" sz="2400" dirty="0" smtClean="0">
                <a:latin typeface="Times New Roman" pitchFamily="18" charset="0"/>
              </a:rPr>
              <a:t>有单位元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由</a:t>
            </a:r>
            <a:r>
              <a:rPr kumimoji="1" lang="en-US" altLang="zh-CN" sz="2400" dirty="0">
                <a:latin typeface="Times New Roman" pitchFamily="18" charset="0"/>
              </a:rPr>
              <a:t>(2)</a:t>
            </a:r>
            <a:r>
              <a:rPr kumimoji="1" lang="zh-CN" altLang="en-US" sz="2400" dirty="0">
                <a:latin typeface="Times New Roman" pitchFamily="18" charset="0"/>
              </a:rPr>
              <a:t>得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={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baseline="30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baseline="30000" dirty="0">
                <a:latin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dirty="0">
                <a:latin typeface="Courier New"/>
              </a:rPr>
              <a:t>…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}, </a:t>
            </a:r>
            <a:r>
              <a:rPr kumimoji="1" lang="zh-CN" altLang="en-US" sz="2400" dirty="0">
                <a:latin typeface="Times New Roman" pitchFamily="18" charset="0"/>
              </a:rPr>
              <a:t>因此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由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得</a:t>
            </a:r>
            <a:r>
              <a:rPr kumimoji="1" lang="en-US" altLang="zh-CN" sz="2400" i="1" dirty="0" err="1">
                <a:latin typeface="Times New Roman" pitchFamily="18" charset="0"/>
              </a:rPr>
              <a:t>g</a:t>
            </a:r>
            <a:r>
              <a:rPr kumimoji="1" lang="en-US" altLang="zh-CN" sz="2400" i="1" baseline="30000" dirty="0" err="1">
                <a:latin typeface="Times New Roman" pitchFamily="18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i="1" dirty="0">
                <a:latin typeface="Times New Roman" pitchFamily="18" charset="0"/>
              </a:rPr>
              <a:t>e</a:t>
            </a:r>
            <a:r>
              <a:rPr kumimoji="1" lang="zh-CN" altLang="en-US" sz="2400" dirty="0">
                <a:latin typeface="Times New Roman" pitchFamily="18" charset="0"/>
              </a:rPr>
              <a:t>。 证毕。 </a:t>
            </a:r>
          </a:p>
        </p:txBody>
      </p:sp>
    </p:spTree>
    <p:extLst>
      <p:ext uri="{BB962C8B-B14F-4D97-AF65-F5344CB8AC3E}">
        <p14:creationId xmlns:p14="http://schemas.microsoft.com/office/powerpoint/2010/main" val="33310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552124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371" y="980728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597352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83" y="6600186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28107"/>
              </p:ext>
            </p:extLst>
          </p:nvPr>
        </p:nvGraphicFramePr>
        <p:xfrm>
          <a:off x="441474" y="1268363"/>
          <a:ext cx="71548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300" name="Equation" r:id="rId4" imgW="2997200" imgH="482600" progId="">
                  <p:embed/>
                </p:oleObj>
              </mc:Choice>
              <mc:Fallback>
                <p:oleObj name="Equation" r:id="rId4" imgW="2997200" imgH="482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74" y="1268363"/>
                        <a:ext cx="715486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67544" y="3429000"/>
            <a:ext cx="7761055" cy="2820988"/>
            <a:chOff x="303371" y="2492375"/>
            <a:chExt cx="7761055" cy="282098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302309"/>
                </p:ext>
              </p:extLst>
            </p:nvPr>
          </p:nvGraphicFramePr>
          <p:xfrm>
            <a:off x="334963" y="2492375"/>
            <a:ext cx="515937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01" name="Equation" r:id="rId6" imgW="215640" imgH="241200" progId="Equation.DSMT4">
                    <p:embed/>
                  </p:oleObj>
                </mc:Choice>
                <mc:Fallback>
                  <p:oleObj name="Equation" r:id="rId6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63" y="2492375"/>
                          <a:ext cx="515937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77619"/>
                </p:ext>
              </p:extLst>
            </p:nvPr>
          </p:nvGraphicFramePr>
          <p:xfrm>
            <a:off x="755576" y="2564904"/>
            <a:ext cx="730885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02" name="Equation" r:id="rId8" imgW="3060360" imgH="203040" progId="Equation.DSMT4">
                    <p:embed/>
                  </p:oleObj>
                </mc:Choice>
                <mc:Fallback>
                  <p:oleObj name="Equation" r:id="rId8" imgW="3060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2564904"/>
                          <a:ext cx="730885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98194"/>
                </p:ext>
              </p:extLst>
            </p:nvPr>
          </p:nvGraphicFramePr>
          <p:xfrm>
            <a:off x="303371" y="3356992"/>
            <a:ext cx="6367463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03" name="Equation" r:id="rId10" imgW="2667000" imgH="241300" progId="">
                    <p:embed/>
                  </p:oleObj>
                </mc:Choice>
                <mc:Fallback>
                  <p:oleObj name="Equation" r:id="rId10" imgW="2667000" imgH="24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71" y="3356992"/>
                          <a:ext cx="6367463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391036"/>
                </p:ext>
              </p:extLst>
            </p:nvPr>
          </p:nvGraphicFramePr>
          <p:xfrm>
            <a:off x="652463" y="4076700"/>
            <a:ext cx="209232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04" name="Equation" r:id="rId12" imgW="876240" imgH="215640" progId="Equation.DSMT4">
                    <p:embed/>
                  </p:oleObj>
                </mc:Choice>
                <mc:Fallback>
                  <p:oleObj name="Equation" r:id="rId12" imgW="876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63" y="4076700"/>
                          <a:ext cx="2092325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215846"/>
                </p:ext>
              </p:extLst>
            </p:nvPr>
          </p:nvGraphicFramePr>
          <p:xfrm>
            <a:off x="638175" y="4797425"/>
            <a:ext cx="2455863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05" name="Equation" r:id="rId14" imgW="1028520" imgH="215640" progId="Equation.DSMT4">
                    <p:embed/>
                  </p:oleObj>
                </mc:Choice>
                <mc:Fallback>
                  <p:oleObj name="Equation" r:id="rId14" imgW="1028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175" y="4797425"/>
                          <a:ext cx="2455863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98739"/>
              </p:ext>
            </p:extLst>
          </p:nvPr>
        </p:nvGraphicFramePr>
        <p:xfrm>
          <a:off x="467345" y="2636912"/>
          <a:ext cx="5184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306" name="Equation" r:id="rId16" imgW="2171700" imgH="254000" progId="">
                  <p:embed/>
                </p:oleObj>
              </mc:Choice>
              <mc:Fallback>
                <p:oleObj name="Equation" r:id="rId16" imgW="2171700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45" y="2636912"/>
                        <a:ext cx="51847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1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41981"/>
              </p:ext>
            </p:extLst>
          </p:nvPr>
        </p:nvGraphicFramePr>
        <p:xfrm>
          <a:off x="539551" y="1988840"/>
          <a:ext cx="8030255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9" name="Equation" r:id="rId3" imgW="2361960" imgH="825480" progId="Equation.DSMT4">
                  <p:embed/>
                </p:oleObj>
              </mc:Choice>
              <mc:Fallback>
                <p:oleObj name="Equation" r:id="rId3" imgW="236196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988840"/>
                        <a:ext cx="8030255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2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22540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例子 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,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可以验证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是一个模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13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生成元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785938" y="2100263"/>
          <a:ext cx="1203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4" name="公式" r:id="rId4" imgW="520474" imgH="190417" progId="Equation.3">
                  <p:embed/>
                </p:oleObj>
              </mc:Choice>
              <mc:Fallback>
                <p:oleObj name="公式" r:id="rId4" imgW="520474" imgH="190417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100263"/>
                        <a:ext cx="1203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30149"/>
              </p:ext>
            </p:extLst>
          </p:nvPr>
        </p:nvGraphicFramePr>
        <p:xfrm>
          <a:off x="1547664" y="2671858"/>
          <a:ext cx="2088232" cy="351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5" name="Equation" r:id="rId6" imgW="736560" imgH="1206360" progId="Equation.DSMT4">
                  <p:embed/>
                </p:oleObj>
              </mc:Choice>
              <mc:Fallback>
                <p:oleObj name="Equation" r:id="rId6" imgW="736560" imgH="12063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71858"/>
                        <a:ext cx="2088232" cy="35162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15799"/>
              </p:ext>
            </p:extLst>
          </p:nvPr>
        </p:nvGraphicFramePr>
        <p:xfrm>
          <a:off x="5168330" y="2683217"/>
          <a:ext cx="2283990" cy="348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86" name="Equation" r:id="rId8" imgW="812520" imgH="1206360" progId="Equation.DSMT4">
                  <p:embed/>
                </p:oleObj>
              </mc:Choice>
              <mc:Fallback>
                <p:oleObj name="Equation" r:id="rId8" imgW="812520" imgH="12063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30" y="2683217"/>
                        <a:ext cx="2283990" cy="3482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2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25614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12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的因式分解为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,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因此，在前面的例子中，我们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可以通过验证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以及  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来验证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是一个模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13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生成元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5602" name="Object 17"/>
          <p:cNvGraphicFramePr>
            <a:graphicFrameLocks noChangeAspect="1"/>
          </p:cNvGraphicFramePr>
          <p:nvPr/>
        </p:nvGraphicFramePr>
        <p:xfrm>
          <a:off x="2643188" y="2071688"/>
          <a:ext cx="1714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2" name="公式" r:id="rId4" imgW="812447" imgH="203112" progId="Equation.3">
                  <p:embed/>
                </p:oleObj>
              </mc:Choice>
              <mc:Fallback>
                <p:oleObj name="公式" r:id="rId4" imgW="812447" imgH="203112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071688"/>
                        <a:ext cx="1714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72464"/>
              </p:ext>
            </p:extLst>
          </p:nvPr>
        </p:nvGraphicFramePr>
        <p:xfrm>
          <a:off x="2267744" y="2820417"/>
          <a:ext cx="2005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3" name="Equation" r:id="rId6" imgW="952087" imgH="253890" progId="">
                  <p:embed/>
                </p:oleObj>
              </mc:Choice>
              <mc:Fallback>
                <p:oleObj name="Equation" r:id="rId6" imgW="952087" imgH="25389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20417"/>
                        <a:ext cx="20050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20341"/>
              </p:ext>
            </p:extLst>
          </p:nvPr>
        </p:nvGraphicFramePr>
        <p:xfrm>
          <a:off x="5004048" y="2820417"/>
          <a:ext cx="20050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4" name="Equation" r:id="rId8" imgW="952087" imgH="253890" progId="">
                  <p:embed/>
                </p:oleObj>
              </mc:Choice>
              <mc:Fallback>
                <p:oleObj name="Equation" r:id="rId8" imgW="952087" imgH="25389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820417"/>
                        <a:ext cx="20050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0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3" name="矩形​​ 10"/>
          <p:cNvSpPr/>
          <p:nvPr/>
        </p:nvSpPr>
        <p:spPr>
          <a:xfrm>
            <a:off x="282583" y="1174304"/>
            <a:ext cx="845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目前为止我们研究的密码学模型中，加密采用的密钥与解密采用的密钥是相同的。我们称这类密码体制为对称密钥密码体制。</a:t>
            </a:r>
            <a:endParaRPr lang="zh-CN" altLang="en-US" sz="2400" dirty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5" name="矩形​​ 10"/>
          <p:cNvSpPr/>
          <p:nvPr/>
        </p:nvSpPr>
        <p:spPr>
          <a:xfrm>
            <a:off x="285720" y="2371547"/>
            <a:ext cx="845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对称密码体制的缺点是</a:t>
            </a:r>
            <a:r>
              <a:rPr lang="zh-CN" altLang="en-US" sz="2400" dirty="0" smtClean="0">
                <a:solidFill>
                  <a:srgbClr val="FF0000"/>
                </a:solidFill>
                <a:latin typeface="宋体"/>
              </a:rPr>
              <a:t>加密方和解密方必须在传输密文前使用一个安全信道交换密钥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，这在实际中很难实现。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6" name="矩形​​ 10"/>
          <p:cNvSpPr/>
          <p:nvPr/>
        </p:nvSpPr>
        <p:spPr>
          <a:xfrm>
            <a:off x="285720" y="3643314"/>
            <a:ext cx="845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为此引入公钥密码体制，公钥密码体制中加密密钥和解密密钥不同，并且</a:t>
            </a:r>
            <a:r>
              <a:rPr lang="zh-CN" altLang="en-US" sz="2400" dirty="0" smtClean="0">
                <a:solidFill>
                  <a:srgbClr val="FF0000"/>
                </a:solidFill>
                <a:latin typeface="宋体"/>
              </a:rPr>
              <a:t>已知加密密钥无法计算得到解密密钥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因此实体可以对外公布自己的加密密钥，其他实体就可以利用该加密密钥加密消息。由于只有其他实体没有解密密钥，因此无法解密密文，因此可以保证消息的私密性。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23574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定理</a:t>
            </a: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是一个素数，且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，那么  是一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个模   的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生成元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，当且仅当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恒不等于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对于所有满足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的素数   都成立。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证明：如果   是一个模  的本原元素，那么对于所有的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，都有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恒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不等于 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，所以结果成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立。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1607"/>
              </p:ext>
            </p:extLst>
          </p:nvPr>
        </p:nvGraphicFramePr>
        <p:xfrm>
          <a:off x="8172400" y="2852936"/>
          <a:ext cx="204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4" name="Equation" r:id="rId4" imgW="88707" imgH="164742" progId="">
                  <p:embed/>
                </p:oleObj>
              </mc:Choice>
              <mc:Fallback>
                <p:oleObj name="Equation" r:id="rId4" imgW="88707" imgH="164742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2852936"/>
                        <a:ext cx="2047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28850" y="3513138"/>
          <a:ext cx="1668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5" name="公式" r:id="rId6" imgW="723586" imgH="228501" progId="Equation.3">
                  <p:embed/>
                </p:oleObj>
              </mc:Choice>
              <mc:Fallback>
                <p:oleObj name="公式" r:id="rId6" imgW="723586" imgH="228501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513138"/>
                        <a:ext cx="16684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159000" y="2114550"/>
          <a:ext cx="10572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6" name="公式" r:id="rId8" imgW="457200" imgH="190500" progId="Equation.3">
                  <p:embed/>
                </p:oleObj>
              </mc:Choice>
              <mc:Fallback>
                <p:oleObj name="公式" r:id="rId8" imgW="457200" imgH="1905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114550"/>
                        <a:ext cx="10572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41950" y="2011363"/>
          <a:ext cx="1258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7" name="公式" r:id="rId10" imgW="545626" imgH="253780" progId="Equation.3">
                  <p:embed/>
                </p:oleObj>
              </mc:Choice>
              <mc:Fallback>
                <p:oleObj name="公式" r:id="rId10" imgW="545626" imgH="25378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011363"/>
                        <a:ext cx="12588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62302"/>
              </p:ext>
            </p:extLst>
          </p:nvPr>
        </p:nvGraphicFramePr>
        <p:xfrm>
          <a:off x="4283968" y="2780928"/>
          <a:ext cx="22812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8" name="Equation" r:id="rId12" imgW="990170" imgH="266584" progId="">
                  <p:embed/>
                </p:oleObj>
              </mc:Choice>
              <mc:Fallback>
                <p:oleObj name="Equation" r:id="rId12" imgW="990170" imgH="266584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780928"/>
                        <a:ext cx="228123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658100" y="2171700"/>
          <a:ext cx="3508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39" name="公式" r:id="rId14" imgW="152334" imgH="139639" progId="Equation.3">
                  <p:embed/>
                </p:oleObj>
              </mc:Choice>
              <mc:Fallback>
                <p:oleObj name="公式" r:id="rId14" imgW="152334" imgH="139639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171700"/>
                        <a:ext cx="35083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4614"/>
              </p:ext>
            </p:extLst>
          </p:nvPr>
        </p:nvGraphicFramePr>
        <p:xfrm>
          <a:off x="1043608" y="2923034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0" name="公式" r:id="rId16" imgW="152268" imgH="152268" progId="Equation.3">
                  <p:embed/>
                </p:oleObj>
              </mc:Choice>
              <mc:Fallback>
                <p:oleObj name="公式" r:id="rId16" imgW="152268" imgH="152268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3034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029200" y="3643313"/>
          <a:ext cx="293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1" name="公式" r:id="rId18" imgW="126835" imgH="152202" progId="Equation.3">
                  <p:embed/>
                </p:oleObj>
              </mc:Choice>
              <mc:Fallback>
                <p:oleObj name="公式" r:id="rId18" imgW="126835" imgH="152202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43313"/>
                        <a:ext cx="293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928813" y="4357688"/>
          <a:ext cx="3508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2" name="公式" r:id="rId20" imgW="152334" imgH="139639" progId="Equation.3">
                  <p:embed/>
                </p:oleObj>
              </mc:Choice>
              <mc:Fallback>
                <p:oleObj name="公式" r:id="rId20" imgW="152334" imgH="139639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57688"/>
                        <a:ext cx="350837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571875" y="4357688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3" name="公式" r:id="rId21" imgW="152268" imgH="152268" progId="Equation.3">
                  <p:embed/>
                </p:oleObj>
              </mc:Choice>
              <mc:Fallback>
                <p:oleObj name="公式" r:id="rId21" imgW="152268" imgH="152268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357688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357188" y="5072063"/>
          <a:ext cx="2349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4" name="公式" r:id="rId22" imgW="1016000" imgH="190500" progId="Equation.3">
                  <p:embed/>
                </p:oleObj>
              </mc:Choice>
              <mc:Fallback>
                <p:oleObj name="公式" r:id="rId22" imgW="1016000" imgH="1905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072063"/>
                        <a:ext cx="23495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600450" y="4943475"/>
          <a:ext cx="469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5" name="公式" r:id="rId24" imgW="203024" imgH="215713" progId="Equation.3">
                  <p:embed/>
                </p:oleObj>
              </mc:Choice>
              <mc:Fallback>
                <p:oleObj name="公式" r:id="rId24" imgW="203024" imgH="215713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943475"/>
                        <a:ext cx="4699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5214938" y="5000625"/>
          <a:ext cx="1287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46" name="公式" r:id="rId26" imgW="558800" imgH="228600" progId="Equation.3">
                  <p:embed/>
                </p:oleObj>
              </mc:Choice>
              <mc:Fallback>
                <p:oleObj name="公式" r:id="rId26" imgW="558800" imgH="2286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000625"/>
                        <a:ext cx="12874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4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群</a:t>
            </a: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291109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24600" name="矩形​​ 10"/>
          <p:cNvSpPr>
            <a:spLocks noChangeArrowheads="1"/>
          </p:cNvSpPr>
          <p:nvPr/>
        </p:nvSpPr>
        <p:spPr bwMode="auto">
          <a:xfrm>
            <a:off x="285750" y="1424965"/>
            <a:ext cx="84502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反过来，假定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不是模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latin typeface="宋体" pitchFamily="2" charset="-122"/>
              </a:rPr>
              <a:t>生成元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。则令  为   的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阶，那么根据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Lagrange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定理，有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。因为   不是本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原的，所以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。那么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是一个大于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的整数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令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为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的素因子，那么  是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的一个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因子。由于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且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，于是有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70951"/>
              </p:ext>
            </p:extLst>
          </p:nvPr>
        </p:nvGraphicFramePr>
        <p:xfrm>
          <a:off x="1385888" y="3994200"/>
          <a:ext cx="1697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2" name="公式" r:id="rId4" imgW="736600" imgH="228600" progId="Equation.3">
                  <p:embed/>
                </p:oleObj>
              </mc:Choice>
              <mc:Fallback>
                <p:oleObj name="公式" r:id="rId4" imgW="7366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94200"/>
                        <a:ext cx="16970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7159"/>
              </p:ext>
            </p:extLst>
          </p:nvPr>
        </p:nvGraphicFramePr>
        <p:xfrm>
          <a:off x="2214563" y="1722487"/>
          <a:ext cx="12588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3" name="公式" r:id="rId6" imgW="545626" imgH="253780" progId="Equation.3">
                  <p:embed/>
                </p:oleObj>
              </mc:Choice>
              <mc:Fallback>
                <p:oleObj name="公式" r:id="rId6" imgW="545626" imgH="25378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722487"/>
                        <a:ext cx="12588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67691"/>
              </p:ext>
            </p:extLst>
          </p:nvPr>
        </p:nvGraphicFramePr>
        <p:xfrm>
          <a:off x="1907704" y="4653136"/>
          <a:ext cx="2193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4" name="公式" r:id="rId8" imgW="952087" imgH="241195" progId="Equation.3">
                  <p:embed/>
                </p:oleObj>
              </mc:Choice>
              <mc:Fallback>
                <p:oleObj name="公式" r:id="rId8" imgW="952087" imgH="241195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653136"/>
                        <a:ext cx="21939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99676"/>
              </p:ext>
            </p:extLst>
          </p:nvPr>
        </p:nvGraphicFramePr>
        <p:xfrm>
          <a:off x="4529138" y="1879650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5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1879650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06847"/>
              </p:ext>
            </p:extLst>
          </p:nvPr>
        </p:nvGraphicFramePr>
        <p:xfrm>
          <a:off x="714375" y="4079925"/>
          <a:ext cx="293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6" name="公式" r:id="rId12" imgW="126835" imgH="152202" progId="Equation.3">
                  <p:embed/>
                </p:oleObj>
              </mc:Choice>
              <mc:Fallback>
                <p:oleObj name="公式" r:id="rId12" imgW="126835" imgH="152202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79925"/>
                        <a:ext cx="293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95364"/>
              </p:ext>
            </p:extLst>
          </p:nvPr>
        </p:nvGraphicFramePr>
        <p:xfrm>
          <a:off x="7058025" y="1851075"/>
          <a:ext cx="3222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7" name="公式" r:id="rId14" imgW="139579" imgH="164957" progId="Equation.3">
                  <p:embed/>
                </p:oleObj>
              </mc:Choice>
              <mc:Fallback>
                <p:oleObj name="公式" r:id="rId14" imgW="139579" imgH="164957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1851075"/>
                        <a:ext cx="32226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52393"/>
              </p:ext>
            </p:extLst>
          </p:nvPr>
        </p:nvGraphicFramePr>
        <p:xfrm>
          <a:off x="7716838" y="1912987"/>
          <a:ext cx="3524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8" name="公式" r:id="rId16" imgW="152334" imgH="139639" progId="Equation.3">
                  <p:embed/>
                </p:oleObj>
              </mc:Choice>
              <mc:Fallback>
                <p:oleObj name="公式" r:id="rId16" imgW="152334" imgH="139639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1912987"/>
                        <a:ext cx="35242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95545"/>
              </p:ext>
            </p:extLst>
          </p:nvPr>
        </p:nvGraphicFramePr>
        <p:xfrm>
          <a:off x="4716463" y="2505125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9" name="公式" r:id="rId18" imgW="736600" imgH="228600" progId="Equation.3">
                  <p:embed/>
                </p:oleObj>
              </mc:Choice>
              <mc:Fallback>
                <p:oleObj name="公式" r:id="rId18" imgW="736600" imgH="2286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505125"/>
                        <a:ext cx="15748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795001"/>
              </p:ext>
            </p:extLst>
          </p:nvPr>
        </p:nvGraphicFramePr>
        <p:xfrm>
          <a:off x="7258050" y="2638475"/>
          <a:ext cx="3524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0" name="公式" r:id="rId20" imgW="152334" imgH="139639" progId="Equation.3">
                  <p:embed/>
                </p:oleObj>
              </mc:Choice>
              <mc:Fallback>
                <p:oleObj name="公式" r:id="rId20" imgW="152334" imgH="139639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2638475"/>
                        <a:ext cx="352425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39649"/>
              </p:ext>
            </p:extLst>
          </p:nvPr>
        </p:nvGraphicFramePr>
        <p:xfrm>
          <a:off x="2012950" y="3335387"/>
          <a:ext cx="1547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1" name="公式" r:id="rId21" imgW="723586" imgH="190417" progId="Equation.3">
                  <p:embed/>
                </p:oleObj>
              </mc:Choice>
              <mc:Fallback>
                <p:oleObj name="公式" r:id="rId21" imgW="723586" imgH="190417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35387"/>
                        <a:ext cx="1547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16671"/>
              </p:ext>
            </p:extLst>
          </p:nvPr>
        </p:nvGraphicFramePr>
        <p:xfrm>
          <a:off x="4486275" y="3284984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2" name="公式" r:id="rId23" imgW="736600" imgH="228600" progId="Equation.3">
                  <p:embed/>
                </p:oleObj>
              </mc:Choice>
              <mc:Fallback>
                <p:oleObj name="公式" r:id="rId23" imgW="736600" imgH="2286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284984"/>
                        <a:ext cx="15748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94700"/>
              </p:ext>
            </p:extLst>
          </p:nvPr>
        </p:nvGraphicFramePr>
        <p:xfrm>
          <a:off x="5286375" y="4008487"/>
          <a:ext cx="322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3" name="公式" r:id="rId25" imgW="139579" imgH="164957" progId="Equation.3">
                  <p:embed/>
                </p:oleObj>
              </mc:Choice>
              <mc:Fallback>
                <p:oleObj name="公式" r:id="rId25" imgW="139579" imgH="164957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008487"/>
                        <a:ext cx="3222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57096"/>
              </p:ext>
            </p:extLst>
          </p:nvPr>
        </p:nvGraphicFramePr>
        <p:xfrm>
          <a:off x="5895975" y="3979912"/>
          <a:ext cx="1668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4" name="公式" r:id="rId26" imgW="723586" imgH="228501" progId="Equation.3">
                  <p:embed/>
                </p:oleObj>
              </mc:Choice>
              <mc:Fallback>
                <p:oleObj name="公式" r:id="rId26" imgW="723586" imgH="228501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3979912"/>
                        <a:ext cx="16684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26960"/>
              </p:ext>
            </p:extLst>
          </p:nvPr>
        </p:nvGraphicFramePr>
        <p:xfrm>
          <a:off x="4560888" y="4686275"/>
          <a:ext cx="225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5" name="公式" r:id="rId28" imgW="977900" imgH="228600" progId="Equation.3">
                  <p:embed/>
                </p:oleObj>
              </mc:Choice>
              <mc:Fallback>
                <p:oleObj name="公式" r:id="rId28" imgW="977900" imgH="2286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4686275"/>
                        <a:ext cx="22542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18234"/>
              </p:ext>
            </p:extLst>
          </p:nvPr>
        </p:nvGraphicFramePr>
        <p:xfrm>
          <a:off x="360363" y="5407075"/>
          <a:ext cx="2925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6" name="公式" r:id="rId30" imgW="1269449" imgH="241195" progId="Equation.3">
                  <p:embed/>
                </p:oleObj>
              </mc:Choice>
              <mc:Fallback>
                <p:oleObj name="公式" r:id="rId30" imgW="1269449" imgH="241195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5407075"/>
                        <a:ext cx="2925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5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13632"/>
              </p:ext>
            </p:extLst>
          </p:nvPr>
        </p:nvGraphicFramePr>
        <p:xfrm>
          <a:off x="1619672" y="2564904"/>
          <a:ext cx="46228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3" name="Equation" r:id="rId3" imgW="1625400" imgH="622080" progId="Equation.DSMT4">
                  <p:embed/>
                </p:oleObj>
              </mc:Choice>
              <mc:Fallback>
                <p:oleObj name="Equation" r:id="rId3" imgW="16254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46228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2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元素？</a:t>
            </a:r>
            <a:endParaRPr lang="en-US" altLang="zh-CN" dirty="0"/>
          </a:p>
          <a:p>
            <a:r>
              <a:rPr lang="zh-CN" altLang="en-US" dirty="0" smtClean="0"/>
              <a:t>生成元？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21433"/>
              </p:ext>
            </p:extLst>
          </p:nvPr>
        </p:nvGraphicFramePr>
        <p:xfrm>
          <a:off x="4237038" y="3429000"/>
          <a:ext cx="8842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65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3429000"/>
                        <a:ext cx="8842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60576"/>
              </p:ext>
            </p:extLst>
          </p:nvPr>
        </p:nvGraphicFramePr>
        <p:xfrm>
          <a:off x="2915295" y="3429000"/>
          <a:ext cx="9366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66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95" y="3429000"/>
                        <a:ext cx="9366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7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群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20501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   定理（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Lagrange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）假定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是一个阶为    的乘法群，且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，那么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的阶整除    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   推论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，那么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推论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(Fermat)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假定   是一个素数，且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，那么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943350" y="2128838"/>
          <a:ext cx="322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8" name="公式" r:id="rId4" imgW="139579" imgH="164957" progId="Equation.3">
                  <p:embed/>
                </p:oleObj>
              </mc:Choice>
              <mc:Fallback>
                <p:oleObj name="公式" r:id="rId4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128838"/>
                        <a:ext cx="3222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778323"/>
              </p:ext>
            </p:extLst>
          </p:nvPr>
        </p:nvGraphicFramePr>
        <p:xfrm>
          <a:off x="5839941" y="2020391"/>
          <a:ext cx="6762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49" name="Equation" r:id="rId6" imgW="291960" imgH="228600" progId="Equation.DSMT4">
                  <p:embed/>
                </p:oleObj>
              </mc:Choice>
              <mc:Fallback>
                <p:oleObj name="Equation" r:id="rId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941" y="2020391"/>
                        <a:ext cx="6762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357188" y="2828925"/>
          <a:ext cx="10874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0" name="公式" r:id="rId8" imgW="469696" imgH="190417" progId="Equation.3">
                  <p:embed/>
                </p:oleObj>
              </mc:Choice>
              <mc:Fallback>
                <p:oleObj name="公式" r:id="rId8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28925"/>
                        <a:ext cx="10874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2343150" y="2886075"/>
          <a:ext cx="322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1" name="公式" r:id="rId10" imgW="139639" imgH="152334" progId="Equation.3">
                  <p:embed/>
                </p:oleObj>
              </mc:Choice>
              <mc:Fallback>
                <p:oleObj name="公式" r:id="rId10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86075"/>
                        <a:ext cx="3222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34448"/>
              </p:ext>
            </p:extLst>
          </p:nvPr>
        </p:nvGraphicFramePr>
        <p:xfrm>
          <a:off x="2195736" y="3861048"/>
          <a:ext cx="1200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2" name="公式" r:id="rId12" imgW="520474" imgH="241195" progId="Equation.3">
                  <p:embed/>
                </p:oleObj>
              </mc:Choice>
              <mc:Fallback>
                <p:oleObj name="公式" r:id="rId12" imgW="52047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61048"/>
                        <a:ext cx="12001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70604"/>
              </p:ext>
            </p:extLst>
          </p:nvPr>
        </p:nvGraphicFramePr>
        <p:xfrm>
          <a:off x="4403948" y="3861048"/>
          <a:ext cx="2400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3" name="Equation" r:id="rId14" imgW="1040948" imgH="241195" progId="Equation.DSMT4">
                  <p:embed/>
                </p:oleObj>
              </mc:Choice>
              <mc:Fallback>
                <p:oleObj name="Equation" r:id="rId14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948" y="3861048"/>
                        <a:ext cx="24003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94900"/>
              </p:ext>
            </p:extLst>
          </p:nvPr>
        </p:nvGraphicFramePr>
        <p:xfrm>
          <a:off x="3491880" y="5085184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4" name="公式" r:id="rId16" imgW="152268" imgH="152268" progId="Equation.3">
                  <p:embed/>
                </p:oleObj>
              </mc:Choice>
              <mc:Fallback>
                <p:oleObj name="公式" r:id="rId16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085184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50662"/>
              </p:ext>
            </p:extLst>
          </p:nvPr>
        </p:nvGraphicFramePr>
        <p:xfrm>
          <a:off x="6039643" y="5013176"/>
          <a:ext cx="1171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5" name="公式" r:id="rId18" imgW="508000" imgH="241300" progId="Equation.3">
                  <p:embed/>
                </p:oleObj>
              </mc:Choice>
              <mc:Fallback>
                <p:oleObj name="公式" r:id="rId18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643" y="5013176"/>
                        <a:ext cx="117157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5"/>
          <p:cNvGraphicFramePr>
            <a:graphicFrameLocks noChangeAspect="1"/>
          </p:cNvGraphicFramePr>
          <p:nvPr/>
        </p:nvGraphicFramePr>
        <p:xfrm>
          <a:off x="385763" y="5715000"/>
          <a:ext cx="2282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6" name="公式" r:id="rId20" imgW="990170" imgH="241195" progId="Equation.3">
                  <p:embed/>
                </p:oleObj>
              </mc:Choice>
              <mc:Fallback>
                <p:oleObj name="公式" r:id="rId20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715000"/>
                        <a:ext cx="2282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12463"/>
              </p:ext>
            </p:extLst>
          </p:nvPr>
        </p:nvGraphicFramePr>
        <p:xfrm>
          <a:off x="3864513" y="2780928"/>
          <a:ext cx="676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7" name="Equation" r:id="rId22" imgW="291960" imgH="228600" progId="Equation.DSMT4">
                  <p:embed/>
                </p:oleObj>
              </mc:Choice>
              <mc:Fallback>
                <p:oleObj name="Equation" r:id="rId22" imgW="2919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513" y="2780928"/>
                        <a:ext cx="6762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8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643" name="矩形​​ 10"/>
          <p:cNvSpPr>
            <a:spLocks noChangeArrowheads="1"/>
          </p:cNvSpPr>
          <p:nvPr/>
        </p:nvSpPr>
        <p:spPr bwMode="auto">
          <a:xfrm>
            <a:off x="282575" y="1174750"/>
            <a:ext cx="84502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RSA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密码体制描述如下：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，其中   和   为素数。设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且定义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对于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，定义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和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公钥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；私钥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57225" y="1930400"/>
          <a:ext cx="1631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4" name="公式" r:id="rId4" imgW="774364" imgH="190417" progId="Equation.3">
                  <p:embed/>
                </p:oleObj>
              </mc:Choice>
              <mc:Fallback>
                <p:oleObj name="公式" r:id="rId4" imgW="774364" imgH="190417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930400"/>
                        <a:ext cx="16319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143250" y="1971675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5" name="公式" r:id="rId6" imgW="152268" imgH="152268" progId="Equation.3">
                  <p:embed/>
                </p:oleObj>
              </mc:Choice>
              <mc:Fallback>
                <p:oleObj name="公式" r:id="rId6" imgW="152268" imgH="152268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1675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943350" y="1985963"/>
          <a:ext cx="293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6" name="公式" r:id="rId8" imgW="126835" imgH="152202" progId="Equation.3">
                  <p:embed/>
                </p:oleObj>
              </mc:Choice>
              <mc:Fallback>
                <p:oleObj name="公式" r:id="rId8" imgW="126835" imgH="152202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985963"/>
                        <a:ext cx="293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883275" y="1903413"/>
          <a:ext cx="18462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7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1903413"/>
                        <a:ext cx="18462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70021"/>
              </p:ext>
            </p:extLst>
          </p:nvPr>
        </p:nvGraphicFramePr>
        <p:xfrm>
          <a:off x="1357314" y="2643188"/>
          <a:ext cx="526811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8" name="Equation" r:id="rId12" imgW="2527300" imgH="228600" progId="">
                  <p:embed/>
                </p:oleObj>
              </mc:Choice>
              <mc:Fallback>
                <p:oleObj name="Equation" r:id="rId12" imgW="2527300" imgH="228600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4" y="2643188"/>
                        <a:ext cx="526811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027113" y="3371850"/>
          <a:ext cx="2541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9" name="公式" r:id="rId14" imgW="1206500" imgH="228600" progId="Equation.3">
                  <p:embed/>
                </p:oleObj>
              </mc:Choice>
              <mc:Fallback>
                <p:oleObj name="公式" r:id="rId14" imgW="1206500" imgH="2286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371850"/>
                        <a:ext cx="2541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11163" y="4070350"/>
          <a:ext cx="2487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0" name="公式" r:id="rId16" imgW="1180588" imgH="241195" progId="Equation.3">
                  <p:embed/>
                </p:oleObj>
              </mc:Choice>
              <mc:Fallback>
                <p:oleObj name="公式" r:id="rId16" imgW="1180588" imgH="241195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070350"/>
                        <a:ext cx="2487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29747"/>
              </p:ext>
            </p:extLst>
          </p:nvPr>
        </p:nvGraphicFramePr>
        <p:xfrm>
          <a:off x="3611563" y="4059238"/>
          <a:ext cx="24082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1" name="Equation" r:id="rId18" imgW="1143000" imgH="254000" progId="">
                  <p:embed/>
                </p:oleObj>
              </mc:Choice>
              <mc:Fallback>
                <p:oleObj name="Equation" r:id="rId18" imgW="1143000" imgH="254000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059238"/>
                        <a:ext cx="240823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84175" y="4929188"/>
          <a:ext cx="16589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2" name="公式" r:id="rId20" imgW="787400" imgH="228600" progId="Equation.3">
                  <p:embed/>
                </p:oleObj>
              </mc:Choice>
              <mc:Fallback>
                <p:oleObj name="公式" r:id="rId20" imgW="7874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4929188"/>
                        <a:ext cx="16589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100138" y="5972175"/>
          <a:ext cx="6143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3" name="公式" r:id="rId22" imgW="291973" imgH="190417" progId="Equation.3">
                  <p:embed/>
                </p:oleObj>
              </mc:Choice>
              <mc:Fallback>
                <p:oleObj name="公式" r:id="rId22" imgW="291973" imgH="190417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972175"/>
                        <a:ext cx="6143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786063" y="6026150"/>
          <a:ext cx="9620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4" name="公式" r:id="rId24" imgW="457200" imgH="152400" progId="Equation.3">
                  <p:embed/>
                </p:oleObj>
              </mc:Choice>
              <mc:Fallback>
                <p:oleObj name="公式" r:id="rId24" imgW="457200" imgH="1524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6026150"/>
                        <a:ext cx="9620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5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RSA</a:t>
            </a:r>
            <a:r>
              <a:rPr lang="zh-CN" altLang="en-US" dirty="0" smtClean="0"/>
              <a:t>是否正确？</a:t>
            </a:r>
            <a:endParaRPr lang="en-US" altLang="zh-CN" dirty="0" smtClean="0"/>
          </a:p>
          <a:p>
            <a:r>
              <a:rPr lang="en-US" altLang="zh-CN" dirty="0" smtClean="0"/>
              <a:t>2. RSA</a:t>
            </a:r>
            <a:r>
              <a:rPr lang="zh-CN" altLang="en-US" dirty="0" smtClean="0"/>
              <a:t>是否能够在多项式时间加密和解密？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/>
              <a:t>RSA</a:t>
            </a:r>
            <a:r>
              <a:rPr lang="zh-CN" altLang="en-US" dirty="0"/>
              <a:t>是否安全？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244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661" name="矩形​​ 10"/>
          <p:cNvSpPr>
            <a:spLocks noChangeArrowheads="1"/>
          </p:cNvSpPr>
          <p:nvPr/>
        </p:nvSpPr>
        <p:spPr bwMode="auto">
          <a:xfrm>
            <a:off x="282575" y="1174750"/>
            <a:ext cx="84502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由于</a:t>
            </a:r>
            <a:r>
              <a:rPr lang="en-US" altLang="zh-CN" sz="2400" smtClean="0">
                <a:solidFill>
                  <a:srgbClr val="0070C0"/>
                </a:solidFill>
                <a:latin typeface="宋体" pitchFamily="2" charset="-122"/>
              </a:rPr>
              <a:t>			  </a:t>
            </a: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，所以有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对于某个整数</a:t>
            </a:r>
            <a:r>
              <a:rPr lang="en-US" altLang="zh-CN" sz="2400" smtClean="0">
                <a:solidFill>
                  <a:srgbClr val="0070C0"/>
                </a:solidFill>
                <a:latin typeface="宋体" pitchFamily="2" charset="-122"/>
              </a:rPr>
              <a:t>	</a:t>
            </a: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，假定</a:t>
            </a:r>
            <a:r>
              <a:rPr lang="en-US" altLang="zh-CN" sz="2400" smtClean="0">
                <a:solidFill>
                  <a:srgbClr val="0070C0"/>
                </a:solidFill>
                <a:latin typeface="宋体" pitchFamily="2" charset="-122"/>
              </a:rPr>
              <a:t>	  </a:t>
            </a: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，那么就有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7650" name="Object 13"/>
          <p:cNvGraphicFramePr>
            <a:graphicFrameLocks noChangeAspect="1"/>
          </p:cNvGraphicFramePr>
          <p:nvPr/>
        </p:nvGraphicFramePr>
        <p:xfrm>
          <a:off x="1012825" y="1184275"/>
          <a:ext cx="23256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2" name="公式" r:id="rId4" imgW="1104900" imgH="228600" progId="Equation.3">
                  <p:embed/>
                </p:oleObj>
              </mc:Choice>
              <mc:Fallback>
                <p:oleObj name="公式" r:id="rId4" imgW="1104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184275"/>
                        <a:ext cx="232568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4749800" y="1157288"/>
          <a:ext cx="21113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3" name="公式" r:id="rId6" imgW="1002865" imgH="228501" progId="Equation.3">
                  <p:embed/>
                </p:oleObj>
              </mc:Choice>
              <mc:Fallback>
                <p:oleObj name="公式" r:id="rId6" imgW="1002865" imgH="228501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157288"/>
                        <a:ext cx="21113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2214563" y="1928813"/>
          <a:ext cx="9112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4" name="公式" r:id="rId8" imgW="393359" imgH="164957" progId="Equation.3">
                  <p:embed/>
                </p:oleObj>
              </mc:Choice>
              <mc:Fallback>
                <p:oleObj name="公式" r:id="rId8" imgW="393359" imgH="164957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928813"/>
                        <a:ext cx="9112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4086225" y="1857375"/>
          <a:ext cx="1123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5" name="公式" r:id="rId10" imgW="533169" imgH="241195" progId="Equation.3">
                  <p:embed/>
                </p:oleObj>
              </mc:Choice>
              <mc:Fallback>
                <p:oleObj name="公式" r:id="rId10" imgW="533169" imgH="24119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1857375"/>
                        <a:ext cx="11239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7"/>
          <p:cNvGraphicFramePr>
            <a:graphicFrameLocks noChangeAspect="1"/>
          </p:cNvGraphicFramePr>
          <p:nvPr/>
        </p:nvGraphicFramePr>
        <p:xfrm>
          <a:off x="357188" y="2700338"/>
          <a:ext cx="40719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6" name="公式" r:id="rId12" imgW="1447800" imgH="1752600" progId="Equation.3">
                  <p:embed/>
                </p:oleObj>
              </mc:Choice>
              <mc:Fallback>
                <p:oleObj name="公式" r:id="rId12" imgW="1447800" imgH="1752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00338"/>
                        <a:ext cx="4071937" cy="373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9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29745"/>
              </p:ext>
            </p:extLst>
          </p:nvPr>
        </p:nvGraphicFramePr>
        <p:xfrm>
          <a:off x="282575" y="1196752"/>
          <a:ext cx="23828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2" name="Equation" r:id="rId4" imgW="1130040" imgH="241200" progId="Equation.DSMT4">
                  <p:embed/>
                </p:oleObj>
              </mc:Choice>
              <mc:Fallback>
                <p:oleObj name="Equation" r:id="rId4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196752"/>
                        <a:ext cx="23828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96508"/>
              </p:ext>
            </p:extLst>
          </p:nvPr>
        </p:nvGraphicFramePr>
        <p:xfrm>
          <a:off x="310901" y="1772816"/>
          <a:ext cx="3829051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3" name="Equation" r:id="rId6" imgW="1815840" imgH="279360" progId="Equation.DSMT4">
                  <p:embed/>
                </p:oleObj>
              </mc:Choice>
              <mc:Fallback>
                <p:oleObj name="Equation" r:id="rId6" imgW="181584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01" y="1772816"/>
                        <a:ext cx="3829051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04195"/>
              </p:ext>
            </p:extLst>
          </p:nvPr>
        </p:nvGraphicFramePr>
        <p:xfrm>
          <a:off x="395536" y="2821458"/>
          <a:ext cx="4470400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4" name="Equation" r:id="rId8" imgW="2120760" imgH="1562040" progId="Equation.DSMT4">
                  <p:embed/>
                </p:oleObj>
              </mc:Choice>
              <mc:Fallback>
                <p:oleObj name="Equation" r:id="rId8" imgW="2120760" imgH="1562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21458"/>
                        <a:ext cx="4470400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451115"/>
              </p:ext>
            </p:extLst>
          </p:nvPr>
        </p:nvGraphicFramePr>
        <p:xfrm>
          <a:off x="1441450" y="2564904"/>
          <a:ext cx="5972175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8" name="Equation" r:id="rId4" imgW="3377880" imgH="2717640" progId="Equation.DSMT4">
                  <p:embed/>
                </p:oleObj>
              </mc:Choice>
              <mc:Fallback>
                <p:oleObj name="Equation" r:id="rId4" imgW="3377880" imgH="2717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564904"/>
                        <a:ext cx="5972175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01780"/>
              </p:ext>
            </p:extLst>
          </p:nvPr>
        </p:nvGraphicFramePr>
        <p:xfrm>
          <a:off x="611560" y="1700808"/>
          <a:ext cx="21685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9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21685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5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6" name="矩形​​ 10"/>
          <p:cNvSpPr/>
          <p:nvPr/>
        </p:nvSpPr>
        <p:spPr>
          <a:xfrm>
            <a:off x="285720" y="1357299"/>
            <a:ext cx="8450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1970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年，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James Ellis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在一篇题为“非秘密加密的可能性”的　　　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　论文中提出了公钥密码学的思想，但是这篇论文没有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　在公开文献中发表。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1973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年，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Clifford Cocks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在“关于非秘密加密的注释”论文中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描述了一个本质上与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RSA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密码体制相同的公钥密码体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 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制，这篇论文也没有在公开文献中发表。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1976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年，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</a:rPr>
              <a:t>Diffie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Hellman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在一篇题为“密码学的新方向”中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　　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　公开提出公钥密码体制的思想。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1977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年，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</a:rPr>
              <a:t>Rivest,Shamir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/>
              </a:rPr>
              <a:t>Adleman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发明了著名的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RSA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密码体制。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683" name="矩形​​ 10"/>
          <p:cNvSpPr>
            <a:spLocks noChangeArrowheads="1"/>
          </p:cNvSpPr>
          <p:nvPr/>
        </p:nvSpPr>
        <p:spPr bwMode="auto">
          <a:xfrm>
            <a:off x="282575" y="1174750"/>
            <a:ext cx="84502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下面描述一个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RSA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密码体制的小例子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选取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p = 101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q = 113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那么 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n = 11413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由于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，所以可以选择一个整数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当且仅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当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不能被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或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整除。假定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选取 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b = 3533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。那么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在一个目录中发布 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n = 11413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宋体" pitchFamily="2" charset="-122"/>
              </a:rPr>
              <a:t> b = 3533</a:t>
            </a:r>
            <a:endParaRPr lang="zh-CN" altLang="en-US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8674" name="Object 7"/>
          <p:cNvGraphicFramePr>
            <a:graphicFrameLocks noChangeAspect="1"/>
          </p:cNvGraphicFramePr>
          <p:nvPr/>
        </p:nvGraphicFramePr>
        <p:xfrm>
          <a:off x="357188" y="2714625"/>
          <a:ext cx="36877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7" name="公式" r:id="rId4" imgW="1752600" imgH="228600" progId="Equation.3">
                  <p:embed/>
                </p:oleObj>
              </mc:Choice>
              <mc:Fallback>
                <p:oleObj name="公式" r:id="rId4" imgW="17526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14625"/>
                        <a:ext cx="36877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8"/>
          <p:cNvGraphicFramePr>
            <a:graphicFrameLocks noChangeAspect="1"/>
          </p:cNvGraphicFramePr>
          <p:nvPr/>
        </p:nvGraphicFramePr>
        <p:xfrm>
          <a:off x="1128713" y="3371850"/>
          <a:ext cx="2860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8" name="公式" r:id="rId6" imgW="1358310" imgH="203112" progId="Equation.3">
                  <p:embed/>
                </p:oleObj>
              </mc:Choice>
              <mc:Fallback>
                <p:oleObj name="公式" r:id="rId6" imgW="1358310" imgH="203112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371850"/>
                        <a:ext cx="28606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9"/>
          <p:cNvGraphicFramePr>
            <a:graphicFrameLocks noChangeAspect="1"/>
          </p:cNvGraphicFramePr>
          <p:nvPr/>
        </p:nvGraphicFramePr>
        <p:xfrm>
          <a:off x="428625" y="4786313"/>
          <a:ext cx="3073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9" name="公式" r:id="rId8" imgW="1459866" imgH="203112" progId="Equation.3">
                  <p:embed/>
                </p:oleObj>
              </mc:Choice>
              <mc:Fallback>
                <p:oleObj name="公式" r:id="rId8" imgW="1459866" imgH="20311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786313"/>
                        <a:ext cx="30734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1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710" name="矩形​​ 10"/>
          <p:cNvSpPr>
            <a:spLocks noChangeArrowheads="1"/>
          </p:cNvSpPr>
          <p:nvPr/>
        </p:nvSpPr>
        <p:spPr bwMode="auto">
          <a:xfrm>
            <a:off x="282575" y="1000125"/>
            <a:ext cx="845026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Alice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想加密明文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9726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并发送给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。她将计算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然后把密文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5761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通过信道发出。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Bob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在收到密文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5761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后，计算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RSA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密码体制的安全性是基于相信加密函数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是一个单向函数这一事实，所以，对于一个敌手来说试图解密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密文将是计算上不可行的。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428625" y="2071678"/>
          <a:ext cx="3689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0" name="公式" r:id="rId4" imgW="1752600" imgH="203200" progId="Equation.3">
                  <p:embed/>
                </p:oleObj>
              </mc:Choice>
              <mc:Fallback>
                <p:oleObj name="公式" r:id="rId4" imgW="1752600" imgH="203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71678"/>
                        <a:ext cx="36893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425450" y="3586153"/>
          <a:ext cx="3689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1" name="公式" r:id="rId6" imgW="1752600" imgH="203200" progId="Equation.3">
                  <p:embed/>
                </p:oleObj>
              </mc:Choice>
              <mc:Fallback>
                <p:oleObj name="公式" r:id="rId6" imgW="1752600" imgH="203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586153"/>
                        <a:ext cx="36893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6086475" y="4230678"/>
          <a:ext cx="2486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2" name="公式" r:id="rId8" imgW="1180588" imgH="241195" progId="Equation.3">
                  <p:embed/>
                </p:oleObj>
              </mc:Choice>
              <mc:Fallback>
                <p:oleObj name="公式" r:id="rId8" imgW="1180588" imgH="24119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230678"/>
                        <a:ext cx="24860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00125"/>
            <a:ext cx="8450263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参数生成算法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生成两个大素数，  和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  ,</a:t>
            </a: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         ,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且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buFontTx/>
              <a:buAutoNum type="arabicPeriod" startAt="2"/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3.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选择一个随机数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			 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，使得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buFontTx/>
              <a:buAutoNum type="arabicPeriod" startAt="2"/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4.</a:t>
            </a:r>
          </a:p>
          <a:p>
            <a:pPr marL="457200" indent="-457200"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 marL="457200" indent="-457200"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5.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公钥为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	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；私钥为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zh-CN" altLang="en-US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0722" name="Object 8"/>
          <p:cNvGraphicFramePr>
            <a:graphicFrameLocks noChangeAspect="1"/>
          </p:cNvGraphicFramePr>
          <p:nvPr/>
        </p:nvGraphicFramePr>
        <p:xfrm>
          <a:off x="3028950" y="1785938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88" name="公式" r:id="rId4" imgW="152268" imgH="152268" progId="Equation.3">
                  <p:embed/>
                </p:oleObj>
              </mc:Choice>
              <mc:Fallback>
                <p:oleObj name="公式" r:id="rId4" imgW="152268" imgH="152268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785938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9"/>
          <p:cNvGraphicFramePr>
            <a:graphicFrameLocks noChangeAspect="1"/>
          </p:cNvGraphicFramePr>
          <p:nvPr/>
        </p:nvGraphicFramePr>
        <p:xfrm>
          <a:off x="3770313" y="1785938"/>
          <a:ext cx="293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89" name="公式" r:id="rId6" imgW="126835" imgH="152202" progId="Equation.3">
                  <p:embed/>
                </p:oleObj>
              </mc:Choice>
              <mc:Fallback>
                <p:oleObj name="公式" r:id="rId6" imgW="126835" imgH="152202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1785938"/>
                        <a:ext cx="2936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"/>
          <p:cNvGraphicFramePr>
            <a:graphicFrameLocks noChangeAspect="1"/>
          </p:cNvGraphicFramePr>
          <p:nvPr/>
        </p:nvGraphicFramePr>
        <p:xfrm>
          <a:off x="4157663" y="1771650"/>
          <a:ext cx="10858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0" name="公式" r:id="rId8" imgW="469696" imgH="165028" progId="Equation.3">
                  <p:embed/>
                </p:oleObj>
              </mc:Choice>
              <mc:Fallback>
                <p:oleObj name="公式" r:id="rId8" imgW="469696" imgH="165028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1771650"/>
                        <a:ext cx="10858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1"/>
          <p:cNvGraphicFramePr>
            <a:graphicFrameLocks noChangeAspect="1"/>
          </p:cNvGraphicFramePr>
          <p:nvPr/>
        </p:nvGraphicFramePr>
        <p:xfrm>
          <a:off x="704850" y="2524125"/>
          <a:ext cx="1409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1" name="公式" r:id="rId10" imgW="609336" imgH="152334" progId="Equation.3">
                  <p:embed/>
                </p:oleObj>
              </mc:Choice>
              <mc:Fallback>
                <p:oleObj name="公式" r:id="rId10" imgW="609336" imgH="152334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524125"/>
                        <a:ext cx="14097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2"/>
          <p:cNvGraphicFramePr>
            <a:graphicFrameLocks noChangeAspect="1"/>
          </p:cNvGraphicFramePr>
          <p:nvPr/>
        </p:nvGraphicFramePr>
        <p:xfrm>
          <a:off x="2714625" y="2386013"/>
          <a:ext cx="3348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2" name="公式" r:id="rId12" imgW="1447800" imgH="228600" progId="Equation.3">
                  <p:embed/>
                </p:oleObj>
              </mc:Choice>
              <mc:Fallback>
                <p:oleObj name="公式" r:id="rId12" imgW="1447800" imgH="2286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386013"/>
                        <a:ext cx="33480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3"/>
          <p:cNvGraphicFramePr>
            <a:graphicFrameLocks noChangeAspect="1"/>
          </p:cNvGraphicFramePr>
          <p:nvPr/>
        </p:nvGraphicFramePr>
        <p:xfrm>
          <a:off x="2890838" y="3173413"/>
          <a:ext cx="2466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3" name="公式" r:id="rId14" imgW="1066800" imgH="228600" progId="Equation.3">
                  <p:embed/>
                </p:oleObj>
              </mc:Choice>
              <mc:Fallback>
                <p:oleObj name="公式" r:id="rId14" imgW="1066800" imgH="228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173413"/>
                        <a:ext cx="24669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4"/>
          <p:cNvGraphicFramePr>
            <a:graphicFrameLocks noChangeAspect="1"/>
          </p:cNvGraphicFramePr>
          <p:nvPr/>
        </p:nvGraphicFramePr>
        <p:xfrm>
          <a:off x="671513" y="3857625"/>
          <a:ext cx="24368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4" name="公式" r:id="rId16" imgW="1054100" imgH="228600" progId="Equation.3">
                  <p:embed/>
                </p:oleObj>
              </mc:Choice>
              <mc:Fallback>
                <p:oleObj name="公式" r:id="rId16" imgW="1054100" imgH="2286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857625"/>
                        <a:ext cx="24368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5"/>
          <p:cNvGraphicFramePr>
            <a:graphicFrameLocks noChangeAspect="1"/>
          </p:cNvGraphicFramePr>
          <p:nvPr/>
        </p:nvGraphicFramePr>
        <p:xfrm>
          <a:off x="711200" y="4551363"/>
          <a:ext cx="2730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5" name="公式" r:id="rId18" imgW="1180588" imgH="241195" progId="Equation.3">
                  <p:embed/>
                </p:oleObj>
              </mc:Choice>
              <mc:Fallback>
                <p:oleObj name="公式" r:id="rId18" imgW="1180588" imgH="241195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551363"/>
                        <a:ext cx="27305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6"/>
          <p:cNvGraphicFramePr>
            <a:graphicFrameLocks noChangeAspect="1"/>
          </p:cNvGraphicFramePr>
          <p:nvPr/>
        </p:nvGraphicFramePr>
        <p:xfrm>
          <a:off x="1585913" y="5343525"/>
          <a:ext cx="850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6" name="公式" r:id="rId20" imgW="368300" imgH="228600" progId="Equation.3">
                  <p:embed/>
                </p:oleObj>
              </mc:Choice>
              <mc:Fallback>
                <p:oleObj name="公式" r:id="rId20" imgW="368300" imgH="228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343525"/>
                        <a:ext cx="8509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7"/>
          <p:cNvGraphicFramePr>
            <a:graphicFrameLocks noChangeAspect="1"/>
          </p:cNvGraphicFramePr>
          <p:nvPr/>
        </p:nvGraphicFramePr>
        <p:xfrm>
          <a:off x="3768725" y="5357813"/>
          <a:ext cx="1231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97" name="公式" r:id="rId22" imgW="533169" imgH="228501" progId="Equation.3">
                  <p:embed/>
                </p:oleObj>
              </mc:Choice>
              <mc:Fallback>
                <p:oleObj name="公式" r:id="rId22" imgW="533169" imgH="228501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357813"/>
                        <a:ext cx="12319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1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对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密码体制的一个明显攻击就是密码分析者试图分解 </a:t>
            </a:r>
            <a:r>
              <a:rPr lang="en-US" altLang="zh-CN" sz="2400" dirty="0">
                <a:solidFill>
                  <a:prstClr val="black"/>
                </a:solidFill>
                <a:latin typeface="宋体"/>
              </a:rPr>
              <a:t>n</a:t>
            </a:r>
            <a:br>
              <a:rPr lang="en-US" altLang="zh-CN" sz="2400" dirty="0">
                <a:solidFill>
                  <a:prstClr val="black"/>
                </a:solidFill>
                <a:latin typeface="宋体"/>
              </a:rPr>
            </a:br>
            <a:endParaRPr lang="en-US" altLang="zh-CN" sz="2400" dirty="0">
              <a:solidFill>
                <a:prstClr val="black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如果敌手可以做到这点，那么就可以很简单的计算出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然后敌手就可以和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Bob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一样地利用   计算出解密密钥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宋体"/>
              </a:rPr>
              <a:t>RSA</a:t>
            </a:r>
            <a:r>
              <a:rPr lang="zh-CN" altLang="en-US" sz="2400" dirty="0">
                <a:solidFill>
                  <a:srgbClr val="FF0000"/>
                </a:solidFill>
                <a:latin typeface="宋体"/>
              </a:rPr>
              <a:t>密码体制要成为安全的，那么要求 </a:t>
            </a:r>
            <a:r>
              <a:rPr lang="en-US" altLang="zh-CN" sz="2400" dirty="0">
                <a:solidFill>
                  <a:srgbClr val="FF0000"/>
                </a:solidFill>
                <a:latin typeface="宋体"/>
              </a:rPr>
              <a:t>n=</a:t>
            </a:r>
            <a:r>
              <a:rPr lang="en-US" altLang="zh-CN" sz="2400" dirty="0" err="1">
                <a:solidFill>
                  <a:srgbClr val="FF0000"/>
                </a:solidFill>
                <a:latin typeface="宋体"/>
              </a:rPr>
              <a:t>pq</a:t>
            </a:r>
            <a:r>
              <a:rPr lang="en-US" altLang="zh-CN" sz="2400" dirty="0">
                <a:solidFill>
                  <a:srgbClr val="FF0000"/>
                </a:solidFill>
                <a:latin typeface="宋体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/>
              </a:rPr>
              <a:t>必须足够大，</a:t>
            </a:r>
            <a:endParaRPr lang="en-US" altLang="zh-CN" sz="2400" dirty="0">
              <a:solidFill>
                <a:srgbClr val="FF000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FF000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/>
              </a:rPr>
              <a:t>使得分解它是计算上不可行的。</a:t>
            </a:r>
          </a:p>
        </p:txBody>
      </p:sp>
      <p:graphicFrame>
        <p:nvGraphicFramePr>
          <p:cNvPr id="31746" name="Object 12"/>
          <p:cNvGraphicFramePr>
            <a:graphicFrameLocks noChangeAspect="1"/>
          </p:cNvGraphicFramePr>
          <p:nvPr/>
        </p:nvGraphicFramePr>
        <p:xfrm>
          <a:off x="357188" y="2500313"/>
          <a:ext cx="2854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49" name="公式" r:id="rId4" imgW="1384300" imgH="228600" progId="Equation.3">
                  <p:embed/>
                </p:oleObj>
              </mc:Choice>
              <mc:Fallback>
                <p:oleObj name="公式" r:id="rId4" imgW="13843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500313"/>
                        <a:ext cx="28543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9"/>
          <p:cNvGraphicFramePr>
            <a:graphicFrameLocks noChangeAspect="1"/>
          </p:cNvGraphicFramePr>
          <p:nvPr/>
        </p:nvGraphicFramePr>
        <p:xfrm>
          <a:off x="4886325" y="3314700"/>
          <a:ext cx="2682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0"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314700"/>
                        <a:ext cx="2682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8"/>
          <p:cNvGraphicFramePr>
            <a:graphicFrameLocks noChangeAspect="1"/>
          </p:cNvGraphicFramePr>
          <p:nvPr/>
        </p:nvGraphicFramePr>
        <p:xfrm>
          <a:off x="357188" y="3929063"/>
          <a:ext cx="20304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1" name="公式" r:id="rId8" imgW="965200" imgH="203200" progId="Equation.3">
                  <p:embed/>
                </p:oleObj>
              </mc:Choice>
              <mc:Fallback>
                <p:oleObj name="公式" r:id="rId8" imgW="965200" imgH="203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929063"/>
                        <a:ext cx="20304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2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加密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的效率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问题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假定  和  分别是  位和  位二进制表示的正整数；即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假定</a:t>
            </a:r>
            <a:r>
              <a:rPr lang="en-US" altLang="zh-CN" sz="2400" dirty="0">
                <a:solidFill>
                  <a:srgbClr val="0070C0"/>
                </a:solidFill>
                <a:latin typeface="宋体"/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，容易看到对  和  执行各种运算所需的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时间的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上界</a:t>
            </a: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估计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：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的时间复杂度为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的时间复杂度为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942975" y="2198254"/>
          <a:ext cx="3238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8" name="公式" r:id="rId4" imgW="139518" imgH="126835" progId="Equation.3">
                  <p:embed/>
                </p:oleObj>
              </mc:Choice>
              <mc:Fallback>
                <p:oleObj name="公式" r:id="rId4" imgW="139518" imgH="126835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198254"/>
                        <a:ext cx="3238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1576388" y="2193492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9" name="公式" r:id="rId6" imgW="139639" imgH="152334" progId="Equation.3">
                  <p:embed/>
                </p:oleObj>
              </mc:Choice>
              <mc:Fallback>
                <p:oleObj name="公式" r:id="rId6" imgW="139639" imgH="15233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193492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2806700" y="2156979"/>
          <a:ext cx="3238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0" name="公式" r:id="rId8" imgW="139579" imgH="164957" progId="Equation.3">
                  <p:embed/>
                </p:oleObj>
              </mc:Choice>
              <mc:Fallback>
                <p:oleObj name="公式" r:id="rId8" imgW="139579" imgH="164957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156979"/>
                        <a:ext cx="3238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3721100" y="2155392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1" name="公式" r:id="rId10" imgW="114151" imgH="164885" progId="Equation.3">
                  <p:embed/>
                </p:oleObj>
              </mc:Choice>
              <mc:Fallback>
                <p:oleObj name="公式" r:id="rId10" imgW="114151" imgH="164885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155392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9"/>
          <p:cNvGraphicFramePr>
            <a:graphicFrameLocks noChangeAspect="1"/>
          </p:cNvGraphicFramePr>
          <p:nvPr/>
        </p:nvGraphicFramePr>
        <p:xfrm>
          <a:off x="428625" y="2809442"/>
          <a:ext cx="22383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2" name="公式" r:id="rId12" imgW="965200" imgH="241300" progId="Equation.3">
                  <p:embed/>
                </p:oleObj>
              </mc:Choice>
              <mc:Fallback>
                <p:oleObj name="公式" r:id="rId12" imgW="965200" imgH="2413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809442"/>
                        <a:ext cx="22383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0"/>
          <p:cNvGraphicFramePr>
            <a:graphicFrameLocks noChangeAspect="1"/>
          </p:cNvGraphicFramePr>
          <p:nvPr/>
        </p:nvGraphicFramePr>
        <p:xfrm>
          <a:off x="3057525" y="2814204"/>
          <a:ext cx="2209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3" name="公式" r:id="rId14" imgW="952087" imgH="241195" progId="Equation.3">
                  <p:embed/>
                </p:oleObj>
              </mc:Choice>
              <mc:Fallback>
                <p:oleObj name="公式" r:id="rId14" imgW="952087" imgH="241195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814204"/>
                        <a:ext cx="22098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1"/>
          <p:cNvGraphicFramePr>
            <a:graphicFrameLocks noChangeAspect="1"/>
          </p:cNvGraphicFramePr>
          <p:nvPr/>
        </p:nvGraphicFramePr>
        <p:xfrm>
          <a:off x="1042988" y="3622242"/>
          <a:ext cx="1030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4" name="公式" r:id="rId16" imgW="444114" imgH="164957" progId="Equation.3">
                  <p:embed/>
                </p:oleObj>
              </mc:Choice>
              <mc:Fallback>
                <p:oleObj name="公式" r:id="rId16" imgW="444114" imgH="164957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22242"/>
                        <a:ext cx="103028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2"/>
          <p:cNvGraphicFramePr>
            <a:graphicFrameLocks noChangeAspect="1"/>
          </p:cNvGraphicFramePr>
          <p:nvPr/>
        </p:nvGraphicFramePr>
        <p:xfrm>
          <a:off x="4014788" y="3671454"/>
          <a:ext cx="3238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5" name="公式" r:id="rId18" imgW="139518" imgH="126835" progId="Equation.3">
                  <p:embed/>
                </p:oleObj>
              </mc:Choice>
              <mc:Fallback>
                <p:oleObj name="公式" r:id="rId18" imgW="139518" imgH="126835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671454"/>
                        <a:ext cx="3238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3"/>
          <p:cNvGraphicFramePr>
            <a:graphicFrameLocks noChangeAspect="1"/>
          </p:cNvGraphicFramePr>
          <p:nvPr/>
        </p:nvGraphicFramePr>
        <p:xfrm>
          <a:off x="4648200" y="3666692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6" name="公式" r:id="rId20" imgW="139639" imgH="152334" progId="Equation.3">
                  <p:embed/>
                </p:oleObj>
              </mc:Choice>
              <mc:Fallback>
                <p:oleObj name="公式" r:id="rId20" imgW="139639" imgH="152334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66692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4"/>
          <p:cNvGraphicFramePr>
            <a:graphicFrameLocks noChangeAspect="1"/>
          </p:cNvGraphicFramePr>
          <p:nvPr/>
        </p:nvGraphicFramePr>
        <p:xfrm>
          <a:off x="998538" y="5098617"/>
          <a:ext cx="1030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7" name="公式" r:id="rId22" imgW="444114" imgH="164957" progId="Equation.3">
                  <p:embed/>
                </p:oleObj>
              </mc:Choice>
              <mc:Fallback>
                <p:oleObj name="公式" r:id="rId22" imgW="444114" imgH="164957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098617"/>
                        <a:ext cx="103028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5"/>
          <p:cNvGraphicFramePr>
            <a:graphicFrameLocks noChangeAspect="1"/>
          </p:cNvGraphicFramePr>
          <p:nvPr/>
        </p:nvGraphicFramePr>
        <p:xfrm>
          <a:off x="4214813" y="5028767"/>
          <a:ext cx="736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8" name="公式" r:id="rId24" imgW="317362" imgH="228501" progId="Equation.3">
                  <p:embed/>
                </p:oleObj>
              </mc:Choice>
              <mc:Fallback>
                <p:oleObj name="公式" r:id="rId24" imgW="317362" imgH="228501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028767"/>
                        <a:ext cx="736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6"/>
          <p:cNvGraphicFramePr>
            <a:graphicFrameLocks noChangeAspect="1"/>
          </p:cNvGraphicFramePr>
          <p:nvPr/>
        </p:nvGraphicFramePr>
        <p:xfrm>
          <a:off x="1027113" y="5851092"/>
          <a:ext cx="10001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9" name="公式" r:id="rId26" imgW="431613" imgH="152334" progId="Equation.3">
                  <p:embed/>
                </p:oleObj>
              </mc:Choice>
              <mc:Fallback>
                <p:oleObj name="公式" r:id="rId26" imgW="431613" imgH="152334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851092"/>
                        <a:ext cx="10001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7"/>
          <p:cNvGraphicFramePr>
            <a:graphicFrameLocks noChangeAspect="1"/>
          </p:cNvGraphicFramePr>
          <p:nvPr/>
        </p:nvGraphicFramePr>
        <p:xfrm>
          <a:off x="4229100" y="5714567"/>
          <a:ext cx="736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0" name="公式" r:id="rId28" imgW="317362" imgH="228501" progId="Equation.3">
                  <p:embed/>
                </p:oleObj>
              </mc:Choice>
              <mc:Fallback>
                <p:oleObj name="公式" r:id="rId28" imgW="317362" imgH="228501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714567"/>
                        <a:ext cx="736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     	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的时间复杂度为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     	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的时间复杂度为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Euclidean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算法的迭代次数为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每次迭代执行一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次除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需要时间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3794" name="Object 11"/>
          <p:cNvGraphicFramePr>
            <a:graphicFrameLocks noChangeAspect="1"/>
          </p:cNvGraphicFramePr>
          <p:nvPr/>
        </p:nvGraphicFramePr>
        <p:xfrm>
          <a:off x="1331913" y="1498600"/>
          <a:ext cx="882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2" name="公式" r:id="rId4" imgW="380835" imgH="152334" progId="Equation.3">
                  <p:embed/>
                </p:oleObj>
              </mc:Choice>
              <mc:Fallback>
                <p:oleObj name="公式" r:id="rId4" imgW="380835" imgH="152334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98600"/>
                        <a:ext cx="882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2"/>
          <p:cNvGraphicFramePr>
            <a:graphicFrameLocks noChangeAspect="1"/>
          </p:cNvGraphicFramePr>
          <p:nvPr/>
        </p:nvGraphicFramePr>
        <p:xfrm>
          <a:off x="4714875" y="1414463"/>
          <a:ext cx="8842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3" name="公式" r:id="rId6" imgW="381000" imgH="228600" progId="Equation.3">
                  <p:embed/>
                </p:oleObj>
              </mc:Choice>
              <mc:Fallback>
                <p:oleObj name="公式" r:id="rId6" imgW="381000" imgH="228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414463"/>
                        <a:ext cx="8842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43762"/>
              </p:ext>
            </p:extLst>
          </p:nvPr>
        </p:nvGraphicFramePr>
        <p:xfrm>
          <a:off x="966837" y="2118667"/>
          <a:ext cx="1441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4" name="公式" r:id="rId8" imgW="622030" imgH="228501" progId="Equation.3">
                  <p:embed/>
                </p:oleObj>
              </mc:Choice>
              <mc:Fallback>
                <p:oleObj name="公式" r:id="rId8" imgW="622030" imgH="228501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37" y="2118667"/>
                        <a:ext cx="14414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98600"/>
              </p:ext>
            </p:extLst>
          </p:nvPr>
        </p:nvGraphicFramePr>
        <p:xfrm>
          <a:off x="4724449" y="2132955"/>
          <a:ext cx="8556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5" name="公式" r:id="rId10" imgW="368300" imgH="241300" progId="Equation.3">
                  <p:embed/>
                </p:oleObj>
              </mc:Choice>
              <mc:Fallback>
                <p:oleObj name="公式" r:id="rId10" imgW="368300" imgH="2413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49" y="2132955"/>
                        <a:ext cx="85566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62524"/>
              </p:ext>
            </p:extLst>
          </p:nvPr>
        </p:nvGraphicFramePr>
        <p:xfrm>
          <a:off x="4310112" y="2863205"/>
          <a:ext cx="738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6" name="公式" r:id="rId12" imgW="317362" imgH="228501" progId="Equation.3">
                  <p:embed/>
                </p:oleObj>
              </mc:Choice>
              <mc:Fallback>
                <p:oleObj name="公式" r:id="rId12" imgW="317362" imgH="228501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112" y="2863205"/>
                        <a:ext cx="7381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71276"/>
              </p:ext>
            </p:extLst>
          </p:nvPr>
        </p:nvGraphicFramePr>
        <p:xfrm>
          <a:off x="4355976" y="3575992"/>
          <a:ext cx="8556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7" name="公式" r:id="rId14" imgW="368300" imgH="241300" progId="Equation.3">
                  <p:embed/>
                </p:oleObj>
              </mc:Choice>
              <mc:Fallback>
                <p:oleObj name="公式" r:id="rId14" imgW="368300" imgH="2413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75992"/>
                        <a:ext cx="85566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6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计算形如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的函数：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密码体制中，加密和解密显然都是这类模指数运算。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可以通过      次模乘来实现，但是相对于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这是指数阶大的。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下面介绍平方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—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乘算法，该算法在计算上述模指数运算时可以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运行在   的多项式时间。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4818" name="Object 10"/>
          <p:cNvGraphicFramePr>
            <a:graphicFrameLocks noChangeAspect="1"/>
          </p:cNvGraphicFramePr>
          <p:nvPr/>
        </p:nvGraphicFramePr>
        <p:xfrm>
          <a:off x="1571625" y="1314450"/>
          <a:ext cx="152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4" name="公式" r:id="rId4" imgW="609336" imgH="203112" progId="Equation.3">
                  <p:embed/>
                </p:oleObj>
              </mc:Choice>
              <mc:Fallback>
                <p:oleObj name="公式" r:id="rId4" imgW="609336" imgH="203112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14450"/>
                        <a:ext cx="15287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1"/>
          <p:cNvGraphicFramePr>
            <a:graphicFrameLocks noChangeAspect="1"/>
          </p:cNvGraphicFramePr>
          <p:nvPr/>
        </p:nvGraphicFramePr>
        <p:xfrm>
          <a:off x="987425" y="2773363"/>
          <a:ext cx="15287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5" name="公式" r:id="rId6" imgW="609336" imgH="203112" progId="Equation.3">
                  <p:embed/>
                </p:oleObj>
              </mc:Choice>
              <mc:Fallback>
                <p:oleObj name="公式" r:id="rId6" imgW="609336" imgH="203112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773363"/>
                        <a:ext cx="15287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62663"/>
              </p:ext>
            </p:extLst>
          </p:nvPr>
        </p:nvGraphicFramePr>
        <p:xfrm>
          <a:off x="3817938" y="2886075"/>
          <a:ext cx="676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6" name="Equation" r:id="rId7" imgW="291847" imgH="177646" progId="">
                  <p:embed/>
                </p:oleObj>
              </mc:Choice>
              <mc:Fallback>
                <p:oleObj name="Equation" r:id="rId7" imgW="291847" imgH="177646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2886075"/>
                        <a:ext cx="6762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3"/>
          <p:cNvGraphicFramePr>
            <a:graphicFrameLocks noChangeAspect="1"/>
          </p:cNvGraphicFramePr>
          <p:nvPr/>
        </p:nvGraphicFramePr>
        <p:xfrm>
          <a:off x="8286750" y="2914650"/>
          <a:ext cx="3238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7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2914650"/>
                        <a:ext cx="3238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4"/>
          <p:cNvGraphicFramePr>
            <a:graphicFrameLocks noChangeAspect="1"/>
          </p:cNvGraphicFramePr>
          <p:nvPr/>
        </p:nvGraphicFramePr>
        <p:xfrm>
          <a:off x="1357313" y="5129213"/>
          <a:ext cx="3238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8" name="公式" r:id="rId11" imgW="139579" imgH="164957" progId="Equation.3">
                  <p:embed/>
                </p:oleObj>
              </mc:Choice>
              <mc:Fallback>
                <p:oleObj name="公式" r:id="rId11" imgW="139579" imgH="164957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129213"/>
                        <a:ext cx="3238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3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例：令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，公开加密指数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。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Alice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利用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平方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-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乘算法，通过计算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	   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来加密明文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过程如下：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6866" name="Object 7"/>
          <p:cNvGraphicFramePr>
            <a:graphicFrameLocks noChangeAspect="1"/>
          </p:cNvGraphicFramePr>
          <p:nvPr/>
        </p:nvGraphicFramePr>
        <p:xfrm>
          <a:off x="1373188" y="1443038"/>
          <a:ext cx="16986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8" name="公式" r:id="rId4" imgW="736280" imgH="165028" progId="Equation.3">
                  <p:embed/>
                </p:oleObj>
              </mc:Choice>
              <mc:Fallback>
                <p:oleObj name="公式" r:id="rId4" imgW="736280" imgH="165028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443038"/>
                        <a:ext cx="16986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8"/>
          <p:cNvGraphicFramePr>
            <a:graphicFrameLocks noChangeAspect="1"/>
          </p:cNvGraphicFramePr>
          <p:nvPr/>
        </p:nvGraphicFramePr>
        <p:xfrm>
          <a:off x="5262563" y="1471613"/>
          <a:ext cx="1524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9" name="公式" r:id="rId6" imgW="660113" imgH="165028" progId="Equation.3">
                  <p:embed/>
                </p:oleObj>
              </mc:Choice>
              <mc:Fallback>
                <p:oleObj name="公式" r:id="rId6" imgW="660113" imgH="165028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471613"/>
                        <a:ext cx="1524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9"/>
          <p:cNvGraphicFramePr>
            <a:graphicFrameLocks noChangeAspect="1"/>
          </p:cNvGraphicFramePr>
          <p:nvPr/>
        </p:nvGraphicFramePr>
        <p:xfrm>
          <a:off x="3614738" y="2098675"/>
          <a:ext cx="2841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0" name="公式" r:id="rId8" imgW="1231366" imgH="203112" progId="Equation.3">
                  <p:embed/>
                </p:oleObj>
              </mc:Choice>
              <mc:Fallback>
                <p:oleObj name="公式" r:id="rId8" imgW="1231366" imgH="203112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098675"/>
                        <a:ext cx="2841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"/>
          <p:cNvGraphicFramePr>
            <a:graphicFrameLocks noChangeAspect="1"/>
          </p:cNvGraphicFramePr>
          <p:nvPr/>
        </p:nvGraphicFramePr>
        <p:xfrm>
          <a:off x="7996238" y="2171700"/>
          <a:ext cx="790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1" name="公式" r:id="rId10" imgW="342603" imgH="164957" progId="Equation.3">
                  <p:embed/>
                </p:oleObj>
              </mc:Choice>
              <mc:Fallback>
                <p:oleObj name="公式" r:id="rId10" imgW="342603" imgH="164957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171700"/>
                        <a:ext cx="7905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57250" y="3468688"/>
          <a:ext cx="6643688" cy="296068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00125"/>
                <a:gridCol w="1000125"/>
                <a:gridCol w="4643438"/>
              </a:tblGrid>
              <a:tr h="49344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anchor="ctr"/>
                </a:tc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anchor="ctr"/>
                </a:tc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anchor="ctr"/>
                </a:tc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anchor="ctr"/>
                </a:tc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graphicFrame>
        <p:nvGraphicFramePr>
          <p:cNvPr id="36870" name="Object 11"/>
          <p:cNvGraphicFramePr>
            <a:graphicFrameLocks noChangeAspect="1"/>
          </p:cNvGraphicFramePr>
          <p:nvPr/>
        </p:nvGraphicFramePr>
        <p:xfrm>
          <a:off x="1212850" y="3484563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2" name="公式" r:id="rId12" imgW="126780" imgH="164814" progId="Equation.3">
                  <p:embed/>
                </p:oleObj>
              </mc:Choice>
              <mc:Fallback>
                <p:oleObj name="公式" r:id="rId12" imgW="126780" imgH="164814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484563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2"/>
          <p:cNvGraphicFramePr>
            <a:graphicFrameLocks noChangeAspect="1"/>
          </p:cNvGraphicFramePr>
          <p:nvPr/>
        </p:nvGraphicFramePr>
        <p:xfrm>
          <a:off x="2187575" y="3441700"/>
          <a:ext cx="382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3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441700"/>
                        <a:ext cx="3825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3"/>
          <p:cNvGraphicFramePr>
            <a:graphicFrameLocks noChangeAspect="1"/>
          </p:cNvGraphicFramePr>
          <p:nvPr/>
        </p:nvGraphicFramePr>
        <p:xfrm>
          <a:off x="5041900" y="3562350"/>
          <a:ext cx="295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4" name="公式" r:id="rId16" imgW="126725" imgH="126725" progId="Equation.3">
                  <p:embed/>
                </p:oleObj>
              </mc:Choice>
              <mc:Fallback>
                <p:oleObj name="公式" r:id="rId16" imgW="126725" imgH="126725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562350"/>
                        <a:ext cx="295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4"/>
          <p:cNvGraphicFramePr>
            <a:graphicFrameLocks noChangeAspect="1"/>
          </p:cNvGraphicFramePr>
          <p:nvPr/>
        </p:nvGraphicFramePr>
        <p:xfrm>
          <a:off x="3727450" y="3946525"/>
          <a:ext cx="2744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5" name="公式" r:id="rId18" imgW="1180588" imgH="203112" progId="Equation.3">
                  <p:embed/>
                </p:oleObj>
              </mc:Choice>
              <mc:Fallback>
                <p:oleObj name="公式" r:id="rId18" imgW="1180588" imgH="203112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946525"/>
                        <a:ext cx="27447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5"/>
          <p:cNvGraphicFramePr>
            <a:graphicFrameLocks noChangeAspect="1"/>
          </p:cNvGraphicFramePr>
          <p:nvPr/>
        </p:nvGraphicFramePr>
        <p:xfrm>
          <a:off x="3432175" y="4429125"/>
          <a:ext cx="3335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6" name="公式" r:id="rId20" imgW="1435100" imgH="203200" progId="Equation.3">
                  <p:embed/>
                </p:oleObj>
              </mc:Choice>
              <mc:Fallback>
                <p:oleObj name="公式" r:id="rId20" imgW="1435100" imgH="2032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429125"/>
                        <a:ext cx="3335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6"/>
          <p:cNvGraphicFramePr>
            <a:graphicFrameLocks noChangeAspect="1"/>
          </p:cNvGraphicFramePr>
          <p:nvPr/>
        </p:nvGraphicFramePr>
        <p:xfrm>
          <a:off x="3992563" y="4929188"/>
          <a:ext cx="2212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7" name="公式" r:id="rId22" imgW="952087" imgH="203112" progId="Equation.3">
                  <p:embed/>
                </p:oleObj>
              </mc:Choice>
              <mc:Fallback>
                <p:oleObj name="公式" r:id="rId22" imgW="952087" imgH="203112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4929188"/>
                        <a:ext cx="2212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7"/>
          <p:cNvGraphicFramePr>
            <a:graphicFrameLocks noChangeAspect="1"/>
          </p:cNvGraphicFramePr>
          <p:nvPr/>
        </p:nvGraphicFramePr>
        <p:xfrm>
          <a:off x="3433763" y="5375275"/>
          <a:ext cx="3335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8" name="公式" r:id="rId24" imgW="1435100" imgH="203200" progId="Equation.3">
                  <p:embed/>
                </p:oleObj>
              </mc:Choice>
              <mc:Fallback>
                <p:oleObj name="公式" r:id="rId24" imgW="1435100" imgH="2032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5375275"/>
                        <a:ext cx="33353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0"/>
          <p:cNvGraphicFramePr>
            <a:graphicFrameLocks noChangeAspect="1"/>
          </p:cNvGraphicFramePr>
          <p:nvPr/>
        </p:nvGraphicFramePr>
        <p:xfrm>
          <a:off x="3451225" y="5946775"/>
          <a:ext cx="3335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9" name="公式" r:id="rId26" imgW="1435100" imgH="203200" progId="Equation.3">
                  <p:embed/>
                </p:oleObj>
              </mc:Choice>
              <mc:Fallback>
                <p:oleObj name="公式" r:id="rId26" imgW="1435100" imgH="2032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5946775"/>
                        <a:ext cx="3335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例：通过计算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	 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来加密明文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因此，密文是</a:t>
            </a:r>
            <a:r>
              <a:rPr lang="en-US" altLang="zh-CN" sz="2400" dirty="0">
                <a:solidFill>
                  <a:prstClr val="black"/>
                </a:solidFill>
                <a:latin typeface="宋体"/>
              </a:rPr>
              <a:t>5761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2214563" y="1371600"/>
          <a:ext cx="2841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8" name="公式" r:id="rId4" imgW="1231366" imgH="203112" progId="Equation.3">
                  <p:embed/>
                </p:oleObj>
              </mc:Choice>
              <mc:Fallback>
                <p:oleObj name="公式" r:id="rId4" imgW="1231366" imgH="203112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371600"/>
                        <a:ext cx="2841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6643688" y="1485900"/>
          <a:ext cx="790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9" name="公式" r:id="rId6" imgW="342603" imgH="164957" progId="Equation.3">
                  <p:embed/>
                </p:oleObj>
              </mc:Choice>
              <mc:Fallback>
                <p:oleObj name="公式" r:id="rId6" imgW="342603" imgH="164957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485900"/>
                        <a:ext cx="7905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57250" y="2052638"/>
          <a:ext cx="6643688" cy="39481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00125"/>
                <a:gridCol w="1000125"/>
                <a:gridCol w="4643438"/>
              </a:tblGrid>
              <a:tr h="49351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6" marB="45726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  <a:tr h="493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9" marR="91439" marT="45726" marB="4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9" marR="91439" marT="45726" marB="45726" anchor="ctr"/>
                </a:tc>
              </a:tr>
            </a:tbl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1212850" y="2070100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0" name="公式" r:id="rId8" imgW="126780" imgH="164814" progId="Equation.3">
                  <p:embed/>
                </p:oleObj>
              </mc:Choice>
              <mc:Fallback>
                <p:oleObj name="公式" r:id="rId8" imgW="126780" imgH="164814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070100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/>
        </p:nvGraphicFramePr>
        <p:xfrm>
          <a:off x="2187575" y="2027238"/>
          <a:ext cx="3825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1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027238"/>
                        <a:ext cx="3825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8"/>
          <p:cNvGraphicFramePr>
            <a:graphicFrameLocks noChangeAspect="1"/>
          </p:cNvGraphicFramePr>
          <p:nvPr/>
        </p:nvGraphicFramePr>
        <p:xfrm>
          <a:off x="5041900" y="2147888"/>
          <a:ext cx="295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2" name="公式" r:id="rId12" imgW="126725" imgH="126725" progId="Equation.3">
                  <p:embed/>
                </p:oleObj>
              </mc:Choice>
              <mc:Fallback>
                <p:oleObj name="公式" r:id="rId12" imgW="126725" imgH="126725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147888"/>
                        <a:ext cx="295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3432175" y="2530475"/>
          <a:ext cx="3335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3" name="公式" r:id="rId14" imgW="1435100" imgH="203200" progId="Equation.3">
                  <p:embed/>
                </p:oleObj>
              </mc:Choice>
              <mc:Fallback>
                <p:oleObj name="公式" r:id="rId14" imgW="1435100" imgH="2032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530475"/>
                        <a:ext cx="33353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3963988" y="3013075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4" name="公式" r:id="rId16" imgW="939392" imgH="203112" progId="Equation.3">
                  <p:embed/>
                </p:oleObj>
              </mc:Choice>
              <mc:Fallback>
                <p:oleObj name="公式" r:id="rId16" imgW="939392" imgH="203112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3013075"/>
                        <a:ext cx="218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3992563" y="3513138"/>
          <a:ext cx="2212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5" name="公式" r:id="rId18" imgW="952087" imgH="203112" progId="Equation.3">
                  <p:embed/>
                </p:oleObj>
              </mc:Choice>
              <mc:Fallback>
                <p:oleObj name="公式" r:id="rId18" imgW="952087" imgH="203112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513138"/>
                        <a:ext cx="2212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2"/>
          <p:cNvGraphicFramePr>
            <a:graphicFrameLocks noChangeAspect="1"/>
          </p:cNvGraphicFramePr>
          <p:nvPr/>
        </p:nvGraphicFramePr>
        <p:xfrm>
          <a:off x="3360738" y="3959225"/>
          <a:ext cx="3482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6" name="公式" r:id="rId20" imgW="1497950" imgH="203112" progId="Equation.3">
                  <p:embed/>
                </p:oleObj>
              </mc:Choice>
              <mc:Fallback>
                <p:oleObj name="公式" r:id="rId20" imgW="1497950" imgH="203112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3959225"/>
                        <a:ext cx="3482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3"/>
          <p:cNvGraphicFramePr>
            <a:graphicFrameLocks noChangeAspect="1"/>
          </p:cNvGraphicFramePr>
          <p:nvPr/>
        </p:nvGraphicFramePr>
        <p:xfrm>
          <a:off x="3481388" y="4530725"/>
          <a:ext cx="3275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7" name="公式" r:id="rId22" imgW="1409088" imgH="203112" progId="Equation.3">
                  <p:embed/>
                </p:oleObj>
              </mc:Choice>
              <mc:Fallback>
                <p:oleObj name="公式" r:id="rId22" imgW="1409088" imgH="203112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4530725"/>
                        <a:ext cx="32750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4"/>
          <p:cNvGraphicFramePr>
            <a:graphicFrameLocks noChangeAspect="1"/>
          </p:cNvGraphicFramePr>
          <p:nvPr/>
        </p:nvGraphicFramePr>
        <p:xfrm>
          <a:off x="4132263" y="5013325"/>
          <a:ext cx="21542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8" name="公式" r:id="rId24" imgW="926698" imgH="203112" progId="Equation.3">
                  <p:embed/>
                </p:oleObj>
              </mc:Choice>
              <mc:Fallback>
                <p:oleObj name="公式" r:id="rId24" imgW="926698" imgH="203112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5013325"/>
                        <a:ext cx="21542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5"/>
          <p:cNvGraphicFramePr>
            <a:graphicFrameLocks noChangeAspect="1"/>
          </p:cNvGraphicFramePr>
          <p:nvPr/>
        </p:nvGraphicFramePr>
        <p:xfrm>
          <a:off x="3357563" y="5513388"/>
          <a:ext cx="3452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9" name="公式" r:id="rId26" imgW="1485900" imgH="203200" progId="Equation.3">
                  <p:embed/>
                </p:oleObj>
              </mc:Choice>
              <mc:Fallback>
                <p:oleObj name="公式" r:id="rId26" imgW="1485900" imgH="203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513388"/>
                        <a:ext cx="34528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7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计算形如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的函数：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首先将指数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用二进制表示，即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平方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-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乘算法 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Square-and-Multiply(</a:t>
            </a:r>
            <a:r>
              <a:rPr lang="en-US" altLang="zh-CN" sz="2400" dirty="0" err="1">
                <a:solidFill>
                  <a:srgbClr val="0070C0"/>
                </a:solidFill>
                <a:latin typeface="宋体"/>
                <a:sym typeface="Wingdings" pitchFamily="2" charset="2"/>
              </a:rPr>
              <a:t>x,c,n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：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571625" y="1314450"/>
          <a:ext cx="152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46" name="公式" r:id="rId4" imgW="609336" imgH="203112" progId="Equation.3">
                  <p:embed/>
                </p:oleObj>
              </mc:Choice>
              <mc:Fallback>
                <p:oleObj name="公式" r:id="rId4" imgW="609336" imgH="203112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14450"/>
                        <a:ext cx="15287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1928813" y="2214563"/>
          <a:ext cx="2635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47" name="公式" r:id="rId6" imgW="114102" imgH="126780" progId="Equation.3">
                  <p:embed/>
                </p:oleObj>
              </mc:Choice>
              <mc:Fallback>
                <p:oleObj name="公式" r:id="rId6" imgW="114102" imgH="12678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14563"/>
                        <a:ext cx="2635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4713288" y="1838325"/>
          <a:ext cx="35734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48" name="公式" r:id="rId8" imgW="1548728" imgH="444307" progId="Equation.3">
                  <p:embed/>
                </p:oleObj>
              </mc:Choice>
              <mc:Fallback>
                <p:oleObj name="公式" r:id="rId8" imgW="1548728" imgH="444307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1838325"/>
                        <a:ext cx="357346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84186"/>
              </p:ext>
            </p:extLst>
          </p:nvPr>
        </p:nvGraphicFramePr>
        <p:xfrm>
          <a:off x="395535" y="3501008"/>
          <a:ext cx="4176465" cy="30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49" name="Equation" r:id="rId10" imgW="2336760" imgH="1930320" progId="Equation.DSMT4">
                  <p:embed/>
                </p:oleObj>
              </mc:Choice>
              <mc:Fallback>
                <p:oleObj name="Equation" r:id="rId10" imgW="2336760" imgH="193032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3501008"/>
                        <a:ext cx="4176465" cy="30810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矩形​​ 10"/>
          <p:cNvSpPr>
            <a:spLocks noChangeArrowheads="1"/>
          </p:cNvSpPr>
          <p:nvPr/>
        </p:nvSpPr>
        <p:spPr bwMode="auto">
          <a:xfrm>
            <a:off x="4786313" y="3571875"/>
            <a:ext cx="37766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在该算法中</a:t>
            </a:r>
            <a:r>
              <a:rPr lang="en-US" altLang="zh-CN" sz="2400" smtClean="0">
                <a:solidFill>
                  <a:srgbClr val="0070C0"/>
                </a:solidFill>
                <a:latin typeface="宋体" pitchFamily="2" charset="-122"/>
              </a:rPr>
              <a:t>,</a:t>
            </a: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模乘的次数等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于   的二进制中  的次数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因此模乘的执行次数至少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为</a:t>
            </a:r>
            <a:r>
              <a:rPr lang="en-US" altLang="zh-CN" sz="240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zh-CN" altLang="en-US" sz="2400" smtClean="0">
                <a:solidFill>
                  <a:srgbClr val="0070C0"/>
                </a:solidFill>
                <a:latin typeface="宋体" pitchFamily="2" charset="-122"/>
              </a:rPr>
              <a:t>，最多为</a:t>
            </a:r>
            <a:endParaRPr lang="en-US" altLang="zh-CN" sz="2400" smtClean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5257800" y="4400550"/>
          <a:ext cx="2635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50" name="公式" r:id="rId12" imgW="114102" imgH="126780" progId="Equation.3">
                  <p:embed/>
                </p:oleObj>
              </mc:Choice>
              <mc:Fallback>
                <p:oleObj name="公式" r:id="rId12" imgW="114102" imgH="1267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00550"/>
                        <a:ext cx="2635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2"/>
          <p:cNvGraphicFramePr>
            <a:graphicFrameLocks noChangeAspect="1"/>
          </p:cNvGraphicFramePr>
          <p:nvPr/>
        </p:nvGraphicFramePr>
        <p:xfrm>
          <a:off x="7196138" y="4322763"/>
          <a:ext cx="2333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51" name="公式" r:id="rId13" imgW="101468" imgH="164885" progId="Equation.3">
                  <p:embed/>
                </p:oleObj>
              </mc:Choice>
              <mc:Fallback>
                <p:oleObj name="公式" r:id="rId13" imgW="101468" imgH="164885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4322763"/>
                        <a:ext cx="2333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3"/>
          <p:cNvGraphicFramePr>
            <a:graphicFrameLocks noChangeAspect="1"/>
          </p:cNvGraphicFramePr>
          <p:nvPr/>
        </p:nvGraphicFramePr>
        <p:xfrm>
          <a:off x="5200650" y="5786438"/>
          <a:ext cx="261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52" name="公式" r:id="rId15" imgW="114151" imgH="164885" progId="Equation.3">
                  <p:embed/>
                </p:oleObj>
              </mc:Choice>
              <mc:Fallback>
                <p:oleObj name="公式" r:id="rId15" imgW="114151" imgH="164885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786438"/>
                        <a:ext cx="26193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4"/>
          <p:cNvGraphicFramePr>
            <a:graphicFrameLocks noChangeAspect="1"/>
          </p:cNvGraphicFramePr>
          <p:nvPr/>
        </p:nvGraphicFramePr>
        <p:xfrm>
          <a:off x="6778625" y="5815013"/>
          <a:ext cx="438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53" name="公式" r:id="rId17" imgW="190335" imgH="164957" progId="Equation.3">
                  <p:embed/>
                </p:oleObj>
              </mc:Choice>
              <mc:Fallback>
                <p:oleObj name="公式" r:id="rId17" imgW="190335" imgH="164957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815013"/>
                        <a:ext cx="4381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公钥密码学简介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390004" y="5660076"/>
            <a:ext cx="3600400" cy="3383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zh-CN" sz="2400" dirty="0" err="1" smtClean="0">
                <a:solidFill>
                  <a:srgbClr val="CC1111"/>
                </a:solidFill>
                <a:latin typeface="arial"/>
              </a:rPr>
              <a:t>Merkle_diffie_hellman</a:t>
            </a:r>
            <a:endParaRPr lang="zh-CN" altLang="en-US" sz="2400" dirty="0">
              <a:solidFill>
                <a:srgbClr val="4A7EBB"/>
              </a:solidFill>
            </a:endParaRPr>
          </a:p>
        </p:txBody>
      </p:sp>
      <p:pic>
        <p:nvPicPr>
          <p:cNvPr id="184322" name="图片 2" descr="http://www.nsrc.org/workshops/2004/SANOG-IV/ip-services/presentations/security/img/diffie_hellman_merk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1"/>
            <a:ext cx="4464496" cy="408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到目前为止，我们已经讨论了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的加密和解密运算。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其中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RSA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参数生成算法中的第一步，构造素数  和   的方法将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在下一节讨论；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第二步是直接的，可以在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时间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内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完成；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第三步和第四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步，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时间复杂度为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6294438" y="2209800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2" name="公式" r:id="rId4" imgW="152268" imgH="152268" progId="Equation.3">
                  <p:embed/>
                </p:oleObj>
              </mc:Choice>
              <mc:Fallback>
                <p:oleObj name="公式" r:id="rId4" imgW="152268" imgH="152268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2209800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/>
        </p:nvGraphicFramePr>
        <p:xfrm>
          <a:off x="7035800" y="2209800"/>
          <a:ext cx="293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3" name="公式" r:id="rId6" imgW="126835" imgH="152202" progId="Equation.3">
                  <p:embed/>
                </p:oleObj>
              </mc:Choice>
              <mc:Fallback>
                <p:oleObj name="公式" r:id="rId6" imgW="126835" imgH="152202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209800"/>
                        <a:ext cx="293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75157"/>
              </p:ext>
            </p:extLst>
          </p:nvPr>
        </p:nvGraphicFramePr>
        <p:xfrm>
          <a:off x="4716016" y="4293096"/>
          <a:ext cx="931170" cy="6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4" name="Equation" r:id="rId8" imgW="558720" imgH="355320" progId="Equation.DSMT4">
                  <p:embed/>
                </p:oleObj>
              </mc:Choice>
              <mc:Fallback>
                <p:oleObj name="Equation" r:id="rId8" imgW="558720" imgH="3553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293096"/>
                        <a:ext cx="931170" cy="6093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74159"/>
              </p:ext>
            </p:extLst>
          </p:nvPr>
        </p:nvGraphicFramePr>
        <p:xfrm>
          <a:off x="4355976" y="3573016"/>
          <a:ext cx="930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5" name="Equation" r:id="rId10" imgW="558720" imgH="355320" progId="Equation.DSMT4">
                  <p:embed/>
                </p:oleObj>
              </mc:Choice>
              <mc:Fallback>
                <p:oleObj name="Equation" r:id="rId10" imgW="55872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73016"/>
                        <a:ext cx="930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3" name="矩形​​ 12"/>
          <p:cNvSpPr/>
          <p:nvPr/>
        </p:nvSpPr>
        <p:spPr>
          <a:xfrm>
            <a:off x="282575" y="1038225"/>
            <a:ext cx="8450263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素数个数定理：设     为小于  的素数个数，则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一个随机的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512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比特的整数是素数的概率为：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32340"/>
              </p:ext>
            </p:extLst>
          </p:nvPr>
        </p:nvGraphicFramePr>
        <p:xfrm>
          <a:off x="2829294" y="1472278"/>
          <a:ext cx="749256" cy="3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47" name="Equation" r:id="rId4" imgW="380835" imgH="203112" progId="">
                  <p:embed/>
                </p:oleObj>
              </mc:Choice>
              <mc:Fallback>
                <p:oleObj name="Equation" r:id="rId4" imgW="380835" imgH="203112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294" y="1472278"/>
                        <a:ext cx="749256" cy="399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21508"/>
              </p:ext>
            </p:extLst>
          </p:nvPr>
        </p:nvGraphicFramePr>
        <p:xfrm>
          <a:off x="4499992" y="1477502"/>
          <a:ext cx="349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48" name="Equation" r:id="rId6" imgW="177492" imgH="177492" progId="">
                  <p:embed/>
                </p:oleObj>
              </mc:Choice>
              <mc:Fallback>
                <p:oleObj name="Equation" r:id="rId6" imgW="177492" imgH="177492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77502"/>
                        <a:ext cx="3492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57378"/>
              </p:ext>
            </p:extLst>
          </p:nvPr>
        </p:nvGraphicFramePr>
        <p:xfrm>
          <a:off x="1857356" y="2143116"/>
          <a:ext cx="20224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49" name="Equation" r:id="rId8" imgW="1028254" imgH="203112" progId="">
                  <p:embed/>
                </p:oleObj>
              </mc:Choice>
              <mc:Fallback>
                <p:oleObj name="Equation" r:id="rId8" imgW="1028254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143116"/>
                        <a:ext cx="20224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48177"/>
              </p:ext>
            </p:extLst>
          </p:nvPr>
        </p:nvGraphicFramePr>
        <p:xfrm>
          <a:off x="525038" y="3703357"/>
          <a:ext cx="469423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50" name="Equation" r:id="rId10" imgW="2387600" imgH="990600" progId="">
                  <p:embed/>
                </p:oleObj>
              </mc:Choice>
              <mc:Fallback>
                <p:oleObj name="Equation" r:id="rId10" imgW="2387600" imgH="9906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38" y="3703357"/>
                        <a:ext cx="4694237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54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09922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" y="1038225"/>
            <a:ext cx="8683529" cy="193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3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68960"/>
            <a:ext cx="4860032" cy="151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4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87698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9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1094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6" y="1340768"/>
            <a:ext cx="8410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7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8439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8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861048"/>
            <a:ext cx="8448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11970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" y="2492896"/>
            <a:ext cx="70270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8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11971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" y="1054812"/>
            <a:ext cx="8116848" cy="70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3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132856"/>
            <a:ext cx="84296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4" name="图片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4293096"/>
            <a:ext cx="8648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06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7503"/>
            <a:ext cx="1981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14018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68760"/>
            <a:ext cx="834503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19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861048"/>
            <a:ext cx="702997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4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215042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" y="1214616"/>
            <a:ext cx="8382419" cy="26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0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3861048"/>
            <a:ext cx="8610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0931" name="图片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653136"/>
            <a:ext cx="37719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9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1954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7" y="1638389"/>
            <a:ext cx="75914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5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57054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6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20764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7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2933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8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4619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1959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97152"/>
            <a:ext cx="2524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5589240"/>
            <a:ext cx="8020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27493"/>
            <a:ext cx="447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2982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612989"/>
            <a:ext cx="8178395" cy="5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3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8944"/>
            <a:ext cx="2535190" cy="45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4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432048" cy="33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5" name="图片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78781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6" name="图片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437112"/>
            <a:ext cx="308363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7" name="图片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30" y="4365104"/>
            <a:ext cx="413718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思路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6" name="矩形​​ 10"/>
          <p:cNvSpPr/>
          <p:nvPr/>
        </p:nvSpPr>
        <p:spPr>
          <a:xfrm>
            <a:off x="285720" y="1357299"/>
            <a:ext cx="8450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单向函数的一个例子：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假设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n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为两个大素数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p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q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的乘积，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为一个正整数。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28596" y="2285992"/>
          <a:ext cx="3214710" cy="137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0" name="公式" r:id="rId4" imgW="1129810" imgH="482391" progId="Equation.3">
                  <p:embed/>
                </p:oleObj>
              </mc:Choice>
              <mc:Fallback>
                <p:oleObj name="公式" r:id="rId4" imgW="1129810" imgH="482391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285992"/>
                        <a:ext cx="3214710" cy="1372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46334"/>
              </p:ext>
            </p:extLst>
          </p:nvPr>
        </p:nvGraphicFramePr>
        <p:xfrm>
          <a:off x="1331640" y="3815804"/>
          <a:ext cx="6500812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1" name="Equation" r:id="rId6" imgW="2286000" imgH="825480" progId="Equation.DSMT4">
                  <p:embed/>
                </p:oleObj>
              </mc:Choice>
              <mc:Fallback>
                <p:oleObj name="Equation" r:id="rId6" imgW="2286000" imgH="825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15804"/>
                        <a:ext cx="6500812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2980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5" y="1443126"/>
            <a:ext cx="4248722" cy="6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2981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228795"/>
            <a:ext cx="386847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002" name="图片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4077072"/>
            <a:ext cx="455090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502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338307"/>
            <a:ext cx="4934321" cy="4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27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2238554"/>
            <a:ext cx="7012474" cy="162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028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1" y="3933056"/>
            <a:ext cx="727400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3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502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9" y="1141645"/>
            <a:ext cx="4934321" cy="4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0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638389"/>
            <a:ext cx="750659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051" name="图片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6949799" cy="201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4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7074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309776"/>
            <a:ext cx="8044090" cy="75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75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257"/>
            <a:ext cx="5229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76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431482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3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7077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3" y="1428838"/>
            <a:ext cx="8603652" cy="5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78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2816"/>
            <a:ext cx="2205918" cy="51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79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5991337" cy="43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80" name="图片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11049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81" name="图片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42386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82" name="图片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11334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083" name="图片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25144"/>
            <a:ext cx="3733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2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8098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5" y="1138100"/>
            <a:ext cx="2801861" cy="89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8099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4896544" cy="41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9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89122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6" y="1484784"/>
            <a:ext cx="7179620" cy="230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24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" y="3789040"/>
            <a:ext cx="695089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8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90146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40768"/>
            <a:ext cx="643088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91170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390738"/>
            <a:ext cx="8223889" cy="59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71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88840"/>
            <a:ext cx="84772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72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458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73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4941168"/>
            <a:ext cx="8448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素性检测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pic>
        <p:nvPicPr>
          <p:cNvPr id="391170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390738"/>
            <a:ext cx="8223889" cy="59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4" name="图片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38554"/>
            <a:ext cx="8310362" cy="363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思路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09309"/>
              </p:ext>
            </p:extLst>
          </p:nvPr>
        </p:nvGraphicFramePr>
        <p:xfrm>
          <a:off x="1113880" y="3286918"/>
          <a:ext cx="1585912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3" name="Equation" r:id="rId4" imgW="723600" imgH="1117440" progId="Equation.DSMT4">
                  <p:embed/>
                </p:oleObj>
              </mc:Choice>
              <mc:Fallback>
                <p:oleObj name="Equation" r:id="rId4" imgW="7236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880" y="3286918"/>
                        <a:ext cx="1585912" cy="2446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18434"/>
              </p:ext>
            </p:extLst>
          </p:nvPr>
        </p:nvGraphicFramePr>
        <p:xfrm>
          <a:off x="467544" y="1484784"/>
          <a:ext cx="321468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4" name="公式" r:id="rId6" imgW="1129810" imgH="482391" progId="Equation.3">
                  <p:embed/>
                </p:oleObj>
              </mc:Choice>
              <mc:Fallback>
                <p:oleObj name="公式" r:id="rId6" imgW="1129810" imgH="482391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3214688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445995"/>
              </p:ext>
            </p:extLst>
          </p:nvPr>
        </p:nvGraphicFramePr>
        <p:xfrm>
          <a:off x="5867995" y="3286918"/>
          <a:ext cx="1584325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5" name="Equation" r:id="rId8" imgW="723600" imgH="1117440" progId="Equation.DSMT4">
                  <p:embed/>
                </p:oleObj>
              </mc:Choice>
              <mc:Fallback>
                <p:oleObj name="Equation" r:id="rId8" imgW="723600" imgH="11174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995" y="3286918"/>
                        <a:ext cx="1584325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9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dirty="0"/>
              <a:t>RSA</a:t>
            </a:r>
            <a:r>
              <a:rPr lang="zh-CN" altLang="en-US" dirty="0"/>
              <a:t>算法是</a:t>
            </a:r>
            <a:r>
              <a:rPr lang="en-US" altLang="zh-CN" dirty="0" smtClean="0"/>
              <a:t>CCA</a:t>
            </a:r>
            <a:r>
              <a:rPr lang="zh-CN" altLang="en-US" dirty="0"/>
              <a:t>安全的加密算法吗？</a:t>
            </a:r>
            <a:endParaRPr lang="en-US" altLang="zh-CN" dirty="0"/>
          </a:p>
          <a:p>
            <a:r>
              <a:rPr lang="en-US" altLang="zh-CN" dirty="0" smtClean="0"/>
              <a:t>2. RSA</a:t>
            </a:r>
            <a:r>
              <a:rPr lang="zh-CN" altLang="en-US" dirty="0" smtClean="0"/>
              <a:t>算法是</a:t>
            </a:r>
            <a:r>
              <a:rPr lang="en-US" altLang="zh-CN" dirty="0" smtClean="0"/>
              <a:t>CPA</a:t>
            </a:r>
            <a:r>
              <a:rPr lang="zh-CN" altLang="en-US" dirty="0" smtClean="0"/>
              <a:t>安全的加密算法吗？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/>
              <a:t>RSA</a:t>
            </a:r>
            <a:r>
              <a:rPr lang="zh-CN" altLang="en-US" dirty="0"/>
              <a:t>算法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EAV</a:t>
            </a:r>
            <a:r>
              <a:rPr lang="zh-CN" altLang="en-US" dirty="0" smtClean="0"/>
              <a:t>安全</a:t>
            </a:r>
            <a:r>
              <a:rPr lang="zh-CN" altLang="en-US" dirty="0"/>
              <a:t>的加密算法吗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r, RSA(</a:t>
            </a:r>
            <a:r>
              <a:rPr lang="en-US" altLang="zh-CN" dirty="0" err="1" smtClean="0"/>
              <a:t>x,r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Euclid Symbol"/>
              </a:rPr>
              <a:t></a:t>
            </a:r>
            <a:r>
              <a:rPr lang="en-US" altLang="zh-CN" dirty="0" smtClean="0"/>
              <a:t> k ?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68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的攻击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如果一个密码分析者能够求出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的值，他就能分解  ，进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而攻破系统，也就是说计算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并不比分解  容易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例：假定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，求  的因子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4357686" y="1386326"/>
          <a:ext cx="642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4" name="公式" r:id="rId4" imgW="291973" imgH="228501" progId="Equation.3">
                  <p:embed/>
                </p:oleObj>
              </mc:Choice>
              <mc:Fallback>
                <p:oleObj name="公式" r:id="rId4" imgW="291973" imgH="228501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386326"/>
                        <a:ext cx="6429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7502090" y="1513556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5" name="公式" r:id="rId6" imgW="126725" imgH="126725" progId="Equation.3">
                  <p:embed/>
                </p:oleObj>
              </mc:Choice>
              <mc:Fallback>
                <p:oleObj name="公式" r:id="rId6" imgW="126725" imgH="126725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090" y="1513556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6" name="Object 8"/>
          <p:cNvGraphicFramePr>
            <a:graphicFrameLocks noChangeAspect="1"/>
          </p:cNvGraphicFramePr>
          <p:nvPr/>
        </p:nvGraphicFramePr>
        <p:xfrm>
          <a:off x="4057420" y="2100706"/>
          <a:ext cx="6429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6" name="公式" r:id="rId8" imgW="291973" imgH="228501" progId="Equation.3">
                  <p:embed/>
                </p:oleObj>
              </mc:Choice>
              <mc:Fallback>
                <p:oleObj name="公式" r:id="rId8" imgW="291973" imgH="22850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420" y="2100706"/>
                        <a:ext cx="6429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7" name="Object 9"/>
          <p:cNvGraphicFramePr>
            <a:graphicFrameLocks noChangeAspect="1"/>
          </p:cNvGraphicFramePr>
          <p:nvPr/>
        </p:nvGraphicFramePr>
        <p:xfrm>
          <a:off x="6301026" y="224880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7" name="公式" r:id="rId9" imgW="126725" imgH="126725" progId="Equation.3">
                  <p:embed/>
                </p:oleObj>
              </mc:Choice>
              <mc:Fallback>
                <p:oleObj name="公式" r:id="rId9" imgW="126725" imgH="126725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26" y="2248802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8" name="Object 10"/>
          <p:cNvGraphicFramePr>
            <a:graphicFrameLocks noChangeAspect="1"/>
          </p:cNvGraphicFramePr>
          <p:nvPr/>
        </p:nvGraphicFramePr>
        <p:xfrm>
          <a:off x="4341828" y="2825750"/>
          <a:ext cx="2516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8" name="公式" r:id="rId10" imgW="1143000" imgH="228600" progId="Equation.3">
                  <p:embed/>
                </p:oleObj>
              </mc:Choice>
              <mc:Fallback>
                <p:oleObj name="公式" r:id="rId10" imgW="1143000" imgH="2286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28" y="2825750"/>
                        <a:ext cx="25161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9" name="Object 11"/>
          <p:cNvGraphicFramePr>
            <a:graphicFrameLocks noChangeAspect="1"/>
          </p:cNvGraphicFramePr>
          <p:nvPr/>
        </p:nvGraphicFramePr>
        <p:xfrm>
          <a:off x="1714480" y="2928934"/>
          <a:ext cx="2152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9" name="公式" r:id="rId12" imgW="977476" imgH="165028" progId="Equation.3">
                  <p:embed/>
                </p:oleObj>
              </mc:Choice>
              <mc:Fallback>
                <p:oleObj name="公式" r:id="rId12" imgW="977476" imgH="165028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928934"/>
                        <a:ext cx="21526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0" name="Object 12"/>
          <p:cNvGraphicFramePr>
            <a:graphicFrameLocks noChangeAspect="1"/>
          </p:cNvGraphicFramePr>
          <p:nvPr/>
        </p:nvGraphicFramePr>
        <p:xfrm>
          <a:off x="7400492" y="300037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0" name="公式" r:id="rId14" imgW="126725" imgH="126725" progId="Equation.3">
                  <p:embed/>
                </p:oleObj>
              </mc:Choice>
              <mc:Fallback>
                <p:oleObj name="公式" r:id="rId14" imgW="126725" imgH="126725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492" y="3000372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1" name="Object 13"/>
          <p:cNvGraphicFramePr>
            <a:graphicFrameLocks noChangeAspect="1"/>
          </p:cNvGraphicFramePr>
          <p:nvPr/>
        </p:nvGraphicFramePr>
        <p:xfrm>
          <a:off x="357188" y="3684607"/>
          <a:ext cx="4891087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1" name="公式" r:id="rId15" imgW="2222500" imgH="1181100" progId="Equation.3">
                  <p:embed/>
                </p:oleObj>
              </mc:Choice>
              <mc:Fallback>
                <p:oleObj name="公式" r:id="rId15" imgW="2222500" imgH="11811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684607"/>
                        <a:ext cx="4891087" cy="2601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2224" y="3315152"/>
            <a:ext cx="8501122" cy="321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的攻击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​​ 12"/>
          <p:cNvSpPr/>
          <p:nvPr/>
        </p:nvSpPr>
        <p:spPr>
          <a:xfrm>
            <a:off x="282575" y="1038225"/>
            <a:ext cx="8450263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计算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可以看到，计算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并不比因式分解  容易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因为如果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以及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已知，那么就可以容易地分解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由于   的因子除了自身和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外只包含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（否则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不是素数）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所以一元二次方程的两个根就是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的两个因子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00100" y="1357298"/>
          <a:ext cx="642942" cy="50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79" name="公式" r:id="rId4" imgW="291973" imgH="228501" progId="Equation.3">
                  <p:embed/>
                </p:oleObj>
              </mc:Choice>
              <mc:Fallback>
                <p:oleObj name="公式" r:id="rId4" imgW="291973" imgH="228501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57298"/>
                        <a:ext cx="642942" cy="503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Object 7"/>
          <p:cNvGraphicFramePr>
            <a:graphicFrameLocks noChangeAspect="1"/>
          </p:cNvGraphicFramePr>
          <p:nvPr/>
        </p:nvGraphicFramePr>
        <p:xfrm>
          <a:off x="2500298" y="2168973"/>
          <a:ext cx="642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0" name="公式" r:id="rId6" imgW="291973" imgH="228501" progId="Equation.3">
                  <p:embed/>
                </p:oleObj>
              </mc:Choice>
              <mc:Fallback>
                <p:oleObj name="公式" r:id="rId6" imgW="291973" imgH="228501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168973"/>
                        <a:ext cx="6429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5386846" y="2274659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1" name="公式" r:id="rId8" imgW="126725" imgH="126725" progId="Equation.3">
                  <p:embed/>
                </p:oleObj>
              </mc:Choice>
              <mc:Fallback>
                <p:oleObj name="公式" r:id="rId8" imgW="126725" imgH="126725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846" y="2274659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3" name="Object 9"/>
          <p:cNvGraphicFramePr>
            <a:graphicFrameLocks noChangeAspect="1"/>
          </p:cNvGraphicFramePr>
          <p:nvPr/>
        </p:nvGraphicFramePr>
        <p:xfrm>
          <a:off x="1646438" y="2854325"/>
          <a:ext cx="642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2" name="公式" r:id="rId10" imgW="291973" imgH="228501" progId="Equation.3">
                  <p:embed/>
                </p:oleObj>
              </mc:Choice>
              <mc:Fallback>
                <p:oleObj name="公式" r:id="rId10" imgW="291973" imgH="228501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438" y="2854325"/>
                        <a:ext cx="6429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2971336" y="2983819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3" name="公式" r:id="rId11" imgW="126725" imgH="126725" progId="Equation.3">
                  <p:embed/>
                </p:oleObj>
              </mc:Choice>
              <mc:Fallback>
                <p:oleObj name="公式" r:id="rId11" imgW="126725" imgH="126725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336" y="2983819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5" name="Object 11"/>
          <p:cNvGraphicFramePr>
            <a:graphicFrameLocks noChangeAspect="1"/>
          </p:cNvGraphicFramePr>
          <p:nvPr/>
        </p:nvGraphicFramePr>
        <p:xfrm>
          <a:off x="7257616" y="2998333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4" name="公式" r:id="rId13" imgW="126725" imgH="126725" progId="Equation.3">
                  <p:embed/>
                </p:oleObj>
              </mc:Choice>
              <mc:Fallback>
                <p:oleObj name="公式" r:id="rId13" imgW="126725" imgH="126725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616" y="2998333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7" name="Object 13"/>
          <p:cNvGraphicFramePr>
            <a:graphicFrameLocks noChangeAspect="1"/>
          </p:cNvGraphicFramePr>
          <p:nvPr/>
        </p:nvGraphicFramePr>
        <p:xfrm>
          <a:off x="273050" y="3652847"/>
          <a:ext cx="8329613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5" name="公式" r:id="rId14" imgW="3784600" imgH="482600" progId="Equation.3">
                  <p:embed/>
                </p:oleObj>
              </mc:Choice>
              <mc:Fallback>
                <p:oleObj name="公式" r:id="rId14" imgW="3784600" imgH="482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3652847"/>
                        <a:ext cx="8329613" cy="1062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8" name="Object 14"/>
          <p:cNvGraphicFramePr>
            <a:graphicFrameLocks noChangeAspect="1"/>
          </p:cNvGraphicFramePr>
          <p:nvPr/>
        </p:nvGraphicFramePr>
        <p:xfrm>
          <a:off x="1057024" y="5149181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6" name="公式" r:id="rId16" imgW="126725" imgH="126725" progId="Equation.3">
                  <p:embed/>
                </p:oleObj>
              </mc:Choice>
              <mc:Fallback>
                <p:oleObj name="公式" r:id="rId16" imgW="126725" imgH="126725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24" y="5149181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9" name="Object 15"/>
          <p:cNvGraphicFramePr>
            <a:graphicFrameLocks noChangeAspect="1"/>
          </p:cNvGraphicFramePr>
          <p:nvPr/>
        </p:nvGraphicFramePr>
        <p:xfrm>
          <a:off x="5272779" y="5143512"/>
          <a:ext cx="6699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7" name="公式" r:id="rId17" imgW="304536" imgH="152268" progId="Equation.3">
                  <p:embed/>
                </p:oleObj>
              </mc:Choice>
              <mc:Fallback>
                <p:oleObj name="公式" r:id="rId17" imgW="304536" imgH="152268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779" y="5143512"/>
                        <a:ext cx="6699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0" name="Object 16"/>
          <p:cNvGraphicFramePr>
            <a:graphicFrameLocks noChangeAspect="1"/>
          </p:cNvGraphicFramePr>
          <p:nvPr/>
        </p:nvGraphicFramePr>
        <p:xfrm>
          <a:off x="1330307" y="5529731"/>
          <a:ext cx="6699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8" name="公式" r:id="rId19" imgW="304536" imgH="152268" progId="Equation.3">
                  <p:embed/>
                </p:oleObj>
              </mc:Choice>
              <mc:Fallback>
                <p:oleObj name="公式" r:id="rId19" imgW="304536" imgH="152268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07" y="5529731"/>
                        <a:ext cx="6699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1" name="Object 17"/>
          <p:cNvGraphicFramePr>
            <a:graphicFrameLocks noChangeAspect="1"/>
          </p:cNvGraphicFramePr>
          <p:nvPr/>
        </p:nvGraphicFramePr>
        <p:xfrm>
          <a:off x="4643438" y="6249779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9" name="公式" r:id="rId20" imgW="126725" imgH="126725" progId="Equation.3">
                  <p:embed/>
                </p:oleObj>
              </mc:Choice>
              <mc:Fallback>
                <p:oleObj name="公式" r:id="rId20" imgW="126725" imgH="126725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49779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14282" y="3357562"/>
            <a:ext cx="8501122" cy="321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4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的攻击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9" name="矩形​​ 18"/>
          <p:cNvSpPr/>
          <p:nvPr/>
        </p:nvSpPr>
        <p:spPr>
          <a:xfrm>
            <a:off x="282575" y="1038225"/>
            <a:ext cx="8450263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选择密文攻击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73208"/>
              </p:ext>
            </p:extLst>
          </p:nvPr>
        </p:nvGraphicFramePr>
        <p:xfrm>
          <a:off x="1883944" y="2284908"/>
          <a:ext cx="2460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46" name="Equation" r:id="rId4" imgW="1117440" imgH="215640" progId="">
                  <p:embed/>
                </p:oleObj>
              </mc:Choice>
              <mc:Fallback>
                <p:oleObj name="Equation" r:id="rId4" imgW="1117440" imgH="2156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944" y="2284908"/>
                        <a:ext cx="24606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85669"/>
              </p:ext>
            </p:extLst>
          </p:nvPr>
        </p:nvGraphicFramePr>
        <p:xfrm>
          <a:off x="1835696" y="3071375"/>
          <a:ext cx="3101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47" name="Equation" r:id="rId6" imgW="1409400" imgH="215640" progId="">
                  <p:embed/>
                </p:oleObj>
              </mc:Choice>
              <mc:Fallback>
                <p:oleObj name="Equation" r:id="rId6" imgW="1409400" imgH="2156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71375"/>
                        <a:ext cx="31019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409435"/>
              </p:ext>
            </p:extLst>
          </p:nvPr>
        </p:nvGraphicFramePr>
        <p:xfrm>
          <a:off x="1835696" y="3905299"/>
          <a:ext cx="24876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48" name="Equation" r:id="rId8" imgW="1130040" imgH="241200" progId="">
                  <p:embed/>
                </p:oleObj>
              </mc:Choice>
              <mc:Fallback>
                <p:oleObj name="Equation" r:id="rId8" imgW="1130040" imgH="2412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05299"/>
                        <a:ext cx="24876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50895"/>
              </p:ext>
            </p:extLst>
          </p:nvPr>
        </p:nvGraphicFramePr>
        <p:xfrm>
          <a:off x="1892672" y="4653136"/>
          <a:ext cx="332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49" name="Equation" r:id="rId10" imgW="1511280" imgH="241200" progId="">
                  <p:embed/>
                </p:oleObj>
              </mc:Choice>
              <mc:Fallback>
                <p:oleObj name="Equation" r:id="rId10" imgW="1511280" imgH="2412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672" y="4653136"/>
                        <a:ext cx="3327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5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的攻击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sp>
        <p:nvSpPr>
          <p:cNvPr id="19" name="矩形​​ 18"/>
          <p:cNvSpPr/>
          <p:nvPr/>
        </p:nvSpPr>
        <p:spPr>
          <a:xfrm>
            <a:off x="282575" y="1038225"/>
            <a:ext cx="84502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低加密指数攻击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14535"/>
              </p:ext>
            </p:extLst>
          </p:nvPr>
        </p:nvGraphicFramePr>
        <p:xfrm>
          <a:off x="2267744" y="2464966"/>
          <a:ext cx="1984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85" name="Equation" r:id="rId4" imgW="901440" imgH="241200" progId="">
                  <p:embed/>
                </p:oleObj>
              </mc:Choice>
              <mc:Fallback>
                <p:oleObj name="Equation" r:id="rId4" imgW="901440" imgH="241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64966"/>
                        <a:ext cx="19843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1599"/>
              </p:ext>
            </p:extLst>
          </p:nvPr>
        </p:nvGraphicFramePr>
        <p:xfrm>
          <a:off x="4812336" y="2465140"/>
          <a:ext cx="2039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86" name="Equation" r:id="rId6" imgW="927000" imgH="241200" progId="">
                  <p:embed/>
                </p:oleObj>
              </mc:Choice>
              <mc:Fallback>
                <p:oleObj name="Equation" r:id="rId6" imgW="927000" imgH="241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336" y="2465140"/>
                        <a:ext cx="20399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62870"/>
              </p:ext>
            </p:extLst>
          </p:nvPr>
        </p:nvGraphicFramePr>
        <p:xfrm>
          <a:off x="3283446" y="3573587"/>
          <a:ext cx="2152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87" name="Equation" r:id="rId8" imgW="977760" imgH="241200" progId="Equation.DSMT4">
                  <p:embed/>
                </p:oleObj>
              </mc:Choice>
              <mc:Fallback>
                <p:oleObj name="Equation" r:id="rId8" imgW="977760" imgH="241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446" y="3573587"/>
                        <a:ext cx="21526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97489"/>
              </p:ext>
            </p:extLst>
          </p:nvPr>
        </p:nvGraphicFramePr>
        <p:xfrm>
          <a:off x="3647061" y="4769395"/>
          <a:ext cx="1312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88" name="Equation" r:id="rId10" imgW="596880" imgH="241200" progId="Equation.DSMT4">
                  <p:embed/>
                </p:oleObj>
              </mc:Choice>
              <mc:Fallback>
                <p:oleObj name="Equation" r:id="rId10" imgW="596880" imgH="241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061" y="4769395"/>
                        <a:ext cx="131286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4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</a:rPr>
              <a:t>RSA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的攻击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​​ 18"/>
          <p:cNvSpPr/>
          <p:nvPr/>
        </p:nvSpPr>
        <p:spPr>
          <a:xfrm>
            <a:off x="282575" y="1038225"/>
            <a:ext cx="84502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公共模数攻击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91884"/>
              </p:ext>
            </p:extLst>
          </p:nvPr>
        </p:nvGraphicFramePr>
        <p:xfrm>
          <a:off x="1115616" y="2465313"/>
          <a:ext cx="19843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4" name="Equation" r:id="rId4" imgW="901440" imgH="241200" progId="">
                  <p:embed/>
                </p:oleObj>
              </mc:Choice>
              <mc:Fallback>
                <p:oleObj name="Equation" r:id="rId4" imgW="901440" imgH="241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65313"/>
                        <a:ext cx="19843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25496"/>
              </p:ext>
            </p:extLst>
          </p:nvPr>
        </p:nvGraphicFramePr>
        <p:xfrm>
          <a:off x="3502670" y="2498829"/>
          <a:ext cx="20399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5" name="Equation" r:id="rId6" imgW="927000" imgH="241200" progId="">
                  <p:embed/>
                </p:oleObj>
              </mc:Choice>
              <mc:Fallback>
                <p:oleObj name="Equation" r:id="rId6" imgW="927000" imgH="2412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670" y="2498829"/>
                        <a:ext cx="20399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78268"/>
              </p:ext>
            </p:extLst>
          </p:nvPr>
        </p:nvGraphicFramePr>
        <p:xfrm>
          <a:off x="1132965" y="3401243"/>
          <a:ext cx="1873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6" name="Equation" r:id="rId8" imgW="850680" imgH="228600" progId="">
                  <p:embed/>
                </p:oleObj>
              </mc:Choice>
              <mc:Fallback>
                <p:oleObj name="Equation" r:id="rId8" imgW="850680" imgH="228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965" y="3401243"/>
                        <a:ext cx="1873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4325"/>
              </p:ext>
            </p:extLst>
          </p:nvPr>
        </p:nvGraphicFramePr>
        <p:xfrm>
          <a:off x="2996803" y="3401938"/>
          <a:ext cx="2014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7" name="Equation" r:id="rId10" imgW="914400" imgH="228600" progId="">
                  <p:embed/>
                </p:oleObj>
              </mc:Choice>
              <mc:Fallback>
                <p:oleObj name="Equation" r:id="rId10" imgW="914400" imgH="228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03" y="3401938"/>
                        <a:ext cx="20145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48380"/>
              </p:ext>
            </p:extLst>
          </p:nvPr>
        </p:nvGraphicFramePr>
        <p:xfrm>
          <a:off x="5878934" y="2476246"/>
          <a:ext cx="1873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8" name="Equation" r:id="rId12" imgW="850680" imgH="228600" progId="">
                  <p:embed/>
                </p:oleObj>
              </mc:Choice>
              <mc:Fallback>
                <p:oleObj name="Equation" r:id="rId12" imgW="85068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934" y="2476246"/>
                        <a:ext cx="1873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24148"/>
              </p:ext>
            </p:extLst>
          </p:nvPr>
        </p:nvGraphicFramePr>
        <p:xfrm>
          <a:off x="1130318" y="4409355"/>
          <a:ext cx="3101976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29" name="Equation" r:id="rId14" imgW="1409400" imgH="241200" progId="">
                  <p:embed/>
                </p:oleObj>
              </mc:Choice>
              <mc:Fallback>
                <p:oleObj name="Equation" r:id="rId14" imgW="1409400" imgH="241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18" y="4409355"/>
                        <a:ext cx="3101976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3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2301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中国剩余定理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中国剩余定理是求解某类特定同余方程组的一个好方法。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假定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		    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为两两互素的正整数，即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假定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		   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是整数，考虑如下的同余方程组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014413" y="2757488"/>
          <a:ext cx="1665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6" name="公式" r:id="rId4" imgW="723586" imgH="228501" progId="Equation.3">
                  <p:embed/>
                </p:oleObj>
              </mc:Choice>
              <mc:Fallback>
                <p:oleObj name="公式" r:id="rId4" imgW="723586" imgH="228501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757488"/>
                        <a:ext cx="16652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000125" y="4214813"/>
          <a:ext cx="1577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7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14813"/>
                        <a:ext cx="15779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415925" y="3543300"/>
          <a:ext cx="3505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8" name="公式" r:id="rId8" imgW="1524000" imgH="241300" progId="Equation.3">
                  <p:embed/>
                </p:oleObj>
              </mc:Choice>
              <mc:Fallback>
                <p:oleObj name="公式" r:id="rId8" imgW="1524000" imgH="241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543300"/>
                        <a:ext cx="35052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357188" y="5072063"/>
          <a:ext cx="59324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9" name="公式" r:id="rId10" imgW="2578100" imgH="482600" progId="Equation.3">
                  <p:embed/>
                </p:oleObj>
              </mc:Choice>
              <mc:Fallback>
                <p:oleObj name="公式" r:id="rId10" imgW="2578100" imgH="48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072063"/>
                        <a:ext cx="5932487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zh-CN" altLang="en-US" dirty="0"/>
              <a:t>将军点兵</a:t>
            </a:r>
            <a:r>
              <a:rPr lang="en-US" altLang="zh-CN" dirty="0"/>
              <a:t>,</a:t>
            </a:r>
            <a:r>
              <a:rPr lang="zh-CN" altLang="en-US" dirty="0"/>
              <a:t>三三数余</a:t>
            </a:r>
            <a:r>
              <a:rPr lang="en-US" altLang="zh-CN" dirty="0"/>
              <a:t>2,</a:t>
            </a:r>
            <a:r>
              <a:rPr lang="zh-CN" altLang="en-US" dirty="0"/>
              <a:t>五五数余</a:t>
            </a:r>
            <a:r>
              <a:rPr lang="en-US" altLang="zh-CN" dirty="0"/>
              <a:t>3,</a:t>
            </a:r>
            <a:r>
              <a:rPr lang="zh-CN" altLang="en-US" dirty="0"/>
              <a:t>七七数</a:t>
            </a:r>
            <a:r>
              <a:rPr lang="zh-CN" altLang="en-US" dirty="0" smtClean="0"/>
              <a:t>余</a:t>
            </a:r>
            <a:r>
              <a:rPr lang="en-US" altLang="zh-CN" dirty="0"/>
              <a:t>5</a:t>
            </a:r>
            <a:r>
              <a:rPr lang="zh-CN" altLang="en-US" dirty="0" smtClean="0"/>
              <a:t>问</a:t>
            </a:r>
            <a:r>
              <a:rPr lang="zh-CN" altLang="en-US" dirty="0"/>
              <a:t>兵几何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01835"/>
              </p:ext>
            </p:extLst>
          </p:nvPr>
        </p:nvGraphicFramePr>
        <p:xfrm>
          <a:off x="3549650" y="2997200"/>
          <a:ext cx="44450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2" name="Equation" r:id="rId4" imgW="1930320" imgH="749160" progId="Equation.DSMT4">
                  <p:embed/>
                </p:oleObj>
              </mc:Choice>
              <mc:Fallback>
                <p:oleObj name="Equation" r:id="rId4" imgW="193032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997200"/>
                        <a:ext cx="44450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613255"/>
              </p:ext>
            </p:extLst>
          </p:nvPr>
        </p:nvGraphicFramePr>
        <p:xfrm>
          <a:off x="1475656" y="3212976"/>
          <a:ext cx="1550987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3" name="Equation" r:id="rId6" imgW="672840" imgH="545760" progId="Equation.DSMT4">
                  <p:embed/>
                </p:oleObj>
              </mc:Choice>
              <mc:Fallback>
                <p:oleObj name="Equation" r:id="rId6" imgW="672840" imgH="5457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12976"/>
                        <a:ext cx="1550987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00089"/>
              </p:ext>
            </p:extLst>
          </p:nvPr>
        </p:nvGraphicFramePr>
        <p:xfrm>
          <a:off x="1282700" y="5264150"/>
          <a:ext cx="58753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14" name="Equation" r:id="rId8" imgW="2552400" imgH="393480" progId="Equation.DSMT4">
                  <p:embed/>
                </p:oleObj>
              </mc:Choice>
              <mc:Fallback>
                <p:oleObj name="Equation" r:id="rId8" imgW="25524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264150"/>
                        <a:ext cx="58753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8626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3324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中国剩余定理断言上页方程组有模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的唯一解。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这里将给出证明，并给出求解这种类型的同余方程组的有效算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法。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为方便起见，我们研究函数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按如下定义：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5000625" y="1357313"/>
          <a:ext cx="36528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7" name="公式" r:id="rId4" imgW="1587500" imgH="228600" progId="Equation.3">
                  <p:embed/>
                </p:oleObj>
              </mc:Choice>
              <mc:Fallback>
                <p:oleObj name="公式" r:id="rId4" imgW="15875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357313"/>
                        <a:ext cx="36528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4129088" y="4157663"/>
          <a:ext cx="40941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8" name="公式" r:id="rId6" imgW="1778000" imgH="228600" progId="Equation.3">
                  <p:embed/>
                </p:oleObj>
              </mc:Choice>
              <mc:Fallback>
                <p:oleObj name="公式" r:id="rId6" imgW="17780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4157663"/>
                        <a:ext cx="40941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2128838" y="4999038"/>
          <a:ext cx="49720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9" name="公式" r:id="rId8" imgW="2159000" imgH="228600" progId="Equation.3">
                  <p:embed/>
                </p:oleObj>
              </mc:Choice>
              <mc:Fallback>
                <p:oleObj name="公式" r:id="rId8" imgW="21590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999038"/>
                        <a:ext cx="49720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4363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例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5.2 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假定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	 </a:t>
            </a:r>
            <a:r>
              <a:rPr lang="en-US" altLang="zh-CN" sz="2400" dirty="0" smtClean="0">
                <a:solidFill>
                  <a:srgbClr val="0070C0"/>
                </a:solidFill>
                <a:latin typeface="宋体" charset="-122"/>
              </a:rPr>
              <a:t> 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charset="-122"/>
              </a:rPr>
              <a:t>那么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 charset="-122"/>
              </a:rPr>
              <a:t>函数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 charset="-122"/>
              </a:rPr>
              <a:t>取值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如下：</a:t>
            </a:r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08033"/>
              </p:ext>
            </p:extLst>
          </p:nvPr>
        </p:nvGraphicFramePr>
        <p:xfrm>
          <a:off x="1979712" y="1359386"/>
          <a:ext cx="2026081" cy="54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2" name="Equation" r:id="rId4" imgW="736560" imgH="190440" progId="Equation.DSMT4">
                  <p:embed/>
                </p:oleObj>
              </mc:Choice>
              <mc:Fallback>
                <p:oleObj name="Equation" r:id="rId4" imgW="736560" imgH="1904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59386"/>
                        <a:ext cx="2026081" cy="5420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694783"/>
              </p:ext>
            </p:extLst>
          </p:nvPr>
        </p:nvGraphicFramePr>
        <p:xfrm>
          <a:off x="4644008" y="1379116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3" name="公式" r:id="rId6" imgW="545626" imgH="164957" progId="Equation.3">
                  <p:embed/>
                </p:oleObj>
              </mc:Choice>
              <mc:Fallback>
                <p:oleObj name="公式" r:id="rId6" imgW="545626" imgH="164957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379116"/>
                        <a:ext cx="1257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2833"/>
              </p:ext>
            </p:extLst>
          </p:nvPr>
        </p:nvGraphicFramePr>
        <p:xfrm>
          <a:off x="6516216" y="1412776"/>
          <a:ext cx="3508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4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412776"/>
                        <a:ext cx="35083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01227"/>
              </p:ext>
            </p:extLst>
          </p:nvPr>
        </p:nvGraphicFramePr>
        <p:xfrm>
          <a:off x="357188" y="2204864"/>
          <a:ext cx="8358246" cy="32861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6082"/>
                <a:gridCol w="2786082"/>
                <a:gridCol w="2786082"/>
              </a:tblGrid>
              <a:tr h="6572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91266"/>
              </p:ext>
            </p:extLst>
          </p:nvPr>
        </p:nvGraphicFramePr>
        <p:xfrm>
          <a:off x="700088" y="2276301"/>
          <a:ext cx="2071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5"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276301"/>
                        <a:ext cx="20716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75467"/>
              </p:ext>
            </p:extLst>
          </p:nvPr>
        </p:nvGraphicFramePr>
        <p:xfrm>
          <a:off x="698500" y="2919239"/>
          <a:ext cx="2071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6" name="公式" r:id="rId12" imgW="800100" imgH="228600" progId="Equation.3">
                  <p:embed/>
                </p:oleObj>
              </mc:Choice>
              <mc:Fallback>
                <p:oleObj name="公式" r:id="rId12" imgW="800100" imgH="2286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919239"/>
                        <a:ext cx="20716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51299"/>
              </p:ext>
            </p:extLst>
          </p:nvPr>
        </p:nvGraphicFramePr>
        <p:xfrm>
          <a:off x="701675" y="3563764"/>
          <a:ext cx="2038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7" name="公式" r:id="rId14" imgW="787400" imgH="228600" progId="Equation.3">
                  <p:embed/>
                </p:oleObj>
              </mc:Choice>
              <mc:Fallback>
                <p:oleObj name="公式" r:id="rId14" imgW="787400" imgH="228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563764"/>
                        <a:ext cx="20383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14159"/>
              </p:ext>
            </p:extLst>
          </p:nvPr>
        </p:nvGraphicFramePr>
        <p:xfrm>
          <a:off x="700088" y="4220989"/>
          <a:ext cx="2105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8" name="公式" r:id="rId16" imgW="812447" imgH="228501" progId="Equation.3">
                  <p:embed/>
                </p:oleObj>
              </mc:Choice>
              <mc:Fallback>
                <p:oleObj name="公式" r:id="rId16" imgW="812447" imgH="228501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220989"/>
                        <a:ext cx="21050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04701"/>
              </p:ext>
            </p:extLst>
          </p:nvPr>
        </p:nvGraphicFramePr>
        <p:xfrm>
          <a:off x="633413" y="4890914"/>
          <a:ext cx="223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29" name="公式" r:id="rId18" imgW="863225" imgH="228501" progId="Equation.3">
                  <p:embed/>
                </p:oleObj>
              </mc:Choice>
              <mc:Fallback>
                <p:oleObj name="公式" r:id="rId18" imgW="863225" imgH="228501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890914"/>
                        <a:ext cx="2235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906744"/>
              </p:ext>
            </p:extLst>
          </p:nvPr>
        </p:nvGraphicFramePr>
        <p:xfrm>
          <a:off x="3589338" y="2303289"/>
          <a:ext cx="1939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0" name="公式" r:id="rId20" imgW="749300" imgH="228600" progId="Equation.3">
                  <p:embed/>
                </p:oleObj>
              </mc:Choice>
              <mc:Fallback>
                <p:oleObj name="公式" r:id="rId20" imgW="749300" imgH="2286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303289"/>
                        <a:ext cx="19399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40816"/>
              </p:ext>
            </p:extLst>
          </p:nvPr>
        </p:nvGraphicFramePr>
        <p:xfrm>
          <a:off x="3522663" y="2946226"/>
          <a:ext cx="2071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1" name="公式" r:id="rId22" imgW="800100" imgH="228600" progId="Equation.3">
                  <p:embed/>
                </p:oleObj>
              </mc:Choice>
              <mc:Fallback>
                <p:oleObj name="公式" r:id="rId22" imgW="800100" imgH="228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946226"/>
                        <a:ext cx="20716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1445"/>
              </p:ext>
            </p:extLst>
          </p:nvPr>
        </p:nvGraphicFramePr>
        <p:xfrm>
          <a:off x="3541713" y="3590751"/>
          <a:ext cx="2005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2" name="公式" r:id="rId24" imgW="774364" imgH="228501" progId="Equation.3">
                  <p:embed/>
                </p:oleObj>
              </mc:Choice>
              <mc:Fallback>
                <p:oleObj name="公式" r:id="rId24" imgW="774364" imgH="228501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590751"/>
                        <a:ext cx="2005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60998"/>
              </p:ext>
            </p:extLst>
          </p:nvPr>
        </p:nvGraphicFramePr>
        <p:xfrm>
          <a:off x="3475038" y="4247976"/>
          <a:ext cx="2203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3" name="公式" r:id="rId26" imgW="850900" imgH="228600" progId="Equation.3">
                  <p:embed/>
                </p:oleObj>
              </mc:Choice>
              <mc:Fallback>
                <p:oleObj name="公式" r:id="rId26" imgW="850900" imgH="228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4247976"/>
                        <a:ext cx="2203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219108"/>
              </p:ext>
            </p:extLst>
          </p:nvPr>
        </p:nvGraphicFramePr>
        <p:xfrm>
          <a:off x="3489325" y="4917901"/>
          <a:ext cx="2170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4" name="公式" r:id="rId28" imgW="838200" imgH="228600" progId="Equation.3">
                  <p:embed/>
                </p:oleObj>
              </mc:Choice>
              <mc:Fallback>
                <p:oleObj name="公式" r:id="rId28" imgW="8382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917901"/>
                        <a:ext cx="21701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51288"/>
              </p:ext>
            </p:extLst>
          </p:nvPr>
        </p:nvGraphicFramePr>
        <p:xfrm>
          <a:off x="6289675" y="2289001"/>
          <a:ext cx="2071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5" name="公式" r:id="rId30" imgW="800100" imgH="228600" progId="Equation.3">
                  <p:embed/>
                </p:oleObj>
              </mc:Choice>
              <mc:Fallback>
                <p:oleObj name="公式" r:id="rId30" imgW="800100" imgH="228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2289001"/>
                        <a:ext cx="20716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623112"/>
              </p:ext>
            </p:extLst>
          </p:nvPr>
        </p:nvGraphicFramePr>
        <p:xfrm>
          <a:off x="6288088" y="2931939"/>
          <a:ext cx="2071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6" name="公式" r:id="rId32" imgW="800100" imgH="228600" progId="Equation.3">
                  <p:embed/>
                </p:oleObj>
              </mc:Choice>
              <mc:Fallback>
                <p:oleObj name="公式" r:id="rId32" imgW="800100" imgH="2286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2931939"/>
                        <a:ext cx="20716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67522"/>
              </p:ext>
            </p:extLst>
          </p:nvPr>
        </p:nvGraphicFramePr>
        <p:xfrm>
          <a:off x="6275388" y="3576464"/>
          <a:ext cx="2071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7" name="公式" r:id="rId34" imgW="800100" imgH="228600" progId="Equation.3">
                  <p:embed/>
                </p:oleObj>
              </mc:Choice>
              <mc:Fallback>
                <p:oleObj name="公式" r:id="rId34" imgW="800100" imgH="228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3576464"/>
                        <a:ext cx="20716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23909"/>
              </p:ext>
            </p:extLst>
          </p:nvPr>
        </p:nvGraphicFramePr>
        <p:xfrm>
          <a:off x="6257925" y="4233689"/>
          <a:ext cx="2170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8" name="公式" r:id="rId36" imgW="838200" imgH="228600" progId="Equation.3">
                  <p:embed/>
                </p:oleObj>
              </mc:Choice>
              <mc:Fallback>
                <p:oleObj name="公式" r:id="rId36" imgW="838200" imgH="2286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233689"/>
                        <a:ext cx="21701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132664"/>
              </p:ext>
            </p:extLst>
          </p:nvPr>
        </p:nvGraphicFramePr>
        <p:xfrm>
          <a:off x="6207125" y="4903614"/>
          <a:ext cx="2266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9" name="公式" r:id="rId38" imgW="876300" imgH="228600" progId="Equation.3">
                  <p:embed/>
                </p:oleObj>
              </mc:Choice>
              <mc:Fallback>
                <p:oleObj name="公式" r:id="rId38" imgW="876300" imgH="2286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4903614"/>
                        <a:ext cx="22669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44" y="428604"/>
            <a:ext cx="8458260" cy="785818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所需</a:t>
            </a:r>
            <a:r>
              <a:rPr lang="zh-CN" altLang="en-US" sz="3200" dirty="0" smtClean="0">
                <a:solidFill>
                  <a:srgbClr val="FF0000"/>
                </a:solidFill>
              </a:rPr>
              <a:t>的加密方案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85728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2" y="285728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20" y="1214422"/>
            <a:ext cx="8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213" y="6286520"/>
            <a:ext cx="421484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83" y="6286520"/>
            <a:ext cx="4214842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20" y="1340768"/>
            <a:ext cx="8429684" cy="48028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6" name="矩形​​ 10"/>
          <p:cNvSpPr/>
          <p:nvPr/>
        </p:nvSpPr>
        <p:spPr>
          <a:xfrm>
            <a:off x="285720" y="1357299"/>
            <a:ext cx="84504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公钥密码体制可以抽象为一种陷门单向函数。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已知明文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x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和加密密钥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k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很容易计算出密文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y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，而且已知密文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y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和公钥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k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很难计算出明文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x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，这与单向函数的定义类似。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宋体"/>
              </a:rPr>
              <a:t>而且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已知密文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y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和解密密钥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d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，可以很容易算出明文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x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，解密密钥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d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是单向函数的陷门。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97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5379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证明中国剩余定理就等于证明函数   是一个双射。在例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5.2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中容易看到是一个双射。事实上，我们可以给出逆函数    的显式公式。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对于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 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，定义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那么，容易看到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下一步，对于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，定义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(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逆存在是因为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	)</a:t>
            </a: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注意到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5362" name="Object 20"/>
          <p:cNvGraphicFramePr>
            <a:graphicFrameLocks noChangeAspect="1"/>
          </p:cNvGraphicFramePr>
          <p:nvPr/>
        </p:nvGraphicFramePr>
        <p:xfrm>
          <a:off x="5000625" y="1428750"/>
          <a:ext cx="3508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2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428750"/>
                        <a:ext cx="35083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1"/>
          <p:cNvGraphicFramePr>
            <a:graphicFrameLocks noChangeAspect="1"/>
          </p:cNvGraphicFramePr>
          <p:nvPr/>
        </p:nvGraphicFramePr>
        <p:xfrm>
          <a:off x="7416800" y="1643063"/>
          <a:ext cx="584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3" name="公式" r:id="rId6" imgW="253890" imgH="241195" progId="Equation.3">
                  <p:embed/>
                </p:oleObj>
              </mc:Choice>
              <mc:Fallback>
                <p:oleObj name="公式" r:id="rId6" imgW="253890" imgH="241195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643063"/>
                        <a:ext cx="5842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2"/>
          <p:cNvGraphicFramePr>
            <a:graphicFrameLocks noChangeAspect="1"/>
          </p:cNvGraphicFramePr>
          <p:nvPr/>
        </p:nvGraphicFramePr>
        <p:xfrm>
          <a:off x="1014413" y="2871788"/>
          <a:ext cx="16954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4" name="公式" r:id="rId8" imgW="736280" imgH="165028" progId="Equation.3">
                  <p:embed/>
                </p:oleObj>
              </mc:Choice>
              <mc:Fallback>
                <p:oleObj name="公式" r:id="rId8" imgW="736280" imgH="165028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871788"/>
                        <a:ext cx="16954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3"/>
          <p:cNvGraphicFramePr>
            <a:graphicFrameLocks noChangeAspect="1"/>
          </p:cNvGraphicFramePr>
          <p:nvPr/>
        </p:nvGraphicFramePr>
        <p:xfrm>
          <a:off x="3786188" y="2587625"/>
          <a:ext cx="14620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5" name="公式" r:id="rId10" imgW="634725" imgH="444307" progId="Equation.3">
                  <p:embed/>
                </p:oleObj>
              </mc:Choice>
              <mc:Fallback>
                <p:oleObj name="公式" r:id="rId10" imgW="634725" imgH="444307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587625"/>
                        <a:ext cx="1462087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4"/>
          <p:cNvGraphicFramePr>
            <a:graphicFrameLocks noChangeAspect="1"/>
          </p:cNvGraphicFramePr>
          <p:nvPr/>
        </p:nvGraphicFramePr>
        <p:xfrm>
          <a:off x="357188" y="3529013"/>
          <a:ext cx="2397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6" name="公式" r:id="rId12" imgW="1040948" imgH="228501" progId="Equation.3">
                  <p:embed/>
                </p:oleObj>
              </mc:Choice>
              <mc:Fallback>
                <p:oleObj name="公式" r:id="rId12" imgW="1040948" imgH="228501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529013"/>
                        <a:ext cx="2397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5"/>
          <p:cNvGraphicFramePr>
            <a:graphicFrameLocks noChangeAspect="1"/>
          </p:cNvGraphicFramePr>
          <p:nvPr/>
        </p:nvGraphicFramePr>
        <p:xfrm>
          <a:off x="2286000" y="4329113"/>
          <a:ext cx="16954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7" name="公式" r:id="rId14" imgW="736280" imgH="165028" progId="Equation.3">
                  <p:embed/>
                </p:oleObj>
              </mc:Choice>
              <mc:Fallback>
                <p:oleObj name="公式" r:id="rId14" imgW="736280" imgH="165028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29113"/>
                        <a:ext cx="16954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26"/>
          <p:cNvGraphicFramePr>
            <a:graphicFrameLocks noChangeAspect="1"/>
          </p:cNvGraphicFramePr>
          <p:nvPr/>
        </p:nvGraphicFramePr>
        <p:xfrm>
          <a:off x="5029200" y="4200525"/>
          <a:ext cx="26003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8" name="公式" r:id="rId16" imgW="1129810" imgH="241195" progId="Equation.3">
                  <p:embed/>
                </p:oleObj>
              </mc:Choice>
              <mc:Fallback>
                <p:oleObj name="公式" r:id="rId16" imgW="1129810" imgH="241195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00525"/>
                        <a:ext cx="26003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7"/>
          <p:cNvGraphicFramePr>
            <a:graphicFrameLocks noChangeAspect="1"/>
          </p:cNvGraphicFramePr>
          <p:nvPr/>
        </p:nvGraphicFramePr>
        <p:xfrm>
          <a:off x="2428875" y="5000625"/>
          <a:ext cx="2397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69" name="公式" r:id="rId18" imgW="1040948" imgH="228501" progId="Equation.3">
                  <p:embed/>
                </p:oleObj>
              </mc:Choice>
              <mc:Fallback>
                <p:oleObj name="公式" r:id="rId18" imgW="1040948" imgH="22850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00625"/>
                        <a:ext cx="2397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28"/>
          <p:cNvGraphicFramePr>
            <a:graphicFrameLocks noChangeAspect="1"/>
          </p:cNvGraphicFramePr>
          <p:nvPr/>
        </p:nvGraphicFramePr>
        <p:xfrm>
          <a:off x="1395413" y="5700713"/>
          <a:ext cx="26908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70" name="公式" r:id="rId20" imgW="1168400" imgH="228600" progId="Equation.3">
                  <p:embed/>
                </p:oleObj>
              </mc:Choice>
              <mc:Fallback>
                <p:oleObj name="公式" r:id="rId20" imgW="1168400" imgH="2286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5700713"/>
                        <a:ext cx="26908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9"/>
          <p:cNvGraphicFramePr>
            <a:graphicFrameLocks noChangeAspect="1"/>
          </p:cNvGraphicFramePr>
          <p:nvPr/>
        </p:nvGraphicFramePr>
        <p:xfrm>
          <a:off x="4357688" y="5786438"/>
          <a:ext cx="16954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71" name="公式" r:id="rId22" imgW="736280" imgH="165028" progId="Equation.3">
                  <p:embed/>
                </p:oleObj>
              </mc:Choice>
              <mc:Fallback>
                <p:oleObj name="公式" r:id="rId22" imgW="736280" imgH="165028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786438"/>
                        <a:ext cx="16954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6400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现在，定义一个函数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现在证明函数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 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，即它提供了一个求解原来的同余方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程组的显式公式。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记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，令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，考虑上面和式中的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项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模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的约化：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6386" name="Object 12"/>
          <p:cNvGraphicFramePr>
            <a:graphicFrameLocks noChangeAspect="1"/>
          </p:cNvGraphicFramePr>
          <p:nvPr/>
        </p:nvGraphicFramePr>
        <p:xfrm>
          <a:off x="3157538" y="1314450"/>
          <a:ext cx="40941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0" name="公式" r:id="rId4" imgW="1778000" imgH="228600" progId="Equation.3">
                  <p:embed/>
                </p:oleObj>
              </mc:Choice>
              <mc:Fallback>
                <p:oleObj name="公式" r:id="rId4" imgW="17780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314450"/>
                        <a:ext cx="409416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428625" y="1941513"/>
          <a:ext cx="50593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1" name="公式" r:id="rId6" imgW="2197100" imgH="444500" progId="Equation.3">
                  <p:embed/>
                </p:oleObj>
              </mc:Choice>
              <mc:Fallback>
                <p:oleObj name="公式" r:id="rId6" imgW="2197100" imgH="4445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41513"/>
                        <a:ext cx="5059363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2295525" y="3086100"/>
          <a:ext cx="1346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2" name="公式" r:id="rId8" imgW="583947" imgH="241195" progId="Equation.3">
                  <p:embed/>
                </p:oleObj>
              </mc:Choice>
              <mc:Fallback>
                <p:oleObj name="公式" r:id="rId8" imgW="583947" imgH="241195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086100"/>
                        <a:ext cx="13462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728663" y="4641850"/>
          <a:ext cx="2838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3" name="公式" r:id="rId10" imgW="1231366" imgH="228501" progId="Equation.3">
                  <p:embed/>
                </p:oleObj>
              </mc:Choice>
              <mc:Fallback>
                <p:oleObj name="公式" r:id="rId10" imgW="1231366" imgH="228501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641850"/>
                        <a:ext cx="28384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4171950" y="4684713"/>
          <a:ext cx="1752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4" name="公式" r:id="rId12" imgW="761669" imgH="190417" progId="Equation.3">
                  <p:embed/>
                </p:oleObj>
              </mc:Choice>
              <mc:Fallback>
                <p:oleObj name="公式" r:id="rId12" imgW="761669" imgH="190417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684713"/>
                        <a:ext cx="17526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7"/>
          <p:cNvGraphicFramePr>
            <a:graphicFrameLocks noChangeAspect="1"/>
          </p:cNvGraphicFramePr>
          <p:nvPr/>
        </p:nvGraphicFramePr>
        <p:xfrm>
          <a:off x="700088" y="5357813"/>
          <a:ext cx="10826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5" name="公式" r:id="rId14" imgW="469900" imgH="228600" progId="Equation.3">
                  <p:embed/>
                </p:oleObj>
              </mc:Choice>
              <mc:Fallback>
                <p:oleObj name="公式" r:id="rId14" imgW="4699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357813"/>
                        <a:ext cx="10826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8"/>
          <p:cNvGraphicFramePr>
            <a:graphicFrameLocks noChangeAspect="1"/>
          </p:cNvGraphicFramePr>
          <p:nvPr/>
        </p:nvGraphicFramePr>
        <p:xfrm>
          <a:off x="2071688" y="5343525"/>
          <a:ext cx="4683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6" name="公式" r:id="rId16" imgW="203112" imgH="241195" progId="Equation.3">
                  <p:embed/>
                </p:oleObj>
              </mc:Choice>
              <mc:Fallback>
                <p:oleObj name="公式" r:id="rId16" imgW="203112" imgH="24119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343525"/>
                        <a:ext cx="4683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7427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如果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  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，由于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		</a:t>
            </a: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所以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如果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  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，由于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所以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由于上式对所有的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都成立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所以   是同余方程组的一个解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7410" name="Object 9"/>
          <p:cNvGraphicFramePr>
            <a:graphicFrameLocks noChangeAspect="1"/>
          </p:cNvGraphicFramePr>
          <p:nvPr/>
        </p:nvGraphicFramePr>
        <p:xfrm>
          <a:off x="971550" y="1385888"/>
          <a:ext cx="10525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86" name="公式" r:id="rId4" imgW="457200" imgH="190500" progId="Equation.3">
                  <p:embed/>
                </p:oleObj>
              </mc:Choice>
              <mc:Fallback>
                <p:oleObj name="公式" r:id="rId4" imgW="457200" imgH="1905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85888"/>
                        <a:ext cx="1052513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1087438" y="2028825"/>
          <a:ext cx="3159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87" name="公式" r:id="rId6" imgW="1371600" imgH="228600" progId="Equation.3">
                  <p:embed/>
                </p:oleObj>
              </mc:Choice>
              <mc:Fallback>
                <p:oleObj name="公式" r:id="rId6" imgW="13716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028825"/>
                        <a:ext cx="31591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3000375" y="1343025"/>
          <a:ext cx="26908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88" name="公式" r:id="rId8" imgW="1168400" imgH="228600" progId="Equation.3">
                  <p:embed/>
                </p:oleObj>
              </mc:Choice>
              <mc:Fallback>
                <p:oleObj name="公式" r:id="rId8" imgW="11684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343025"/>
                        <a:ext cx="26908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2"/>
          <p:cNvGraphicFramePr>
            <a:graphicFrameLocks noChangeAspect="1"/>
          </p:cNvGraphicFramePr>
          <p:nvPr/>
        </p:nvGraphicFramePr>
        <p:xfrm>
          <a:off x="971550" y="2857500"/>
          <a:ext cx="10525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89" name="公式" r:id="rId10" imgW="457200" imgH="190500" progId="Equation.3">
                  <p:embed/>
                </p:oleObj>
              </mc:Choice>
              <mc:Fallback>
                <p:oleObj name="公式" r:id="rId10" imgW="457200" imgH="1905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7500"/>
                        <a:ext cx="105251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3"/>
          <p:cNvGraphicFramePr>
            <a:graphicFrameLocks noChangeAspect="1"/>
          </p:cNvGraphicFramePr>
          <p:nvPr/>
        </p:nvGraphicFramePr>
        <p:xfrm>
          <a:off x="3000375" y="2786063"/>
          <a:ext cx="12588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0" name="公式" r:id="rId12" imgW="545863" imgH="241195" progId="Equation.3">
                  <p:embed/>
                </p:oleObj>
              </mc:Choice>
              <mc:Fallback>
                <p:oleObj name="公式" r:id="rId12" imgW="545863" imgH="24119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786063"/>
                        <a:ext cx="12588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1071563" y="3529013"/>
          <a:ext cx="30130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1" name="公式" r:id="rId14" imgW="1308100" imgH="228600" progId="Equation.3">
                  <p:embed/>
                </p:oleObj>
              </mc:Choice>
              <mc:Fallback>
                <p:oleObj name="公式" r:id="rId14" imgW="13081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529013"/>
                        <a:ext cx="30130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5"/>
          <p:cNvGraphicFramePr>
            <a:graphicFrameLocks noChangeAspect="1"/>
          </p:cNvGraphicFramePr>
          <p:nvPr/>
        </p:nvGraphicFramePr>
        <p:xfrm>
          <a:off x="357188" y="4214813"/>
          <a:ext cx="570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2" name="公式" r:id="rId16" imgW="2476500" imgH="444500" progId="Equation.3">
                  <p:embed/>
                </p:oleObj>
              </mc:Choice>
              <mc:Fallback>
                <p:oleObj name="公式" r:id="rId16" imgW="2476500" imgH="4445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214813"/>
                        <a:ext cx="570388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6"/>
          <p:cNvGraphicFramePr>
            <a:graphicFrameLocks noChangeAspect="1"/>
          </p:cNvGraphicFramePr>
          <p:nvPr/>
        </p:nvGraphicFramePr>
        <p:xfrm>
          <a:off x="2784475" y="5400675"/>
          <a:ext cx="320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3" name="公式" r:id="rId18" imgW="139639" imgH="190417" progId="Equation.3">
                  <p:embed/>
                </p:oleObj>
              </mc:Choice>
              <mc:Fallback>
                <p:oleObj name="公式" r:id="rId18" imgW="139639" imgH="190417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00675"/>
                        <a:ext cx="3206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7"/>
          <p:cNvGraphicFramePr>
            <a:graphicFrameLocks noChangeAspect="1"/>
          </p:cNvGraphicFramePr>
          <p:nvPr/>
        </p:nvGraphicFramePr>
        <p:xfrm>
          <a:off x="3386138" y="5400675"/>
          <a:ext cx="1754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4" name="公式" r:id="rId20" imgW="761669" imgH="190417" progId="Equation.3">
                  <p:embed/>
                </p:oleObj>
              </mc:Choice>
              <mc:Fallback>
                <p:oleObj name="公式" r:id="rId20" imgW="761669" imgH="19041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400675"/>
                        <a:ext cx="175418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8"/>
          <p:cNvGraphicFramePr>
            <a:graphicFrameLocks noChangeAspect="1"/>
          </p:cNvGraphicFramePr>
          <p:nvPr/>
        </p:nvGraphicFramePr>
        <p:xfrm>
          <a:off x="1000125" y="5786438"/>
          <a:ext cx="428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5" name="公式" r:id="rId22" imgW="152268" imgH="164957" progId="Equation.3">
                  <p:embed/>
                </p:oleObj>
              </mc:Choice>
              <mc:Fallback>
                <p:oleObj name="公式" r:id="rId22" imgW="152268" imgH="164957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786438"/>
                        <a:ext cx="4286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8450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函数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是从基数为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M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的定义域到基数为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M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的值域的映射，现在已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经证明  是一个满射。因此，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必须是单射，由于定义域和值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域有相同的基数，所以   是一个双射，且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定理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5.3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（中国剩余定理）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假定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为两两互素的正整数，又假定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为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整数，那么同余方程组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有模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		    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的唯一解，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8434" name="Object 12"/>
          <p:cNvGraphicFramePr>
            <a:graphicFrameLocks noChangeAspect="1"/>
          </p:cNvGraphicFramePr>
          <p:nvPr/>
        </p:nvGraphicFramePr>
        <p:xfrm>
          <a:off x="985838" y="1428750"/>
          <a:ext cx="350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09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428750"/>
                        <a:ext cx="3508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3"/>
          <p:cNvGraphicFramePr>
            <a:graphicFrameLocks noChangeAspect="1"/>
          </p:cNvGraphicFramePr>
          <p:nvPr/>
        </p:nvGraphicFramePr>
        <p:xfrm>
          <a:off x="1244600" y="2093913"/>
          <a:ext cx="350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0" name="公式" r:id="rId6" imgW="152268" imgH="164957" progId="Equation.3">
                  <p:embed/>
                </p:oleObj>
              </mc:Choice>
              <mc:Fallback>
                <p:oleObj name="公式" r:id="rId6" imgW="152268" imgH="164957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093913"/>
                        <a:ext cx="350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4149725" y="2135188"/>
          <a:ext cx="350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1" name="公式" r:id="rId7" imgW="152268" imgH="164957" progId="Equation.3">
                  <p:embed/>
                </p:oleObj>
              </mc:Choice>
              <mc:Fallback>
                <p:oleObj name="公式" r:id="rId7" imgW="152268" imgH="164957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135188"/>
                        <a:ext cx="350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3486150" y="2859088"/>
          <a:ext cx="350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2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859088"/>
                        <a:ext cx="350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6"/>
          <p:cNvGraphicFramePr>
            <a:graphicFrameLocks noChangeAspect="1"/>
          </p:cNvGraphicFramePr>
          <p:nvPr/>
        </p:nvGraphicFramePr>
        <p:xfrm>
          <a:off x="6029325" y="2700338"/>
          <a:ext cx="13731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3" name="公式" r:id="rId9" imgW="596900" imgH="241300" progId="Equation.3">
                  <p:embed/>
                </p:oleObj>
              </mc:Choice>
              <mc:Fallback>
                <p:oleObj name="公式" r:id="rId9" imgW="596900" imgH="2413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2700338"/>
                        <a:ext cx="137318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7"/>
          <p:cNvGraphicFramePr>
            <a:graphicFrameLocks noChangeAspect="1"/>
          </p:cNvGraphicFramePr>
          <p:nvPr/>
        </p:nvGraphicFramePr>
        <p:xfrm>
          <a:off x="955675" y="4211638"/>
          <a:ext cx="1665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4" name="公式" r:id="rId11" imgW="723586" imgH="228501" progId="Equation.3">
                  <p:embed/>
                </p:oleObj>
              </mc:Choice>
              <mc:Fallback>
                <p:oleObj name="公式" r:id="rId11" imgW="723586" imgH="228501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211638"/>
                        <a:ext cx="16652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0"/>
          <p:cNvGraphicFramePr>
            <a:graphicFrameLocks noChangeAspect="1"/>
          </p:cNvGraphicFramePr>
          <p:nvPr/>
        </p:nvGraphicFramePr>
        <p:xfrm>
          <a:off x="6643688" y="4227513"/>
          <a:ext cx="1577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5" name="公式" r:id="rId13" imgW="685800" imgH="228600" progId="Equation.3">
                  <p:embed/>
                </p:oleObj>
              </mc:Choice>
              <mc:Fallback>
                <p:oleObj name="公式" r:id="rId13" imgW="68580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227513"/>
                        <a:ext cx="15779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65261"/>
              </p:ext>
            </p:extLst>
          </p:nvPr>
        </p:nvGraphicFramePr>
        <p:xfrm>
          <a:off x="3448198" y="4971132"/>
          <a:ext cx="4148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6" name="Equation" r:id="rId15" imgW="1803400" imgH="228600" progId="Equation.DSMT4">
                  <p:embed/>
                </p:oleObj>
              </mc:Choice>
              <mc:Fallback>
                <p:oleObj name="Equation" r:id="rId15" imgW="180340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98" y="4971132"/>
                        <a:ext cx="41481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2"/>
          <p:cNvGraphicFramePr>
            <a:graphicFrameLocks noChangeAspect="1"/>
          </p:cNvGraphicFramePr>
          <p:nvPr/>
        </p:nvGraphicFramePr>
        <p:xfrm>
          <a:off x="985838" y="5726113"/>
          <a:ext cx="36528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7" name="公式" r:id="rId17" imgW="1587500" imgH="228600" progId="Equation.3">
                  <p:embed/>
                </p:oleObj>
              </mc:Choice>
              <mc:Fallback>
                <p:oleObj name="公式" r:id="rId17" imgW="15875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726113"/>
                        <a:ext cx="365283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785813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85750" y="1214438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28650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575" y="6286500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​​ 1"/>
          <p:cNvSpPr/>
          <p:nvPr/>
        </p:nvSpPr>
        <p:spPr>
          <a:xfrm>
            <a:off x="285750" y="1341438"/>
            <a:ext cx="8429625" cy="48021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4A7EBB"/>
              </a:solidFill>
            </a:endParaRPr>
          </a:p>
        </p:txBody>
      </p:sp>
      <p:sp>
        <p:nvSpPr>
          <p:cNvPr id="19468" name="矩形​​ 10"/>
          <p:cNvSpPr>
            <a:spLocks noChangeArrowheads="1"/>
          </p:cNvSpPr>
          <p:nvPr/>
        </p:nvSpPr>
        <p:spPr bwMode="auto">
          <a:xfrm>
            <a:off x="285750" y="1357313"/>
            <a:ext cx="84502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定理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5.3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（中国剩余定理）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此解由下式给出：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其中，</a:t>
            </a:r>
            <a:r>
              <a:rPr lang="en-US" altLang="zh-CN" sz="2400">
                <a:solidFill>
                  <a:srgbClr val="0070C0"/>
                </a:solidFill>
                <a:latin typeface="宋体" charset="-122"/>
              </a:rPr>
              <a:t>		</a:t>
            </a:r>
            <a:r>
              <a:rPr lang="zh-CN" altLang="en-US" sz="2400">
                <a:solidFill>
                  <a:srgbClr val="0070C0"/>
                </a:solidFill>
                <a:latin typeface="宋体" charset="-122"/>
              </a:rPr>
              <a:t>，且</a:t>
            </a:r>
            <a:endParaRPr lang="en-US" altLang="zh-CN" sz="2400">
              <a:solidFill>
                <a:srgbClr val="0070C0"/>
              </a:solidFill>
              <a:latin typeface="宋体" charset="-122"/>
            </a:endParaRPr>
          </a:p>
          <a:p>
            <a:endParaRPr lang="en-US" altLang="zh-CN" sz="2400">
              <a:solidFill>
                <a:srgbClr val="0070C0"/>
              </a:solidFill>
              <a:latin typeface="宋体" charset="-122"/>
            </a:endParaRP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357188" y="2643188"/>
          <a:ext cx="33924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7" name="公式" r:id="rId4" imgW="1473200" imgH="444500" progId="Equation.3">
                  <p:embed/>
                </p:oleObj>
              </mc:Choice>
              <mc:Fallback>
                <p:oleObj name="公式" r:id="rId4" imgW="1473200" imgH="444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643188"/>
                        <a:ext cx="3392487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1214438" y="3870325"/>
          <a:ext cx="1814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8" name="公式" r:id="rId6" imgW="787400" imgH="228600" progId="Equation.3">
                  <p:embed/>
                </p:oleObj>
              </mc:Choice>
              <mc:Fallback>
                <p:oleObj name="公式" r:id="rId6" imgW="7874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870325"/>
                        <a:ext cx="181451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3841750" y="3840163"/>
          <a:ext cx="4302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69" name="公式" r:id="rId8" imgW="1866900" imgH="241300" progId="Equation.3">
                  <p:embed/>
                </p:oleObj>
              </mc:Choice>
              <mc:Fallback>
                <p:oleObj name="公式" r:id="rId8" imgW="18669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840163"/>
                        <a:ext cx="43021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710" name="矩形​​ 10"/>
          <p:cNvSpPr>
            <a:spLocks noChangeArrowheads="1"/>
          </p:cNvSpPr>
          <p:nvPr/>
        </p:nvSpPr>
        <p:spPr bwMode="auto">
          <a:xfrm>
            <a:off x="282575" y="1000125"/>
            <a:ext cx="845026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，其中  和  为素数，且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设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，且定义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，对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定义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，和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为公钥，  和  为私钥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注：条件</a:t>
            </a:r>
            <a:r>
              <a:rPr lang="en-US" altLang="zh-CN" sz="2400" dirty="0" smtClean="0">
                <a:solidFill>
                  <a:srgbClr val="0070C0"/>
                </a:solidFill>
                <a:latin typeface="宋体" pitchFamily="2" charset="-122"/>
              </a:rPr>
              <a:t>			</a:t>
            </a: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可以省去，且如果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密码体制仍能工作。这里我们增加这两条的原因主要是简化许</a:t>
            </a: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70C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宋体" pitchFamily="2" charset="-122"/>
              </a:rPr>
              <a:t>多方面的计算和密码体制的分析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714348" y="2071678"/>
          <a:ext cx="1844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79" name="公式" r:id="rId4" imgW="876300" imgH="241300" progId="Equation.3">
                  <p:embed/>
                </p:oleObj>
              </mc:Choice>
              <mc:Fallback>
                <p:oleObj name="公式" r:id="rId4" imgW="876300" imgH="2413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71678"/>
                        <a:ext cx="18446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084263" y="2828925"/>
          <a:ext cx="245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0" name="公式" r:id="rId6" imgW="1168400" imgH="241300" progId="Equation.3">
                  <p:embed/>
                </p:oleObj>
              </mc:Choice>
              <mc:Fallback>
                <p:oleObj name="公式" r:id="rId6" imgW="1168400" imgH="241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828925"/>
                        <a:ext cx="245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715480" y="1472278"/>
          <a:ext cx="1149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1" name="公式" r:id="rId8" imgW="545626" imgH="152268" progId="Equation.3">
                  <p:embed/>
                </p:oleObj>
              </mc:Choice>
              <mc:Fallback>
                <p:oleObj name="公式" r:id="rId8" imgW="545626" imgH="152268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0" y="1472278"/>
                        <a:ext cx="11493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2786050" y="1457764"/>
          <a:ext cx="320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2" name="公式" r:id="rId10" imgW="152268" imgH="152268" progId="Equation.3">
                  <p:embed/>
                </p:oleObj>
              </mc:Choice>
              <mc:Fallback>
                <p:oleObj name="公式" r:id="rId10" imgW="152268" imgH="152268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457764"/>
                        <a:ext cx="3206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87609"/>
              </p:ext>
            </p:extLst>
          </p:nvPr>
        </p:nvGraphicFramePr>
        <p:xfrm>
          <a:off x="3419872" y="1452141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3" name="公式" r:id="rId12" imgW="126835" imgH="152202" progId="Equation.3">
                  <p:embed/>
                </p:oleObj>
              </mc:Choice>
              <mc:Fallback>
                <p:oleObj name="公式" r:id="rId12" imgW="126835" imgH="152202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52141"/>
                        <a:ext cx="2667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5229456" y="1342784"/>
          <a:ext cx="2190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4" name="公式" r:id="rId14" imgW="1040948" imgH="228501" progId="Equation.3">
                  <p:embed/>
                </p:oleObj>
              </mc:Choice>
              <mc:Fallback>
                <p:oleObj name="公式" r:id="rId14" imgW="1040948" imgH="228501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456" y="1342784"/>
                        <a:ext cx="21907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9"/>
          <p:cNvGraphicFramePr>
            <a:graphicFrameLocks noChangeAspect="1"/>
          </p:cNvGraphicFramePr>
          <p:nvPr/>
        </p:nvGraphicFramePr>
        <p:xfrm>
          <a:off x="3872134" y="2086192"/>
          <a:ext cx="2057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5" name="公式" r:id="rId16" imgW="977900" imgH="228600" progId="Equation.3">
                  <p:embed/>
                </p:oleObj>
              </mc:Choice>
              <mc:Fallback>
                <p:oleObj name="公式" r:id="rId16" imgW="977900" imgH="228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134" y="2086192"/>
                        <a:ext cx="20574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0" name="Object 10"/>
          <p:cNvGraphicFramePr>
            <a:graphicFrameLocks noChangeAspect="1"/>
          </p:cNvGraphicFramePr>
          <p:nvPr/>
        </p:nvGraphicFramePr>
        <p:xfrm>
          <a:off x="6643702" y="2100489"/>
          <a:ext cx="1870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6" name="公式" r:id="rId18" imgW="889000" imgH="228600" progId="Equation.3">
                  <p:embed/>
                </p:oleObj>
              </mc:Choice>
              <mc:Fallback>
                <p:oleObj name="公式" r:id="rId18" imgW="889000" imgH="228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2100489"/>
                        <a:ext cx="18700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1" name="Object 11"/>
          <p:cNvGraphicFramePr>
            <a:graphicFrameLocks noChangeAspect="1"/>
          </p:cNvGraphicFramePr>
          <p:nvPr/>
        </p:nvGraphicFramePr>
        <p:xfrm>
          <a:off x="4229324" y="2784926"/>
          <a:ext cx="2619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7" name="公式" r:id="rId20" imgW="1244600" imgH="254000" progId="Equation.3">
                  <p:embed/>
                </p:oleObj>
              </mc:Choice>
              <mc:Fallback>
                <p:oleObj name="公式" r:id="rId20" imgW="1244600" imgH="2540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324" y="2784926"/>
                        <a:ext cx="26193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2" name="Object 12"/>
          <p:cNvGraphicFramePr>
            <a:graphicFrameLocks noChangeAspect="1"/>
          </p:cNvGraphicFramePr>
          <p:nvPr/>
        </p:nvGraphicFramePr>
        <p:xfrm>
          <a:off x="1857356" y="3651933"/>
          <a:ext cx="320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8" name="公式" r:id="rId22" imgW="152268" imgH="152268" progId="Equation.3">
                  <p:embed/>
                </p:oleObj>
              </mc:Choice>
              <mc:Fallback>
                <p:oleObj name="公式" r:id="rId22" imgW="152268" imgH="152268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651933"/>
                        <a:ext cx="3206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3" name="Object 13"/>
          <p:cNvGraphicFramePr>
            <a:graphicFrameLocks noChangeAspect="1"/>
          </p:cNvGraphicFramePr>
          <p:nvPr/>
        </p:nvGraphicFramePr>
        <p:xfrm>
          <a:off x="2514581" y="3651933"/>
          <a:ext cx="2667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89" name="公式" r:id="rId24" imgW="126835" imgH="152202" progId="Equation.3">
                  <p:embed/>
                </p:oleObj>
              </mc:Choice>
              <mc:Fallback>
                <p:oleObj name="公式" r:id="rId24" imgW="126835" imgH="152202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81" y="3651933"/>
                        <a:ext cx="2667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4" name="Object 14"/>
          <p:cNvGraphicFramePr>
            <a:graphicFrameLocks noChangeAspect="1"/>
          </p:cNvGraphicFramePr>
          <p:nvPr/>
        </p:nvGraphicFramePr>
        <p:xfrm>
          <a:off x="360108" y="3671210"/>
          <a:ext cx="2682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90" name="公式" r:id="rId26" imgW="126725" imgH="126725" progId="Equation.3">
                  <p:embed/>
                </p:oleObj>
              </mc:Choice>
              <mc:Fallback>
                <p:oleObj name="公式" r:id="rId26" imgW="126725" imgH="126725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08" y="3671210"/>
                        <a:ext cx="2682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5" name="Object 15"/>
          <p:cNvGraphicFramePr>
            <a:graphicFrameLocks noChangeAspect="1"/>
          </p:cNvGraphicFramePr>
          <p:nvPr/>
        </p:nvGraphicFramePr>
        <p:xfrm>
          <a:off x="1672070" y="4271742"/>
          <a:ext cx="2190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91" name="公式" r:id="rId28" imgW="1040948" imgH="228501" progId="Equation.3">
                  <p:embed/>
                </p:oleObj>
              </mc:Choice>
              <mc:Fallback>
                <p:oleObj name="公式" r:id="rId28" imgW="1040948" imgH="228501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070" y="4271742"/>
                        <a:ext cx="21907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6" name="Object 16"/>
          <p:cNvGraphicFramePr>
            <a:graphicFrameLocks noChangeAspect="1"/>
          </p:cNvGraphicFramePr>
          <p:nvPr/>
        </p:nvGraphicFramePr>
        <p:xfrm>
          <a:off x="6499225" y="4298950"/>
          <a:ext cx="1844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92" name="公式" r:id="rId30" imgW="876300" imgH="228600" progId="Equation.3">
                  <p:embed/>
                </p:oleObj>
              </mc:Choice>
              <mc:Fallback>
                <p:oleObj name="公式" r:id="rId30" imgW="876300" imgH="228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4298950"/>
                        <a:ext cx="18446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5.12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为一个奇素数， 为一个正整数，且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那么同余方程组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时没有解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时有两个模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的解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971072" y="2200040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49" name="公式" r:id="rId4" imgW="152268" imgH="152268" progId="Equation.3">
                  <p:embed/>
                </p:oleObj>
              </mc:Choice>
              <mc:Fallback>
                <p:oleObj name="公式" r:id="rId4" imgW="152268" imgH="152268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72" y="2200040"/>
                        <a:ext cx="3524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220108"/>
              </p:ext>
            </p:extLst>
          </p:nvPr>
        </p:nvGraphicFramePr>
        <p:xfrm>
          <a:off x="6156176" y="2060848"/>
          <a:ext cx="2088232" cy="59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0" name="Equation" r:id="rId6" imgW="1091880" imgH="304560" progId="Equation.DSMT4">
                  <p:embed/>
                </p:oleObj>
              </mc:Choice>
              <mc:Fallback>
                <p:oleObj name="Equation" r:id="rId6" imgW="1091880" imgH="3045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060848"/>
                        <a:ext cx="2088232" cy="5909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3314012" y="2214554"/>
          <a:ext cx="2936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1" name="公式" r:id="rId8" imgW="126725" imgH="126725" progId="Equation.3">
                  <p:embed/>
                </p:oleObj>
              </mc:Choice>
              <mc:Fallback>
                <p:oleObj name="公式" r:id="rId8" imgW="126725" imgH="126725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012" y="2214554"/>
                        <a:ext cx="29368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2529326" y="2828468"/>
          <a:ext cx="21923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2" name="公式" r:id="rId10" imgW="1040948" imgH="241195" progId="Equation.3">
                  <p:embed/>
                </p:oleObj>
              </mc:Choice>
              <mc:Fallback>
                <p:oleObj name="公式" r:id="rId10" imgW="1040948" imgH="241195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26" y="2828468"/>
                        <a:ext cx="21923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700966" y="3643314"/>
          <a:ext cx="16144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3" name="公式" r:id="rId12" imgW="698500" imgH="457200" progId="Equation.3">
                  <p:embed/>
                </p:oleObj>
              </mc:Choice>
              <mc:Fallback>
                <p:oleObj name="公式" r:id="rId12" imgW="698500" imgH="457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66" y="3643314"/>
                        <a:ext cx="16144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714348" y="4786322"/>
          <a:ext cx="14081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4" name="公式" r:id="rId14" imgW="609600" imgH="457200" progId="Equation.3">
                  <p:embed/>
                </p:oleObj>
              </mc:Choice>
              <mc:Fallback>
                <p:oleObj name="公式" r:id="rId14" imgW="6096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786322"/>
                        <a:ext cx="140811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76001"/>
              </p:ext>
            </p:extLst>
          </p:nvPr>
        </p:nvGraphicFramePr>
        <p:xfrm>
          <a:off x="3635896" y="5000636"/>
          <a:ext cx="469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5" name="Equation" r:id="rId16" imgW="203112" imgH="228501" progId="Equation.DSMT4">
                  <p:embed/>
                </p:oleObj>
              </mc:Choice>
              <mc:Fallback>
                <p:oleObj name="Equation" r:id="rId16" imgW="203112" imgH="228501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00636"/>
                        <a:ext cx="4699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4234"/>
              </p:ext>
            </p:extLst>
          </p:nvPr>
        </p:nvGraphicFramePr>
        <p:xfrm>
          <a:off x="4604716" y="3717032"/>
          <a:ext cx="3999732" cy="115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933"/>
                <a:gridCol w="999933"/>
                <a:gridCol w="999933"/>
                <a:gridCol w="999933"/>
              </a:tblGrid>
              <a:tr h="36667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p=3, e=2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667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2405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定理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5.13</a:t>
            </a: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是一个奇数，且有如下分解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其中   为不同的素数，且   为正整数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进一步假定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，那么同余方程组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对于所有的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</a:rPr>
              <a:t>	 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成立时有   个模  </a:t>
            </a: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</a:rPr>
              <a:t>的解，其他情形下没有解。</a:t>
            </a:r>
            <a:endParaRPr lang="en-US" altLang="zh-CN" sz="2400" dirty="0">
              <a:solidFill>
                <a:srgbClr val="0070C0"/>
              </a:solidFill>
              <a:latin typeface="宋体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86973"/>
              </p:ext>
            </p:extLst>
          </p:nvPr>
        </p:nvGraphicFramePr>
        <p:xfrm>
          <a:off x="5741772" y="1845351"/>
          <a:ext cx="18510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4" name="Equation" r:id="rId4" imgW="799753" imgH="444307" progId="Equation.DSMT4">
                  <p:embed/>
                </p:oleObj>
              </mc:Choice>
              <mc:Fallback>
                <p:oleObj name="Equation" r:id="rId4" imgW="799753" imgH="444307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772" y="1845351"/>
                        <a:ext cx="18510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58455"/>
              </p:ext>
            </p:extLst>
          </p:nvPr>
        </p:nvGraphicFramePr>
        <p:xfrm>
          <a:off x="974477" y="2800572"/>
          <a:ext cx="439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5" name="Equation" r:id="rId6" imgW="190500" imgH="228600" progId="Equation.DSMT4">
                  <p:embed/>
                </p:oleObj>
              </mc:Choice>
              <mc:Fallback>
                <p:oleObj name="Equation" r:id="rId6" imgW="1905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477" y="2800572"/>
                        <a:ext cx="4397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000100" y="2156498"/>
          <a:ext cx="942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6" name="公式" r:id="rId8" imgW="418918" imgH="165028" progId="Equation.3">
                  <p:embed/>
                </p:oleObj>
              </mc:Choice>
              <mc:Fallback>
                <p:oleObj name="公式" r:id="rId8" imgW="418918" imgH="165028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156498"/>
                        <a:ext cx="9429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3914544" y="2815086"/>
          <a:ext cx="381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7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544" y="2815086"/>
                        <a:ext cx="381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68863"/>
              </p:ext>
            </p:extLst>
          </p:nvPr>
        </p:nvGraphicFramePr>
        <p:xfrm>
          <a:off x="1913149" y="3568433"/>
          <a:ext cx="2010780" cy="53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8" name="公式" r:id="rId12" imgW="889000" imgH="228600" progId="Equation.3">
                  <p:embed/>
                </p:oleObj>
              </mc:Choice>
              <mc:Fallback>
                <p:oleObj name="公式" r:id="rId12" imgW="8890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49" y="3568433"/>
                        <a:ext cx="2010780" cy="5318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81244"/>
              </p:ext>
            </p:extLst>
          </p:nvPr>
        </p:nvGraphicFramePr>
        <p:xfrm>
          <a:off x="6471798" y="3501008"/>
          <a:ext cx="2257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59" name="Equation" r:id="rId14" imgW="977900" imgH="241300" progId="Equation.DSMT4">
                  <p:embed/>
                </p:oleObj>
              </mc:Choice>
              <mc:Fallback>
                <p:oleObj name="Equation" r:id="rId14" imgW="977900" imgH="241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798" y="3501008"/>
                        <a:ext cx="2257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29273"/>
              </p:ext>
            </p:extLst>
          </p:nvPr>
        </p:nvGraphicFramePr>
        <p:xfrm>
          <a:off x="827584" y="4440668"/>
          <a:ext cx="1273274" cy="11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60" name="Equation" r:id="rId16" imgW="723600" imgH="634680" progId="Equation.DSMT4">
                  <p:embed/>
                </p:oleObj>
              </mc:Choice>
              <mc:Fallback>
                <p:oleObj name="Equation" r:id="rId16" imgW="723600" imgH="6346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40668"/>
                        <a:ext cx="1273274" cy="11485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37636"/>
              </p:ext>
            </p:extLst>
          </p:nvPr>
        </p:nvGraphicFramePr>
        <p:xfrm>
          <a:off x="3779912" y="4725144"/>
          <a:ext cx="1936037" cy="48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61" name="公式" r:id="rId18" imgW="939800" imgH="228600" progId="Equation.3">
                  <p:embed/>
                </p:oleObj>
              </mc:Choice>
              <mc:Fallback>
                <p:oleObj name="公式" r:id="rId18" imgW="939800" imgH="228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5144"/>
                        <a:ext cx="1936037" cy="484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75429"/>
              </p:ext>
            </p:extLst>
          </p:nvPr>
        </p:nvGraphicFramePr>
        <p:xfrm>
          <a:off x="7132840" y="4672474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62" name="公式" r:id="rId20" imgW="164957" imgH="203024" progId="Equation.3">
                  <p:embed/>
                </p:oleObj>
              </mc:Choice>
              <mc:Fallback>
                <p:oleObj name="公式" r:id="rId20" imgW="164957" imgH="203024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840" y="4672474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3238"/>
              </p:ext>
            </p:extLst>
          </p:nvPr>
        </p:nvGraphicFramePr>
        <p:xfrm>
          <a:off x="8174682" y="4800836"/>
          <a:ext cx="2857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63" name="公式" r:id="rId22" imgW="126725" imgH="126725" progId="Equation.3">
                  <p:embed/>
                </p:oleObj>
              </mc:Choice>
              <mc:Fallback>
                <p:oleObj name="公式" r:id="rId22" imgW="126725" imgH="126725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682" y="4800836"/>
                        <a:ext cx="28575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证明：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容易知道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，当且仅当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，对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/>
            </a:r>
            <a:b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</a:b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于所有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成立。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如果对于某个  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，那么同余方程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没有解，因此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没有解。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74796" name="Object 12"/>
          <p:cNvGraphicFramePr>
            <a:graphicFrameLocks noChangeAspect="1"/>
          </p:cNvGraphicFramePr>
          <p:nvPr/>
        </p:nvGraphicFramePr>
        <p:xfrm>
          <a:off x="1614014" y="2071678"/>
          <a:ext cx="2257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27" name="公式" r:id="rId4" imgW="977900" imgH="241300" progId="Equation.3">
                  <p:embed/>
                </p:oleObj>
              </mc:Choice>
              <mc:Fallback>
                <p:oleObj name="公式" r:id="rId4" imgW="977900" imgH="2413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014" y="2071678"/>
                        <a:ext cx="22574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5429256" y="2028136"/>
          <a:ext cx="2492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28" name="公式" r:id="rId6" imgW="1079032" imgH="253890" progId="Equation.3">
                  <p:embed/>
                </p:oleObj>
              </mc:Choice>
              <mc:Fallback>
                <p:oleObj name="公式" r:id="rId6" imgW="1079032" imgH="25389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028136"/>
                        <a:ext cx="24923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1285852" y="2842982"/>
          <a:ext cx="2168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29" name="公式" r:id="rId8" imgW="939800" imgH="228600" progId="Equation.3">
                  <p:embed/>
                </p:oleObj>
              </mc:Choice>
              <mc:Fallback>
                <p:oleObj name="公式" r:id="rId8" imgW="9398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842982"/>
                        <a:ext cx="21685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9" name="Object 15"/>
          <p:cNvGraphicFramePr>
            <a:graphicFrameLocks noChangeAspect="1"/>
          </p:cNvGraphicFramePr>
          <p:nvPr/>
        </p:nvGraphicFramePr>
        <p:xfrm>
          <a:off x="2172136" y="3985539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30" name="公式" r:id="rId10" imgW="126780" imgH="164814" progId="Equation.3">
                  <p:embed/>
                </p:oleObj>
              </mc:Choice>
              <mc:Fallback>
                <p:oleObj name="公式" r:id="rId10" imgW="126780" imgH="164814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36" y="3985539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2767244" y="3683007"/>
          <a:ext cx="17589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31" name="公式" r:id="rId12" imgW="761669" imgH="482391" progId="Equation.3">
                  <p:embed/>
                </p:oleObj>
              </mc:Choice>
              <mc:Fallback>
                <p:oleObj name="公式" r:id="rId12" imgW="761669" imgH="482391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244" y="3683007"/>
                        <a:ext cx="17589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6586778" y="3856045"/>
          <a:ext cx="2492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32" name="公式" r:id="rId14" imgW="1079032" imgH="253890" progId="Equation.3">
                  <p:embed/>
                </p:oleObj>
              </mc:Choice>
              <mc:Fallback>
                <p:oleObj name="公式" r:id="rId14" imgW="1079032" imgH="25389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778" y="3856045"/>
                        <a:ext cx="24923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2" name="Object 18"/>
          <p:cNvGraphicFramePr>
            <a:graphicFrameLocks noChangeAspect="1"/>
          </p:cNvGraphicFramePr>
          <p:nvPr/>
        </p:nvGraphicFramePr>
        <p:xfrm>
          <a:off x="2285984" y="5356243"/>
          <a:ext cx="2257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33" name="公式" r:id="rId15" imgW="977900" imgH="241300" progId="Equation.3">
                  <p:embed/>
                </p:oleObj>
              </mc:Choice>
              <mc:Fallback>
                <p:oleObj name="公式" r:id="rId15" imgW="977900" imgH="241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356243"/>
                        <a:ext cx="22574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7175" y="428625"/>
            <a:ext cx="8458200" cy="552450"/>
          </a:xfr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F0000"/>
                </a:solidFill>
              </a:rPr>
              <a:t>Rabin</a:t>
            </a:r>
            <a:r>
              <a:rPr lang="zh-CN" altLang="en-US" sz="3200" dirty="0" smtClean="0">
                <a:solidFill>
                  <a:srgbClr val="FF0000"/>
                </a:solidFill>
              </a:rPr>
              <a:t>密码体制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2857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0563" y="285750"/>
            <a:ext cx="4214812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3213" y="981075"/>
            <a:ext cx="842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8025" y="6597650"/>
            <a:ext cx="4214813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25"/>
          <p:cNvSpPr/>
          <p:nvPr/>
        </p:nvSpPr>
        <p:spPr>
          <a:xfrm>
            <a:off x="282575" y="6600825"/>
            <a:ext cx="4214813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​​ 10"/>
          <p:cNvSpPr/>
          <p:nvPr/>
        </p:nvSpPr>
        <p:spPr>
          <a:xfrm>
            <a:off x="282575" y="1038225"/>
            <a:ext cx="845026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证明：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现在假定对于所有的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由定理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5.12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可知，每一个同余方程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有两个模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的解，设为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或者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对</a:t>
            </a:r>
            <a:r>
              <a:rPr lang="zh-CN" altLang="en-US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所有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宋体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，令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。那么方程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				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有唯一的模</a:t>
            </a:r>
            <a:r>
              <a:rPr lang="en-US" altLang="zh-CN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	 </a:t>
            </a: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解，</a:t>
            </a:r>
            <a:endParaRPr lang="en-US" altLang="zh-CN" sz="2400" dirty="0" smtClean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宋体"/>
                <a:sym typeface="Wingdings" pitchFamily="2" charset="2"/>
              </a:rPr>
              <a:t>可以利用中国剩余定理求出。</a:t>
            </a:r>
            <a:endParaRPr lang="en-US" altLang="zh-CN" sz="2400" dirty="0">
              <a:solidFill>
                <a:srgbClr val="0070C0"/>
              </a:solidFill>
              <a:latin typeface="宋体"/>
              <a:sym typeface="Wingdings" pitchFamily="2" charset="2"/>
            </a:endParaRPr>
          </a:p>
        </p:txBody>
      </p:sp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5000628" y="2829600"/>
          <a:ext cx="2492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2" name="公式" r:id="rId4" imgW="1079032" imgH="253890" progId="Equation.3">
                  <p:embed/>
                </p:oleObj>
              </mc:Choice>
              <mc:Fallback>
                <p:oleObj name="公式" r:id="rId4" imgW="1079032" imgH="25389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829600"/>
                        <a:ext cx="24923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3172268" y="2100706"/>
          <a:ext cx="2168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3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268" y="2100706"/>
                        <a:ext cx="21685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66704"/>
              </p:ext>
            </p:extLst>
          </p:nvPr>
        </p:nvGraphicFramePr>
        <p:xfrm>
          <a:off x="1331640" y="4371062"/>
          <a:ext cx="1644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4" name="公式" r:id="rId8" imgW="710891" imgH="165028" progId="Equation.3">
                  <p:embed/>
                </p:oleObj>
              </mc:Choice>
              <mc:Fallback>
                <p:oleObj name="公式" r:id="rId8" imgW="710891" imgH="165028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71062"/>
                        <a:ext cx="16446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6005986" y="1694543"/>
          <a:ext cx="1524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5" name="公式" r:id="rId10" imgW="660113" imgH="482391" progId="Equation.3">
                  <p:embed/>
                </p:oleObj>
              </mc:Choice>
              <mc:Fallback>
                <p:oleObj name="公式" r:id="rId10" imgW="660113" imgH="482391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986" y="1694543"/>
                        <a:ext cx="15240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1643042" y="3508835"/>
          <a:ext cx="5556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6" name="公式" r:id="rId12" imgW="241195" imgH="241195" progId="Equation.3">
                  <p:embed/>
                </p:oleObj>
              </mc:Choice>
              <mc:Fallback>
                <p:oleObj name="公式" r:id="rId12" imgW="241195" imgH="241195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508835"/>
                        <a:ext cx="5556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3781428" y="3580267"/>
          <a:ext cx="12906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7" name="公式" r:id="rId14" imgW="558558" imgH="241195" progId="Equation.3">
                  <p:embed/>
                </p:oleObj>
              </mc:Choice>
              <mc:Fallback>
                <p:oleObj name="公式" r:id="rId14" imgW="558558" imgH="241195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8" y="3580267"/>
                        <a:ext cx="12906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9" name="Object 11"/>
          <p:cNvGraphicFramePr>
            <a:graphicFrameLocks noChangeAspect="1"/>
          </p:cNvGraphicFramePr>
          <p:nvPr/>
        </p:nvGraphicFramePr>
        <p:xfrm>
          <a:off x="5740421" y="3523349"/>
          <a:ext cx="17605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8" name="公式" r:id="rId16" imgW="761669" imgH="266584" progId="Equation.3">
                  <p:embed/>
                </p:oleObj>
              </mc:Choice>
              <mc:Fallback>
                <p:oleObj name="公式" r:id="rId16" imgW="761669" imgH="266584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21" y="3523349"/>
                        <a:ext cx="17605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2183"/>
              </p:ext>
            </p:extLst>
          </p:nvPr>
        </p:nvGraphicFramePr>
        <p:xfrm>
          <a:off x="3635896" y="4286256"/>
          <a:ext cx="21986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9" name="公式" r:id="rId18" imgW="952087" imgH="241195" progId="Equation.3">
                  <p:embed/>
                </p:oleObj>
              </mc:Choice>
              <mc:Fallback>
                <p:oleObj name="公式" r:id="rId18" imgW="952087" imgH="241195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86256"/>
                        <a:ext cx="21986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1" name="Object 13"/>
          <p:cNvGraphicFramePr>
            <a:graphicFrameLocks noChangeAspect="1"/>
          </p:cNvGraphicFramePr>
          <p:nvPr/>
        </p:nvGraphicFramePr>
        <p:xfrm>
          <a:off x="414340" y="4970022"/>
          <a:ext cx="4514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10" name="公式" r:id="rId20" imgW="1954951" imgH="253890" progId="Equation.3">
                  <p:embed/>
                </p:oleObj>
              </mc:Choice>
              <mc:Fallback>
                <p:oleObj name="公式" r:id="rId20" imgW="1954951" imgH="25389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40" y="4970022"/>
                        <a:ext cx="45148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2" name="Object 14"/>
          <p:cNvGraphicFramePr>
            <a:graphicFrameLocks noChangeAspect="1"/>
          </p:cNvGraphicFramePr>
          <p:nvPr/>
        </p:nvGraphicFramePr>
        <p:xfrm>
          <a:off x="6507404" y="5158026"/>
          <a:ext cx="2936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11" name="公式" r:id="rId22" imgW="126725" imgH="126725" progId="Equation.3">
                  <p:embed/>
                </p:oleObj>
              </mc:Choice>
              <mc:Fallback>
                <p:oleObj name="公式" r:id="rId22" imgW="126725" imgH="126725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04" y="5158026"/>
                        <a:ext cx="29368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17461</TotalTime>
  <Words>3427</Words>
  <Application>Microsoft Office PowerPoint</Application>
  <PresentationFormat>全屏显示(4:3)</PresentationFormat>
  <Paragraphs>977</Paragraphs>
  <Slides>109</Slides>
  <Notes>99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13" baseType="lpstr">
      <vt:lpstr>Office 主题</vt:lpstr>
      <vt:lpstr>3_Office 主题</vt:lpstr>
      <vt:lpstr>公式</vt:lpstr>
      <vt:lpstr>Equation</vt:lpstr>
      <vt:lpstr>RSA密码体制</vt:lpstr>
      <vt:lpstr>公钥密码学简介</vt:lpstr>
      <vt:lpstr>公钥密码学简介</vt:lpstr>
      <vt:lpstr>公钥密码学简介</vt:lpstr>
      <vt:lpstr>公钥密码学简介</vt:lpstr>
      <vt:lpstr>公钥密码学简介</vt:lpstr>
      <vt:lpstr>思路</vt:lpstr>
      <vt:lpstr>思路</vt:lpstr>
      <vt:lpstr>所需的加密方案</vt:lpstr>
      <vt:lpstr>公钥密码学简介</vt:lpstr>
      <vt:lpstr>PowerPoint 演示文稿</vt:lpstr>
      <vt:lpstr>数论知识</vt:lpstr>
      <vt:lpstr>数论知识</vt:lpstr>
      <vt:lpstr>数论知识</vt:lpstr>
      <vt:lpstr>数论知识</vt:lpstr>
      <vt:lpstr>数论知识</vt:lpstr>
      <vt:lpstr>数论知识</vt:lpstr>
      <vt:lpstr>数论知识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群</vt:lpstr>
      <vt:lpstr>练习</vt:lpstr>
      <vt:lpstr>群</vt:lpstr>
      <vt:lpstr>RSA密码体制</vt:lpstr>
      <vt:lpstr>RSA密码体制</vt:lpstr>
      <vt:lpstr>RSA密码体制</vt:lpstr>
      <vt:lpstr>RSA密码体制</vt:lpstr>
      <vt:lpstr>PowerPoint 演示文稿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RSA密码体制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素性检测</vt:lpstr>
      <vt:lpstr>RSA算法</vt:lpstr>
      <vt:lpstr>对RSA的攻击</vt:lpstr>
      <vt:lpstr>对RSA的攻击</vt:lpstr>
      <vt:lpstr>对RSA的攻击</vt:lpstr>
      <vt:lpstr>对RSA的攻击</vt:lpstr>
      <vt:lpstr>对RSA的攻击</vt:lpstr>
      <vt:lpstr>Rabin密码体制</vt:lpstr>
      <vt:lpstr>中国剩余定理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Rabin密码体制</vt:lpstr>
      <vt:lpstr>PowerPoint 演示文稿</vt:lpstr>
      <vt:lpstr>小结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  绍</dc:title>
  <dc:creator>zhulh</dc:creator>
  <cp:lastModifiedBy>Alex</cp:lastModifiedBy>
  <cp:revision>685</cp:revision>
  <dcterms:created xsi:type="dcterms:W3CDTF">2009-09-25T21:17:51Z</dcterms:created>
  <dcterms:modified xsi:type="dcterms:W3CDTF">2016-04-07T05:41:59Z</dcterms:modified>
</cp:coreProperties>
</file>