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</p:sldMasterIdLst>
  <p:notesMasterIdLst>
    <p:notesMasterId r:id="rId29"/>
  </p:notesMasterIdLst>
  <p:sldIdLst>
    <p:sldId id="256" r:id="rId3"/>
    <p:sldId id="550" r:id="rId4"/>
    <p:sldId id="551" r:id="rId5"/>
    <p:sldId id="552" r:id="rId6"/>
    <p:sldId id="574" r:id="rId7"/>
    <p:sldId id="556" r:id="rId8"/>
    <p:sldId id="575" r:id="rId9"/>
    <p:sldId id="576" r:id="rId10"/>
    <p:sldId id="553" r:id="rId11"/>
    <p:sldId id="554" r:id="rId12"/>
    <p:sldId id="557" r:id="rId13"/>
    <p:sldId id="577" r:id="rId14"/>
    <p:sldId id="578" r:id="rId15"/>
    <p:sldId id="558" r:id="rId16"/>
    <p:sldId id="559" r:id="rId17"/>
    <p:sldId id="561" r:id="rId18"/>
    <p:sldId id="560" r:id="rId19"/>
    <p:sldId id="565" r:id="rId20"/>
    <p:sldId id="569" r:id="rId21"/>
    <p:sldId id="568" r:id="rId22"/>
    <p:sldId id="579" r:id="rId23"/>
    <p:sldId id="580" r:id="rId24"/>
    <p:sldId id="571" r:id="rId25"/>
    <p:sldId id="570" r:id="rId26"/>
    <p:sldId id="572" r:id="rId27"/>
    <p:sldId id="573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CBD"/>
    <a:srgbClr val="090975"/>
    <a:srgbClr val="2907B9"/>
    <a:srgbClr val="4A7EBB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0" autoAdjust="0"/>
    <p:restoredTop sz="88214" autoAdjust="0"/>
  </p:normalViewPr>
  <p:slideViewPr>
    <p:cSldViewPr>
      <p:cViewPr>
        <p:scale>
          <a:sx n="66" d="100"/>
          <a:sy n="66" d="100"/>
        </p:scale>
        <p:origin x="-1776" y="-6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0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6.wmf"/><Relationship Id="rId6" Type="http://schemas.openxmlformats.org/officeDocument/2006/relationships/image" Target="../media/image20.wmf"/><Relationship Id="rId11" Type="http://schemas.openxmlformats.org/officeDocument/2006/relationships/image" Target="../media/image25.wmf"/><Relationship Id="rId5" Type="http://schemas.openxmlformats.org/officeDocument/2006/relationships/image" Target="../media/image19.w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39118-B020-408A-87FF-243363CD19B1}" type="datetimeFigureOut">
              <a:rPr lang="zh-CN" altLang="en-US" smtClean="0"/>
              <a:pPr/>
              <a:t>2016/4/7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4D42-90CE-4DB6-A765-3DECAE6027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86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B4E61-2C32-42B0-B0E8-2E5A3E78620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1520E-A1BD-4639-A5E9-5B1A8BA9F23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890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AB694-AB92-4C6C-B424-445DB0894B0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BAFA0-901D-4F23-9AEA-B41D8FFE4FF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491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26472-65F5-4E76-86E7-AAB0EFF5097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E19C7-E0CA-474C-829C-F85C35E7F56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44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F109D-357F-4D41-8F20-83EAAAEDA6A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6EF87-B69C-45E4-AD4C-C204F573FAB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744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17391-7AB6-46B2-B0B8-D3CE3BD3153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D1B25D-8580-4291-9733-63F30FA5068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726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03B4A-EC32-4596-BF42-5631493976F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11407-35CE-48F3-97B6-E505AC89850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487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1EF91-0B8D-43CD-86E3-36E2B14684D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B3710-B8C2-40A5-8B75-8799D15C2B6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165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3D752-AD50-4BCE-B1DD-D4E6FF069A5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E76F5-92D7-44AA-992E-58F97316D34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35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EA7E8-6C64-4A48-812B-56B1AE8806E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F3C8C-2AC3-4568-AB67-DB010A8B801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6786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C6E15-5B98-49F8-B75C-FB4CF1FE3B2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8144D-A3E2-48C8-A2BF-DD48C37007A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4488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E67C4-BEE6-43D2-A2FC-66F8549A3B6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7F2D8-5129-44BA-A4FB-61930BD0C63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86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993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E0A475B-D25D-4E0D-A5C3-405DE35478F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2CB789E-E2B8-4E87-84ED-45E54D6E3EE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22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41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5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53.wmf"/><Relationship Id="rId5" Type="http://schemas.openxmlformats.org/officeDocument/2006/relationships/image" Target="../media/image50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5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57.wmf"/><Relationship Id="rId5" Type="http://schemas.openxmlformats.org/officeDocument/2006/relationships/image" Target="../media/image54.w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5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61.wmf"/><Relationship Id="rId5" Type="http://schemas.openxmlformats.org/officeDocument/2006/relationships/image" Target="../media/image58.w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6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62.wmf"/><Relationship Id="rId4" Type="http://schemas.openxmlformats.org/officeDocument/2006/relationships/oleObject" Target="../embeddings/oleObject5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5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65.wmf"/><Relationship Id="rId4" Type="http://schemas.openxmlformats.org/officeDocument/2006/relationships/oleObject" Target="../embeddings/oleObject5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5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68.wmf"/><Relationship Id="rId4" Type="http://schemas.openxmlformats.org/officeDocument/2006/relationships/oleObject" Target="../embeddings/oleObject5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69.wmf"/><Relationship Id="rId4" Type="http://schemas.openxmlformats.org/officeDocument/2006/relationships/oleObject" Target="../embeddings/oleObject5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70.wmf"/><Relationship Id="rId4" Type="http://schemas.openxmlformats.org/officeDocument/2006/relationships/oleObject" Target="../embeddings/oleObject6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71.wmf"/><Relationship Id="rId4" Type="http://schemas.openxmlformats.org/officeDocument/2006/relationships/oleObject" Target="../embeddings/oleObject6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7.bin"/><Relationship Id="rId26" Type="http://schemas.openxmlformats.org/officeDocument/2006/relationships/oleObject" Target="../embeddings/oleObject11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9.wmf"/><Relationship Id="rId7" Type="http://schemas.openxmlformats.org/officeDocument/2006/relationships/image" Target="../media/image2.w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7.wmf"/><Relationship Id="rId25" Type="http://schemas.openxmlformats.org/officeDocument/2006/relationships/image" Target="../media/image11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6.bin"/><Relationship Id="rId20" Type="http://schemas.openxmlformats.org/officeDocument/2006/relationships/oleObject" Target="../embeddings/oleObject8.bin"/><Relationship Id="rId29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4.wmf"/><Relationship Id="rId24" Type="http://schemas.openxmlformats.org/officeDocument/2006/relationships/oleObject" Target="../embeddings/oleObject10.bin"/><Relationship Id="rId5" Type="http://schemas.openxmlformats.org/officeDocument/2006/relationships/image" Target="../media/image15.png"/><Relationship Id="rId15" Type="http://schemas.openxmlformats.org/officeDocument/2006/relationships/image" Target="../media/image6.wmf"/><Relationship Id="rId23" Type="http://schemas.openxmlformats.org/officeDocument/2006/relationships/image" Target="../media/image10.wmf"/><Relationship Id="rId28" Type="http://schemas.openxmlformats.org/officeDocument/2006/relationships/oleObject" Target="../embeddings/oleObject12.bin"/><Relationship Id="rId10" Type="http://schemas.openxmlformats.org/officeDocument/2006/relationships/oleObject" Target="../embeddings/oleObject3.bin"/><Relationship Id="rId19" Type="http://schemas.openxmlformats.org/officeDocument/2006/relationships/image" Target="../media/image8.wmf"/><Relationship Id="rId4" Type="http://schemas.openxmlformats.org/officeDocument/2006/relationships/image" Target="../media/image14.png"/><Relationship Id="rId9" Type="http://schemas.openxmlformats.org/officeDocument/2006/relationships/image" Target="../media/image3.wmf"/><Relationship Id="rId14" Type="http://schemas.openxmlformats.org/officeDocument/2006/relationships/oleObject" Target="../embeddings/oleObject5.bin"/><Relationship Id="rId22" Type="http://schemas.openxmlformats.org/officeDocument/2006/relationships/oleObject" Target="../embeddings/oleObject9.bin"/><Relationship Id="rId27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19.bin"/><Relationship Id="rId26" Type="http://schemas.openxmlformats.org/officeDocument/2006/relationships/oleObject" Target="../embeddings/oleObject23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22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20.wmf"/><Relationship Id="rId25" Type="http://schemas.openxmlformats.org/officeDocument/2006/relationships/image" Target="../media/image24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8.bin"/><Relationship Id="rId20" Type="http://schemas.openxmlformats.org/officeDocument/2006/relationships/oleObject" Target="../embeddings/oleObject20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7.wmf"/><Relationship Id="rId24" Type="http://schemas.openxmlformats.org/officeDocument/2006/relationships/oleObject" Target="../embeddings/oleObject22.bin"/><Relationship Id="rId5" Type="http://schemas.openxmlformats.org/officeDocument/2006/relationships/image" Target="../media/image15.png"/><Relationship Id="rId15" Type="http://schemas.openxmlformats.org/officeDocument/2006/relationships/image" Target="../media/image19.wmf"/><Relationship Id="rId23" Type="http://schemas.openxmlformats.org/officeDocument/2006/relationships/image" Target="../media/image23.wmf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21.wmf"/><Relationship Id="rId4" Type="http://schemas.openxmlformats.org/officeDocument/2006/relationships/image" Target="../media/image14.png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7.bin"/><Relationship Id="rId22" Type="http://schemas.openxmlformats.org/officeDocument/2006/relationships/oleObject" Target="../embeddings/oleObject21.bin"/><Relationship Id="rId27" Type="http://schemas.openxmlformats.org/officeDocument/2006/relationships/image" Target="../media/image2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34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36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29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33.wmf"/><Relationship Id="rId5" Type="http://schemas.openxmlformats.org/officeDocument/2006/relationships/image" Target="../media/image15.png"/><Relationship Id="rId15" Type="http://schemas.openxmlformats.org/officeDocument/2006/relationships/image" Target="../media/image35.wmf"/><Relationship Id="rId10" Type="http://schemas.openxmlformats.org/officeDocument/2006/relationships/oleObject" Target="../embeddings/oleObject26.bin"/><Relationship Id="rId4" Type="http://schemas.openxmlformats.org/officeDocument/2006/relationships/image" Target="../media/image14.png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85720" y="2863196"/>
            <a:ext cx="8358246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数字签名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Digital Signature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357158" y="4149080"/>
            <a:ext cx="83582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72000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57158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rgbClr val="FF0000"/>
                </a:solidFill>
              </a:rPr>
              <a:t>RSA</a:t>
            </a:r>
            <a:r>
              <a:rPr lang="zh-CN" altLang="en-US" sz="3200" dirty="0" smtClean="0">
                <a:solidFill>
                  <a:srgbClr val="FF0000"/>
                </a:solidFill>
              </a:rPr>
              <a:t>签名方案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65257"/>
              </p:ext>
            </p:extLst>
          </p:nvPr>
        </p:nvGraphicFramePr>
        <p:xfrm>
          <a:off x="303213" y="1484784"/>
          <a:ext cx="1309687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977" name="Equation" r:id="rId4" imgW="698400" imgH="203040" progId="Equation.DSMT4">
                  <p:embed/>
                </p:oleObj>
              </mc:Choice>
              <mc:Fallback>
                <p:oleObj name="Equation" r:id="rId4" imgW="698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3" y="1484784"/>
                        <a:ext cx="1309687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273412"/>
              </p:ext>
            </p:extLst>
          </p:nvPr>
        </p:nvGraphicFramePr>
        <p:xfrm>
          <a:off x="312926" y="2420888"/>
          <a:ext cx="68103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978" name="Equation" r:id="rId6" imgW="3632040" imgH="241200" progId="Equation.DSMT4">
                  <p:embed/>
                </p:oleObj>
              </mc:Choice>
              <mc:Fallback>
                <p:oleObj name="Equation" r:id="rId6" imgW="3632040" imgH="241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926" y="2420888"/>
                        <a:ext cx="68103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989016"/>
              </p:ext>
            </p:extLst>
          </p:nvPr>
        </p:nvGraphicFramePr>
        <p:xfrm>
          <a:off x="303213" y="3284984"/>
          <a:ext cx="654843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979" name="Equation" r:id="rId8" imgW="3492360" imgH="482400" progId="Equation.DSMT4">
                  <p:embed/>
                </p:oleObj>
              </mc:Choice>
              <mc:Fallback>
                <p:oleObj name="Equation" r:id="rId8" imgW="3492360" imgH="4824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3" y="3284984"/>
                        <a:ext cx="6548437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149553"/>
              </p:ext>
            </p:extLst>
          </p:nvPr>
        </p:nvGraphicFramePr>
        <p:xfrm>
          <a:off x="2413868" y="3717032"/>
          <a:ext cx="642937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980" name="Equation" r:id="rId10" imgW="342720" imgH="228600" progId="Equation.DSMT4">
                  <p:embed/>
                </p:oleObj>
              </mc:Choice>
              <mc:Fallback>
                <p:oleObj name="Equation" r:id="rId10" imgW="342720" imgH="2286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868" y="3717032"/>
                        <a:ext cx="642937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518521"/>
              </p:ext>
            </p:extLst>
          </p:nvPr>
        </p:nvGraphicFramePr>
        <p:xfrm>
          <a:off x="338011" y="4581128"/>
          <a:ext cx="676275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981" name="Equation" r:id="rId12" imgW="3606480" imgH="457200" progId="Equation.DSMT4">
                  <p:embed/>
                </p:oleObj>
              </mc:Choice>
              <mc:Fallback>
                <p:oleObj name="Equation" r:id="rId12" imgW="3606480" imgH="4572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011" y="4581128"/>
                        <a:ext cx="676275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61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rgbClr val="FF0000"/>
                </a:solidFill>
              </a:rPr>
              <a:t>RSA</a:t>
            </a:r>
            <a:r>
              <a:rPr lang="zh-CN" altLang="en-US" sz="3200" dirty="0" smtClean="0">
                <a:solidFill>
                  <a:srgbClr val="FF0000"/>
                </a:solidFill>
              </a:rPr>
              <a:t>签名方案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601701" y="1916832"/>
            <a:ext cx="5832648" cy="3744416"/>
            <a:chOff x="1475656" y="1844824"/>
            <a:chExt cx="5832648" cy="3744416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0235723"/>
                </p:ext>
              </p:extLst>
            </p:nvPr>
          </p:nvGraphicFramePr>
          <p:xfrm>
            <a:off x="1547813" y="2205038"/>
            <a:ext cx="5357812" cy="3038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894" name="Equation" r:id="rId4" imgW="2857320" imgH="1625400" progId="Equation.DSMT4">
                    <p:embed/>
                  </p:oleObj>
                </mc:Choice>
                <mc:Fallback>
                  <p:oleObj name="Equation" r:id="rId4" imgW="2857320" imgH="1625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813" y="2205038"/>
                          <a:ext cx="5357812" cy="3038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矩形​​ 1"/>
            <p:cNvSpPr/>
            <p:nvPr/>
          </p:nvSpPr>
          <p:spPr>
            <a:xfrm>
              <a:off x="1475656" y="1844824"/>
              <a:ext cx="5832648" cy="37444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直接箭头​​连接符 5"/>
            <p:cNvCxnSpPr/>
            <p:nvPr/>
          </p:nvCxnSpPr>
          <p:spPr>
            <a:xfrm>
              <a:off x="4211960" y="2636912"/>
              <a:ext cx="0" cy="86409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​​连接符 12"/>
            <p:cNvCxnSpPr/>
            <p:nvPr/>
          </p:nvCxnSpPr>
          <p:spPr>
            <a:xfrm>
              <a:off x="4246059" y="4005064"/>
              <a:ext cx="0" cy="86409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​​ 8"/>
          <p:cNvSpPr/>
          <p:nvPr/>
        </p:nvSpPr>
        <p:spPr>
          <a:xfrm>
            <a:off x="285750" y="1340768"/>
            <a:ext cx="2427268" cy="4850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300"/>
              </a:lnSpc>
            </a:pPr>
            <a:r>
              <a:rPr lang="zh-CN" altLang="en-US" sz="2400" dirty="0" smtClean="0">
                <a:solidFill>
                  <a:srgbClr val="030CBD"/>
                </a:solidFill>
              </a:rPr>
              <a:t>签名和</a:t>
            </a:r>
            <a:r>
              <a:rPr lang="en-US" altLang="zh-CN" sz="2400" dirty="0" smtClean="0">
                <a:solidFill>
                  <a:srgbClr val="030CBD"/>
                </a:solidFill>
              </a:rPr>
              <a:t>HASH</a:t>
            </a:r>
            <a:r>
              <a:rPr lang="zh-CN" altLang="en-US" sz="2400" dirty="0" smtClean="0">
                <a:solidFill>
                  <a:srgbClr val="030CBD"/>
                </a:solidFill>
              </a:rPr>
              <a:t>函数</a:t>
            </a:r>
            <a:endParaRPr lang="en-US" altLang="zh-CN" sz="2400" dirty="0">
              <a:solidFill>
                <a:srgbClr val="030CBD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01696"/>
              </p:ext>
            </p:extLst>
          </p:nvPr>
        </p:nvGraphicFramePr>
        <p:xfrm>
          <a:off x="3635896" y="5877272"/>
          <a:ext cx="1928813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95" name="Equation" r:id="rId6" imgW="1028520" imgH="228600" progId="Equation.DSMT4">
                  <p:embed/>
                </p:oleObj>
              </mc:Choice>
              <mc:Fallback>
                <p:oleObj name="Equation" r:id="rId6" imgW="1028520" imgH="2286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5877272"/>
                        <a:ext cx="1928813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01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签名方案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23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8393252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7810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签名方案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24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33069"/>
            <a:ext cx="6408712" cy="1480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78285"/>
            <a:ext cx="8244916" cy="962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1017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200" dirty="0" err="1" smtClean="0">
                <a:solidFill>
                  <a:srgbClr val="FF0000"/>
                </a:solidFill>
              </a:rPr>
              <a:t>ElGamal</a:t>
            </a:r>
            <a:r>
              <a:rPr lang="zh-CN" altLang="en-US" sz="3200" dirty="0" smtClean="0">
                <a:solidFill>
                  <a:srgbClr val="FF0000"/>
                </a:solidFill>
              </a:rPr>
              <a:t>签名方案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8" name="矩形 5"/>
          <p:cNvSpPr txBox="1">
            <a:spLocks noChangeArrowheads="1"/>
          </p:cNvSpPr>
          <p:nvPr/>
        </p:nvSpPr>
        <p:spPr bwMode="auto">
          <a:xfrm>
            <a:off x="285750" y="1135466"/>
            <a:ext cx="8447088" cy="524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rgbClr val="030CBD"/>
                </a:solidFill>
                <a:ea typeface="宋体" pitchFamily="2" charset="-122"/>
              </a:rPr>
              <a:t>1985</a:t>
            </a:r>
            <a:r>
              <a:rPr lang="zh-CN" altLang="en-US" sz="2400" dirty="0" smtClean="0">
                <a:solidFill>
                  <a:srgbClr val="030CBD"/>
                </a:solidFill>
                <a:ea typeface="宋体" pitchFamily="2" charset="-122"/>
              </a:rPr>
              <a:t>年提出了</a:t>
            </a:r>
            <a:r>
              <a:rPr lang="en-US" altLang="zh-CN" sz="2400" dirty="0" smtClean="0">
                <a:solidFill>
                  <a:srgbClr val="030CBD"/>
                </a:solidFill>
                <a:ea typeface="宋体" pitchFamily="2" charset="-122"/>
              </a:rPr>
              <a:t>El </a:t>
            </a:r>
            <a:r>
              <a:rPr lang="en-US" altLang="zh-CN" sz="2400" dirty="0" err="1" smtClean="0">
                <a:solidFill>
                  <a:srgbClr val="030CBD"/>
                </a:solidFill>
                <a:ea typeface="宋体" pitchFamily="2" charset="-122"/>
              </a:rPr>
              <a:t>Gamal</a:t>
            </a:r>
            <a:r>
              <a:rPr lang="zh-CN" altLang="en-US" sz="2400" dirty="0" smtClean="0">
                <a:solidFill>
                  <a:srgbClr val="030CBD"/>
                </a:solidFill>
                <a:ea typeface="宋体" pitchFamily="2" charset="-122"/>
              </a:rPr>
              <a:t>签名方案。</a:t>
            </a:r>
            <a:endParaRPr lang="en-US" altLang="zh-CN" sz="2400" dirty="0" smtClean="0">
              <a:solidFill>
                <a:srgbClr val="030CBD"/>
              </a:solidFill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rgbClr val="030CBD"/>
                </a:solidFill>
                <a:ea typeface="宋体" pitchFamily="2" charset="-122"/>
              </a:rPr>
              <a:t>El </a:t>
            </a:r>
            <a:r>
              <a:rPr lang="en-US" altLang="zh-CN" sz="2400" dirty="0" err="1" smtClean="0">
                <a:solidFill>
                  <a:srgbClr val="030CBD"/>
                </a:solidFill>
                <a:ea typeface="宋体" pitchFamily="2" charset="-122"/>
              </a:rPr>
              <a:t>Gamal</a:t>
            </a:r>
            <a:r>
              <a:rPr lang="zh-CN" altLang="en-US" sz="2400" dirty="0" smtClean="0">
                <a:solidFill>
                  <a:srgbClr val="030CBD"/>
                </a:solidFill>
                <a:ea typeface="宋体" pitchFamily="2" charset="-122"/>
              </a:rPr>
              <a:t>签名方案是非确定性的，也就是说对任意给定的消息有很多有效的签名。</a:t>
            </a:r>
            <a:endParaRPr lang="en-US" altLang="zh-CN" sz="2400" dirty="0">
              <a:solidFill>
                <a:srgbClr val="030CB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835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rgbClr val="FF0000"/>
                </a:solidFill>
              </a:rPr>
              <a:t>El 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Gamal</a:t>
            </a:r>
            <a:r>
              <a:rPr lang="zh-CN" altLang="en-US" sz="3200" dirty="0" smtClean="0">
                <a:solidFill>
                  <a:srgbClr val="FF0000"/>
                </a:solidFill>
              </a:rPr>
              <a:t>签名方案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183594"/>
              </p:ext>
            </p:extLst>
          </p:nvPr>
        </p:nvGraphicFramePr>
        <p:xfrm>
          <a:off x="1429469" y="1265560"/>
          <a:ext cx="6238875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994" name="Equation" r:id="rId4" imgW="3327120" imgH="965160" progId="Equation.DSMT4">
                  <p:embed/>
                </p:oleObj>
              </mc:Choice>
              <mc:Fallback>
                <p:oleObj name="Equation" r:id="rId4" imgW="3327120" imgH="96516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9469" y="1265560"/>
                        <a:ext cx="6238875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931233"/>
              </p:ext>
            </p:extLst>
          </p:nvPr>
        </p:nvGraphicFramePr>
        <p:xfrm>
          <a:off x="1510457" y="3272308"/>
          <a:ext cx="5857875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995" name="Equation" r:id="rId6" imgW="3124080" imgH="965160" progId="Equation.DSMT4">
                  <p:embed/>
                </p:oleObj>
              </mc:Choice>
              <mc:Fallback>
                <p:oleObj name="Equation" r:id="rId6" imgW="3124080" imgH="96516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0457" y="3272308"/>
                        <a:ext cx="5857875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610442"/>
              </p:ext>
            </p:extLst>
          </p:nvPr>
        </p:nvGraphicFramePr>
        <p:xfrm>
          <a:off x="1573485" y="5300663"/>
          <a:ext cx="62388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996" name="Equation" r:id="rId8" imgW="3327120" imgH="507960" progId="Equation.DSMT4">
                  <p:embed/>
                </p:oleObj>
              </mc:Choice>
              <mc:Fallback>
                <p:oleObj name="Equation" r:id="rId8" imgW="3327120" imgH="50796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485" y="5300663"/>
                        <a:ext cx="62388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312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rgbClr val="FF0000"/>
                </a:solidFill>
              </a:rPr>
              <a:t>El 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Gamal</a:t>
            </a:r>
            <a:r>
              <a:rPr lang="zh-CN" altLang="en-US" sz="3200" dirty="0" smtClean="0">
                <a:solidFill>
                  <a:srgbClr val="FF0000"/>
                </a:solidFill>
              </a:rPr>
              <a:t>签名方案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232311"/>
              </p:ext>
            </p:extLst>
          </p:nvPr>
        </p:nvGraphicFramePr>
        <p:xfrm>
          <a:off x="860822" y="1484313"/>
          <a:ext cx="7167562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074" name="Equation" r:id="rId4" imgW="3822480" imgH="228600" progId="Equation.DSMT4">
                  <p:embed/>
                </p:oleObj>
              </mc:Choice>
              <mc:Fallback>
                <p:oleObj name="Equation" r:id="rId4" imgW="3822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822" y="1484313"/>
                        <a:ext cx="7167562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734598"/>
              </p:ext>
            </p:extLst>
          </p:nvPr>
        </p:nvGraphicFramePr>
        <p:xfrm>
          <a:off x="910779" y="2133600"/>
          <a:ext cx="609600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075" name="Equation" r:id="rId6" imgW="3251160" imgH="723600" progId="Equation.DSMT4">
                  <p:embed/>
                </p:oleObj>
              </mc:Choice>
              <mc:Fallback>
                <p:oleObj name="Equation" r:id="rId6" imgW="325116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779" y="2133600"/>
                        <a:ext cx="6096000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008905"/>
              </p:ext>
            </p:extLst>
          </p:nvPr>
        </p:nvGraphicFramePr>
        <p:xfrm>
          <a:off x="899592" y="3717032"/>
          <a:ext cx="18097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076" name="Equation" r:id="rId8" imgW="965160" imgH="253800" progId="Equation.DSMT4">
                  <p:embed/>
                </p:oleObj>
              </mc:Choice>
              <mc:Fallback>
                <p:oleObj name="Equation" r:id="rId8" imgW="965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717032"/>
                        <a:ext cx="180975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277570"/>
              </p:ext>
            </p:extLst>
          </p:nvPr>
        </p:nvGraphicFramePr>
        <p:xfrm>
          <a:off x="886966" y="4437063"/>
          <a:ext cx="38576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077" name="Equation" r:id="rId10" imgW="2057400" imgH="457200" progId="Equation.DSMT4">
                  <p:embed/>
                </p:oleObj>
              </mc:Choice>
              <mc:Fallback>
                <p:oleObj name="Equation" r:id="rId10" imgW="2057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966" y="4437063"/>
                        <a:ext cx="385762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154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rgbClr val="FF0000"/>
                </a:solidFill>
              </a:rPr>
              <a:t>El 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Gamal</a:t>
            </a:r>
            <a:r>
              <a:rPr lang="zh-CN" altLang="en-US" sz="3200" dirty="0" smtClean="0">
                <a:solidFill>
                  <a:srgbClr val="FF0000"/>
                </a:solidFill>
              </a:rPr>
              <a:t>签名方案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856326"/>
              </p:ext>
            </p:extLst>
          </p:nvPr>
        </p:nvGraphicFramePr>
        <p:xfrm>
          <a:off x="788814" y="1484313"/>
          <a:ext cx="7167562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063" name="Equation" r:id="rId4" imgW="3822480" imgH="228600" progId="Equation.DSMT4">
                  <p:embed/>
                </p:oleObj>
              </mc:Choice>
              <mc:Fallback>
                <p:oleObj name="Equation" r:id="rId4" imgW="3822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814" y="1484313"/>
                        <a:ext cx="7167562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809537"/>
              </p:ext>
            </p:extLst>
          </p:nvPr>
        </p:nvGraphicFramePr>
        <p:xfrm>
          <a:off x="838200" y="2132856"/>
          <a:ext cx="5024438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064" name="Equation" r:id="rId6" imgW="2679480" imgH="723600" progId="Equation.DSMT4">
                  <p:embed/>
                </p:oleObj>
              </mc:Choice>
              <mc:Fallback>
                <p:oleObj name="Equation" r:id="rId6" imgW="2679480" imgH="723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32856"/>
                        <a:ext cx="5024438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406273"/>
              </p:ext>
            </p:extLst>
          </p:nvPr>
        </p:nvGraphicFramePr>
        <p:xfrm>
          <a:off x="827584" y="3645024"/>
          <a:ext cx="17145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065" name="Equation" r:id="rId8" imgW="914400" imgH="253800" progId="Equation.DSMT4">
                  <p:embed/>
                </p:oleObj>
              </mc:Choice>
              <mc:Fallback>
                <p:oleObj name="Equation" r:id="rId8" imgW="914400" imgH="2538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645024"/>
                        <a:ext cx="17145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070270"/>
              </p:ext>
            </p:extLst>
          </p:nvPr>
        </p:nvGraphicFramePr>
        <p:xfrm>
          <a:off x="827584" y="4365104"/>
          <a:ext cx="3429001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066" name="Equation" r:id="rId10" imgW="1828800" imgH="457200" progId="Equation.DSMT4">
                  <p:embed/>
                </p:oleObj>
              </mc:Choice>
              <mc:Fallback>
                <p:oleObj name="Equation" r:id="rId10" imgW="1828800" imgH="4572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365104"/>
                        <a:ext cx="3429001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985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rgbClr val="FF0000"/>
                </a:solidFill>
              </a:rPr>
              <a:t>El 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Gamal</a:t>
            </a:r>
            <a:r>
              <a:rPr lang="zh-CN" altLang="en-US" sz="3200" dirty="0" smtClean="0">
                <a:solidFill>
                  <a:srgbClr val="FF0000"/>
                </a:solidFill>
              </a:rPr>
              <a:t>签名方案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833541"/>
              </p:ext>
            </p:extLst>
          </p:nvPr>
        </p:nvGraphicFramePr>
        <p:xfrm>
          <a:off x="436816" y="1556792"/>
          <a:ext cx="8296022" cy="503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172" name="Equation" r:id="rId4" imgW="3543120" imgH="215640" progId="Equation.DSMT4">
                  <p:embed/>
                </p:oleObj>
              </mc:Choice>
              <mc:Fallback>
                <p:oleObj name="Equation" r:id="rId4" imgW="3543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16" y="1556792"/>
                        <a:ext cx="8296022" cy="503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457185"/>
              </p:ext>
            </p:extLst>
          </p:nvPr>
        </p:nvGraphicFramePr>
        <p:xfrm>
          <a:off x="539552" y="2276872"/>
          <a:ext cx="4275138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173" name="Equation" r:id="rId6" imgW="1688760" imgH="482400" progId="Equation.DSMT4">
                  <p:embed/>
                </p:oleObj>
              </mc:Choice>
              <mc:Fallback>
                <p:oleObj name="Equation" r:id="rId6" imgW="1688760" imgH="4824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276872"/>
                        <a:ext cx="4275138" cy="121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319560"/>
              </p:ext>
            </p:extLst>
          </p:nvPr>
        </p:nvGraphicFramePr>
        <p:xfrm>
          <a:off x="467544" y="3933056"/>
          <a:ext cx="66611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174" name="Equation" r:id="rId8" imgW="2844720" imgH="215640" progId="Equation.DSMT4">
                  <p:embed/>
                </p:oleObj>
              </mc:Choice>
              <mc:Fallback>
                <p:oleObj name="Equation" r:id="rId8" imgW="2844720" imgH="2156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933056"/>
                        <a:ext cx="66611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478984"/>
              </p:ext>
            </p:extLst>
          </p:nvPr>
        </p:nvGraphicFramePr>
        <p:xfrm>
          <a:off x="499269" y="4437112"/>
          <a:ext cx="6108700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175" name="Equation" r:id="rId10" imgW="2412720" imgH="736560" progId="Equation.DSMT4">
                  <p:embed/>
                </p:oleObj>
              </mc:Choice>
              <mc:Fallback>
                <p:oleObj name="Equation" r:id="rId10" imgW="2412720" imgH="73656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269" y="4437112"/>
                        <a:ext cx="6108700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609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FF0000"/>
                </a:solidFill>
              </a:rPr>
              <a:t>数字签名算法</a:t>
            </a:r>
            <a:r>
              <a:rPr lang="en-US" altLang="zh-CN" sz="3200" dirty="0">
                <a:solidFill>
                  <a:srgbClr val="FF0000"/>
                </a:solidFill>
              </a:rPr>
              <a:t>(DSA)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440780"/>
              </p:ext>
            </p:extLst>
          </p:nvPr>
        </p:nvGraphicFramePr>
        <p:xfrm>
          <a:off x="596900" y="1700213"/>
          <a:ext cx="7688263" cy="288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14" name="Equation" r:id="rId4" imgW="3377880" imgH="1269720" progId="Equation.DSMT4">
                  <p:embed/>
                </p:oleObj>
              </mc:Choice>
              <mc:Fallback>
                <p:oleObj name="Equation" r:id="rId4" imgW="3377880" imgH="1269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1700213"/>
                        <a:ext cx="7688263" cy="288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477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数字签名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374977" name="图片 193" descr="http://i03.c.aliimg.com/blog/upload/2009/02/17/ac0db973060237d5530a268a6a1a848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24" y="1484784"/>
            <a:ext cx="7982404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0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数字签名算法</a:t>
            </a:r>
            <a:r>
              <a:rPr lang="en-US" altLang="zh-CN" sz="3200" dirty="0" smtClean="0">
                <a:solidFill>
                  <a:srgbClr val="FF0000"/>
                </a:solidFill>
              </a:rPr>
              <a:t>(DSA)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488467"/>
              </p:ext>
            </p:extLst>
          </p:nvPr>
        </p:nvGraphicFramePr>
        <p:xfrm>
          <a:off x="327025" y="1113656"/>
          <a:ext cx="7339013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40" name="Equation" r:id="rId4" imgW="3162240" imgH="1218960" progId="Equation.DSMT4">
                  <p:embed/>
                </p:oleObj>
              </mc:Choice>
              <mc:Fallback>
                <p:oleObj name="Equation" r:id="rId4" imgW="316224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" y="1113656"/>
                        <a:ext cx="7339013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110670"/>
              </p:ext>
            </p:extLst>
          </p:nvPr>
        </p:nvGraphicFramePr>
        <p:xfrm>
          <a:off x="277639" y="4005064"/>
          <a:ext cx="7857060" cy="208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41" name="Equation" r:id="rId6" imgW="3809880" imgH="1015920" progId="Equation.DSMT4">
                  <p:embed/>
                </p:oleObj>
              </mc:Choice>
              <mc:Fallback>
                <p:oleObj name="Equation" r:id="rId6" imgW="380988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39" y="4005064"/>
                        <a:ext cx="7857060" cy="20882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155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200" dirty="0" err="1" smtClean="0">
                <a:solidFill>
                  <a:srgbClr val="FF0000"/>
                </a:solidFill>
              </a:rPr>
              <a:t>Schnorr</a:t>
            </a:r>
            <a:r>
              <a:rPr lang="zh-CN" altLang="en-US" sz="3200" dirty="0" smtClean="0">
                <a:solidFill>
                  <a:srgbClr val="FF0000"/>
                </a:solidFill>
              </a:rPr>
              <a:t>签名方案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797815"/>
              </p:ext>
            </p:extLst>
          </p:nvPr>
        </p:nvGraphicFramePr>
        <p:xfrm>
          <a:off x="712167" y="1412776"/>
          <a:ext cx="7388225" cy="324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26" name="Equation" r:id="rId4" imgW="3403440" imgH="1498320" progId="Equation.DSMT4">
                  <p:embed/>
                </p:oleObj>
              </mc:Choice>
              <mc:Fallback>
                <p:oleObj name="Equation" r:id="rId4" imgW="3403440" imgH="1498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167" y="1412776"/>
                        <a:ext cx="7388225" cy="324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895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200" dirty="0" err="1" smtClean="0">
                <a:solidFill>
                  <a:srgbClr val="FF0000"/>
                </a:solidFill>
              </a:rPr>
              <a:t>Schnorr</a:t>
            </a:r>
            <a:r>
              <a:rPr lang="zh-CN" altLang="en-US" sz="3200" dirty="0" smtClean="0">
                <a:solidFill>
                  <a:srgbClr val="FF0000"/>
                </a:solidFill>
              </a:rPr>
              <a:t>签名方案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919666"/>
              </p:ext>
            </p:extLst>
          </p:nvPr>
        </p:nvGraphicFramePr>
        <p:xfrm>
          <a:off x="326313" y="1196752"/>
          <a:ext cx="7339301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62" name="Equation" r:id="rId4" imgW="3162240" imgH="965160" progId="Equation.DSMT4">
                  <p:embed/>
                </p:oleObj>
              </mc:Choice>
              <mc:Fallback>
                <p:oleObj name="Equation" r:id="rId4" imgW="316224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13" y="1196752"/>
                        <a:ext cx="7339301" cy="22322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007722"/>
              </p:ext>
            </p:extLst>
          </p:nvPr>
        </p:nvGraphicFramePr>
        <p:xfrm>
          <a:off x="282575" y="4077072"/>
          <a:ext cx="7884154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63" name="Equation" r:id="rId6" imgW="3695400" imgH="507960" progId="Equation.DSMT4">
                  <p:embed/>
                </p:oleObj>
              </mc:Choice>
              <mc:Fallback>
                <p:oleObj name="Equation" r:id="rId6" imgW="36954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" y="4077072"/>
                        <a:ext cx="7884154" cy="1080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653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椭圆曲线数字签名算法（</a:t>
            </a:r>
            <a:r>
              <a:rPr lang="en-US" altLang="zh-CN" sz="3200" dirty="0" smtClean="0">
                <a:solidFill>
                  <a:srgbClr val="FF0000"/>
                </a:solidFill>
              </a:rPr>
              <a:t>ECDSA)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893012"/>
              </p:ext>
            </p:extLst>
          </p:nvPr>
        </p:nvGraphicFramePr>
        <p:xfrm>
          <a:off x="467544" y="1814513"/>
          <a:ext cx="7939088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37" name="Equation" r:id="rId4" imgW="3657600" imgH="1498320" progId="Equation.DSMT4">
                  <p:embed/>
                </p:oleObj>
              </mc:Choice>
              <mc:Fallback>
                <p:oleObj name="Equation" r:id="rId4" imgW="3657600" imgH="1498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814513"/>
                        <a:ext cx="7939088" cy="324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515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FF0000"/>
                </a:solidFill>
              </a:rPr>
              <a:t>椭圆曲线数字签名算法（</a:t>
            </a:r>
            <a:r>
              <a:rPr lang="en-US" altLang="zh-CN" sz="3200" dirty="0">
                <a:solidFill>
                  <a:srgbClr val="FF0000"/>
                </a:solidFill>
              </a:rPr>
              <a:t>ECDSA)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648662"/>
              </p:ext>
            </p:extLst>
          </p:nvPr>
        </p:nvGraphicFramePr>
        <p:xfrm>
          <a:off x="683568" y="1628800"/>
          <a:ext cx="7488832" cy="3165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62" name="Equation" r:id="rId4" imgW="3352680" imgH="1422360" progId="Equation.DSMT4">
                  <p:embed/>
                </p:oleObj>
              </mc:Choice>
              <mc:Fallback>
                <p:oleObj name="Equation" r:id="rId4" imgW="3352680" imgH="1422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628800"/>
                        <a:ext cx="7488832" cy="31654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583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FF0000"/>
                </a:solidFill>
              </a:rPr>
              <a:t>椭圆曲线数字签名算法（</a:t>
            </a:r>
            <a:r>
              <a:rPr lang="en-US" altLang="zh-CN" sz="3200" dirty="0">
                <a:solidFill>
                  <a:srgbClr val="FF0000"/>
                </a:solidFill>
              </a:rPr>
              <a:t>ECDSA)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382079"/>
              </p:ext>
            </p:extLst>
          </p:nvPr>
        </p:nvGraphicFramePr>
        <p:xfrm>
          <a:off x="1331640" y="1916832"/>
          <a:ext cx="6049962" cy="292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84" name="Equation" r:id="rId4" imgW="2933640" imgH="1422360" progId="Equation.DSMT4">
                  <p:embed/>
                </p:oleObj>
              </mc:Choice>
              <mc:Fallback>
                <p:oleObj name="Equation" r:id="rId4" imgW="2933640" imgH="1422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916832"/>
                        <a:ext cx="6049962" cy="292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515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FF0000"/>
                </a:solidFill>
              </a:rPr>
              <a:t>椭圆曲线数字签名算法（</a:t>
            </a:r>
            <a:r>
              <a:rPr lang="en-US" altLang="zh-CN" sz="3200" dirty="0">
                <a:solidFill>
                  <a:srgbClr val="FF0000"/>
                </a:solidFill>
              </a:rPr>
              <a:t>ECDSA)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470608"/>
              </p:ext>
            </p:extLst>
          </p:nvPr>
        </p:nvGraphicFramePr>
        <p:xfrm>
          <a:off x="827584" y="1700808"/>
          <a:ext cx="7227888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09" name="Equation" r:id="rId4" imgW="3504960" imgH="698400" progId="Equation.DSMT4">
                  <p:embed/>
                </p:oleObj>
              </mc:Choice>
              <mc:Fallback>
                <p:oleObj name="Equation" r:id="rId4" imgW="350496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700808"/>
                        <a:ext cx="7227888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837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数字签名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矩形 5"/>
          <p:cNvSpPr txBox="1">
            <a:spLocks noChangeArrowheads="1"/>
          </p:cNvSpPr>
          <p:nvPr/>
        </p:nvSpPr>
        <p:spPr bwMode="auto">
          <a:xfrm>
            <a:off x="285750" y="1135466"/>
            <a:ext cx="8447088" cy="524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lnSpc>
                <a:spcPts val="3300"/>
              </a:lnSpc>
              <a:buNone/>
            </a:pPr>
            <a:r>
              <a:rPr lang="zh-CN" altLang="en-US" sz="2400" dirty="0" smtClean="0">
                <a:solidFill>
                  <a:srgbClr val="030CBD"/>
                </a:solidFill>
                <a:ea typeface="宋体" pitchFamily="2" charset="-122"/>
              </a:rPr>
              <a:t>定义 数字签名方案 是一个满足下列条件的</a:t>
            </a:r>
            <a:r>
              <a:rPr lang="en-US" altLang="zh-CN" sz="2400" dirty="0" smtClean="0">
                <a:solidFill>
                  <a:srgbClr val="030CBD"/>
                </a:solidFill>
                <a:ea typeface="宋体" pitchFamily="2" charset="-122"/>
              </a:rPr>
              <a:t>5</a:t>
            </a:r>
            <a:r>
              <a:rPr lang="zh-CN" altLang="en-US" sz="2400" dirty="0" smtClean="0">
                <a:solidFill>
                  <a:srgbClr val="030CBD"/>
                </a:solidFill>
                <a:ea typeface="宋体" pitchFamily="2" charset="-122"/>
              </a:rPr>
              <a:t>元组                           </a:t>
            </a:r>
            <a:endParaRPr lang="en-US" altLang="zh-CN" sz="2400" dirty="0" smtClean="0">
              <a:solidFill>
                <a:srgbClr val="030CBD"/>
              </a:solidFill>
              <a:ea typeface="宋体" pitchFamily="2" charset="-122"/>
            </a:endParaRPr>
          </a:p>
          <a:p>
            <a:pPr marL="0" indent="0">
              <a:lnSpc>
                <a:spcPts val="3300"/>
              </a:lnSpc>
              <a:buNone/>
            </a:pPr>
            <a:r>
              <a:rPr lang="en-US" altLang="zh-CN" sz="2400" dirty="0" smtClean="0">
                <a:solidFill>
                  <a:srgbClr val="030CBD"/>
                </a:solidFill>
                <a:ea typeface="宋体" pitchFamily="2" charset="-122"/>
              </a:rPr>
              <a:t>1</a:t>
            </a:r>
            <a:r>
              <a:rPr lang="zh-CN" altLang="en-US" sz="2400" dirty="0" smtClean="0">
                <a:solidFill>
                  <a:srgbClr val="030CBD"/>
                </a:solidFill>
                <a:ea typeface="宋体" pitchFamily="2" charset="-122"/>
              </a:rPr>
              <a:t>）  是由所有可能的消息组成的有限集合。</a:t>
            </a:r>
            <a:endParaRPr lang="en-US" altLang="zh-CN" sz="2400" dirty="0" smtClean="0">
              <a:solidFill>
                <a:srgbClr val="030CBD"/>
              </a:solidFill>
              <a:ea typeface="宋体" pitchFamily="2" charset="-122"/>
            </a:endParaRPr>
          </a:p>
          <a:p>
            <a:pPr marL="0" indent="0">
              <a:lnSpc>
                <a:spcPts val="3300"/>
              </a:lnSpc>
              <a:buNone/>
            </a:pPr>
            <a:r>
              <a:rPr lang="en-US" altLang="zh-CN" sz="2400" dirty="0" smtClean="0">
                <a:solidFill>
                  <a:srgbClr val="030CBD"/>
                </a:solidFill>
                <a:ea typeface="宋体" pitchFamily="2" charset="-122"/>
              </a:rPr>
              <a:t>2</a:t>
            </a:r>
            <a:r>
              <a:rPr lang="zh-CN" altLang="en-US" sz="2400" dirty="0" smtClean="0">
                <a:solidFill>
                  <a:srgbClr val="030CBD"/>
                </a:solidFill>
                <a:ea typeface="宋体" pitchFamily="2" charset="-122"/>
              </a:rPr>
              <a:t>）  是由所有可能签名组成的有限集合。 </a:t>
            </a:r>
            <a:endParaRPr lang="en-US" altLang="zh-CN" sz="2400" dirty="0" smtClean="0">
              <a:solidFill>
                <a:srgbClr val="030CBD"/>
              </a:solidFill>
              <a:ea typeface="宋体" pitchFamily="2" charset="-122"/>
            </a:endParaRPr>
          </a:p>
          <a:p>
            <a:pPr marL="0" indent="0">
              <a:lnSpc>
                <a:spcPts val="3300"/>
              </a:lnSpc>
              <a:buNone/>
            </a:pPr>
            <a:r>
              <a:rPr lang="en-US" altLang="zh-CN" sz="2400" dirty="0" smtClean="0">
                <a:solidFill>
                  <a:srgbClr val="030CBD"/>
                </a:solidFill>
                <a:ea typeface="宋体" pitchFamily="2" charset="-122"/>
              </a:rPr>
              <a:t>3</a:t>
            </a:r>
            <a:r>
              <a:rPr lang="zh-CN" altLang="en-US" sz="2400" dirty="0" smtClean="0">
                <a:solidFill>
                  <a:srgbClr val="030CBD"/>
                </a:solidFill>
                <a:ea typeface="宋体" pitchFamily="2" charset="-122"/>
              </a:rPr>
              <a:t>）  为密钥空间，由所有可能的密钥组成的有限集合。</a:t>
            </a:r>
            <a:endParaRPr lang="en-US" altLang="zh-CN" sz="2400" dirty="0" smtClean="0">
              <a:solidFill>
                <a:srgbClr val="030CBD"/>
              </a:solidFill>
              <a:ea typeface="宋体" pitchFamily="2" charset="-122"/>
            </a:endParaRPr>
          </a:p>
          <a:p>
            <a:pPr marL="0" indent="0">
              <a:lnSpc>
                <a:spcPts val="3300"/>
              </a:lnSpc>
              <a:buNone/>
            </a:pPr>
            <a:r>
              <a:rPr lang="en-US" altLang="zh-CN" sz="2400" dirty="0" smtClean="0">
                <a:solidFill>
                  <a:srgbClr val="030CBD"/>
                </a:solidFill>
                <a:ea typeface="宋体" pitchFamily="2" charset="-122"/>
              </a:rPr>
              <a:t>4</a:t>
            </a:r>
            <a:r>
              <a:rPr lang="zh-CN" altLang="en-US" sz="2400" dirty="0" smtClean="0">
                <a:solidFill>
                  <a:srgbClr val="030CBD"/>
                </a:solidFill>
                <a:ea typeface="宋体" pitchFamily="2" charset="-122"/>
              </a:rPr>
              <a:t>）对应每一个            </a:t>
            </a:r>
            <a:r>
              <a:rPr lang="zh-CN" altLang="en-US" sz="2400" dirty="0">
                <a:solidFill>
                  <a:srgbClr val="030CBD"/>
                </a:solidFill>
                <a:ea typeface="宋体" pitchFamily="2" charset="-122"/>
              </a:rPr>
              <a:t>，</a:t>
            </a:r>
            <a:r>
              <a:rPr lang="zh-CN" altLang="en-US" sz="2400" dirty="0" smtClean="0">
                <a:solidFill>
                  <a:srgbClr val="030CBD"/>
                </a:solidFill>
                <a:ea typeface="宋体" pitchFamily="2" charset="-122"/>
              </a:rPr>
              <a:t>有一个签名算法                和一个相应的验证算法                。对于每一个消息               和每一个签名             </a:t>
            </a:r>
            <a:endParaRPr lang="en-US" altLang="zh-CN" sz="2400" dirty="0" smtClean="0">
              <a:solidFill>
                <a:srgbClr val="030CBD"/>
              </a:solidFill>
              <a:ea typeface="宋体" pitchFamily="2" charset="-122"/>
            </a:endParaRPr>
          </a:p>
          <a:p>
            <a:pPr marL="0" indent="0">
              <a:lnSpc>
                <a:spcPts val="3300"/>
              </a:lnSpc>
              <a:buNone/>
            </a:pPr>
            <a:r>
              <a:rPr lang="zh-CN" altLang="en-US" sz="2400" dirty="0">
                <a:solidFill>
                  <a:srgbClr val="030CBD"/>
                </a:solidFill>
                <a:ea typeface="宋体" pitchFamily="2" charset="-122"/>
              </a:rPr>
              <a:t>每</a:t>
            </a:r>
            <a:r>
              <a:rPr lang="zh-CN" altLang="en-US" sz="2400" dirty="0" smtClean="0">
                <a:solidFill>
                  <a:srgbClr val="030CBD"/>
                </a:solidFill>
                <a:ea typeface="宋体" pitchFamily="2" charset="-122"/>
              </a:rPr>
              <a:t>一 个                            和                                                都满足下列</a:t>
            </a:r>
            <a:endParaRPr lang="en-US" altLang="zh-CN" sz="2400" dirty="0" smtClean="0">
              <a:solidFill>
                <a:srgbClr val="030CBD"/>
              </a:solidFill>
              <a:ea typeface="宋体" pitchFamily="2" charset="-122"/>
            </a:endParaRPr>
          </a:p>
          <a:p>
            <a:pPr marL="0" indent="0">
              <a:lnSpc>
                <a:spcPts val="3300"/>
              </a:lnSpc>
              <a:buNone/>
            </a:pPr>
            <a:r>
              <a:rPr lang="zh-CN" altLang="en-US" sz="2400" dirty="0" smtClean="0">
                <a:solidFill>
                  <a:srgbClr val="030CBD"/>
                </a:solidFill>
                <a:ea typeface="宋体" pitchFamily="2" charset="-122"/>
              </a:rPr>
              <a:t>条件的函数：          </a:t>
            </a:r>
            <a:endParaRPr lang="en-US" altLang="zh-CN" sz="2400" dirty="0">
              <a:solidFill>
                <a:srgbClr val="030CBD"/>
              </a:solidFill>
              <a:ea typeface="宋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114574"/>
              </p:ext>
            </p:extLst>
          </p:nvPr>
        </p:nvGraphicFramePr>
        <p:xfrm>
          <a:off x="6771419" y="1196752"/>
          <a:ext cx="1761022" cy="380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320" name="Equation" r:id="rId6" imgW="939600" imgH="203040" progId="Equation.DSMT4">
                  <p:embed/>
                </p:oleObj>
              </mc:Choice>
              <mc:Fallback>
                <p:oleObj name="Equation" r:id="rId6" imgW="939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71419" y="1196752"/>
                        <a:ext cx="1761022" cy="3807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933667"/>
              </p:ext>
            </p:extLst>
          </p:nvPr>
        </p:nvGraphicFramePr>
        <p:xfrm>
          <a:off x="683568" y="1700808"/>
          <a:ext cx="309563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321" name="Equation" r:id="rId8" imgW="164880" imgH="177480" progId="Equation.DSMT4">
                  <p:embed/>
                </p:oleObj>
              </mc:Choice>
              <mc:Fallback>
                <p:oleObj name="Equation" r:id="rId8" imgW="164880" imgH="17748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700808"/>
                        <a:ext cx="309563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420087"/>
              </p:ext>
            </p:extLst>
          </p:nvPr>
        </p:nvGraphicFramePr>
        <p:xfrm>
          <a:off x="673100" y="2205038"/>
          <a:ext cx="333375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322" name="Equation" r:id="rId10" imgW="177480" imgH="177480" progId="Equation.DSMT4">
                  <p:embed/>
                </p:oleObj>
              </mc:Choice>
              <mc:Fallback>
                <p:oleObj name="Equation" r:id="rId10" imgW="1774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205038"/>
                        <a:ext cx="333375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173640"/>
              </p:ext>
            </p:extLst>
          </p:nvPr>
        </p:nvGraphicFramePr>
        <p:xfrm>
          <a:off x="683568" y="2708920"/>
          <a:ext cx="309563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323" name="Equation" r:id="rId12" imgW="164880" imgH="177480" progId="Equation.DSMT4">
                  <p:embed/>
                </p:oleObj>
              </mc:Choice>
              <mc:Fallback>
                <p:oleObj name="Equation" r:id="rId12" imgW="164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708920"/>
                        <a:ext cx="309563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802520"/>
              </p:ext>
            </p:extLst>
          </p:nvPr>
        </p:nvGraphicFramePr>
        <p:xfrm>
          <a:off x="2413000" y="3171825"/>
          <a:ext cx="738188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324" name="Equation" r:id="rId14" imgW="393480" imgH="177480" progId="Equation.DSMT4">
                  <p:embed/>
                </p:oleObj>
              </mc:Choice>
              <mc:Fallback>
                <p:oleObj name="Equation" r:id="rId14" imgW="3934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3171825"/>
                        <a:ext cx="738188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49765"/>
              </p:ext>
            </p:extLst>
          </p:nvPr>
        </p:nvGraphicFramePr>
        <p:xfrm>
          <a:off x="5600700" y="3132138"/>
          <a:ext cx="1071563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325" name="Equation" r:id="rId16" imgW="571320" imgH="228600" progId="Equation.DSMT4">
                  <p:embed/>
                </p:oleObj>
              </mc:Choice>
              <mc:Fallback>
                <p:oleObj name="Equation" r:id="rId16" imgW="571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3132138"/>
                        <a:ext cx="1071563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559100"/>
              </p:ext>
            </p:extLst>
          </p:nvPr>
        </p:nvGraphicFramePr>
        <p:xfrm>
          <a:off x="1652042" y="3573016"/>
          <a:ext cx="10477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326" name="Equation" r:id="rId18" imgW="558720" imgH="228600" progId="Equation.DSMT4">
                  <p:embed/>
                </p:oleObj>
              </mc:Choice>
              <mc:Fallback>
                <p:oleObj name="Equation" r:id="rId18" imgW="558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042" y="3573016"/>
                        <a:ext cx="104775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222208"/>
              </p:ext>
            </p:extLst>
          </p:nvPr>
        </p:nvGraphicFramePr>
        <p:xfrm>
          <a:off x="5230813" y="3625850"/>
          <a:ext cx="738187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327" name="Equation" r:id="rId20" imgW="393480" imgH="177480" progId="Equation.DSMT4">
                  <p:embed/>
                </p:oleObj>
              </mc:Choice>
              <mc:Fallback>
                <p:oleObj name="Equation" r:id="rId20" imgW="3934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0813" y="3625850"/>
                        <a:ext cx="738187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813760"/>
              </p:ext>
            </p:extLst>
          </p:nvPr>
        </p:nvGraphicFramePr>
        <p:xfrm>
          <a:off x="7959725" y="3621088"/>
          <a:ext cx="76200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328" name="Equation" r:id="rId22" imgW="406080" imgH="203040" progId="Equation.DSMT4">
                  <p:embed/>
                </p:oleObj>
              </mc:Choice>
              <mc:Fallback>
                <p:oleObj name="Equation" r:id="rId22" imgW="406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9725" y="3621088"/>
                        <a:ext cx="762000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724056"/>
              </p:ext>
            </p:extLst>
          </p:nvPr>
        </p:nvGraphicFramePr>
        <p:xfrm>
          <a:off x="1344761" y="4077072"/>
          <a:ext cx="164306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329" name="Equation" r:id="rId24" imgW="876240" imgH="228600" progId="Equation.DSMT4">
                  <p:embed/>
                </p:oleObj>
              </mc:Choice>
              <mc:Fallback>
                <p:oleObj name="Equation" r:id="rId24" imgW="876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761" y="4077072"/>
                        <a:ext cx="1643063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366142"/>
              </p:ext>
            </p:extLst>
          </p:nvPr>
        </p:nvGraphicFramePr>
        <p:xfrm>
          <a:off x="3779912" y="4005064"/>
          <a:ext cx="30956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330" name="Equation" r:id="rId26" imgW="1650960" imgH="253800" progId="Equation.DSMT4">
                  <p:embed/>
                </p:oleObj>
              </mc:Choice>
              <mc:Fallback>
                <p:oleObj name="Equation" r:id="rId26" imgW="1650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4005064"/>
                        <a:ext cx="309562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941598"/>
              </p:ext>
            </p:extLst>
          </p:nvPr>
        </p:nvGraphicFramePr>
        <p:xfrm>
          <a:off x="1475656" y="5013176"/>
          <a:ext cx="54292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331" name="Equation" r:id="rId28" imgW="2895480" imgH="482400" progId="Equation.DSMT4">
                  <p:embed/>
                </p:oleObj>
              </mc:Choice>
              <mc:Fallback>
                <p:oleObj name="Equation" r:id="rId28" imgW="2895480" imgH="482400" progId="Equation.DSMT4">
                  <p:embed/>
                  <p:pic>
                    <p:nvPicPr>
                      <p:cNvPr id="0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5013176"/>
                        <a:ext cx="542925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96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数字签名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矩形 5"/>
          <p:cNvSpPr txBox="1">
            <a:spLocks noChangeArrowheads="1"/>
          </p:cNvSpPr>
          <p:nvPr/>
        </p:nvSpPr>
        <p:spPr bwMode="auto">
          <a:xfrm>
            <a:off x="273844" y="1125707"/>
            <a:ext cx="8447088" cy="524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solidFill>
                  <a:srgbClr val="030CBD"/>
                </a:solidFill>
              </a:rPr>
              <a:t>1</a:t>
            </a:r>
            <a:r>
              <a:rPr lang="zh-CN" altLang="en-US" sz="2400" dirty="0" smtClean="0">
                <a:solidFill>
                  <a:srgbClr val="030CBD"/>
                </a:solidFill>
              </a:rPr>
              <a:t>）对于每一个          ，        和         是多项式时间算法。</a:t>
            </a:r>
            <a:endParaRPr lang="en-US" altLang="zh-CN" sz="2400" dirty="0" smtClean="0">
              <a:solidFill>
                <a:srgbClr val="030CBD"/>
              </a:solidFill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solidFill>
                  <a:srgbClr val="030CBD"/>
                </a:solidFill>
              </a:rPr>
              <a:t>2</a:t>
            </a:r>
            <a:r>
              <a:rPr lang="zh-CN" altLang="en-US" sz="2400" dirty="0" smtClean="0">
                <a:solidFill>
                  <a:srgbClr val="030CBD"/>
                </a:solidFill>
              </a:rPr>
              <a:t>）        是保密的，        是公开的。</a:t>
            </a:r>
            <a:endParaRPr lang="en-US" altLang="zh-CN" sz="2400" dirty="0" smtClean="0">
              <a:solidFill>
                <a:srgbClr val="030CBD"/>
              </a:solidFill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solidFill>
                  <a:srgbClr val="030CBD"/>
                </a:solidFill>
              </a:rPr>
              <a:t>3</a:t>
            </a:r>
            <a:r>
              <a:rPr lang="zh-CN" altLang="en-US" sz="2400" dirty="0" smtClean="0">
                <a:solidFill>
                  <a:srgbClr val="030CBD"/>
                </a:solidFill>
              </a:rPr>
              <a:t>）给定消息           ，任何人计算使得                              的    是计   </a:t>
            </a:r>
            <a:endParaRPr lang="en-US" altLang="zh-CN" sz="2400" dirty="0" smtClean="0">
              <a:solidFill>
                <a:srgbClr val="030CBD"/>
              </a:solidFill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400" dirty="0">
                <a:solidFill>
                  <a:srgbClr val="030CBD"/>
                </a:solidFill>
              </a:rPr>
              <a:t> </a:t>
            </a:r>
            <a:r>
              <a:rPr lang="en-US" altLang="zh-CN" sz="2400" dirty="0" smtClean="0">
                <a:solidFill>
                  <a:srgbClr val="030CBD"/>
                </a:solidFill>
              </a:rPr>
              <a:t>      </a:t>
            </a:r>
            <a:r>
              <a:rPr lang="zh-CN" altLang="en-US" sz="2400" dirty="0" smtClean="0">
                <a:solidFill>
                  <a:srgbClr val="030CBD"/>
                </a:solidFill>
              </a:rPr>
              <a:t>算不可行的。</a:t>
            </a:r>
            <a:endParaRPr lang="en-US" altLang="zh-CN" sz="2400" dirty="0" smtClean="0">
              <a:solidFill>
                <a:srgbClr val="030CBD"/>
              </a:solidFill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solidFill>
                  <a:srgbClr val="030CBD"/>
                </a:solidFill>
              </a:rPr>
              <a:t>4</a:t>
            </a:r>
            <a:r>
              <a:rPr lang="zh-CN" altLang="en-US" sz="2400" dirty="0" smtClean="0">
                <a:solidFill>
                  <a:srgbClr val="030CBD"/>
                </a:solidFill>
              </a:rPr>
              <a:t>）如果计算出使得                              的           对，则签名     称为</a:t>
            </a:r>
            <a:endParaRPr lang="en-US" altLang="zh-CN" sz="2400" dirty="0" smtClean="0">
              <a:solidFill>
                <a:srgbClr val="030CBD"/>
              </a:solidFill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400" dirty="0">
                <a:solidFill>
                  <a:srgbClr val="030CBD"/>
                </a:solidFill>
              </a:rPr>
              <a:t> </a:t>
            </a:r>
            <a:r>
              <a:rPr lang="en-US" altLang="zh-CN" sz="2400" dirty="0" smtClean="0">
                <a:solidFill>
                  <a:srgbClr val="030CBD"/>
                </a:solidFill>
              </a:rPr>
              <a:t>      </a:t>
            </a:r>
            <a:r>
              <a:rPr lang="zh-CN" altLang="en-US" sz="2400" dirty="0" smtClean="0">
                <a:solidFill>
                  <a:srgbClr val="030CBD"/>
                </a:solidFill>
              </a:rPr>
              <a:t>伪造签名。</a:t>
            </a:r>
            <a:endParaRPr lang="en-US" altLang="zh-CN" sz="2400" dirty="0" smtClean="0">
              <a:solidFill>
                <a:srgbClr val="030CBD"/>
              </a:solidFill>
            </a:endParaRPr>
          </a:p>
          <a:p>
            <a:pPr marL="0" indent="0">
              <a:lnSpc>
                <a:spcPts val="3300"/>
              </a:lnSpc>
              <a:buFontTx/>
              <a:buNone/>
            </a:pPr>
            <a:endParaRPr lang="en-US" altLang="zh-CN" sz="2400" dirty="0" smtClean="0">
              <a:solidFill>
                <a:srgbClr val="030CBD"/>
              </a:solidFill>
            </a:endParaRPr>
          </a:p>
          <a:p>
            <a:pPr marL="0" indent="0">
              <a:lnSpc>
                <a:spcPts val="3300"/>
              </a:lnSpc>
              <a:buFontTx/>
              <a:buNone/>
            </a:pPr>
            <a:endParaRPr lang="en-US" altLang="zh-CN" sz="2400" dirty="0">
              <a:solidFill>
                <a:srgbClr val="030CBD"/>
              </a:solidFill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363727"/>
              </p:ext>
            </p:extLst>
          </p:nvPr>
        </p:nvGraphicFramePr>
        <p:xfrm>
          <a:off x="2339752" y="1358418"/>
          <a:ext cx="738188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257" name="Equation" r:id="rId6" imgW="393480" imgH="177480" progId="Equation.DSMT4">
                  <p:embed/>
                </p:oleObj>
              </mc:Choice>
              <mc:Fallback>
                <p:oleObj name="Equation" r:id="rId6" imgW="3934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358418"/>
                        <a:ext cx="738188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827139"/>
              </p:ext>
            </p:extLst>
          </p:nvPr>
        </p:nvGraphicFramePr>
        <p:xfrm>
          <a:off x="3293964" y="1273770"/>
          <a:ext cx="5715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258" name="Equation" r:id="rId8" imgW="304560" imgH="228600" progId="Equation.DSMT4">
                  <p:embed/>
                </p:oleObj>
              </mc:Choice>
              <mc:Fallback>
                <p:oleObj name="Equation" r:id="rId8" imgW="304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3964" y="1273770"/>
                        <a:ext cx="5715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93463"/>
              </p:ext>
            </p:extLst>
          </p:nvPr>
        </p:nvGraphicFramePr>
        <p:xfrm>
          <a:off x="5292080" y="2497906"/>
          <a:ext cx="1928812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259" name="Equation" r:id="rId10" imgW="1028520" imgH="228600" progId="Equation.DSMT4">
                  <p:embed/>
                </p:oleObj>
              </mc:Choice>
              <mc:Fallback>
                <p:oleObj name="Equation" r:id="rId10" imgW="1028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2497906"/>
                        <a:ext cx="1928812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318652"/>
              </p:ext>
            </p:extLst>
          </p:nvPr>
        </p:nvGraphicFramePr>
        <p:xfrm>
          <a:off x="7596336" y="2581200"/>
          <a:ext cx="261937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260" name="Equation" r:id="rId12" imgW="139680" imgH="164880" progId="Equation.DSMT4">
                  <p:embed/>
                </p:oleObj>
              </mc:Choice>
              <mc:Fallback>
                <p:oleObj name="Equation" r:id="rId12" imgW="1396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36" y="2581200"/>
                        <a:ext cx="261937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592288"/>
              </p:ext>
            </p:extLst>
          </p:nvPr>
        </p:nvGraphicFramePr>
        <p:xfrm>
          <a:off x="7596336" y="3846115"/>
          <a:ext cx="26193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261" name="Equation" r:id="rId14" imgW="139680" imgH="164880" progId="Equation.DSMT4">
                  <p:embed/>
                </p:oleObj>
              </mc:Choice>
              <mc:Fallback>
                <p:oleObj name="Equation" r:id="rId14" imgW="1396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36" y="3846115"/>
                        <a:ext cx="261938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473742"/>
              </p:ext>
            </p:extLst>
          </p:nvPr>
        </p:nvGraphicFramePr>
        <p:xfrm>
          <a:off x="4241106" y="1268477"/>
          <a:ext cx="547688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262" name="Equation" r:id="rId16" imgW="291960" imgH="228600" progId="Equation.DSMT4">
                  <p:embed/>
                </p:oleObj>
              </mc:Choice>
              <mc:Fallback>
                <p:oleObj name="Equation" r:id="rId16" imgW="291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106" y="1268477"/>
                        <a:ext cx="547688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41675"/>
              </p:ext>
            </p:extLst>
          </p:nvPr>
        </p:nvGraphicFramePr>
        <p:xfrm>
          <a:off x="827584" y="1834758"/>
          <a:ext cx="5715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263" name="Equation" r:id="rId18" imgW="304560" imgH="228600" progId="Equation.DSMT4">
                  <p:embed/>
                </p:oleObj>
              </mc:Choice>
              <mc:Fallback>
                <p:oleObj name="Equation" r:id="rId18" imgW="304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834758"/>
                        <a:ext cx="5715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189370"/>
              </p:ext>
            </p:extLst>
          </p:nvPr>
        </p:nvGraphicFramePr>
        <p:xfrm>
          <a:off x="2843808" y="1834758"/>
          <a:ext cx="547688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264" name="Equation" r:id="rId20" imgW="291960" imgH="228600" progId="Equation.DSMT4">
                  <p:embed/>
                </p:oleObj>
              </mc:Choice>
              <mc:Fallback>
                <p:oleObj name="Equation" r:id="rId20" imgW="291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1834758"/>
                        <a:ext cx="547688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177690"/>
              </p:ext>
            </p:extLst>
          </p:nvPr>
        </p:nvGraphicFramePr>
        <p:xfrm>
          <a:off x="2024062" y="2569914"/>
          <a:ext cx="738187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265" name="Equation" r:id="rId22" imgW="393480" imgH="177480" progId="Equation.DSMT4">
                  <p:embed/>
                </p:oleObj>
              </mc:Choice>
              <mc:Fallback>
                <p:oleObj name="Equation" r:id="rId22" imgW="3934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2" y="2569914"/>
                        <a:ext cx="738187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958023"/>
              </p:ext>
            </p:extLst>
          </p:nvPr>
        </p:nvGraphicFramePr>
        <p:xfrm>
          <a:off x="2987824" y="3794050"/>
          <a:ext cx="1928812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266" name="Equation" r:id="rId24" imgW="1028520" imgH="228600" progId="Equation.DSMT4">
                  <p:embed/>
                </p:oleObj>
              </mc:Choice>
              <mc:Fallback>
                <p:oleObj name="Equation" r:id="rId24" imgW="1028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794050"/>
                        <a:ext cx="1928812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617507"/>
              </p:ext>
            </p:extLst>
          </p:nvPr>
        </p:nvGraphicFramePr>
        <p:xfrm>
          <a:off x="5364088" y="3794050"/>
          <a:ext cx="690563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267" name="Equation" r:id="rId26" imgW="368280" imgH="203040" progId="Equation.DSMT4">
                  <p:embed/>
                </p:oleObj>
              </mc:Choice>
              <mc:Fallback>
                <p:oleObj name="Equation" r:id="rId26" imgW="368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3794050"/>
                        <a:ext cx="690563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756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数字签名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20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208912" cy="480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6165304"/>
            <a:ext cx="2592288" cy="438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830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数字签名介绍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矩形 5"/>
          <p:cNvSpPr txBox="1">
            <a:spLocks noChangeArrowheads="1"/>
          </p:cNvSpPr>
          <p:nvPr/>
        </p:nvSpPr>
        <p:spPr bwMode="auto">
          <a:xfrm>
            <a:off x="273844" y="1125707"/>
            <a:ext cx="8447088" cy="524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lnSpc>
                <a:spcPts val="3300"/>
              </a:lnSpc>
              <a:buFontTx/>
              <a:buNone/>
            </a:pPr>
            <a:r>
              <a:rPr lang="zh-CN" altLang="en-US" sz="2400" dirty="0" smtClean="0">
                <a:solidFill>
                  <a:srgbClr val="030CBD"/>
                </a:solidFill>
              </a:rPr>
              <a:t>签名方案的攻击模型</a:t>
            </a:r>
            <a:endParaRPr lang="en-US" altLang="zh-CN" sz="2400" dirty="0" smtClean="0">
              <a:solidFill>
                <a:srgbClr val="030CBD"/>
              </a:solidFill>
            </a:endParaRPr>
          </a:p>
          <a:p>
            <a:pPr marL="0" indent="0">
              <a:lnSpc>
                <a:spcPts val="3300"/>
              </a:lnSpc>
              <a:buFontTx/>
              <a:buNone/>
            </a:pPr>
            <a:r>
              <a:rPr lang="en-US" altLang="zh-CN" sz="2400" dirty="0" smtClean="0">
                <a:solidFill>
                  <a:srgbClr val="030CBD"/>
                </a:solidFill>
              </a:rPr>
              <a:t>1</a:t>
            </a:r>
            <a:r>
              <a:rPr lang="zh-CN" altLang="en-US" sz="2400" dirty="0" smtClean="0">
                <a:solidFill>
                  <a:srgbClr val="030CBD"/>
                </a:solidFill>
              </a:rPr>
              <a:t>）唯密钥攻击（</a:t>
            </a:r>
            <a:r>
              <a:rPr lang="en-US" altLang="zh-CN" sz="2400" dirty="0" smtClean="0">
                <a:solidFill>
                  <a:srgbClr val="030CBD"/>
                </a:solidFill>
              </a:rPr>
              <a:t>key-only attack</a:t>
            </a:r>
            <a:r>
              <a:rPr lang="zh-CN" altLang="en-US" sz="2400" dirty="0" smtClean="0">
                <a:solidFill>
                  <a:srgbClr val="030CBD"/>
                </a:solidFill>
              </a:rPr>
              <a:t>）</a:t>
            </a:r>
            <a:endParaRPr lang="en-US" altLang="zh-CN" sz="2400" dirty="0" smtClean="0">
              <a:solidFill>
                <a:srgbClr val="030CBD"/>
              </a:solidFill>
            </a:endParaRPr>
          </a:p>
          <a:p>
            <a:pPr marL="0" indent="0">
              <a:lnSpc>
                <a:spcPts val="3300"/>
              </a:lnSpc>
              <a:buFontTx/>
              <a:buNone/>
            </a:pPr>
            <a:r>
              <a:rPr lang="en-US" altLang="zh-CN" sz="2400" dirty="0" smtClean="0">
                <a:solidFill>
                  <a:srgbClr val="030CBD"/>
                </a:solidFill>
              </a:rPr>
              <a:t>2</a:t>
            </a:r>
            <a:r>
              <a:rPr lang="zh-CN" altLang="en-US" sz="2400" dirty="0" smtClean="0">
                <a:solidFill>
                  <a:srgbClr val="030CBD"/>
                </a:solidFill>
              </a:rPr>
              <a:t>）已知消息攻击（</a:t>
            </a:r>
            <a:r>
              <a:rPr lang="en-US" altLang="zh-CN" sz="2400" dirty="0" smtClean="0">
                <a:solidFill>
                  <a:srgbClr val="030CBD"/>
                </a:solidFill>
              </a:rPr>
              <a:t>Known Message Attack</a:t>
            </a:r>
            <a:r>
              <a:rPr lang="zh-CN" altLang="en-US" sz="2400" dirty="0" smtClean="0">
                <a:solidFill>
                  <a:srgbClr val="030CBD"/>
                </a:solidFill>
              </a:rPr>
              <a:t>）</a:t>
            </a:r>
            <a:endParaRPr lang="en-US" altLang="zh-CN" sz="2400" dirty="0" smtClean="0">
              <a:solidFill>
                <a:srgbClr val="030CBD"/>
              </a:solidFill>
            </a:endParaRPr>
          </a:p>
          <a:p>
            <a:pPr marL="0" indent="0">
              <a:lnSpc>
                <a:spcPts val="3300"/>
              </a:lnSpc>
              <a:buFontTx/>
              <a:buNone/>
            </a:pPr>
            <a:r>
              <a:rPr lang="en-US" altLang="zh-CN" sz="2400" dirty="0" smtClean="0">
                <a:solidFill>
                  <a:srgbClr val="030CBD"/>
                </a:solidFill>
              </a:rPr>
              <a:t>3</a:t>
            </a:r>
            <a:r>
              <a:rPr lang="zh-CN" altLang="en-US" sz="2400" dirty="0" smtClean="0">
                <a:solidFill>
                  <a:srgbClr val="030CBD"/>
                </a:solidFill>
              </a:rPr>
              <a:t>）选择消息攻击（</a:t>
            </a:r>
            <a:r>
              <a:rPr lang="en-US" altLang="zh-CN" sz="2400" dirty="0" smtClean="0">
                <a:solidFill>
                  <a:srgbClr val="030CBD"/>
                </a:solidFill>
              </a:rPr>
              <a:t>Chosen Message Attack</a:t>
            </a:r>
            <a:r>
              <a:rPr lang="zh-CN" altLang="en-US" sz="2400" dirty="0" smtClean="0">
                <a:solidFill>
                  <a:srgbClr val="030CBD"/>
                </a:solidFill>
              </a:rPr>
              <a:t>）</a:t>
            </a:r>
            <a:endParaRPr lang="en-US" altLang="zh-CN" sz="2400" dirty="0" smtClean="0">
              <a:solidFill>
                <a:srgbClr val="030CBD"/>
              </a:solidFill>
            </a:endParaRPr>
          </a:p>
          <a:p>
            <a:pPr marL="0" indent="0">
              <a:lnSpc>
                <a:spcPts val="3300"/>
              </a:lnSpc>
              <a:buFontTx/>
              <a:buNone/>
            </a:pPr>
            <a:endParaRPr lang="en-US" altLang="zh-CN" sz="2400" dirty="0">
              <a:solidFill>
                <a:srgbClr val="030CBD"/>
              </a:solidFill>
            </a:endParaRPr>
          </a:p>
          <a:p>
            <a:pPr marL="0" indent="0">
              <a:lnSpc>
                <a:spcPts val="3300"/>
              </a:lnSpc>
              <a:buFontTx/>
              <a:buNone/>
            </a:pPr>
            <a:r>
              <a:rPr lang="zh-CN" altLang="en-US" sz="2400" dirty="0" smtClean="0">
                <a:solidFill>
                  <a:srgbClr val="030CBD"/>
                </a:solidFill>
              </a:rPr>
              <a:t>攻击者的目标</a:t>
            </a:r>
            <a:endParaRPr lang="en-US" altLang="zh-CN" sz="2400" dirty="0" smtClean="0">
              <a:solidFill>
                <a:srgbClr val="030CBD"/>
              </a:solidFill>
            </a:endParaRPr>
          </a:p>
          <a:p>
            <a:pPr marL="0" indent="0">
              <a:lnSpc>
                <a:spcPts val="3300"/>
              </a:lnSpc>
              <a:buFontTx/>
              <a:buNone/>
            </a:pPr>
            <a:r>
              <a:rPr lang="en-US" altLang="zh-CN" sz="2400" dirty="0" smtClean="0">
                <a:solidFill>
                  <a:srgbClr val="030CBD"/>
                </a:solidFill>
              </a:rPr>
              <a:t>1</a:t>
            </a:r>
            <a:r>
              <a:rPr lang="zh-CN" altLang="en-US" sz="2400" dirty="0">
                <a:solidFill>
                  <a:srgbClr val="030CBD"/>
                </a:solidFill>
              </a:rPr>
              <a:t>）</a:t>
            </a:r>
            <a:r>
              <a:rPr lang="zh-CN" altLang="en-US" sz="2400" dirty="0" smtClean="0">
                <a:solidFill>
                  <a:srgbClr val="030CBD"/>
                </a:solidFill>
              </a:rPr>
              <a:t>选择性伪造（</a:t>
            </a:r>
            <a:r>
              <a:rPr lang="en-US" altLang="zh-CN" sz="2400" dirty="0" smtClean="0">
                <a:solidFill>
                  <a:srgbClr val="030CBD"/>
                </a:solidFill>
              </a:rPr>
              <a:t>Selective Forgery)</a:t>
            </a:r>
          </a:p>
          <a:p>
            <a:pPr marL="0" indent="0">
              <a:lnSpc>
                <a:spcPts val="3300"/>
              </a:lnSpc>
              <a:buFontTx/>
              <a:buNone/>
            </a:pPr>
            <a:r>
              <a:rPr lang="en-US" altLang="zh-CN" sz="2400" dirty="0" smtClean="0">
                <a:solidFill>
                  <a:srgbClr val="030CBD"/>
                </a:solidFill>
              </a:rPr>
              <a:t>2</a:t>
            </a:r>
            <a:r>
              <a:rPr lang="zh-CN" altLang="en-US" sz="2400" dirty="0" smtClean="0">
                <a:solidFill>
                  <a:srgbClr val="030CBD"/>
                </a:solidFill>
              </a:rPr>
              <a:t>）存在性伪造（</a:t>
            </a:r>
            <a:r>
              <a:rPr lang="en-US" altLang="zh-CN" sz="2400" dirty="0" smtClean="0">
                <a:solidFill>
                  <a:srgbClr val="030CBD"/>
                </a:solidFill>
              </a:rPr>
              <a:t>Existential Forgery</a:t>
            </a:r>
            <a:r>
              <a:rPr lang="zh-CN" altLang="en-US" sz="2400" dirty="0" smtClean="0">
                <a:solidFill>
                  <a:srgbClr val="030CBD"/>
                </a:solidFill>
              </a:rPr>
              <a:t>）</a:t>
            </a:r>
            <a:endParaRPr lang="en-US" altLang="zh-CN" sz="2400" dirty="0" smtClean="0">
              <a:solidFill>
                <a:srgbClr val="030C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75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数字签名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21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29" y="2132856"/>
            <a:ext cx="8627059" cy="3462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861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数字签名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01576" y="2708920"/>
            <a:ext cx="8208912" cy="1707694"/>
            <a:chOff x="501576" y="2708920"/>
            <a:chExt cx="8208912" cy="1707694"/>
          </a:xfrm>
        </p:grpSpPr>
        <p:pic>
          <p:nvPicPr>
            <p:cNvPr id="5222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576" y="2708920"/>
              <a:ext cx="8208912" cy="9936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224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360" y="3573016"/>
              <a:ext cx="5889848" cy="843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6236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rgbClr val="FF0000"/>
                </a:solidFill>
              </a:rPr>
              <a:t>RSA</a:t>
            </a:r>
            <a:r>
              <a:rPr lang="zh-CN" altLang="en-US" sz="3200" dirty="0" smtClean="0">
                <a:solidFill>
                  <a:srgbClr val="FF0000"/>
                </a:solidFill>
              </a:rPr>
              <a:t>签名方案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2" name="矩形 5"/>
          <p:cNvSpPr txBox="1">
            <a:spLocks noChangeArrowheads="1"/>
          </p:cNvSpPr>
          <p:nvPr/>
        </p:nvSpPr>
        <p:spPr bwMode="auto">
          <a:xfrm>
            <a:off x="253209" y="1612138"/>
            <a:ext cx="8447088" cy="524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lnSpc>
                <a:spcPts val="3300"/>
              </a:lnSpc>
              <a:buNone/>
            </a:pPr>
            <a:r>
              <a:rPr lang="en-US" altLang="zh-CN" sz="2400" dirty="0" smtClean="0">
                <a:solidFill>
                  <a:srgbClr val="030CBD"/>
                </a:solidFill>
                <a:ea typeface="宋体" pitchFamily="2" charset="-122"/>
              </a:rPr>
              <a:t>RSA</a:t>
            </a:r>
            <a:r>
              <a:rPr lang="zh-CN" altLang="en-US" sz="2400" dirty="0" smtClean="0">
                <a:solidFill>
                  <a:srgbClr val="030CBD"/>
                </a:solidFill>
                <a:ea typeface="宋体" pitchFamily="2" charset="-122"/>
              </a:rPr>
              <a:t>签名方案</a:t>
            </a:r>
            <a:endParaRPr lang="en-US" altLang="zh-CN" sz="2400" dirty="0" smtClean="0">
              <a:solidFill>
                <a:srgbClr val="030CBD"/>
              </a:solidFill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 smtClean="0">
              <a:solidFill>
                <a:srgbClr val="030CBD"/>
              </a:solidFill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solidFill>
                <a:srgbClr val="030CBD"/>
              </a:solidFill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 smtClean="0">
              <a:solidFill>
                <a:srgbClr val="030CBD"/>
              </a:solidFill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solidFill>
                <a:srgbClr val="030CBD"/>
              </a:solidFill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030CBD"/>
                </a:solidFill>
                <a:ea typeface="宋体" pitchFamily="2" charset="-122"/>
              </a:rPr>
              <a:t>                                                                   </a:t>
            </a:r>
            <a:endParaRPr lang="en-US" altLang="zh-CN" sz="2400" dirty="0">
              <a:solidFill>
                <a:srgbClr val="030CBD"/>
              </a:solidFill>
              <a:ea typeface="宋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923803"/>
              </p:ext>
            </p:extLst>
          </p:nvPr>
        </p:nvGraphicFramePr>
        <p:xfrm>
          <a:off x="4067944" y="2204864"/>
          <a:ext cx="142875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016" name="Equation" r:id="rId6" imgW="761760" imgH="228600" progId="Equation.DSMT4">
                  <p:embed/>
                </p:oleObj>
              </mc:Choice>
              <mc:Fallback>
                <p:oleObj name="Equation" r:id="rId6" imgW="761760" imgH="228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2204864"/>
                        <a:ext cx="142875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789488"/>
              </p:ext>
            </p:extLst>
          </p:nvPr>
        </p:nvGraphicFramePr>
        <p:xfrm>
          <a:off x="2238375" y="1700808"/>
          <a:ext cx="69056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017" name="Equation" r:id="rId8" imgW="3682800" imgH="215640" progId="Equation.DSMT4">
                  <p:embed/>
                </p:oleObj>
              </mc:Choice>
              <mc:Fallback>
                <p:oleObj name="Equation" r:id="rId8" imgW="3682800" imgH="2156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1700808"/>
                        <a:ext cx="69056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005388"/>
              </p:ext>
            </p:extLst>
          </p:nvPr>
        </p:nvGraphicFramePr>
        <p:xfrm>
          <a:off x="303213" y="2204864"/>
          <a:ext cx="354806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018" name="Equation" r:id="rId10" imgW="1892160" imgH="215640" progId="Equation.DSMT4">
                  <p:embed/>
                </p:oleObj>
              </mc:Choice>
              <mc:Fallback>
                <p:oleObj name="Equation" r:id="rId10" imgW="1892160" imgH="2156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3" y="2204864"/>
                        <a:ext cx="3548063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7029"/>
              </p:ext>
            </p:extLst>
          </p:nvPr>
        </p:nvGraphicFramePr>
        <p:xfrm>
          <a:off x="291222" y="3068960"/>
          <a:ext cx="32146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019" name="Equation" r:id="rId12" imgW="1714320" imgH="215640" progId="Equation.DSMT4">
                  <p:embed/>
                </p:oleObj>
              </mc:Choice>
              <mc:Fallback>
                <p:oleObj name="Equation" r:id="rId12" imgW="1714320" imgH="2156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222" y="3068960"/>
                        <a:ext cx="321468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523486"/>
              </p:ext>
            </p:extLst>
          </p:nvPr>
        </p:nvGraphicFramePr>
        <p:xfrm>
          <a:off x="1331640" y="4227429"/>
          <a:ext cx="36671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020" name="Equation" r:id="rId14" imgW="1955520" imgH="241200" progId="Equation.DSMT4">
                  <p:embed/>
                </p:oleObj>
              </mc:Choice>
              <mc:Fallback>
                <p:oleObj name="Equation" r:id="rId14" imgW="1955520" imgH="2412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227429"/>
                        <a:ext cx="36671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898549"/>
              </p:ext>
            </p:extLst>
          </p:nvPr>
        </p:nvGraphicFramePr>
        <p:xfrm>
          <a:off x="1342231" y="3645024"/>
          <a:ext cx="20955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021" name="Equation" r:id="rId16" imgW="1117440" imgH="241200" progId="Equation.DSMT4">
                  <p:embed/>
                </p:oleObj>
              </mc:Choice>
              <mc:Fallback>
                <p:oleObj name="Equation" r:id="rId16" imgW="1117440" imgH="2412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2231" y="3645024"/>
                        <a:ext cx="20955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000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16495</TotalTime>
  <Words>399</Words>
  <Application>Microsoft Office PowerPoint</Application>
  <PresentationFormat>全屏显示(4:3)</PresentationFormat>
  <Paragraphs>96</Paragraphs>
  <Slides>26</Slides>
  <Notes>21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Office 主题</vt:lpstr>
      <vt:lpstr>3_Office 主题</vt:lpstr>
      <vt:lpstr>Equation</vt:lpstr>
      <vt:lpstr>MathType 6.0 Equation</vt:lpstr>
      <vt:lpstr>数字签名 Digital Signature</vt:lpstr>
      <vt:lpstr>数字签名</vt:lpstr>
      <vt:lpstr>数字签名</vt:lpstr>
      <vt:lpstr>数字签名</vt:lpstr>
      <vt:lpstr>数字签名</vt:lpstr>
      <vt:lpstr>数字签名介绍</vt:lpstr>
      <vt:lpstr>数字签名</vt:lpstr>
      <vt:lpstr>数字签名</vt:lpstr>
      <vt:lpstr>RSA签名方案</vt:lpstr>
      <vt:lpstr>RSA签名方案</vt:lpstr>
      <vt:lpstr>RSA签名方案</vt:lpstr>
      <vt:lpstr>签名方案</vt:lpstr>
      <vt:lpstr>签名方案</vt:lpstr>
      <vt:lpstr>ElGamal签名方案</vt:lpstr>
      <vt:lpstr>El Gamal签名方案</vt:lpstr>
      <vt:lpstr>El Gamal签名方案</vt:lpstr>
      <vt:lpstr>El Gamal签名方案</vt:lpstr>
      <vt:lpstr>El Gamal签名方案</vt:lpstr>
      <vt:lpstr>数字签名算法(DSA)</vt:lpstr>
      <vt:lpstr>数字签名算法(DSA)</vt:lpstr>
      <vt:lpstr>Schnorr签名方案</vt:lpstr>
      <vt:lpstr>Schnorr签名方案</vt:lpstr>
      <vt:lpstr>椭圆曲线数字签名算法（ECDSA)</vt:lpstr>
      <vt:lpstr>椭圆曲线数字签名算法（ECDSA)</vt:lpstr>
      <vt:lpstr>椭圆曲线数字签名算法（ECDSA)</vt:lpstr>
      <vt:lpstr>椭圆曲线数字签名算法（ECDSA)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介  绍</dc:title>
  <dc:creator>zhulh</dc:creator>
  <cp:lastModifiedBy>Alex</cp:lastModifiedBy>
  <cp:revision>783</cp:revision>
  <dcterms:created xsi:type="dcterms:W3CDTF">2009-09-25T21:17:51Z</dcterms:created>
  <dcterms:modified xsi:type="dcterms:W3CDTF">2016-04-07T06:31:57Z</dcterms:modified>
</cp:coreProperties>
</file>