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3"/>
  </p:sldMasterIdLst>
  <p:notesMasterIdLst>
    <p:notesMasterId r:id="rId7"/>
  </p:notesMasterIdLst>
  <p:sldIdLst>
    <p:sldId id="256" r:id="rId4"/>
    <p:sldId id="322" r:id="rId5"/>
    <p:sldId id="273" r:id="rId6"/>
    <p:sldId id="258" r:id="rId8"/>
    <p:sldId id="260" r:id="rId9"/>
    <p:sldId id="261" r:id="rId10"/>
    <p:sldId id="274" r:id="rId11"/>
    <p:sldId id="262" r:id="rId12"/>
    <p:sldId id="263" r:id="rId13"/>
    <p:sldId id="264" r:id="rId14"/>
    <p:sldId id="265" r:id="rId15"/>
    <p:sldId id="266" r:id="rId16"/>
    <p:sldId id="267" r:id="rId17"/>
    <p:sldId id="268" r:id="rId18"/>
    <p:sldId id="269" r:id="rId19"/>
    <p:sldId id="270" r:id="rId20"/>
    <p:sldId id="272" r:id="rId21"/>
    <p:sldId id="276" r:id="rId22"/>
    <p:sldId id="275" r:id="rId23"/>
    <p:sldId id="277" r:id="rId24"/>
    <p:sldId id="278" r:id="rId25"/>
    <p:sldId id="279" r:id="rId26"/>
    <p:sldId id="280" r:id="rId27"/>
    <p:sldId id="281" r:id="rId28"/>
    <p:sldId id="282" r:id="rId29"/>
    <p:sldId id="283" r:id="rId30"/>
    <p:sldId id="284" r:id="rId31"/>
    <p:sldId id="373" r:id="rId32"/>
    <p:sldId id="372"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101" autoAdjust="0"/>
  </p:normalViewPr>
  <p:slideViewPr>
    <p:cSldViewPr snapToGrid="0" snapToObjects="1">
      <p:cViewPr varScale="1">
        <p:scale>
          <a:sx n="70" d="100"/>
          <a:sy n="70" d="100"/>
        </p:scale>
        <p:origin x="1838"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855C91-67BA-4447-AE6F-325D9093EF54}"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939E2-2BBE-9640-A681-74C4DED86A8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学习算法的定义、样本、一些常见的机器学习任务、性能度量、经验、线性回归。</a:t>
            </a:r>
            <a:endParaRPr lang="en-US" altLang="zh-CN"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密度估计：</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学习函数</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R(n)-&gt;R, </a:t>
            </a: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P(x)</a:t>
            </a:r>
            <a:r>
              <a:rPr lang="zh-CN" altLang="zh-CN" sz="1200" kern="1200" dirty="0">
                <a:solidFill>
                  <a:schemeClr val="tx1"/>
                </a:solidFill>
                <a:effectLst/>
                <a:latin typeface="+mn-lt"/>
                <a:ea typeface="+mn-ea"/>
                <a:cs typeface="+mn-cs"/>
              </a:rPr>
              <a:t>可解释成样本采样空间的概率密度函数。</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如果通过密度估计得到概率分布，我们可以用它解决缺失值填补任务。如果</a:t>
            </a:r>
            <a:r>
              <a:rPr lang="en-US" altLang="zh-CN" sz="1200" kern="1200" dirty="0">
                <a:solidFill>
                  <a:schemeClr val="tx1"/>
                </a:solidFill>
                <a:effectLst/>
                <a:latin typeface="+mn-lt"/>
                <a:ea typeface="+mn-ea"/>
                <a:cs typeface="+mn-cs"/>
              </a:rPr>
              <a:t>xi </a:t>
            </a:r>
            <a:r>
              <a:rPr lang="zh-CN" altLang="zh-CN" sz="1200" kern="1200" dirty="0">
                <a:solidFill>
                  <a:schemeClr val="tx1"/>
                </a:solidFill>
                <a:effectLst/>
                <a:latin typeface="+mn-lt"/>
                <a:ea typeface="+mn-ea"/>
                <a:cs typeface="+mn-cs"/>
              </a:rPr>
              <a:t>的值是缺失的，但是其他的变量值</a:t>
            </a:r>
            <a:r>
              <a:rPr lang="en-US" altLang="zh-CN" sz="1200" b="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已知，那么我们可以得到条件概率分布</a:t>
            </a:r>
            <a:r>
              <a:rPr lang="en-US" altLang="zh-CN" sz="1200" kern="1200" dirty="0">
                <a:solidFill>
                  <a:schemeClr val="tx1"/>
                </a:solidFill>
                <a:effectLst/>
                <a:latin typeface="+mn-lt"/>
                <a:ea typeface="+mn-ea"/>
                <a:cs typeface="+mn-cs"/>
              </a:rPr>
              <a:t>p(xi | </a:t>
            </a:r>
            <a:r>
              <a:rPr lang="en-US" altLang="zh-CN" sz="1200" b="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我们可以用</a:t>
            </a:r>
            <a:r>
              <a:rPr lang="zh-CN" altLang="zh-CN" sz="1200" b="1" kern="1200" dirty="0">
                <a:solidFill>
                  <a:schemeClr val="tx1"/>
                </a:solidFill>
                <a:effectLst/>
                <a:latin typeface="+mn-lt"/>
                <a:ea typeface="+mn-ea"/>
                <a:cs typeface="+mn-cs"/>
              </a:rPr>
              <a:t>准确率或错误率</a:t>
            </a:r>
            <a:r>
              <a:rPr lang="zh-CN" altLang="zh-CN" sz="1200" kern="1200" dirty="0">
                <a:solidFill>
                  <a:schemeClr val="tx1"/>
                </a:solidFill>
                <a:effectLst/>
                <a:latin typeface="+mn-lt"/>
                <a:ea typeface="+mn-ea"/>
                <a:cs typeface="+mn-cs"/>
              </a:rPr>
              <a:t>来表示。</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通常我们会更加关注机器学习算法在未知数据上的性能，</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在此我们使用测试集数据来评估系统性能，将它与训练集数据分开。</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根据学习过程中不同的经验，机器学习算法大致分为两类：无监督和监督算法。</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无监督学习涉及观察随机向量的多个样本，试图显式或隐式地学习出概率分布</a:t>
            </a:r>
            <a:r>
              <a:rPr lang="en-US" altLang="zh-CN" sz="1200" kern="1200" dirty="0">
                <a:solidFill>
                  <a:schemeClr val="tx1"/>
                </a:solidFill>
                <a:effectLst/>
                <a:latin typeface="+mn-lt"/>
                <a:ea typeface="+mn-ea"/>
                <a:cs typeface="+mn-cs"/>
              </a:rPr>
              <a:t>p(x)</a:t>
            </a:r>
            <a:r>
              <a:rPr lang="zh-CN" altLang="zh-CN" sz="1200" kern="1200" dirty="0">
                <a:solidFill>
                  <a:schemeClr val="tx1"/>
                </a:solidFill>
                <a:effectLst/>
                <a:latin typeface="+mn-lt"/>
                <a:ea typeface="+mn-ea"/>
                <a:cs typeface="+mn-cs"/>
              </a:rPr>
              <a:t>；而监督学习包含观察随机变量</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及其相关联的向量</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，然后从</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预测</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，是估计</a:t>
            </a:r>
            <a:r>
              <a:rPr lang="en-US" altLang="zh-CN" sz="1200" kern="1200" dirty="0">
                <a:solidFill>
                  <a:schemeClr val="tx1"/>
                </a:solidFill>
                <a:effectLst/>
                <a:latin typeface="+mn-lt"/>
                <a:ea typeface="+mn-ea"/>
                <a:cs typeface="+mn-cs"/>
              </a:rPr>
              <a:t>p(</a:t>
            </a:r>
            <a:r>
              <a:rPr lang="en-US" altLang="zh-CN" sz="1200" kern="1200" dirty="0" err="1">
                <a:solidFill>
                  <a:schemeClr val="tx1"/>
                </a:solidFill>
                <a:effectLst/>
                <a:latin typeface="+mn-lt"/>
                <a:ea typeface="+mn-ea"/>
                <a:cs typeface="+mn-cs"/>
              </a:rPr>
              <a:t>y|x</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传统上，我们将回归、分类、结构化输出问题成为监督学习，把密度估计称为无监督学习。</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强化学习算法</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它会和环境进行交互，它在训练过程中会有反馈回路。</a:t>
            </a:r>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表示数据集的方法：</a:t>
            </a:r>
            <a:r>
              <a:rPr lang="zh-CN" altLang="zh-CN" sz="1200" b="1" kern="1200" dirty="0">
                <a:solidFill>
                  <a:schemeClr val="tx1"/>
                </a:solidFill>
                <a:effectLst/>
                <a:latin typeface="+mn-lt"/>
                <a:ea typeface="+mn-ea"/>
                <a:cs typeface="+mn-cs"/>
              </a:rPr>
              <a:t>设计矩阵</a:t>
            </a:r>
            <a:r>
              <a:rPr lang="zh-CN" altLang="zh-CN" sz="1200" kern="1200" dirty="0">
                <a:solidFill>
                  <a:schemeClr val="tx1"/>
                </a:solidFill>
                <a:effectLst/>
                <a:latin typeface="+mn-lt"/>
                <a:ea typeface="+mn-ea"/>
                <a:cs typeface="+mn-cs"/>
              </a:rPr>
              <a:t>。每一行包含一个不同的样本，每一列对应不同的特征。</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b="1" kern="1200" dirty="0">
                <a:solidFill>
                  <a:schemeClr val="tx1"/>
                </a:solidFill>
                <a:effectLst/>
                <a:latin typeface="+mn-lt"/>
                <a:ea typeface="+mn-ea"/>
                <a:cs typeface="+mn-cs"/>
              </a:rPr>
              <a:t>缺陷：</a:t>
            </a:r>
            <a:r>
              <a:rPr lang="zh-CN" altLang="zh-CN" sz="1200" kern="1200" dirty="0">
                <a:solidFill>
                  <a:schemeClr val="tx1"/>
                </a:solidFill>
                <a:effectLst/>
                <a:latin typeface="+mn-lt"/>
                <a:ea typeface="+mn-ea"/>
                <a:cs typeface="+mn-cs"/>
              </a:rPr>
              <a:t>每一个样本的向量维度必须相同。</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目标：建立一个系统，将向量</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Rn</a:t>
            </a:r>
            <a:r>
              <a:rPr lang="zh-CN" altLang="zh-CN" sz="1200" kern="1200" dirty="0">
                <a:solidFill>
                  <a:schemeClr val="tx1"/>
                </a:solidFill>
                <a:effectLst/>
                <a:latin typeface="+mn-lt"/>
                <a:ea typeface="+mn-ea"/>
                <a:cs typeface="+mn-cs"/>
              </a:rPr>
              <a:t>作为输入，预测标量</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作为输出。输出是输入的线性函数。定义输出为</a:t>
            </a:r>
            <a:r>
              <a:rPr lang="en-US" altLang="zh-CN" sz="1200" kern="1200" dirty="0">
                <a:solidFill>
                  <a:schemeClr val="tx1"/>
                </a:solidFill>
                <a:effectLst/>
                <a:latin typeface="+mn-lt"/>
                <a:ea typeface="+mn-ea"/>
                <a:cs typeface="+mn-cs"/>
              </a:rPr>
              <a:t> y = WTX</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定义任务</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预测</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定义性能度量</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：均方误差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也可以看出，当预测值和目标值之间的欧几里得距离增加时，误差也会增加。</a:t>
            </a:r>
            <a:endParaRPr lang="zh-CN"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左图为线性回归拟合的结果。</a:t>
            </a:r>
            <a:endParaRPr lang="en-US" altLang="zh-CN" dirty="0"/>
          </a:p>
          <a:p>
            <a:r>
              <a:rPr lang="zh-CN" altLang="en-US" dirty="0"/>
              <a:t>右图为均方误差随</a:t>
            </a:r>
            <a:r>
              <a:rPr lang="en-US" altLang="zh-CN" dirty="0"/>
              <a:t>WT</a:t>
            </a:r>
            <a:r>
              <a:rPr lang="zh-CN" altLang="en-US" dirty="0"/>
              <a:t>变化的曲线，可以看出</a:t>
            </a:r>
            <a:r>
              <a:rPr lang="en-US" altLang="zh-CN" dirty="0"/>
              <a:t>W1</a:t>
            </a:r>
            <a:r>
              <a:rPr lang="zh-CN" altLang="en-US" dirty="0"/>
              <a:t>的最优值</a:t>
            </a:r>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泛化：在先前未观测的输入上表现良好的能力。泛化误差也称测试误差。</a:t>
            </a:r>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训练误差：</a:t>
            </a:r>
            <a:r>
              <a:rPr lang="zh-CN" altLang="en-US" sz="1200" b="0" i="0" u="none" strike="noStrike" kern="1200" baseline="0" dirty="0">
                <a:solidFill>
                  <a:schemeClr val="tx1"/>
                </a:solidFill>
                <a:latin typeface="+mn-lt"/>
                <a:ea typeface="+mn-ea"/>
                <a:cs typeface="+mn-cs"/>
              </a:rPr>
              <a:t>在训练集上计算一些度量误差</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容量：指其拟合各种函数的能力</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泛化、两个影响机器学习算法的关键因素、欠拟合和过拟合、没有免费午餐定理</a:t>
            </a:r>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评判学习算法效果是否好的因素：</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1. </a:t>
            </a:r>
            <a:r>
              <a:rPr lang="zh-CN" altLang="en-US" sz="1200" b="0" i="0" u="none" strike="noStrike" kern="1200" baseline="0" dirty="0">
                <a:solidFill>
                  <a:schemeClr val="tx1"/>
                </a:solidFill>
                <a:latin typeface="+mn-lt"/>
                <a:ea typeface="+mn-ea"/>
                <a:cs typeface="+mn-cs"/>
              </a:rPr>
              <a:t>降低训练误差</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2. </a:t>
            </a:r>
            <a:r>
              <a:rPr lang="zh-CN" altLang="en-US" sz="1200" b="0" i="0" u="none" strike="noStrike" kern="1200" baseline="0" dirty="0">
                <a:solidFill>
                  <a:schemeClr val="tx1"/>
                </a:solidFill>
                <a:latin typeface="+mn-lt"/>
                <a:ea typeface="+mn-ea"/>
                <a:cs typeface="+mn-cs"/>
              </a:rPr>
              <a:t>缩小训练误差和测试误差的差距</a:t>
            </a:r>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欠拟合：模型不能在训练集上获得足够低的误差</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过拟合：训练误差和测试误差之间的差距太大。</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我们可以通过调整模型的容量，来控制模型。容量低的模型可能会欠拟合，高则可能会过拟合。</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上图比较了线性、二次、</a:t>
            </a:r>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次预测器拟合真是二次函数的结果。</a:t>
            </a:r>
            <a:endParaRPr lang="zh-CN" altLang="zh-CN" sz="1200" kern="1200" dirty="0">
              <a:solidFill>
                <a:schemeClr val="tx1"/>
              </a:solidFill>
              <a:effectLst/>
              <a:latin typeface="+mn-lt"/>
              <a:ea typeface="+mn-ea"/>
              <a:cs typeface="+mn-cs"/>
            </a:endParaRPr>
          </a:p>
          <a:p>
            <a:pPr lvl="0"/>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学习算法的概念：</a:t>
            </a:r>
            <a:r>
              <a:rPr lang="zh-CN" altLang="zh-CN" sz="1200" kern="1200" dirty="0">
                <a:solidFill>
                  <a:schemeClr val="tx1"/>
                </a:solidFill>
                <a:effectLst/>
                <a:latin typeface="+mn-lt"/>
                <a:ea typeface="+mn-ea"/>
                <a:cs typeface="+mn-cs"/>
              </a:rPr>
              <a:t>通过</a:t>
            </a:r>
            <a:r>
              <a:rPr lang="zh-CN" altLang="zh-CN" sz="1200" b="1" kern="1200" dirty="0">
                <a:solidFill>
                  <a:schemeClr val="tx1"/>
                </a:solidFill>
                <a:effectLst/>
                <a:latin typeface="+mn-lt"/>
                <a:ea typeface="+mn-ea"/>
                <a:cs typeface="+mn-cs"/>
              </a:rPr>
              <a:t>经验</a:t>
            </a:r>
            <a:r>
              <a:rPr lang="en-US" altLang="zh-CN" sz="1200" b="1"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改进后，它在</a:t>
            </a:r>
            <a:r>
              <a:rPr lang="zh-CN" altLang="zh-CN" sz="1200" b="1" kern="1200" dirty="0">
                <a:solidFill>
                  <a:schemeClr val="tx1"/>
                </a:solidFill>
                <a:effectLst/>
                <a:latin typeface="+mn-lt"/>
                <a:ea typeface="+mn-ea"/>
                <a:cs typeface="+mn-cs"/>
              </a:rPr>
              <a:t>任务</a:t>
            </a:r>
            <a:r>
              <a:rPr lang="en-US" altLang="zh-CN" sz="1200" b="1"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上由</a:t>
            </a:r>
            <a:r>
              <a:rPr lang="zh-CN" altLang="zh-CN" sz="1200" b="1" kern="1200" dirty="0">
                <a:solidFill>
                  <a:schemeClr val="tx1"/>
                </a:solidFill>
                <a:effectLst/>
                <a:latin typeface="+mn-lt"/>
                <a:ea typeface="+mn-ea"/>
                <a:cs typeface="+mn-cs"/>
              </a:rPr>
              <a:t>性能度量</a:t>
            </a:r>
            <a:r>
              <a:rPr lang="en-US" altLang="zh-CN" sz="1200" b="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衡量的性能有所提升。</a:t>
            </a:r>
            <a:endParaRPr lang="en-US" altLang="zh-CN" dirty="0"/>
          </a:p>
          <a:p>
            <a:r>
              <a:rPr lang="zh-CN" altLang="en-US" dirty="0"/>
              <a:t>机器学习的任务：如何处理样本</a:t>
            </a:r>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训练误差随着容量的增大而减小，泛化误差则是先减小后增加。</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原因：增加容量，训练误差减小，训练误差和泛化误差之间的差距在不断增加，当差距的大小超过了训练误差的下降，便进入了过拟合机制。</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没有免费午餐定理：</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在所有可能的数据分布上平均之后，每一个分类算法在未事先观测的点上都有相同的错误率。</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换言之，没有一个机器学习算法总是别其他的要好。</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因此，机器学习算法关注的是：什么样的算法在我们当前关注的数据生成分布上效果最好。</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回顾监督学习的一些概念</a:t>
            </a:r>
            <a:endParaRPr lang="en-US" altLang="zh-CN" dirty="0"/>
          </a:p>
          <a:p>
            <a:r>
              <a:rPr lang="zh-CN" altLang="en-US" dirty="0"/>
              <a:t>下边会很浅地讲一些监督学习算法：逻辑回归、支持向量机、</a:t>
            </a:r>
            <a:r>
              <a:rPr lang="en-US" altLang="zh-CN" dirty="0"/>
              <a:t>k</a:t>
            </a:r>
            <a:r>
              <a:rPr lang="zh-CN" altLang="en-US" dirty="0"/>
              <a:t>临近算法、决策树、朴素贝叶斯算法</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监督学习：从给定的训练数据集中学习出一个函数，当新的数据到来时，可以根据这个函数预测结果。</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监督学习的</a:t>
            </a:r>
            <a:r>
              <a:rPr lang="zh-CN" altLang="zh-CN" sz="1200" b="1" kern="1200" dirty="0">
                <a:solidFill>
                  <a:schemeClr val="tx1"/>
                </a:solidFill>
                <a:effectLst/>
                <a:latin typeface="+mn-lt"/>
                <a:ea typeface="+mn-ea"/>
                <a:cs typeface="+mn-cs"/>
              </a:rPr>
              <a:t>训练集要求是包括输入和输出（也叫特征和目标）</a:t>
            </a:r>
            <a:r>
              <a:rPr lang="zh-CN" altLang="zh-CN" sz="1200" kern="1200" dirty="0">
                <a:solidFill>
                  <a:schemeClr val="tx1"/>
                </a:solidFill>
                <a:effectLst/>
                <a:latin typeface="+mn-lt"/>
                <a:ea typeface="+mn-ea"/>
                <a:cs typeface="+mn-cs"/>
              </a:rPr>
              <a:t>，训练集中的</a:t>
            </a:r>
            <a:r>
              <a:rPr lang="zh-CN" altLang="zh-CN" sz="1200" b="1" kern="1200" dirty="0">
                <a:solidFill>
                  <a:schemeClr val="tx1"/>
                </a:solidFill>
                <a:effectLst/>
                <a:latin typeface="+mn-lt"/>
                <a:ea typeface="+mn-ea"/>
                <a:cs typeface="+mn-cs"/>
              </a:rPr>
              <a:t>输出是由人标注的</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统计分类</a:t>
            </a:r>
            <a:r>
              <a:rPr lang="zh-CN" altLang="zh-CN" sz="1200" kern="1200" dirty="0">
                <a:solidFill>
                  <a:schemeClr val="tx1"/>
                </a:solidFill>
                <a:effectLst/>
                <a:latin typeface="+mn-lt"/>
                <a:ea typeface="+mn-ea"/>
                <a:cs typeface="+mn-cs"/>
              </a:rPr>
              <a:t>：在监督学习中，如果预测的变量是</a:t>
            </a:r>
            <a:r>
              <a:rPr lang="zh-CN" altLang="zh-CN" sz="1200" b="1" kern="1200" dirty="0">
                <a:solidFill>
                  <a:schemeClr val="tx1"/>
                </a:solidFill>
                <a:effectLst/>
                <a:latin typeface="+mn-lt"/>
                <a:ea typeface="+mn-ea"/>
                <a:cs typeface="+mn-cs"/>
              </a:rPr>
              <a:t>离散</a:t>
            </a:r>
            <a:r>
              <a:rPr lang="zh-CN" altLang="zh-CN" sz="1200" kern="1200" dirty="0">
                <a:solidFill>
                  <a:schemeClr val="tx1"/>
                </a:solidFill>
                <a:effectLst/>
                <a:latin typeface="+mn-lt"/>
                <a:ea typeface="+mn-ea"/>
                <a:cs typeface="+mn-cs"/>
              </a:rPr>
              <a:t>的（例如</a:t>
            </a:r>
            <a:r>
              <a:rPr lang="en-US" altLang="zh-CN" sz="1200" kern="1200" dirty="0">
                <a:solidFill>
                  <a:schemeClr val="tx1"/>
                </a:solidFill>
                <a:effectLst/>
                <a:latin typeface="+mn-lt"/>
                <a:ea typeface="+mn-ea"/>
                <a:cs typeface="+mn-cs"/>
              </a:rPr>
              <a:t> -1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这种）我们就称为分类。常见的分类算法有： 决策树，</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近邻算法（</a:t>
            </a:r>
            <a:r>
              <a:rPr lang="en-US" altLang="zh-CN" sz="1200" kern="1200" dirty="0">
                <a:solidFill>
                  <a:schemeClr val="tx1"/>
                </a:solidFill>
                <a:effectLst/>
                <a:latin typeface="+mn-lt"/>
                <a:ea typeface="+mn-ea"/>
                <a:cs typeface="+mn-cs"/>
              </a:rPr>
              <a:t>KNN</a:t>
            </a:r>
            <a:r>
              <a:rPr lang="zh-CN" altLang="zh-CN" sz="1200" kern="1200" dirty="0">
                <a:solidFill>
                  <a:schemeClr val="tx1"/>
                </a:solidFill>
                <a:effectLst/>
                <a:latin typeface="+mn-lt"/>
                <a:ea typeface="+mn-ea"/>
                <a:cs typeface="+mn-cs"/>
              </a:rPr>
              <a:t>），支持向量机（</a:t>
            </a:r>
            <a:r>
              <a:rPr lang="en-US" altLang="zh-CN" sz="1200" kern="1200" dirty="0">
                <a:solidFill>
                  <a:schemeClr val="tx1"/>
                </a:solidFill>
                <a:effectLst/>
                <a:latin typeface="+mn-lt"/>
                <a:ea typeface="+mn-ea"/>
                <a:cs typeface="+mn-cs"/>
              </a:rPr>
              <a:t>SVM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Logistic</a:t>
            </a:r>
            <a:r>
              <a:rPr lang="zh-CN" altLang="zh-CN" sz="1200" kern="1200" dirty="0">
                <a:solidFill>
                  <a:schemeClr val="tx1"/>
                </a:solidFill>
                <a:effectLst/>
                <a:latin typeface="+mn-lt"/>
                <a:ea typeface="+mn-ea"/>
                <a:cs typeface="+mn-cs"/>
              </a:rPr>
              <a:t>回归等。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回归</a:t>
            </a:r>
            <a:r>
              <a:rPr lang="zh-CN" altLang="zh-CN" sz="1200" kern="1200" dirty="0">
                <a:solidFill>
                  <a:schemeClr val="tx1"/>
                </a:solidFill>
                <a:effectLst/>
                <a:latin typeface="+mn-lt"/>
                <a:ea typeface="+mn-ea"/>
                <a:cs typeface="+mn-cs"/>
              </a:rPr>
              <a:t>：在监督学习中，如果预测的变量是</a:t>
            </a:r>
            <a:r>
              <a:rPr lang="zh-CN" altLang="zh-CN" sz="1200" b="1" kern="1200" dirty="0">
                <a:solidFill>
                  <a:schemeClr val="tx1"/>
                </a:solidFill>
                <a:effectLst/>
                <a:latin typeface="+mn-lt"/>
                <a:ea typeface="+mn-ea"/>
                <a:cs typeface="+mn-cs"/>
              </a:rPr>
              <a:t>连续</a:t>
            </a:r>
            <a:r>
              <a:rPr lang="zh-CN" altLang="zh-CN" sz="1200" kern="1200" dirty="0">
                <a:solidFill>
                  <a:schemeClr val="tx1"/>
                </a:solidFill>
                <a:effectLst/>
                <a:latin typeface="+mn-lt"/>
                <a:ea typeface="+mn-ea"/>
                <a:cs typeface="+mn-cs"/>
              </a:rPr>
              <a:t>的，就称其为回归。自变量，因变量。根据自变量的个数，分为一元回归和多元回归。分类常用算法大多也适用于回归。</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逻辑回归是一种非线性回归模型，相比于线性回归，它多了一个</a:t>
            </a:r>
            <a:r>
              <a:rPr lang="en-US" altLang="zh-CN" sz="1200" b="1" kern="1200" dirty="0">
                <a:solidFill>
                  <a:schemeClr val="tx1"/>
                </a:solidFill>
                <a:effectLst/>
                <a:latin typeface="+mn-lt"/>
                <a:ea typeface="+mn-ea"/>
                <a:cs typeface="+mn-cs"/>
              </a:rPr>
              <a:t>sigmoid</a:t>
            </a:r>
            <a:r>
              <a:rPr lang="zh-CN" altLang="zh-CN" sz="1200" b="1" kern="1200" dirty="0">
                <a:solidFill>
                  <a:schemeClr val="tx1"/>
                </a:solidFill>
                <a:effectLst/>
                <a:latin typeface="+mn-lt"/>
                <a:ea typeface="+mn-ea"/>
                <a:cs typeface="+mn-cs"/>
              </a:rPr>
              <a:t>函数</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g(x) = 1/(1 + e ^ -x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），将线性函数的输出压缩进区间</a:t>
            </a:r>
            <a:r>
              <a:rPr lang="en-US" altLang="zh-CN" sz="1200" kern="1200" dirty="0">
                <a:solidFill>
                  <a:schemeClr val="tx1"/>
                </a:solidFill>
                <a:effectLst/>
                <a:latin typeface="+mn-lt"/>
                <a:ea typeface="+mn-ea"/>
                <a:cs typeface="+mn-cs"/>
              </a:rPr>
              <a:t>(0,1)</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逻辑回归是一种分类算法，主要用于二分类问题。</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逻辑回归是一种非线性回归模型，相比于线性回归，它多了一个</a:t>
            </a:r>
            <a:r>
              <a:rPr lang="en-US" altLang="zh-CN" sz="1200" b="1" kern="1200" dirty="0">
                <a:solidFill>
                  <a:schemeClr val="tx1"/>
                </a:solidFill>
                <a:effectLst/>
                <a:latin typeface="+mn-lt"/>
                <a:ea typeface="+mn-ea"/>
                <a:cs typeface="+mn-cs"/>
              </a:rPr>
              <a:t>sigmoid</a:t>
            </a:r>
            <a:r>
              <a:rPr lang="zh-CN" altLang="zh-CN" sz="1200" b="1" kern="1200" dirty="0">
                <a:solidFill>
                  <a:schemeClr val="tx1"/>
                </a:solidFill>
                <a:effectLst/>
                <a:latin typeface="+mn-lt"/>
                <a:ea typeface="+mn-ea"/>
                <a:cs typeface="+mn-cs"/>
              </a:rPr>
              <a:t>函数</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g(x) = 1/(1 + e ^ -x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），将线性函数的输出压缩进区间</a:t>
            </a:r>
            <a:r>
              <a:rPr lang="en-US" altLang="zh-CN" sz="1200" kern="1200" dirty="0">
                <a:solidFill>
                  <a:schemeClr val="tx1"/>
                </a:solidFill>
                <a:effectLst/>
                <a:latin typeface="+mn-lt"/>
                <a:ea typeface="+mn-ea"/>
                <a:cs typeface="+mn-cs"/>
              </a:rPr>
              <a:t>(0,1)</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逻辑回归是一种分类算法，主要用于二分类问题。</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我们定义线性回归的预测函数为</a:t>
            </a:r>
            <a:r>
              <a:rPr lang="en-US" altLang="zh-CN" sz="1200" kern="1200" dirty="0">
                <a:solidFill>
                  <a:schemeClr val="tx1"/>
                </a:solidFill>
                <a:effectLst/>
                <a:latin typeface="+mn-lt"/>
                <a:ea typeface="+mn-ea"/>
                <a:cs typeface="+mn-cs"/>
              </a:rPr>
              <a:t>Y=WTX</a:t>
            </a:r>
            <a:r>
              <a:rPr lang="zh-CN" altLang="zh-CN" sz="1200" kern="1200" dirty="0">
                <a:solidFill>
                  <a:schemeClr val="tx1"/>
                </a:solidFill>
                <a:effectLst/>
                <a:latin typeface="+mn-lt"/>
                <a:ea typeface="+mn-ea"/>
                <a:cs typeface="+mn-cs"/>
              </a:rPr>
              <a:t>，那么逻辑回归的输出</a:t>
            </a:r>
            <a:r>
              <a:rPr lang="en-US" altLang="zh-CN" sz="1200" kern="1200" dirty="0">
                <a:solidFill>
                  <a:schemeClr val="tx1"/>
                </a:solidFill>
                <a:effectLst/>
                <a:latin typeface="+mn-lt"/>
                <a:ea typeface="+mn-ea"/>
                <a:cs typeface="+mn-cs"/>
              </a:rPr>
              <a:t>Y= g(WTX)</a:t>
            </a: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y=g(z)</a:t>
            </a:r>
            <a:r>
              <a:rPr lang="zh-CN" altLang="zh-CN" sz="1200" kern="1200" dirty="0">
                <a:solidFill>
                  <a:schemeClr val="tx1"/>
                </a:solidFill>
                <a:effectLst/>
                <a:latin typeface="+mn-lt"/>
                <a:ea typeface="+mn-ea"/>
                <a:cs typeface="+mn-cs"/>
              </a:rPr>
              <a:t>函数正是</a:t>
            </a:r>
            <a:r>
              <a:rPr lang="en-US" altLang="zh-CN" sz="1200" kern="1200" dirty="0">
                <a:solidFill>
                  <a:schemeClr val="tx1"/>
                </a:solidFill>
                <a:effectLst/>
                <a:latin typeface="+mn-lt"/>
                <a:ea typeface="+mn-ea"/>
                <a:cs typeface="+mn-cs"/>
              </a:rPr>
              <a:t>sigmoid</a:t>
            </a:r>
            <a:r>
              <a:rPr lang="zh-CN" altLang="zh-CN" sz="1200" kern="1200" dirty="0">
                <a:solidFill>
                  <a:schemeClr val="tx1"/>
                </a:solidFill>
                <a:effectLst/>
                <a:latin typeface="+mn-lt"/>
                <a:ea typeface="+mn-ea"/>
                <a:cs typeface="+mn-cs"/>
              </a:rPr>
              <a:t>函数。</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例</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Y=g(W0+W1X1+W2X2)</a:t>
            </a: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W0 ,W1 ,W2</a:t>
            </a:r>
            <a:r>
              <a:rPr lang="zh-CN" altLang="zh-CN" sz="1200" kern="1200" dirty="0">
                <a:solidFill>
                  <a:schemeClr val="tx1"/>
                </a:solidFill>
                <a:effectLst/>
                <a:latin typeface="+mn-lt"/>
                <a:ea typeface="+mn-ea"/>
                <a:cs typeface="+mn-cs"/>
              </a:rPr>
              <a:t>分别取</a:t>
            </a:r>
            <a:r>
              <a:rPr lang="en-US" altLang="zh-CN" sz="1200" kern="1200" dirty="0">
                <a:solidFill>
                  <a:schemeClr val="tx1"/>
                </a:solidFill>
                <a:effectLst/>
                <a:latin typeface="+mn-lt"/>
                <a:ea typeface="+mn-ea"/>
                <a:cs typeface="+mn-cs"/>
              </a:rPr>
              <a:t>-3, 1, 1</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则当−</a:t>
            </a:r>
            <a:r>
              <a:rPr lang="en-US" altLang="zh-CN" sz="1200" kern="1200" dirty="0">
                <a:solidFill>
                  <a:schemeClr val="tx1"/>
                </a:solidFill>
                <a:effectLst/>
                <a:latin typeface="+mn-lt"/>
                <a:ea typeface="+mn-ea"/>
                <a:cs typeface="+mn-cs"/>
              </a:rPr>
              <a:t>3+X1+X2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时</a:t>
            </a:r>
            <a:r>
              <a:rPr lang="en-US" altLang="zh-CN" sz="1200" kern="1200" dirty="0">
                <a:solidFill>
                  <a:schemeClr val="tx1"/>
                </a:solidFill>
                <a:effectLst/>
                <a:latin typeface="+mn-lt"/>
                <a:ea typeface="+mn-ea"/>
                <a:cs typeface="+mn-cs"/>
              </a:rPr>
              <a:t>, y = 1; </a:t>
            </a:r>
            <a:r>
              <a:rPr lang="zh-CN" altLang="zh-CN" sz="1200" kern="1200" dirty="0">
                <a:solidFill>
                  <a:schemeClr val="tx1"/>
                </a:solidFill>
                <a:effectLst/>
                <a:latin typeface="+mn-lt"/>
                <a:ea typeface="+mn-ea"/>
                <a:cs typeface="+mn-cs"/>
              </a:rPr>
              <a:t>则</a:t>
            </a:r>
            <a:r>
              <a:rPr lang="en-US" altLang="zh-CN" sz="1200" kern="1200" dirty="0">
                <a:solidFill>
                  <a:schemeClr val="tx1"/>
                </a:solidFill>
                <a:effectLst/>
                <a:latin typeface="+mn-lt"/>
                <a:ea typeface="+mn-ea"/>
                <a:cs typeface="+mn-cs"/>
              </a:rPr>
              <a:t>X1+X2=3</a:t>
            </a:r>
            <a:r>
              <a:rPr lang="zh-CN" altLang="zh-CN" sz="1200" kern="1200" dirty="0">
                <a:solidFill>
                  <a:schemeClr val="tx1"/>
                </a:solidFill>
                <a:effectLst/>
                <a:latin typeface="+mn-lt"/>
                <a:ea typeface="+mn-ea"/>
                <a:cs typeface="+mn-cs"/>
              </a:rPr>
              <a:t>是一个决策边界，图形表示如下，刚好把图上的两类点区分开来：</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只要我们设计足够合理，我们能在不同的情形下，拟合出不同的判定边界，从而把不同的样本点分隔开来。</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确定参数</a:t>
            </a:r>
            <a:r>
              <a:rPr lang="en-US" altLang="zh-CN" sz="1200" kern="1200" dirty="0">
                <a:solidFill>
                  <a:schemeClr val="tx1"/>
                </a:solidFill>
                <a:effectLst/>
                <a:latin typeface="+mn-lt"/>
                <a:ea typeface="+mn-ea"/>
                <a:cs typeface="+mn-cs"/>
              </a:rPr>
              <a:t>W</a:t>
            </a:r>
            <a:r>
              <a:rPr lang="zh-CN" altLang="zh-CN" sz="1200" kern="1200" dirty="0">
                <a:solidFill>
                  <a:schemeClr val="tx1"/>
                </a:solidFill>
                <a:effectLst/>
                <a:latin typeface="+mn-lt"/>
                <a:ea typeface="+mn-ea"/>
                <a:cs typeface="+mn-cs"/>
              </a:rPr>
              <a:t>的两种方法：</a:t>
            </a:r>
            <a:r>
              <a:rPr lang="zh-CN" altLang="zh-CN" sz="1200" b="1" kern="1200" dirty="0">
                <a:solidFill>
                  <a:schemeClr val="tx1"/>
                </a:solidFill>
                <a:effectLst/>
                <a:latin typeface="+mn-lt"/>
                <a:ea typeface="+mn-ea"/>
                <a:cs typeface="+mn-cs"/>
              </a:rPr>
              <a:t>最大似然法，梯度下降算法</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总结：逻辑回归的成功之处在于，将原本输出结果范围可以非常大，通过</a:t>
            </a:r>
            <a:r>
              <a:rPr lang="en-US" altLang="zh-CN" sz="1200" kern="1200" dirty="0">
                <a:solidFill>
                  <a:schemeClr val="tx1"/>
                </a:solidFill>
                <a:effectLst/>
                <a:latin typeface="+mn-lt"/>
                <a:ea typeface="+mn-ea"/>
                <a:cs typeface="+mn-cs"/>
              </a:rPr>
              <a:t>sigmoid</a:t>
            </a:r>
            <a:r>
              <a:rPr lang="zh-CN" altLang="zh-CN" sz="1200" kern="1200" dirty="0">
                <a:solidFill>
                  <a:schemeClr val="tx1"/>
                </a:solidFill>
                <a:effectLst/>
                <a:latin typeface="+mn-lt"/>
                <a:ea typeface="+mn-ea"/>
                <a:cs typeface="+mn-cs"/>
              </a:rPr>
              <a:t>函数映射到</a:t>
            </a:r>
            <a:r>
              <a:rPr lang="en-US" altLang="zh-CN" sz="1200" kern="1200" dirty="0">
                <a:solidFill>
                  <a:schemeClr val="tx1"/>
                </a:solidFill>
                <a:effectLst/>
                <a:latin typeface="+mn-lt"/>
                <a:ea typeface="+mn-ea"/>
                <a:cs typeface="+mn-cs"/>
              </a:rPr>
              <a:t>(0,1)</a:t>
            </a:r>
            <a:r>
              <a:rPr lang="zh-CN" altLang="zh-CN" sz="1200" kern="1200" dirty="0">
                <a:solidFill>
                  <a:schemeClr val="tx1"/>
                </a:solidFill>
                <a:effectLst/>
                <a:latin typeface="+mn-lt"/>
                <a:ea typeface="+mn-ea"/>
                <a:cs typeface="+mn-cs"/>
              </a:rPr>
              <a:t>，从而完成概率的估测。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以下为两类球，下边我们对他们分类</a:t>
            </a:r>
            <a:endParaRPr lang="zh-CN"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我们可以选择如下方式将其分开</a:t>
            </a:r>
            <a:endParaRPr lang="zh-CN"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不过如果增添一</a:t>
            </a:r>
            <a:r>
              <a:rPr lang="zh-CN" altLang="en-US" sz="1200" kern="1200" dirty="0">
                <a:solidFill>
                  <a:schemeClr val="tx1"/>
                </a:solidFill>
                <a:effectLst/>
                <a:latin typeface="+mn-lt"/>
                <a:ea typeface="+mn-ea"/>
                <a:cs typeface="+mn-cs"/>
              </a:rPr>
              <a:t>些</a:t>
            </a:r>
            <a:r>
              <a:rPr lang="zh-CN" altLang="zh-CN" sz="1200" kern="1200" dirty="0">
                <a:solidFill>
                  <a:schemeClr val="tx1"/>
                </a:solidFill>
                <a:effectLst/>
                <a:latin typeface="+mn-lt"/>
                <a:ea typeface="+mn-ea"/>
                <a:cs typeface="+mn-cs"/>
              </a:rPr>
              <a:t>球</a:t>
            </a:r>
            <a:r>
              <a:rPr lang="zh-CN" altLang="en-US" sz="1200" kern="1200" dirty="0">
                <a:solidFill>
                  <a:schemeClr val="tx1"/>
                </a:solidFill>
                <a:effectLst/>
                <a:latin typeface="+mn-lt"/>
                <a:ea typeface="+mn-ea"/>
                <a:cs typeface="+mn-cs"/>
              </a:rPr>
              <a:t>后</a:t>
            </a:r>
            <a:r>
              <a:rPr lang="zh-CN" altLang="zh-CN" sz="1200" kern="1200" dirty="0">
                <a:solidFill>
                  <a:schemeClr val="tx1"/>
                </a:solidFill>
                <a:effectLst/>
                <a:latin typeface="+mn-lt"/>
                <a:ea typeface="+mn-ea"/>
                <a:cs typeface="+mn-cs"/>
              </a:rPr>
              <a:t>，分割线</a:t>
            </a:r>
            <a:r>
              <a:rPr lang="zh-CN" altLang="en-US" sz="1200" kern="1200" dirty="0">
                <a:solidFill>
                  <a:schemeClr val="tx1"/>
                </a:solidFill>
                <a:effectLst/>
                <a:latin typeface="+mn-lt"/>
                <a:ea typeface="+mn-ea"/>
                <a:cs typeface="+mn-cs"/>
              </a:rPr>
              <a:t>有可能</a:t>
            </a:r>
            <a:r>
              <a:rPr lang="zh-CN" altLang="zh-CN" sz="1200" kern="1200" dirty="0">
                <a:solidFill>
                  <a:schemeClr val="tx1"/>
                </a:solidFill>
                <a:effectLst/>
                <a:latin typeface="+mn-lt"/>
                <a:ea typeface="+mn-ea"/>
                <a:cs typeface="+mn-cs"/>
              </a:rPr>
              <a:t>会失效</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于是乎，我们选择一条分割线，让棍的两边有尽可能大的间隙</a:t>
            </a:r>
            <a:endParaRPr lang="zh-CN"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对于三维平面，把分割线变为分割平面即可。</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为平面，寻找</a:t>
            </a:r>
            <a:r>
              <a:rPr lang="en-US" altLang="zh-CN" sz="1200" kern="1200" dirty="0">
                <a:solidFill>
                  <a:schemeClr val="tx1"/>
                </a:solidFill>
                <a:effectLst/>
                <a:latin typeface="+mn-lt"/>
                <a:ea typeface="+mn-ea"/>
                <a:cs typeface="+mn-cs"/>
              </a:rPr>
              <a:t>n-1</a:t>
            </a:r>
            <a:r>
              <a:rPr lang="zh-CN" altLang="zh-CN" sz="1200" kern="1200" dirty="0">
                <a:solidFill>
                  <a:schemeClr val="tx1"/>
                </a:solidFill>
                <a:effectLst/>
                <a:latin typeface="+mn-lt"/>
                <a:ea typeface="+mn-ea"/>
                <a:cs typeface="+mn-cs"/>
              </a:rPr>
              <a:t>维的超平面去分割即可。</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样本是从处理的对象中收集到的已经量化的特征，即</a:t>
            </a:r>
            <a:r>
              <a:rPr lang="zh-CN" altLang="zh-CN" sz="1200" b="1" kern="1200" dirty="0">
                <a:solidFill>
                  <a:schemeClr val="tx1"/>
                </a:solidFill>
                <a:effectLst/>
                <a:latin typeface="+mn-lt"/>
                <a:ea typeface="+mn-ea"/>
                <a:cs typeface="+mn-cs"/>
              </a:rPr>
              <a:t>特征的集合</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通常把样本表示成一个向量，它的每一个元素</a:t>
            </a:r>
            <a:r>
              <a:rPr lang="en-US" altLang="zh-CN" sz="1200" kern="1200" dirty="0">
                <a:solidFill>
                  <a:schemeClr val="tx1"/>
                </a:solidFill>
                <a:effectLst/>
                <a:latin typeface="+mn-lt"/>
                <a:ea typeface="+mn-ea"/>
                <a:cs typeface="+mn-cs"/>
              </a:rPr>
              <a:t>xi</a:t>
            </a:r>
            <a:r>
              <a:rPr lang="zh-CN" altLang="zh-CN" sz="1200" kern="1200" dirty="0">
                <a:solidFill>
                  <a:schemeClr val="tx1"/>
                </a:solidFill>
                <a:effectLst/>
                <a:latin typeface="+mn-lt"/>
                <a:ea typeface="+mn-ea"/>
                <a:cs typeface="+mn-cs"/>
              </a:rPr>
              <a:t>是一个特征。</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支持向量机是一个二分类算法，它可以在</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维空间找到一个</a:t>
            </a:r>
            <a:r>
              <a:rPr lang="en-US" altLang="zh-CN" sz="1200" kern="1200" dirty="0">
                <a:solidFill>
                  <a:schemeClr val="tx1"/>
                </a:solidFill>
                <a:effectLst/>
                <a:latin typeface="+mn-lt"/>
                <a:ea typeface="+mn-ea"/>
                <a:cs typeface="+mn-cs"/>
              </a:rPr>
              <a:t>(N-1)</a:t>
            </a:r>
            <a:r>
              <a:rPr lang="zh-CN" altLang="zh-CN" sz="1200" kern="1200" dirty="0">
                <a:solidFill>
                  <a:schemeClr val="tx1"/>
                </a:solidFill>
                <a:effectLst/>
                <a:latin typeface="+mn-lt"/>
                <a:ea typeface="+mn-ea"/>
                <a:cs typeface="+mn-cs"/>
              </a:rPr>
              <a:t>维的</a:t>
            </a:r>
            <a:r>
              <a:rPr lang="zh-CN" altLang="zh-CN" sz="1200" b="1" kern="1200" dirty="0">
                <a:solidFill>
                  <a:schemeClr val="tx1"/>
                </a:solidFill>
                <a:effectLst/>
                <a:latin typeface="+mn-lt"/>
                <a:ea typeface="+mn-ea"/>
                <a:cs typeface="+mn-cs"/>
              </a:rPr>
              <a:t>超平面</a:t>
            </a:r>
            <a:r>
              <a:rPr lang="zh-CN" altLang="zh-CN" sz="1200" kern="1200" dirty="0">
                <a:solidFill>
                  <a:schemeClr val="tx1"/>
                </a:solidFill>
                <a:effectLst/>
                <a:latin typeface="+mn-lt"/>
                <a:ea typeface="+mn-ea"/>
                <a:cs typeface="+mn-cs"/>
              </a:rPr>
              <a:t>，这个超平面可以将这些点分为两类。也就是说，平面内如果存在线性可分的两类点，</a:t>
            </a:r>
            <a:r>
              <a:rPr lang="en-US" altLang="zh-CN" sz="1200" kern="1200" dirty="0">
                <a:solidFill>
                  <a:schemeClr val="tx1"/>
                </a:solidFill>
                <a:effectLst/>
                <a:latin typeface="+mn-lt"/>
                <a:ea typeface="+mn-ea"/>
                <a:cs typeface="+mn-cs"/>
              </a:rPr>
              <a:t>SVM</a:t>
            </a:r>
            <a:r>
              <a:rPr lang="zh-CN" altLang="zh-CN" sz="1200" kern="1200" dirty="0">
                <a:solidFill>
                  <a:schemeClr val="tx1"/>
                </a:solidFill>
                <a:effectLst/>
                <a:latin typeface="+mn-lt"/>
                <a:ea typeface="+mn-ea"/>
                <a:cs typeface="+mn-cs"/>
              </a:rPr>
              <a:t>可以找到一条最优的直线将这些点分开。</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如果用圆形作为分割，会造成维度的增加，这点我们可以通过点积来解决。</a:t>
            </a:r>
            <a:endParaRPr lang="zh-CN"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想象一个新空间</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z=x^2+y^2</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找到新空间中点击的形式：</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 = </a:t>
            </a:r>
            <a:r>
              <a:rPr lang="en-US" altLang="zh-CN" sz="1200" kern="1200" dirty="0" err="1">
                <a:solidFill>
                  <a:schemeClr val="tx1"/>
                </a:solidFill>
                <a:effectLst/>
                <a:latin typeface="+mn-lt"/>
                <a:ea typeface="+mn-ea"/>
                <a:cs typeface="+mn-cs"/>
              </a:rPr>
              <a:t>xa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xb+ya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yb+za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zb</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xa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xb+ya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yb</a:t>
            </a:r>
            <a:r>
              <a:rPr lang="en-US" altLang="zh-CN" sz="1200" kern="1200" dirty="0">
                <a:solidFill>
                  <a:schemeClr val="tx1"/>
                </a:solidFill>
                <a:effectLst/>
                <a:latin typeface="+mn-lt"/>
                <a:ea typeface="+mn-ea"/>
                <a:cs typeface="+mn-cs"/>
              </a:rPr>
              <a:t>+(xa^2+ya^2)*( xb^2+yb^2)</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让</a:t>
            </a:r>
            <a:r>
              <a:rPr lang="en-US" altLang="zh-CN" sz="1200" kern="1200" dirty="0">
                <a:solidFill>
                  <a:schemeClr val="tx1"/>
                </a:solidFill>
                <a:effectLst/>
                <a:latin typeface="+mn-lt"/>
                <a:ea typeface="+mn-ea"/>
                <a:cs typeface="+mn-cs"/>
              </a:rPr>
              <a:t>SVM</a:t>
            </a:r>
            <a:r>
              <a:rPr lang="zh-CN" altLang="zh-CN" sz="1200" kern="1200" dirty="0">
                <a:solidFill>
                  <a:schemeClr val="tx1"/>
                </a:solidFill>
                <a:effectLst/>
                <a:latin typeface="+mn-lt"/>
                <a:ea typeface="+mn-ea"/>
                <a:cs typeface="+mn-cs"/>
              </a:rPr>
              <a:t>处理新的点积结果——这就是核函数。</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核函数：</a:t>
                </a:r>
                <a:r>
                  <a:rPr lang="zh-CN" altLang="zh-CN" sz="1200" kern="1200" dirty="0">
                    <a:solidFill>
                      <a:schemeClr val="tx1"/>
                    </a:solidFill>
                    <a:effectLst/>
                    <a:latin typeface="+mn-lt"/>
                    <a:ea typeface="+mn-ea"/>
                    <a:cs typeface="+mn-cs"/>
                  </a:rPr>
                  <a:t>将</a:t>
                </a:r>
                <a:r>
                  <a:rPr lang="en-US" altLang="zh-CN" dirty="0"/>
                  <a:t>Y </a:t>
                </a:r>
                <a14:m>
                  <m:oMath xmlns:m="http://schemas.openxmlformats.org/officeDocument/2006/math">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𝑇</m:t>
                        </m:r>
                      </m:sup>
                    </m:sSup>
                    <m:r>
                      <m:rPr>
                        <m:sty m:val="p"/>
                      </m:rPr>
                      <a:rPr lang="en-US" altLang="zh-CN">
                        <a:latin typeface="Cambria Math" panose="02040503050406030204" pitchFamily="18" charset="0"/>
                      </a:rPr>
                      <m:t>X</m:t>
                    </m:r>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变为一个</a:t>
                </a:r>
                <a:r>
                  <a:rPr lang="en-US" altLang="zh-CN" sz="1200" kern="1200" dirty="0">
                    <a:solidFill>
                      <a:schemeClr val="tx1"/>
                    </a:solidFill>
                    <a:effectLst/>
                    <a:latin typeface="+mn-lt"/>
                    <a:ea typeface="+mn-ea"/>
                    <a:cs typeface="+mn-cs"/>
                  </a:rPr>
                  <a:t>f= g(x)</a:t>
                </a:r>
                <a:r>
                  <a:rPr lang="zh-CN" altLang="zh-CN" sz="1200" kern="1200" dirty="0">
                    <a:solidFill>
                      <a:schemeClr val="tx1"/>
                    </a:solidFill>
                    <a:effectLst/>
                    <a:latin typeface="+mn-lt"/>
                    <a:ea typeface="+mn-ea"/>
                    <a:cs typeface="+mn-cs"/>
                  </a:rPr>
                  <a:t>，形式变为：</a:t>
                </a:r>
                <a:r>
                  <a:rPr lang="en-US" altLang="zh-CN" sz="1200" kern="1200" dirty="0">
                    <a:solidFill>
                      <a:schemeClr val="tx1"/>
                    </a:solidFill>
                    <a:effectLst/>
                    <a:latin typeface="+mn-lt"/>
                    <a:ea typeface="+mn-ea"/>
                    <a:cs typeface="+mn-cs"/>
                  </a:rPr>
                  <a:t> </a:t>
                </a:r>
                <a:r>
                  <a:rPr lang="en-US" altLang="zh-CN" dirty="0"/>
                  <a:t>Y </a:t>
                </a:r>
                <a14:m>
                  <m:oMath xmlns:m="http://schemas.openxmlformats.org/officeDocument/2006/math">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𝑇</m:t>
                        </m:r>
                      </m:sup>
                    </m:sSup>
                    <m:r>
                      <m:rPr>
                        <m:sty m:val="p"/>
                      </m:rPr>
                      <a:rPr lang="en-US" altLang="zh-CN" b="0" i="0" smtClean="0">
                        <a:latin typeface="Cambria Math" panose="02040503050406030204" pitchFamily="18" charset="0"/>
                      </a:rPr>
                      <m:t>f</m:t>
                    </m:r>
                  </m:oMath>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通常，</a:t>
                </a:r>
                <a:r>
                  <a:rPr lang="zh-CN" altLang="zh-CN" sz="1200" b="1" kern="1200" dirty="0">
                    <a:solidFill>
                      <a:schemeClr val="tx1"/>
                    </a:solidFill>
                    <a:effectLst/>
                    <a:latin typeface="+mn-lt"/>
                    <a:ea typeface="+mn-ea"/>
                    <a:cs typeface="+mn-cs"/>
                  </a:rPr>
                  <a:t>内核是线性的</a:t>
                </a:r>
                <a:r>
                  <a:rPr lang="zh-CN" altLang="zh-CN" sz="1200" kern="1200" dirty="0">
                    <a:solidFill>
                      <a:schemeClr val="tx1"/>
                    </a:solidFill>
                    <a:effectLst/>
                    <a:latin typeface="+mn-lt"/>
                    <a:ea typeface="+mn-ea"/>
                    <a:cs typeface="+mn-cs"/>
                  </a:rPr>
                  <a:t>，所以我们得到了一个线性分类器。</a:t>
                </a:r>
              </a:p>
              <a:p>
                <a:r>
                  <a:rPr lang="zh-CN" altLang="zh-CN" sz="1200" kern="1200" dirty="0">
                    <a:solidFill>
                      <a:schemeClr val="tx1"/>
                    </a:solidFill>
                    <a:effectLst/>
                    <a:latin typeface="+mn-lt"/>
                    <a:ea typeface="+mn-ea"/>
                    <a:cs typeface="+mn-cs"/>
                  </a:rPr>
                  <a:t>最常用的核函数是</a:t>
                </a:r>
                <a:r>
                  <a:rPr lang="zh-CN" altLang="zh-CN" sz="1200" b="1" kern="1200" dirty="0">
                    <a:solidFill>
                      <a:schemeClr val="tx1"/>
                    </a:solidFill>
                    <a:effectLst/>
                    <a:latin typeface="+mn-lt"/>
                    <a:ea typeface="+mn-ea"/>
                    <a:cs typeface="+mn-cs"/>
                  </a:rPr>
                  <a:t>高斯核。</a:t>
                </a:r>
                <a:r>
                  <a:rPr lang="zh-CN" altLang="zh-CN" sz="1200" kern="1200" dirty="0">
                    <a:solidFill>
                      <a:schemeClr val="tx1"/>
                    </a:solidFill>
                    <a:effectLst/>
                    <a:latin typeface="+mn-lt"/>
                    <a:ea typeface="+mn-ea"/>
                    <a:cs typeface="+mn-cs"/>
                  </a:rPr>
                  <a:t>即对</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套用高斯函数。</a:t>
                </a:r>
              </a:p>
              <a:p>
                <a:endParaRPr lang="zh-CN" altLang="en-US" dirty="0"/>
              </a:p>
            </p:txBody>
          </p:sp>
        </mc:Choice>
        <mc:Fallback>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b="1" kern="1200" dirty="0">
                    <a:solidFill>
                      <a:schemeClr val="tx1"/>
                    </a:solidFill>
                    <a:effectLst/>
                    <a:latin typeface="+mn-lt"/>
                    <a:ea typeface="+mn-ea"/>
                    <a:cs typeface="+mn-cs"/>
                  </a:rPr>
                  <a:t>核函数：</a:t>
                </a:r>
                <a:r>
                  <a:rPr lang="zh-CN" altLang="zh-CN" sz="1200" kern="1200" dirty="0">
                    <a:solidFill>
                      <a:schemeClr val="tx1"/>
                    </a:solidFill>
                    <a:effectLst/>
                    <a:latin typeface="+mn-lt"/>
                    <a:ea typeface="+mn-ea"/>
                    <a:cs typeface="+mn-cs"/>
                  </a:rPr>
                  <a:t>将</a:t>
                </a:r>
                <a:r>
                  <a:rPr lang="en-US" altLang="zh-CN" dirty="0"/>
                  <a:t>Y </a:t>
                </a:r>
                <a:r>
                  <a:rPr lang="en-US" altLang="zh-CN" i="0">
                    <a:latin typeface="Cambria Math" panose="02040503050406030204" pitchFamily="18" charset="0"/>
                  </a:rPr>
                  <a:t>=𝑊^𝑇 X</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变为一个</a:t>
                </a:r>
                <a:r>
                  <a:rPr lang="en-US" altLang="zh-CN" sz="1200" kern="1200" dirty="0">
                    <a:solidFill>
                      <a:schemeClr val="tx1"/>
                    </a:solidFill>
                    <a:effectLst/>
                    <a:latin typeface="+mn-lt"/>
                    <a:ea typeface="+mn-ea"/>
                    <a:cs typeface="+mn-cs"/>
                  </a:rPr>
                  <a:t>f= g(x)</a:t>
                </a:r>
                <a:r>
                  <a:rPr lang="zh-CN" altLang="zh-CN" sz="1200" kern="1200" dirty="0">
                    <a:solidFill>
                      <a:schemeClr val="tx1"/>
                    </a:solidFill>
                    <a:effectLst/>
                    <a:latin typeface="+mn-lt"/>
                    <a:ea typeface="+mn-ea"/>
                    <a:cs typeface="+mn-cs"/>
                  </a:rPr>
                  <a:t>，形式变为：</a:t>
                </a:r>
                <a:r>
                  <a:rPr lang="en-US" altLang="zh-CN" sz="1200" kern="1200" dirty="0">
                    <a:solidFill>
                      <a:schemeClr val="tx1"/>
                    </a:solidFill>
                    <a:effectLst/>
                    <a:latin typeface="+mn-lt"/>
                    <a:ea typeface="+mn-ea"/>
                    <a:cs typeface="+mn-cs"/>
                  </a:rPr>
                  <a:t> </a:t>
                </a:r>
                <a:r>
                  <a:rPr lang="en-US" altLang="zh-CN" dirty="0"/>
                  <a:t>Y </a:t>
                </a:r>
                <a:r>
                  <a:rPr lang="en-US" altLang="zh-CN" i="0">
                    <a:latin typeface="Cambria Math" panose="02040503050406030204" pitchFamily="18" charset="0"/>
                  </a:rPr>
                  <a:t>=𝑊^𝑇</a:t>
                </a:r>
                <a:r>
                  <a:rPr lang="en-US" altLang="zh-CN" b="0" i="0">
                    <a:latin typeface="Cambria Math" panose="02040503050406030204" pitchFamily="18" charset="0"/>
                  </a:rPr>
                  <a:t> f</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通常，</a:t>
                </a:r>
                <a:r>
                  <a:rPr lang="zh-CN" altLang="zh-CN" sz="1200" b="1" kern="1200" dirty="0">
                    <a:solidFill>
                      <a:schemeClr val="tx1"/>
                    </a:solidFill>
                    <a:effectLst/>
                    <a:latin typeface="+mn-lt"/>
                    <a:ea typeface="+mn-ea"/>
                    <a:cs typeface="+mn-cs"/>
                  </a:rPr>
                  <a:t>内核是线性的</a:t>
                </a:r>
                <a:r>
                  <a:rPr lang="zh-CN" altLang="zh-CN" sz="1200" kern="1200" dirty="0">
                    <a:solidFill>
                      <a:schemeClr val="tx1"/>
                    </a:solidFill>
                    <a:effectLst/>
                    <a:latin typeface="+mn-lt"/>
                    <a:ea typeface="+mn-ea"/>
                    <a:cs typeface="+mn-cs"/>
                  </a:rPr>
                  <a:t>，所以我们得到了一个线性分类器。</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最常用的核函数是</a:t>
                </a:r>
                <a:r>
                  <a:rPr lang="zh-CN" altLang="zh-CN" sz="1200" b="1" kern="1200" dirty="0">
                    <a:solidFill>
                      <a:schemeClr val="tx1"/>
                    </a:solidFill>
                    <a:effectLst/>
                    <a:latin typeface="+mn-lt"/>
                    <a:ea typeface="+mn-ea"/>
                    <a:cs typeface="+mn-cs"/>
                  </a:rPr>
                  <a:t>高斯核。</a:t>
                </a:r>
                <a:r>
                  <a:rPr lang="zh-CN" altLang="zh-CN" sz="1200" kern="1200" dirty="0">
                    <a:solidFill>
                      <a:schemeClr val="tx1"/>
                    </a:solidFill>
                    <a:effectLst/>
                    <a:latin typeface="+mn-lt"/>
                    <a:ea typeface="+mn-ea"/>
                    <a:cs typeface="+mn-cs"/>
                  </a:rPr>
                  <a:t>即对</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套用高斯函数。</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SVM</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KNN</a:t>
            </a:r>
            <a:r>
              <a:rPr lang="zh-CN" altLang="zh-CN" sz="1200" kern="1200" dirty="0">
                <a:solidFill>
                  <a:schemeClr val="tx1"/>
                </a:solidFill>
                <a:effectLst/>
                <a:latin typeface="+mn-lt"/>
                <a:ea typeface="+mn-ea"/>
                <a:cs typeface="+mn-cs"/>
              </a:rPr>
              <a:t>的关系：</a:t>
            </a:r>
            <a:r>
              <a:rPr lang="en-US" altLang="zh-CN" sz="1200" kern="1200" dirty="0">
                <a:solidFill>
                  <a:schemeClr val="tx1"/>
                </a:solidFill>
                <a:effectLst/>
                <a:latin typeface="+mn-lt"/>
                <a:ea typeface="+mn-ea"/>
                <a:cs typeface="+mn-cs"/>
              </a:rPr>
              <a:t>SVM</a:t>
            </a:r>
            <a:r>
              <a:rPr lang="zh-CN" altLang="zh-CN" sz="1200" kern="1200" dirty="0">
                <a:solidFill>
                  <a:schemeClr val="tx1"/>
                </a:solidFill>
                <a:effectLst/>
                <a:latin typeface="+mn-lt"/>
                <a:ea typeface="+mn-ea"/>
                <a:cs typeface="+mn-cs"/>
              </a:rPr>
              <a:t>同样基于线性回归，不同在于支持向量机不输出概率，只输出类别。</a:t>
            </a:r>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近邻算法（</a:t>
            </a:r>
            <a:r>
              <a:rPr lang="en-US" altLang="zh-CN" sz="1200" kern="1200" dirty="0">
                <a:solidFill>
                  <a:schemeClr val="tx1"/>
                </a:solidFill>
                <a:effectLst/>
                <a:latin typeface="+mn-lt"/>
                <a:ea typeface="+mn-ea"/>
                <a:cs typeface="+mn-cs"/>
              </a:rPr>
              <a:t>KNN</a:t>
            </a:r>
            <a:r>
              <a:rPr lang="zh-CN" altLang="zh-CN" sz="1200" kern="1200" dirty="0">
                <a:solidFill>
                  <a:schemeClr val="tx1"/>
                </a:solidFill>
                <a:effectLst/>
                <a:latin typeface="+mn-lt"/>
                <a:ea typeface="+mn-ea"/>
                <a:cs typeface="+mn-cs"/>
              </a:rPr>
              <a:t>）：可用于分类和回归</a:t>
            </a:r>
            <a:br>
              <a:rPr lang="en-US" altLang="zh-CN" sz="1200" kern="1200" dirty="0">
                <a:solidFill>
                  <a:schemeClr val="tx1"/>
                </a:solidFill>
                <a:effectLst/>
                <a:latin typeface="+mn-lt"/>
                <a:ea typeface="+mn-ea"/>
                <a:cs typeface="+mn-cs"/>
              </a:rPr>
            </a:br>
            <a:r>
              <a:rPr lang="zh-CN" altLang="zh-CN" sz="1200" kern="1200" dirty="0">
                <a:solidFill>
                  <a:schemeClr val="tx1"/>
                </a:solidFill>
                <a:effectLst/>
                <a:latin typeface="+mn-lt"/>
                <a:ea typeface="+mn-ea"/>
                <a:cs typeface="+mn-cs"/>
              </a:rPr>
              <a:t>简述：简单的说，</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近邻算法采用</a:t>
            </a:r>
            <a:r>
              <a:rPr lang="zh-CN" altLang="zh-CN" sz="1200" b="1" kern="1200" dirty="0">
                <a:solidFill>
                  <a:schemeClr val="tx1"/>
                </a:solidFill>
                <a:effectLst/>
                <a:latin typeface="+mn-lt"/>
                <a:ea typeface="+mn-ea"/>
                <a:cs typeface="+mn-cs"/>
              </a:rPr>
              <a:t>测量不同特征值之间的距离</a:t>
            </a:r>
            <a:r>
              <a:rPr lang="zh-CN" altLang="zh-CN" sz="1200" kern="1200" dirty="0">
                <a:solidFill>
                  <a:schemeClr val="tx1"/>
                </a:solidFill>
                <a:effectLst/>
                <a:latin typeface="+mn-lt"/>
                <a:ea typeface="+mn-ea"/>
                <a:cs typeface="+mn-cs"/>
              </a:rPr>
              <a:t>方法。</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下边以分类，回归为例介绍其原理。</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存在一个训练样本集，且样本集中的每个数据都存在类别标签。</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原理：</a:t>
            </a:r>
            <a:r>
              <a:rPr lang="zh-CN" altLang="zh-CN" sz="1200" kern="1200" dirty="0">
                <a:solidFill>
                  <a:schemeClr val="tx1"/>
                </a:solidFill>
                <a:effectLst/>
                <a:latin typeface="+mn-lt"/>
                <a:ea typeface="+mn-ea"/>
                <a:cs typeface="+mn-cs"/>
              </a:rPr>
              <a:t>将待预测类别的一条数据输入，计算这条数据与训练样本集中数据的距离，然后选取训练样本集中与待测数据距离最近的</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条数据。这</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条训练样本中类别出现最频繁的类别标签即作为待预测数据的类别标签。</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k=3,k=5</a:t>
            </a:r>
            <a:r>
              <a:rPr lang="zh-CN" altLang="en-US" sz="1200" kern="1200" dirty="0">
                <a:solidFill>
                  <a:schemeClr val="tx1"/>
                </a:solidFill>
                <a:effectLst/>
                <a:latin typeface="+mn-lt"/>
                <a:ea typeface="+mn-ea"/>
                <a:cs typeface="+mn-cs"/>
              </a:rPr>
              <a:t>时有不同结果</a:t>
            </a:r>
            <a:r>
              <a:rPr lang="en-US" altLang="zh-CN" sz="1200" kern="1200" dirty="0">
                <a:solidFill>
                  <a:schemeClr val="tx1"/>
                </a:solidFill>
                <a:effectLst/>
                <a:latin typeface="+mn-lt"/>
                <a:ea typeface="+mn-ea"/>
                <a:cs typeface="+mn-cs"/>
              </a:rPr>
              <a:t>. K</a:t>
            </a:r>
            <a:r>
              <a:rPr lang="zh-CN" altLang="en-US" sz="1200" kern="1200" dirty="0">
                <a:solidFill>
                  <a:schemeClr val="tx1"/>
                </a:solidFill>
                <a:effectLst/>
                <a:latin typeface="+mn-lt"/>
                <a:ea typeface="+mn-ea"/>
                <a:cs typeface="+mn-cs"/>
              </a:rPr>
              <a:t>的不同选取会造成不同的结果</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计算测试数据与各个训练数据之间的距离；</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按照距离的递增关系进行排序；</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选取距离最小的</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个点；</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确定前</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个点所在类别的出现频率；</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返回前</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个点中出现频率最高的类别作为测试数据的预测分类。</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b="1" kern="1200" dirty="0">
                <a:solidFill>
                  <a:schemeClr val="tx1"/>
                </a:solidFill>
                <a:effectLst/>
                <a:latin typeface="+mn-lt"/>
                <a:ea typeface="+mn-ea"/>
                <a:cs typeface="+mn-cs"/>
              </a:rPr>
              <a:t>回归工作原理</a:t>
            </a:r>
            <a:r>
              <a:rPr lang="zh-CN" altLang="zh-CN" sz="1200" kern="1200" dirty="0">
                <a:solidFill>
                  <a:schemeClr val="tx1"/>
                </a:solidFill>
                <a:effectLst/>
                <a:latin typeface="+mn-lt"/>
                <a:ea typeface="+mn-ea"/>
                <a:cs typeface="+mn-cs"/>
              </a:rPr>
              <a:t>：在训练数据集中找到新的测试</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最近邻，然后返回训练集上对应的</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值得平均值。</a:t>
            </a:r>
            <a:endParaRPr lang="zh-CN"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b="1" kern="1200" dirty="0">
                <a:solidFill>
                  <a:schemeClr val="tx1"/>
                </a:solidFill>
                <a:effectLst/>
                <a:latin typeface="+mn-lt"/>
                <a:ea typeface="+mn-ea"/>
                <a:cs typeface="+mn-cs"/>
              </a:rPr>
              <a:t>总结</a:t>
            </a:r>
            <a:r>
              <a:rPr lang="zh-CN" altLang="zh-CN" sz="1200" kern="1200" dirty="0">
                <a:solidFill>
                  <a:schemeClr val="tx1"/>
                </a:solidFill>
                <a:effectLst/>
                <a:latin typeface="+mn-lt"/>
                <a:ea typeface="+mn-ea"/>
                <a:cs typeface="+mn-cs"/>
              </a:rPr>
              <a:t>： 该算法可以形象地理解为</a:t>
            </a:r>
            <a:r>
              <a:rPr lang="zh-CN" altLang="zh-CN" sz="1200" b="1" kern="1200" dirty="0">
                <a:solidFill>
                  <a:schemeClr val="tx1"/>
                </a:solidFill>
                <a:effectLst/>
                <a:latin typeface="+mn-lt"/>
                <a:ea typeface="+mn-ea"/>
                <a:cs typeface="+mn-cs"/>
              </a:rPr>
              <a:t>临近点投票</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近邻算法是基于实例的学习，使用算法时我们必须有接近实际数据的训练样本数据。</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b="1" kern="1200" dirty="0">
                <a:solidFill>
                  <a:schemeClr val="tx1"/>
                </a:solidFill>
                <a:effectLst/>
                <a:latin typeface="+mn-lt"/>
                <a:ea typeface="+mn-ea"/>
                <a:cs typeface="+mn-cs"/>
              </a:rPr>
              <a:t>缺点</a:t>
            </a:r>
            <a:r>
              <a:rPr lang="zh-CN" altLang="zh-CN" sz="1200" kern="1200" dirty="0">
                <a:solidFill>
                  <a:schemeClr val="tx1"/>
                </a:solidFill>
                <a:effectLst/>
                <a:latin typeface="+mn-lt"/>
                <a:ea typeface="+mn-ea"/>
                <a:cs typeface="+mn-cs"/>
              </a:rPr>
              <a:t>： ①</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近邻算法必须保存全部的数据集，如果训练数据集很大，必须使用大量的存储空间。同时可能非常耗时。</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②不能学习出哪一个特征比其他更具有识别力。但是概率测量的分类方法则可以解决这个问题</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每个非叶节点表示一个特征属性上的测试，</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每个分支代表这个特征属性在某个值域上的输出，</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而每个叶节点存放一个类别。</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分类</a:t>
            </a:r>
            <a:r>
              <a:rPr lang="zh-CN" altLang="zh-CN" sz="1200" kern="1200" dirty="0">
                <a:solidFill>
                  <a:schemeClr val="tx1"/>
                </a:solidFill>
                <a:effectLst/>
                <a:latin typeface="+mn-lt"/>
                <a:ea typeface="+mn-ea"/>
                <a:cs typeface="+mn-cs"/>
              </a:rPr>
              <a:t>：给出输入，判断输入属于</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类中的哪一类。</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f:R(n)-&gt;{1,2,…,k}  </a:t>
            </a:r>
            <a:r>
              <a:rPr lang="zh-CN" altLang="zh-CN" sz="1200" kern="1200" dirty="0">
                <a:solidFill>
                  <a:schemeClr val="tx1"/>
                </a:solidFill>
                <a:effectLst/>
                <a:latin typeface="+mn-lt"/>
                <a:ea typeface="+mn-ea"/>
                <a:cs typeface="+mn-cs"/>
              </a:rPr>
              <a:t>表示向量</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所代表的输入分类到数字码</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所代表的类别。还有一种是</a:t>
            </a:r>
            <a:r>
              <a:rPr lang="en-US" altLang="zh-CN" sz="1200" kern="1200" dirty="0">
                <a:solidFill>
                  <a:schemeClr val="tx1"/>
                </a:solidFill>
                <a:effectLst/>
                <a:latin typeface="+mn-lt"/>
                <a:ea typeface="+mn-ea"/>
                <a:cs typeface="+mn-cs"/>
              </a:rPr>
              <a:t>f</a:t>
            </a:r>
            <a:r>
              <a:rPr lang="zh-CN" altLang="zh-CN" sz="1200" kern="1200" dirty="0">
                <a:solidFill>
                  <a:schemeClr val="tx1"/>
                </a:solidFill>
                <a:effectLst/>
                <a:latin typeface="+mn-lt"/>
                <a:ea typeface="+mn-ea"/>
                <a:cs typeface="+mn-cs"/>
              </a:rPr>
              <a:t>输出的是不同类别的概率分布。</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树中每个节点都选择将输入样本送到左子节点（</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）或者右子节点（</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）。内部的节点用圆圈表示，叶节点用方块表示。</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每一个节点可以用一个二值的字符串识别并对应树中的位置，这个字符串是通过给父亲节点的字符串添加一个位来实现的</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 </a:t>
            </a:r>
            <a:r>
              <a:rPr lang="zh-CN" altLang="zh-CN" sz="1200" kern="1200" dirty="0">
                <a:solidFill>
                  <a:schemeClr val="tx1"/>
                </a:solidFill>
                <a:effectLst/>
                <a:latin typeface="+mn-lt"/>
                <a:ea typeface="+mn-ea"/>
                <a:cs typeface="+mn-cs"/>
              </a:rPr>
              <a:t>表示选择左，</a:t>
            </a:r>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表示选择右）。</a:t>
            </a:r>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这个树将空间分为区域。这个二维平面说明</a:t>
            </a:r>
            <a:r>
              <a:rPr lang="zh-CN" altLang="zh-CN" sz="1200" b="1" kern="1200" dirty="0">
                <a:solidFill>
                  <a:schemeClr val="tx1"/>
                </a:solidFill>
                <a:effectLst/>
                <a:latin typeface="+mn-lt"/>
                <a:ea typeface="+mn-ea"/>
                <a:cs typeface="+mn-cs"/>
              </a:rPr>
              <a:t>决策树可以分割</a:t>
            </a:r>
            <a:r>
              <a:rPr lang="zh-CN" altLang="en-US" sz="1200" b="1" kern="1200" dirty="0">
                <a:solidFill>
                  <a:schemeClr val="tx1"/>
                </a:solidFill>
                <a:effectLst/>
                <a:latin typeface="+mn-lt"/>
                <a:ea typeface="+mn-ea"/>
                <a:cs typeface="+mn-cs"/>
              </a:rPr>
              <a:t>平面</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平面中画了树的节点，每个内部</a:t>
            </a:r>
            <a:r>
              <a:rPr lang="zh-CN" altLang="en-US" sz="1200" kern="1200" dirty="0">
                <a:solidFill>
                  <a:schemeClr val="tx1"/>
                </a:solidFill>
                <a:effectLst/>
                <a:latin typeface="+mn-lt"/>
                <a:ea typeface="+mn-ea"/>
                <a:cs typeface="+mn-cs"/>
              </a:rPr>
              <a:t>结</a:t>
            </a:r>
            <a:r>
              <a:rPr lang="zh-CN" altLang="zh-CN" sz="1200" kern="1200" dirty="0">
                <a:solidFill>
                  <a:schemeClr val="tx1"/>
                </a:solidFill>
                <a:effectLst/>
                <a:latin typeface="+mn-lt"/>
                <a:ea typeface="+mn-ea"/>
                <a:cs typeface="+mn-cs"/>
              </a:rPr>
              <a:t>点穿过分割线并用来给样本分类，叶节点画在样本所属区域的中心。</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结果是一个分块常数函数，每一个叶节点一个区域。</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b="1" kern="1200" dirty="0">
                <a:solidFill>
                  <a:schemeClr val="tx1"/>
                </a:solidFill>
                <a:effectLst/>
                <a:latin typeface="+mn-lt"/>
                <a:ea typeface="+mn-ea"/>
                <a:cs typeface="+mn-cs"/>
              </a:rPr>
              <a:t>每个叶需要至少一个训练样本来定义</a:t>
            </a:r>
            <a:r>
              <a:rPr lang="zh-CN" altLang="en-US" sz="1200" b="1"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基本思想：对于给出的待分类项，求解在此项出现的条件下各个类别出现的概率，哪个最大，就认为此待分类项属于哪个类别。</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latinLnBrk="1"/>
                <a:r>
                  <a:rPr lang="zh-CN" altLang="zh-CN" sz="1200" kern="1200" dirty="0">
                    <a:solidFill>
                      <a:schemeClr val="tx1"/>
                    </a:solidFill>
                    <a:effectLst/>
                    <a:latin typeface="+mn-lt"/>
                    <a:ea typeface="+mn-ea"/>
                    <a:cs typeface="+mn-cs"/>
                  </a:rPr>
                  <a:t>设</a:t>
                </a:r>
                <a:r>
                  <a:rPr lang="en-US" altLang="zh-CN" sz="1200" kern="1200" dirty="0">
                    <a:solidFill>
                      <a:schemeClr val="tx1"/>
                    </a:solidFill>
                    <a:effectLst/>
                    <a:latin typeface="+mn-lt"/>
                    <a:ea typeface="+mn-ea"/>
                    <a:cs typeface="+mn-cs"/>
                  </a:rPr>
                  <a:t>x={a1,a2…am}</a:t>
                </a:r>
                <a:r>
                  <a:rPr lang="zh-CN" altLang="zh-CN" sz="1200" kern="1200" dirty="0">
                    <a:solidFill>
                      <a:schemeClr val="tx1"/>
                    </a:solidFill>
                    <a:effectLst/>
                    <a:latin typeface="+mn-lt"/>
                    <a:ea typeface="+mn-ea"/>
                    <a:cs typeface="+mn-cs"/>
                  </a:rPr>
                  <a:t>为一个待分类项，而每个</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的一个特征属性。</a:t>
                </a:r>
                <a:endParaRPr lang="en-US" altLang="zh-CN" sz="1200" kern="1200" dirty="0">
                  <a:solidFill>
                    <a:schemeClr val="tx1"/>
                  </a:solidFill>
                  <a:effectLst/>
                  <a:latin typeface="+mn-lt"/>
                  <a:ea typeface="+mn-ea"/>
                  <a:cs typeface="+mn-cs"/>
                </a:endParaRPr>
              </a:p>
              <a:p>
                <a:pPr marL="0" marR="0" lvl="0" indent="0" algn="l" defTabSz="457200" rtl="0" eaLnBrk="1" fontAlgn="auto" latinLnBrk="1"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有类别集合：</a:t>
                </a:r>
                <a:r>
                  <a:rPr lang="en-US" altLang="zh-CN" dirty="0"/>
                  <a:t>C = {</a:t>
                </a:r>
                <a14:m>
                  <m:oMath xmlns:m="http://schemas.openxmlformats.org/officeDocument/2006/math">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1</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2</m:t>
                        </m:r>
                      </m:sub>
                    </m:sSub>
                  </m:oMath>
                </a14:m>
                <a:r>
                  <a:rPr lang="en-US" altLang="zh-CN" dirty="0"/>
                  <a:t>,</a:t>
                </a:r>
                <a:r>
                  <a:rPr lang="pt-BR" altLang="zh-CN" dirty="0"/>
                  <a:t> ..., </a:t>
                </a:r>
                <a14:m>
                  <m:oMath xmlns:m="http://schemas.openxmlformats.org/officeDocument/2006/math">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𝑛</m:t>
                        </m:r>
                      </m:sub>
                    </m:sSub>
                  </m:oMath>
                </a14:m>
                <a:r>
                  <a:rPr lang="en-US" altLang="zh-CN" dirty="0"/>
                  <a:t>}</a:t>
                </a:r>
              </a:p>
              <a:p>
                <a:pPr marL="0" marR="0" lvl="0" indent="0" algn="l" defTabSz="457200" rtl="0" eaLnBrk="1" fontAlgn="auto" latinLnBrk="1" hangingPunct="1">
                  <a:lnSpc>
                    <a:spcPct val="100000"/>
                  </a:lnSpc>
                  <a:spcBef>
                    <a:spcPts val="0"/>
                  </a:spcBef>
                  <a:spcAft>
                    <a:spcPts val="0"/>
                  </a:spcAft>
                  <a:buClrTx/>
                  <a:buSzTx/>
                  <a:buFontTx/>
                  <a:buNone/>
                  <a:tabLst/>
                  <a:defRPr/>
                </a:pPr>
                <a:r>
                  <a:rPr lang="zh-CN" altLang="en-US" dirty="0"/>
                  <a:t>计算</a:t>
                </a:r>
                <a:r>
                  <a:rPr lang="en-US" altLang="zh-CN" dirty="0"/>
                  <a:t>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oMath>
                </a14:m>
                <a:r>
                  <a:rPr lang="en-US" altLang="zh-CN" dirty="0"/>
                  <a:t>|x),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oMath>
                </a14:m>
                <a:r>
                  <a:rPr lang="en-US" altLang="zh-CN" dirty="0"/>
                  <a:t>|x) …,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𝑛</m:t>
                        </m:r>
                      </m:sub>
                    </m:sSub>
                  </m:oMath>
                </a14:m>
                <a:r>
                  <a:rPr lang="en-US" altLang="zh-CN" dirty="0"/>
                  <a:t>|x)</a:t>
                </a:r>
              </a:p>
              <a:p>
                <a:pPr marL="0" marR="0" lvl="0" indent="0" algn="l" defTabSz="457200" rtl="0" eaLnBrk="1" fontAlgn="auto" latinLnBrk="1" hangingPunct="1">
                  <a:lnSpc>
                    <a:spcPct val="100000"/>
                  </a:lnSpc>
                  <a:spcBef>
                    <a:spcPts val="0"/>
                  </a:spcBef>
                  <a:spcAft>
                    <a:spcPts val="0"/>
                  </a:spcAft>
                  <a:buClrTx/>
                  <a:buSzTx/>
                  <a:buFontTx/>
                  <a:buNone/>
                  <a:tabLst/>
                  <a:defRPr/>
                </a:pPr>
                <a:r>
                  <a:rPr lang="zh-CN" altLang="en-US" dirty="0"/>
                  <a:t>如果</a:t>
                </a:r>
                <a:r>
                  <a:rPr lang="en-US" altLang="zh-CN" dirty="0"/>
                  <a:t>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𝑘</m:t>
                        </m:r>
                      </m:sub>
                    </m:sSub>
                  </m:oMath>
                </a14:m>
                <a:r>
                  <a:rPr lang="en-US" altLang="zh-CN" dirty="0"/>
                  <a:t>|x) = max{P(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1</m:t>
                        </m:r>
                      </m:sub>
                    </m:sSub>
                  </m:oMath>
                </a14:m>
                <a:r>
                  <a:rPr lang="en-US" altLang="zh-CN" dirty="0"/>
                  <a:t>|x),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oMath>
                </a14:m>
                <a:r>
                  <a:rPr lang="en-US" altLang="zh-CN" dirty="0"/>
                  <a:t>|x) , …,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𝑛</m:t>
                        </m:r>
                      </m:sub>
                    </m:sSub>
                  </m:oMath>
                </a14:m>
                <a:r>
                  <a:rPr lang="en-US" altLang="zh-CN" dirty="0"/>
                  <a:t>|x) }	</a:t>
                </a:r>
                <a:r>
                  <a:rPr lang="zh-CN" altLang="en-US" dirty="0"/>
                  <a:t>那么</a:t>
                </a:r>
                <a:r>
                  <a:rPr lang="en-US" altLang="zh-CN" dirty="0"/>
                  <a:t>x</a:t>
                </a:r>
                <a:r>
                  <a:rPr lang="zh-CN" altLang="en-US" dirty="0"/>
                  <a:t>∈</a:t>
                </a:r>
                <a:r>
                  <a:rPr lang="en-US"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m:rPr>
                            <m:sty m:val="p"/>
                          </m:rPr>
                          <a:rPr lang="en-US" altLang="zh-CN" i="1">
                            <a:latin typeface="Cambria Math" panose="02040503050406030204" pitchFamily="18" charset="0"/>
                          </a:rPr>
                          <m:t>k</m:t>
                        </m:r>
                      </m:sub>
                    </m:sSub>
                  </m:oMath>
                </a14:m>
                <a:endParaRPr lang="en-US" altLang="zh-CN" dirty="0"/>
              </a:p>
              <a:p>
                <a:pPr latinLnBrk="1"/>
                <a:endParaRPr lang="zh-CN" altLang="en-US" dirty="0"/>
              </a:p>
            </p:txBody>
          </p:sp>
        </mc:Choice>
        <mc:Fallback>
          <p:sp>
            <p:nvSpPr>
              <p:cNvPr id="3" name="备注占位符 2"/>
              <p:cNvSpPr>
                <a:spLocks noGrp="1"/>
              </p:cNvSpPr>
              <p:nvPr>
                <p:ph type="body" idx="1"/>
              </p:nvPr>
            </p:nvSpPr>
            <p:spPr/>
            <p:txBody>
              <a:bodyPr/>
              <a:lstStyle/>
              <a:p>
                <a:pPr latinLnBrk="1"/>
                <a:r>
                  <a:rPr lang="zh-CN" altLang="zh-CN" sz="1200" kern="1200" dirty="0">
                    <a:solidFill>
                      <a:schemeClr val="tx1"/>
                    </a:solidFill>
                    <a:effectLst/>
                    <a:latin typeface="+mn-lt"/>
                    <a:ea typeface="+mn-ea"/>
                    <a:cs typeface="+mn-cs"/>
                  </a:rPr>
                  <a:t>设</a:t>
                </a:r>
                <a:r>
                  <a:rPr lang="en-US" altLang="zh-CN" sz="1200" kern="1200" dirty="0">
                    <a:solidFill>
                      <a:schemeClr val="tx1"/>
                    </a:solidFill>
                    <a:effectLst/>
                    <a:latin typeface="+mn-lt"/>
                    <a:ea typeface="+mn-ea"/>
                    <a:cs typeface="+mn-cs"/>
                  </a:rPr>
                  <a:t>x={a1,a2…am}</a:t>
                </a:r>
                <a:r>
                  <a:rPr lang="zh-CN" altLang="zh-CN" sz="1200" kern="1200" dirty="0">
                    <a:solidFill>
                      <a:schemeClr val="tx1"/>
                    </a:solidFill>
                    <a:effectLst/>
                    <a:latin typeface="+mn-lt"/>
                    <a:ea typeface="+mn-ea"/>
                    <a:cs typeface="+mn-cs"/>
                  </a:rPr>
                  <a:t>为一个待分类项，而每个</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的一个特征属性。</a:t>
                </a:r>
                <a:endParaRPr lang="en-US" altLang="zh-CN" sz="1200" kern="1200" dirty="0">
                  <a:solidFill>
                    <a:schemeClr val="tx1"/>
                  </a:solidFill>
                  <a:effectLst/>
                  <a:latin typeface="+mn-lt"/>
                  <a:ea typeface="+mn-ea"/>
                  <a:cs typeface="+mn-cs"/>
                </a:endParaRPr>
              </a:p>
              <a:p>
                <a:pPr marL="0" marR="0" lvl="0" indent="0" algn="l" defTabSz="457200" rtl="0" eaLnBrk="1" fontAlgn="auto" latinLnBrk="1"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有类别集合：</a:t>
                </a:r>
                <a:r>
                  <a:rPr lang="en-US" altLang="zh-CN" dirty="0"/>
                  <a:t>C = {</a:t>
                </a:r>
                <a:r>
                  <a:rPr lang="en-US" altLang="zh-CN" b="0" i="0">
                    <a:latin typeface="Cambria Math" panose="02040503050406030204" pitchFamily="18" charset="0"/>
                  </a:rPr>
                  <a:t>𝑦</a:t>
                </a:r>
                <a:r>
                  <a:rPr lang="pt-BR" altLang="zh-CN" b="0" i="0">
                    <a:latin typeface="Cambria Math" panose="02040503050406030204" pitchFamily="18" charset="0"/>
                  </a:rPr>
                  <a:t>_</a:t>
                </a:r>
                <a:r>
                  <a:rPr lang="en-US" altLang="zh-CN" i="0">
                    <a:latin typeface="Cambria Math" panose="02040503050406030204" pitchFamily="18" charset="0"/>
                  </a:rPr>
                  <a:t>1</a:t>
                </a:r>
                <a:r>
                  <a:rPr lang="en-US" altLang="zh-CN" dirty="0"/>
                  <a:t>,</a:t>
                </a:r>
                <a:r>
                  <a:rPr lang="pt-BR" altLang="zh-CN" dirty="0"/>
                  <a:t> </a:t>
                </a:r>
                <a:r>
                  <a:rPr lang="en-US" altLang="zh-CN" b="0" i="0">
                    <a:latin typeface="Cambria Math" panose="02040503050406030204" pitchFamily="18" charset="0"/>
                  </a:rPr>
                  <a:t>𝑦</a:t>
                </a:r>
                <a:r>
                  <a:rPr lang="pt-BR" altLang="zh-CN" b="0" i="0">
                    <a:latin typeface="Cambria Math" panose="02040503050406030204" pitchFamily="18" charset="0"/>
                  </a:rPr>
                  <a:t>_</a:t>
                </a:r>
                <a:r>
                  <a:rPr lang="en-US" altLang="zh-CN" i="0">
                    <a:latin typeface="Cambria Math" panose="02040503050406030204" pitchFamily="18" charset="0"/>
                  </a:rPr>
                  <a:t>2</a:t>
                </a:r>
                <a:r>
                  <a:rPr lang="en-US" altLang="zh-CN" dirty="0"/>
                  <a:t>,</a:t>
                </a:r>
                <a:r>
                  <a:rPr lang="pt-BR" altLang="zh-CN" dirty="0"/>
                  <a:t> ..., </a:t>
                </a:r>
                <a:r>
                  <a:rPr lang="en-US" altLang="zh-CN" b="0" i="0">
                    <a:latin typeface="Cambria Math" panose="02040503050406030204" pitchFamily="18" charset="0"/>
                  </a:rPr>
                  <a:t>𝑦</a:t>
                </a:r>
                <a:r>
                  <a:rPr lang="pt-BR" altLang="zh-CN" b="0" i="0">
                    <a:latin typeface="Cambria Math" panose="02040503050406030204" pitchFamily="18" charset="0"/>
                  </a:rPr>
                  <a:t>_</a:t>
                </a:r>
                <a:r>
                  <a:rPr lang="en-US" altLang="zh-CN" b="0" i="0">
                    <a:latin typeface="Cambria Math" panose="02040503050406030204" pitchFamily="18" charset="0"/>
                  </a:rPr>
                  <a:t>𝑛</a:t>
                </a:r>
                <a:r>
                  <a:rPr lang="en-US" altLang="zh-CN" dirty="0"/>
                  <a:t>}</a:t>
                </a:r>
                <a:endParaRPr lang="en-US" altLang="zh-CN" dirty="0"/>
              </a:p>
              <a:p>
                <a:pPr marL="0" marR="0" lvl="0" indent="0" algn="l" defTabSz="457200" rtl="0" eaLnBrk="1" fontAlgn="auto" latinLnBrk="1" hangingPunct="1">
                  <a:lnSpc>
                    <a:spcPct val="100000"/>
                  </a:lnSpc>
                  <a:spcBef>
                    <a:spcPts val="0"/>
                  </a:spcBef>
                  <a:spcAft>
                    <a:spcPts val="0"/>
                  </a:spcAft>
                  <a:buClrTx/>
                  <a:buSzTx/>
                  <a:buFontTx/>
                  <a:buNone/>
                  <a:defRPr/>
                </a:pPr>
                <a:r>
                  <a:rPr lang="zh-CN" altLang="en-US" dirty="0"/>
                  <a:t>计算</a:t>
                </a:r>
                <a:r>
                  <a:rPr lang="en-US" altLang="zh-CN" dirty="0"/>
                  <a:t>P(</a:t>
                </a:r>
                <a:r>
                  <a:rPr lang="en-US" altLang="zh-CN" i="0">
                    <a:latin typeface="Cambria Math" panose="02040503050406030204" pitchFamily="18" charset="0"/>
                  </a:rPr>
                  <a:t>𝑦</a:t>
                </a:r>
                <a:r>
                  <a:rPr lang="pt-BR" altLang="zh-CN" i="0">
                    <a:latin typeface="Cambria Math" panose="02040503050406030204" pitchFamily="18" charset="0"/>
                  </a:rPr>
                  <a:t>_</a:t>
                </a:r>
                <a:r>
                  <a:rPr lang="en-US" altLang="zh-CN" i="0">
                    <a:latin typeface="Cambria Math" panose="02040503050406030204" pitchFamily="18" charset="0"/>
                  </a:rPr>
                  <a:t>1</a:t>
                </a:r>
                <a:r>
                  <a:rPr lang="en-US" altLang="zh-CN" dirty="0"/>
                  <a:t>|x), P(</a:t>
                </a:r>
                <a:r>
                  <a:rPr lang="en-US" altLang="zh-CN" i="0">
                    <a:latin typeface="Cambria Math" panose="02040503050406030204" pitchFamily="18" charset="0"/>
                  </a:rPr>
                  <a:t>𝑦</a:t>
                </a:r>
                <a:r>
                  <a:rPr lang="pt-BR" altLang="zh-CN" i="0">
                    <a:latin typeface="Cambria Math" panose="02040503050406030204" pitchFamily="18" charset="0"/>
                  </a:rPr>
                  <a:t>_</a:t>
                </a:r>
                <a:r>
                  <a:rPr lang="en-US" altLang="zh-CN" b="0" i="0">
                    <a:latin typeface="Cambria Math" panose="02040503050406030204" pitchFamily="18" charset="0"/>
                  </a:rPr>
                  <a:t>2</a:t>
                </a:r>
                <a:r>
                  <a:rPr lang="en-US" altLang="zh-CN" dirty="0"/>
                  <a:t>|x) …, P(</a:t>
                </a:r>
                <a:r>
                  <a:rPr lang="en-US" altLang="zh-CN" i="0">
                    <a:latin typeface="Cambria Math" panose="02040503050406030204" pitchFamily="18" charset="0"/>
                  </a:rPr>
                  <a:t>𝑦</a:t>
                </a:r>
                <a:r>
                  <a:rPr lang="pt-BR" altLang="zh-CN" i="0">
                    <a:latin typeface="Cambria Math" panose="02040503050406030204" pitchFamily="18" charset="0"/>
                  </a:rPr>
                  <a:t>_</a:t>
                </a:r>
                <a:r>
                  <a:rPr lang="en-US" altLang="zh-CN" b="0" i="0">
                    <a:latin typeface="Cambria Math" panose="02040503050406030204" pitchFamily="18" charset="0"/>
                  </a:rPr>
                  <a:t>𝑛</a:t>
                </a:r>
                <a:r>
                  <a:rPr lang="en-US" altLang="zh-CN" dirty="0"/>
                  <a:t>|x)</a:t>
                </a:r>
                <a:endParaRPr lang="en-US" altLang="zh-CN" dirty="0"/>
              </a:p>
              <a:p>
                <a:pPr marL="0" marR="0" lvl="0" indent="0" algn="l" defTabSz="457200" rtl="0" eaLnBrk="1" fontAlgn="auto" latinLnBrk="1" hangingPunct="1">
                  <a:lnSpc>
                    <a:spcPct val="100000"/>
                  </a:lnSpc>
                  <a:spcBef>
                    <a:spcPts val="0"/>
                  </a:spcBef>
                  <a:spcAft>
                    <a:spcPts val="0"/>
                  </a:spcAft>
                  <a:buClrTx/>
                  <a:buSzTx/>
                  <a:buFontTx/>
                  <a:buNone/>
                  <a:defRPr/>
                </a:pPr>
                <a:r>
                  <a:rPr lang="zh-CN" altLang="en-US" dirty="0"/>
                  <a:t>如果</a:t>
                </a:r>
                <a:r>
                  <a:rPr lang="en-US" altLang="zh-CN" dirty="0"/>
                  <a:t>P(</a:t>
                </a:r>
                <a:r>
                  <a:rPr lang="en-US" altLang="zh-CN" i="0">
                    <a:latin typeface="Cambria Math" panose="02040503050406030204" pitchFamily="18" charset="0"/>
                  </a:rPr>
                  <a:t>𝑦</a:t>
                </a:r>
                <a:r>
                  <a:rPr lang="pt-BR" altLang="zh-CN" i="0">
                    <a:latin typeface="Cambria Math" panose="02040503050406030204" pitchFamily="18" charset="0"/>
                  </a:rPr>
                  <a:t>_</a:t>
                </a:r>
                <a:r>
                  <a:rPr lang="en-US" altLang="zh-CN" b="0" i="0">
                    <a:latin typeface="Cambria Math" panose="02040503050406030204" pitchFamily="18" charset="0"/>
                  </a:rPr>
                  <a:t>𝑘</a:t>
                </a:r>
                <a:r>
                  <a:rPr lang="en-US" altLang="zh-CN" dirty="0"/>
                  <a:t>|x) = max{P(</a:t>
                </a:r>
                <a:r>
                  <a:rPr lang="en-US" altLang="zh-CN" i="0">
                    <a:latin typeface="Cambria Math" panose="02040503050406030204" pitchFamily="18" charset="0"/>
                  </a:rPr>
                  <a:t>𝑦</a:t>
                </a:r>
                <a:r>
                  <a:rPr lang="pt-BR" altLang="zh-CN" i="0">
                    <a:latin typeface="Cambria Math" panose="02040503050406030204" pitchFamily="18" charset="0"/>
                  </a:rPr>
                  <a:t>_</a:t>
                </a:r>
                <a:r>
                  <a:rPr lang="en-US" altLang="zh-CN" b="0" i="0">
                    <a:latin typeface="Cambria Math" panose="02040503050406030204" pitchFamily="18" charset="0"/>
                  </a:rPr>
                  <a:t>1</a:t>
                </a:r>
                <a:r>
                  <a:rPr lang="en-US" altLang="zh-CN" dirty="0"/>
                  <a:t>|x), P(</a:t>
                </a:r>
                <a:r>
                  <a:rPr lang="en-US" altLang="zh-CN" i="0">
                    <a:latin typeface="Cambria Math" panose="02040503050406030204" pitchFamily="18" charset="0"/>
                  </a:rPr>
                  <a:t>𝑦</a:t>
                </a:r>
                <a:r>
                  <a:rPr lang="pt-BR" altLang="zh-CN" i="0">
                    <a:latin typeface="Cambria Math" panose="02040503050406030204" pitchFamily="18" charset="0"/>
                  </a:rPr>
                  <a:t>_</a:t>
                </a:r>
                <a:r>
                  <a:rPr lang="en-US" altLang="zh-CN" b="0" i="0">
                    <a:latin typeface="Cambria Math" panose="02040503050406030204" pitchFamily="18" charset="0"/>
                  </a:rPr>
                  <a:t>2</a:t>
                </a:r>
                <a:r>
                  <a:rPr lang="en-US" altLang="zh-CN" dirty="0"/>
                  <a:t>|x) , …, P(</a:t>
                </a:r>
                <a:r>
                  <a:rPr lang="en-US" altLang="zh-CN" i="0">
                    <a:latin typeface="Cambria Math" panose="02040503050406030204" pitchFamily="18" charset="0"/>
                  </a:rPr>
                  <a:t>𝑦</a:t>
                </a:r>
                <a:r>
                  <a:rPr lang="pt-BR" altLang="zh-CN" i="0">
                    <a:latin typeface="Cambria Math" panose="02040503050406030204" pitchFamily="18" charset="0"/>
                  </a:rPr>
                  <a:t>_</a:t>
                </a:r>
                <a:r>
                  <a:rPr lang="en-US" altLang="zh-CN" b="0" i="0">
                    <a:latin typeface="Cambria Math" panose="02040503050406030204" pitchFamily="18" charset="0"/>
                  </a:rPr>
                  <a:t>𝑛</a:t>
                </a:r>
                <a:r>
                  <a:rPr lang="en-US" altLang="zh-CN" dirty="0"/>
                  <a:t>|x) }	</a:t>
                </a:r>
                <a:r>
                  <a:rPr lang="zh-CN" altLang="en-US" dirty="0"/>
                  <a:t>那么</a:t>
                </a:r>
                <a:r>
                  <a:rPr lang="en-US" altLang="zh-CN" dirty="0"/>
                  <a:t>x</a:t>
                </a:r>
                <a:r>
                  <a:rPr lang="zh-CN" altLang="en-US" dirty="0"/>
                  <a:t>∈</a:t>
                </a:r>
                <a:r>
                  <a:rPr lang="en-US" altLang="zh-CN" dirty="0"/>
                  <a:t> </a:t>
                </a:r>
                <a:r>
                  <a:rPr lang="en-US" altLang="zh-CN" i="0">
                    <a:latin typeface="Cambria Math" panose="02040503050406030204" pitchFamily="18" charset="0"/>
                  </a:rPr>
                  <a:t>𝑦</a:t>
                </a:r>
                <a:r>
                  <a:rPr lang="pt-BR" altLang="zh-CN" i="0">
                    <a:latin typeface="Cambria Math" panose="02040503050406030204" pitchFamily="18" charset="0"/>
                  </a:rPr>
                  <a:t>_</a:t>
                </a:r>
                <a:r>
                  <a:rPr lang="en-US" altLang="zh-CN" i="0">
                    <a:latin typeface="Cambria Math" panose="02040503050406030204" pitchFamily="18" charset="0"/>
                  </a:rPr>
                  <a:t>k</a:t>
                </a:r>
                <a:endParaRPr lang="en-US" altLang="zh-CN" dirty="0"/>
              </a:p>
              <a:p>
                <a:pPr latinLnBrk="1"/>
                <a:endParaRPr lang="zh-CN" altLang="en-US" dirty="0"/>
              </a:p>
            </p:txBody>
          </p:sp>
        </mc:Fallback>
      </mc:AlternateContent>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如果各个特征属性是条件独立的，则根据贝叶斯定理有如下推导：</a:t>
                </a:r>
                <a14:m>
                  <m:oMath xmlns:m="http://schemas.openxmlformats.org/officeDocument/2006/math">
                    <m:r>
                      <a:rPr lang="en-US" altLang="zh-CN" smtClean="0">
                        <a:latin typeface="Cambria Math" panose="02040503050406030204" pitchFamily="18" charset="0"/>
                      </a:rPr>
                      <m:t>𝑃</m:t>
                    </m:r>
                    <m:d>
                      <m:dPr>
                        <m:ctrlPr>
                          <a:rPr lang="en-US" altLang="zh-CN" i="1">
                            <a:latin typeface="Cambria Math" panose="02040503050406030204" pitchFamily="18" charset="0"/>
                          </a:rPr>
                        </m:ctrlPr>
                      </m:dPr>
                      <m:e>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r>
                          <a:rPr lang="en-US" altLang="zh-CN" b="0" i="1" smtClean="0">
                            <a:latin typeface="Cambria Math" panose="02040503050406030204" pitchFamily="18" charset="0"/>
                          </a:rPr>
                          <m:t>𝑥</m:t>
                        </m:r>
                      </m:e>
                    </m:d>
                  </m:oMath>
                </a14:m>
                <a:r>
                  <a:rPr lang="en-US" altLang="zh-CN" dirty="0"/>
                  <a:t> = </a:t>
                </a:r>
                <a14:m>
                  <m:oMath xmlns:m="http://schemas.openxmlformats.org/officeDocument/2006/math">
                    <m:f>
                      <m:fPr>
                        <m:ctrlPr>
                          <a:rPr lang="pt-BR" altLang="zh-CN" i="1">
                            <a:latin typeface="Cambria Math" panose="02040503050406030204" pitchFamily="18" charset="0"/>
                          </a:rPr>
                        </m:ctrlPr>
                      </m:fPr>
                      <m:num>
                        <m:r>
                          <a:rPr lang="en-US" altLang="zh-CN">
                            <a:latin typeface="Cambria Math" panose="02040503050406030204" pitchFamily="18" charset="0"/>
                          </a:rPr>
                          <m:t>𝑃</m:t>
                        </m:r>
                        <m:d>
                          <m:dPr>
                            <m:ctrlPr>
                              <a:rPr lang="en-US" altLang="zh-CN" i="1">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a:latin typeface="Cambria Math" panose="02040503050406030204" pitchFamily="18" charset="0"/>
                              </a:rPr>
                              <m:t>|</m:t>
                            </m:r>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d>
                        <m:r>
                          <m:rPr>
                            <m:sty m:val="p"/>
                          </m:rPr>
                          <a:rPr lang="en-US" altLang="zh-CN">
                            <a:latin typeface="Cambria Math" panose="02040503050406030204" pitchFamily="18" charset="0"/>
                          </a:rPr>
                          <m:t>P</m:t>
                        </m:r>
                        <m:r>
                          <a:rPr lang="en-US" altLang="zh-CN">
                            <a:latin typeface="Cambria Math" panose="02040503050406030204" pitchFamily="18" charset="0"/>
                          </a:rPr>
                          <m:t>(</m:t>
                        </m:r>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a:latin typeface="Cambria Math" panose="02040503050406030204" pitchFamily="18" charset="0"/>
                          </a:rPr>
                          <m:t>)</m:t>
                        </m:r>
                      </m:num>
                      <m:den>
                        <m:r>
                          <a:rPr lang="en-US" altLang="zh-CN">
                            <a:latin typeface="Cambria Math" panose="02040503050406030204" pitchFamily="18" charset="0"/>
                          </a:rPr>
                          <m:t>𝑃</m:t>
                        </m:r>
                        <m:r>
                          <a:rPr lang="en-US" altLang="zh-CN">
                            <a:latin typeface="Cambria Math" panose="02040503050406030204" pitchFamily="18" charset="0"/>
                          </a:rPr>
                          <m:t>(</m:t>
                        </m:r>
                        <m:r>
                          <m:rPr>
                            <m:sty m:val="p"/>
                          </m:rPr>
                          <a:rPr lang="en-US" altLang="zh-CN" b="0" i="0" smtClean="0">
                            <a:latin typeface="Cambria Math" panose="02040503050406030204" pitchFamily="18" charset="0"/>
                          </a:rPr>
                          <m:t>x</m:t>
                        </m:r>
                        <m:r>
                          <a:rPr lang="en-US" altLang="zh-CN">
                            <a:latin typeface="Cambria Math" panose="02040503050406030204" pitchFamily="18" charset="0"/>
                          </a:rPr>
                          <m:t>)</m:t>
                        </m:r>
                      </m:den>
                    </m:f>
                  </m:oMath>
                </a14:m>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因为分母对于所有类别为常数，因为我们只要将分子最大化皆可。又因为各特征属性是条件独立的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所以求出该式最大值，对应的</a:t>
                </a:r>
                <a14:m>
                  <m:oMath xmlns:m="http://schemas.openxmlformats.org/officeDocument/2006/math">
                    <m:sSub>
                      <m:sSubPr>
                        <m:ctrlPr>
                          <a:rPr lang="pt-BR" altLang="zh-CN" i="1" smtClean="0">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zh-CN" altLang="en-US" sz="1200" kern="1200" dirty="0">
                    <a:solidFill>
                      <a:schemeClr val="tx1"/>
                    </a:solidFill>
                    <a:effectLst/>
                    <a:latin typeface="+mn-lt"/>
                    <a:ea typeface="+mn-ea"/>
                    <a:cs typeface="+mn-cs"/>
                  </a:rPr>
                  <a:t>就是得到的结果</a:t>
                </a:r>
                <a:endParaRPr lang="zh-CN" altLang="zh-CN" sz="1200" kern="1200" dirty="0">
                  <a:solidFill>
                    <a:schemeClr val="tx1"/>
                  </a:solidFill>
                  <a:effectLst/>
                  <a:latin typeface="+mn-lt"/>
                  <a:ea typeface="+mn-ea"/>
                  <a:cs typeface="+mn-cs"/>
                </a:endParaRPr>
              </a:p>
              <a:p>
                <a:endParaRPr lang="zh-CN" altLang="en-US" dirty="0"/>
              </a:p>
            </p:txBody>
          </p:sp>
        </mc:Choice>
        <mc:Fallback>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如果各个特征属性是条件独立的，则根据贝叶斯定理有如下推导：</a:t>
                </a:r>
                <a:r>
                  <a:rPr lang="en-US" altLang="zh-CN" i="0">
                    <a:latin typeface="Cambria Math" panose="02040503050406030204" pitchFamily="18" charset="0"/>
                  </a:rPr>
                  <a:t>𝑃(𝑦</a:t>
                </a:r>
                <a:r>
                  <a:rPr lang="pt-BR" altLang="zh-CN" i="0">
                    <a:latin typeface="Cambria Math" panose="02040503050406030204" pitchFamily="18" charset="0"/>
                  </a:rPr>
                  <a:t>_</a:t>
                </a:r>
                <a:r>
                  <a:rPr lang="en-US" altLang="zh-CN" b="0" i="0">
                    <a:latin typeface="Cambria Math" panose="02040503050406030204" pitchFamily="18" charset="0"/>
                  </a:rPr>
                  <a:t>𝑖 </a:t>
                </a:r>
                <a:r>
                  <a:rPr lang="en-US" altLang="zh-CN" i="0">
                    <a:latin typeface="Cambria Math" panose="02040503050406030204" pitchFamily="18" charset="0"/>
                  </a:rPr>
                  <a:t>|</a:t>
                </a:r>
                <a:r>
                  <a:rPr lang="en-US" altLang="zh-CN" b="0" i="0">
                    <a:latin typeface="Cambria Math" panose="02040503050406030204" pitchFamily="18" charset="0"/>
                  </a:rPr>
                  <a:t>𝑥)</a:t>
                </a:r>
                <a:r>
                  <a:rPr lang="en-US" altLang="zh-CN" dirty="0"/>
                  <a:t> = </a:t>
                </a:r>
                <a:r>
                  <a:rPr lang="pt-BR" altLang="zh-CN" i="0">
                    <a:latin typeface="Cambria Math" panose="02040503050406030204" pitchFamily="18" charset="0"/>
                  </a:rPr>
                  <a:t>(</a:t>
                </a:r>
                <a:r>
                  <a:rPr lang="en-US" altLang="zh-CN" i="0">
                    <a:latin typeface="Cambria Math" panose="02040503050406030204" pitchFamily="18" charset="0"/>
                  </a:rPr>
                  <a:t>𝑃(</a:t>
                </a:r>
                <a:r>
                  <a:rPr lang="en-US" altLang="zh-CN" b="0" i="0">
                    <a:latin typeface="Cambria Math" panose="02040503050406030204" pitchFamily="18" charset="0"/>
                  </a:rPr>
                  <a:t>x</a:t>
                </a:r>
                <a:r>
                  <a:rPr lang="en-US" altLang="zh-CN" i="0">
                    <a:latin typeface="Cambria Math" panose="02040503050406030204" pitchFamily="18" charset="0"/>
                  </a:rPr>
                  <a:t>|𝑦</a:t>
                </a:r>
                <a:r>
                  <a:rPr lang="pt-BR" altLang="zh-CN" i="0">
                    <a:latin typeface="Cambria Math" panose="02040503050406030204" pitchFamily="18" charset="0"/>
                  </a:rPr>
                  <a:t>_</a:t>
                </a:r>
                <a:r>
                  <a:rPr lang="en-US" altLang="zh-CN" i="0">
                    <a:latin typeface="Cambria Math" panose="02040503050406030204" pitchFamily="18" charset="0"/>
                  </a:rPr>
                  <a:t>𝑖 )P(𝑦</a:t>
                </a:r>
                <a:r>
                  <a:rPr lang="pt-BR" altLang="zh-CN" i="0">
                    <a:latin typeface="Cambria Math" panose="02040503050406030204" pitchFamily="18" charset="0"/>
                  </a:rPr>
                  <a:t>_</a:t>
                </a:r>
                <a:r>
                  <a:rPr lang="en-US" altLang="zh-CN" i="0">
                    <a:latin typeface="Cambria Math" panose="02040503050406030204" pitchFamily="18" charset="0"/>
                  </a:rPr>
                  <a:t>𝑖)</a:t>
                </a:r>
                <a:r>
                  <a:rPr lang="pt-BR" altLang="zh-CN" i="0">
                    <a:latin typeface="Cambria Math" panose="02040503050406030204" pitchFamily="18" charset="0"/>
                  </a:rPr>
                  <a:t>)/(</a:t>
                </a:r>
                <a:r>
                  <a:rPr lang="en-US" altLang="zh-CN" i="0">
                    <a:latin typeface="Cambria Math" panose="02040503050406030204" pitchFamily="18" charset="0"/>
                  </a:rPr>
                  <a:t>𝑃(</a:t>
                </a:r>
                <a:r>
                  <a:rPr lang="en-US" altLang="zh-CN" b="0" i="0">
                    <a:latin typeface="Cambria Math" panose="02040503050406030204" pitchFamily="18" charset="0"/>
                  </a:rPr>
                  <a:t>x</a:t>
                </a:r>
                <a:r>
                  <a:rPr lang="en-US" altLang="zh-CN" i="0">
                    <a:latin typeface="Cambria Math" panose="02040503050406030204" pitchFamily="18" charset="0"/>
                  </a:rPr>
                  <a:t>)</a:t>
                </a:r>
                <a:r>
                  <a:rPr lang="pt-BR" altLang="zh-CN" i="0">
                    <a:latin typeface="Cambria Math" panose="02040503050406030204" pitchFamily="18" charset="0"/>
                  </a:rPr>
                  <a:t>)</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因为分母对于所有类别为常数，因为我们只要将分子最大化皆可。又因为各特征属性是条件独立的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所以求出该式最大值，对应的</a:t>
                </a:r>
                <a:r>
                  <a:rPr lang="en-US" altLang="zh-CN" i="0">
                    <a:latin typeface="Cambria Math" panose="02040503050406030204" pitchFamily="18" charset="0"/>
                  </a:rPr>
                  <a:t>𝑦</a:t>
                </a:r>
                <a:r>
                  <a:rPr lang="pt-BR" altLang="zh-CN" i="0">
                    <a:latin typeface="Cambria Math" panose="02040503050406030204" pitchFamily="18" charset="0"/>
                  </a:rPr>
                  <a:t>_</a:t>
                </a:r>
                <a:r>
                  <a:rPr lang="en-US" altLang="zh-CN" i="0">
                    <a:latin typeface="Cambria Math" panose="02040503050406030204" pitchFamily="18" charset="0"/>
                  </a:rPr>
                  <a:t>𝑖</a:t>
                </a:r>
                <a:r>
                  <a:rPr lang="zh-CN" altLang="en-US" sz="1200" kern="1200" dirty="0">
                    <a:solidFill>
                      <a:schemeClr val="tx1"/>
                    </a:solidFill>
                    <a:effectLst/>
                    <a:latin typeface="+mn-lt"/>
                    <a:ea typeface="+mn-ea"/>
                    <a:cs typeface="+mn-cs"/>
                  </a:rPr>
                  <a:t>就是得到的结果</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1"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准备工作阶段</a:t>
            </a:r>
            <a:r>
              <a:rPr lang="zh-CN" altLang="zh-CN" sz="1200" kern="1200" dirty="0">
                <a:solidFill>
                  <a:schemeClr val="tx1"/>
                </a:solidFill>
                <a:effectLst/>
                <a:latin typeface="+mn-lt"/>
                <a:ea typeface="+mn-ea"/>
                <a:cs typeface="+mn-cs"/>
              </a:rPr>
              <a:t>，确定特征属性，并进行适当划分，然后由</a:t>
            </a:r>
            <a:r>
              <a:rPr lang="zh-CN" altLang="zh-CN" sz="1200" b="1" kern="1200" dirty="0">
                <a:solidFill>
                  <a:schemeClr val="tx1"/>
                </a:solidFill>
                <a:effectLst/>
                <a:latin typeface="+mn-lt"/>
                <a:ea typeface="+mn-ea"/>
                <a:cs typeface="+mn-cs"/>
              </a:rPr>
              <a:t>人工</a:t>
            </a:r>
            <a:r>
              <a:rPr lang="zh-CN" altLang="zh-CN" sz="1200" kern="1200" dirty="0">
                <a:solidFill>
                  <a:schemeClr val="tx1"/>
                </a:solidFill>
                <a:effectLst/>
                <a:latin typeface="+mn-lt"/>
                <a:ea typeface="+mn-ea"/>
                <a:cs typeface="+mn-cs"/>
              </a:rPr>
              <a:t>对一部分待分类项进行分类，形成训练样本集合。输入是所有待分类数据，输出是特征属性和训练样本。</a:t>
            </a:r>
            <a:endParaRPr lang="zh-CN" altLang="zh-CN" sz="1200" kern="1200" dirty="0">
              <a:solidFill>
                <a:schemeClr val="tx1"/>
              </a:solidFill>
              <a:effectLst/>
              <a:latin typeface="+mn-lt"/>
              <a:ea typeface="+mn-ea"/>
              <a:cs typeface="+mn-cs"/>
            </a:endParaRPr>
          </a:p>
          <a:p>
            <a:pPr latinLnBrk="1"/>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分类器训练阶段，计算每个类别在训练样本中的出现频率及每个特征属性划分对每个类别的条件概率估计，并将结果记录。其输入是特征属性和训练样本，输出是分类器。</a:t>
            </a:r>
            <a:endParaRPr lang="zh-CN" altLang="zh-CN" sz="1200" kern="1200" dirty="0">
              <a:solidFill>
                <a:schemeClr val="tx1"/>
              </a:solidFill>
              <a:effectLst/>
              <a:latin typeface="+mn-lt"/>
              <a:ea typeface="+mn-ea"/>
              <a:cs typeface="+mn-cs"/>
            </a:endParaRPr>
          </a:p>
          <a:p>
            <a:pPr latinLnBrk="1"/>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应用阶段。任务是使用分类器对待分类项进行分类，其输入是分类器和待分类项，输出是待分类项与类别的映射关系。</a:t>
            </a:r>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分类器的</a:t>
            </a:r>
            <a:r>
              <a:rPr lang="zh-CN" altLang="zh-CN" sz="1200" b="1" kern="1200" dirty="0">
                <a:solidFill>
                  <a:schemeClr val="tx1"/>
                </a:solidFill>
                <a:effectLst/>
                <a:latin typeface="+mn-lt"/>
                <a:ea typeface="+mn-ea"/>
                <a:cs typeface="+mn-cs"/>
              </a:rPr>
              <a:t>正确率</a:t>
            </a:r>
            <a:r>
              <a:rPr lang="zh-CN" altLang="zh-CN" sz="1200" kern="1200" dirty="0">
                <a:solidFill>
                  <a:schemeClr val="tx1"/>
                </a:solidFill>
                <a:effectLst/>
                <a:latin typeface="+mn-lt"/>
                <a:ea typeface="+mn-ea"/>
                <a:cs typeface="+mn-cs"/>
              </a:rPr>
              <a:t>：指分类器正确分类的项目占所有被分类项目的比率。</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可以对训练数据一分为二，一半用于构造分类器，另一半用于检测分类的正确率。</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分类：</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举例：对象识别。输入是图片，输出是表示图片物体的数字码。</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回归</a:t>
            </a:r>
            <a:r>
              <a:rPr lang="zh-CN" altLang="zh-CN" sz="1200" kern="1200" dirty="0">
                <a:solidFill>
                  <a:schemeClr val="tx1"/>
                </a:solidFill>
                <a:effectLst/>
                <a:latin typeface="+mn-lt"/>
                <a:ea typeface="+mn-ea"/>
                <a:cs typeface="+mn-cs"/>
              </a:rPr>
              <a:t>：程序需要对给定输入预测输出的数值。</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f:R(n)-&gt;R </a:t>
            </a:r>
            <a:r>
              <a:rPr lang="zh-CN" altLang="zh-CN" sz="1200" kern="1200" dirty="0">
                <a:solidFill>
                  <a:schemeClr val="tx1"/>
                </a:solidFill>
                <a:effectLst/>
                <a:latin typeface="+mn-lt"/>
                <a:ea typeface="+mn-ea"/>
                <a:cs typeface="+mn-cs"/>
              </a:rPr>
              <a:t>表示输入向量</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的预测值</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举例：预测投保人的索赔金额，或者预测证券未来的价格。</a:t>
            </a:r>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结构化输出</a:t>
            </a:r>
            <a:r>
              <a:rPr lang="zh-CN" altLang="zh-CN" sz="1200" kern="1200" dirty="0">
                <a:solidFill>
                  <a:schemeClr val="tx1"/>
                </a:solidFill>
                <a:effectLst/>
                <a:latin typeface="+mn-lt"/>
                <a:ea typeface="+mn-ea"/>
                <a:cs typeface="+mn-cs"/>
              </a:rPr>
              <a:t>：输出为向量或者包含多个值的数据结构。并且构成输出的这些不同元素间具有重要关系。</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包括了转录（例子：语音识别）和机器翻译。</a:t>
            </a:r>
            <a:endParaRPr lang="en-US" altLang="zh-CN"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举例：语法分析——映射自然语言到语法结构树</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异常检测</a:t>
            </a:r>
            <a:r>
              <a:rPr lang="zh-CN" altLang="zh-CN" sz="1200" kern="1200" dirty="0">
                <a:solidFill>
                  <a:schemeClr val="tx1"/>
                </a:solidFill>
                <a:effectLst/>
                <a:latin typeface="+mn-lt"/>
                <a:ea typeface="+mn-ea"/>
                <a:cs typeface="+mn-cs"/>
              </a:rPr>
              <a:t>：计算机程序在一组事件或对象中筛选，并标记不正常或非典型的个体。</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举例：</a:t>
            </a:r>
            <a:r>
              <a:rPr lang="en-US" altLang="zh-CN" sz="1200" kern="1200" dirty="0" err="1">
                <a:solidFill>
                  <a:schemeClr val="tx1"/>
                </a:solidFill>
                <a:effectLst/>
                <a:latin typeface="+mn-lt"/>
                <a:ea typeface="+mn-ea"/>
                <a:cs typeface="+mn-cs"/>
              </a:rPr>
              <a:t>qq</a:t>
            </a:r>
            <a:r>
              <a:rPr lang="zh-CN" altLang="zh-CN" sz="1200" kern="1200" dirty="0">
                <a:solidFill>
                  <a:schemeClr val="tx1"/>
                </a:solidFill>
                <a:effectLst/>
                <a:latin typeface="+mn-lt"/>
                <a:ea typeface="+mn-ea"/>
                <a:cs typeface="+mn-cs"/>
              </a:rPr>
              <a:t>异常登录。</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信用卡欺诈检测：对你的购买习惯建模，信用卡公司可以检测到你的卡是否被滥用。</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去噪：</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输入：干净样本</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R(n)</a:t>
            </a:r>
            <a:r>
              <a:rPr lang="zh-CN" altLang="zh-CN" sz="1200" kern="1200" dirty="0">
                <a:solidFill>
                  <a:schemeClr val="tx1"/>
                </a:solidFill>
                <a:effectLst/>
                <a:latin typeface="+mn-lt"/>
                <a:ea typeface="+mn-ea"/>
                <a:cs typeface="+mn-cs"/>
              </a:rPr>
              <a:t>经过未知损坏后的损坏样本</a:t>
            </a:r>
            <a:r>
              <a:rPr lang="en-US" altLang="zh-CN" sz="1200" kern="1200" dirty="0">
                <a:solidFill>
                  <a:schemeClr val="tx1"/>
                </a:solidFill>
                <a:effectLst/>
                <a:latin typeface="+mn-lt"/>
                <a:ea typeface="+mn-ea"/>
                <a:cs typeface="+mn-cs"/>
              </a:rPr>
              <a:t>y</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输出：预测初干净的样本</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，或者更一般的预测条件概率分布</a:t>
            </a:r>
            <a:r>
              <a:rPr lang="en-US" altLang="zh-CN" sz="1200" kern="1200" dirty="0">
                <a:solidFill>
                  <a:schemeClr val="tx1"/>
                </a:solidFill>
                <a:effectLst/>
                <a:latin typeface="+mn-lt"/>
                <a:ea typeface="+mn-ea"/>
                <a:cs typeface="+mn-cs"/>
              </a:rPr>
              <a:t>p(</a:t>
            </a:r>
            <a:r>
              <a:rPr lang="en-US" altLang="zh-CN" sz="1200" kern="1200" dirty="0" err="1">
                <a:solidFill>
                  <a:schemeClr val="tx1"/>
                </a:solidFill>
                <a:effectLst/>
                <a:latin typeface="+mn-lt"/>
                <a:ea typeface="+mn-ea"/>
                <a:cs typeface="+mn-cs"/>
              </a:rPr>
              <a:t>x|y</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8F939E2-2BBE-9640-A681-74C4DED86A81}"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641279"/>
            <a:ext cx="9144000" cy="21336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256" y="60576"/>
            <a:ext cx="1085088" cy="1078992"/>
          </a:xfrm>
          <a:prstGeom prst="rect">
            <a:avLst/>
          </a:prstGeom>
        </p:spPr>
      </p:pic>
      <p:sp>
        <p:nvSpPr>
          <p:cNvPr id="2" name="标题 1"/>
          <p:cNvSpPr>
            <a:spLocks noGrp="1"/>
          </p:cNvSpPr>
          <p:nvPr>
            <p:ph type="ctrTitle" hasCustomPrompt="1"/>
          </p:nvPr>
        </p:nvSpPr>
        <p:spPr>
          <a:xfrm>
            <a:off x="685800" y="2130425"/>
            <a:ext cx="7772400" cy="1470025"/>
          </a:xfrm>
        </p:spPr>
        <p:txBody>
          <a:bodyPr>
            <a:noAutofit/>
          </a:bodyPr>
          <a:lstStyle>
            <a:lvl1pPr>
              <a:defRPr kumimoji="1" lang="zh-CN" altLang="en-US" sz="4800" b="1" kern="1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stStyle>
          <a:p>
            <a:r>
              <a:rPr kumimoji="1" lang="en-US" altLang="zh-CN" dirty="0"/>
              <a:t>1</a:t>
            </a:r>
            <a:r>
              <a:rPr kumimoji="1" lang="zh-CN" altLang="en-US" dirty="0"/>
              <a:t>单击此处编辑母版标题样式</a:t>
            </a:r>
          </a:p>
        </p:txBody>
      </p:sp>
      <p:sp>
        <p:nvSpPr>
          <p:cNvPr id="3" name="副标题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kumimoji="1" lang="zh-CN" altLang="en-US"/>
              <a:t>单击此处编辑母版标题样式</a:t>
            </a:r>
          </a:p>
        </p:txBody>
      </p:sp>
      <p:sp>
        <p:nvSpPr>
          <p:cNvPr id="3" name="竖排文本占位符 2"/>
          <p:cNvSpPr>
            <a:spLocks noGrp="1"/>
          </p:cNvSpPr>
          <p:nvPr>
            <p:ph type="body" orient="vert" idx="1" hasCustomPrompt="1"/>
          </p:nvPr>
        </p:nvSpPr>
        <p:spPr/>
        <p:txBody>
          <a:bodyPr vert="eaVert"/>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p>
        </p:txBody>
      </p:sp>
      <p:sp>
        <p:nvSpPr>
          <p:cNvPr id="4" name="日期占位符 3"/>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hasCustomPrompt="1"/>
          </p:nvPr>
        </p:nvSpPr>
        <p:spPr>
          <a:xfrm>
            <a:off x="457200" y="274638"/>
            <a:ext cx="6019800" cy="5851525"/>
          </a:xfrm>
        </p:spPr>
        <p:txBody>
          <a:bodyPr vert="eaVert"/>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p>
        </p:txBody>
      </p:sp>
      <p:sp>
        <p:nvSpPr>
          <p:cNvPr id="4" name="日期占位符 3"/>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E6C4E0F-4F2E-4033-B62C-70E78CA99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BCA535-2E6E-4719-AE49-4124351FD30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5E6C4E0F-4F2E-4033-B62C-70E78CA99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BCA535-2E6E-4719-AE49-4124351FD30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E6C4E0F-4F2E-4033-B62C-70E78CA99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BCA535-2E6E-4719-AE49-4124351FD30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日期占位符 4"/>
          <p:cNvSpPr>
            <a:spLocks noGrp="1"/>
          </p:cNvSpPr>
          <p:nvPr>
            <p:ph type="dt" sz="half" idx="10"/>
          </p:nvPr>
        </p:nvSpPr>
        <p:spPr/>
        <p:txBody>
          <a:bodyPr/>
          <a:lstStyle/>
          <a:p>
            <a:fld id="{5E6C4E0F-4F2E-4033-B62C-70E78CA99A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BCA535-2E6E-4719-AE49-4124351FD30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7" name="日期占位符 6"/>
          <p:cNvSpPr>
            <a:spLocks noGrp="1"/>
          </p:cNvSpPr>
          <p:nvPr>
            <p:ph type="dt" sz="half" idx="10"/>
          </p:nvPr>
        </p:nvSpPr>
        <p:spPr/>
        <p:txBody>
          <a:bodyPr/>
          <a:lstStyle/>
          <a:p>
            <a:fld id="{5E6C4E0F-4F2E-4033-B62C-70E78CA99AF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BCA535-2E6E-4719-AE49-4124351FD30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E6C4E0F-4F2E-4033-B62C-70E78CA99AF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BCA535-2E6E-4719-AE49-4124351FD30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6C4E0F-4F2E-4033-B62C-70E78CA99AF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BCA535-2E6E-4719-AE49-4124351FD30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E6C4E0F-4F2E-4033-B62C-70E78CA99A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BCA535-2E6E-4719-AE49-4124351FD30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34297"/>
            <a:ext cx="8229600" cy="663371"/>
          </a:xfrm>
        </p:spPr>
        <p:txBody>
          <a:bodyPr>
            <a:normAutofit/>
          </a:bodyPr>
          <a:lstStyle>
            <a:lvl1pPr algn="l">
              <a:defRPr sz="3600" b="1">
                <a:solidFill>
                  <a:srgbClr val="0433FF"/>
                </a:solidFill>
              </a:defRPr>
            </a:lvl1pPr>
          </a:lstStyle>
          <a:p>
            <a:r>
              <a:rPr kumimoji="1" lang="zh-CN" altLang="en-US"/>
              <a:t>单击此处编辑母版标题样式</a:t>
            </a:r>
            <a:endParaRPr kumimoji="1" lang="zh-CN" altLang="en-US" dirty="0"/>
          </a:p>
        </p:txBody>
      </p:sp>
      <p:pic>
        <p:nvPicPr>
          <p:cNvPr id="7" name="Picture 11"/>
          <p:cNvPicPr>
            <a:picLocks noChangeAspect="1" noChangeArrowheads="1"/>
          </p:cNvPicPr>
          <p:nvPr userDrawn="1"/>
        </p:nvPicPr>
        <p:blipFill>
          <a:blip r:embed="rId2">
            <a:alphaModFix amt="35000"/>
          </a:blip>
          <a:srcRect/>
          <a:stretch>
            <a:fillRect/>
          </a:stretch>
        </p:blipFill>
        <p:spPr bwMode="auto">
          <a:xfrm>
            <a:off x="8406234" y="154685"/>
            <a:ext cx="580032" cy="580032"/>
          </a:xfrm>
          <a:prstGeom prst="rect">
            <a:avLst/>
          </a:prstGeom>
          <a:noFill/>
          <a:ln w="9525">
            <a:noFill/>
            <a:miter lim="800000"/>
            <a:headEnd/>
            <a:tailEnd/>
          </a:ln>
          <a:effectLst/>
        </p:spPr>
      </p:pic>
      <p:sp>
        <p:nvSpPr>
          <p:cNvPr id="8" name="内容占位符 2"/>
          <p:cNvSpPr>
            <a:spLocks noGrp="1"/>
          </p:cNvSpPr>
          <p:nvPr>
            <p:ph idx="1" hasCustomPrompt="1"/>
          </p:nvPr>
        </p:nvSpPr>
        <p:spPr>
          <a:xfrm>
            <a:off x="457200" y="1184565"/>
            <a:ext cx="8229600" cy="5068154"/>
          </a:xfrm>
        </p:spPr>
        <p:txBody>
          <a:bodyPr/>
          <a:lstStyle>
            <a:lvl1pPr marL="342900" indent="-342900">
              <a:buClr>
                <a:srgbClr val="FF0000"/>
              </a:buClr>
              <a:buFont typeface="ZapfDingbatsITC" charset="0"/>
              <a:buChar char="❈"/>
              <a:defRPr/>
            </a:lvl1pPr>
            <a:lvl2pPr marL="742950" indent="-285750">
              <a:buClr>
                <a:srgbClr val="FF0000"/>
              </a:buClr>
              <a:buFont typeface="ArialUnicodeMS" charset="0"/>
              <a:buChar char="❆"/>
              <a:defRPr/>
            </a:lvl2pPr>
            <a:lvl3pPr marL="1143000" indent="-228600">
              <a:buClr>
                <a:srgbClr val="FF0000"/>
              </a:buClr>
              <a:buFont typeface="ZapfDingbatsITC" charset="0"/>
              <a:buChar char="❁"/>
              <a:defRPr/>
            </a:lvl3pPr>
            <a:lvl4pPr marL="1600200" indent="-228600">
              <a:buClr>
                <a:srgbClr val="FF0000"/>
              </a:buClr>
              <a:buFont typeface="ZapfDingbatsITC" charset="0"/>
              <a:buChar char="✥"/>
              <a:defRPr/>
            </a:lvl4pPr>
            <a:lvl5pPr marL="2057400" indent="-228600">
              <a:buClr>
                <a:srgbClr val="FF0000"/>
              </a:buClr>
              <a:buFont typeface="Wingdings" panose="05000000000000000000" charset="2"/>
              <a:buChar char="Ø"/>
              <a:defRPr/>
            </a:lvl5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16909"/>
            <a:ext cx="9144000" cy="213360"/>
          </a:xfrm>
          <a:prstGeom prst="rect">
            <a:avLst/>
          </a:prstGeom>
        </p:spPr>
      </p:pic>
      <p:sp>
        <p:nvSpPr>
          <p:cNvPr id="10" name="Rectangle 9"/>
          <p:cNvSpPr/>
          <p:nvPr userDrawn="1"/>
        </p:nvSpPr>
        <p:spPr>
          <a:xfrm>
            <a:off x="1318901" y="6407510"/>
            <a:ext cx="6770058" cy="461665"/>
          </a:xfrm>
          <a:prstGeom prst="rect">
            <a:avLst/>
          </a:prstGeom>
          <a:noFill/>
        </p:spPr>
        <p:txBody>
          <a:bodyPr wrap="none" lIns="91440" tIns="45720" rIns="91440" bIns="45720">
            <a:spAutoFit/>
          </a:bodyPr>
          <a:lstStyle/>
          <a:p>
            <a:pPr algn="ctr"/>
            <a:r>
              <a:rPr lang="en-US" altLang="zh-CN"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Beijing</a:t>
            </a:r>
            <a:r>
              <a:rPr lang="zh-CN" alt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 </a:t>
            </a:r>
            <a:r>
              <a:rPr lang="en-US" altLang="zh-CN"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Institute</a:t>
            </a:r>
            <a:r>
              <a:rPr lang="zh-CN" alt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 </a:t>
            </a:r>
            <a:r>
              <a:rPr lang="en-US" altLang="zh-CN"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of</a:t>
            </a:r>
            <a:r>
              <a:rPr lang="zh-CN" alt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 </a:t>
            </a:r>
            <a:r>
              <a:rPr lang="en-US" altLang="zh-CN"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Technology</a:t>
            </a:r>
            <a:r>
              <a:rPr lang="zh-CN" alt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 ∙ </a:t>
            </a:r>
            <a:r>
              <a:rPr lang="en-US" altLang="zh-CN" sz="2400" b="1" kern="120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urlz MT" charset="0"/>
                <a:ea typeface="Curlz MT" charset="0"/>
                <a:cs typeface="Curlz MT" charset="0"/>
              </a:rPr>
              <a:t>DataHammer</a:t>
            </a:r>
            <a:r>
              <a:rPr lang="zh-CN" alt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urlz MT" charset="0"/>
                <a:ea typeface="Curlz MT" charset="0"/>
                <a:cs typeface="Curlz MT" charset="0"/>
              </a:rPr>
              <a:t> </a:t>
            </a:r>
            <a:r>
              <a:rPr lang="en-US" altLang="zh-CN"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urlz MT" charset="0"/>
                <a:ea typeface="Curlz MT" charset="0"/>
                <a:cs typeface="Curlz MT" charset="0"/>
              </a:rPr>
              <a:t>Group</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998" y="6263894"/>
            <a:ext cx="9144000" cy="213360"/>
          </a:xfrm>
          <a:prstGeom prst="rect">
            <a:avLst/>
          </a:prstGeom>
        </p:spPr>
      </p:pic>
      <p:sp>
        <p:nvSpPr>
          <p:cNvPr id="12" name="Date Placeholder 18"/>
          <p:cNvSpPr>
            <a:spLocks noGrp="1"/>
          </p:cNvSpPr>
          <p:nvPr>
            <p:ph type="dt" sz="half" idx="10"/>
          </p:nvPr>
        </p:nvSpPr>
        <p:spPr>
          <a:xfrm>
            <a:off x="207819" y="6467186"/>
            <a:ext cx="1111082" cy="390814"/>
          </a:xfrm>
        </p:spPr>
        <p:txBody>
          <a:bodyPr/>
          <a:lstStyle>
            <a:lvl1pPr>
              <a:defRPr sz="2000"/>
            </a:lvl1pPr>
          </a:lstStyle>
          <a:p>
            <a:fld id="{A1D07F22-6007-5747-97C5-ACB9B8DD2B95}" type="datetimeFigureOut">
              <a:rPr kumimoji="1" lang="zh-CN" altLang="en-US" smtClean="0"/>
            </a:fld>
            <a:endParaRPr kumimoji="1" lang="zh-CN" altLang="en-US" dirty="0"/>
          </a:p>
        </p:txBody>
      </p:sp>
      <p:sp>
        <p:nvSpPr>
          <p:cNvPr id="13" name="Slide Number Placeholder 19"/>
          <p:cNvSpPr>
            <a:spLocks noGrp="1"/>
          </p:cNvSpPr>
          <p:nvPr>
            <p:ph type="sldNum" sz="quarter" idx="11"/>
          </p:nvPr>
        </p:nvSpPr>
        <p:spPr>
          <a:xfrm>
            <a:off x="8088959" y="6467187"/>
            <a:ext cx="897307" cy="390814"/>
          </a:xfrm>
        </p:spPr>
        <p:txBody>
          <a:bodyPr/>
          <a:lstStyle>
            <a:lvl1pPr>
              <a:defRPr sz="2000"/>
            </a:lvl1p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E6C4E0F-4F2E-4033-B62C-70E78CA99A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BCA535-2E6E-4719-AE49-4124351FD30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5E6C4E0F-4F2E-4033-B62C-70E78CA99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BCA535-2E6E-4719-AE49-4124351FD30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7626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5E6C4E0F-4F2E-4033-B62C-70E78CA99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BCA535-2E6E-4719-AE49-4124351FD30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编辑母版文本样式</a:t>
            </a:r>
          </a:p>
        </p:txBody>
      </p:sp>
      <p:sp>
        <p:nvSpPr>
          <p:cNvPr id="4" name="日期占位符 3"/>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p>
        </p:txBody>
      </p:sp>
      <p:sp>
        <p:nvSpPr>
          <p:cNvPr id="5" name="日期占位符 4"/>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p>
        </p:txBody>
      </p:sp>
      <p:sp>
        <p:nvSpPr>
          <p:cNvPr id="7" name="日期占位符 6"/>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编辑母版文本样式</a:t>
            </a:r>
          </a:p>
        </p:txBody>
      </p:sp>
      <p:sp>
        <p:nvSpPr>
          <p:cNvPr id="5" name="日期占位符 4"/>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编辑母版文本样式</a:t>
            </a:r>
          </a:p>
        </p:txBody>
      </p:sp>
      <p:sp>
        <p:nvSpPr>
          <p:cNvPr id="5" name="日期占位符 4"/>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07F22-6007-5747-97C5-ACB9B8DD2B95}" type="datetimeFigureOut">
              <a:rPr kumimoji="1" lang="zh-CN" altLang="en-US" smtClean="0"/>
            </a:fld>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A552E-E01A-124E-8860-02CC8B25EBA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C4E0F-4F2E-4033-B62C-70E78CA99AF3}"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CA535-2E6E-4719-AE49-4124351FD30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0.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Pr>
              <a:t>Machine Learning</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Logistic</a:t>
            </a:r>
            <a:endParaRPr lang="x-none" altLang="zh-CN" dirty="0"/>
          </a:p>
        </p:txBody>
      </p:sp>
      <p:sp>
        <p:nvSpPr>
          <p:cNvPr id="3" name="内容占位符 2"/>
          <p:cNvSpPr>
            <a:spLocks noGrp="1"/>
          </p:cNvSpPr>
          <p:nvPr>
            <p:ph idx="1"/>
          </p:nvPr>
        </p:nvSpPr>
        <p:spPr/>
        <p:txBody>
          <a:bodyPr/>
          <a:lstStyle/>
          <a:p>
            <a:pPr marL="0" indent="0">
              <a:buNone/>
            </a:pPr>
            <a:r>
              <a:rPr lang="x-none" altLang="zh-CN" sz="1800" dirty="0"/>
              <a:t>Sigmod function </a:t>
            </a:r>
            <a:endParaRPr lang="x-none" altLang="zh-CN" sz="1800" dirty="0"/>
          </a:p>
          <a:p>
            <a:pPr marL="0" indent="0">
              <a:buNone/>
            </a:pPr>
            <a:endParaRPr lang="x-none" altLang="zh-CN" sz="1800" dirty="0"/>
          </a:p>
          <a:p>
            <a:pPr marL="0" indent="0">
              <a:buNone/>
            </a:pPr>
            <a:r>
              <a:rPr lang="x-none" altLang="zh-CN" sz="1800" dirty="0"/>
              <a:t>Inorder to solve the problem of the hardlim funciton ,  we will lead into the probability.</a:t>
            </a:r>
            <a:endParaRPr lang="x-none" altLang="zh-CN" sz="1800" dirty="0"/>
          </a:p>
          <a:p>
            <a:pPr marL="0" indent="0">
              <a:buNone/>
            </a:pPr>
            <a:r>
              <a:rPr lang="x-none" altLang="zh-CN" sz="1800" dirty="0"/>
              <a:t>The boundary of the decision is loose. </a:t>
            </a:r>
            <a:endParaRPr lang="x-none" altLang="zh-CN" sz="1800" dirty="0"/>
          </a:p>
          <a:p>
            <a:pPr marL="0" indent="0">
              <a:buNone/>
            </a:pPr>
            <a:endParaRPr lang="x-none" altLang="zh-CN" sz="1800" dirty="0"/>
          </a:p>
        </p:txBody>
      </p:sp>
      <p:pic>
        <p:nvPicPr>
          <p:cNvPr id="4" name="Picture 3" descr="远看sigmod函数"/>
          <p:cNvPicPr>
            <a:picLocks noChangeAspect="1"/>
          </p:cNvPicPr>
          <p:nvPr/>
        </p:nvPicPr>
        <p:blipFill>
          <a:blip r:embed="rId1"/>
          <a:stretch>
            <a:fillRect/>
          </a:stretch>
        </p:blipFill>
        <p:spPr>
          <a:xfrm>
            <a:off x="-23495" y="2781935"/>
            <a:ext cx="4626610" cy="3470275"/>
          </a:xfrm>
          <a:prstGeom prst="rect">
            <a:avLst/>
          </a:prstGeom>
        </p:spPr>
      </p:pic>
      <p:pic>
        <p:nvPicPr>
          <p:cNvPr id="5" name="Picture 4" descr="近看sigmod函数"/>
          <p:cNvPicPr>
            <a:picLocks noChangeAspect="1"/>
          </p:cNvPicPr>
          <p:nvPr/>
        </p:nvPicPr>
        <p:blipFill>
          <a:blip r:embed="rId2"/>
          <a:stretch>
            <a:fillRect/>
          </a:stretch>
        </p:blipFill>
        <p:spPr>
          <a:xfrm>
            <a:off x="4326890" y="2786380"/>
            <a:ext cx="4620895" cy="34658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Logistic</a:t>
            </a:r>
            <a:endParaRPr lang="x-none" altLang="zh-CN" dirty="0"/>
          </a:p>
        </p:txBody>
      </p:sp>
      <p:sp>
        <p:nvSpPr>
          <p:cNvPr id="3" name="内容占位符 2"/>
          <p:cNvSpPr>
            <a:spLocks noGrp="1"/>
          </p:cNvSpPr>
          <p:nvPr>
            <p:ph idx="1"/>
          </p:nvPr>
        </p:nvSpPr>
        <p:spPr/>
        <p:txBody>
          <a:bodyPr/>
          <a:lstStyle/>
          <a:p>
            <a:pPr marL="0" indent="0">
              <a:buNone/>
            </a:pPr>
            <a:r>
              <a:rPr lang="x-none" altLang="zh-CN" sz="1400" dirty="0"/>
              <a:t>We can see the difficience between two functions .</a:t>
            </a:r>
            <a:endParaRPr lang="x-none" altLang="zh-CN" sz="1400" dirty="0"/>
          </a:p>
          <a:p>
            <a:pPr marL="0" indent="0">
              <a:buNone/>
            </a:pPr>
            <a:endParaRPr lang="x-none" altLang="zh-CN" sz="1400" dirty="0"/>
          </a:p>
        </p:txBody>
      </p:sp>
      <p:pic>
        <p:nvPicPr>
          <p:cNvPr id="4" name="Picture 3" descr="hardlim500"/>
          <p:cNvPicPr>
            <a:picLocks noChangeAspect="1"/>
          </p:cNvPicPr>
          <p:nvPr/>
        </p:nvPicPr>
        <p:blipFill>
          <a:blip r:embed="rId1"/>
          <a:stretch>
            <a:fillRect/>
          </a:stretch>
        </p:blipFill>
        <p:spPr>
          <a:xfrm>
            <a:off x="457200" y="1441450"/>
            <a:ext cx="3810635" cy="2858135"/>
          </a:xfrm>
          <a:prstGeom prst="rect">
            <a:avLst/>
          </a:prstGeom>
        </p:spPr>
      </p:pic>
      <p:pic>
        <p:nvPicPr>
          <p:cNvPr id="5" name="Picture 4" descr="hardlim501"/>
          <p:cNvPicPr>
            <a:picLocks noChangeAspect="1"/>
          </p:cNvPicPr>
          <p:nvPr/>
        </p:nvPicPr>
        <p:blipFill>
          <a:blip r:embed="rId2"/>
          <a:stretch>
            <a:fillRect/>
          </a:stretch>
        </p:blipFill>
        <p:spPr>
          <a:xfrm>
            <a:off x="4257040" y="1442085"/>
            <a:ext cx="3814445" cy="2860675"/>
          </a:xfrm>
          <a:prstGeom prst="rect">
            <a:avLst/>
          </a:prstGeom>
        </p:spPr>
      </p:pic>
      <p:pic>
        <p:nvPicPr>
          <p:cNvPr id="6" name="Picture 5" descr="sigmod500"/>
          <p:cNvPicPr>
            <a:picLocks noChangeAspect="1"/>
          </p:cNvPicPr>
          <p:nvPr/>
        </p:nvPicPr>
        <p:blipFill>
          <a:blip r:embed="rId3"/>
          <a:stretch>
            <a:fillRect/>
          </a:stretch>
        </p:blipFill>
        <p:spPr>
          <a:xfrm>
            <a:off x="457200" y="4027170"/>
            <a:ext cx="3837305" cy="2878455"/>
          </a:xfrm>
          <a:prstGeom prst="rect">
            <a:avLst/>
          </a:prstGeom>
        </p:spPr>
      </p:pic>
      <p:pic>
        <p:nvPicPr>
          <p:cNvPr id="7" name="Picture 6" descr="sigmod501"/>
          <p:cNvPicPr>
            <a:picLocks noChangeAspect="1"/>
          </p:cNvPicPr>
          <p:nvPr/>
        </p:nvPicPr>
        <p:blipFill>
          <a:blip r:embed="rId4"/>
          <a:stretch>
            <a:fillRect/>
          </a:stretch>
        </p:blipFill>
        <p:spPr>
          <a:xfrm>
            <a:off x="4294505" y="4027170"/>
            <a:ext cx="3771900" cy="28289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Logistic</a:t>
            </a:r>
            <a:endParaRPr lang="x-none" altLang="zh-CN" dirty="0"/>
          </a:p>
        </p:txBody>
      </p:sp>
      <p:sp>
        <p:nvSpPr>
          <p:cNvPr id="3" name="内容占位符 2"/>
          <p:cNvSpPr>
            <a:spLocks noGrp="1"/>
          </p:cNvSpPr>
          <p:nvPr>
            <p:ph idx="1"/>
          </p:nvPr>
        </p:nvSpPr>
        <p:spPr/>
        <p:txBody>
          <a:bodyPr>
            <a:normAutofit/>
          </a:bodyPr>
          <a:lstStyle/>
          <a:p>
            <a:pPr marL="0" indent="0">
              <a:buNone/>
            </a:pPr>
            <a:r>
              <a:rPr lang="x-none" altLang="zh-CN" dirty="0"/>
              <a:t>But Why sigmod function ? Reason ? </a:t>
            </a:r>
            <a:endParaRPr lang="x-none" altLang="zh-CN" dirty="0"/>
          </a:p>
          <a:p>
            <a:pPr marL="0" indent="0">
              <a:buNone/>
            </a:pPr>
            <a:endParaRPr lang="x-none" altLang="zh-CN" dirty="0"/>
          </a:p>
        </p:txBody>
      </p:sp>
      <p:pic>
        <p:nvPicPr>
          <p:cNvPr id="4" name="Picture 3" descr="类似sigmod函数的函数"/>
          <p:cNvPicPr>
            <a:picLocks noChangeAspect="1"/>
          </p:cNvPicPr>
          <p:nvPr/>
        </p:nvPicPr>
        <p:blipFill>
          <a:blip r:embed="rId1"/>
          <a:stretch>
            <a:fillRect/>
          </a:stretch>
        </p:blipFill>
        <p:spPr>
          <a:xfrm>
            <a:off x="1632585" y="1863090"/>
            <a:ext cx="5852160" cy="4389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dirty="0"/>
              <a:t>Logistic</a:t>
            </a:r>
            <a:endParaRPr lang="x-none" altLang="zh-CN" dirty="0"/>
          </a:p>
        </p:txBody>
      </p:sp>
      <p:sp>
        <p:nvSpPr>
          <p:cNvPr id="3" name="内容占位符 2"/>
          <p:cNvSpPr>
            <a:spLocks noGrp="1"/>
          </p:cNvSpPr>
          <p:nvPr>
            <p:ph idx="1"/>
          </p:nvPr>
        </p:nvSpPr>
        <p:spPr/>
        <p:txBody>
          <a:bodyPr>
            <a:normAutofit lnSpcReduction="10000"/>
          </a:bodyPr>
          <a:lstStyle/>
          <a:p>
            <a:pPr marL="0" indent="0">
              <a:buNone/>
            </a:pPr>
            <a:r>
              <a:rPr lang="x-none" altLang="zh-CN" dirty="0"/>
              <a:t>Maximum Likelyhood</a:t>
            </a:r>
            <a:endParaRPr lang="x-none" altLang="zh-CN" dirty="0"/>
          </a:p>
          <a:p>
            <a:pPr marL="0" indent="0">
              <a:buNone/>
            </a:pPr>
            <a:r>
              <a:rPr lang="x-none" altLang="zh-CN" dirty="0"/>
              <a:t>	1. Pdata</a:t>
            </a:r>
            <a:endParaRPr lang="x-none" altLang="zh-CN" dirty="0"/>
          </a:p>
          <a:p>
            <a:pPr marL="0" indent="0">
              <a:buNone/>
            </a:pPr>
            <a:r>
              <a:rPr lang="x-none" altLang="zh-CN" dirty="0"/>
              <a:t>	2. Pmodel</a:t>
            </a:r>
            <a:endParaRPr lang="x-none" altLang="zh-CN" dirty="0"/>
          </a:p>
          <a:p>
            <a:pPr marL="0" indent="0">
              <a:buNone/>
            </a:pPr>
            <a:r>
              <a:rPr lang="x-none" altLang="zh-CN" dirty="0"/>
              <a:t>The ML Pmodel -&gt; Pdata</a:t>
            </a:r>
            <a:endParaRPr lang="x-none" altLang="zh-CN" dirty="0"/>
          </a:p>
          <a:p>
            <a:pPr marL="0" indent="0">
              <a:buNone/>
            </a:pPr>
            <a:r>
              <a:rPr lang="x-none" altLang="zh-CN" dirty="0"/>
              <a:t>ML Advantage.</a:t>
            </a:r>
            <a:endParaRPr lang="x-none" altLang="zh-CN" dirty="0"/>
          </a:p>
          <a:p>
            <a:pPr marL="0" indent="0">
              <a:buNone/>
            </a:pPr>
            <a:endParaRPr lang="x-none" altLang="zh-CN" dirty="0"/>
          </a:p>
          <a:p>
            <a:pPr marL="0" indent="0">
              <a:buNone/>
            </a:pPr>
            <a:endParaRPr lang="x-none"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dirty="0"/>
              <a:t>Logistic</a:t>
            </a:r>
            <a:endParaRPr lang="x-none" altLang="zh-CN" dirty="0"/>
          </a:p>
        </p:txBody>
      </p:sp>
      <p:sp>
        <p:nvSpPr>
          <p:cNvPr id="3" name="内容占位符 2"/>
          <p:cNvSpPr>
            <a:spLocks noGrp="1"/>
          </p:cNvSpPr>
          <p:nvPr>
            <p:ph idx="1"/>
          </p:nvPr>
        </p:nvSpPr>
        <p:spPr/>
        <p:txBody>
          <a:bodyPr>
            <a:normAutofit/>
          </a:bodyPr>
          <a:lstStyle/>
          <a:p>
            <a:pPr marL="0" indent="0">
              <a:buNone/>
            </a:pPr>
            <a:r>
              <a:rPr lang="x-none" altLang="zh-CN" sz="1600" dirty="0"/>
              <a:t>Assume :</a:t>
            </a:r>
            <a:endParaRPr lang="x-none" altLang="zh-CN" sz="1600" dirty="0"/>
          </a:p>
          <a:p>
            <a:pPr marL="0" indent="0">
              <a:buNone/>
            </a:pPr>
            <a:r>
              <a:rPr lang="x-none" altLang="zh-CN" sz="1600" dirty="0"/>
              <a:t>	independent and identically distributed  </a:t>
            </a:r>
            <a:endParaRPr lang="x-none" altLang="zh-CN" sz="1600" dirty="0"/>
          </a:p>
          <a:p>
            <a:pPr marL="0" indent="0">
              <a:buNone/>
            </a:pPr>
            <a:r>
              <a:rPr lang="x-none" altLang="zh-CN" sz="1600" dirty="0"/>
              <a:t>Point :</a:t>
            </a:r>
            <a:endParaRPr lang="x-none" altLang="zh-CN" sz="1600" dirty="0"/>
          </a:p>
          <a:p>
            <a:pPr marL="0" indent="0">
              <a:buNone/>
            </a:pPr>
            <a:r>
              <a:rPr lang="x-none" altLang="zh-CN" sz="1600" dirty="0">
                <a:sym typeface="+mn-ea"/>
              </a:rPr>
              <a:t>	The point is the joint distribution fucntion. </a:t>
            </a:r>
            <a:endParaRPr lang="x-none" altLang="zh-CN" sz="1600" dirty="0">
              <a:sym typeface="+mn-ea"/>
            </a:endParaRPr>
          </a:p>
          <a:p>
            <a:pPr marL="0" indent="0">
              <a:buNone/>
            </a:pPr>
            <a:endParaRPr lang="x-none" altLang="zh-CN" sz="1600" dirty="0"/>
          </a:p>
          <a:p>
            <a:pPr marL="0" indent="0">
              <a:buNone/>
            </a:pPr>
            <a:endParaRPr lang="x-none" altLang="zh-CN" sz="1600" dirty="0"/>
          </a:p>
        </p:txBody>
      </p:sp>
      <p:pic>
        <p:nvPicPr>
          <p:cNvPr id="4" name="Picture 3" descr="formular"/>
          <p:cNvPicPr>
            <a:picLocks noChangeAspect="1"/>
          </p:cNvPicPr>
          <p:nvPr/>
        </p:nvPicPr>
        <p:blipFill>
          <a:blip r:embed="rId1"/>
          <a:stretch>
            <a:fillRect/>
          </a:stretch>
        </p:blipFill>
        <p:spPr>
          <a:xfrm>
            <a:off x="457200" y="2448560"/>
            <a:ext cx="7691755" cy="3803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dirty="0"/>
              <a:t>Logistic</a:t>
            </a:r>
            <a:endParaRPr lang="x-none" altLang="zh-CN" dirty="0"/>
          </a:p>
        </p:txBody>
      </p:sp>
      <p:sp>
        <p:nvSpPr>
          <p:cNvPr id="3" name="内容占位符 2"/>
          <p:cNvSpPr>
            <a:spLocks noGrp="1"/>
          </p:cNvSpPr>
          <p:nvPr>
            <p:ph idx="1"/>
          </p:nvPr>
        </p:nvSpPr>
        <p:spPr/>
        <p:txBody>
          <a:bodyPr/>
          <a:lstStyle/>
          <a:p>
            <a:pPr marL="0" indent="0">
              <a:buNone/>
            </a:pPr>
            <a:r>
              <a:rPr lang="x-none" altLang="zh-CN" sz="1600" dirty="0"/>
              <a:t>Source code :</a:t>
            </a:r>
            <a:endParaRPr lang="x-none" altLang="zh-CN" sz="1600" dirty="0"/>
          </a:p>
          <a:p>
            <a:pPr marL="0" indent="0">
              <a:buNone/>
            </a:pPr>
            <a:endParaRPr lang="x-none" altLang="zh-CN" sz="1600" dirty="0"/>
          </a:p>
        </p:txBody>
      </p:sp>
      <p:pic>
        <p:nvPicPr>
          <p:cNvPr id="4" name="Picture 3" descr="code"/>
          <p:cNvPicPr>
            <a:picLocks noChangeAspect="1"/>
          </p:cNvPicPr>
          <p:nvPr/>
        </p:nvPicPr>
        <p:blipFill>
          <a:blip r:embed="rId1"/>
          <a:stretch>
            <a:fillRect/>
          </a:stretch>
        </p:blipFill>
        <p:spPr>
          <a:xfrm>
            <a:off x="457200" y="1523365"/>
            <a:ext cx="7267575" cy="47288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Logistic</a:t>
            </a:r>
            <a:endParaRPr lang="x-none" altLang="zh-CN" dirty="0"/>
          </a:p>
        </p:txBody>
      </p:sp>
      <p:sp>
        <p:nvSpPr>
          <p:cNvPr id="3" name="内容占位符 2"/>
          <p:cNvSpPr>
            <a:spLocks noGrp="1"/>
          </p:cNvSpPr>
          <p:nvPr>
            <p:ph idx="1"/>
          </p:nvPr>
        </p:nvSpPr>
        <p:spPr>
          <a:xfrm>
            <a:off x="457200" y="1184565"/>
            <a:ext cx="8229600" cy="5068154"/>
          </a:xfrm>
        </p:spPr>
        <p:txBody>
          <a:bodyPr/>
          <a:lstStyle/>
          <a:p>
            <a:pPr marL="0" indent="0">
              <a:buNone/>
            </a:pPr>
            <a:r>
              <a:rPr lang="x-none" altLang="zh-CN" dirty="0"/>
              <a:t>BGD ?</a:t>
            </a:r>
            <a:endParaRPr lang="x-none" altLang="zh-CN" dirty="0"/>
          </a:p>
          <a:p>
            <a:pPr marL="0" indent="0">
              <a:buNone/>
            </a:pPr>
            <a:r>
              <a:rPr lang="x-none" altLang="zh-CN" dirty="0"/>
              <a:t>Disadvantage : Time-consuming and maybe useless.</a:t>
            </a:r>
            <a:endParaRPr lang="x-none" altLang="zh-CN" dirty="0"/>
          </a:p>
          <a:p>
            <a:pPr marL="0" indent="0">
              <a:buNone/>
            </a:pPr>
            <a:r>
              <a:rPr lang="x-none" altLang="zh-CN" dirty="0"/>
              <a:t>Advantage : accurate </a:t>
            </a:r>
            <a:endParaRPr lang="x-none" altLang="zh-CN" dirty="0"/>
          </a:p>
          <a:p>
            <a:pPr marL="0" indent="0">
              <a:buNone/>
            </a:pPr>
            <a:endParaRPr lang="x-none" altLang="zh-CN" dirty="0"/>
          </a:p>
          <a:p>
            <a:pPr marL="0" indent="0">
              <a:buNone/>
            </a:pPr>
            <a:r>
              <a:rPr lang="x-none" altLang="zh-CN" dirty="0"/>
              <a:t>How to improve it?</a:t>
            </a:r>
            <a:endParaRPr lang="x-none"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dirty="0"/>
              <a:t>Logistic</a:t>
            </a:r>
            <a:endParaRPr lang="x-none" altLang="zh-CN" dirty="0"/>
          </a:p>
        </p:txBody>
      </p:sp>
      <p:sp>
        <p:nvSpPr>
          <p:cNvPr id="3" name="内容占位符 2"/>
          <p:cNvSpPr>
            <a:spLocks noGrp="1"/>
          </p:cNvSpPr>
          <p:nvPr>
            <p:ph idx="1"/>
          </p:nvPr>
        </p:nvSpPr>
        <p:spPr/>
        <p:txBody>
          <a:bodyPr/>
          <a:lstStyle/>
          <a:p>
            <a:pPr marL="0" indent="0">
              <a:buNone/>
            </a:pPr>
            <a:r>
              <a:rPr lang="x-none" altLang="zh-CN" sz="1600"/>
              <a:t>SGD</a:t>
            </a:r>
            <a:endParaRPr lang="x-none" altLang="zh-CN" sz="1600"/>
          </a:p>
          <a:p>
            <a:pPr marL="0" indent="0">
              <a:buNone/>
            </a:pPr>
            <a:r>
              <a:rPr lang="x-none" altLang="zh-CN" sz="1600"/>
              <a:t>Assume : </a:t>
            </a:r>
            <a:endParaRPr lang="x-none" altLang="zh-CN" sz="1600"/>
          </a:p>
          <a:p>
            <a:pPr marL="0" indent="0">
              <a:buNone/>
            </a:pPr>
            <a:r>
              <a:rPr lang="x-none" altLang="zh-CN" sz="1600"/>
              <a:t>The extracted data can be considered as estimates of the whole data.</a:t>
            </a:r>
            <a:endParaRPr lang="x-none" altLang="zh-CN" sz="1600"/>
          </a:p>
          <a:p>
            <a:pPr marL="0" indent="0">
              <a:buNone/>
            </a:pPr>
            <a:r>
              <a:rPr lang="x-none" altLang="zh-CN" sz="1600"/>
              <a:t>Perfect ?</a:t>
            </a:r>
            <a:endParaRPr lang="x-none" altLang="zh-CN" sz="1600"/>
          </a:p>
          <a:p>
            <a:pPr marL="0" indent="0">
              <a:buNone/>
            </a:pPr>
            <a:r>
              <a:rPr lang="x-none" altLang="zh-CN" sz="1600"/>
              <a:t>	1.Speed</a:t>
            </a:r>
            <a:endParaRPr lang="x-none" altLang="zh-CN" sz="1600"/>
          </a:p>
          <a:p>
            <a:pPr marL="0" indent="0">
              <a:buNone/>
            </a:pPr>
            <a:r>
              <a:rPr lang="x-none" altLang="zh-CN" sz="1600"/>
              <a:t>		If we have 100 examples , each example has 100 features , and the algortithm 		iterate 100 times.</a:t>
            </a:r>
            <a:endParaRPr lang="x-none" altLang="zh-CN" sz="1600"/>
          </a:p>
          <a:p>
            <a:pPr marL="0" indent="0">
              <a:buNone/>
            </a:pPr>
            <a:r>
              <a:rPr lang="x-none" altLang="zh-CN" sz="1600"/>
              <a:t>		- BGD : (100 * 100 + 100 * 100) * 100 = 2 * E6</a:t>
            </a:r>
            <a:endParaRPr lang="x-none" altLang="zh-CN" sz="1600"/>
          </a:p>
          <a:p>
            <a:pPr marL="0" indent="0">
              <a:buNone/>
            </a:pPr>
            <a:r>
              <a:rPr lang="x-none" altLang="zh-CN" sz="1600"/>
              <a:t>		- SGD : (100 + 100) * 100 * 50 = E5</a:t>
            </a:r>
            <a:endParaRPr lang="x-none" altLang="zh-CN" sz="1600"/>
          </a:p>
          <a:p>
            <a:pPr marL="0" indent="0">
              <a:buNone/>
            </a:pPr>
            <a:r>
              <a:rPr lang="x-none" altLang="zh-CN" sz="1600"/>
              <a:t>		Theory ? Reality ?</a:t>
            </a:r>
            <a:endParaRPr lang="x-none" altLang="zh-CN" sz="1600"/>
          </a:p>
          <a:p>
            <a:pPr marL="0" indent="0">
              <a:buNone/>
            </a:pPr>
            <a:r>
              <a:rPr lang="x-none" altLang="zh-CN" sz="1600"/>
              <a:t>	2.Precision</a:t>
            </a:r>
            <a:endParaRPr lang="x-none" altLang="zh-CN" sz="1600"/>
          </a:p>
          <a:p>
            <a:pPr marL="0" indent="0">
              <a:buNone/>
            </a:pPr>
            <a:r>
              <a:rPr lang="x-none" altLang="zh-CN" sz="1600"/>
              <a:t>		1. dynamic steps for the iteration to balance the speed and the precision of 		    the answer.</a:t>
            </a:r>
            <a:endParaRPr lang="x-none" altLang="zh-CN" sz="1600"/>
          </a:p>
          <a:p>
            <a:pPr marL="0" indent="0">
              <a:buNone/>
            </a:pPr>
            <a:r>
              <a:rPr lang="x-none" altLang="zh-CN" sz="1600"/>
              <a:t>		2. random choice</a:t>
            </a:r>
            <a:endParaRPr lang="x-none" altLang="zh-CN"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dirty="0"/>
              <a:t>Logistic</a:t>
            </a:r>
            <a:endParaRPr lang="x-none" altLang="zh-CN" dirty="0"/>
          </a:p>
        </p:txBody>
      </p:sp>
      <p:sp>
        <p:nvSpPr>
          <p:cNvPr id="3" name="内容占位符 2"/>
          <p:cNvSpPr>
            <a:spLocks noGrp="1"/>
          </p:cNvSpPr>
          <p:nvPr>
            <p:ph idx="1"/>
          </p:nvPr>
        </p:nvSpPr>
        <p:spPr/>
        <p:txBody>
          <a:bodyPr/>
          <a:lstStyle/>
          <a:p>
            <a:pPr marL="0" indent="0">
              <a:buNone/>
            </a:pPr>
            <a:r>
              <a:rPr lang="x-none" altLang="zh-CN" sz="1600" dirty="0"/>
              <a:t>Source code :</a:t>
            </a:r>
            <a:endParaRPr lang="x-none" altLang="zh-CN" sz="1600" dirty="0"/>
          </a:p>
          <a:p>
            <a:pPr marL="0" indent="0">
              <a:buNone/>
            </a:pPr>
            <a:endParaRPr lang="x-none" altLang="zh-CN" sz="1600" dirty="0"/>
          </a:p>
        </p:txBody>
      </p:sp>
      <p:pic>
        <p:nvPicPr>
          <p:cNvPr id="4" name="Picture 3" descr="code2"/>
          <p:cNvPicPr>
            <a:picLocks noChangeAspect="1"/>
          </p:cNvPicPr>
          <p:nvPr/>
        </p:nvPicPr>
        <p:blipFill>
          <a:blip r:embed="rId1"/>
          <a:stretch>
            <a:fillRect/>
          </a:stretch>
        </p:blipFill>
        <p:spPr>
          <a:xfrm>
            <a:off x="432435" y="1595755"/>
            <a:ext cx="8439150" cy="44634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dirty="0"/>
              <a:t>Logistic</a:t>
            </a:r>
            <a:endParaRPr lang="x-none" altLang="zh-CN" dirty="0"/>
          </a:p>
        </p:txBody>
      </p:sp>
      <p:sp>
        <p:nvSpPr>
          <p:cNvPr id="3" name="内容占位符 2"/>
          <p:cNvSpPr>
            <a:spLocks noGrp="1"/>
          </p:cNvSpPr>
          <p:nvPr>
            <p:ph idx="1"/>
          </p:nvPr>
        </p:nvSpPr>
        <p:spPr/>
        <p:txBody>
          <a:bodyPr/>
          <a:lstStyle/>
          <a:p>
            <a:pPr marL="0" indent="0">
              <a:buNone/>
            </a:pPr>
            <a:r>
              <a:rPr lang="x-none" altLang="zh-CN" dirty="0"/>
              <a:t>SDG(500) VS BGD(500):</a:t>
            </a:r>
            <a:endParaRPr lang="x-none" altLang="zh-CN" dirty="0"/>
          </a:p>
          <a:p>
            <a:pPr marL="0" indent="0">
              <a:buNone/>
            </a:pPr>
            <a:endParaRPr lang="x-none" altLang="zh-CN" dirty="0"/>
          </a:p>
        </p:txBody>
      </p:sp>
      <p:pic>
        <p:nvPicPr>
          <p:cNvPr id="7" name="Picture 6" descr="sgd150vsbgd500"/>
          <p:cNvPicPr>
            <a:picLocks noChangeAspect="1"/>
          </p:cNvPicPr>
          <p:nvPr/>
        </p:nvPicPr>
        <p:blipFill>
          <a:blip r:embed="rId1"/>
          <a:stretch>
            <a:fillRect/>
          </a:stretch>
        </p:blipFill>
        <p:spPr>
          <a:xfrm>
            <a:off x="1400810" y="1649095"/>
            <a:ext cx="6137275" cy="46031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Contents</a:t>
            </a:r>
            <a:endParaRPr lang="x-none" altLang="en-US"/>
          </a:p>
        </p:txBody>
      </p:sp>
      <p:sp>
        <p:nvSpPr>
          <p:cNvPr id="3" name="Content Placeholder 2"/>
          <p:cNvSpPr>
            <a:spLocks noGrp="1"/>
          </p:cNvSpPr>
          <p:nvPr>
            <p:ph idx="1"/>
          </p:nvPr>
        </p:nvSpPr>
        <p:spPr/>
        <p:txBody>
          <a:bodyPr/>
          <a:p>
            <a:pPr marL="0" indent="0">
              <a:buNone/>
            </a:pPr>
            <a:r>
              <a:rPr lang="x-none" altLang="en-US"/>
              <a:t>1.Logistic</a:t>
            </a:r>
            <a:endParaRPr lang="x-none" altLang="en-US"/>
          </a:p>
          <a:p>
            <a:pPr marL="0" indent="0">
              <a:buNone/>
            </a:pPr>
            <a:r>
              <a:rPr lang="x-none" altLang="en-US"/>
              <a:t>2.K-Means</a:t>
            </a:r>
            <a:endParaRPr lang="x-none" altLang="en-US"/>
          </a:p>
          <a:p>
            <a:pPr marL="0" indent="0">
              <a:buNone/>
            </a:pPr>
            <a:r>
              <a:rPr lang="x-none" altLang="en-US"/>
              <a:t>3.Curse of Dimensionality</a:t>
            </a:r>
            <a:endParaRPr lang="x-none"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K-Means</a:t>
            </a:r>
            <a:endParaRPr lang="x-none" altLang="zh-CN" dirty="0"/>
          </a:p>
        </p:txBody>
      </p:sp>
      <p:sp>
        <p:nvSpPr>
          <p:cNvPr id="3" name="内容占位符 2"/>
          <p:cNvSpPr>
            <a:spLocks noGrp="1"/>
          </p:cNvSpPr>
          <p:nvPr>
            <p:ph idx="1"/>
          </p:nvPr>
        </p:nvSpPr>
        <p:spPr/>
        <p:txBody>
          <a:bodyPr/>
          <a:lstStyle/>
          <a:p>
            <a:pPr marL="0" indent="0">
              <a:buNone/>
            </a:pPr>
            <a:r>
              <a:rPr lang="x-none" altLang="zh-CN" sz="1600" dirty="0"/>
              <a:t>1.Goal of the Algorithm :</a:t>
            </a:r>
            <a:endParaRPr lang="x-none" altLang="zh-CN" sz="1600" dirty="0"/>
          </a:p>
          <a:p>
            <a:pPr marL="0" indent="0">
              <a:buNone/>
            </a:pPr>
            <a:r>
              <a:rPr lang="x-none" altLang="zh-CN" sz="1600" dirty="0"/>
              <a:t>	Separate the data set into K parts</a:t>
            </a:r>
            <a:endParaRPr lang="x-none" altLang="zh-CN" sz="1600" dirty="0"/>
          </a:p>
          <a:p>
            <a:pPr marL="0" indent="0">
              <a:buNone/>
            </a:pPr>
            <a:r>
              <a:rPr lang="x-none" altLang="zh-CN" sz="1600" dirty="0"/>
              <a:t>2.Given an initial set of k means m1(1),…,mk(1) (see below), the algorithm proceeds by alternating between two steps:</a:t>
            </a:r>
            <a:endParaRPr lang="x-none" altLang="zh-CN" sz="1600" dirty="0"/>
          </a:p>
          <a:p>
            <a:pPr marL="0" indent="0">
              <a:buNone/>
            </a:pPr>
            <a:r>
              <a:rPr lang="x-none" altLang="zh-CN" sz="1600" dirty="0"/>
              <a:t>	1. Assignment step</a:t>
            </a:r>
            <a:endParaRPr lang="x-none" altLang="zh-CN" sz="1600" dirty="0"/>
          </a:p>
          <a:p>
            <a:pPr marL="0" indent="0">
              <a:buNone/>
            </a:pPr>
            <a:r>
              <a:rPr lang="x-none" altLang="zh-CN" sz="1600" dirty="0"/>
              <a:t>	2. Update step</a:t>
            </a:r>
            <a:endParaRPr lang="x-none" altLang="zh-CN" sz="1600" dirty="0"/>
          </a:p>
          <a:p>
            <a:pPr marL="0" indent="0">
              <a:buNone/>
            </a:pPr>
            <a:endParaRPr lang="x-none" altLang="zh-CN" sz="1600" dirty="0"/>
          </a:p>
        </p:txBody>
      </p:sp>
      <p:pic>
        <p:nvPicPr>
          <p:cNvPr id="7" name="Picture 6" descr="K-means_convergence"/>
          <p:cNvPicPr>
            <a:picLocks noChangeAspect="1"/>
          </p:cNvPicPr>
          <p:nvPr/>
        </p:nvPicPr>
        <p:blipFill>
          <a:blip r:embed="rId1"/>
          <a:stretch>
            <a:fillRect/>
          </a:stretch>
        </p:blipFill>
        <p:spPr>
          <a:xfrm>
            <a:off x="3298825" y="2486660"/>
            <a:ext cx="4242435" cy="35407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K-Means</a:t>
            </a:r>
            <a:endParaRPr lang="x-none" altLang="zh-CN" dirty="0"/>
          </a:p>
        </p:txBody>
      </p:sp>
      <p:sp>
        <p:nvSpPr>
          <p:cNvPr id="3" name="内容占位符 2"/>
          <p:cNvSpPr>
            <a:spLocks noGrp="1"/>
          </p:cNvSpPr>
          <p:nvPr>
            <p:ph idx="1"/>
          </p:nvPr>
        </p:nvSpPr>
        <p:spPr/>
        <p:txBody>
          <a:bodyPr/>
          <a:lstStyle/>
          <a:p>
            <a:pPr marL="0" indent="0">
              <a:buNone/>
            </a:pPr>
            <a:r>
              <a:rPr lang="x-none" altLang="zh-CN" sz="2800" dirty="0"/>
              <a:t>K ?</a:t>
            </a:r>
            <a:endParaRPr lang="x-none" altLang="zh-CN" sz="2800" dirty="0"/>
          </a:p>
          <a:p>
            <a:pPr marL="0" indent="0">
              <a:buNone/>
            </a:pPr>
            <a:r>
              <a:rPr lang="x-none" altLang="zh-CN" sz="2800" dirty="0"/>
              <a:t>We can clearly find that there is a strange number in the algorithm —— K</a:t>
            </a:r>
            <a:endParaRPr lang="x-none" altLang="zh-CN" sz="2800" dirty="0"/>
          </a:p>
          <a:p>
            <a:pPr marL="0" indent="0">
              <a:buNone/>
            </a:pPr>
            <a:r>
              <a:rPr lang="x-none" altLang="zh-CN" sz="2800" dirty="0"/>
              <a:t>We can not decide the right K for the question.</a:t>
            </a:r>
            <a:endParaRPr lang="x-none" altLang="zh-CN" sz="2800" dirty="0"/>
          </a:p>
          <a:p>
            <a:pPr marL="0" indent="0">
              <a:buNone/>
            </a:pPr>
            <a:r>
              <a:rPr lang="x-none" altLang="zh-CN" sz="2800" dirty="0"/>
              <a:t>Because it's too hard.</a:t>
            </a:r>
            <a:endParaRPr lang="x-none" altLang="zh-C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K-Means</a:t>
            </a:r>
            <a:endParaRPr lang="x-none" altLang="zh-CN" dirty="0"/>
          </a:p>
        </p:txBody>
      </p:sp>
      <p:sp>
        <p:nvSpPr>
          <p:cNvPr id="3" name="Content Placeholder 2"/>
          <p:cNvSpPr/>
          <p:nvPr>
            <p:ph idx="1"/>
          </p:nvPr>
        </p:nvSpPr>
        <p:spPr/>
        <p:txBody>
          <a:bodyPr/>
          <a:p>
            <a:pPr marL="0" indent="0">
              <a:buNone/>
            </a:pPr>
            <a:r>
              <a:rPr lang="" altLang="en-US"/>
              <a:t>Hyperparameter </a:t>
            </a:r>
            <a:r>
              <a:rPr lang="x-none" altLang=""/>
              <a:t>:</a:t>
            </a:r>
            <a:endParaRPr lang="x-none" altLang=""/>
          </a:p>
          <a:p>
            <a:pPr marL="0" indent="0">
              <a:buNone/>
            </a:pPr>
            <a:r>
              <a:rPr lang="x-none" altLang=""/>
              <a:t>decide the Hyperparameter , we need to use validation set</a:t>
            </a:r>
            <a:endParaRPr lang="x-none" altLang=""/>
          </a:p>
          <a:p>
            <a:pPr marL="0" indent="0">
              <a:buNone/>
            </a:pPr>
            <a:r>
              <a:rPr lang="x-none" altLang=""/>
              <a:t>Validation set :</a:t>
            </a:r>
            <a:endParaRPr lang="x-none" altLang=""/>
          </a:p>
          <a:p>
            <a:pPr marL="0" indent="0">
              <a:buNone/>
            </a:pPr>
            <a:r>
              <a:rPr lang="x-none" altLang=""/>
              <a:t>1. test the Hyperparameter </a:t>
            </a:r>
            <a:endParaRPr lang="x-none" altLang=""/>
          </a:p>
          <a:p>
            <a:pPr marL="0" indent="0">
              <a:buNone/>
            </a:pPr>
            <a:r>
              <a:rPr lang="x-none" altLang=""/>
              <a:t>2. 2-8 principle</a:t>
            </a:r>
            <a:endParaRPr lang="x-none" altLang=""/>
          </a:p>
          <a:p>
            <a:pPr marL="0" indent="0">
              <a:buNone/>
            </a:pPr>
            <a:r>
              <a:rPr lang="x-none" altLang=""/>
              <a:t>3. how to create the validation set.</a:t>
            </a:r>
            <a:endParaRPr lang="x-none" altLang=""/>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K-Means</a:t>
            </a:r>
            <a:endParaRPr lang="x-none" altLang="zh-CN" dirty="0"/>
          </a:p>
        </p:txBody>
      </p:sp>
      <p:sp>
        <p:nvSpPr>
          <p:cNvPr id="3" name="内容占位符 2"/>
          <p:cNvSpPr>
            <a:spLocks noGrp="1"/>
          </p:cNvSpPr>
          <p:nvPr>
            <p:ph idx="1"/>
          </p:nvPr>
        </p:nvSpPr>
        <p:spPr/>
        <p:txBody>
          <a:bodyPr/>
          <a:lstStyle/>
          <a:p>
            <a:pPr marL="0" indent="0">
              <a:buNone/>
            </a:pPr>
            <a:r>
              <a:rPr lang="x-none" altLang="zh-CN" dirty="0"/>
              <a:t>1.Correct or Wrong?</a:t>
            </a:r>
            <a:endParaRPr lang="x-none" altLang="zh-CN" dirty="0"/>
          </a:p>
          <a:p>
            <a:pPr marL="0" indent="0">
              <a:buNone/>
            </a:pPr>
            <a:r>
              <a:rPr lang="x-none" altLang="zh-CN" dirty="0"/>
              <a:t>2.SSE(Sum of Squared Error)</a:t>
            </a:r>
            <a:endParaRPr lang="x-none" altLang="zh-CN" dirty="0"/>
          </a:p>
          <a:p>
            <a:pPr marL="0" indent="0">
              <a:buNone/>
            </a:pPr>
            <a:r>
              <a:rPr lang="x-none" altLang="zh-CN" dirty="0"/>
              <a:t>	1.separate</a:t>
            </a:r>
            <a:endParaRPr lang="x-none" altLang="zh-CN" dirty="0"/>
          </a:p>
          <a:p>
            <a:pPr marL="0" indent="0">
              <a:buNone/>
            </a:pPr>
            <a:r>
              <a:rPr lang="x-none" altLang="zh-CN" dirty="0"/>
              <a:t>	2.merge</a:t>
            </a:r>
            <a:endParaRPr lang="x-none"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dirty="0"/>
              <a:t>K-Means</a:t>
            </a:r>
            <a:endParaRPr lang="x-none" altLang="zh-CN" dirty="0"/>
          </a:p>
        </p:txBody>
      </p:sp>
      <p:sp>
        <p:nvSpPr>
          <p:cNvPr id="3" name="内容占位符 2"/>
          <p:cNvSpPr>
            <a:spLocks noGrp="1"/>
          </p:cNvSpPr>
          <p:nvPr>
            <p:ph idx="1"/>
          </p:nvPr>
        </p:nvSpPr>
        <p:spPr/>
        <p:txBody>
          <a:bodyPr/>
          <a:lstStyle/>
          <a:p>
            <a:pPr marL="0" indent="0">
              <a:buNone/>
            </a:pPr>
            <a:r>
              <a:rPr lang="x-none" altLang="zh-CN" dirty="0"/>
              <a:t>Disadvantage :</a:t>
            </a:r>
            <a:endParaRPr lang="x-none" altLang="zh-CN" dirty="0"/>
          </a:p>
          <a:p>
            <a:pPr marL="0" indent="0">
              <a:buNone/>
            </a:pPr>
            <a:r>
              <a:rPr lang="x-none" altLang="zh-CN" dirty="0"/>
              <a:t>	1.Local optimum</a:t>
            </a:r>
            <a:endParaRPr lang="x-none" altLang="zh-CN" dirty="0"/>
          </a:p>
          <a:p>
            <a:pPr marL="0" indent="0">
              <a:buNone/>
            </a:pPr>
            <a:r>
              <a:rPr lang="x-none" altLang="zh-CN" dirty="0"/>
              <a:t>	2.Time-consuming</a:t>
            </a:r>
            <a:endParaRPr lang="x-none" altLang="zh-CN" dirty="0"/>
          </a:p>
          <a:p>
            <a:pPr marL="0" indent="0">
              <a:buNone/>
            </a:pPr>
            <a:endParaRPr lang="x-none" altLang="zh-CN" dirty="0"/>
          </a:p>
          <a:p>
            <a:pPr marL="0" indent="0">
              <a:buNone/>
            </a:pPr>
            <a:r>
              <a:rPr lang="x-none" altLang="zh-CN" dirty="0"/>
              <a:t>How to improve the K-Means ? </a:t>
            </a:r>
            <a:endParaRPr lang="x-none"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dirty="0"/>
              <a:t>K-Means</a:t>
            </a:r>
            <a:endParaRPr lang="x-none" altLang="zh-CN" dirty="0"/>
          </a:p>
        </p:txBody>
      </p:sp>
      <p:sp>
        <p:nvSpPr>
          <p:cNvPr id="3" name="内容占位符 2"/>
          <p:cNvSpPr>
            <a:spLocks noGrp="1"/>
          </p:cNvSpPr>
          <p:nvPr>
            <p:ph idx="1"/>
          </p:nvPr>
        </p:nvSpPr>
        <p:spPr/>
        <p:txBody>
          <a:bodyPr/>
          <a:lstStyle/>
          <a:p>
            <a:pPr marL="0" indent="0">
              <a:buNone/>
            </a:pPr>
            <a:r>
              <a:rPr lang="zh-CN" altLang="en-US" dirty="0"/>
              <a:t>Bisecting K-Means</a:t>
            </a:r>
            <a:endParaRPr lang="zh-CN" altLang="en-US" dirty="0"/>
          </a:p>
          <a:p>
            <a:pPr marL="0" indent="0">
              <a:buNone/>
            </a:pPr>
            <a:r>
              <a:rPr lang="x-none" altLang="zh-CN" dirty="0"/>
              <a:t>Run the 2-Means on each cluster.</a:t>
            </a:r>
            <a:endParaRPr lang="x-none" altLang="zh-CN" dirty="0"/>
          </a:p>
          <a:p>
            <a:pPr marL="0" indent="0">
              <a:buNone/>
            </a:pPr>
            <a:r>
              <a:rPr lang="x-none" altLang="zh-CN" dirty="0"/>
              <a:t>And choose the right Cluster.</a:t>
            </a:r>
            <a:endParaRPr lang="x-none" altLang="zh-CN" dirty="0"/>
          </a:p>
          <a:p>
            <a:pPr marL="0" indent="0">
              <a:buNone/>
            </a:pPr>
            <a:endParaRPr lang="x-none" altLang="zh-CN" dirty="0"/>
          </a:p>
          <a:p>
            <a:pPr marL="0" indent="0">
              <a:buNone/>
            </a:pPr>
            <a:r>
              <a:rPr lang="x-none" altLang="zh-CN" dirty="0"/>
              <a:t>But why Bisecting K-Means is better than K-Means algorithm.</a:t>
            </a:r>
            <a:endParaRPr lang="x-none"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K-Means</a:t>
            </a:r>
            <a:endParaRPr lang="x-none" altLang="zh-CN" dirty="0"/>
          </a:p>
        </p:txBody>
      </p:sp>
      <p:sp>
        <p:nvSpPr>
          <p:cNvPr id="3" name="内容占位符 2"/>
          <p:cNvSpPr>
            <a:spLocks noGrp="1"/>
          </p:cNvSpPr>
          <p:nvPr>
            <p:ph idx="1"/>
          </p:nvPr>
        </p:nvSpPr>
        <p:spPr/>
        <p:txBody>
          <a:bodyPr>
            <a:normAutofit/>
          </a:bodyPr>
          <a:lstStyle/>
          <a:p>
            <a:pPr marL="0" indent="0">
              <a:buNone/>
            </a:pPr>
            <a:r>
              <a:rPr lang="x-none" altLang="zh-CN" dirty="0"/>
              <a:t>K Cross-validation</a:t>
            </a:r>
            <a:endParaRPr lang="x-none" altLang="zh-CN" dirty="0"/>
          </a:p>
          <a:p>
            <a:pPr marL="0" indent="0">
              <a:buNone/>
            </a:pPr>
            <a:endParaRPr lang="x-none" altLang="zh-CN" dirty="0"/>
          </a:p>
        </p:txBody>
      </p:sp>
      <p:pic>
        <p:nvPicPr>
          <p:cNvPr id="4" name="Picture 3" descr="formuler3"/>
          <p:cNvPicPr>
            <a:picLocks noChangeAspect="1"/>
          </p:cNvPicPr>
          <p:nvPr/>
        </p:nvPicPr>
        <p:blipFill>
          <a:blip r:embed="rId1"/>
          <a:stretch>
            <a:fillRect/>
          </a:stretch>
        </p:blipFill>
        <p:spPr>
          <a:xfrm>
            <a:off x="457200" y="1661795"/>
            <a:ext cx="4800600" cy="43707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dirty="0"/>
              <a:t>Curse of dimensionality</a:t>
            </a:r>
            <a:endParaRPr lang="x-none" altLang="zh-CN" dirty="0"/>
          </a:p>
        </p:txBody>
      </p:sp>
      <p:sp>
        <p:nvSpPr>
          <p:cNvPr id="3" name="内容占位符 2"/>
          <p:cNvSpPr>
            <a:spLocks noGrp="1"/>
          </p:cNvSpPr>
          <p:nvPr>
            <p:ph idx="1"/>
          </p:nvPr>
        </p:nvSpPr>
        <p:spPr/>
        <p:txBody>
          <a:bodyPr/>
          <a:lstStyle/>
          <a:p>
            <a:pPr marL="0" indent="0">
              <a:buNone/>
            </a:pPr>
            <a:r>
              <a:rPr lang="x-none" altLang="zh-CN" sz="2800" dirty="0"/>
              <a:t>The Meachine Leaning can solve all the question ?</a:t>
            </a:r>
            <a:endParaRPr lang="x-none" altLang="zh-CN" sz="2800" dirty="0"/>
          </a:p>
        </p:txBody>
      </p:sp>
      <p:pic>
        <p:nvPicPr>
          <p:cNvPr id="5" name="内容占位符 3"/>
          <p:cNvPicPr>
            <a:picLocks noGrp="1"/>
          </p:cNvPicPr>
          <p:nvPr/>
        </p:nvPicPr>
        <p:blipFill>
          <a:blip r:embed="rId1"/>
          <a:stretch>
            <a:fillRect/>
          </a:stretch>
        </p:blipFill>
        <p:spPr>
          <a:xfrm>
            <a:off x="726918" y="1692260"/>
            <a:ext cx="3627434" cy="400084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altLang="zh-CN" dirty="0"/>
              <a:t>Curse of dimensionality</a:t>
            </a:r>
            <a:endParaRPr lang="x-none" altLang="zh-CN" dirty="0"/>
          </a:p>
        </p:txBody>
      </p:sp>
      <p:sp>
        <p:nvSpPr>
          <p:cNvPr id="3" name="内容占位符 2"/>
          <p:cNvSpPr>
            <a:spLocks noGrp="1"/>
          </p:cNvSpPr>
          <p:nvPr>
            <p:ph idx="1"/>
          </p:nvPr>
        </p:nvSpPr>
        <p:spPr/>
        <p:txBody>
          <a:bodyPr/>
          <a:lstStyle/>
          <a:p>
            <a:pPr marL="0" indent="0">
              <a:buNone/>
            </a:pPr>
            <a:r>
              <a:rPr lang="x-none" altLang="zh-CN" sz="2800" dirty="0"/>
              <a:t>1.Challenge of Statistic </a:t>
            </a:r>
            <a:endParaRPr lang="x-none" altLang="zh-CN" sz="2800" dirty="0"/>
          </a:p>
          <a:p>
            <a:pPr marL="0" indent="0">
              <a:buNone/>
            </a:pPr>
            <a:r>
              <a:rPr lang="x-none" altLang="zh-CN" sz="2800" dirty="0"/>
              <a:t>2.Dimensionality decreasing </a:t>
            </a:r>
            <a:endParaRPr lang="x-none" altLang="zh-CN"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sym typeface="+mn-ea"/>
              </a:rPr>
              <a:t>Curse of dimensionality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74A87406-494D-4654-A91E-9BAEDEC36A71}"/>
                  </a:ext>
                </a:extLst>
              </p:cNvPr>
              <p:cNvSpPr>
                <a:spLocks noGrp="1"/>
              </p:cNvSpPr>
              <p:nvPr>
                <p:ph idx="1"/>
              </p:nvPr>
            </p:nvSpPr>
            <p:spPr/>
            <p:txBody>
              <a:bodyPr/>
              <a:lstStyle/>
              <a:p>
                <a:r>
                  <a:rPr lang="en-US" altLang="zh-CN" dirty="0"/>
                  <a:t>We define the output of Logistic regression</a:t>
                </a:r>
              </a:p>
              <a:p>
                <a:pPr marL="0" indent="0" algn="ctr">
                  <a:buNone/>
                </a:pPr>
                <a:r>
                  <a:rPr lang="en-US" altLang="zh-CN" dirty="0"/>
                  <a:t>Y </a:t>
                </a:r>
                <a14:m>
                  <m:oMath xmlns:m="http://schemas.openxmlformats.org/officeDocument/2006/math">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p>
                        <m:r>
                          <a:rPr lang="en-US" altLang="zh-CN" b="0" i="1" smtClean="0">
                            <a:latin typeface="Cambria Math" panose="02040503050406030204" pitchFamily="18" charset="0"/>
                          </a:rPr>
                          <m:t>𝑇</m:t>
                        </m:r>
                      </m:sup>
                    </m:sSup>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oMath>
                </a14:m>
                <a:endParaRPr lang="en-US" altLang="zh-CN" dirty="0"/>
              </a:p>
              <a:p>
                <a:r>
                  <a:rPr lang="en-US" altLang="zh-CN" dirty="0"/>
                  <a:t>Example1:	Y=g</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𝑤</m:t>
                        </m:r>
                      </m:e>
                      <m:sub>
                        <m:r>
                          <a:rPr lang="pt-BR" altLang="zh-CN" i="1">
                            <a:latin typeface="Cambria Math" panose="02040503050406030204" pitchFamily="18" charset="0"/>
                          </a:rPr>
                          <m:t>0</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1</m:t>
                        </m:r>
                      </m:sub>
                    </m:sSub>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a:t>)</a:t>
                </a:r>
              </a:p>
              <a:p>
                <a:pPr marL="0" indent="0">
                  <a:buNone/>
                </a:pPr>
                <a:r>
                  <a:rPr lang="en-US" altLang="zh-CN" dirty="0"/>
                  <a:t>	if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𝑤</m:t>
                        </m:r>
                      </m:e>
                      <m:sub>
                        <m:r>
                          <a:rPr lang="pt-BR" altLang="zh-CN" i="1">
                            <a:latin typeface="Cambria Math" panose="02040503050406030204" pitchFamily="18" charset="0"/>
                          </a:rPr>
                          <m:t>0</m:t>
                        </m:r>
                      </m:sub>
                    </m:sSub>
                  </m:oMath>
                </a14:m>
                <a:r>
                  <a:rPr lang="en-US" altLang="zh-CN" dirty="0"/>
                  <a:t>=-3,</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1</m:t>
                        </m:r>
                      </m:sub>
                    </m:sSub>
                  </m:oMath>
                </a14:m>
                <a:r>
                  <a:rPr lang="en-US" altLang="zh-CN" dirty="0"/>
                  <a:t>=1,</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oMath>
                </a14:m>
                <a:r>
                  <a:rPr lang="en-US" altLang="zh-CN" dirty="0"/>
                  <a:t>=1:</a:t>
                </a:r>
              </a:p>
              <a:p>
                <a:pPr marL="0" indent="0">
                  <a:buNone/>
                </a:pPr>
                <a:r>
                  <a:rPr lang="en-US" altLang="zh-CN" dirty="0"/>
                  <a:t>	When -3+</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a14:m>
                <a:r>
                  <a:rPr lang="en-US" altLang="zh-CN" dirty="0"/>
                  <a:t>+</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oMath>
                </a14:m>
                <a:r>
                  <a:rPr lang="en-US" altLang="zh-CN" dirty="0"/>
                  <a:t>&gt;=0, y=1</a:t>
                </a:r>
              </a:p>
              <a:p>
                <a:pPr marL="0" indent="0">
                  <a:buNone/>
                </a:pPr>
                <a:r>
                  <a:rPr lang="en-US" altLang="zh-CN" dirty="0"/>
                  <a:t>	So we think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a14:m>
                <a:r>
                  <a:rPr lang="en-US" altLang="zh-CN" dirty="0"/>
                  <a:t>+</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oMath>
                </a14:m>
                <a:r>
                  <a:rPr lang="en-US" altLang="zh-CN" dirty="0"/>
                  <a:t>=3 is a decision border.</a:t>
                </a:r>
              </a:p>
              <a:p>
                <a:pPr marL="0" indent="0">
                  <a:buNone/>
                </a:pPr>
                <a:endParaRPr lang="en-US" altLang="zh-CN" dirty="0"/>
              </a:p>
              <a:p>
                <a:pPr marL="0" indent="0">
                  <a:buNone/>
                </a:pPr>
                <a:endParaRPr lang="en-US" altLang="zh-CN" dirty="0"/>
              </a:p>
              <a:p>
                <a:endParaRPr lang="en-US" altLang="zh-CN" dirty="0"/>
              </a:p>
              <a:p>
                <a:endParaRPr lang="en-US" altLang="zh-CN" dirty="0"/>
              </a:p>
              <a:p>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2222" t="-3005"/>
                </a:stretch>
              </a:blipFill>
            </p:spPr>
            <p:txBody>
              <a:bodyPr/>
              <a:lstStyle/>
              <a:p>
                <a:pPr marL="0" indent="0">
                  <a:buNone/>
                </a:pP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Logistic</a:t>
            </a:r>
            <a:endParaRPr lang="x-none" altLang="zh-CN" dirty="0"/>
          </a:p>
        </p:txBody>
      </p:sp>
      <p:sp>
        <p:nvSpPr>
          <p:cNvPr id="3" name="内容占位符 2"/>
          <p:cNvSpPr>
            <a:spLocks noGrp="1"/>
          </p:cNvSpPr>
          <p:nvPr>
            <p:ph idx="1"/>
          </p:nvPr>
        </p:nvSpPr>
        <p:spPr/>
        <p:txBody>
          <a:bodyPr/>
          <a:lstStyle/>
          <a:p>
            <a:pPr marL="0" indent="0">
              <a:buNone/>
            </a:pPr>
            <a:r>
              <a:rPr lang="x-none" altLang="zh-CN" dirty="0"/>
              <a:t>1.Binary-Level Classification</a:t>
            </a:r>
            <a:endParaRPr lang="x-none" altLang="zh-CN" dirty="0"/>
          </a:p>
          <a:p>
            <a:pPr marL="0" indent="0">
              <a:buNone/>
            </a:pPr>
            <a:r>
              <a:rPr lang="x-none" altLang="zh-CN" dirty="0"/>
              <a:t>2.Linear regression </a:t>
            </a:r>
            <a:endParaRPr lang="x-none" altLang="zh-CN" dirty="0"/>
          </a:p>
          <a:p>
            <a:pPr marL="0" indent="0">
              <a:buNone/>
            </a:pPr>
            <a:endParaRPr lang="x-none" altLang="zh-CN" dirty="0"/>
          </a:p>
          <a:p>
            <a:pPr marL="0" indent="0">
              <a:buNone/>
            </a:pPr>
            <a:r>
              <a:rPr lang="x-none" altLang="zh-CN" dirty="0"/>
              <a:t>Question :</a:t>
            </a:r>
            <a:endParaRPr lang="x-none" altLang="zh-CN" dirty="0"/>
          </a:p>
          <a:p>
            <a:pPr marL="0" indent="0">
              <a:buNone/>
            </a:pPr>
            <a:r>
              <a:rPr lang="x-none" altLang="zh-CN" dirty="0"/>
              <a:t>Separate the data set into two parts.</a:t>
            </a:r>
            <a:endParaRPr lang="x-none" altLang="zh-CN" dirty="0"/>
          </a:p>
          <a:p>
            <a:pPr marL="0" indent="0">
              <a:buNone/>
            </a:pPr>
            <a:r>
              <a:rPr lang="x-none" altLang="zh-CN" dirty="0"/>
              <a:t>M - the size of the data set</a:t>
            </a:r>
            <a:endParaRPr lang="x-none" altLang="zh-CN" dirty="0"/>
          </a:p>
          <a:p>
            <a:pPr marL="0" indent="0">
              <a:buNone/>
            </a:pPr>
            <a:r>
              <a:rPr lang="x-none" altLang="zh-CN" dirty="0"/>
              <a:t>n - the number of the feature</a:t>
            </a:r>
            <a:endParaRPr lang="x-none" altLang="zh-CN" dirty="0"/>
          </a:p>
          <a:p>
            <a:pPr marL="0" indent="0">
              <a:buNone/>
            </a:pPr>
            <a:r>
              <a:rPr lang="x-none" altLang="zh-CN" dirty="0"/>
              <a:t>W</a:t>
            </a:r>
            <a:endParaRPr lang="x-none"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Logistic regression</a:t>
            </a:r>
            <a:endParaRPr lang="zh-CN" altLang="en-US" dirty="0"/>
          </a:p>
        </p:txBody>
      </p:sp>
      <p:sp>
        <p:nvSpPr>
          <p:cNvPr id="3" name="内容占位符 2"/>
          <p:cNvSpPr>
            <a:spLocks noGrp="1"/>
          </p:cNvSpPr>
          <p:nvPr>
            <p:ph idx="1"/>
          </p:nvPr>
        </p:nvSpPr>
        <p:spPr/>
        <p:txBody>
          <a:bodyPr/>
          <a:lstStyle/>
          <a:p>
            <a:r>
              <a:rPr lang="en-US" altLang="zh-CN" dirty="0"/>
              <a:t>In conclusion, we can select </a:t>
            </a:r>
            <a:r>
              <a:rPr lang="en-US" altLang="zh-CN" b="1" dirty="0">
                <a:solidFill>
                  <a:srgbClr val="FF0000"/>
                </a:solidFill>
              </a:rPr>
              <a:t>different border </a:t>
            </a:r>
            <a:r>
              <a:rPr lang="en-US" altLang="zh-CN" dirty="0"/>
              <a:t>to classify different example.</a:t>
            </a:r>
            <a:endParaRPr lang="en-US" altLang="zh-CN" dirty="0"/>
          </a:p>
          <a:p>
            <a:r>
              <a:rPr lang="en-US" altLang="zh-CN" dirty="0"/>
              <a:t>And there are two methods to </a:t>
            </a:r>
            <a:r>
              <a:rPr lang="en-US" altLang="zh-CN" b="1" dirty="0">
                <a:solidFill>
                  <a:srgbClr val="FF0000"/>
                </a:solidFill>
              </a:rPr>
              <a:t>obtain the matrix W</a:t>
            </a:r>
            <a:r>
              <a:rPr lang="en-US" altLang="zh-CN" dirty="0"/>
              <a:t> :</a:t>
            </a:r>
            <a:endParaRPr lang="en-US" altLang="zh-CN" dirty="0"/>
          </a:p>
          <a:p>
            <a:pPr marL="0" indent="0">
              <a:buNone/>
            </a:pPr>
            <a:r>
              <a:rPr lang="en-US" altLang="zh-CN" dirty="0"/>
              <a:t>	Maximum Likelihood and gradient descent.</a:t>
            </a:r>
            <a:endParaRPr lang="en-US" altLang="zh-CN" dirty="0"/>
          </a:p>
          <a:p>
            <a:r>
              <a:rPr lang="en-US" altLang="zh-CN" dirty="0"/>
              <a:t>Logistic regression’s success:</a:t>
            </a:r>
            <a:endParaRPr lang="en-US" altLang="zh-CN" dirty="0"/>
          </a:p>
          <a:p>
            <a:pPr marL="0" indent="0">
              <a:buNone/>
            </a:pPr>
            <a:r>
              <a:rPr lang="en-US" altLang="zh-CN" dirty="0"/>
              <a:t>	It brings the original output </a:t>
            </a:r>
            <a:r>
              <a:rPr lang="en-US" altLang="zh-CN" b="1" dirty="0">
                <a:solidFill>
                  <a:srgbClr val="FF0000"/>
                </a:solidFill>
              </a:rPr>
              <a:t>map</a:t>
            </a:r>
            <a:r>
              <a:rPr lang="en-US" altLang="zh-CN" dirty="0"/>
              <a:t> to (0,1), so it can predict the </a:t>
            </a:r>
            <a:r>
              <a:rPr lang="en-US" altLang="zh-CN" b="1" dirty="0"/>
              <a:t> </a:t>
            </a:r>
            <a:r>
              <a:rPr lang="en-US" altLang="zh-CN" dirty="0"/>
              <a:t>probability of result.</a:t>
            </a:r>
            <a:endParaRPr lang="en-US" altLang="zh-CN" dirty="0"/>
          </a:p>
          <a:p>
            <a:pPr marL="0" indent="0">
              <a:buNone/>
            </a:pP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support vector machine</a:t>
            </a:r>
            <a:endParaRPr lang="zh-CN" altLang="en-US" dirty="0"/>
          </a:p>
        </p:txBody>
      </p:sp>
      <p:pic>
        <p:nvPicPr>
          <p:cNvPr id="4" name="内容占位符 3" descr="https://pic2.zhimg.com/50/5aff2bcdbe23a8c764a32b1b5fb13b71_hd.png"/>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138684" y="1881559"/>
            <a:ext cx="5233595" cy="3105085"/>
          </a:xfrm>
          <a:prstGeom prst="rect">
            <a:avLst/>
          </a:prstGeom>
          <a:noFill/>
          <a:ln>
            <a:noFill/>
          </a:ln>
        </p:spPr>
      </p:pic>
      <p:pic>
        <p:nvPicPr>
          <p:cNvPr id="5" name="图片 4" descr="https://pic2.zhimg.com/50/3dbf3ba8f940dfcdaf877de2d590ddd1_hd.png"/>
          <p:cNvPicPr/>
          <p:nvPr/>
        </p:nvPicPr>
        <p:blipFill>
          <a:blip r:embed="rId2">
            <a:extLst>
              <a:ext uri="{28A0092B-C50C-407E-A947-70E740481C1C}">
                <a14:useLocalDpi xmlns:a14="http://schemas.microsoft.com/office/drawing/2010/main" val="0"/>
              </a:ext>
            </a:extLst>
          </a:blip>
          <a:srcRect/>
          <a:stretch>
            <a:fillRect/>
          </a:stretch>
        </p:blipFill>
        <p:spPr bwMode="auto">
          <a:xfrm>
            <a:off x="2138683" y="1881558"/>
            <a:ext cx="5233595" cy="3105085"/>
          </a:xfrm>
          <a:prstGeom prst="rect">
            <a:avLst/>
          </a:prstGeom>
          <a:noFill/>
          <a:ln>
            <a:noFill/>
          </a:ln>
        </p:spPr>
      </p:pic>
      <p:pic>
        <p:nvPicPr>
          <p:cNvPr id="6" name="图片 5" descr="https://pic4.zhimg.com/50/0b2d0b26ec99ee40fd14760350e957af_hd.png"/>
          <p:cNvPicPr/>
          <p:nvPr/>
        </p:nvPicPr>
        <p:blipFill>
          <a:blip r:embed="rId3">
            <a:extLst>
              <a:ext uri="{28A0092B-C50C-407E-A947-70E740481C1C}">
                <a14:useLocalDpi xmlns:a14="http://schemas.microsoft.com/office/drawing/2010/main" val="0"/>
              </a:ext>
            </a:extLst>
          </a:blip>
          <a:srcRect/>
          <a:stretch>
            <a:fillRect/>
          </a:stretch>
        </p:blipFill>
        <p:spPr bwMode="auto">
          <a:xfrm>
            <a:off x="2138682" y="1881559"/>
            <a:ext cx="5233595" cy="3105083"/>
          </a:xfrm>
          <a:prstGeom prst="rect">
            <a:avLst/>
          </a:prstGeom>
          <a:noFill/>
          <a:ln>
            <a:noFill/>
          </a:ln>
        </p:spPr>
      </p:pic>
      <p:pic>
        <p:nvPicPr>
          <p:cNvPr id="7" name="图片 6" descr="https://pic2.zhimg.com/50/4b9e8a8a87c7982c548505574c13dc05_hd.png"/>
          <p:cNvPicPr/>
          <p:nvPr/>
        </p:nvPicPr>
        <p:blipFill>
          <a:blip r:embed="rId4">
            <a:extLst>
              <a:ext uri="{28A0092B-C50C-407E-A947-70E740481C1C}">
                <a14:useLocalDpi xmlns:a14="http://schemas.microsoft.com/office/drawing/2010/main" val="0"/>
              </a:ext>
            </a:extLst>
          </a:blip>
          <a:srcRect/>
          <a:stretch>
            <a:fillRect/>
          </a:stretch>
        </p:blipFill>
        <p:spPr bwMode="auto">
          <a:xfrm>
            <a:off x="2138681" y="1881559"/>
            <a:ext cx="5233596" cy="310508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support vector machine</a:t>
            </a:r>
            <a:endParaRPr lang="zh-CN" altLang="en-US" dirty="0"/>
          </a:p>
        </p:txBody>
      </p:sp>
      <p:sp>
        <p:nvSpPr>
          <p:cNvPr id="3" name="内容占位符 2"/>
          <p:cNvSpPr>
            <a:spLocks noGrp="1"/>
          </p:cNvSpPr>
          <p:nvPr>
            <p:ph idx="1"/>
          </p:nvPr>
        </p:nvSpPr>
        <p:spPr/>
        <p:txBody>
          <a:bodyPr/>
          <a:lstStyle/>
          <a:p>
            <a:r>
              <a:rPr lang="en-US" altLang="zh-CN" dirty="0"/>
              <a:t>SVM is a </a:t>
            </a:r>
            <a:r>
              <a:rPr lang="en-US" altLang="zh-CN" b="1" dirty="0">
                <a:solidFill>
                  <a:srgbClr val="FF0000"/>
                </a:solidFill>
              </a:rPr>
              <a:t>classification algorithm</a:t>
            </a:r>
            <a:r>
              <a:rPr lang="en-US" altLang="zh-CN" dirty="0"/>
              <a:t>, it can find a (N-1) dimension </a:t>
            </a:r>
            <a:r>
              <a:rPr lang="en-US" altLang="zh-CN" b="1" dirty="0">
                <a:solidFill>
                  <a:srgbClr val="FF0000"/>
                </a:solidFill>
              </a:rPr>
              <a:t>hyperplane</a:t>
            </a:r>
            <a:r>
              <a:rPr lang="en-US" altLang="zh-CN" dirty="0"/>
              <a:t> and bisect the N dimension space.</a:t>
            </a:r>
            <a:endParaRPr lang="en-US" altLang="zh-CN" dirty="0"/>
          </a:p>
          <a:p>
            <a:endParaRPr lang="zh-CN" altLang="en-US" dirty="0"/>
          </a:p>
        </p:txBody>
      </p:sp>
      <p:pic>
        <p:nvPicPr>
          <p:cNvPr id="4" name="内容占位符 3" descr="https://pic1.zhimg.com/50/v2-e4feb3baa85ccc75c62cb778049896c8_hd.png"/>
          <p:cNvPicPr/>
          <p:nvPr/>
        </p:nvPicPr>
        <p:blipFill>
          <a:blip r:embed="rId1"/>
          <a:srcRect/>
          <a:stretch>
            <a:fillRect/>
          </a:stretch>
        </p:blipFill>
        <p:spPr bwMode="auto">
          <a:xfrm>
            <a:off x="2591957" y="2718693"/>
            <a:ext cx="3724622" cy="35340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support vector machine</a:t>
            </a:r>
            <a:endParaRPr lang="zh-CN" altLang="en-US" dirty="0"/>
          </a:p>
        </p:txBody>
      </p:sp>
      <mc:AlternateContent xmlns:mc="http://schemas.openxmlformats.org/markup-compatibility/2006">
        <mc:Choice xmlns:a14="http://schemas.microsoft.com/office/drawing/2010/main" Requires="a14">
          <p:sp>
            <p:nvSpPr>
              <p:cNvPr id="5" name="内容占位符 4">
                <a:extLst>
                  <a:ext uri="{FF2B5EF4-FFF2-40B4-BE49-F238E27FC236}">
                    <a14:artisticCrisscrossEtching id="{4B349B45-8775-43EC-B346-CF8A97350F7A}"/>
                  </a:ext>
                </a:extLst>
              </p:cNvPr>
              <p:cNvSpPr>
                <a:spLocks noGrp="1"/>
              </p:cNvSpPr>
              <p:nvPr>
                <p:ph idx="1"/>
              </p:nvPr>
            </p:nvSpPr>
            <p:spPr/>
            <p:txBody>
              <a:bodyPr/>
              <a:lstStyle/>
              <a:p>
                <a:r>
                  <a:rPr lang="en-US" altLang="zh-CN" dirty="0"/>
                  <a:t>z=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 </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2</m:t>
                        </m:r>
                      </m:sup>
                    </m:sSup>
                  </m:oMath>
                </a14:m>
                <a:endParaRPr lang="zh-CN" altLang="zh-CN" dirty="0"/>
              </a:p>
              <a:p>
                <a:r>
                  <a:rPr lang="en-US" altLang="zh-CN" dirty="0"/>
                  <a:t>a</a:t>
                </a:r>
                <a:r>
                  <a:rPr lang="zh-CN" altLang="zh-CN" dirty="0"/>
                  <a:t>·</a:t>
                </a:r>
                <a:r>
                  <a:rPr lang="en-US" altLang="zh-CN" dirty="0"/>
                  <a:t>b =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𝑎</m:t>
                        </m:r>
                      </m:sub>
                    </m:sSub>
                  </m:oMath>
                </a14:m>
                <a:r>
                  <a:rPr lang="en-US" altLang="zh-CN" dirty="0"/>
                  <a:t>*</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𝑏</m:t>
                        </m:r>
                      </m:sub>
                    </m:sSub>
                  </m:oMath>
                </a14:m>
                <a:r>
                  <a:rPr lang="pt-BR" altLang="zh-CN" dirty="0"/>
                  <a:t>+</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𝑎</m:t>
                        </m:r>
                      </m:sub>
                    </m:sSub>
                  </m:oMath>
                </a14:m>
                <a:r>
                  <a:rPr lang="en-US" altLang="zh-CN" dirty="0"/>
                  <a:t>*</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𝑏</m:t>
                        </m:r>
                      </m:sub>
                    </m:sSub>
                  </m:oMath>
                </a14:m>
                <a:r>
                  <a:rPr lang="en-US" altLang="zh-CN" dirty="0" err="1"/>
                  <a:t>+</a:t>
                </a:r>
                <a14:m>
                  <m:oMath xmlns:m="http://schemas.openxmlformats.org/officeDocument/2006/math">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𝑎</m:t>
                        </m:r>
                      </m:sub>
                    </m:sSub>
                  </m:oMath>
                </a14:m>
                <a:r>
                  <a:rPr lang="en-US" altLang="zh-CN" dirty="0"/>
                  <a:t>*</a:t>
                </a:r>
                <a14:m>
                  <m:oMath xmlns:m="http://schemas.openxmlformats.org/officeDocument/2006/math">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𝑏</m:t>
                        </m:r>
                      </m:sub>
                    </m:sSub>
                  </m:oMath>
                </a14:m>
                <a:endParaRPr lang="zh-CN" altLang="zh-CN" dirty="0"/>
              </a:p>
              <a:p>
                <a:r>
                  <a:rPr lang="en-US"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𝑎</m:t>
                        </m:r>
                      </m:sub>
                    </m:sSub>
                  </m:oMath>
                </a14:m>
                <a:r>
                  <a:rPr lang="en-US" altLang="zh-CN" dirty="0"/>
                  <a:t>*</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𝑏</m:t>
                        </m:r>
                      </m:sub>
                    </m:sSub>
                  </m:oMath>
                </a14:m>
                <a:r>
                  <a:rPr lang="pt-BR" altLang="zh-CN" dirty="0"/>
                  <a:t>+</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𝑎</m:t>
                        </m:r>
                      </m:sub>
                    </m:sSub>
                  </m:oMath>
                </a14:m>
                <a:r>
                  <a:rPr lang="en-US" altLang="zh-CN" dirty="0"/>
                  <a:t>*</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𝑏</m:t>
                        </m:r>
                      </m:sub>
                    </m:sSub>
                  </m:oMath>
                </a14:m>
                <a:r>
                  <a:rPr lang="en-US" altLang="zh-CN" dirty="0"/>
                  <a:t>+(</a:t>
                </a:r>
                <a14:m>
                  <m:oMath xmlns:m="http://schemas.openxmlformats.org/officeDocument/2006/math">
                    <m:sSup>
                      <m:sSupPr>
                        <m:ctrlPr>
                          <a:rPr lang="en-US" altLang="zh-CN" i="1">
                            <a:latin typeface="Cambria Math" panose="02040503050406030204" pitchFamily="18" charset="0"/>
                          </a:rPr>
                        </m:ctrlPr>
                      </m:sSupPr>
                      <m:e>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𝑎</m:t>
                            </m:r>
                          </m:sub>
                        </m:sSub>
                      </m:e>
                      <m:sup>
                        <m:r>
                          <a:rPr lang="en-US" altLang="zh-CN" i="1">
                            <a:latin typeface="Cambria Math" panose="02040503050406030204" pitchFamily="18" charset="0"/>
                          </a:rPr>
                          <m:t>2</m:t>
                        </m:r>
                      </m:sup>
                    </m:sSup>
                  </m:oMath>
                </a14:m>
                <a:r>
                  <a:rPr lang="en-US" altLang="zh-CN" dirty="0"/>
                  <a:t>+</a:t>
                </a:r>
                <a14:m>
                  <m:oMath xmlns:m="http://schemas.openxmlformats.org/officeDocument/2006/math">
                    <m:sSup>
                      <m:sSupPr>
                        <m:ctrlPr>
                          <a:rPr lang="en-US" altLang="zh-CN" i="1">
                            <a:latin typeface="Cambria Math" panose="02040503050406030204" pitchFamily="18" charset="0"/>
                          </a:rPr>
                        </m:ctrlPr>
                      </m:sSupPr>
                      <m:e>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𝑎</m:t>
                            </m:r>
                          </m:sub>
                        </m:sSub>
                      </m:e>
                      <m:sup>
                        <m:r>
                          <a:rPr lang="en-US" altLang="zh-CN" i="1">
                            <a:latin typeface="Cambria Math" panose="02040503050406030204" pitchFamily="18" charset="0"/>
                          </a:rPr>
                          <m:t>2</m:t>
                        </m:r>
                      </m:sup>
                    </m:sSup>
                  </m:oMath>
                </a14:m>
                <a:r>
                  <a:rPr lang="en-US" altLang="zh-CN" dirty="0"/>
                  <a:t>)*(</a:t>
                </a:r>
                <a14:m>
                  <m:oMath xmlns:m="http://schemas.openxmlformats.org/officeDocument/2006/math">
                    <m:sSup>
                      <m:sSupPr>
                        <m:ctrlPr>
                          <a:rPr lang="en-US" altLang="zh-CN" i="1">
                            <a:latin typeface="Cambria Math" panose="02040503050406030204" pitchFamily="18" charset="0"/>
                          </a:rPr>
                        </m:ctrlPr>
                      </m:sSupPr>
                      <m:e>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𝑏</m:t>
                            </m:r>
                          </m:sub>
                        </m:sSub>
                      </m:e>
                      <m:sup>
                        <m:r>
                          <a:rPr lang="en-US" altLang="zh-CN" i="1">
                            <a:latin typeface="Cambria Math" panose="02040503050406030204" pitchFamily="18" charset="0"/>
                          </a:rPr>
                          <m:t>2</m:t>
                        </m:r>
                      </m:sup>
                    </m:sSup>
                  </m:oMath>
                </a14:m>
                <a:r>
                  <a:rPr lang="en-US" altLang="zh-CN" dirty="0"/>
                  <a:t>+</a:t>
                </a:r>
                <a14:m>
                  <m:oMath xmlns:m="http://schemas.openxmlformats.org/officeDocument/2006/math">
                    <m:sSup>
                      <m:sSupPr>
                        <m:ctrlPr>
                          <a:rPr lang="en-US" altLang="zh-CN" i="1">
                            <a:latin typeface="Cambria Math" panose="02040503050406030204" pitchFamily="18" charset="0"/>
                          </a:rPr>
                        </m:ctrlPr>
                      </m:sSupPr>
                      <m:e>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𝑏</m:t>
                            </m:r>
                          </m:sub>
                        </m:sSub>
                      </m:e>
                      <m:sup>
                        <m:r>
                          <a:rPr lang="en-US" altLang="zh-CN" i="1">
                            <a:latin typeface="Cambria Math" panose="02040503050406030204" pitchFamily="18" charset="0"/>
                          </a:rPr>
                          <m:t>2</m:t>
                        </m:r>
                      </m:sup>
                    </m:sSup>
                  </m:oMath>
                </a14:m>
                <a:r>
                  <a:rPr lang="en-US" altLang="zh-CN" dirty="0"/>
                  <a:t>)</a:t>
                </a:r>
                <a:endParaRPr lang="zh-CN" altLang="zh-CN" dirty="0"/>
              </a:p>
              <a:p>
                <a:endParaRPr lang="zh-CN" altLang="en-US"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blipFill rotWithShape="1">
                <a:blip r:embed="rId1"/>
                <a:stretch>
                  <a:fillRect l="-2222" t="-2885"/>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support vector machine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A92006AF-EFFC-4C62-B19D-4EB0481FBD93}"/>
                  </a:ext>
                </a:extLst>
              </p:cNvPr>
              <p:cNvSpPr>
                <a:spLocks noGrp="1"/>
              </p:cNvSpPr>
              <p:nvPr>
                <p:ph idx="1"/>
              </p:nvPr>
            </p:nvSpPr>
            <p:spPr/>
            <p:txBody>
              <a:bodyPr/>
              <a:lstStyle/>
              <a:p>
                <a:r>
                  <a:rPr lang="en-US" altLang="zh-CN" b="1" dirty="0">
                    <a:solidFill>
                      <a:srgbClr val="FF0000"/>
                    </a:solidFill>
                  </a:rPr>
                  <a:t>Kernel function</a:t>
                </a:r>
              </a:p>
              <a:p>
                <a:pPr marL="0" indent="0">
                  <a:buNone/>
                </a:pPr>
                <a:r>
                  <a:rPr lang="en-US" altLang="zh-CN" dirty="0"/>
                  <a:t>		Y </a:t>
                </a:r>
                <a14:m>
                  <m:oMath xmlns:m="http://schemas.openxmlformats.org/officeDocument/2006/math">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𝑇</m:t>
                        </m:r>
                      </m:sup>
                    </m:sSup>
                    <m:r>
                      <m:rPr>
                        <m:sty m:val="p"/>
                      </m:rPr>
                      <a:rPr lang="en-US" altLang="zh-CN">
                        <a:latin typeface="Cambria Math" panose="02040503050406030204" pitchFamily="18" charset="0"/>
                      </a:rPr>
                      <m:t>X</m:t>
                    </m:r>
                  </m:oMath>
                </a14:m>
                <a:r>
                  <a:rPr lang="en-US" altLang="zh-CN" dirty="0"/>
                  <a:t>, we use f=g(x) replace X:</a:t>
                </a:r>
              </a:p>
              <a:p>
                <a:pPr marL="0" indent="0" algn="ctr">
                  <a:buNone/>
                </a:pPr>
                <a:r>
                  <a:rPr lang="en-US" altLang="zh-CN" dirty="0"/>
                  <a:t>Y </a:t>
                </a:r>
                <a14:m>
                  <m:oMath xmlns:m="http://schemas.openxmlformats.org/officeDocument/2006/math">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𝑇</m:t>
                        </m:r>
                      </m:sup>
                    </m:sSup>
                    <m:r>
                      <m:rPr>
                        <m:sty m:val="p"/>
                      </m:rPr>
                      <a:rPr lang="en-US" altLang="zh-CN" b="0" i="0" smtClean="0">
                        <a:latin typeface="Cambria Math" panose="02040503050406030204" pitchFamily="18" charset="0"/>
                      </a:rPr>
                      <m:t>f</m:t>
                    </m:r>
                  </m:oMath>
                </a14:m>
                <a:endParaRPr lang="en-US" altLang="zh-CN" dirty="0"/>
              </a:p>
              <a:p>
                <a:pPr marL="0" indent="0">
                  <a:buNone/>
                </a:pPr>
                <a:r>
                  <a:rPr lang="en-US" altLang="zh-CN" dirty="0"/>
                  <a:t>	Generally, because the kernel is </a:t>
                </a:r>
                <a:r>
                  <a:rPr lang="en-US" altLang="zh-CN" b="1" dirty="0">
                    <a:solidFill>
                      <a:srgbClr val="FF0000"/>
                    </a:solidFill>
                  </a:rPr>
                  <a:t>linear</a:t>
                </a:r>
                <a:r>
                  <a:rPr lang="en-US" altLang="zh-CN" dirty="0"/>
                  <a:t>, we find a </a:t>
                </a:r>
                <a:r>
                  <a:rPr lang="en-US" altLang="zh-CN" b="1" dirty="0">
                    <a:solidFill>
                      <a:srgbClr val="FF0000"/>
                    </a:solidFill>
                  </a:rPr>
                  <a:t>linear classifier</a:t>
                </a:r>
                <a:r>
                  <a:rPr lang="en-US" altLang="zh-CN" dirty="0"/>
                  <a:t>.</a:t>
                </a:r>
              </a:p>
              <a:p>
                <a:pPr marL="0" indent="0">
                  <a:buNone/>
                </a:pPr>
                <a:r>
                  <a:rPr lang="en-US" altLang="zh-CN" dirty="0"/>
                  <a:t>	The most common kernel function is </a:t>
                </a:r>
                <a:r>
                  <a:rPr lang="en-US" altLang="zh-CN" b="1" dirty="0">
                    <a:solidFill>
                      <a:srgbClr val="FF0000"/>
                    </a:solidFill>
                  </a:rPr>
                  <a:t>Gaussian kernel</a:t>
                </a:r>
              </a:p>
              <a:p>
                <a:pPr marL="0" indent="0">
                  <a:buNone/>
                </a:pPr>
                <a:endParaRPr lang="en-US" altLang="zh-CN" dirty="0"/>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2222" t="-3005"/>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support vector machine</a:t>
            </a:r>
            <a:endParaRPr lang="zh-CN" altLang="en-US" dirty="0"/>
          </a:p>
        </p:txBody>
      </p:sp>
      <p:sp>
        <p:nvSpPr>
          <p:cNvPr id="3" name="内容占位符 2"/>
          <p:cNvSpPr>
            <a:spLocks noGrp="1"/>
          </p:cNvSpPr>
          <p:nvPr>
            <p:ph idx="1"/>
          </p:nvPr>
        </p:nvSpPr>
        <p:spPr/>
        <p:txBody>
          <a:bodyPr/>
          <a:lstStyle/>
          <a:p>
            <a:r>
              <a:rPr lang="en-US" altLang="zh-CN" dirty="0"/>
              <a:t>The relation of SVM and KNN</a:t>
            </a:r>
            <a:endParaRPr lang="en-US" altLang="zh-CN" dirty="0"/>
          </a:p>
          <a:p>
            <a:pPr marL="457200" lvl="1" indent="0">
              <a:buNone/>
            </a:pPr>
            <a:r>
              <a:rPr lang="en-US" altLang="zh-CN" dirty="0"/>
              <a:t>They are based on Linear Regression, but SVM’s output only includes category, no probability.</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4057"/>
            <a:ext cx="8229600" cy="663371"/>
          </a:xfrm>
        </p:spPr>
        <p:txBody>
          <a:bodyPr/>
          <a:lstStyle/>
          <a:p>
            <a:r>
              <a:rPr lang="en-US" altLang="zh-CN" b="0" dirty="0"/>
              <a:t>k -nearest neighbors</a:t>
            </a:r>
            <a:endParaRPr lang="zh-CN" altLang="en-US" dirty="0"/>
          </a:p>
        </p:txBody>
      </p:sp>
      <p:sp>
        <p:nvSpPr>
          <p:cNvPr id="3" name="内容占位符 2"/>
          <p:cNvSpPr>
            <a:spLocks noGrp="1"/>
          </p:cNvSpPr>
          <p:nvPr>
            <p:ph idx="1"/>
          </p:nvPr>
        </p:nvSpPr>
        <p:spPr/>
        <p:txBody>
          <a:bodyPr/>
          <a:lstStyle/>
          <a:p>
            <a:r>
              <a:rPr lang="en-US" altLang="zh-CN" dirty="0"/>
              <a:t>k -nearest neighbors can be used to solve classification and regression.</a:t>
            </a:r>
            <a:endParaRPr lang="en-US" altLang="zh-CN" dirty="0"/>
          </a:p>
          <a:p>
            <a:r>
              <a:rPr lang="en-US" altLang="zh-CN" dirty="0"/>
              <a:t>k -nearest neighbors </a:t>
            </a:r>
            <a:endParaRPr lang="en-US" altLang="zh-CN" dirty="0"/>
          </a:p>
          <a:p>
            <a:pPr marL="0" indent="0" algn="ctr">
              <a:buNone/>
            </a:pPr>
            <a:r>
              <a:rPr lang="en-US" altLang="zh-CN" sz="2800" dirty="0"/>
              <a:t>Measure the</a:t>
            </a:r>
            <a:r>
              <a:rPr lang="zh-CN" altLang="en-US" sz="2800" dirty="0"/>
              <a:t> </a:t>
            </a:r>
            <a:r>
              <a:rPr lang="en-US" altLang="zh-CN" sz="2800" b="1" dirty="0">
                <a:solidFill>
                  <a:srgbClr val="FF0000"/>
                </a:solidFill>
              </a:rPr>
              <a:t>distance</a:t>
            </a:r>
            <a:r>
              <a:rPr lang="zh-CN" altLang="en-US" sz="2800" dirty="0"/>
              <a:t> </a:t>
            </a:r>
            <a:r>
              <a:rPr lang="en-US" altLang="zh-CN" sz="2800" dirty="0"/>
              <a:t>from</a:t>
            </a:r>
            <a:r>
              <a:rPr lang="zh-CN" altLang="en-US" sz="2800" dirty="0"/>
              <a:t> </a:t>
            </a:r>
            <a:r>
              <a:rPr lang="en-US" altLang="zh-CN" sz="2800" dirty="0"/>
              <a:t>different eigenvalues</a:t>
            </a:r>
            <a:endParaRPr lang="en-US" altLang="zh-CN" sz="2800" dirty="0"/>
          </a:p>
          <a:p>
            <a:pPr marL="457200" lvl="1" indent="0">
              <a:buNone/>
            </a:pPr>
            <a:endParaRPr lang="en-US" altLang="zh-CN" dirty="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k -nearest neighbors</a:t>
            </a:r>
            <a:endParaRPr lang="zh-CN" altLang="en-US" dirty="0"/>
          </a:p>
        </p:txBody>
      </p:sp>
      <p:sp>
        <p:nvSpPr>
          <p:cNvPr id="7" name="内容占位符 6"/>
          <p:cNvSpPr>
            <a:spLocks noGrp="1"/>
          </p:cNvSpPr>
          <p:nvPr>
            <p:ph idx="1"/>
          </p:nvPr>
        </p:nvSpPr>
        <p:spPr/>
        <p:txBody>
          <a:bodyPr/>
          <a:lstStyle/>
          <a:p>
            <a:r>
              <a:rPr lang="en-US" altLang="zh-CN" dirty="0"/>
              <a:t>Classification</a:t>
            </a:r>
            <a:endParaRPr lang="zh-CN" altLang="en-US" dirty="0"/>
          </a:p>
        </p:txBody>
      </p:sp>
      <p:pic>
        <p:nvPicPr>
          <p:cNvPr id="9" name="内容占位符 3" descr="C:\Users\yuanba\AppData\Local\Microsoft\Windows\INetCache\Content.Word\5902f456f1a21.jpg"/>
          <p:cNvPicPr/>
          <p:nvPr/>
        </p:nvPicPr>
        <p:blipFill rotWithShape="1">
          <a:blip r:embed="rId1">
            <a:extLst>
              <a:ext uri="{28A0092B-C50C-407E-A947-70E740481C1C}">
                <a14:useLocalDpi xmlns:a14="http://schemas.microsoft.com/office/drawing/2010/main" val="0"/>
              </a:ext>
            </a:extLst>
          </a:blip>
          <a:srcRect/>
          <a:stretch>
            <a:fillRect/>
          </a:stretch>
        </p:blipFill>
        <p:spPr bwMode="auto">
          <a:xfrm>
            <a:off x="2449034" y="1931953"/>
            <a:ext cx="4420101" cy="357337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k -nearest neighbors</a:t>
            </a:r>
            <a:endParaRPr lang="zh-CN" altLang="en-US" dirty="0"/>
          </a:p>
        </p:txBody>
      </p:sp>
      <p:sp>
        <p:nvSpPr>
          <p:cNvPr id="3" name="内容占位符 2"/>
          <p:cNvSpPr>
            <a:spLocks noGrp="1"/>
          </p:cNvSpPr>
          <p:nvPr>
            <p:ph idx="1"/>
          </p:nvPr>
        </p:nvSpPr>
        <p:spPr/>
        <p:txBody>
          <a:bodyPr/>
          <a:lstStyle/>
          <a:p>
            <a:r>
              <a:rPr lang="en-US" altLang="zh-CN" dirty="0"/>
              <a:t> Algorithm steps</a:t>
            </a:r>
            <a:endParaRPr lang="en-US" altLang="zh-CN" dirty="0"/>
          </a:p>
          <a:p>
            <a:pPr lvl="1"/>
            <a:r>
              <a:rPr lang="en-US" altLang="zh-CN" dirty="0"/>
              <a:t>1.</a:t>
            </a:r>
            <a:r>
              <a:rPr lang="en-US" altLang="zh-CN" b="1" dirty="0"/>
              <a:t> </a:t>
            </a:r>
            <a:r>
              <a:rPr lang="en-US" altLang="zh-CN" sz="3200" dirty="0"/>
              <a:t>calculate the</a:t>
            </a:r>
            <a:r>
              <a:rPr lang="zh-CN" altLang="en-US" sz="3200" dirty="0"/>
              <a:t> </a:t>
            </a:r>
            <a:r>
              <a:rPr lang="en-US" altLang="zh-CN" sz="3200" b="1" dirty="0">
                <a:solidFill>
                  <a:srgbClr val="FF0000"/>
                </a:solidFill>
              </a:rPr>
              <a:t>distance</a:t>
            </a:r>
            <a:r>
              <a:rPr lang="zh-CN" altLang="en-US" sz="3200" dirty="0"/>
              <a:t> </a:t>
            </a:r>
            <a:r>
              <a:rPr lang="en-US" altLang="zh-CN" sz="3200" dirty="0"/>
              <a:t>of</a:t>
            </a:r>
            <a:r>
              <a:rPr lang="zh-CN" altLang="en-US" sz="3200" dirty="0"/>
              <a:t> </a:t>
            </a:r>
            <a:r>
              <a:rPr lang="en-US" altLang="zh-CN" sz="3200" dirty="0"/>
              <a:t>test</a:t>
            </a:r>
            <a:r>
              <a:rPr lang="zh-CN" altLang="en-US" sz="3200" dirty="0"/>
              <a:t> </a:t>
            </a:r>
            <a:r>
              <a:rPr lang="en-US" altLang="zh-CN" sz="3200" dirty="0"/>
              <a:t>data</a:t>
            </a:r>
            <a:r>
              <a:rPr lang="zh-CN" altLang="en-US" sz="3200" dirty="0"/>
              <a:t> </a:t>
            </a:r>
            <a:r>
              <a:rPr lang="en-US" altLang="zh-CN" sz="3200" dirty="0"/>
              <a:t>and</a:t>
            </a:r>
            <a:r>
              <a:rPr lang="zh-CN" altLang="en-US" sz="3200" dirty="0"/>
              <a:t> </a:t>
            </a:r>
            <a:r>
              <a:rPr lang="en-US" altLang="zh-CN" sz="3200" dirty="0"/>
              <a:t>training</a:t>
            </a:r>
            <a:r>
              <a:rPr lang="zh-CN" altLang="en-US" sz="3200" dirty="0"/>
              <a:t> </a:t>
            </a:r>
            <a:r>
              <a:rPr lang="en-US" altLang="zh-CN" sz="3200" dirty="0"/>
              <a:t>data.</a:t>
            </a:r>
            <a:endParaRPr lang="en-US" altLang="zh-CN" sz="3200" dirty="0"/>
          </a:p>
          <a:p>
            <a:pPr lvl="1"/>
            <a:r>
              <a:rPr lang="en-US" altLang="zh-CN" dirty="0"/>
              <a:t>2. Increasing </a:t>
            </a:r>
            <a:r>
              <a:rPr lang="en-US" altLang="zh-CN" sz="3200" b="1" dirty="0">
                <a:solidFill>
                  <a:srgbClr val="FF0000"/>
                </a:solidFill>
              </a:rPr>
              <a:t>sort</a:t>
            </a:r>
            <a:r>
              <a:rPr lang="en-US" altLang="zh-CN" dirty="0"/>
              <a:t> by the distance </a:t>
            </a:r>
            <a:endParaRPr lang="en-US" altLang="zh-CN" dirty="0"/>
          </a:p>
          <a:p>
            <a:pPr lvl="1"/>
            <a:r>
              <a:rPr lang="en-US" altLang="zh-CN" dirty="0"/>
              <a:t>3.</a:t>
            </a:r>
            <a:r>
              <a:rPr lang="en-US" altLang="zh-CN" sz="3200" b="1" dirty="0">
                <a:solidFill>
                  <a:srgbClr val="FF0000"/>
                </a:solidFill>
              </a:rPr>
              <a:t>Select</a:t>
            </a:r>
            <a:r>
              <a:rPr lang="en-US" altLang="zh-CN" dirty="0"/>
              <a:t> the data of k minimum distance.</a:t>
            </a:r>
            <a:endParaRPr lang="en-US" altLang="zh-CN" dirty="0"/>
          </a:p>
          <a:p>
            <a:pPr lvl="1"/>
            <a:r>
              <a:rPr lang="en-US" altLang="zh-CN" dirty="0"/>
              <a:t>4.Confirm the </a:t>
            </a:r>
            <a:r>
              <a:rPr lang="en-US" altLang="zh-CN" sz="3200" b="1" dirty="0">
                <a:solidFill>
                  <a:srgbClr val="FF0000"/>
                </a:solidFill>
              </a:rPr>
              <a:t>frequency</a:t>
            </a:r>
            <a:r>
              <a:rPr lang="en-US" altLang="zh-CN" dirty="0"/>
              <a:t> of k data in its category.</a:t>
            </a:r>
            <a:endParaRPr lang="en-US" altLang="zh-CN" dirty="0"/>
          </a:p>
          <a:p>
            <a:pPr lvl="1"/>
            <a:r>
              <a:rPr lang="en-US" altLang="zh-CN" dirty="0"/>
              <a:t>5.Predict test data category by the biggest frequency in k data.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k -nearest neighbors</a:t>
            </a:r>
            <a:endParaRPr lang="zh-CN" altLang="en-US" dirty="0"/>
          </a:p>
        </p:txBody>
      </p:sp>
      <p:sp>
        <p:nvSpPr>
          <p:cNvPr id="3" name="内容占位符 2"/>
          <p:cNvSpPr>
            <a:spLocks noGrp="1"/>
          </p:cNvSpPr>
          <p:nvPr>
            <p:ph idx="1"/>
          </p:nvPr>
        </p:nvSpPr>
        <p:spPr/>
        <p:txBody>
          <a:bodyPr/>
          <a:lstStyle/>
          <a:p>
            <a:r>
              <a:rPr lang="en-US" altLang="zh-CN" dirty="0"/>
              <a:t>Regression</a:t>
            </a:r>
            <a:endParaRPr lang="en-US" altLang="zh-CN" dirty="0"/>
          </a:p>
          <a:p>
            <a:pPr lvl="1"/>
            <a:r>
              <a:rPr lang="en-US" altLang="zh-CN" dirty="0"/>
              <a:t>Select the k data by minimum distance and then calculate their average value to predict y.</a:t>
            </a:r>
            <a:endParaRPr lang="en-US" altLang="zh-CN" dirty="0"/>
          </a:p>
          <a:p>
            <a:endParaRPr lang="en-US" altLang="zh-CN" b="1" dirty="0"/>
          </a:p>
          <a:p>
            <a:r>
              <a:rPr lang="en-US" altLang="zh-CN" b="1" dirty="0"/>
              <a:t> </a:t>
            </a:r>
            <a:r>
              <a:rPr lang="en-US" altLang="zh-CN" dirty="0"/>
              <a:t>Summary</a:t>
            </a:r>
            <a:endParaRPr lang="en-US" altLang="zh-CN" dirty="0"/>
          </a:p>
          <a:p>
            <a:pPr lvl="1"/>
            <a:r>
              <a:rPr lang="en-US" altLang="zh-CN" dirty="0"/>
              <a:t>just like </a:t>
            </a:r>
            <a:r>
              <a:rPr lang="en-US" altLang="zh-CN" b="1" dirty="0">
                <a:solidFill>
                  <a:srgbClr val="FF0000"/>
                </a:solidFill>
              </a:rPr>
              <a:t>near point vote</a:t>
            </a:r>
            <a:r>
              <a:rPr lang="en-US" altLang="zh-CN" dirty="0"/>
              <a:t>, we must ensure we have the training data access to the </a:t>
            </a:r>
            <a:r>
              <a:rPr lang="en-US" altLang="zh-CN" b="1" dirty="0">
                <a:solidFill>
                  <a:srgbClr val="FF0000"/>
                </a:solidFill>
              </a:rPr>
              <a:t>real data</a:t>
            </a:r>
            <a:r>
              <a:rPr lang="en-US" altLang="zh-CN" dirty="0"/>
              <a:t>.</a:t>
            </a:r>
            <a:endParaRPr lang="en-US" altLang="zh-CN" dirty="0"/>
          </a:p>
          <a:p>
            <a:pPr marL="0" indent="0">
              <a:buNone/>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Logistic</a:t>
            </a:r>
            <a:endParaRPr lang="x-none" altLang="zh-CN" dirty="0"/>
          </a:p>
        </p:txBody>
      </p:sp>
      <p:sp>
        <p:nvSpPr>
          <p:cNvPr id="3" name="内容占位符 2"/>
          <p:cNvSpPr>
            <a:spLocks noGrp="1"/>
          </p:cNvSpPr>
          <p:nvPr>
            <p:ph idx="1"/>
          </p:nvPr>
        </p:nvSpPr>
        <p:spPr/>
        <p:txBody>
          <a:bodyPr/>
          <a:lstStyle/>
          <a:p>
            <a:pPr marL="0" indent="0">
              <a:buNone/>
            </a:pPr>
            <a:r>
              <a:rPr lang="x-none" altLang="zh-CN" dirty="0"/>
              <a:t>Here I have 100 data point.</a:t>
            </a:r>
            <a:endParaRPr lang="x-none" altLang="zh-CN" dirty="0"/>
          </a:p>
          <a:p>
            <a:pPr marL="0" indent="0">
              <a:buNone/>
            </a:pPr>
            <a:endParaRPr lang="x-none" altLang="zh-CN" dirty="0"/>
          </a:p>
        </p:txBody>
      </p:sp>
      <p:pic>
        <p:nvPicPr>
          <p:cNvPr id="4" name="Picture 3" descr="测试用例"/>
          <p:cNvPicPr>
            <a:picLocks noChangeAspect="1"/>
          </p:cNvPicPr>
          <p:nvPr/>
        </p:nvPicPr>
        <p:blipFill>
          <a:blip r:embed="rId1"/>
          <a:stretch>
            <a:fillRect/>
          </a:stretch>
        </p:blipFill>
        <p:spPr>
          <a:xfrm>
            <a:off x="1438910" y="1863090"/>
            <a:ext cx="5852160" cy="438912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k -nearest neighbors</a:t>
            </a:r>
            <a:endParaRPr lang="zh-CN" altLang="en-US" dirty="0"/>
          </a:p>
        </p:txBody>
      </p:sp>
      <p:sp>
        <p:nvSpPr>
          <p:cNvPr id="3" name="内容占位符 2"/>
          <p:cNvSpPr>
            <a:spLocks noGrp="1"/>
          </p:cNvSpPr>
          <p:nvPr>
            <p:ph idx="1"/>
          </p:nvPr>
        </p:nvSpPr>
        <p:spPr/>
        <p:txBody>
          <a:bodyPr/>
          <a:lstStyle/>
          <a:p>
            <a:r>
              <a:rPr lang="en-US" altLang="zh-CN" dirty="0"/>
              <a:t>Shortcomings</a:t>
            </a:r>
            <a:endParaRPr lang="en-US" altLang="zh-CN" dirty="0"/>
          </a:p>
          <a:p>
            <a:pPr lvl="1"/>
            <a:r>
              <a:rPr lang="en-US" altLang="zh-CN" dirty="0"/>
              <a:t>1. k -nearest neighbors have to save all the data set. If the data set is very large, it will take up </a:t>
            </a:r>
            <a:r>
              <a:rPr lang="en-US" altLang="zh-CN" b="1" dirty="0">
                <a:solidFill>
                  <a:srgbClr val="FF0000"/>
                </a:solidFill>
              </a:rPr>
              <a:t>much space</a:t>
            </a:r>
            <a:r>
              <a:rPr lang="en-US" altLang="zh-CN" dirty="0"/>
              <a:t> and </a:t>
            </a:r>
            <a:r>
              <a:rPr lang="en-US" altLang="zh-CN" b="1" dirty="0">
                <a:solidFill>
                  <a:srgbClr val="FF0000"/>
                </a:solidFill>
              </a:rPr>
              <a:t>inefficient</a:t>
            </a:r>
            <a:endParaRPr lang="en-US" altLang="zh-CN" b="1" dirty="0">
              <a:solidFill>
                <a:srgbClr val="FF0000"/>
              </a:solidFill>
            </a:endParaRPr>
          </a:p>
          <a:p>
            <a:pPr lvl="1"/>
            <a:r>
              <a:rPr lang="en-US" altLang="zh-CN" dirty="0"/>
              <a:t>2. k -nearest neighbors cannot learn which character is more </a:t>
            </a:r>
            <a:r>
              <a:rPr lang="en-US" altLang="zh-CN" b="1" dirty="0">
                <a:solidFill>
                  <a:srgbClr val="FF0000"/>
                </a:solidFill>
              </a:rPr>
              <a:t>identified</a:t>
            </a:r>
            <a:r>
              <a:rPr lang="en-US" altLang="zh-CN" dirty="0"/>
              <a:t>. However, we can use the </a:t>
            </a:r>
            <a:r>
              <a:rPr lang="en-US" altLang="zh-CN" b="1" dirty="0">
                <a:solidFill>
                  <a:srgbClr val="FF0000"/>
                </a:solidFill>
              </a:rPr>
              <a:t>probability measurement</a:t>
            </a:r>
            <a:r>
              <a:rPr lang="en-US" altLang="zh-CN" dirty="0"/>
              <a:t> to solve it.</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Decision tree</a:t>
            </a:r>
            <a:endParaRPr lang="zh-CN" altLang="en-US" dirty="0"/>
          </a:p>
        </p:txBody>
      </p:sp>
      <p:sp>
        <p:nvSpPr>
          <p:cNvPr id="3" name="内容占位符 2"/>
          <p:cNvSpPr>
            <a:spLocks noGrp="1"/>
          </p:cNvSpPr>
          <p:nvPr>
            <p:ph idx="1"/>
          </p:nvPr>
        </p:nvSpPr>
        <p:spPr/>
        <p:txBody>
          <a:bodyPr/>
          <a:lstStyle/>
          <a:p>
            <a:r>
              <a:rPr lang="en-US" altLang="zh-CN" dirty="0"/>
              <a:t>Non-leaf node</a:t>
            </a:r>
            <a:r>
              <a:rPr lang="zh-CN" altLang="en-US" dirty="0"/>
              <a:t>：</a:t>
            </a:r>
            <a:endParaRPr lang="en-US" altLang="zh-CN" dirty="0"/>
          </a:p>
          <a:p>
            <a:pPr lvl="1"/>
            <a:r>
              <a:rPr lang="en-US" altLang="zh-CN" dirty="0"/>
              <a:t>It is a test on a </a:t>
            </a:r>
            <a:r>
              <a:rPr lang="en-US" altLang="zh-CN" b="1" dirty="0">
                <a:solidFill>
                  <a:srgbClr val="FF0000"/>
                </a:solidFill>
              </a:rPr>
              <a:t>character attribute</a:t>
            </a:r>
            <a:r>
              <a:rPr lang="en-US" altLang="zh-CN" dirty="0"/>
              <a:t>.</a:t>
            </a:r>
            <a:endParaRPr lang="en-US" altLang="zh-CN" dirty="0"/>
          </a:p>
          <a:p>
            <a:r>
              <a:rPr lang="en-US" altLang="zh-CN" dirty="0"/>
              <a:t>Branch</a:t>
            </a:r>
            <a:r>
              <a:rPr lang="zh-CN" altLang="en-US" dirty="0"/>
              <a:t>：</a:t>
            </a:r>
            <a:endParaRPr lang="en-US" altLang="zh-CN" dirty="0"/>
          </a:p>
          <a:p>
            <a:pPr lvl="1"/>
            <a:r>
              <a:rPr lang="en-US" altLang="zh-CN" dirty="0"/>
              <a:t>It is the </a:t>
            </a:r>
            <a:r>
              <a:rPr lang="en-US" altLang="zh-CN" b="1" dirty="0">
                <a:solidFill>
                  <a:srgbClr val="FF0000"/>
                </a:solidFill>
              </a:rPr>
              <a:t>output</a:t>
            </a:r>
            <a:r>
              <a:rPr lang="en-US" altLang="zh-CN" dirty="0"/>
              <a:t> by the test on the character attribute.</a:t>
            </a:r>
            <a:endParaRPr lang="en-US" altLang="zh-CN" dirty="0"/>
          </a:p>
          <a:p>
            <a:r>
              <a:rPr lang="en-US" altLang="zh-CN" dirty="0"/>
              <a:t>Leaf node</a:t>
            </a:r>
            <a:r>
              <a:rPr lang="zh-CN" altLang="en-US" dirty="0"/>
              <a:t>：</a:t>
            </a:r>
            <a:endParaRPr lang="en-US" altLang="zh-CN" dirty="0"/>
          </a:p>
          <a:p>
            <a:pPr lvl="1"/>
            <a:r>
              <a:rPr lang="en-US" altLang="zh-CN" dirty="0"/>
              <a:t>It shows a different </a:t>
            </a:r>
            <a:r>
              <a:rPr lang="en-US" altLang="zh-CN" b="1" dirty="0">
                <a:solidFill>
                  <a:srgbClr val="FF0000"/>
                </a:solidFill>
              </a:rPr>
              <a:t>category</a:t>
            </a:r>
            <a:r>
              <a:rPr lang="en-US" altLang="zh-CN" dirty="0"/>
              <a:t>.</a:t>
            </a:r>
            <a:endParaRPr lang="en-US" altLang="zh-CN" dirty="0"/>
          </a:p>
          <a:p>
            <a:pPr lvl="1"/>
            <a:endParaRPr lang="en-US" altLang="zh-CN" dirty="0"/>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Decision tree</a:t>
            </a:r>
            <a:endParaRPr lang="zh-CN" altLang="en-US" dirty="0"/>
          </a:p>
        </p:txBody>
      </p:sp>
      <p:pic>
        <p:nvPicPr>
          <p:cNvPr id="4" name="内容占位符 3"/>
          <p:cNvPicPr>
            <a:picLocks noGrp="1"/>
          </p:cNvPicPr>
          <p:nvPr>
            <p:ph idx="1"/>
          </p:nvPr>
        </p:nvPicPr>
        <p:blipFill>
          <a:blip r:embed="rId1"/>
          <a:stretch>
            <a:fillRect/>
          </a:stretch>
        </p:blipFill>
        <p:spPr>
          <a:xfrm>
            <a:off x="1657097" y="2251742"/>
            <a:ext cx="5829805" cy="293395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Decision tree</a:t>
            </a:r>
            <a:endParaRPr lang="zh-CN" altLang="en-US" dirty="0"/>
          </a:p>
        </p:txBody>
      </p:sp>
      <p:pic>
        <p:nvPicPr>
          <p:cNvPr id="4" name="内容占位符 3"/>
          <p:cNvPicPr>
            <a:picLocks noGrp="1"/>
          </p:cNvPicPr>
          <p:nvPr>
            <p:ph idx="1"/>
          </p:nvPr>
        </p:nvPicPr>
        <p:blipFill>
          <a:blip r:embed="rId1"/>
          <a:stretch>
            <a:fillRect/>
          </a:stretch>
        </p:blipFill>
        <p:spPr>
          <a:xfrm>
            <a:off x="2758283" y="1718295"/>
            <a:ext cx="3627434" cy="400084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Naive Bayesian algorithm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F6DF2A57-875B-4059-964D-61B8873032D7}"/>
                  </a:ext>
                </a:extLst>
              </p:cNvPr>
              <p:cNvSpPr>
                <a:spLocks noGrp="1"/>
              </p:cNvSpPr>
              <p:nvPr>
                <p:ph idx="1"/>
              </p:nvPr>
            </p:nvSpPr>
            <p:spPr/>
            <p:txBody>
              <a:bodyPr/>
              <a:lstStyle/>
              <a:p>
                <a:r>
                  <a:rPr lang="en-US" altLang="zh-CN" dirty="0"/>
                  <a:t>Bayes’ theorem</a:t>
                </a:r>
                <a:r>
                  <a:rPr lang="zh-CN" altLang="en-US" dirty="0"/>
                  <a:t>：</a:t>
                </a:r>
                <a:endParaRPr lang="en-US" altLang="zh-CN" dirty="0"/>
              </a:p>
              <a:p>
                <a:pPr marL="0" indent="0" algn="ctr">
                  <a:buNone/>
                </a:pPr>
                <a14:m>
                  <m:oMath xmlns:m="http://schemas.openxmlformats.org/officeDocument/2006/math">
                    <m:r>
                      <a:rPr lang="en-US" altLang="zh-CN">
                        <a:latin typeface="Cambria Math" panose="02040503050406030204" pitchFamily="18" charset="0"/>
                      </a:rPr>
                      <m:t>𝑃</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B</m:t>
                        </m:r>
                      </m:e>
                    </m:d>
                  </m:oMath>
                </a14:m>
                <a:r>
                  <a:rPr lang="en-US" altLang="zh-CN" dirty="0"/>
                  <a:t> = </a:t>
                </a:r>
                <a14:m>
                  <m:oMath xmlns:m="http://schemas.openxmlformats.org/officeDocument/2006/math">
                    <m:f>
                      <m:fPr>
                        <m:ctrlPr>
                          <a:rPr lang="pt-BR" altLang="zh-CN" i="1">
                            <a:latin typeface="Cambria Math" panose="02040503050406030204" pitchFamily="18" charset="0"/>
                          </a:rPr>
                        </m:ctrlPr>
                      </m:fPr>
                      <m:num>
                        <m:r>
                          <a:rPr lang="en-US" altLang="zh-CN">
                            <a:latin typeface="Cambria Math" panose="02040503050406030204" pitchFamily="18" charset="0"/>
                          </a:rPr>
                          <m:t>𝑃</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B</m:t>
                            </m:r>
                          </m:e>
                        </m:d>
                        <m:r>
                          <m:rPr>
                            <m:sty m:val="p"/>
                          </m:rPr>
                          <a:rPr lang="en-US" altLang="zh-CN">
                            <a:latin typeface="Cambria Math" panose="02040503050406030204" pitchFamily="18" charset="0"/>
                          </a:rPr>
                          <m:t>P</m:t>
                        </m:r>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a:latin typeface="Cambria Math" panose="02040503050406030204" pitchFamily="18" charset="0"/>
                          </a:rPr>
                          <m:t>)</m:t>
                        </m:r>
                      </m:num>
                      <m:den>
                        <m:r>
                          <a:rPr lang="en-US" altLang="zh-CN">
                            <a:latin typeface="Cambria Math" panose="02040503050406030204" pitchFamily="18" charset="0"/>
                          </a:rPr>
                          <m:t>𝑃</m:t>
                        </m:r>
                        <m:r>
                          <a:rPr lang="en-US" altLang="zh-CN">
                            <a:latin typeface="Cambria Math" panose="02040503050406030204" pitchFamily="18" charset="0"/>
                          </a:rPr>
                          <m:t>(</m:t>
                        </m:r>
                        <m:r>
                          <a:rPr lang="en-US" altLang="zh-CN">
                            <a:latin typeface="Cambria Math" panose="02040503050406030204" pitchFamily="18" charset="0"/>
                          </a:rPr>
                          <m:t>𝐴</m:t>
                        </m:r>
                        <m:r>
                          <a:rPr lang="en-US" altLang="zh-CN">
                            <a:latin typeface="Cambria Math" panose="02040503050406030204" pitchFamily="18" charset="0"/>
                          </a:rPr>
                          <m:t>)</m:t>
                        </m:r>
                      </m:den>
                    </m:f>
                  </m:oMath>
                </a14:m>
                <a:endParaRPr lang="en-US" altLang="zh-CN" dirty="0"/>
              </a:p>
              <a:p>
                <a:r>
                  <a:rPr lang="en-US" altLang="zh-CN" dirty="0"/>
                  <a:t>The basic idea:</a:t>
                </a:r>
              </a:p>
              <a:p>
                <a:pPr lvl="1"/>
                <a:r>
                  <a:rPr lang="en-US" altLang="zh-CN" dirty="0">
                    <a:latin typeface="Cambria Math" panose="02040503050406030204" pitchFamily="18" charset="0"/>
                  </a:rPr>
                  <a:t>Give the data that is not </a:t>
                </a:r>
                <a:r>
                  <a:rPr lang="en-US" altLang="zh-CN" dirty="0"/>
                  <a:t>classified. </a:t>
                </a:r>
                <a:r>
                  <a:rPr lang="en-US" altLang="zh-CN" b="1" dirty="0"/>
                  <a:t> </a:t>
                </a:r>
                <a:endParaRPr lang="en-US" altLang="zh-CN" dirty="0"/>
              </a:p>
              <a:p>
                <a:pPr lvl="1"/>
                <a:r>
                  <a:rPr lang="en-US" altLang="zh-CN" dirty="0"/>
                  <a:t>Confirm its </a:t>
                </a:r>
                <a:r>
                  <a:rPr lang="en-US" altLang="zh-CN" b="1" dirty="0">
                    <a:solidFill>
                      <a:srgbClr val="FF0000"/>
                    </a:solidFill>
                    <a:latin typeface="Cambria Math" panose="02040503050406030204" pitchFamily="18" charset="0"/>
                  </a:rPr>
                  <a:t>probability</a:t>
                </a:r>
                <a:r>
                  <a:rPr lang="en-US" altLang="zh-CN" dirty="0">
                    <a:latin typeface="Cambria Math" panose="02040503050406030204" pitchFamily="18" charset="0"/>
                  </a:rPr>
                  <a:t> </a:t>
                </a:r>
                <a:r>
                  <a:rPr lang="en-US" altLang="zh-CN" b="1" dirty="0">
                    <a:solidFill>
                      <a:srgbClr val="FF0000"/>
                    </a:solidFill>
                    <a:latin typeface="Cambria Math" panose="02040503050406030204" pitchFamily="18" charset="0"/>
                  </a:rPr>
                  <a:t>in different category </a:t>
                </a:r>
                <a:r>
                  <a:rPr lang="en-US" altLang="zh-CN" dirty="0">
                    <a:latin typeface="Cambria Math" panose="02040503050406030204" pitchFamily="18" charset="0"/>
                  </a:rPr>
                  <a:t>in the condition of this data.</a:t>
                </a:r>
              </a:p>
              <a:p>
                <a:pPr lvl="1"/>
                <a:r>
                  <a:rPr lang="en-US" altLang="zh-CN" dirty="0">
                    <a:latin typeface="Cambria Math" panose="02040503050406030204" pitchFamily="18" charset="0"/>
                  </a:rPr>
                  <a:t>It is belong to the category where </a:t>
                </a:r>
                <a:r>
                  <a:rPr lang="en-US" altLang="zh-CN" b="1" dirty="0">
                    <a:solidFill>
                      <a:srgbClr val="FF0000"/>
                    </a:solidFill>
                    <a:latin typeface="Cambria Math" panose="02040503050406030204" pitchFamily="18" charset="0"/>
                  </a:rPr>
                  <a:t>probability is the most biggest</a:t>
                </a:r>
                <a:r>
                  <a:rPr lang="en-US" altLang="zh-CN" dirty="0">
                    <a:latin typeface="Cambria Math" panose="02040503050406030204" pitchFamily="18" charset="0"/>
                  </a:rPr>
                  <a:t>.</a:t>
                </a:r>
              </a:p>
              <a:p>
                <a:pPr marL="0" indent="0" algn="ctr">
                  <a:buNone/>
                </a:pPr>
                <a:endParaRPr lang="en-US" altLang="zh-CN" dirty="0">
                  <a:latin typeface="Cambria Math" panose="020405030504060302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2222" t="-2764" r="-370"/>
                </a:stretch>
              </a:blipFill>
            </p:spPr>
            <p:txBody>
              <a:bodyPr/>
              <a:lstStyle/>
              <a:p>
                <a:r>
                  <a:rPr lang="zh-CN"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Naive Bayesian algorithm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FF25454A-3A2F-4E2E-A4DC-7AB2254938FA}"/>
                  </a:ext>
                </a:extLst>
              </p:cNvPr>
              <p:cNvSpPr>
                <a:spLocks noGrp="1"/>
              </p:cNvSpPr>
              <p:nvPr>
                <p:ph idx="1"/>
              </p:nvPr>
            </p:nvSpPr>
            <p:spPr/>
            <p:txBody>
              <a:bodyPr>
                <a:normAutofit/>
              </a:bodyPr>
              <a:lstStyle/>
              <a:p>
                <a:r>
                  <a:rPr lang="en-US" altLang="zh-CN" dirty="0"/>
                  <a:t>Definition:</a:t>
                </a:r>
              </a:p>
              <a:p>
                <a:pPr lvl="1"/>
                <a:r>
                  <a:rPr lang="en-US" altLang="zh-CN" dirty="0"/>
                  <a:t>Example: x = {</a:t>
                </a:r>
                <a14:m>
                  <m:oMath xmlns:m="http://schemas.openxmlformats.org/officeDocument/2006/math">
                    <m:sSub>
                      <m:sSubPr>
                        <m:ctrlPr>
                          <a:rPr lang="pt-BR" altLang="zh-CN" i="1" smtClean="0">
                            <a:latin typeface="Cambria Math" panose="02040503050406030204" pitchFamily="18" charset="0"/>
                          </a:rPr>
                        </m:ctrlPr>
                      </m:sSubPr>
                      <m:e>
                        <m:r>
                          <a:rPr lang="pt-BR" altLang="zh-CN" i="1" smtClean="0">
                            <a:latin typeface="Cambria Math" panose="02040503050406030204" pitchFamily="18" charset="0"/>
                          </a:rPr>
                          <m:t>𝑎</m:t>
                        </m:r>
                      </m:e>
                      <m:sub>
                        <m:r>
                          <a:rPr lang="en-US" altLang="zh-CN" b="0" i="1" smtClean="0">
                            <a:latin typeface="Cambria Math" panose="02040503050406030204" pitchFamily="18" charset="0"/>
                          </a:rPr>
                          <m:t>1</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pt-BR" altLang="zh-CN" i="1">
                            <a:latin typeface="Cambria Math" panose="02040503050406030204" pitchFamily="18" charset="0"/>
                          </a:rPr>
                          <m:t>𝑎</m:t>
                        </m:r>
                      </m:e>
                      <m:sub>
                        <m:r>
                          <a:rPr lang="en-US" altLang="zh-CN" b="0" i="1" smtClean="0">
                            <a:latin typeface="Cambria Math" panose="02040503050406030204" pitchFamily="18" charset="0"/>
                          </a:rPr>
                          <m:t>2</m:t>
                        </m:r>
                      </m:sub>
                    </m:sSub>
                  </m:oMath>
                </a14:m>
                <a:r>
                  <a:rPr lang="en-US" altLang="zh-CN" dirty="0"/>
                  <a:t>,</a:t>
                </a:r>
                <a:r>
                  <a:rPr lang="pt-BR" altLang="zh-CN" dirty="0"/>
                  <a:t> ..., </a:t>
                </a:r>
                <a14:m>
                  <m:oMath xmlns:m="http://schemas.openxmlformats.org/officeDocument/2006/math">
                    <m:sSub>
                      <m:sSubPr>
                        <m:ctrlPr>
                          <a:rPr lang="pt-BR" altLang="zh-CN" i="1">
                            <a:latin typeface="Cambria Math" panose="02040503050406030204" pitchFamily="18" charset="0"/>
                          </a:rPr>
                        </m:ctrlPr>
                      </m:sSubPr>
                      <m:e>
                        <m:r>
                          <a:rPr lang="pt-BR" altLang="zh-CN" i="1">
                            <a:latin typeface="Cambria Math" panose="02040503050406030204" pitchFamily="18" charset="0"/>
                          </a:rPr>
                          <m:t>𝑎</m:t>
                        </m:r>
                      </m:e>
                      <m:sub>
                        <m:r>
                          <a:rPr lang="en-US" altLang="zh-CN" b="0" i="1" smtClean="0">
                            <a:latin typeface="Cambria Math" panose="02040503050406030204" pitchFamily="18" charset="0"/>
                          </a:rPr>
                          <m:t>𝑚</m:t>
                        </m:r>
                      </m:sub>
                    </m:sSub>
                  </m:oMath>
                </a14:m>
                <a:r>
                  <a:rPr lang="en-US" altLang="zh-CN" dirty="0"/>
                  <a:t>}</a:t>
                </a:r>
              </a:p>
              <a:p>
                <a:pPr lvl="1"/>
                <a:r>
                  <a:rPr lang="en-US" altLang="zh-CN" dirty="0"/>
                  <a:t> set of categories: C = {</a:t>
                </a:r>
                <a14:m>
                  <m:oMath xmlns:m="http://schemas.openxmlformats.org/officeDocument/2006/math">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1</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2</m:t>
                        </m:r>
                      </m:sub>
                    </m:sSub>
                  </m:oMath>
                </a14:m>
                <a:r>
                  <a:rPr lang="en-US" altLang="zh-CN" dirty="0"/>
                  <a:t>,</a:t>
                </a:r>
                <a:r>
                  <a:rPr lang="pt-BR" altLang="zh-CN" dirty="0"/>
                  <a:t> ..., </a:t>
                </a:r>
                <a14:m>
                  <m:oMath xmlns:m="http://schemas.openxmlformats.org/officeDocument/2006/math">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𝑛</m:t>
                        </m:r>
                      </m:sub>
                    </m:sSub>
                  </m:oMath>
                </a14:m>
                <a:r>
                  <a:rPr lang="en-US" altLang="zh-CN" dirty="0"/>
                  <a:t>}</a:t>
                </a:r>
              </a:p>
              <a:p>
                <a:pPr lvl="1"/>
                <a:r>
                  <a:rPr lang="en-US" altLang="zh-CN" b="1" dirty="0"/>
                  <a:t> </a:t>
                </a:r>
                <a:r>
                  <a:rPr lang="en-US" altLang="zh-CN" dirty="0"/>
                  <a:t>calculate: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oMath>
                </a14:m>
                <a:r>
                  <a:rPr lang="en-US" altLang="zh-CN" dirty="0"/>
                  <a:t>|x),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oMath>
                </a14:m>
                <a:r>
                  <a:rPr lang="en-US" altLang="zh-CN" dirty="0"/>
                  <a:t>|x) …,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𝑛</m:t>
                        </m:r>
                      </m:sub>
                    </m:sSub>
                  </m:oMath>
                </a14:m>
                <a:r>
                  <a:rPr lang="en-US" altLang="zh-CN" dirty="0"/>
                  <a:t>|x)</a:t>
                </a:r>
              </a:p>
              <a:p>
                <a:pPr marL="457200" lvl="1" indent="0">
                  <a:buNone/>
                </a:pPr>
                <a:endParaRPr lang="en-US" altLang="zh-CN" dirty="0"/>
              </a:p>
              <a:p>
                <a:pPr marL="457200" lvl="1" indent="0">
                  <a:buNone/>
                </a:pPr>
                <a:r>
                  <a:rPr lang="en-US" altLang="zh-CN" dirty="0"/>
                  <a:t>If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𝑘</m:t>
                        </m:r>
                      </m:sub>
                    </m:sSub>
                  </m:oMath>
                </a14:m>
                <a:r>
                  <a:rPr lang="en-US" altLang="zh-CN" dirty="0"/>
                  <a:t>|x) = max{P(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1</m:t>
                        </m:r>
                      </m:sub>
                    </m:sSub>
                  </m:oMath>
                </a14:m>
                <a:r>
                  <a:rPr lang="en-US" altLang="zh-CN" dirty="0"/>
                  <a:t>|x),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oMath>
                </a14:m>
                <a:r>
                  <a:rPr lang="en-US" altLang="zh-CN" dirty="0"/>
                  <a:t>|x) , …,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𝑛</m:t>
                        </m:r>
                      </m:sub>
                    </m:sSub>
                  </m:oMath>
                </a14:m>
                <a:r>
                  <a:rPr lang="en-US" altLang="zh-CN" dirty="0"/>
                  <a:t>|x) }</a:t>
                </a:r>
              </a:p>
              <a:p>
                <a:pPr marL="457200" lvl="1" indent="0">
                  <a:buNone/>
                </a:pPr>
                <a:r>
                  <a:rPr lang="en-US" altLang="zh-CN" dirty="0"/>
                  <a:t>	So x</a:t>
                </a:r>
                <a:r>
                  <a:rPr lang="zh-CN" altLang="en-US" dirty="0"/>
                  <a:t>∈</a:t>
                </a:r>
                <a:r>
                  <a:rPr lang="en-US"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m:rPr>
                            <m:sty m:val="p"/>
                          </m:rPr>
                          <a:rPr lang="en-US" altLang="zh-CN" i="1">
                            <a:latin typeface="Cambria Math" panose="02040503050406030204" pitchFamily="18" charset="0"/>
                          </a:rPr>
                          <m:t>k</m:t>
                        </m:r>
                      </m:sub>
                    </m:sSub>
                  </m:oMath>
                </a14:m>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2222" t="-3005"/>
                </a:stretch>
              </a:blipFill>
            </p:spPr>
            <p:txBody>
              <a:bodyPr/>
              <a:lstStyle/>
              <a:p>
                <a:r>
                  <a:rPr lang="zh-CN" alt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Naive Bayesian algorithm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3D0F169C-BFAB-40A8-AFAF-C2E22505CDC7}"/>
                  </a:ext>
                </a:extLst>
              </p:cNvPr>
              <p:cNvSpPr>
                <a:spLocks noGrp="1"/>
              </p:cNvSpPr>
              <p:nvPr>
                <p:ph idx="1"/>
              </p:nvPr>
            </p:nvSpPr>
            <p:spPr/>
            <p:txBody>
              <a:bodyPr/>
              <a:lstStyle/>
              <a:p>
                <a:r>
                  <a:rPr lang="en-US" altLang="zh-CN" b="1" dirty="0"/>
                  <a:t>algorithm steps</a:t>
                </a:r>
              </a:p>
              <a:p>
                <a:pPr lvl="1"/>
                <a:r>
                  <a:rPr lang="en-US" altLang="zh-CN" dirty="0"/>
                  <a:t>1. Confirm the training set.</a:t>
                </a:r>
              </a:p>
              <a:p>
                <a:pPr lvl="1"/>
                <a:r>
                  <a:rPr lang="en-US" altLang="zh-CN" dirty="0"/>
                  <a:t>2. Calculate : </a:t>
                </a:r>
              </a:p>
              <a:p>
                <a:pPr lvl="2"/>
                <a:r>
                  <a:rPr lang="en-US" altLang="zh-CN" dirty="0"/>
                  <a:t>P(</a:t>
                </a:r>
                <a14:m>
                  <m:oMath xmlns:m="http://schemas.openxmlformats.org/officeDocument/2006/math">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1</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1</m:t>
                        </m:r>
                      </m:sub>
                    </m:sSub>
                  </m:oMath>
                </a14:m>
                <a:r>
                  <a:rPr lang="en-US" altLang="zh-CN" dirty="0"/>
                  <a:t>),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oMath>
                </a14:m>
                <a:r>
                  <a:rPr lang="en-US" altLang="zh-CN" dirty="0"/>
                  <a:t>), …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oMath>
                </a14:m>
                <a:r>
                  <a:rPr lang="en-US" altLang="zh-CN" dirty="0"/>
                  <a:t>);</a:t>
                </a:r>
              </a:p>
              <a:p>
                <a:pPr lvl="2"/>
                <a:r>
                  <a:rPr lang="en-US" altLang="zh-CN" dirty="0"/>
                  <a:t>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oMath>
                </a14:m>
                <a:r>
                  <a:rPr lang="en-US" altLang="zh-CN" dirty="0"/>
                  <a:t>),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oMath>
                </a14:m>
                <a:r>
                  <a:rPr lang="en-US" altLang="zh-CN" dirty="0"/>
                  <a:t>), …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oMath>
                </a14:m>
                <a:r>
                  <a:rPr lang="en-US" altLang="zh-CN" dirty="0"/>
                  <a:t>);</a:t>
                </a:r>
              </a:p>
              <a:p>
                <a:pPr lvl="2"/>
                <a:r>
                  <a:rPr lang="en-US" altLang="zh-CN" dirty="0"/>
                  <a:t>……</a:t>
                </a:r>
              </a:p>
              <a:p>
                <a:pPr lvl="2"/>
                <a:r>
                  <a:rPr lang="en-US" altLang="zh-CN" dirty="0"/>
                  <a:t>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𝑛</m:t>
                        </m:r>
                      </m:sub>
                    </m:sSub>
                  </m:oMath>
                </a14:m>
                <a:r>
                  <a:rPr lang="en-US" altLang="zh-CN" dirty="0"/>
                  <a:t>),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𝑛</m:t>
                        </m:r>
                      </m:sub>
                    </m:sSub>
                  </m:oMath>
                </a14:m>
                <a:r>
                  <a:rPr lang="en-US" altLang="zh-CN" dirty="0"/>
                  <a:t>), … P(</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sub>
                    </m:sSub>
                  </m:oMath>
                </a14:m>
                <a:r>
                  <a:rPr lang="en-US" altLang="zh-CN" dirty="0"/>
                  <a:t>|</a:t>
                </a:r>
                <a:r>
                  <a:rPr lang="pt-BR" altLang="zh-CN" dirty="0"/>
                  <a:t>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𝑛</m:t>
                        </m:r>
                      </m:sub>
                    </m:sSub>
                  </m:oMath>
                </a14:m>
                <a:r>
                  <a:rPr lang="en-US" altLang="zh-CN" dirty="0"/>
                  <a:t>);</a:t>
                </a:r>
              </a:p>
              <a:p>
                <a:pPr lvl="1"/>
                <a:endParaRPr lang="en-US" altLang="zh-CN" dirty="0"/>
              </a:p>
              <a:p>
                <a:pPr lvl="1"/>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2222" t="-3005"/>
                </a:stretch>
              </a:blipFill>
            </p:spPr>
            <p:txBody>
              <a:bodyPr/>
              <a:lstStyle/>
              <a:p>
                <a:r>
                  <a:rPr lang="zh-CN" alt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Naive Bayesian algorithm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1AA79BF-4881-4FBB-ABB3-BC89853C88BE}"/>
                  </a:ext>
                </a:extLst>
              </p:cNvPr>
              <p:cNvSpPr>
                <a:spLocks noGrp="1"/>
              </p:cNvSpPr>
              <p:nvPr>
                <p:ph idx="1"/>
              </p:nvPr>
            </p:nvSpPr>
            <p:spPr/>
            <p:txBody>
              <a:bodyPr/>
              <a:lstStyle/>
              <a:p>
                <a:pPr lvl="1"/>
                <a:r>
                  <a:rPr lang="en-US" altLang="zh-CN" dirty="0"/>
                  <a:t>3. if attribute is </a:t>
                </a:r>
                <a:r>
                  <a:rPr lang="en-US" altLang="zh-CN" b="1" dirty="0">
                    <a:solidFill>
                      <a:srgbClr val="FF0000"/>
                    </a:solidFill>
                  </a:rPr>
                  <a:t>independent</a:t>
                </a:r>
              </a:p>
              <a:p>
                <a:pPr lvl="2"/>
                <a:r>
                  <a:rPr lang="en-US" altLang="zh-CN" dirty="0"/>
                  <a:t>According to </a:t>
                </a:r>
                <a14:m>
                  <m:oMath xmlns:m="http://schemas.openxmlformats.org/officeDocument/2006/math">
                    <m:r>
                      <a:rPr lang="en-US" altLang="zh-CN">
                        <a:latin typeface="Cambria Math" panose="02040503050406030204" pitchFamily="18" charset="0"/>
                      </a:rPr>
                      <m:t>𝑃</m:t>
                    </m:r>
                    <m:d>
                      <m:dPr>
                        <m:ctrlPr>
                          <a:rPr lang="en-US" altLang="zh-CN" i="1">
                            <a:latin typeface="Cambria Math" panose="02040503050406030204" pitchFamily="18" charset="0"/>
                          </a:rPr>
                        </m:ctrlPr>
                      </m:dPr>
                      <m:e>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r>
                          <a:rPr lang="en-US" altLang="zh-CN" b="0" i="1" smtClean="0">
                            <a:latin typeface="Cambria Math" panose="02040503050406030204" pitchFamily="18" charset="0"/>
                          </a:rPr>
                          <m:t>𝑥</m:t>
                        </m:r>
                      </m:e>
                    </m:d>
                  </m:oMath>
                </a14:m>
                <a:r>
                  <a:rPr lang="en-US" altLang="zh-CN" dirty="0"/>
                  <a:t> = </a:t>
                </a:r>
                <a14:m>
                  <m:oMath xmlns:m="http://schemas.openxmlformats.org/officeDocument/2006/math">
                    <m:f>
                      <m:fPr>
                        <m:ctrlPr>
                          <a:rPr lang="pt-BR" altLang="zh-CN" i="1">
                            <a:latin typeface="Cambria Math" panose="02040503050406030204" pitchFamily="18" charset="0"/>
                          </a:rPr>
                        </m:ctrlPr>
                      </m:fPr>
                      <m:num>
                        <m:r>
                          <a:rPr lang="en-US" altLang="zh-CN">
                            <a:latin typeface="Cambria Math" panose="02040503050406030204" pitchFamily="18" charset="0"/>
                          </a:rPr>
                          <m:t>𝑃</m:t>
                        </m:r>
                        <m:d>
                          <m:dPr>
                            <m:ctrlPr>
                              <a:rPr lang="en-US" altLang="zh-CN" i="1">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a:latin typeface="Cambria Math" panose="02040503050406030204" pitchFamily="18" charset="0"/>
                              </a:rPr>
                              <m:t>|</m:t>
                            </m:r>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d>
                        <m:r>
                          <m:rPr>
                            <m:sty m:val="p"/>
                          </m:rPr>
                          <a:rPr lang="en-US" altLang="zh-CN">
                            <a:latin typeface="Cambria Math" panose="02040503050406030204" pitchFamily="18" charset="0"/>
                          </a:rPr>
                          <m:t>P</m:t>
                        </m:r>
                        <m:r>
                          <a:rPr lang="en-US" altLang="zh-CN">
                            <a:latin typeface="Cambria Math" panose="02040503050406030204" pitchFamily="18" charset="0"/>
                          </a:rPr>
                          <m:t>(</m:t>
                        </m:r>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a:latin typeface="Cambria Math" panose="02040503050406030204" pitchFamily="18" charset="0"/>
                          </a:rPr>
                          <m:t>)</m:t>
                        </m:r>
                      </m:num>
                      <m:den>
                        <m:r>
                          <a:rPr lang="en-US" altLang="zh-CN">
                            <a:latin typeface="Cambria Math" panose="02040503050406030204" pitchFamily="18" charset="0"/>
                          </a:rPr>
                          <m:t>𝑃</m:t>
                        </m:r>
                        <m:r>
                          <a:rPr lang="en-US" altLang="zh-CN">
                            <a:latin typeface="Cambria Math" panose="02040503050406030204" pitchFamily="18" charset="0"/>
                          </a:rPr>
                          <m:t>(</m:t>
                        </m:r>
                        <m:r>
                          <m:rPr>
                            <m:sty m:val="p"/>
                          </m:rPr>
                          <a:rPr lang="en-US" altLang="zh-CN" b="0" i="0" smtClean="0">
                            <a:latin typeface="Cambria Math" panose="02040503050406030204" pitchFamily="18" charset="0"/>
                          </a:rPr>
                          <m:t>x</m:t>
                        </m:r>
                        <m:r>
                          <a:rPr lang="en-US" altLang="zh-CN">
                            <a:latin typeface="Cambria Math" panose="02040503050406030204" pitchFamily="18" charset="0"/>
                          </a:rPr>
                          <m:t>)</m:t>
                        </m:r>
                      </m:den>
                    </m:f>
                  </m:oMath>
                </a14:m>
                <a:endParaRPr lang="en-US" altLang="zh-CN" dirty="0"/>
              </a:p>
              <a:p>
                <a:pPr lvl="2"/>
                <a14:m>
                  <m:oMath xmlns:m="http://schemas.openxmlformats.org/officeDocument/2006/math">
                    <m:r>
                      <a:rPr lang="en-US" altLang="zh-CN">
                        <a:latin typeface="Cambria Math" panose="02040503050406030204" pitchFamily="18" charset="0"/>
                      </a:rPr>
                      <m:t>𝑃</m:t>
                    </m:r>
                  </m:oMath>
                </a14:m>
                <a:r>
                  <a:rPr lang="en-US" altLang="zh-CN" dirty="0"/>
                  <a:t>(x|</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t>) </a:t>
                </a:r>
                <a14:m>
                  <m:oMath xmlns:m="http://schemas.openxmlformats.org/officeDocument/2006/math">
                    <m:r>
                      <a:rPr lang="en-US" altLang="zh-CN">
                        <a:latin typeface="Cambria Math" panose="02040503050406030204" pitchFamily="18" charset="0"/>
                      </a:rPr>
                      <m:t>𝑃</m:t>
                    </m:r>
                  </m:oMath>
                </a14:m>
                <a:r>
                  <a:rPr lang="en-US" altLang="zh-CN" dirty="0"/>
                  <a:t>(</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t>) = </a:t>
                </a:r>
                <a14:m>
                  <m:oMath xmlns:m="http://schemas.openxmlformats.org/officeDocument/2006/math">
                    <m:r>
                      <a:rPr lang="en-US" altLang="zh-CN">
                        <a:latin typeface="Cambria Math" panose="02040503050406030204" pitchFamily="18" charset="0"/>
                      </a:rPr>
                      <m:t>𝑃</m:t>
                    </m:r>
                    <m:d>
                      <m:dPr>
                        <m:ctrlPr>
                          <a:rPr lang="en-US" altLang="zh-CN" i="1">
                            <a:latin typeface="Cambria Math" panose="02040503050406030204" pitchFamily="18" charset="0"/>
                          </a:rPr>
                        </m:ctrlPr>
                      </m:dPr>
                      <m:e>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a:latin typeface="Cambria Math" panose="02040503050406030204" pitchFamily="18" charset="0"/>
                          </a:rPr>
                          <m:t>|</m:t>
                        </m:r>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e>
                    </m:d>
                  </m:oMath>
                </a14:m>
                <a:r>
                  <a:rPr lang="en-US" altLang="zh-CN" dirty="0"/>
                  <a:t> </a:t>
                </a:r>
                <a14:m>
                  <m:oMath xmlns:m="http://schemas.openxmlformats.org/officeDocument/2006/math">
                    <m:r>
                      <a:rPr lang="en-US" altLang="zh-CN">
                        <a:latin typeface="Cambria Math" panose="02040503050406030204" pitchFamily="18" charset="0"/>
                      </a:rPr>
                      <m:t>𝑃</m:t>
                    </m:r>
                    <m:d>
                      <m:dPr>
                        <m:ctrlPr>
                          <a:rPr lang="en-US" altLang="zh-CN" i="1">
                            <a:latin typeface="Cambria Math" panose="02040503050406030204" pitchFamily="18" charset="0"/>
                          </a:rPr>
                        </m:ctrlPr>
                      </m:dPr>
                      <m:e>
                        <m:sSub>
                          <m:sSubPr>
                            <m:ctrlPr>
                              <a:rPr lang="pt-BR"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a:latin typeface="Cambria Math" panose="02040503050406030204" pitchFamily="18" charset="0"/>
                          </a:rPr>
                          <m:t>|</m:t>
                        </m:r>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d>
                  </m:oMath>
                </a14:m>
                <a:r>
                  <a:rPr lang="en-US" altLang="zh-CN" dirty="0"/>
                  <a:t>… </a:t>
                </a:r>
                <a14:m>
                  <m:oMath xmlns:m="http://schemas.openxmlformats.org/officeDocument/2006/math">
                    <m:r>
                      <a:rPr lang="en-US" altLang="zh-CN">
                        <a:latin typeface="Cambria Math" panose="02040503050406030204" pitchFamily="18" charset="0"/>
                      </a:rPr>
                      <m:t>𝑃</m:t>
                    </m:r>
                    <m:d>
                      <m:dPr>
                        <m:ctrlPr>
                          <a:rPr lang="en-US" altLang="zh-CN" i="1">
                            <a:latin typeface="Cambria Math" panose="02040503050406030204" pitchFamily="18" charset="0"/>
                          </a:rPr>
                        </m:ctrlPr>
                      </m:dPr>
                      <m:e>
                        <m:sSub>
                          <m:sSubPr>
                            <m:ctrlPr>
                              <a:rPr lang="pt-BR"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sub>
                        </m:sSub>
                        <m:r>
                          <a:rPr lang="en-US" altLang="zh-CN">
                            <a:latin typeface="Cambria Math" panose="02040503050406030204" pitchFamily="18" charset="0"/>
                          </a:rPr>
                          <m:t>|</m:t>
                        </m:r>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d>
                  </m:oMath>
                </a14:m>
                <a:r>
                  <a:rPr lang="en-US" altLang="zh-CN" dirty="0"/>
                  <a:t> </a:t>
                </a:r>
                <a14:m>
                  <m:oMath xmlns:m="http://schemas.openxmlformats.org/officeDocument/2006/math">
                    <m:r>
                      <a:rPr lang="en-US" altLang="zh-CN">
                        <a:latin typeface="Cambria Math" panose="02040503050406030204" pitchFamily="18" charset="0"/>
                      </a:rPr>
                      <m:t>𝑃</m:t>
                    </m:r>
                  </m:oMath>
                </a14:m>
                <a:r>
                  <a:rPr lang="en-US" altLang="zh-CN" dirty="0"/>
                  <a:t>(</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t>)</a:t>
                </a:r>
              </a:p>
              <a:p>
                <a:pPr marL="914400" lvl="2" indent="0">
                  <a:buNone/>
                </a:pPr>
                <a:r>
                  <a:rPr lang="en-US" altLang="zh-CN" dirty="0"/>
                  <a:t>      				  = </a:t>
                </a:r>
                <a14:m>
                  <m:oMath xmlns:m="http://schemas.openxmlformats.org/officeDocument/2006/math">
                    <m:r>
                      <a:rPr lang="en-US" altLang="zh-CN">
                        <a:latin typeface="Cambria Math" panose="02040503050406030204" pitchFamily="18" charset="0"/>
                      </a:rPr>
                      <m:t>𝑃</m:t>
                    </m:r>
                  </m:oMath>
                </a14:m>
                <a:r>
                  <a:rPr lang="en-US" altLang="zh-CN" dirty="0"/>
                  <a:t>(</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t>) </a:t>
                </a:r>
                <a14:m>
                  <m:oMath xmlns:m="http://schemas.openxmlformats.org/officeDocument/2006/math">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𝑗</m:t>
                        </m:r>
                        <m:r>
                          <a:rPr lang="en-US" altLang="zh-CN" i="1" dirty="0" smtClean="0">
                            <a:latin typeface="Cambria Math" panose="02040503050406030204" pitchFamily="18" charset="0"/>
                          </a:rPr>
                          <m:t>=1</m:t>
                        </m:r>
                      </m:sub>
                      <m:sup>
                        <m:r>
                          <a:rPr lang="en-US" altLang="zh-CN" b="0" i="1" dirty="0" smtClean="0">
                            <a:latin typeface="Cambria Math" panose="02040503050406030204" pitchFamily="18" charset="0"/>
                          </a:rPr>
                          <m:t>𝑚</m:t>
                        </m:r>
                      </m:sup>
                      <m:e>
                        <m:r>
                          <a:rPr lang="en-US" altLang="zh-CN">
                            <a:latin typeface="Cambria Math" panose="02040503050406030204" pitchFamily="18" charset="0"/>
                          </a:rPr>
                          <m:t>𝑃</m:t>
                        </m:r>
                        <m:r>
                          <a:rPr lang="en-US" altLang="zh-CN" b="0" i="1" smtClean="0">
                            <a:latin typeface="Cambria Math" panose="02040503050406030204" pitchFamily="18" charset="0"/>
                          </a:rPr>
                          <m:t>(</m:t>
                        </m:r>
                        <m:sSub>
                          <m:sSubPr>
                            <m:ctrlPr>
                              <a:rPr lang="pt-BR"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a:latin typeface="Cambria Math" panose="02040503050406030204" pitchFamily="18" charset="0"/>
                          </a:rPr>
                          <m:t>|</m:t>
                        </m:r>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oMath>
                </a14:m>
                <a:r>
                  <a:rPr lang="en-US" altLang="zh-CN" dirty="0"/>
                  <a:t> </a:t>
                </a:r>
              </a:p>
              <a:p>
                <a:pPr lvl="2"/>
                <a:endParaRPr lang="en-US" altLang="zh-CN" dirty="0"/>
              </a:p>
              <a:p>
                <a:pPr lvl="2"/>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t="-2404"/>
                </a:stretch>
              </a:blipFill>
            </p:spPr>
            <p:txBody>
              <a:bodyPr/>
              <a:lstStyle/>
              <a:p>
                <a:r>
                  <a:rPr lang="zh-CN" alt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Naive Bayesian algorithm</a:t>
            </a:r>
            <a:endParaRPr lang="zh-CN" altLang="en-US" dirty="0"/>
          </a:p>
        </p:txBody>
      </p:sp>
      <p:sp>
        <p:nvSpPr>
          <p:cNvPr id="3" name="内容占位符 2"/>
          <p:cNvSpPr>
            <a:spLocks noGrp="1"/>
          </p:cNvSpPr>
          <p:nvPr>
            <p:ph idx="1"/>
          </p:nvPr>
        </p:nvSpPr>
        <p:spPr/>
        <p:txBody>
          <a:bodyPr/>
          <a:lstStyle/>
          <a:p>
            <a:r>
              <a:rPr lang="en-US" altLang="zh-CN" dirty="0"/>
              <a:t>3 stages</a:t>
            </a:r>
            <a:endParaRPr lang="en-US" altLang="zh-CN" dirty="0"/>
          </a:p>
          <a:p>
            <a:pPr lvl="1"/>
            <a:r>
              <a:rPr lang="en-US" altLang="zh-CN" dirty="0"/>
              <a:t>1. Preparatory work stage</a:t>
            </a:r>
            <a:endParaRPr lang="en-US" altLang="zh-CN" dirty="0"/>
          </a:p>
          <a:p>
            <a:pPr lvl="1"/>
            <a:r>
              <a:rPr lang="en-US" altLang="zh-CN" dirty="0"/>
              <a:t>2. Classifier training stage</a:t>
            </a:r>
            <a:endParaRPr lang="en-US" altLang="zh-CN" dirty="0"/>
          </a:p>
          <a:p>
            <a:pPr lvl="1"/>
            <a:r>
              <a:rPr lang="en-US" altLang="zh-CN" dirty="0"/>
              <a:t>3. Application stage</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Naive Bayesian algorithm</a:t>
            </a:r>
            <a:endParaRPr lang="zh-CN" altLang="en-US" dirty="0"/>
          </a:p>
        </p:txBody>
      </p:sp>
      <p:sp>
        <p:nvSpPr>
          <p:cNvPr id="3" name="内容占位符 2"/>
          <p:cNvSpPr>
            <a:spLocks noGrp="1"/>
          </p:cNvSpPr>
          <p:nvPr>
            <p:ph idx="1"/>
          </p:nvPr>
        </p:nvSpPr>
        <p:spPr/>
        <p:txBody>
          <a:bodyPr/>
          <a:lstStyle/>
          <a:p>
            <a:r>
              <a:rPr lang="en-US" altLang="zh-CN" dirty="0"/>
              <a:t>Classifier’s accuracy</a:t>
            </a:r>
            <a:endParaRPr lang="en-US" altLang="zh-CN" dirty="0"/>
          </a:p>
          <a:p>
            <a:pPr lvl="1"/>
            <a:r>
              <a:rPr lang="en-US" altLang="zh-CN" dirty="0"/>
              <a:t>We divide the training set into 2 sections equally.</a:t>
            </a:r>
            <a:endParaRPr lang="en-US" altLang="zh-CN" dirty="0"/>
          </a:p>
          <a:p>
            <a:pPr lvl="1"/>
            <a:r>
              <a:rPr lang="en-US" altLang="zh-CN" dirty="0"/>
              <a:t>Half is used to </a:t>
            </a:r>
            <a:r>
              <a:rPr lang="en-US" altLang="zh-CN" b="1" dirty="0">
                <a:solidFill>
                  <a:srgbClr val="FF0000"/>
                </a:solidFill>
              </a:rPr>
              <a:t>train</a:t>
            </a:r>
            <a:r>
              <a:rPr lang="en-US" altLang="zh-CN" dirty="0"/>
              <a:t>.</a:t>
            </a:r>
            <a:endParaRPr lang="en-US" altLang="zh-CN" dirty="0"/>
          </a:p>
          <a:p>
            <a:pPr lvl="1"/>
            <a:r>
              <a:rPr lang="en-US" altLang="zh-CN" dirty="0"/>
              <a:t>Half is used to </a:t>
            </a:r>
            <a:r>
              <a:rPr lang="en-US" altLang="zh-CN" b="1" dirty="0">
                <a:solidFill>
                  <a:srgbClr val="FF0000"/>
                </a:solidFill>
              </a:rPr>
              <a:t>test</a:t>
            </a:r>
            <a:r>
              <a:rPr lang="en-US" altLang="zh-CN" dirty="0"/>
              <a:t>.</a:t>
            </a:r>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Logistic</a:t>
            </a:r>
            <a:endParaRPr lang="x-none" altLang="zh-CN" dirty="0"/>
          </a:p>
        </p:txBody>
      </p:sp>
      <p:sp>
        <p:nvSpPr>
          <p:cNvPr id="3" name="内容占位符 2"/>
          <p:cNvSpPr>
            <a:spLocks noGrp="1"/>
          </p:cNvSpPr>
          <p:nvPr>
            <p:ph idx="1"/>
          </p:nvPr>
        </p:nvSpPr>
        <p:spPr/>
        <p:txBody>
          <a:bodyPr/>
          <a:lstStyle/>
          <a:p>
            <a:pPr marL="0" indent="0">
              <a:buNone/>
            </a:pPr>
            <a:r>
              <a:rPr lang="x-none" altLang="zh-CN" dirty="0"/>
              <a:t>The Algorithm frame</a:t>
            </a:r>
            <a:endParaRPr lang="x-none" altLang="zh-CN" dirty="0"/>
          </a:p>
          <a:p>
            <a:pPr marL="0" indent="0">
              <a:buNone/>
            </a:pPr>
            <a:endParaRPr lang="x-none" altLang="zh-CN" dirty="0"/>
          </a:p>
        </p:txBody>
      </p:sp>
      <p:pic>
        <p:nvPicPr>
          <p:cNvPr id="4" name="Picture 3" descr="感知器神经元"/>
          <p:cNvPicPr>
            <a:picLocks noChangeAspect="1"/>
          </p:cNvPicPr>
          <p:nvPr/>
        </p:nvPicPr>
        <p:blipFill>
          <a:blip r:embed="rId1"/>
          <a:stretch>
            <a:fillRect/>
          </a:stretch>
        </p:blipFill>
        <p:spPr>
          <a:xfrm>
            <a:off x="1546225" y="2422525"/>
            <a:ext cx="5714365" cy="25050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en-US" altLang="zh-CN" sz="5400" dirty="0"/>
              <a:t>Thank you for watching!</a:t>
            </a:r>
            <a:endParaRPr lang="zh-CN" altLang="en-US" sz="5400" dirty="0"/>
          </a:p>
          <a:p>
            <a:pPr marL="0" indent="0" algn="ctr">
              <a:buNone/>
            </a:pPr>
            <a:endParaRPr lang="en-US" altLang="zh-CN" dirty="0"/>
          </a:p>
        </p:txBody>
      </p:sp>
      <p:sp>
        <p:nvSpPr>
          <p:cNvPr id="4" name="矩形 3"/>
          <p:cNvSpPr/>
          <p:nvPr/>
        </p:nvSpPr>
        <p:spPr>
          <a:xfrm>
            <a:off x="1000733" y="2967335"/>
            <a:ext cx="7142533"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Thank you for watching!</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Logistic</a:t>
            </a:r>
            <a:endParaRPr lang="x-none" altLang="zh-CN" dirty="0"/>
          </a:p>
        </p:txBody>
      </p:sp>
      <p:sp>
        <p:nvSpPr>
          <p:cNvPr id="3" name="内容占位符 2"/>
          <p:cNvSpPr>
            <a:spLocks noGrp="1"/>
          </p:cNvSpPr>
          <p:nvPr>
            <p:ph idx="1"/>
          </p:nvPr>
        </p:nvSpPr>
        <p:spPr/>
        <p:txBody>
          <a:bodyPr>
            <a:normAutofit/>
          </a:bodyPr>
          <a:lstStyle/>
          <a:p>
            <a:pPr marL="0" indent="0">
              <a:buNone/>
            </a:pPr>
            <a:r>
              <a:rPr lang="x-none" altLang="zh-CN" dirty="0"/>
              <a:t>Hardlim function</a:t>
            </a:r>
            <a:endParaRPr lang="x-none" altLang="zh-CN" dirty="0"/>
          </a:p>
        </p:txBody>
      </p:sp>
      <p:pic>
        <p:nvPicPr>
          <p:cNvPr id="4" name="Picture 3" descr="hardlim函数"/>
          <p:cNvPicPr>
            <a:picLocks noChangeAspect="1"/>
          </p:cNvPicPr>
          <p:nvPr/>
        </p:nvPicPr>
        <p:blipFill>
          <a:blip r:embed="rId1"/>
          <a:stretch>
            <a:fillRect/>
          </a:stretch>
        </p:blipFill>
        <p:spPr>
          <a:xfrm>
            <a:off x="1555750" y="1863090"/>
            <a:ext cx="5852160" cy="43891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Logistic</a:t>
            </a:r>
            <a:endParaRPr lang="x-none" altLang="zh-CN" dirty="0"/>
          </a:p>
        </p:txBody>
      </p:sp>
      <p:sp>
        <p:nvSpPr>
          <p:cNvPr id="3" name="内容占位符 2"/>
          <p:cNvSpPr>
            <a:spLocks noGrp="1"/>
          </p:cNvSpPr>
          <p:nvPr>
            <p:ph idx="1"/>
          </p:nvPr>
        </p:nvSpPr>
        <p:spPr/>
        <p:txBody>
          <a:bodyPr/>
          <a:lstStyle/>
          <a:p>
            <a:pPr marL="0" indent="0">
              <a:buNone/>
            </a:pPr>
            <a:r>
              <a:rPr lang="x-none" altLang="zh-CN" sz="1600" dirty="0"/>
              <a:t>1.The goal of the Algorithm : </a:t>
            </a:r>
            <a:endParaRPr lang="x-none" altLang="zh-CN" sz="1600" dirty="0"/>
          </a:p>
          <a:p>
            <a:pPr marL="0" indent="0">
              <a:buNone/>
            </a:pPr>
            <a:r>
              <a:rPr lang="x-none" altLang="zh-CN" sz="1600" dirty="0"/>
              <a:t>	Train the W vector to separate the data set into two parts</a:t>
            </a:r>
            <a:endParaRPr lang="x-none" altLang="zh-CN" sz="1600" dirty="0"/>
          </a:p>
          <a:p>
            <a:pPr marL="0" indent="0">
              <a:buNone/>
            </a:pPr>
            <a:r>
              <a:rPr lang="x-none" altLang="zh-CN" sz="1600" dirty="0"/>
              <a:t>2.How ?</a:t>
            </a:r>
            <a:endParaRPr lang="x-none" altLang="zh-CN" sz="1600" dirty="0"/>
          </a:p>
          <a:p>
            <a:pPr marL="0" indent="0">
              <a:buNone/>
            </a:pPr>
            <a:r>
              <a:rPr lang="x-none" altLang="zh-CN" sz="1600" dirty="0"/>
              <a:t>	1. Collect the data</a:t>
            </a:r>
            <a:endParaRPr lang="x-none" altLang="zh-CN" sz="1600" dirty="0"/>
          </a:p>
          <a:p>
            <a:pPr marL="0" indent="0">
              <a:buNone/>
            </a:pPr>
            <a:r>
              <a:rPr lang="x-none" altLang="zh-CN" sz="1600" dirty="0"/>
              <a:t>	2. make sure the steps and times for iteration</a:t>
            </a:r>
            <a:endParaRPr lang="x-none" altLang="zh-CN" sz="1600" dirty="0"/>
          </a:p>
          <a:p>
            <a:pPr marL="0" indent="0">
              <a:buNone/>
            </a:pPr>
            <a:r>
              <a:rPr lang="x-none" altLang="zh-CN" sz="1600" dirty="0"/>
              <a:t>	3. The procedure of the iterations</a:t>
            </a:r>
            <a:endParaRPr lang="x-none" altLang="zh-CN" sz="1600" dirty="0"/>
          </a:p>
          <a:p>
            <a:pPr marL="0" indent="0">
              <a:buNone/>
            </a:pPr>
            <a:r>
              <a:rPr lang="x-none" altLang="zh-CN" sz="1600" dirty="0"/>
              <a:t>		the algorithm is easy to understand.</a:t>
            </a:r>
            <a:endParaRPr lang="x-none" altLang="zh-CN" sz="1600" dirty="0"/>
          </a:p>
        </p:txBody>
      </p:sp>
      <p:pic>
        <p:nvPicPr>
          <p:cNvPr id="4" name="Picture 3" descr="formuler2"/>
          <p:cNvPicPr>
            <a:picLocks noChangeAspect="1"/>
          </p:cNvPicPr>
          <p:nvPr/>
        </p:nvPicPr>
        <p:blipFill>
          <a:blip r:embed="rId1"/>
          <a:stretch>
            <a:fillRect/>
          </a:stretch>
        </p:blipFill>
        <p:spPr>
          <a:xfrm>
            <a:off x="1205865" y="3245485"/>
            <a:ext cx="5283200" cy="25298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Logistic</a:t>
            </a:r>
            <a:endParaRPr lang="x-none" altLang="zh-CN" dirty="0"/>
          </a:p>
        </p:txBody>
      </p:sp>
      <p:sp>
        <p:nvSpPr>
          <p:cNvPr id="3" name="内容占位符 2"/>
          <p:cNvSpPr>
            <a:spLocks noGrp="1"/>
          </p:cNvSpPr>
          <p:nvPr>
            <p:ph idx="1"/>
          </p:nvPr>
        </p:nvSpPr>
        <p:spPr/>
        <p:txBody>
          <a:bodyPr>
            <a:normAutofit/>
          </a:bodyPr>
          <a:lstStyle/>
          <a:p>
            <a:pPr marL="0" indent="0">
              <a:buNone/>
            </a:pPr>
            <a:r>
              <a:rPr lang="x-none" altLang="zh-CN" dirty="0"/>
              <a:t>The answer of the Hardlim function : </a:t>
            </a:r>
            <a:endParaRPr lang="x-none" altLang="zh-CN" dirty="0"/>
          </a:p>
          <a:p>
            <a:pPr marL="0" indent="0">
              <a:buNone/>
            </a:pPr>
            <a:endParaRPr lang="x-none" altLang="zh-CN" dirty="0"/>
          </a:p>
        </p:txBody>
      </p:sp>
      <p:pic>
        <p:nvPicPr>
          <p:cNvPr id="4" name="Picture 3" descr="hardlim500"/>
          <p:cNvPicPr>
            <a:picLocks noChangeAspect="1"/>
          </p:cNvPicPr>
          <p:nvPr/>
        </p:nvPicPr>
        <p:blipFill>
          <a:blip r:embed="rId1"/>
          <a:stretch>
            <a:fillRect/>
          </a:stretch>
        </p:blipFill>
        <p:spPr>
          <a:xfrm>
            <a:off x="1581150" y="1863090"/>
            <a:ext cx="5852160" cy="4389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Logistic</a:t>
            </a:r>
            <a:endParaRPr lang="x-none" altLang="zh-CN" dirty="0"/>
          </a:p>
        </p:txBody>
      </p:sp>
      <p:sp>
        <p:nvSpPr>
          <p:cNvPr id="3" name="内容占位符 2"/>
          <p:cNvSpPr>
            <a:spLocks noGrp="1"/>
          </p:cNvSpPr>
          <p:nvPr>
            <p:ph idx="1"/>
          </p:nvPr>
        </p:nvSpPr>
        <p:spPr/>
        <p:txBody>
          <a:bodyPr>
            <a:normAutofit/>
          </a:bodyPr>
          <a:lstStyle/>
          <a:p>
            <a:pPr marL="0" indent="0">
              <a:lnSpc>
                <a:spcPct val="90000"/>
              </a:lnSpc>
              <a:buNone/>
            </a:pPr>
            <a:r>
              <a:rPr lang="x-none" altLang="zh-CN" dirty="0"/>
              <a:t>Hardlim function ? Reasonable ?</a:t>
            </a:r>
            <a:endParaRPr lang="x-none" altLang="zh-CN" dirty="0"/>
          </a:p>
          <a:p>
            <a:pPr marL="0" indent="0">
              <a:lnSpc>
                <a:spcPct val="90000"/>
              </a:lnSpc>
              <a:buNone/>
            </a:pPr>
            <a:endParaRPr lang="x-none" altLang="zh-CN" dirty="0"/>
          </a:p>
          <a:p>
            <a:pPr marL="0" indent="0">
              <a:lnSpc>
                <a:spcPct val="90000"/>
              </a:lnSpc>
              <a:buNone/>
            </a:pPr>
            <a:r>
              <a:rPr lang="x-none" altLang="zh-CN" dirty="0"/>
              <a:t>We can find out that hardlim function is so strict for the W vector.</a:t>
            </a:r>
            <a:endParaRPr lang="x-none" altLang="zh-CN" dirty="0"/>
          </a:p>
          <a:p>
            <a:pPr marL="0" indent="0">
              <a:lnSpc>
                <a:spcPct val="90000"/>
              </a:lnSpc>
              <a:buNone/>
            </a:pPr>
            <a:r>
              <a:rPr lang="x-none" altLang="zh-CN" dirty="0"/>
              <a:t>And the answer is instable and inaccuracy.</a:t>
            </a:r>
            <a:endParaRPr lang="x-none" altLang="zh-CN" dirty="0"/>
          </a:p>
        </p:txBody>
      </p:sp>
    </p:spTree>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Shinning_style_BIT</Template>
  <TotalTime>0</TotalTime>
  <Words>5066</Words>
  <Application>Kingsoft Office WPP</Application>
  <PresentationFormat>全屏显示(4:3)</PresentationFormat>
  <Paragraphs>312</Paragraphs>
  <Slides>50</Slides>
  <Notes>46</Notes>
  <HiddenSlides>0</HiddenSlides>
  <MMClips>0</MMClips>
  <ScaleCrop>false</ScaleCrop>
  <HeadingPairs>
    <vt:vector size="4" baseType="variant">
      <vt:variant>
        <vt:lpstr>主题</vt:lpstr>
      </vt:variant>
      <vt:variant>
        <vt:i4>2</vt:i4>
      </vt:variant>
      <vt:variant>
        <vt:lpstr>幻灯片标题</vt:lpstr>
      </vt:variant>
      <vt:variant>
        <vt:i4>50</vt:i4>
      </vt:variant>
    </vt:vector>
  </HeadingPairs>
  <TitlesOfParts>
    <vt:vector size="52" baseType="lpstr">
      <vt:lpstr>Office 主题</vt:lpstr>
      <vt:lpstr>自定义设计方案</vt:lpstr>
      <vt:lpstr>Machine Learning</vt:lpstr>
      <vt:lpstr>Contents</vt:lpstr>
      <vt:lpstr>Logistic</vt:lpstr>
      <vt:lpstr>Learning Algorithms</vt:lpstr>
      <vt:lpstr>Learning Algorithms</vt:lpstr>
      <vt:lpstr>Some common machine learning tasks</vt:lpstr>
      <vt:lpstr>Some common machine learning tasks</vt:lpstr>
      <vt:lpstr>Some common machine learning tasks</vt:lpstr>
      <vt:lpstr>Some common machine learning tasks</vt:lpstr>
      <vt:lpstr>Some common machine learning tasks</vt:lpstr>
      <vt:lpstr>Some common machine learning tasks</vt:lpstr>
      <vt:lpstr>Some common machine learning tasks</vt:lpstr>
      <vt:lpstr>The Performance Measure, P</vt:lpstr>
      <vt:lpstr>The Experience, E</vt:lpstr>
      <vt:lpstr>The Experience, E</vt:lpstr>
      <vt:lpstr>example: Linear Regression</vt:lpstr>
      <vt:lpstr>example: Linear Regression</vt:lpstr>
      <vt:lpstr>Some concepts and conclusions</vt:lpstr>
      <vt:lpstr>Some concepts and conclusions</vt:lpstr>
      <vt:lpstr>Some concepts and conclusions</vt:lpstr>
      <vt:lpstr>Some concepts and conclusions</vt:lpstr>
      <vt:lpstr>Some concepts and conclusions</vt:lpstr>
      <vt:lpstr>Some concepts and conclusions</vt:lpstr>
      <vt:lpstr>Supervised Learning Algorithms</vt:lpstr>
      <vt:lpstr>Review Supervised Learning</vt:lpstr>
      <vt:lpstr>Review Supervised Learning</vt:lpstr>
      <vt:lpstr>Logistic regression</vt:lpstr>
      <vt:lpstr>Curse of dimensionality</vt:lpstr>
      <vt:lpstr>Curse of dimensionality</vt:lpstr>
      <vt:lpstr>Logistic regression</vt:lpstr>
      <vt:lpstr>support vector machine</vt:lpstr>
      <vt:lpstr>support vector machine</vt:lpstr>
      <vt:lpstr>support vector machine</vt:lpstr>
      <vt:lpstr>support vector machine</vt:lpstr>
      <vt:lpstr>support vector machine</vt:lpstr>
      <vt:lpstr>k -nearest neighbors</vt:lpstr>
      <vt:lpstr>k -nearest neighbors</vt:lpstr>
      <vt:lpstr>k -nearest neighbors</vt:lpstr>
      <vt:lpstr>k -nearest neighbors</vt:lpstr>
      <vt:lpstr>k -nearest neighbors</vt:lpstr>
      <vt:lpstr>Decision tree</vt:lpstr>
      <vt:lpstr>Decision tree</vt:lpstr>
      <vt:lpstr>Decision tree</vt:lpstr>
      <vt:lpstr>Naive Bayesian algorithm</vt:lpstr>
      <vt:lpstr>Naive Bayesian algorithm</vt:lpstr>
      <vt:lpstr>Naive Bayesian algorithm</vt:lpstr>
      <vt:lpstr>Naive Bayesian algorithm</vt:lpstr>
      <vt:lpstr>Naive Bayesian algorithm</vt:lpstr>
      <vt:lpstr>Naive Bayesian algorithm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Basics</dc:title>
  <dc:creator>王阁元</dc:creator>
  <cp:lastModifiedBy>lantian</cp:lastModifiedBy>
  <cp:revision>522</cp:revision>
  <dcterms:created xsi:type="dcterms:W3CDTF">2017-10-12T06:47:14Z</dcterms:created>
  <dcterms:modified xsi:type="dcterms:W3CDTF">2017-10-12T06:47:14Z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   9-10.1.0.5707</vt:lpwstr>
  </property>
</Properties>
</file>