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322" r:id="rId5"/>
    <p:sldId id="273" r:id="rId6"/>
    <p:sldId id="258" r:id="rId8"/>
    <p:sldId id="260" r:id="rId9"/>
    <p:sldId id="261" r:id="rId10"/>
    <p:sldId id="274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2" r:id="rId21"/>
    <p:sldId id="276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373" r:id="rId32"/>
    <p:sldId id="287" r:id="rId33"/>
    <p:sldId id="288" r:id="rId34"/>
    <p:sldId id="289" r:id="rId35"/>
    <p:sldId id="307" r:id="rId3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101" autoAdjust="0"/>
  </p:normalViewPr>
  <p:slideViewPr>
    <p:cSldViewPr snapToGrid="0" snapToObjects="1">
      <p:cViewPr varScale="1">
        <p:scale>
          <a:sx n="70" d="100"/>
          <a:sy n="70" d="100"/>
        </p:scale>
        <p:origin x="183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55C91-67BA-4447-AE6F-325D9093EF5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学习算法的定义、样本、一些常见的机器学习任务、性能度量、经验、线性回归。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密度估计：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学习函数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R(n)-&gt;R,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P(x)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可解释成样本采样空间的概率密度函数。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如果通过密度估计得到概率分布，我们可以用它解决缺失值填补任务。如果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的值是缺失的，但是其他的变量值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已知，那么我们可以得到条件概率分布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p(xi |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我们可以用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准确率或错误率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来表示。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通常我们会更加关注机器学习算法在未知数据上的性能，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在此我们使用测试集数据来评估系统性能，将它与训练集数据分开。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根据学习过程中不同的经验，机器学习算法大致分为两类：无监督和监督算法。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无监督学习涉及观察随机向量的多个样本，试图显式或隐式地学习出概率分布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p(x)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；而监督学习包含观察随机变量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及其相关联的向量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，是估计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y|x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传统上，我们将回归、分类、结构化输出问题成为监督学习，把密度估计称为无监督学习。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强化学习算法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它会和环境进行交互，它在训练过程中会有反馈回路。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表示数据集的方法：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设计矩阵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。每一行包含一个不同的样本，每一列对应不同的特征。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缺陷：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每一个样本的向量维度必须相同。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目标：建立一个系统，将向量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作为输入，预测标量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作为输出。输出是输入的线性函数。定义输出为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= WTX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定义任务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定义性能度量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：均方误差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也可以看出，当预测值和目标值之间的欧几里得距离增加时，误差也会增加。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左图为线性回归拟合的结果。</a:t>
            </a:r>
            <a:endParaRPr lang="en-US" altLang="zh-CN" dirty="0"/>
          </a:p>
          <a:p>
            <a:r>
              <a:rPr lang="zh-CN" altLang="en-US" dirty="0"/>
              <a:t>右图为均方误差随</a:t>
            </a:r>
            <a:r>
              <a:rPr lang="en-US" altLang="zh-CN" dirty="0"/>
              <a:t>WT</a:t>
            </a:r>
            <a:r>
              <a:rPr lang="zh-CN" altLang="en-US" dirty="0"/>
              <a:t>变化的曲线，可以看出</a:t>
            </a:r>
            <a:r>
              <a:rPr lang="en-US" altLang="zh-CN" dirty="0"/>
              <a:t>W1</a:t>
            </a:r>
            <a:r>
              <a:rPr lang="zh-CN" altLang="en-US" dirty="0"/>
              <a:t>的最优值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泛化：在先前未观测的输入上表现良好的能力。泛化误差也称测试误差。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训练误差：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在训练集上计算一些度量误差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容量：指其拟合各种函数的能力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泛化、两个影响机器学习算法的关键因素、欠拟合和过拟合、没有免费午餐定理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评判学习算法效果是否好的因素：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降低训练误差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缩小训练误差和测试误差的差距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欠拟合：模型不能在训练集上获得足够低的误差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过拟合：训练误差和测试误差之间的差距太大。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我们可以通过调整模型的容量，来控制模型。容量低的模型可能会欠拟合，高则可能会过拟合。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上图比较了线性、二次、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次预测器拟合真是二次函数的结果。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学习算法的概念：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经验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改进后，它在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上由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性能度量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衡量的性能有所提升。</a:t>
            </a:r>
            <a:endParaRPr lang="en-US" altLang="zh-CN" dirty="0"/>
          </a:p>
          <a:p>
            <a:r>
              <a:rPr lang="zh-CN" altLang="en-US" dirty="0"/>
              <a:t>机器学习的任务：如何处理样本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训练误差随着容量的增大而减小，泛化误差则是先减小后增加。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原因：增加容量，训练误差减小，训练误差和泛化误差之间的差距在不断增加，当差距的大小超过了训练误差的下降，便进入了过拟合机制。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没有免费午餐定理：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在所有可能的数据分布上平均之后，每一个分类算法在未事先观测的点上都有相同的错误率。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换言之，没有一个机器学习算法总是别其他的要好。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因此，机器学习算法关注的是：什么样的算法在我们当前关注的数据生成分布上效果最好。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回顾监督学习的一些概念</a:t>
            </a:r>
            <a:endParaRPr lang="en-US" altLang="zh-CN" dirty="0"/>
          </a:p>
          <a:p>
            <a:r>
              <a:rPr lang="zh-CN" altLang="en-US" dirty="0"/>
              <a:t>下边会很浅地讲一些监督学习算法：逻辑回归、支持向量机、</a:t>
            </a:r>
            <a:r>
              <a:rPr lang="en-US" altLang="zh-CN" dirty="0"/>
              <a:t>k</a:t>
            </a:r>
            <a:r>
              <a:rPr lang="zh-CN" altLang="en-US" dirty="0"/>
              <a:t>临近算法、决策树、朴素贝叶斯算法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监督学习：从给定的训练数据集中学习出一个函数，当新的数据到来时，可以根据这个函数预测结果。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监督学习的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训练集要求是包括输入和输出（也叫特征和目标）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，训练集中的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输出是由人标注的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统计分类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：在监督学习中，如果预测的变量是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离散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的（例如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这种）我们就称为分类。常见的分类算法有： 决策树，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近邻算法（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），支持向量机（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回归等。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回归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：在监督学习中，如果预测的变量是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连续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的，就称其为回归。自变量，因变量。根据自变量的个数，分为一元回归和多元回归。分类常用算法大多也适用于回归。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逻辑回归是一种非线性回归模型，相比于线性回归，它多了一个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g(x) = 1/(1 + e ^ -x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），将线性函数的输出压缩进区间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(0,1)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逻辑回归是一种分类算法，主要用于二分类问题。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逻辑回归是一种非线性回归模型，相比于线性回归，它多了一个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g(x) = 1/(1 + e ^ -x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），将线性函数的输出压缩进区间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(0,1)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逻辑回归是一种分类算法，主要用于二分类问题。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只要我们设计足够合理，我们能在不同的情形下，拟合出不同的判定边界，从而把不同的样本点分隔开来。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确定参数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的两种方法：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最大似然法，梯度下降算法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总结：逻辑回归的成功之处在于，将原本输出结果范围可以非常大，通过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函数映射到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(0,1)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，从而完成概率的估测。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以下为两类球，下边我们对他们分类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我们可以选择如下方式将其分开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不过如果增添一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些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球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，分割线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有可能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会失效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于是乎，我们选择一条分割线，让棍的两边有尽可能大的间隙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对于三维平面，把分割线变为分割平面即可。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为平面，寻找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维的超平面去分割即可。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支持向量机是一个二分类算法，它可以在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维空间找到一个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(N-1)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维的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超平面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，这个超平面可以将这些点分为两类。也就是说，平面内如果存在线性可分的两类点，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可以找到一条最优的直线将这些点分开。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如果用圆形作为分割，会造成维度的增加，这点我们可以通过点积来解决。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样本是从处理的对象中收集到的已经量化的特征，即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特征的集合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通常把样本表示成一个向量，它的每一个元素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是一个特征。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：给出输入，判断输入属于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类中的哪一类。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f:R(n)-&gt;{1,2,…,k} 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表示向量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所代表的输入分类到数字码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所代表的类别。还有一种是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输出的是不同类别的概率分布。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举例：对象识别。输入是图片，输出是表示图片物体的数字码。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回归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：程序需要对给定输入预测输出的数值。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f:R(n)-&gt;R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表示输入向量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的预测值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举例：预测投保人的索赔金额，或者预测证券未来的价格。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结构化输出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：输出为向量或者包含多个值的数据结构。并且构成输出的这些不同元素间具有重要关系。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包括了转录（例子：语音识别）和机器翻译。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举例：语法分析——映射自然语言到语法结构树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异常检测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：计算机程序在一组事件或对象中筛选，并标记不正常或非典型的个体。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举例：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异常登录。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信用卡欺诈检测：对你的购买习惯建模，信用卡公司可以检测到你的卡是否被滥用。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去噪：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输入：干净样本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R(n)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经过未知损坏后的损坏样本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输出：预测初干净的样本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，或者更一般的预测条件概率分布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x|y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1279"/>
            <a:ext cx="9144000" cy="213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" y="60576"/>
            <a:ext cx="1085088" cy="10789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kumimoji="1" lang="zh-CN" altLang="en-US" sz="48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dirty="0"/>
              <a:t>1</a:t>
            </a:r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34297"/>
            <a:ext cx="8229600" cy="663371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433FF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>
            <a:alphaModFix amt="35000"/>
          </a:blip>
          <a:srcRect/>
          <a:stretch>
            <a:fillRect/>
          </a:stretch>
        </p:blipFill>
        <p:spPr bwMode="auto">
          <a:xfrm>
            <a:off x="8406234" y="154685"/>
            <a:ext cx="580032" cy="58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84565"/>
            <a:ext cx="8229600" cy="5068154"/>
          </a:xfrm>
        </p:spPr>
        <p:txBody>
          <a:bodyPr/>
          <a:lstStyle>
            <a:lvl1pPr marL="342900" indent="-342900">
              <a:buClr>
                <a:srgbClr val="FF0000"/>
              </a:buClr>
              <a:buFont typeface="ZapfDingbatsITC" charset="0"/>
              <a:buChar char="❈"/>
              <a:defRPr/>
            </a:lvl1pPr>
            <a:lvl2pPr marL="742950" indent="-285750">
              <a:buClr>
                <a:srgbClr val="FF0000"/>
              </a:buClr>
              <a:buFont typeface="ArialUnicodeMS" charset="0"/>
              <a:buChar char="❆"/>
              <a:defRPr/>
            </a:lvl2pPr>
            <a:lvl3pPr marL="1143000" indent="-228600">
              <a:buClr>
                <a:srgbClr val="FF0000"/>
              </a:buClr>
              <a:buFont typeface="ZapfDingbatsITC" charset="0"/>
              <a:buChar char="❁"/>
              <a:defRPr/>
            </a:lvl3pPr>
            <a:lvl4pPr marL="1600200" indent="-228600">
              <a:buClr>
                <a:srgbClr val="FF0000"/>
              </a:buClr>
              <a:buFont typeface="ZapfDingbatsITC" charset="0"/>
              <a:buChar char="✥"/>
              <a:defRPr/>
            </a:lvl4pPr>
            <a:lvl5pPr marL="2057400" indent="-228600">
              <a:buClr>
                <a:srgbClr val="FF0000"/>
              </a:buClr>
              <a:buFont typeface="Wingdings" panose="05000000000000000000" charset="2"/>
              <a:buChar char="Ø"/>
              <a:defRPr/>
            </a:lvl5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909"/>
            <a:ext cx="9144000" cy="21336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318901" y="6407510"/>
            <a:ext cx="67700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Beijing</a:t>
            </a:r>
            <a:r>
              <a:rPr lang="zh-CN" altLang="en-US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altLang="zh-CN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Institute</a:t>
            </a:r>
            <a:r>
              <a:rPr lang="zh-CN" altLang="en-US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altLang="zh-CN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of</a:t>
            </a:r>
            <a:r>
              <a:rPr lang="zh-CN" altLang="en-US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altLang="zh-CN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Technology</a:t>
            </a:r>
            <a:r>
              <a:rPr lang="zh-CN" altLang="en-US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 ∙ </a:t>
            </a:r>
            <a:r>
              <a:rPr lang="en-US" altLang="zh-CN" sz="2400" b="1" kern="120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urlz MT" charset="0"/>
                <a:ea typeface="Curlz MT" charset="0"/>
                <a:cs typeface="Curlz MT" charset="0"/>
              </a:rPr>
              <a:t>DataHammer</a:t>
            </a:r>
            <a:r>
              <a:rPr lang="zh-CN" altLang="en-US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urlz MT" charset="0"/>
                <a:ea typeface="Curlz MT" charset="0"/>
                <a:cs typeface="Curlz MT" charset="0"/>
              </a:rPr>
              <a:t> </a:t>
            </a:r>
            <a:r>
              <a:rPr lang="en-US" altLang="zh-CN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urlz MT" charset="0"/>
                <a:ea typeface="Curlz MT" charset="0"/>
                <a:cs typeface="Curlz MT" charset="0"/>
              </a:rPr>
              <a:t>Group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98" y="6263894"/>
            <a:ext cx="9144000" cy="213360"/>
          </a:xfrm>
          <a:prstGeom prst="rect">
            <a:avLst/>
          </a:prstGeom>
        </p:spPr>
      </p:pic>
      <p:sp>
        <p:nvSpPr>
          <p:cNvPr id="12" name="Date Placeholder 18"/>
          <p:cNvSpPr>
            <a:spLocks noGrp="1"/>
          </p:cNvSpPr>
          <p:nvPr>
            <p:ph type="dt" sz="half" idx="10"/>
          </p:nvPr>
        </p:nvSpPr>
        <p:spPr>
          <a:xfrm>
            <a:off x="207819" y="6467186"/>
            <a:ext cx="1111082" cy="390814"/>
          </a:xfrm>
        </p:spPr>
        <p:txBody>
          <a:bodyPr/>
          <a:lstStyle>
            <a:lvl1pPr>
              <a:defRPr sz="2000"/>
            </a:lvl1pPr>
          </a:lstStyle>
          <a:p>
            <a:fld id="{A1D07F22-6007-5747-97C5-ACB9B8DD2B95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3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8088959" y="6467187"/>
            <a:ext cx="897307" cy="390814"/>
          </a:xfrm>
        </p:spPr>
        <p:txBody>
          <a:bodyPr/>
          <a:lstStyle>
            <a:lvl1pPr>
              <a:defRPr sz="2000"/>
            </a:lvl1pPr>
          </a:lstStyle>
          <a:p>
            <a:fld id="{B77A552E-E01A-124E-8860-02CC8B25EB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7F22-6007-5747-97C5-ACB9B8DD2B9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552E-E01A-124E-8860-02CC8B25EB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Machine Learning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sz="1800" dirty="0"/>
              <a:t>Sigmod function </a:t>
            </a:r>
            <a:endParaRPr lang="x-none" altLang="zh-CN" sz="1800" dirty="0"/>
          </a:p>
          <a:p>
            <a:pPr marL="0" indent="0">
              <a:buNone/>
            </a:pPr>
            <a:endParaRPr lang="x-none" altLang="zh-CN" sz="1800" dirty="0"/>
          </a:p>
          <a:p>
            <a:pPr marL="0" indent="0">
              <a:buNone/>
            </a:pPr>
            <a:r>
              <a:rPr lang="x-none" altLang="zh-CN" sz="1800" dirty="0"/>
              <a:t>Inorder to solve the problem of the hardlim funciton ,  we will lead into the probability.</a:t>
            </a:r>
            <a:endParaRPr lang="x-none" altLang="zh-CN" sz="1800" dirty="0"/>
          </a:p>
          <a:p>
            <a:pPr marL="0" indent="0">
              <a:buNone/>
            </a:pPr>
            <a:r>
              <a:rPr lang="x-none" altLang="zh-CN" sz="1800" dirty="0"/>
              <a:t>The boundary of the decision is loose. </a:t>
            </a:r>
            <a:endParaRPr lang="x-none" altLang="zh-CN" sz="1800" dirty="0"/>
          </a:p>
          <a:p>
            <a:pPr marL="0" indent="0">
              <a:buNone/>
            </a:pPr>
            <a:endParaRPr lang="x-none" altLang="zh-CN" sz="1800" dirty="0"/>
          </a:p>
        </p:txBody>
      </p:sp>
      <p:pic>
        <p:nvPicPr>
          <p:cNvPr id="4" name="Picture 3" descr="远看sigmod函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495" y="2781935"/>
            <a:ext cx="4626610" cy="3470275"/>
          </a:xfrm>
          <a:prstGeom prst="rect">
            <a:avLst/>
          </a:prstGeom>
        </p:spPr>
      </p:pic>
      <p:pic>
        <p:nvPicPr>
          <p:cNvPr id="5" name="Picture 4" descr="近看sigmod函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90" y="2786380"/>
            <a:ext cx="4620895" cy="34658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sz="1400" dirty="0"/>
              <a:t>We can see the difficience between two functions .</a:t>
            </a:r>
            <a:endParaRPr lang="x-none" altLang="zh-CN" sz="1400" dirty="0"/>
          </a:p>
          <a:p>
            <a:pPr marL="0" indent="0">
              <a:buNone/>
            </a:pPr>
            <a:endParaRPr lang="x-none" altLang="zh-CN" sz="1400" dirty="0"/>
          </a:p>
        </p:txBody>
      </p:sp>
      <p:pic>
        <p:nvPicPr>
          <p:cNvPr id="4" name="Picture 3" descr="hardlim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441450"/>
            <a:ext cx="3810635" cy="2858135"/>
          </a:xfrm>
          <a:prstGeom prst="rect">
            <a:avLst/>
          </a:prstGeom>
        </p:spPr>
      </p:pic>
      <p:pic>
        <p:nvPicPr>
          <p:cNvPr id="5" name="Picture 4" descr="hardlim5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040" y="1442085"/>
            <a:ext cx="3814445" cy="2860675"/>
          </a:xfrm>
          <a:prstGeom prst="rect">
            <a:avLst/>
          </a:prstGeom>
        </p:spPr>
      </p:pic>
      <p:pic>
        <p:nvPicPr>
          <p:cNvPr id="6" name="Picture 5" descr="sigmod5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27170"/>
            <a:ext cx="3837305" cy="2878455"/>
          </a:xfrm>
          <a:prstGeom prst="rect">
            <a:avLst/>
          </a:prstGeom>
        </p:spPr>
      </p:pic>
      <p:pic>
        <p:nvPicPr>
          <p:cNvPr id="7" name="Picture 6" descr="sigmod5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505" y="4027170"/>
            <a:ext cx="3771900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dirty="0"/>
              <a:t>But Why sigmod function ? Reason ? </a:t>
            </a: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</p:txBody>
      </p:sp>
      <p:pic>
        <p:nvPicPr>
          <p:cNvPr id="4" name="Picture 3" descr="类似sigmod函数的函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2585" y="186309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x-none" altLang="zh-CN" dirty="0"/>
              <a:t>Maximum Likelyhood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	1. Pdata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	2. Pmodel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The ML Pmodel -&gt; Pdata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ML Advantage.</a:t>
            </a: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sz="1600" dirty="0"/>
              <a:t>Assume :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	independent and identically distributed  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Point :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>
                <a:sym typeface="+mn-ea"/>
              </a:rPr>
              <a:t>	The point is the joint distribution fucntion. </a:t>
            </a:r>
            <a:endParaRPr lang="x-none" altLang="zh-CN" sz="1600" dirty="0">
              <a:sym typeface="+mn-ea"/>
            </a:endParaRPr>
          </a:p>
          <a:p>
            <a:pPr marL="0" indent="0">
              <a:buNone/>
            </a:pPr>
            <a:endParaRPr lang="x-none" altLang="zh-CN" sz="1600" dirty="0"/>
          </a:p>
          <a:p>
            <a:pPr marL="0" indent="0">
              <a:buNone/>
            </a:pPr>
            <a:endParaRPr lang="x-none" altLang="zh-CN" sz="1600" dirty="0"/>
          </a:p>
        </p:txBody>
      </p:sp>
      <p:pic>
        <p:nvPicPr>
          <p:cNvPr id="4" name="Picture 3" descr="formul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48560"/>
            <a:ext cx="7691755" cy="3803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sz="1600" dirty="0"/>
              <a:t>Source code :</a:t>
            </a:r>
            <a:endParaRPr lang="x-none" altLang="zh-CN" sz="1600" dirty="0"/>
          </a:p>
          <a:p>
            <a:pPr marL="0" indent="0">
              <a:buNone/>
            </a:pPr>
            <a:endParaRPr lang="x-none" altLang="zh-CN" sz="1600" dirty="0"/>
          </a:p>
        </p:txBody>
      </p:sp>
      <p:pic>
        <p:nvPicPr>
          <p:cNvPr id="4" name="Picture 3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23365"/>
            <a:ext cx="7267575" cy="47288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4565"/>
            <a:ext cx="8229600" cy="5068154"/>
          </a:xfrm>
        </p:spPr>
        <p:txBody>
          <a:bodyPr/>
          <a:lstStyle/>
          <a:p>
            <a:pPr marL="0" indent="0">
              <a:buNone/>
            </a:pPr>
            <a:r>
              <a:rPr lang="x-none" altLang="zh-CN" dirty="0"/>
              <a:t>BGD ?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Disadvantage : Time-consuming and maybe useless.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Advantage : accurate </a:t>
            </a: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How to improve it?</a:t>
            </a:r>
            <a:endParaRPr lang="x-none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sz="1600"/>
              <a:t>SGD</a:t>
            </a:r>
            <a:endParaRPr lang="x-none" altLang="zh-CN" sz="1600"/>
          </a:p>
          <a:p>
            <a:pPr marL="0" indent="0">
              <a:buNone/>
            </a:pPr>
            <a:r>
              <a:rPr lang="x-none" altLang="zh-CN" sz="1600"/>
              <a:t>Assume : </a:t>
            </a:r>
            <a:endParaRPr lang="x-none" altLang="zh-CN" sz="1600"/>
          </a:p>
          <a:p>
            <a:pPr marL="0" indent="0">
              <a:buNone/>
            </a:pPr>
            <a:r>
              <a:rPr lang="x-none" altLang="zh-CN" sz="1600"/>
              <a:t>The extracted data can be considered as estimates of the whole data.</a:t>
            </a:r>
            <a:endParaRPr lang="x-none" altLang="zh-CN" sz="1600"/>
          </a:p>
          <a:p>
            <a:pPr marL="0" indent="0">
              <a:buNone/>
            </a:pPr>
            <a:r>
              <a:rPr lang="x-none" altLang="zh-CN" sz="1600"/>
              <a:t>Perfect ?</a:t>
            </a:r>
            <a:endParaRPr lang="x-none" altLang="zh-CN" sz="1600"/>
          </a:p>
          <a:p>
            <a:pPr marL="0" indent="0">
              <a:buNone/>
            </a:pPr>
            <a:r>
              <a:rPr lang="x-none" altLang="zh-CN" sz="1600"/>
              <a:t>	1.Speed</a:t>
            </a:r>
            <a:endParaRPr lang="x-none" altLang="zh-CN" sz="1600"/>
          </a:p>
          <a:p>
            <a:pPr marL="0" indent="0">
              <a:buNone/>
            </a:pPr>
            <a:r>
              <a:rPr lang="x-none" altLang="zh-CN" sz="1600"/>
              <a:t>		If we have 100 examples , each example has 100 features , and the algortithm 		iterate 100 times.</a:t>
            </a:r>
            <a:endParaRPr lang="x-none" altLang="zh-CN" sz="1600"/>
          </a:p>
          <a:p>
            <a:pPr marL="0" indent="0">
              <a:buNone/>
            </a:pPr>
            <a:r>
              <a:rPr lang="x-none" altLang="zh-CN" sz="1600"/>
              <a:t>		- BGD : (100 * 100 + 100 * 100) * 100 = 2 * E6</a:t>
            </a:r>
            <a:endParaRPr lang="x-none" altLang="zh-CN" sz="1600"/>
          </a:p>
          <a:p>
            <a:pPr marL="0" indent="0">
              <a:buNone/>
            </a:pPr>
            <a:r>
              <a:rPr lang="x-none" altLang="zh-CN" sz="1600"/>
              <a:t>		- SGD : (100 + 100) * 100 * 50 = E5</a:t>
            </a:r>
            <a:endParaRPr lang="x-none" altLang="zh-CN" sz="1600"/>
          </a:p>
          <a:p>
            <a:pPr marL="0" indent="0">
              <a:buNone/>
            </a:pPr>
            <a:r>
              <a:rPr lang="x-none" altLang="zh-CN" sz="1600"/>
              <a:t>		Theory ? Reality ?</a:t>
            </a:r>
            <a:endParaRPr lang="x-none" altLang="zh-CN" sz="1600"/>
          </a:p>
          <a:p>
            <a:pPr marL="0" indent="0">
              <a:buNone/>
            </a:pPr>
            <a:r>
              <a:rPr lang="x-none" altLang="zh-CN" sz="1600"/>
              <a:t>	2.Precision</a:t>
            </a:r>
            <a:endParaRPr lang="x-none" altLang="zh-CN" sz="1600"/>
          </a:p>
          <a:p>
            <a:pPr marL="0" indent="0">
              <a:buNone/>
            </a:pPr>
            <a:r>
              <a:rPr lang="x-none" altLang="zh-CN" sz="1600"/>
              <a:t>		1. dynamic steps for the iteration to balance the speed and the precision of 		    the answer.</a:t>
            </a:r>
            <a:endParaRPr lang="x-none" altLang="zh-CN" sz="1600"/>
          </a:p>
          <a:p>
            <a:pPr marL="0" indent="0">
              <a:buNone/>
            </a:pPr>
            <a:r>
              <a:rPr lang="x-none" altLang="zh-CN" sz="1600"/>
              <a:t>		2. random choice</a:t>
            </a:r>
            <a:endParaRPr lang="x-none" altLang="zh-CN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sz="1600" dirty="0"/>
              <a:t>Source code :</a:t>
            </a:r>
            <a:endParaRPr lang="x-none" altLang="zh-CN" sz="1600" dirty="0"/>
          </a:p>
          <a:p>
            <a:pPr marL="0" indent="0">
              <a:buNone/>
            </a:pPr>
            <a:endParaRPr lang="x-none" altLang="zh-CN" sz="1600" dirty="0"/>
          </a:p>
        </p:txBody>
      </p:sp>
      <p:pic>
        <p:nvPicPr>
          <p:cNvPr id="4" name="Picture 3" descr="cod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35" y="1595755"/>
            <a:ext cx="8439150" cy="44634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dirty="0"/>
              <a:t>SDG(500) VS BGD(500):</a:t>
            </a: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</p:txBody>
      </p:sp>
      <p:pic>
        <p:nvPicPr>
          <p:cNvPr id="7" name="Picture 6" descr="sgd150vsbgd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810" y="1649095"/>
            <a:ext cx="6137275" cy="46031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Contents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1.Logistic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2.K-Means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3.Curse of Dimensionality</a:t>
            </a:r>
            <a:endParaRPr lang="x-none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K-Means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sz="1600" dirty="0"/>
              <a:t>1.Goal of the Algorithm :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	Separate the data set into K parts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2.Given an initial set of k means m1(1),…,mk(1) (see below), the algorithm proceeds by alternating between two steps: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	1. Assignment step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	2. Update step</a:t>
            </a:r>
            <a:endParaRPr lang="x-none" altLang="zh-CN" sz="1600" dirty="0"/>
          </a:p>
          <a:p>
            <a:pPr marL="0" indent="0">
              <a:buNone/>
            </a:pPr>
            <a:endParaRPr lang="x-none" altLang="zh-CN" sz="1600" dirty="0"/>
          </a:p>
        </p:txBody>
      </p:sp>
      <p:pic>
        <p:nvPicPr>
          <p:cNvPr id="7" name="Picture 6" descr="K-means_converg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8825" y="2486660"/>
            <a:ext cx="4242435" cy="35407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K-Means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sz="2800" dirty="0"/>
              <a:t>K ?</a:t>
            </a:r>
            <a:endParaRPr lang="x-none" altLang="zh-CN" sz="2800" dirty="0"/>
          </a:p>
          <a:p>
            <a:pPr marL="0" indent="0">
              <a:buNone/>
            </a:pPr>
            <a:r>
              <a:rPr lang="x-none" altLang="zh-CN" sz="2800" dirty="0"/>
              <a:t>We can clearly find that there is a strange number in the algorithm —— K</a:t>
            </a:r>
            <a:endParaRPr lang="x-none" altLang="zh-CN" sz="2800" dirty="0"/>
          </a:p>
          <a:p>
            <a:pPr marL="0" indent="0">
              <a:buNone/>
            </a:pPr>
            <a:r>
              <a:rPr lang="x-none" altLang="zh-CN" sz="2800" dirty="0"/>
              <a:t>We can not decide the right K for the question.</a:t>
            </a:r>
            <a:endParaRPr lang="x-none" altLang="zh-CN" sz="2800" dirty="0"/>
          </a:p>
          <a:p>
            <a:pPr marL="0" indent="0">
              <a:buNone/>
            </a:pPr>
            <a:r>
              <a:rPr lang="x-none" altLang="zh-CN" sz="2800" dirty="0"/>
              <a:t>Because it's too hard.</a:t>
            </a:r>
            <a:endParaRPr lang="x-none" altLang="zh-CN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K-Means</a:t>
            </a:r>
            <a:endParaRPr lang="x-none" altLang="zh-CN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Hyperparameter </a:t>
            </a:r>
            <a:r>
              <a:rPr lang="x-none" altLang="en-US"/>
              <a:t>: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decide the Hyperparameter , we need to use validation set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Validation set :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1. test the Hyperparameter 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2. 2-8 principle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3. how to create the validation set.</a:t>
            </a:r>
            <a:endParaRPr lang="x-none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K-Means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dirty="0"/>
              <a:t>1.Correct or Wrong?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2.SSE(Sum of Squared Error)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	1.separate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	2.merge</a:t>
            </a:r>
            <a:endParaRPr lang="x-none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K-Means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dirty="0"/>
              <a:t>Disadvantage :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	1.Local optimum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	2.Time-consuming</a:t>
            </a: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How to improve the K-Means ? </a:t>
            </a:r>
            <a:endParaRPr lang="x-none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K-Means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Bisecting K-Means</a:t>
            </a:r>
            <a:endParaRPr lang="zh-CN" altLang="en-US" dirty="0"/>
          </a:p>
          <a:p>
            <a:pPr marL="0" indent="0">
              <a:buNone/>
            </a:pPr>
            <a:r>
              <a:rPr lang="x-none" altLang="zh-CN" dirty="0"/>
              <a:t>Run the 2-Means on each cluster.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And choose the right Cluster.</a:t>
            </a: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But why Bisecting K-Means is better than K-Means algorithm.</a:t>
            </a:r>
            <a:endParaRPr lang="x-none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K-Means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dirty="0"/>
              <a:t>K Cross-validation</a:t>
            </a: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</p:txBody>
      </p:sp>
      <p:pic>
        <p:nvPicPr>
          <p:cNvPr id="4" name="Picture 3" descr="formuler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61795"/>
            <a:ext cx="4800600" cy="43707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Curse of dimensionality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sz="2800" dirty="0"/>
              <a:t>The Meachine Leaning can solve all the question ?</a:t>
            </a:r>
            <a:endParaRPr lang="x-none" altLang="zh-CN" sz="2800" dirty="0"/>
          </a:p>
        </p:txBody>
      </p:sp>
      <p:pic>
        <p:nvPicPr>
          <p:cNvPr id="5" name="内容占位符 3"/>
          <p:cNvPicPr>
            <a:picLocks noGr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918" y="1692260"/>
            <a:ext cx="3627434" cy="400084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Curse of dimensionality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sz="2800" dirty="0"/>
              <a:t>1.Challenge of Statistic </a:t>
            </a:r>
            <a:endParaRPr lang="x-none" altLang="zh-CN" sz="2800" dirty="0"/>
          </a:p>
          <a:p>
            <a:pPr marL="0" indent="0">
              <a:buNone/>
            </a:pPr>
            <a:r>
              <a:rPr lang="x-none" altLang="zh-CN" sz="2800" dirty="0"/>
              <a:t>2.Dimensionality reduction</a:t>
            </a:r>
            <a:endParaRPr lang="x-none" altLang="zh-CN" sz="2800" dirty="0"/>
          </a:p>
          <a:p>
            <a:pPr marL="0" indent="0">
              <a:buNone/>
            </a:pPr>
            <a:r>
              <a:rPr lang="x-none" altLang="zh-CN" sz="2800" dirty="0"/>
              <a:t>	 1.PCA</a:t>
            </a:r>
            <a:endParaRPr lang="x-none" altLang="zh-CN" sz="2800" dirty="0"/>
          </a:p>
          <a:p>
            <a:pPr marL="0" indent="0">
              <a:buNone/>
            </a:pPr>
            <a:r>
              <a:rPr lang="x-none" altLang="zh-CN" sz="2800" dirty="0"/>
              <a:t>	 2.Manifords</a:t>
            </a:r>
            <a:endParaRPr lang="x-none" altLang="zh-CN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>
                <a:sym typeface="+mn-ea"/>
              </a:rPr>
              <a:t>Curse of dimensionality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US" dirty="0"/>
              <a:t>PCA : </a:t>
            </a:r>
            <a:endParaRPr lang="x-none" altLang="en-US" dirty="0"/>
          </a:p>
          <a:p>
            <a:pPr marL="0" indent="0">
              <a:buNone/>
            </a:pPr>
            <a:r>
              <a:rPr lang="x-none" altLang="en-US" dirty="0"/>
              <a:t>1.Example about the footbal game </a:t>
            </a:r>
            <a:endParaRPr lang="x-none" altLang="en-US" dirty="0"/>
          </a:p>
          <a:p>
            <a:pPr marL="0" indent="0">
              <a:buNone/>
            </a:pPr>
            <a:r>
              <a:rPr lang="x-none" altLang="en-US" dirty="0"/>
              <a:t>2.Example about 3-dimension plane</a:t>
            </a:r>
            <a:endParaRPr lang="x-none" altLang="en-US" dirty="0"/>
          </a:p>
        </p:txBody>
      </p:sp>
      <p:pic>
        <p:nvPicPr>
          <p:cNvPr id="4" name="Picture 3" descr="PCA降维举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645" y="3491865"/>
            <a:ext cx="5296535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dirty="0"/>
              <a:t>1.Binary-Level Classification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2.Linear regression </a:t>
            </a: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Question :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Separate the data set into two parts.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M - the size of the data set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n - the number of the feature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W</a:t>
            </a:r>
            <a:endParaRPr lang="x-none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>
                <a:sym typeface="+mn-ea"/>
              </a:rPr>
              <a:t>Curse of dimensionality</a:t>
            </a:r>
            <a:endParaRPr lang="zh-CN" alt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" sz="2800"/>
              <a:t>1.Biggset variance decide principal component</a:t>
            </a:r>
            <a:endParaRPr lang="x-none" altLang="" sz="2800"/>
          </a:p>
          <a:p>
            <a:pPr marL="0" indent="0">
              <a:buNone/>
            </a:pPr>
            <a:r>
              <a:rPr lang="x-none" altLang="" sz="2800"/>
              <a:t>2.PCA</a:t>
            </a:r>
            <a:endParaRPr lang="x-none" altLang="" sz="2800"/>
          </a:p>
          <a:p>
            <a:pPr marL="0" indent="0">
              <a:buNone/>
            </a:pPr>
            <a:r>
              <a:rPr lang="x-none" altLang="" sz="2800"/>
              <a:t>	PCA can be the pre-treatment for data set</a:t>
            </a:r>
            <a:endParaRPr lang="x-none" altLang="" sz="2800"/>
          </a:p>
          <a:p>
            <a:pPr marL="0" indent="0">
              <a:buNone/>
            </a:pPr>
            <a:r>
              <a:rPr lang="x-none" altLang="" sz="2800"/>
              <a:t>	reduce the time-consuming for the other 	Meachine Learning   </a:t>
            </a:r>
            <a:endParaRPr lang="x-none" altLang="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>
                <a:sym typeface="+mn-ea"/>
              </a:rPr>
              <a:t>Curse of dimensionality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sz="1600" dirty="0"/>
              <a:t>Maniford 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Assume : 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1. The feature can be saved under the lower demensionality.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2. The most input in our real life is the noise.Because the meaningful input is compact regular and ordered, such as the photo , the video , the NLP  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3.Not unique</a:t>
            </a:r>
            <a:endParaRPr lang="x-none" altLang="zh-CN" sz="1600" dirty="0"/>
          </a:p>
        </p:txBody>
      </p:sp>
      <p:pic>
        <p:nvPicPr>
          <p:cNvPr id="5" name="Picture 4" descr="流形学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8365" y="3408045"/>
            <a:ext cx="4857115" cy="26295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5400" dirty="0"/>
              <a:t>Thank you for watching!</a:t>
            </a:r>
            <a:endParaRPr lang="zh-CN" altLang="en-US" sz="5400" dirty="0"/>
          </a:p>
          <a:p>
            <a:pPr marL="0" indent="0" algn="ctr">
              <a:buNone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00733" y="2967335"/>
            <a:ext cx="7142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 for watching!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dirty="0"/>
              <a:t>Here I have 100 data point.</a:t>
            </a: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</p:txBody>
      </p:sp>
      <p:pic>
        <p:nvPicPr>
          <p:cNvPr id="4" name="Picture 3" descr="测试用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910" y="186309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dirty="0"/>
              <a:t>The Algorithm frame</a:t>
            </a: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</p:txBody>
      </p:sp>
      <p:pic>
        <p:nvPicPr>
          <p:cNvPr id="4" name="Picture 3" descr="感知器神经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225" y="2422525"/>
            <a:ext cx="5714365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dirty="0"/>
              <a:t>Hardlim function</a:t>
            </a:r>
            <a:endParaRPr lang="x-none" altLang="zh-CN" dirty="0"/>
          </a:p>
        </p:txBody>
      </p:sp>
      <p:pic>
        <p:nvPicPr>
          <p:cNvPr id="4" name="Picture 3" descr="hardlim函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0" y="186309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sz="1600" dirty="0"/>
              <a:t>1.The goal of the Algorithm : 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	Train the W vector to separate the data set into two parts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2.How ?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	1. Collect the data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	2. make sure the steps and times for iteration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	3. The procedure of the iterations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		the algorithm is easy to understand.</a:t>
            </a:r>
            <a:endParaRPr lang="x-none" altLang="zh-CN" sz="1600" dirty="0"/>
          </a:p>
        </p:txBody>
      </p:sp>
      <p:pic>
        <p:nvPicPr>
          <p:cNvPr id="4" name="Picture 3" descr="formuler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865" y="3245485"/>
            <a:ext cx="5283200" cy="2529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dirty="0"/>
              <a:t>The answer of the Hardlim function : </a:t>
            </a: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</p:txBody>
      </p:sp>
      <p:pic>
        <p:nvPicPr>
          <p:cNvPr id="4" name="Picture 3" descr="hardlim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0" y="186309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x-none" altLang="zh-CN" dirty="0"/>
              <a:t>Hardlim function ? Reasonable ?</a:t>
            </a:r>
            <a:endParaRPr lang="x-none" altLang="zh-CN" dirty="0"/>
          </a:p>
          <a:p>
            <a:pPr marL="0" indent="0">
              <a:lnSpc>
                <a:spcPct val="90000"/>
              </a:lnSpc>
              <a:buNone/>
            </a:pPr>
            <a:endParaRPr lang="x-none" altLang="zh-CN" dirty="0"/>
          </a:p>
          <a:p>
            <a:pPr marL="0" indent="0">
              <a:lnSpc>
                <a:spcPct val="90000"/>
              </a:lnSpc>
              <a:buNone/>
            </a:pPr>
            <a:r>
              <a:rPr lang="x-none" altLang="zh-CN" dirty="0"/>
              <a:t>We can find out that hardlim function is so strict for the W vector.</a:t>
            </a:r>
            <a:endParaRPr lang="x-none" altLang="zh-CN" dirty="0"/>
          </a:p>
          <a:p>
            <a:pPr marL="0" indent="0">
              <a:lnSpc>
                <a:spcPct val="90000"/>
              </a:lnSpc>
              <a:buNone/>
            </a:pPr>
            <a:r>
              <a:rPr lang="x-none" altLang="zh-CN" dirty="0"/>
              <a:t>And the answer is instable and inaccuracy.</a:t>
            </a:r>
            <a:endParaRPr lang="x-none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Shinning_style_BIT</Template>
  <TotalTime>0</TotalTime>
  <Words>3421</Words>
  <Application>Kingsoft Office WPP</Application>
  <PresentationFormat>全屏显示(4:3)</PresentationFormat>
  <Paragraphs>222</Paragraphs>
  <Slides>32</Slides>
  <Notes>46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</vt:lpstr>
      <vt:lpstr>自定义设计方案</vt:lpstr>
      <vt:lpstr>Machine Learning</vt:lpstr>
      <vt:lpstr>Contents</vt:lpstr>
      <vt:lpstr>Logistic</vt:lpstr>
      <vt:lpstr>Logistic</vt:lpstr>
      <vt:lpstr>Logistic</vt:lpstr>
      <vt:lpstr>Logistic</vt:lpstr>
      <vt:lpstr>Logistic</vt:lpstr>
      <vt:lpstr>Logistic</vt:lpstr>
      <vt:lpstr>Logistic</vt:lpstr>
      <vt:lpstr>Logistic</vt:lpstr>
      <vt:lpstr>Logistic</vt:lpstr>
      <vt:lpstr>Logistic</vt:lpstr>
      <vt:lpstr>Logistic</vt:lpstr>
      <vt:lpstr>Logistic</vt:lpstr>
      <vt:lpstr>Logistic</vt:lpstr>
      <vt:lpstr>Logistic</vt:lpstr>
      <vt:lpstr>Logistic</vt:lpstr>
      <vt:lpstr>Logistic</vt:lpstr>
      <vt:lpstr>Logistic</vt:lpstr>
      <vt:lpstr>K-Means</vt:lpstr>
      <vt:lpstr>K-Means</vt:lpstr>
      <vt:lpstr>K-Means</vt:lpstr>
      <vt:lpstr>K-Means</vt:lpstr>
      <vt:lpstr>K-Means</vt:lpstr>
      <vt:lpstr>K-Means</vt:lpstr>
      <vt:lpstr>K-Means</vt:lpstr>
      <vt:lpstr>Curse of dimensionality</vt:lpstr>
      <vt:lpstr>Curse of dimensionality</vt:lpstr>
      <vt:lpstr>Logistic regression</vt:lpstr>
      <vt:lpstr>support vector machine</vt:lpstr>
      <vt:lpstr>support vector machine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Basics</dc:title>
  <dc:creator>王阁元</dc:creator>
  <cp:lastModifiedBy>lantian</cp:lastModifiedBy>
  <cp:revision>556</cp:revision>
  <dcterms:created xsi:type="dcterms:W3CDTF">2017-10-12T10:30:58Z</dcterms:created>
  <dcterms:modified xsi:type="dcterms:W3CDTF">2017-10-12T10:30:58Z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   9-10.1.0.5707</vt:lpwstr>
  </property>
</Properties>
</file>