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70" r:id="rId13"/>
    <p:sldId id="273" r:id="rId14"/>
    <p:sldId id="271" r:id="rId15"/>
    <p:sldId id="272" r:id="rId16"/>
    <p:sldId id="274" r:id="rId17"/>
    <p:sldId id="277" r:id="rId18"/>
    <p:sldId id="278" r:id="rId19"/>
    <p:sldId id="279" r:id="rId20"/>
    <p:sldId id="258" r:id="rId21"/>
    <p:sldId id="280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4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9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1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1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9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5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6213AF-A7A8-4C82-BA88-8195733A93B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7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9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6213AF-A7A8-4C82-BA88-8195733A93B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31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F1208-BB5C-4DCE-AB0B-4735BCC6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altLang="zh-CN" dirty="0"/>
              <a:t>SonarQube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C8F04A-F366-4D75-AD40-AD32251D7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扫描问题及解决</a:t>
            </a:r>
          </a:p>
        </p:txBody>
      </p:sp>
    </p:spTree>
    <p:extLst>
      <p:ext uri="{BB962C8B-B14F-4D97-AF65-F5344CB8AC3E}">
        <p14:creationId xmlns:p14="http://schemas.microsoft.com/office/powerpoint/2010/main" val="344605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78696"/>
            <a:ext cx="10058400" cy="822960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200805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681211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保证条件表达式结果不能相同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147941"/>
            <a:ext cx="698432" cy="551392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A02884E-B896-4A93-B89F-17DBEEF3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" y="3870943"/>
            <a:ext cx="6236677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en-US" altLang="zh-CN" sz="2000" dirty="0"/>
              <a:t>If  else  </a:t>
            </a:r>
            <a:r>
              <a:rPr lang="en-US" altLang="zh-CN" sz="2000" dirty="0" err="1"/>
              <a:t>else</a:t>
            </a:r>
            <a:r>
              <a:rPr lang="en-US" altLang="zh-CN" sz="2000" dirty="0"/>
              <a:t> if  </a:t>
            </a:r>
            <a:r>
              <a:rPr lang="zh-CN" altLang="en-US" sz="2000" dirty="0"/>
              <a:t>条件表达式不能相同</a:t>
            </a:r>
            <a:endParaRPr lang="zh-CN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99F93A-6C1B-4EB2-BBD1-63730C76831F}"/>
              </a:ext>
            </a:extLst>
          </p:cNvPr>
          <p:cNvSpPr/>
          <p:nvPr/>
        </p:nvSpPr>
        <p:spPr>
          <a:xfrm>
            <a:off x="838200" y="2493197"/>
            <a:ext cx="902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This branch can not be reached because the condition duplicates a previous condition in the same sequence of "if/else if" statements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分支语句无法到达，因为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if else if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条件表达式重复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A21F17-EA12-4E95-9644-35AC5F8C0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610" y="6133514"/>
            <a:ext cx="3012390" cy="2107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92ACAD-FC43-4FD8-A253-AB8801FF4B17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836"/>
            <a:ext cx="10058400" cy="80559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216541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089425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改判断条件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105268"/>
            <a:ext cx="818688" cy="6463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7AA049-0A40-410D-9D7D-1CA2B8AC5E0B}"/>
              </a:ext>
            </a:extLst>
          </p:cNvPr>
          <p:cNvSpPr/>
          <p:nvPr/>
        </p:nvSpPr>
        <p:spPr>
          <a:xfrm>
            <a:off x="838200" y="2163318"/>
            <a:ext cx="1033154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Change this condition so that it does not always evaluate to "false“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改变此条件，让它的值不总为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false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88D9F3-95E7-4E02-81F2-019D25BE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949" y="6049108"/>
            <a:ext cx="2848051" cy="1981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77114B-CF95-4678-A7A7-BA784F5232BA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7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836"/>
            <a:ext cx="10058400" cy="80559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216541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588369"/>
            <a:ext cx="651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省略多余的比较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查看比较内容是否有误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105268"/>
            <a:ext cx="818688" cy="64633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A02884E-B896-4A93-B89F-17DBEEF3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57" y="3540983"/>
            <a:ext cx="8784794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zh-CN" altLang="en-US" sz="2000" dirty="0"/>
              <a:t>过于简单的校验就不必进行， 不同类型的变量肯定不相等</a:t>
            </a:r>
            <a:endParaRPr lang="zh-CN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7AA049-0A40-410D-9D7D-1CA2B8AC5E0B}"/>
              </a:ext>
            </a:extLst>
          </p:cNvPr>
          <p:cNvSpPr/>
          <p:nvPr/>
        </p:nvSpPr>
        <p:spPr>
          <a:xfrm>
            <a:off x="838200" y="2503648"/>
            <a:ext cx="10331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Remove this call to "equals"; comparisons between unrelated types always return false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移除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equals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的调用，不同类型的比较总是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false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E89185-61EC-47BA-B80E-924F05DE0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823" y="6133299"/>
            <a:ext cx="2672177" cy="1893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DAD5D3-6041-4999-8FD6-909949D45CE9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1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628"/>
            <a:ext cx="10058400" cy="794825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964809" y="1144851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005960"/>
            <a:ext cx="647114" cy="6471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77B6252-C463-43DA-89B9-A9BAC1F135BB}"/>
              </a:ext>
            </a:extLst>
          </p:cNvPr>
          <p:cNvSpPr txBox="1"/>
          <p:nvPr/>
        </p:nvSpPr>
        <p:spPr>
          <a:xfrm>
            <a:off x="838200" y="3531524"/>
            <a:ext cx="671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Random.nextLong</a:t>
            </a:r>
            <a:r>
              <a:rPr lang="zh-CN" altLang="en-US" dirty="0"/>
              <a:t>可能返回</a:t>
            </a:r>
            <a:r>
              <a:rPr lang="en-US" altLang="zh-CN" dirty="0" err="1"/>
              <a:t>Long.MIN_VALUE</a:t>
            </a:r>
            <a:endParaRPr lang="en-US" altLang="zh-CN" dirty="0"/>
          </a:p>
          <a:p>
            <a:r>
              <a:rPr lang="en-US" altLang="zh-CN" dirty="0" err="1"/>
              <a:t>Math.abs</a:t>
            </a:r>
            <a:r>
              <a:rPr lang="zh-CN" altLang="en-US" dirty="0"/>
              <a:t> 无法转成正数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706520-71A5-418D-A9E7-96FB21A87655}"/>
              </a:ext>
            </a:extLst>
          </p:cNvPr>
          <p:cNvSpPr/>
          <p:nvPr/>
        </p:nvSpPr>
        <p:spPr>
          <a:xfrm>
            <a:off x="838200" y="2517479"/>
            <a:ext cx="3506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the original value instead.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使用原始值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B580B7-B788-4582-B477-63D4FDA3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553" y="5950635"/>
            <a:ext cx="3109447" cy="3053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3A9413-AD74-4B21-B658-C92AAC278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54847"/>
            <a:ext cx="5633500" cy="16179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24B6CF3-5DC9-4E7A-B5C9-A5432E2DD8D9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88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263"/>
            <a:ext cx="10058400" cy="899282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216984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5277709"/>
            <a:ext cx="853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使用第二种方法，传递一个参数类型，可避免转码错误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073866"/>
            <a:ext cx="647114" cy="64711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6356D32-C731-4701-BEA1-43CCBD9AB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67390"/>
            <a:ext cx="393088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FE60514-CBDB-45FE-9AEF-A6493111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75613"/>
            <a:ext cx="515112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7B6252-C463-43DA-89B9-A9BAC1F135BB}"/>
              </a:ext>
            </a:extLst>
          </p:cNvPr>
          <p:cNvSpPr txBox="1"/>
          <p:nvPr/>
        </p:nvSpPr>
        <p:spPr>
          <a:xfrm>
            <a:off x="838200" y="4522390"/>
            <a:ext cx="671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不传递参数， 可能发生类型转换错误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C3883B-DB41-4F62-8C5F-92E98D300E28}"/>
              </a:ext>
            </a:extLst>
          </p:cNvPr>
          <p:cNvSpPr/>
          <p:nvPr/>
        </p:nvSpPr>
        <p:spPr>
          <a:xfrm>
            <a:off x="838200" y="2135751"/>
            <a:ext cx="5288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Pass "new String[0]" as argument to "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toArray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“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给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toArray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方法传递一个 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 new String[0] 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参数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7711BE-1FB7-4555-B9FD-A555AAFBB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621" y="5822905"/>
            <a:ext cx="3455379" cy="3940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3996ABE-4617-4B3B-BC94-057167339898}"/>
              </a:ext>
            </a:extLst>
          </p:cNvPr>
          <p:cNvSpPr txBox="1"/>
          <p:nvPr/>
        </p:nvSpPr>
        <p:spPr>
          <a:xfrm>
            <a:off x="11785235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4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  <p:bldP spid="10" grpId="0" animBg="1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23"/>
            <a:ext cx="10058400" cy="949569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222825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083934"/>
            <a:ext cx="647114" cy="6471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1C7137-D005-49EB-AD53-0E3BAD00A9B0}"/>
              </a:ext>
            </a:extLst>
          </p:cNvPr>
          <p:cNvSpPr/>
          <p:nvPr/>
        </p:nvSpPr>
        <p:spPr>
          <a:xfrm>
            <a:off x="838200" y="1986682"/>
            <a:ext cx="869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Introduce a new variable instead of reusing the parameter "target".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引入新的变量，而不是复用参数 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target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E9E236-6430-4644-B18C-1773F61A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6088"/>
            <a:ext cx="6805250" cy="18670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46DCA1-2AD9-45E9-A0AB-1574E51C6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878" y="6020972"/>
            <a:ext cx="3237122" cy="247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DFFEE3-158A-4C8C-9125-050DC579B325}"/>
              </a:ext>
            </a:extLst>
          </p:cNvPr>
          <p:cNvSpPr txBox="1"/>
          <p:nvPr/>
        </p:nvSpPr>
        <p:spPr>
          <a:xfrm>
            <a:off x="11799303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9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7" y="116606"/>
            <a:ext cx="10058400" cy="974946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201206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091552"/>
            <a:ext cx="647114" cy="6471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C644AA-01F1-44EB-8480-DFC493E2339C}"/>
              </a:ext>
            </a:extLst>
          </p:cNvPr>
          <p:cNvSpPr/>
          <p:nvPr/>
        </p:nvSpPr>
        <p:spPr>
          <a:xfrm>
            <a:off x="838199" y="2512143"/>
            <a:ext cx="9276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Remove the boxing to "Long"; The argument is already of the same type.</a:t>
            </a:r>
          </a:p>
          <a:p>
            <a:r>
              <a:rPr lang="zh-CN" altLang="en-US" dirty="0"/>
              <a:t>去除对</a:t>
            </a:r>
            <a:r>
              <a:rPr lang="en-US" altLang="zh-CN" dirty="0"/>
              <a:t>long</a:t>
            </a:r>
            <a:r>
              <a:rPr lang="zh-CN" altLang="en-US" dirty="0"/>
              <a:t>对象的装箱</a:t>
            </a:r>
            <a:r>
              <a:rPr lang="en-US" altLang="zh-CN" dirty="0"/>
              <a:t>,</a:t>
            </a:r>
            <a:r>
              <a:rPr lang="zh-CN" altLang="en-US" dirty="0"/>
              <a:t>参数已经是</a:t>
            </a:r>
            <a:r>
              <a:rPr lang="en-US" altLang="zh-CN" dirty="0"/>
              <a:t>Long</a:t>
            </a:r>
            <a:r>
              <a:rPr lang="zh-CN" altLang="en-US" dirty="0"/>
              <a:t>类型了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D0B2A4C-5D50-4F90-A22F-57C63CF89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749096"/>
            <a:ext cx="10039928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auditAbleIds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auditAbleIdArray.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CF1C79F-0A66-4840-921F-489DA4271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189931"/>
            <a:ext cx="817082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grant.setUserId(Long.valueOf(</a:t>
            </a:r>
            <a:r>
              <a:rPr lang="zh-CN" altLang="zh-CN" sz="2400" dirty="0">
                <a:solidFill>
                  <a:srgbClr val="A9B7C6"/>
                </a:solidFill>
                <a:latin typeface="Consolas" panose="020B0609020204030204" pitchFamily="49" charset="0"/>
              </a:rPr>
              <a:t>auditAbleIds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[i]))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7017D2-F162-4E18-9EC5-44F8629FD060}"/>
              </a:ext>
            </a:extLst>
          </p:cNvPr>
          <p:cNvSpPr txBox="1"/>
          <p:nvPr/>
        </p:nvSpPr>
        <p:spPr>
          <a:xfrm>
            <a:off x="838199" y="5373591"/>
            <a:ext cx="938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去除无用转换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975B0-A909-49D2-906B-8E152537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47" y="6019922"/>
            <a:ext cx="3003153" cy="2553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675E667-AF64-45CE-BD9C-B31A92791086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89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92099"/>
            <a:ext cx="10058400" cy="851095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198" y="1197724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3" y="1051933"/>
            <a:ext cx="647114" cy="6471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08CDC3-345E-450C-9F51-52336FA10967}"/>
              </a:ext>
            </a:extLst>
          </p:cNvPr>
          <p:cNvSpPr txBox="1"/>
          <p:nvPr/>
        </p:nvSpPr>
        <p:spPr>
          <a:xfrm>
            <a:off x="838198" y="2473853"/>
            <a:ext cx="958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移除对</a:t>
            </a:r>
            <a:r>
              <a:rPr lang="en-US" altLang="zh-CN" dirty="0" err="1"/>
              <a:t>nodeId</a:t>
            </a:r>
            <a:r>
              <a:rPr lang="zh-CN" altLang="en-US" dirty="0"/>
              <a:t>的拆箱操作</a:t>
            </a:r>
            <a:endParaRPr lang="en-US" altLang="zh-CN" dirty="0"/>
          </a:p>
          <a:p>
            <a:r>
              <a:rPr lang="en-US" altLang="zh-CN" dirty="0" err="1"/>
              <a:t>nodeId.longValue</a:t>
            </a:r>
            <a:r>
              <a:rPr lang="en-US" altLang="zh-CN" dirty="0"/>
              <a:t>()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74C8E4-EA43-4618-A781-EA88732EF003}"/>
              </a:ext>
            </a:extLst>
          </p:cNvPr>
          <p:cNvSpPr txBox="1"/>
          <p:nvPr/>
        </p:nvSpPr>
        <p:spPr>
          <a:xfrm>
            <a:off x="838198" y="5337110"/>
            <a:ext cx="53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去除多余操作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299C00-6131-491C-A3B2-CFDF34684642}"/>
              </a:ext>
            </a:extLst>
          </p:cNvPr>
          <p:cNvSpPr/>
          <p:nvPr/>
        </p:nvSpPr>
        <p:spPr>
          <a:xfrm>
            <a:off x="838198" y="1949991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Remove the unboxing of "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nodelId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".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91D3D1-0035-4F8C-A449-39EE9509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383208"/>
            <a:ext cx="7384420" cy="12345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18EF74-CF39-4FF5-9684-F0F31713B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050" y="6115327"/>
            <a:ext cx="2456950" cy="17761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60737A3-4A2B-455A-B851-C7F6A3DA3828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8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66" y="54541"/>
            <a:ext cx="10058400" cy="980937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198" y="1214805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87" y="1035478"/>
            <a:ext cx="647114" cy="6471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074C8E4-EA43-4618-A781-EA88732EF003}"/>
              </a:ext>
            </a:extLst>
          </p:cNvPr>
          <p:cNvSpPr txBox="1"/>
          <p:nvPr/>
        </p:nvSpPr>
        <p:spPr>
          <a:xfrm>
            <a:off x="852266" y="4976345"/>
            <a:ext cx="53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计算前就进行强转</a:t>
            </a:r>
            <a:r>
              <a:rPr lang="en-US" altLang="zh-CN" dirty="0"/>
              <a:t>(</a:t>
            </a:r>
            <a:r>
              <a:rPr lang="zh-CN" altLang="en-US" dirty="0"/>
              <a:t>保证精度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299C00-6131-491C-A3B2-CFDF34684642}"/>
              </a:ext>
            </a:extLst>
          </p:cNvPr>
          <p:cNvSpPr/>
          <p:nvPr/>
        </p:nvSpPr>
        <p:spPr>
          <a:xfrm>
            <a:off x="852266" y="1996041"/>
            <a:ext cx="61449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Cast one of the operands of this integer division to a "double".</a:t>
            </a:r>
          </a:p>
          <a:p>
            <a:r>
              <a:rPr lang="zh-CN" altLang="en-US" dirty="0"/>
              <a:t>把该整数除法的一个操作数强转为 </a:t>
            </a:r>
            <a:r>
              <a:rPr lang="en-US" altLang="zh-CN" dirty="0"/>
              <a:t>double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295F86-0409-43C5-B675-6FF877CCA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134399"/>
            <a:ext cx="11323313" cy="5405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495F50-0BBF-49BE-BFF0-CF36260E5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156" y="6049108"/>
            <a:ext cx="3296844" cy="2555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2830FD8-8C8F-478F-B98A-CA01F2C7C1D0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05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28" y="395270"/>
            <a:ext cx="10058400" cy="750034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52268" y="1168277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4" y="1061450"/>
            <a:ext cx="647114" cy="6471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F24FD0-D5C2-48C2-809C-CB7D304BF931}"/>
              </a:ext>
            </a:extLst>
          </p:cNvPr>
          <p:cNvSpPr/>
          <p:nvPr/>
        </p:nvSpPr>
        <p:spPr>
          <a:xfrm>
            <a:off x="852266" y="2351286"/>
            <a:ext cx="4814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another way to initialize this instance.</a:t>
            </a:r>
          </a:p>
          <a:p>
            <a:r>
              <a:rPr lang="zh-CN" altLang="en-US" dirty="0"/>
              <a:t>用其他方式进行实例化这个实例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BF6D97-5AE4-4030-99BE-E6EED692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98" y="2131523"/>
            <a:ext cx="4390430" cy="38259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10F614-8F9D-4570-BE50-2746F2C7E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18" y="5821465"/>
            <a:ext cx="4177882" cy="4335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C88527-282C-469A-9AFA-FE60422C04B1}"/>
              </a:ext>
            </a:extLst>
          </p:cNvPr>
          <p:cNvSpPr txBox="1"/>
          <p:nvPr/>
        </p:nvSpPr>
        <p:spPr>
          <a:xfrm>
            <a:off x="852266" y="4473526"/>
            <a:ext cx="4648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用其他方法实例化对象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CD1F0B-0D5F-429F-A510-7DD3D0D3AF1B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6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2001"/>
            <a:ext cx="10058400" cy="784049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18EEF-24CD-40F9-A932-5A17976C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997" y="2773182"/>
            <a:ext cx="10515601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不正确关闭资源，可能会导致资源泄露</a:t>
            </a:r>
            <a:endParaRPr lang="en-US" altLang="zh-CN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935476" y="1157064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阻断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506017-E8FA-4378-8A93-5548ABDF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31" y="1125632"/>
            <a:ext cx="495063" cy="4007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9D32CF-B562-4DB9-AA68-86D8AC93316D}"/>
              </a:ext>
            </a:extLst>
          </p:cNvPr>
          <p:cNvSpPr/>
          <p:nvPr/>
        </p:nvSpPr>
        <p:spPr>
          <a:xfrm>
            <a:off x="962997" y="1847385"/>
            <a:ext cx="9909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try-with-resources or close this “******" in a "finally" clause.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使用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try –with-resources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或者在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finally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子句中关闭流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C92ECE-ADAA-40E3-B18F-00C251FF1BAA}"/>
              </a:ext>
            </a:extLst>
          </p:cNvPr>
          <p:cNvSpPr txBox="1"/>
          <p:nvPr/>
        </p:nvSpPr>
        <p:spPr>
          <a:xfrm>
            <a:off x="935476" y="3288458"/>
            <a:ext cx="910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</a:t>
            </a:r>
            <a:r>
              <a:rPr lang="en-US" altLang="zh-CN" dirty="0"/>
              <a:t>1</a:t>
            </a:r>
            <a:r>
              <a:rPr lang="zh-CN" altLang="en-US" dirty="0"/>
              <a:t>（推荐）：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try –with –resources</a:t>
            </a:r>
            <a:r>
              <a:rPr lang="zh-CN" altLang="en-US" dirty="0"/>
              <a:t>创建资源，</a:t>
            </a:r>
            <a:r>
              <a:rPr lang="en-US" altLang="zh-CN" dirty="0"/>
              <a:t>try(</a:t>
            </a:r>
            <a:r>
              <a:rPr lang="zh-CN" altLang="en-US" dirty="0"/>
              <a:t>创建流，自动关闭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8411B36-DA1C-4F11-B3C6-E7F9E5FED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0202"/>
            <a:ext cx="65" cy="9976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816E13-2EDA-4598-ACAA-0C5915BE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80734"/>
            <a:ext cx="10159114" cy="13827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00CAE23-BD91-4319-AB11-EC8DB9653CF7}"/>
              </a:ext>
            </a:extLst>
          </p:cNvPr>
          <p:cNvSpPr txBox="1"/>
          <p:nvPr/>
        </p:nvSpPr>
        <p:spPr>
          <a:xfrm>
            <a:off x="935476" y="5609448"/>
            <a:ext cx="976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finally</a:t>
            </a:r>
            <a:r>
              <a:rPr lang="zh-CN" altLang="en-US" dirty="0"/>
              <a:t>中手动关闭流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C7E814-CB15-4A2C-AA7C-F6971DF12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145" y="6191003"/>
            <a:ext cx="1790855" cy="1295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BE29D7A-A138-4007-A023-FCFC0C20343A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5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69" y="108114"/>
            <a:ext cx="10058400" cy="991772"/>
          </a:xfrm>
        </p:spPr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漏洞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6603" y="1246418"/>
            <a:ext cx="91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阻断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506017-E8FA-4378-8A93-5548ABDF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86" y="1182851"/>
            <a:ext cx="495063" cy="4007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F841AD-36B5-48FA-A294-34FEAC1796BA}"/>
              </a:ext>
            </a:extLst>
          </p:cNvPr>
          <p:cNvSpPr/>
          <p:nvPr/>
        </p:nvSpPr>
        <p:spPr>
          <a:xfrm>
            <a:off x="721469" y="2302533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'PASSWORD' detected in this expression, review this potentially hard-coded credential.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表达式中检测到了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password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，请查看硬编码凭据（纯文本密码）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CBA462-F317-4D00-A3B2-BC4A2A9CB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69" y="3298346"/>
            <a:ext cx="6204841" cy="8531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E67A838-E82F-4D0F-8B45-F2F14E658EC8}"/>
              </a:ext>
            </a:extLst>
          </p:cNvPr>
          <p:cNvSpPr txBox="1"/>
          <p:nvPr/>
        </p:nvSpPr>
        <p:spPr>
          <a:xfrm>
            <a:off x="721469" y="4282165"/>
            <a:ext cx="430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硬编码密码可以简化开发，但易被发现，造成隐患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3098DD-E64E-4829-B25D-E0044219A865}"/>
              </a:ext>
            </a:extLst>
          </p:cNvPr>
          <p:cNvSpPr txBox="1"/>
          <p:nvPr/>
        </p:nvSpPr>
        <p:spPr>
          <a:xfrm>
            <a:off x="721469" y="5266131"/>
            <a:ext cx="82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把密码放入</a:t>
            </a:r>
            <a:r>
              <a:rPr lang="en-US" altLang="zh-CN" dirty="0"/>
              <a:t>token</a:t>
            </a:r>
            <a:r>
              <a:rPr lang="zh-CN" altLang="en-US" dirty="0"/>
              <a:t>中，再通过工具类取出</a:t>
            </a:r>
          </a:p>
        </p:txBody>
      </p:sp>
    </p:spTree>
    <p:extLst>
      <p:ext uri="{BB962C8B-B14F-4D97-AF65-F5344CB8AC3E}">
        <p14:creationId xmlns:p14="http://schemas.microsoft.com/office/powerpoint/2010/main" val="178099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5" y="341848"/>
            <a:ext cx="10058400" cy="875799"/>
          </a:xfrm>
        </p:spPr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漏洞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576775" y="1278735"/>
            <a:ext cx="85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阻断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506017-E8FA-4378-8A93-5548ABDF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10" y="1225410"/>
            <a:ext cx="495063" cy="4007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ED4316A-1C8F-440A-890E-7ABB9C0A4FBE}"/>
              </a:ext>
            </a:extLst>
          </p:cNvPr>
          <p:cNvSpPr/>
          <p:nvPr/>
        </p:nvSpPr>
        <p:spPr>
          <a:xfrm>
            <a:off x="576775" y="2165585"/>
            <a:ext cx="786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the recommended AES (Advanced Encryption Standard) instead.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使用推荐的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AES(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高级加密标准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)</a:t>
            </a:r>
            <a:endParaRPr lang="zh-CN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7B6BC5-F670-4266-89C5-8EA996F94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75" y="3298189"/>
            <a:ext cx="10209846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Cipher cipher = Cipher.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"DES/CBC/PKCS5Padding"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A3A7DA-6441-4771-91BF-34DCD0B23209}"/>
              </a:ext>
            </a:extLst>
          </p:cNvPr>
          <p:cNvSpPr txBox="1"/>
          <p:nvPr/>
        </p:nvSpPr>
        <p:spPr>
          <a:xfrm>
            <a:off x="595638" y="4186757"/>
            <a:ext cx="785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 err="1"/>
              <a:t>aes</a:t>
            </a:r>
            <a:r>
              <a:rPr lang="zh-CN" altLang="en-US" dirty="0"/>
              <a:t>加密</a:t>
            </a:r>
            <a:endParaRPr lang="en-US" altLang="zh-CN" dirty="0"/>
          </a:p>
          <a:p>
            <a:r>
              <a:rPr lang="en-US" altLang="zh-CN" dirty="0"/>
              <a:t>	Cipher </a:t>
            </a:r>
            <a:r>
              <a:rPr lang="en-US" altLang="zh-CN" dirty="0" err="1"/>
              <a:t>cipher</a:t>
            </a:r>
            <a:r>
              <a:rPr lang="en-US" altLang="zh-CN" dirty="0"/>
              <a:t> = </a:t>
            </a:r>
            <a:r>
              <a:rPr lang="en-US" altLang="zh-CN" dirty="0" err="1"/>
              <a:t>Cipher.getInstance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AES/ECB</a:t>
            </a:r>
            <a:r>
              <a:rPr lang="en-US" altLang="zh-CN" dirty="0"/>
              <a:t>/PKCS5PADDING");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7400A3-CA3E-4824-B3A4-7546BDBDA096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97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5" y="341848"/>
            <a:ext cx="10058400" cy="875799"/>
          </a:xfrm>
        </p:spPr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漏洞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576775" y="1278735"/>
            <a:ext cx="85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次要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39828-B87C-4EC5-A08D-F734D2A9AA56}"/>
              </a:ext>
            </a:extLst>
          </p:cNvPr>
          <p:cNvSpPr/>
          <p:nvPr/>
        </p:nvSpPr>
        <p:spPr>
          <a:xfrm>
            <a:off x="787791" y="2060902"/>
            <a:ext cx="10339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Make this "</a:t>
            </a:r>
            <a:r>
              <a:rPr lang="en-US" altLang="zh-CN" b="1" dirty="0"/>
              <a:t>public static 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*****" field final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把*** 属性（已经是 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public static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类型的）设置为 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final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类型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7E3941-8120-41F9-B949-FA6DE618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13" y="1265574"/>
            <a:ext cx="379827" cy="3956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C77DA3-A0B1-4072-BBA6-1BEC2C01817A}"/>
              </a:ext>
            </a:extLst>
          </p:cNvPr>
          <p:cNvSpPr txBox="1"/>
          <p:nvPr/>
        </p:nvSpPr>
        <p:spPr>
          <a:xfrm>
            <a:off x="787791" y="3727938"/>
            <a:ext cx="7272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官方解释：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已经是</a:t>
            </a:r>
            <a:r>
              <a:rPr lang="en-US" altLang="zh-CN" dirty="0"/>
              <a:t>public static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没有啥理由不设置成</a:t>
            </a:r>
            <a:r>
              <a:rPr lang="en-US" altLang="zh-CN" dirty="0"/>
              <a:t>final</a:t>
            </a:r>
            <a:r>
              <a:rPr lang="zh-CN" altLang="en-US" dirty="0"/>
              <a:t>类型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8FFAEE-3A21-4000-9D0D-378A93FF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105" y="5978769"/>
            <a:ext cx="4468895" cy="2886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F3DBB5C-9B0E-4DF6-BBC5-C89613C18C7F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1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5" y="341848"/>
            <a:ext cx="10058400" cy="875799"/>
          </a:xfrm>
        </p:spPr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漏洞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576775" y="1278735"/>
            <a:ext cx="85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次要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7E3941-8120-41F9-B949-FA6DE618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13" y="1265574"/>
            <a:ext cx="379827" cy="3956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C77DA3-A0B1-4072-BBA6-1BEC2C01817A}"/>
              </a:ext>
            </a:extLst>
          </p:cNvPr>
          <p:cNvSpPr txBox="1"/>
          <p:nvPr/>
        </p:nvSpPr>
        <p:spPr>
          <a:xfrm>
            <a:off x="576775" y="3438143"/>
            <a:ext cx="7272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解释：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抛出全部异常信息，可能暴露一些敏感信息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打印到日志，可增强可读性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8FFAEE-3A21-4000-9D0D-378A93FF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105" y="5978769"/>
            <a:ext cx="4468895" cy="28868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E4B666B-DCB6-46A9-AB08-D0ACB4834E87}"/>
              </a:ext>
            </a:extLst>
          </p:cNvPr>
          <p:cNvSpPr/>
          <p:nvPr/>
        </p:nvSpPr>
        <p:spPr>
          <a:xfrm>
            <a:off x="576775" y="2147165"/>
            <a:ext cx="3942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a logger to log this exception.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用日志去记录此异常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47C4A2-006D-458B-9806-028925B05E1F}"/>
              </a:ext>
            </a:extLst>
          </p:cNvPr>
          <p:cNvSpPr txBox="1"/>
          <p:nvPr/>
        </p:nvSpPr>
        <p:spPr>
          <a:xfrm>
            <a:off x="689317" y="4951828"/>
            <a:ext cx="530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使用方法</a:t>
            </a:r>
            <a:endParaRPr lang="en-US" altLang="zh-CN" dirty="0"/>
          </a:p>
          <a:p>
            <a:r>
              <a:rPr lang="en-US" altLang="zh-CN" dirty="0"/>
              <a:t>	@Slf4j</a:t>
            </a:r>
            <a:r>
              <a:rPr lang="zh-CN" altLang="en-US" dirty="0"/>
              <a:t>注解类</a:t>
            </a:r>
            <a:endParaRPr lang="en-US" altLang="zh-CN" dirty="0"/>
          </a:p>
          <a:p>
            <a:r>
              <a:rPr lang="en-US" altLang="zh-CN" dirty="0"/>
              <a:t>	log</a:t>
            </a:r>
            <a:r>
              <a:rPr lang="zh-CN" altLang="en-US" dirty="0"/>
              <a:t>调用日志方法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94BE55-906A-4699-A1BC-C48ADD48A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265" y="4134569"/>
            <a:ext cx="6195597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8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182B9-8A3B-42A6-BC43-C7FA4D6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9C00-E8D4-4A0F-9D07-1D0B896E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流的关闭</a:t>
            </a:r>
          </a:p>
          <a:p>
            <a:r>
              <a:rPr lang="en-US" altLang="zh-CN" dirty="0"/>
              <a:t>2.Equals</a:t>
            </a:r>
            <a:r>
              <a:rPr lang="zh-CN" altLang="en-US" dirty="0"/>
              <a:t>的使用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空指针的处理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除法精度问题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常量设置为</a:t>
            </a:r>
            <a:r>
              <a:rPr lang="en-US" altLang="zh-CN" dirty="0"/>
              <a:t>final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日志的记录</a:t>
            </a:r>
          </a:p>
        </p:txBody>
      </p:sp>
    </p:spTree>
    <p:extLst>
      <p:ext uri="{BB962C8B-B14F-4D97-AF65-F5344CB8AC3E}">
        <p14:creationId xmlns:p14="http://schemas.microsoft.com/office/powerpoint/2010/main" val="142351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223708"/>
            <a:ext cx="10058400" cy="923330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83596" y="1253094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严重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C8FBF6-BAC4-40F7-A553-13093818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53" y="1129939"/>
            <a:ext cx="625142" cy="5751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DE92DF-CCA2-4BDD-8472-5E22590CE9F5}"/>
              </a:ext>
            </a:extLst>
          </p:cNvPr>
          <p:cNvSpPr txBox="1"/>
          <p:nvPr/>
        </p:nvSpPr>
        <p:spPr>
          <a:xfrm>
            <a:off x="838199" y="3242547"/>
            <a:ext cx="1092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每取一个随机数，创建一个</a:t>
            </a:r>
            <a:r>
              <a:rPr lang="en-US" altLang="zh-CN" dirty="0"/>
              <a:t>random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这种方式低效，不可靠， 很有可能不是“随机”的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199" y="4348839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创建一个单例</a:t>
            </a:r>
            <a:r>
              <a:rPr lang="en-US" altLang="zh-CN" dirty="0"/>
              <a:t>random</a:t>
            </a:r>
            <a:r>
              <a:rPr lang="zh-CN" altLang="en-US" dirty="0"/>
              <a:t>对象，每次都调用这个对象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13FB8D-FD3B-4A4C-8713-AE8E9FFDCEA1}"/>
              </a:ext>
            </a:extLst>
          </p:cNvPr>
          <p:cNvSpPr/>
          <p:nvPr/>
        </p:nvSpPr>
        <p:spPr>
          <a:xfrm>
            <a:off x="838199" y="2325750"/>
            <a:ext cx="3649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Save and re-use this “Random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”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保存并重用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random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类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F816C2-C3AC-4853-AD95-33C9D304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015" y="6055628"/>
            <a:ext cx="2217612" cy="2057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020558-F7C8-49F8-AA68-9D39E96942F4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36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31" y="233783"/>
            <a:ext cx="10058400" cy="865837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552531" y="1192722"/>
            <a:ext cx="8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主要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C8FBF6-BAC4-40F7-A553-13093818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54" y="1089824"/>
            <a:ext cx="625142" cy="5751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E0E0ED-A775-4978-A9C5-5FFE624F7D5E}"/>
              </a:ext>
            </a:extLst>
          </p:cNvPr>
          <p:cNvSpPr/>
          <p:nvPr/>
        </p:nvSpPr>
        <p:spPr>
          <a:xfrm>
            <a:off x="552531" y="2264287"/>
            <a:ext cx="7986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the "equals" method if value comparison was intended.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想比较值，就用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equals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05E417-F171-4808-92B2-E67DFD1BAFA0}"/>
              </a:ext>
            </a:extLst>
          </p:cNvPr>
          <p:cNvSpPr txBox="1"/>
          <p:nvPr/>
        </p:nvSpPr>
        <p:spPr>
          <a:xfrm>
            <a:off x="552531" y="3425256"/>
            <a:ext cx="852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String</a:t>
            </a:r>
            <a:r>
              <a:rPr lang="zh-CN" altLang="en-US" dirty="0"/>
              <a:t>或者包装类 如 </a:t>
            </a:r>
            <a:r>
              <a:rPr lang="en-US" altLang="zh-CN" dirty="0" err="1"/>
              <a:t>Interger</a:t>
            </a:r>
            <a:r>
              <a:rPr lang="en-US" altLang="zh-CN" dirty="0"/>
              <a:t>   ==</a:t>
            </a:r>
            <a:r>
              <a:rPr lang="zh-CN" altLang="en-US" dirty="0"/>
              <a:t>比较的是内存地址</a:t>
            </a:r>
            <a:endParaRPr lang="en-US" altLang="zh-CN" dirty="0"/>
          </a:p>
          <a:p>
            <a:r>
              <a:rPr lang="en-US" altLang="zh-CN" dirty="0"/>
              <a:t>Equals</a:t>
            </a:r>
            <a:r>
              <a:rPr lang="zh-CN" altLang="en-US" dirty="0"/>
              <a:t>比较的是变量值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154BD5-00AB-406B-ABF0-C5C646D81E89}"/>
              </a:ext>
            </a:extLst>
          </p:cNvPr>
          <p:cNvSpPr txBox="1"/>
          <p:nvPr/>
        </p:nvSpPr>
        <p:spPr>
          <a:xfrm>
            <a:off x="549947" y="4492283"/>
            <a:ext cx="898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equals</a:t>
            </a:r>
            <a:r>
              <a:rPr lang="zh-CN" altLang="en-US" dirty="0"/>
              <a:t>比较变量值，不适用</a:t>
            </a:r>
            <a:r>
              <a:rPr lang="en-US" altLang="zh-CN" dirty="0"/>
              <a:t>==  / </a:t>
            </a:r>
            <a:r>
              <a:rPr lang="zh-CN" altLang="en-US" dirty="0"/>
              <a:t> </a:t>
            </a:r>
            <a:r>
              <a:rPr lang="en-US" altLang="zh-CN" dirty="0"/>
              <a:t>!=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已知变量</a:t>
            </a:r>
            <a:r>
              <a:rPr lang="en-US" altLang="zh-CN" dirty="0"/>
              <a:t>.equals(</a:t>
            </a:r>
            <a:r>
              <a:rPr lang="zh-CN" altLang="en-US" dirty="0"/>
              <a:t>未知变量</a:t>
            </a:r>
            <a:r>
              <a:rPr lang="en-US" altLang="zh-CN" dirty="0"/>
              <a:t>)</a:t>
            </a:r>
            <a:r>
              <a:rPr lang="zh-CN" altLang="en-US" dirty="0"/>
              <a:t>， 避免空指针报错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7006A7-4945-42A8-BAC4-13C8F653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732" y="6187920"/>
            <a:ext cx="2164268" cy="1371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3B359C1-EE28-49A2-8502-8EE0CAC2C057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745"/>
            <a:ext cx="10058400" cy="828503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257664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588369"/>
            <a:ext cx="651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java8 </a:t>
            </a:r>
            <a:r>
              <a:rPr lang="zh-CN" altLang="en-US" dirty="0"/>
              <a:t>的</a:t>
            </a:r>
            <a:r>
              <a:rPr lang="en-US" altLang="zh-CN" dirty="0"/>
              <a:t>Optional</a:t>
            </a:r>
            <a:r>
              <a:rPr lang="zh-CN" altLang="en-US" dirty="0"/>
              <a:t>特性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275060"/>
            <a:ext cx="467822" cy="369332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A02884E-B896-4A93-B89F-17DBEEF3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39" y="3502497"/>
            <a:ext cx="6236677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zh-CN" altLang="en-US" sz="2000" dirty="0"/>
              <a:t>不能使用空指针访问内存位置</a:t>
            </a:r>
            <a:endParaRPr lang="zh-CN" altLang="zh-CN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1D9BC9-EA3E-417A-BA08-9BD4A1838124}"/>
              </a:ext>
            </a:extLst>
          </p:cNvPr>
          <p:cNvSpPr/>
          <p:nvPr/>
        </p:nvSpPr>
        <p:spPr>
          <a:xfrm>
            <a:off x="838200" y="2287163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A "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NullPointerException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" could be thrown; “***" is nullable here.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可能抛出空指针异常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C80593-C26D-4FF7-9804-2C53D3DD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248" y="6142928"/>
            <a:ext cx="1752752" cy="1752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43DDE6D-638B-41BF-AD15-506CEA72D7D1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5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55" y="243076"/>
            <a:ext cx="10058400" cy="907366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212322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419869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更改</a:t>
            </a:r>
            <a:r>
              <a:rPr lang="en-US" altLang="zh-CN" dirty="0"/>
              <a:t>if</a:t>
            </a:r>
            <a:r>
              <a:rPr lang="zh-CN" altLang="en-US" dirty="0"/>
              <a:t>表达式，保证不总为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073823"/>
            <a:ext cx="818688" cy="64633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A02884E-B896-4A93-B89F-17DBEEF3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55" y="3250807"/>
            <a:ext cx="6236677" cy="9714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en-US" altLang="zh-CN" sz="2000" dirty="0"/>
              <a:t>If</a:t>
            </a:r>
            <a:r>
              <a:rPr lang="zh-CN" altLang="en-US" sz="2000" dirty="0"/>
              <a:t>的条件表达式总为</a:t>
            </a:r>
            <a:r>
              <a:rPr lang="en-US" altLang="zh-CN" sz="2000" dirty="0"/>
              <a:t>true </a:t>
            </a:r>
            <a:r>
              <a:rPr lang="zh-CN" altLang="en-US" sz="2000" dirty="0"/>
              <a:t>或</a:t>
            </a:r>
            <a:r>
              <a:rPr lang="en-US" altLang="zh-CN" sz="2000" dirty="0"/>
              <a:t>false</a:t>
            </a:r>
          </a:p>
          <a:p>
            <a:pPr lvl="1" indent="-457200"/>
            <a:r>
              <a:rPr lang="zh-CN" altLang="en-US" sz="2000" dirty="0"/>
              <a:t>导致语句总执行或者永不执行</a:t>
            </a:r>
            <a:endParaRPr lang="en-US" altLang="zh-CN" sz="2000" dirty="0"/>
          </a:p>
          <a:p>
            <a:pPr lvl="1" indent="-457200"/>
            <a:endParaRPr lang="zh-CN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01049E-45A9-4955-BAF6-EB82EB5FC4D7}"/>
              </a:ext>
            </a:extLst>
          </p:cNvPr>
          <p:cNvSpPr/>
          <p:nvPr/>
        </p:nvSpPr>
        <p:spPr>
          <a:xfrm>
            <a:off x="838200" y="2162315"/>
            <a:ext cx="8587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Change this condition so that it does not always evaluate to "false“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改变条件，使结果不总为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false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39F84-FEA8-40E1-8ACE-A189458C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777" y="6020972"/>
            <a:ext cx="3292223" cy="2479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CB6E64-55F2-4242-947B-AFB02BFB511A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1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394"/>
            <a:ext cx="10058400" cy="762132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245355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588369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如果要返回空， 返回一个空字符串，“”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093526"/>
            <a:ext cx="836675" cy="66053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A02884E-B896-4A93-B89F-17DBEEF3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52" y="3469658"/>
            <a:ext cx="6236677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en-US" altLang="zh-CN" sz="2000" dirty="0" err="1"/>
              <a:t>toString</a:t>
            </a:r>
            <a:r>
              <a:rPr lang="en-US" altLang="zh-CN" sz="2000" dirty="0"/>
              <a:t>  clone</a:t>
            </a:r>
            <a:r>
              <a:rPr lang="zh-CN" altLang="en-US" sz="2000" dirty="0"/>
              <a:t>方法不应该返回</a:t>
            </a:r>
            <a:r>
              <a:rPr lang="en-US" altLang="zh-CN" sz="2000" dirty="0"/>
              <a:t>null</a:t>
            </a:r>
            <a:endParaRPr lang="zh-CN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ADC39A-AD81-4D56-A21B-92804F4E8017}"/>
              </a:ext>
            </a:extLst>
          </p:cNvPr>
          <p:cNvSpPr/>
          <p:nvPr/>
        </p:nvSpPr>
        <p:spPr>
          <a:xfrm>
            <a:off x="784073" y="2219007"/>
            <a:ext cx="3313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Return empty string instead.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应该返回一个空字符串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3F85D1-334F-4C3E-A08F-8810B77F6BEF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7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434"/>
            <a:ext cx="10058400" cy="739153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187039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200827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转为非包装类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032238"/>
            <a:ext cx="818688" cy="64633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A02884E-B896-4A93-B89F-17DBEEF3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" y="3070724"/>
            <a:ext cx="6236677" cy="6636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zh-CN" altLang="en-US" sz="2000" dirty="0"/>
              <a:t>使用三目运算符时， 返回的类型需要统一</a:t>
            </a:r>
            <a:endParaRPr lang="en-US" altLang="zh-CN" sz="2000" dirty="0"/>
          </a:p>
          <a:p>
            <a:pPr lvl="1" indent="-457200"/>
            <a:r>
              <a:rPr lang="zh-CN" altLang="en-US" sz="2000" dirty="0"/>
              <a:t>如果提供包装类， 还需要拆箱，会损失精度</a:t>
            </a:r>
            <a:endParaRPr lang="zh-CN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C381D9-C5DE-40C0-9223-5F2A55B6D1F6}"/>
              </a:ext>
            </a:extLst>
          </p:cNvPr>
          <p:cNvSpPr/>
          <p:nvPr/>
        </p:nvSpPr>
        <p:spPr>
          <a:xfrm>
            <a:off x="838200" y="2040143"/>
            <a:ext cx="5493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Add an explicit cast to match types of operands.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对于操作数进行强制类型转换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4C4B5A-5168-4062-B97C-0CC58D35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829" y="5992837"/>
            <a:ext cx="4680171" cy="3144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940E03-BAB1-4133-99C5-8757CF25AB7C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8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60"/>
            <a:ext cx="10058400" cy="785636"/>
          </a:xfrm>
        </p:spPr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203608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266587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手动中止线程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063173"/>
            <a:ext cx="818688" cy="6463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8712485-113B-4673-BF21-6859E0DCAE2E}"/>
              </a:ext>
            </a:extLst>
          </p:cNvPr>
          <p:cNvSpPr/>
          <p:nvPr/>
        </p:nvSpPr>
        <p:spPr>
          <a:xfrm>
            <a:off x="838200" y="2477522"/>
            <a:ext cx="8488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Either re-interrupt this method or rethrow the "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InterruptedException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".</a:t>
            </a:r>
          </a:p>
          <a:p>
            <a:r>
              <a:rPr lang="zh-CN" altLang="en-US" dirty="0"/>
              <a:t>要么重新中断此方法，要么重新抛出“</a:t>
            </a:r>
            <a:r>
              <a:rPr lang="en-US" altLang="zh-CN" dirty="0" err="1"/>
              <a:t>InterruptedException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EDBA5A-B94D-4197-A1AB-200780E0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0" y="3524205"/>
            <a:ext cx="4648200" cy="23820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E5707C-F0F7-4A9D-A162-ADF9D8E63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466" y="6038557"/>
            <a:ext cx="3989534" cy="2680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2769B45-CD41-4BFC-8259-85E3AC26A2AF}"/>
              </a:ext>
            </a:extLst>
          </p:cNvPr>
          <p:cNvSpPr txBox="1"/>
          <p:nvPr/>
        </p:nvSpPr>
        <p:spPr>
          <a:xfrm>
            <a:off x="11771167" y="5747947"/>
            <a:ext cx="42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4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2066</TotalTime>
  <Words>1195</Words>
  <Application>Microsoft Office PowerPoint</Application>
  <PresentationFormat>宽屏</PresentationFormat>
  <Paragraphs>191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Helvetica Neue</vt:lpstr>
      <vt:lpstr>Arial</vt:lpstr>
      <vt:lpstr>Calibri</vt:lpstr>
      <vt:lpstr>Calibri Light</vt:lpstr>
      <vt:lpstr>Consolas</vt:lpstr>
      <vt:lpstr>回顾</vt:lpstr>
      <vt:lpstr>SonarQube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2.漏洞</vt:lpstr>
      <vt:lpstr>2.漏洞</vt:lpstr>
      <vt:lpstr>2.漏洞</vt:lpstr>
      <vt:lpstr>2.漏洞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保健 袁</dc:creator>
  <cp:lastModifiedBy>保健 袁</cp:lastModifiedBy>
  <cp:revision>56</cp:revision>
  <dcterms:created xsi:type="dcterms:W3CDTF">2020-01-07T02:55:41Z</dcterms:created>
  <dcterms:modified xsi:type="dcterms:W3CDTF">2020-01-16T09:44:52Z</dcterms:modified>
</cp:coreProperties>
</file>