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7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1" r:id="rId15"/>
    <p:sldId id="272" r:id="rId16"/>
    <p:sldId id="274" r:id="rId17"/>
    <p:sldId id="277" r:id="rId18"/>
    <p:sldId id="278" r:id="rId19"/>
    <p:sldId id="279" r:id="rId20"/>
    <p:sldId id="258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FDE4E-1D91-40AE-9A35-1465B860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0E366D-621A-453B-8A5F-B4374869B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DCEE9-023B-4528-AA0B-559CEF56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032CD-FAB6-4A36-92C4-30405E20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D1063-975E-4F99-A65D-355A8B37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6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CBCA6-EE88-44C3-94C4-B47CC9A6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4E2DEA-F008-43ED-AEFC-1F702F6C0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7978B-4AC5-4AE7-9925-71702A38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6248A-38B6-47EA-8B4E-4DAEF108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691BE-F105-4CCE-A146-21FCAE82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7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8FC394-ABC5-4593-B36E-6BDAD72C1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DC8FCA-851D-4AA5-9931-C619C11E6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D05F0-716B-42D2-B4FB-EB26306F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21015-3418-4B30-A0AB-8339DAE5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771F0-CFEA-4E74-8131-93FF7D5D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4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34145-3743-4591-B5D1-5CDC43C1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450AC-40CC-42C0-B05C-3A85DEB1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21E3F-94BF-46D4-9725-F9CCBF58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5C00C-1E9C-421F-BD00-6B0F9C1D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11CCF-39A1-4E31-A1A9-66249812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2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32713-1019-441C-9E68-C1C4C82A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0B9C5-4719-4029-84F9-3500196ED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56E2-BBEE-4786-BED8-D65A9ED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30F1E-5D0B-4AFA-974E-1866E56D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9CA34-6943-4D3E-A0A2-9D534E83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5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F3CD-A30D-4384-B39C-FD3EF319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C72EA-7C62-4792-85FE-A3EDECFD4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B1BAE-20A8-49A4-B551-7956581BF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E4C58A-F8F2-4D45-A5D6-F6CF0222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A65275-091D-401F-8178-B79938DD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BD19E-B3D0-4F3D-80A7-9A19BF19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8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C69E0-CF13-4DF4-BA77-77D0D72F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5873A-FF59-4537-9A0B-A9012EFF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90A97-43D7-4AB8-B5D5-04B3A58E9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307EB6-D65C-465A-8CF8-8903F053F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44ED7A-C4C3-4D9E-8529-9D37EF886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A784DF-CC9B-44C5-AB8A-BD91045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EA3108-5BB1-472D-9B99-087FE653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3F8D95-5BA6-4A8A-83E2-FAA16769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5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23436-CC70-4C9C-8F7A-8AE97459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7A8D1F-C87B-4099-B76C-705931C6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EF6615-E485-4372-B78E-85C0CD1D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F6DBAD-42C8-4B7F-9F7C-D3D0EB02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0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5ECDDA-0626-44DA-8046-5E9B4B22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CDD34C-A97A-4795-A6FC-3372D00D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4A9C8-B876-4156-B0A3-B788C2BC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1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E44C4-CDFF-4221-AF5E-964A8AFB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C5061-F927-43A8-8F00-3C80E22C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5A9119-91EB-4EFC-AADB-D3A19B67B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FDB96-9E27-473A-9E31-B5E97759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76095-6AED-4DF6-BC37-FD3793E6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6091D9-3D77-45A7-99D9-96F58AF1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36FD-3FE6-473D-AA4B-5476D3EC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388481-E40F-46A0-801F-3938B803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C5A918-61AE-4518-9393-0DAD28F06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0EFCA6-E4A7-4F4E-A17E-7A8AEA2A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3AF-A7A8-4C82-BA88-8195733A93B3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0D33FD-7D07-483A-B459-D18D1CEA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C7E52E-D093-4ACE-877C-C2E3BA46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6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D82039-21A2-4C46-98DB-080B5D54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EE347-2DE0-4337-B8BA-F96DDC8EC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385FA-6FCE-456F-9FBB-0F90EF9FC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13AF-A7A8-4C82-BA88-8195733A93B3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7CAA8-8566-4709-9041-17F339FED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7B515-65A7-444C-9473-496C22E49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4535-6214-432F-9B1C-CE328A8DF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30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F1208-BB5C-4DCE-AB0B-4735BCC67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altLang="zh-CN" dirty="0"/>
              <a:t>SonarQube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C8F04A-F366-4D75-AD40-AD32251D7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扫描问题及解决</a:t>
            </a:r>
          </a:p>
        </p:txBody>
      </p:sp>
    </p:spTree>
    <p:extLst>
      <p:ext uri="{BB962C8B-B14F-4D97-AF65-F5344CB8AC3E}">
        <p14:creationId xmlns:p14="http://schemas.microsoft.com/office/powerpoint/2010/main" val="344605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200" y="4266587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手动强转类型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DB773-8620-4C65-B9DF-B164A995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80" y="1501251"/>
            <a:ext cx="818688" cy="64633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A02884E-B896-4A93-B89F-17DBEEF3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" y="3557750"/>
            <a:ext cx="6236677" cy="355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zh-CN" altLang="en-US" sz="2000" dirty="0"/>
              <a:t>不能忽略   中断异常   跟线程有关</a:t>
            </a:r>
            <a:endParaRPr lang="zh-CN" altLang="zh-CN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712485-113B-4673-BF21-6859E0DCAE2E}"/>
              </a:ext>
            </a:extLst>
          </p:cNvPr>
          <p:cNvSpPr/>
          <p:nvPr/>
        </p:nvSpPr>
        <p:spPr>
          <a:xfrm>
            <a:off x="838200" y="2477522"/>
            <a:ext cx="8488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Either re-interrupt this method or rethrow the "</a:t>
            </a:r>
            <a:r>
              <a:rPr lang="en-US" altLang="zh-CN" b="1" dirty="0" err="1">
                <a:solidFill>
                  <a:srgbClr val="444444"/>
                </a:solidFill>
                <a:latin typeface="Helvetica Neue"/>
              </a:rPr>
              <a:t>InterruptedException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".</a:t>
            </a:r>
          </a:p>
          <a:p>
            <a:r>
              <a:rPr lang="zh-CN" altLang="en-US" dirty="0"/>
              <a:t>要么重新中断此方法，要么重新抛出“</a:t>
            </a:r>
            <a:r>
              <a:rPr lang="en-US" altLang="zh-CN" dirty="0" err="1"/>
              <a:t>InterruptedException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FEDBA5A-B94D-4197-A1AB-200780E0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0" y="3524205"/>
            <a:ext cx="4648200" cy="23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4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200" y="4681211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保证条件表达式结果不能相同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DB773-8620-4C65-B9DF-B164A995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80" y="1501251"/>
            <a:ext cx="818688" cy="64633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A02884E-B896-4A93-B89F-17DBEEF3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" y="3870943"/>
            <a:ext cx="6236677" cy="355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en-US" altLang="zh-CN" sz="2000" dirty="0"/>
              <a:t>If  else  </a:t>
            </a:r>
            <a:r>
              <a:rPr lang="en-US" altLang="zh-CN" sz="2000" dirty="0" err="1"/>
              <a:t>else</a:t>
            </a:r>
            <a:r>
              <a:rPr lang="en-US" altLang="zh-CN" sz="2000" dirty="0"/>
              <a:t> if  </a:t>
            </a:r>
            <a:r>
              <a:rPr lang="zh-CN" altLang="en-US" sz="2000" dirty="0"/>
              <a:t>条件表达式不能相同</a:t>
            </a:r>
            <a:endParaRPr lang="zh-CN" altLang="zh-CN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99F93A-6C1B-4EB2-BBD1-63730C76831F}"/>
              </a:ext>
            </a:extLst>
          </p:cNvPr>
          <p:cNvSpPr/>
          <p:nvPr/>
        </p:nvSpPr>
        <p:spPr>
          <a:xfrm>
            <a:off x="838200" y="2493197"/>
            <a:ext cx="902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This branch can not be reached because the condition duplicates a previous condition in the same sequence of "if/else if" statements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分支语句无法到达，因为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if else if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条件表达式重复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1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200" y="4588369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省略多余的比较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DB773-8620-4C65-B9DF-B164A995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80" y="1501251"/>
            <a:ext cx="818688" cy="64633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A02884E-B896-4A93-B89F-17DBEEF3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57" y="3540983"/>
            <a:ext cx="8784794" cy="355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zh-CN" altLang="en-US" sz="2000" dirty="0"/>
              <a:t>过于简单的校验就不必进行， 不同类型的变量肯定不相等</a:t>
            </a:r>
            <a:endParaRPr lang="zh-CN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7AA049-0A40-410D-9D7D-1CA2B8AC5E0B}"/>
              </a:ext>
            </a:extLst>
          </p:cNvPr>
          <p:cNvSpPr/>
          <p:nvPr/>
        </p:nvSpPr>
        <p:spPr>
          <a:xfrm>
            <a:off x="838200" y="2503648"/>
            <a:ext cx="10331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Remove this call to "equals"; comparisons between unrelated types always return false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移除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equals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的调用，不同类型的比较总是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117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62B86-7C1A-4CA6-AD3F-B3E11B77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49" y="1484409"/>
            <a:ext cx="647114" cy="6471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77B6252-C463-43DA-89B9-A9BAC1F135BB}"/>
              </a:ext>
            </a:extLst>
          </p:cNvPr>
          <p:cNvSpPr txBox="1"/>
          <p:nvPr/>
        </p:nvSpPr>
        <p:spPr>
          <a:xfrm>
            <a:off x="838200" y="3531524"/>
            <a:ext cx="671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Math.abs</a:t>
            </a:r>
            <a:r>
              <a:rPr lang="zh-CN" altLang="en-US" dirty="0"/>
              <a:t>不一定总返回整数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97E736-DC91-46E2-94B3-22452D1AC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775" y="1634028"/>
            <a:ext cx="5541886" cy="40749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2706520-71A5-418D-A9E7-96FB21A87655}"/>
              </a:ext>
            </a:extLst>
          </p:cNvPr>
          <p:cNvSpPr/>
          <p:nvPr/>
        </p:nvSpPr>
        <p:spPr>
          <a:xfrm>
            <a:off x="838200" y="2517479"/>
            <a:ext cx="3506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Use the original value instead.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使用原始值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892532B-744D-4B79-A82A-CB37D2C99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07695"/>
            <a:ext cx="4654770" cy="19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8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200" y="5373591"/>
            <a:ext cx="853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使用第二种方法，传递一个参数类型，可避免转码错误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62B86-7C1A-4CA6-AD3F-B3E11B77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49" y="1484409"/>
            <a:ext cx="647114" cy="64711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6356D32-C731-4701-BEA1-43CCBD9AB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67390"/>
            <a:ext cx="3930884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FE60514-CBDB-45FE-9AEF-A6493111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75613"/>
            <a:ext cx="515112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7B6252-C463-43DA-89B9-A9BAC1F135BB}"/>
              </a:ext>
            </a:extLst>
          </p:cNvPr>
          <p:cNvSpPr txBox="1"/>
          <p:nvPr/>
        </p:nvSpPr>
        <p:spPr>
          <a:xfrm>
            <a:off x="838200" y="4403188"/>
            <a:ext cx="671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不传递参数， 可能发生类型转换错误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C3883B-DB41-4F62-8C5F-92E98D300E28}"/>
              </a:ext>
            </a:extLst>
          </p:cNvPr>
          <p:cNvSpPr/>
          <p:nvPr/>
        </p:nvSpPr>
        <p:spPr>
          <a:xfrm>
            <a:off x="838200" y="2135751"/>
            <a:ext cx="5288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Pass "new String[0]" as argument to "</a:t>
            </a:r>
            <a:r>
              <a:rPr lang="en-US" altLang="zh-CN" b="1" dirty="0" err="1">
                <a:solidFill>
                  <a:srgbClr val="444444"/>
                </a:solidFill>
                <a:latin typeface="Helvetica Neue"/>
              </a:rPr>
              <a:t>toArray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“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给</a:t>
            </a:r>
            <a:r>
              <a:rPr lang="en-US" altLang="zh-CN" b="1" dirty="0" err="1">
                <a:solidFill>
                  <a:srgbClr val="444444"/>
                </a:solidFill>
                <a:latin typeface="Helvetica Neue"/>
              </a:rPr>
              <a:t>toArray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方法传递一个 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 new String[0] 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46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62B86-7C1A-4CA6-AD3F-B3E11B77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49" y="1484409"/>
            <a:ext cx="647114" cy="6471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1C7137-D005-49EB-AD53-0E3BAD00A9B0}"/>
              </a:ext>
            </a:extLst>
          </p:cNvPr>
          <p:cNvSpPr/>
          <p:nvPr/>
        </p:nvSpPr>
        <p:spPr>
          <a:xfrm>
            <a:off x="838200" y="2440640"/>
            <a:ext cx="869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Introduce a new variable instead of reusing the parameter "target".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引入新的变量，而不是复用参数 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target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E9E236-6430-4644-B18C-1773F61A2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96088"/>
            <a:ext cx="6805250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3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62B86-7C1A-4CA6-AD3F-B3E11B77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49" y="1484409"/>
            <a:ext cx="647114" cy="6471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C644AA-01F1-44EB-8480-DFC493E2339C}"/>
              </a:ext>
            </a:extLst>
          </p:cNvPr>
          <p:cNvSpPr/>
          <p:nvPr/>
        </p:nvSpPr>
        <p:spPr>
          <a:xfrm>
            <a:off x="838199" y="2512143"/>
            <a:ext cx="9276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Remove the boxing to "Long"; The argument is already of the same type.</a:t>
            </a:r>
          </a:p>
          <a:p>
            <a:r>
              <a:rPr lang="zh-CN" altLang="en-US" dirty="0"/>
              <a:t>去除对</a:t>
            </a:r>
            <a:r>
              <a:rPr lang="en-US" altLang="zh-CN" dirty="0"/>
              <a:t>long</a:t>
            </a:r>
            <a:r>
              <a:rPr lang="zh-CN" altLang="en-US" dirty="0"/>
              <a:t>对象的装箱</a:t>
            </a:r>
            <a:r>
              <a:rPr lang="en-US" altLang="zh-CN" dirty="0"/>
              <a:t>,</a:t>
            </a:r>
            <a:r>
              <a:rPr lang="zh-CN" altLang="en-US" dirty="0"/>
              <a:t>参数已经是</a:t>
            </a:r>
            <a:r>
              <a:rPr lang="en-US" altLang="zh-CN" dirty="0"/>
              <a:t>Long</a:t>
            </a:r>
            <a:r>
              <a:rPr lang="zh-CN" altLang="en-US" dirty="0"/>
              <a:t>类型了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D0B2A4C-5D50-4F90-A22F-57C63CF89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749096"/>
            <a:ext cx="10039928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auditAbleIds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auditAbleIdArray.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CF1C79F-0A66-4840-921F-489DA4271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4189931"/>
            <a:ext cx="8170827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grant.setUserId(Long.valueOf(</a:t>
            </a:r>
            <a:r>
              <a:rPr lang="zh-CN" altLang="zh-CN" sz="2400" dirty="0">
                <a:solidFill>
                  <a:srgbClr val="A9B7C6"/>
                </a:solidFill>
                <a:latin typeface="Consolas" panose="020B0609020204030204" pitchFamily="49" charset="0"/>
              </a:rPr>
              <a:t>auditAbleIds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[i]))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7017D2-F162-4E18-9EC5-44F8629FD060}"/>
              </a:ext>
            </a:extLst>
          </p:cNvPr>
          <p:cNvSpPr txBox="1"/>
          <p:nvPr/>
        </p:nvSpPr>
        <p:spPr>
          <a:xfrm>
            <a:off x="838199" y="5373591"/>
            <a:ext cx="938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去除无用转换</a:t>
            </a:r>
          </a:p>
        </p:txBody>
      </p:sp>
    </p:spTree>
    <p:extLst>
      <p:ext uri="{BB962C8B-B14F-4D97-AF65-F5344CB8AC3E}">
        <p14:creationId xmlns:p14="http://schemas.microsoft.com/office/powerpoint/2010/main" val="301789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62B86-7C1A-4CA6-AD3F-B3E11B77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49" y="1484409"/>
            <a:ext cx="647114" cy="6471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08CDC3-345E-450C-9F51-52336FA10967}"/>
              </a:ext>
            </a:extLst>
          </p:cNvPr>
          <p:cNvSpPr txBox="1"/>
          <p:nvPr/>
        </p:nvSpPr>
        <p:spPr>
          <a:xfrm>
            <a:off x="838198" y="2939599"/>
            <a:ext cx="958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移除对</a:t>
            </a:r>
            <a:r>
              <a:rPr lang="en-US" altLang="zh-CN" dirty="0" err="1"/>
              <a:t>nodeId</a:t>
            </a:r>
            <a:r>
              <a:rPr lang="zh-CN" altLang="en-US" dirty="0"/>
              <a:t>的拆箱操作</a:t>
            </a:r>
            <a:endParaRPr lang="en-US" altLang="zh-CN" dirty="0"/>
          </a:p>
          <a:p>
            <a:r>
              <a:rPr lang="en-US" altLang="zh-CN" dirty="0" err="1"/>
              <a:t>nodeId.longValue</a:t>
            </a:r>
            <a:r>
              <a:rPr lang="en-US" altLang="zh-CN" dirty="0"/>
              <a:t>()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74C8E4-EA43-4618-A781-EA88732EF003}"/>
              </a:ext>
            </a:extLst>
          </p:cNvPr>
          <p:cNvSpPr txBox="1"/>
          <p:nvPr/>
        </p:nvSpPr>
        <p:spPr>
          <a:xfrm>
            <a:off x="838198" y="5557802"/>
            <a:ext cx="537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去除多余操作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299C00-6131-491C-A3B2-CFDF34684642}"/>
              </a:ext>
            </a:extLst>
          </p:cNvPr>
          <p:cNvSpPr/>
          <p:nvPr/>
        </p:nvSpPr>
        <p:spPr>
          <a:xfrm>
            <a:off x="838198" y="2440640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Remove the unboxing of "</a:t>
            </a:r>
            <a:r>
              <a:rPr lang="en-US" altLang="zh-CN" b="1" dirty="0" err="1">
                <a:solidFill>
                  <a:srgbClr val="444444"/>
                </a:solidFill>
                <a:latin typeface="Helvetica Neue"/>
              </a:rPr>
              <a:t>nodelId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".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91D3D1-0035-4F8C-A449-39EE95096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954726"/>
            <a:ext cx="7384420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8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62B86-7C1A-4CA6-AD3F-B3E11B77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49" y="1484409"/>
            <a:ext cx="647114" cy="6471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08CDC3-345E-450C-9F51-52336FA10967}"/>
              </a:ext>
            </a:extLst>
          </p:cNvPr>
          <p:cNvSpPr txBox="1"/>
          <p:nvPr/>
        </p:nvSpPr>
        <p:spPr>
          <a:xfrm>
            <a:off x="838198" y="3146609"/>
            <a:ext cx="958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把该整数除法的一个操作数强转为 </a:t>
            </a:r>
            <a:r>
              <a:rPr lang="en-US" altLang="zh-CN" dirty="0"/>
              <a:t>double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74C8E4-EA43-4618-A781-EA88732EF003}"/>
              </a:ext>
            </a:extLst>
          </p:cNvPr>
          <p:cNvSpPr txBox="1"/>
          <p:nvPr/>
        </p:nvSpPr>
        <p:spPr>
          <a:xfrm>
            <a:off x="852266" y="4976345"/>
            <a:ext cx="537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计算前就进行强转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299C00-6131-491C-A3B2-CFDF34684642}"/>
              </a:ext>
            </a:extLst>
          </p:cNvPr>
          <p:cNvSpPr/>
          <p:nvPr/>
        </p:nvSpPr>
        <p:spPr>
          <a:xfrm>
            <a:off x="838198" y="2440640"/>
            <a:ext cx="6763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Cast one of the operands of this integer division to a "double".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295F86-0409-43C5-B675-6FF877CCA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61" y="3707833"/>
            <a:ext cx="11323313" cy="54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5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次要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62B86-7C1A-4CA6-AD3F-B3E11B77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49" y="1484409"/>
            <a:ext cx="647114" cy="6471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08CDC3-345E-450C-9F51-52336FA10967}"/>
              </a:ext>
            </a:extLst>
          </p:cNvPr>
          <p:cNvSpPr txBox="1"/>
          <p:nvPr/>
        </p:nvSpPr>
        <p:spPr>
          <a:xfrm>
            <a:off x="838198" y="3146609"/>
            <a:ext cx="958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用其他方式进行实例化这个实例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F24FD0-D5C2-48C2-809C-CB7D304BF931}"/>
              </a:ext>
            </a:extLst>
          </p:cNvPr>
          <p:cNvSpPr/>
          <p:nvPr/>
        </p:nvSpPr>
        <p:spPr>
          <a:xfrm>
            <a:off x="852266" y="2351286"/>
            <a:ext cx="481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Use another way to initialize this instance.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BF6D97-5AE4-4030-99BE-E6EED692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598" y="2131523"/>
            <a:ext cx="4390430" cy="382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5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18EEF-24CD-40F9-A932-5A17976CE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49372"/>
            <a:ext cx="10515601" cy="3693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不正确关闭资源，可能会导致资源泄露</a:t>
            </a:r>
            <a:endParaRPr lang="en-US" altLang="zh-CN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1"/>
            <a:ext cx="667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阻断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506017-E8FA-4378-8A93-5548ABDF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80" y="1623301"/>
            <a:ext cx="495063" cy="4007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69D32CF-B562-4DB9-AA68-86D8AC93316D}"/>
              </a:ext>
            </a:extLst>
          </p:cNvPr>
          <p:cNvSpPr/>
          <p:nvPr/>
        </p:nvSpPr>
        <p:spPr>
          <a:xfrm>
            <a:off x="838199" y="2201096"/>
            <a:ext cx="9909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Use try-with-resources or close this “******" in a "finally" clause.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使用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try –with-resources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或者在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finally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子句中关闭流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C92ECE-ADAA-40E3-B18F-00C251FF1BAA}"/>
              </a:ext>
            </a:extLst>
          </p:cNvPr>
          <p:cNvSpPr txBox="1"/>
          <p:nvPr/>
        </p:nvSpPr>
        <p:spPr>
          <a:xfrm>
            <a:off x="838199" y="3687408"/>
            <a:ext cx="910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try –with –resources</a:t>
            </a:r>
            <a:r>
              <a:rPr lang="zh-CN" altLang="en-US" dirty="0"/>
              <a:t>创建资源，</a:t>
            </a:r>
            <a:r>
              <a:rPr lang="en-US" altLang="zh-CN" dirty="0"/>
              <a:t>try(</a:t>
            </a:r>
            <a:r>
              <a:rPr lang="zh-CN" altLang="en-US" dirty="0"/>
              <a:t>创建流，自动关闭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8411B36-DA1C-4F11-B3C6-E7F9E5FED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0202"/>
            <a:ext cx="65" cy="9976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816E13-2EDA-4598-ACAA-0C5915BE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13205"/>
            <a:ext cx="10159114" cy="138276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00CAE23-BD91-4319-AB11-EC8DB9653CF7}"/>
              </a:ext>
            </a:extLst>
          </p:cNvPr>
          <p:cNvSpPr txBox="1"/>
          <p:nvPr/>
        </p:nvSpPr>
        <p:spPr>
          <a:xfrm>
            <a:off x="838199" y="6189785"/>
            <a:ext cx="976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finally</a:t>
            </a:r>
            <a:r>
              <a:rPr lang="zh-CN" altLang="en-US" dirty="0"/>
              <a:t>中手动关闭流</a:t>
            </a:r>
          </a:p>
        </p:txBody>
      </p:sp>
    </p:spTree>
    <p:extLst>
      <p:ext uri="{BB962C8B-B14F-4D97-AF65-F5344CB8AC3E}">
        <p14:creationId xmlns:p14="http://schemas.microsoft.com/office/powerpoint/2010/main" val="987561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漏洞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721469" y="1623301"/>
            <a:ext cx="667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阻断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506017-E8FA-4378-8A93-5548ABDF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97" y="1591869"/>
            <a:ext cx="495063" cy="40076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2F841AD-36B5-48FA-A294-34FEAC1796BA}"/>
              </a:ext>
            </a:extLst>
          </p:cNvPr>
          <p:cNvSpPr/>
          <p:nvPr/>
        </p:nvSpPr>
        <p:spPr>
          <a:xfrm>
            <a:off x="721469" y="2302533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'PASSWORD' detected in this expression, review this potentially hard-coded credential.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表达式中检测到了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password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，请查看硬编码凭据（纯文本密码）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CBA462-F317-4D00-A3B2-BC4A2A9CB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69" y="3429000"/>
            <a:ext cx="6204841" cy="85316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E67A838-E82F-4D0F-8B45-F2F14E658EC8}"/>
              </a:ext>
            </a:extLst>
          </p:cNvPr>
          <p:cNvSpPr txBox="1"/>
          <p:nvPr/>
        </p:nvSpPr>
        <p:spPr>
          <a:xfrm>
            <a:off x="721469" y="4282165"/>
            <a:ext cx="430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硬编码密码可以简化开发，但易被发现，造成隐患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3098DD-E64E-4829-B25D-E0044219A865}"/>
              </a:ext>
            </a:extLst>
          </p:cNvPr>
          <p:cNvSpPr txBox="1"/>
          <p:nvPr/>
        </p:nvSpPr>
        <p:spPr>
          <a:xfrm>
            <a:off x="721469" y="5266131"/>
            <a:ext cx="82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把密码放入</a:t>
            </a:r>
            <a:r>
              <a:rPr lang="en-US" altLang="zh-CN" dirty="0"/>
              <a:t>token</a:t>
            </a:r>
            <a:r>
              <a:rPr lang="zh-CN" altLang="en-US" dirty="0"/>
              <a:t>中，再通过工具类取出</a:t>
            </a:r>
          </a:p>
        </p:txBody>
      </p:sp>
    </p:spTree>
    <p:extLst>
      <p:ext uri="{BB962C8B-B14F-4D97-AF65-F5344CB8AC3E}">
        <p14:creationId xmlns:p14="http://schemas.microsoft.com/office/powerpoint/2010/main" val="1780996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漏洞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721469" y="1623301"/>
            <a:ext cx="667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阻断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506017-E8FA-4378-8A93-5548ABDF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97" y="1591869"/>
            <a:ext cx="495063" cy="4007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ED4316A-1C8F-440A-890E-7ABB9C0A4FBE}"/>
              </a:ext>
            </a:extLst>
          </p:cNvPr>
          <p:cNvSpPr/>
          <p:nvPr/>
        </p:nvSpPr>
        <p:spPr>
          <a:xfrm>
            <a:off x="830310" y="2387651"/>
            <a:ext cx="7863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Use the recommended AES (Advanced Encryption Standard) instead.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使用推荐的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AES(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高级加密标准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)</a:t>
            </a:r>
            <a:endParaRPr lang="zh-CN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7B6BC5-F670-4266-89C5-8EA996F94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310" y="3759855"/>
            <a:ext cx="10209846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Cipher cipher = Cipher.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"DES/CBC/PKCS5Padding"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A3A7DA-6441-4771-91BF-34DCD0B23209}"/>
              </a:ext>
            </a:extLst>
          </p:cNvPr>
          <p:cNvSpPr txBox="1"/>
          <p:nvPr/>
        </p:nvSpPr>
        <p:spPr>
          <a:xfrm>
            <a:off x="838200" y="4951828"/>
            <a:ext cx="785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 err="1"/>
              <a:t>aes</a:t>
            </a:r>
            <a:r>
              <a:rPr lang="zh-CN" altLang="en-US" dirty="0"/>
              <a:t>加密</a:t>
            </a:r>
            <a:endParaRPr lang="en-US" altLang="zh-CN" dirty="0"/>
          </a:p>
          <a:p>
            <a:r>
              <a:rPr lang="en-US" altLang="zh-CN" dirty="0"/>
              <a:t>	Cipher </a:t>
            </a:r>
            <a:r>
              <a:rPr lang="en-US" altLang="zh-CN" dirty="0" err="1"/>
              <a:t>cipher</a:t>
            </a:r>
            <a:r>
              <a:rPr lang="en-US" altLang="zh-CN" dirty="0"/>
              <a:t> = </a:t>
            </a:r>
            <a:r>
              <a:rPr lang="en-US" altLang="zh-CN" dirty="0" err="1"/>
              <a:t>Cipher.getInstance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AES/ECB</a:t>
            </a:r>
            <a:r>
              <a:rPr lang="en-US" altLang="zh-CN" dirty="0"/>
              <a:t>/PKCS5PADDING");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97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严重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C8FBF6-BAC4-40F7-A553-13093818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86" y="1480156"/>
            <a:ext cx="625142" cy="5751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DE92DF-CCA2-4BDD-8472-5E22590CE9F5}"/>
              </a:ext>
            </a:extLst>
          </p:cNvPr>
          <p:cNvSpPr txBox="1"/>
          <p:nvPr/>
        </p:nvSpPr>
        <p:spPr>
          <a:xfrm>
            <a:off x="838199" y="3242547"/>
            <a:ext cx="1092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每取一个随机数，创建一个</a:t>
            </a:r>
            <a:r>
              <a:rPr lang="en-US" altLang="zh-CN" dirty="0"/>
              <a:t>random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/>
              <a:t>这种方式低效，不可靠， 很有可能不是“随机”的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199" y="4348839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创建一个单例</a:t>
            </a:r>
            <a:r>
              <a:rPr lang="en-US" altLang="zh-CN" dirty="0"/>
              <a:t>random</a:t>
            </a:r>
            <a:r>
              <a:rPr lang="zh-CN" altLang="en-US" dirty="0"/>
              <a:t>对象，每次都调用这个对象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13FB8D-FD3B-4A4C-8713-AE8E9FFDCEA1}"/>
              </a:ext>
            </a:extLst>
          </p:cNvPr>
          <p:cNvSpPr/>
          <p:nvPr/>
        </p:nvSpPr>
        <p:spPr>
          <a:xfrm>
            <a:off x="838199" y="2325750"/>
            <a:ext cx="3649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Save and re-use this “Random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”</a:t>
            </a:r>
            <a:endParaRPr lang="en-US" altLang="zh-CN" b="1" dirty="0">
              <a:solidFill>
                <a:srgbClr val="444444"/>
              </a:solidFill>
              <a:latin typeface="Helvetica Neue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保存并重用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random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36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721469" y="1623301"/>
            <a:ext cx="667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严重</a:t>
            </a:r>
            <a:r>
              <a:rPr lang="en-US" altLang="zh-CN" dirty="0"/>
              <a:t>.</a:t>
            </a:r>
            <a:r>
              <a:rPr lang="zh-CN" altLang="en-US" dirty="0"/>
              <a:t>阻断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C8FBF6-BAC4-40F7-A553-13093818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78" y="1520402"/>
            <a:ext cx="625142" cy="5751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E0E0ED-A775-4978-A9C5-5FFE624F7D5E}"/>
              </a:ext>
            </a:extLst>
          </p:cNvPr>
          <p:cNvSpPr/>
          <p:nvPr/>
        </p:nvSpPr>
        <p:spPr>
          <a:xfrm>
            <a:off x="721468" y="2334147"/>
            <a:ext cx="7986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Use the "equals" method if value comparison was intended.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想比较值，就用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equals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05E417-F171-4808-92B2-E67DFD1BAFA0}"/>
              </a:ext>
            </a:extLst>
          </p:cNvPr>
          <p:cNvSpPr txBox="1"/>
          <p:nvPr/>
        </p:nvSpPr>
        <p:spPr>
          <a:xfrm>
            <a:off x="721468" y="3536014"/>
            <a:ext cx="852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String</a:t>
            </a:r>
            <a:r>
              <a:rPr lang="zh-CN" altLang="en-US" dirty="0"/>
              <a:t>或者包装类 如 </a:t>
            </a:r>
            <a:r>
              <a:rPr lang="en-US" altLang="zh-CN" dirty="0" err="1"/>
              <a:t>Interger</a:t>
            </a:r>
            <a:r>
              <a:rPr lang="en-US" altLang="zh-CN" dirty="0"/>
              <a:t>   ==</a:t>
            </a:r>
            <a:r>
              <a:rPr lang="zh-CN" altLang="en-US" dirty="0"/>
              <a:t>比较的是内存地址</a:t>
            </a:r>
            <a:endParaRPr lang="en-US" altLang="zh-CN" dirty="0"/>
          </a:p>
          <a:p>
            <a:r>
              <a:rPr lang="en-US" altLang="zh-CN" dirty="0"/>
              <a:t>Equals</a:t>
            </a:r>
            <a:r>
              <a:rPr lang="zh-CN" altLang="en-US" dirty="0"/>
              <a:t>比较的是变量值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154BD5-00AB-406B-ABF0-C5C646D81E89}"/>
              </a:ext>
            </a:extLst>
          </p:cNvPr>
          <p:cNvSpPr txBox="1"/>
          <p:nvPr/>
        </p:nvSpPr>
        <p:spPr>
          <a:xfrm>
            <a:off x="838200" y="4797083"/>
            <a:ext cx="898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equals</a:t>
            </a:r>
            <a:r>
              <a:rPr lang="zh-CN" altLang="en-US" dirty="0"/>
              <a:t>比较变量值，不适用</a:t>
            </a:r>
            <a:r>
              <a:rPr lang="en-US" altLang="zh-CN" dirty="0"/>
              <a:t>==  / </a:t>
            </a:r>
            <a:r>
              <a:rPr lang="zh-CN" altLang="en-US" dirty="0"/>
              <a:t> </a:t>
            </a:r>
            <a:r>
              <a:rPr lang="en-US" altLang="zh-CN" dirty="0"/>
              <a:t>!=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已知变量</a:t>
            </a:r>
            <a:r>
              <a:rPr lang="en-US" altLang="zh-CN" dirty="0"/>
              <a:t>.equals(</a:t>
            </a:r>
            <a:r>
              <a:rPr lang="zh-CN" altLang="en-US" dirty="0"/>
              <a:t>未知变量</a:t>
            </a:r>
            <a:r>
              <a:rPr lang="en-US" altLang="zh-CN" dirty="0"/>
              <a:t>)</a:t>
            </a:r>
            <a:r>
              <a:rPr lang="zh-CN" altLang="en-US" dirty="0"/>
              <a:t>， 避免空指针报错</a:t>
            </a:r>
          </a:p>
        </p:txBody>
      </p:sp>
    </p:spTree>
    <p:extLst>
      <p:ext uri="{BB962C8B-B14F-4D97-AF65-F5344CB8AC3E}">
        <p14:creationId xmlns:p14="http://schemas.microsoft.com/office/powerpoint/2010/main" val="131983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200" y="4588369"/>
            <a:ext cx="651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java8 </a:t>
            </a:r>
            <a:r>
              <a:rPr lang="zh-CN" altLang="en-US" dirty="0"/>
              <a:t>的</a:t>
            </a:r>
            <a:r>
              <a:rPr lang="en-US" altLang="zh-CN" dirty="0"/>
              <a:t>Optional</a:t>
            </a:r>
            <a:r>
              <a:rPr lang="zh-CN" altLang="en-US" dirty="0"/>
              <a:t>特性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DB773-8620-4C65-B9DF-B164A995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80" y="1501251"/>
            <a:ext cx="818688" cy="64633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A02884E-B896-4A93-B89F-17DBEEF3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39" y="3502497"/>
            <a:ext cx="6236677" cy="355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zh-CN" altLang="en-US" sz="2000" dirty="0"/>
              <a:t>不能使用空指针访问内存位置</a:t>
            </a:r>
            <a:endParaRPr lang="zh-CN" altLang="zh-CN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1D9BC9-EA3E-417A-BA08-9BD4A1838124}"/>
              </a:ext>
            </a:extLst>
          </p:cNvPr>
          <p:cNvSpPr/>
          <p:nvPr/>
        </p:nvSpPr>
        <p:spPr>
          <a:xfrm>
            <a:off x="838200" y="2287163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A "</a:t>
            </a:r>
            <a:r>
              <a:rPr lang="en-US" altLang="zh-CN" b="1" dirty="0" err="1">
                <a:solidFill>
                  <a:srgbClr val="444444"/>
                </a:solidFill>
                <a:latin typeface="Helvetica Neue"/>
              </a:rPr>
              <a:t>NullPointerException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" could be thrown; “***" is nullable here.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可能抛出空指针异常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50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DE92DF-CCA2-4BDD-8472-5E22590CE9F5}"/>
              </a:ext>
            </a:extLst>
          </p:cNvPr>
          <p:cNvSpPr txBox="1"/>
          <p:nvPr/>
        </p:nvSpPr>
        <p:spPr>
          <a:xfrm>
            <a:off x="838200" y="3601329"/>
            <a:ext cx="1092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</a:t>
            </a:r>
            <a:r>
              <a:rPr lang="en-US" altLang="zh-CN" dirty="0"/>
              <a:t>String</a:t>
            </a:r>
            <a:r>
              <a:rPr lang="zh-CN" altLang="en-US" dirty="0"/>
              <a:t>类型或者 包装类 如</a:t>
            </a:r>
            <a:r>
              <a:rPr lang="en-US" altLang="zh-CN" dirty="0"/>
              <a:t>Integer  </a:t>
            </a:r>
            <a:r>
              <a:rPr lang="zh-CN" altLang="en-US" dirty="0"/>
              <a:t>用“</a:t>
            </a:r>
            <a:r>
              <a:rPr lang="en-US" altLang="zh-CN" dirty="0"/>
              <a:t>==</a:t>
            </a:r>
            <a:r>
              <a:rPr lang="zh-CN" altLang="en-US" dirty="0"/>
              <a:t>”   “！</a:t>
            </a:r>
            <a:r>
              <a:rPr lang="en-US" altLang="zh-CN" dirty="0"/>
              <a:t>=</a:t>
            </a:r>
            <a:r>
              <a:rPr lang="zh-CN" altLang="en-US" dirty="0"/>
              <a:t>”比较的是内存地址， </a:t>
            </a:r>
            <a:endParaRPr lang="en-US" altLang="zh-CN" dirty="0"/>
          </a:p>
          <a:p>
            <a:r>
              <a:rPr lang="zh-CN" altLang="en-US" dirty="0"/>
              <a:t>无法比较字面量值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978877" y="5050303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equals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DB773-8620-4C65-B9DF-B164A995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80" y="1501251"/>
            <a:ext cx="818688" cy="64633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FC52981-A1D5-437D-B377-1BFEE183E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51290"/>
            <a:ext cx="915955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Strings and Boxed types should be compared using "equals()"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7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200" y="4419869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更改</a:t>
            </a:r>
            <a:r>
              <a:rPr lang="en-US" altLang="zh-CN" dirty="0"/>
              <a:t>if</a:t>
            </a:r>
            <a:r>
              <a:rPr lang="zh-CN" altLang="en-US" dirty="0"/>
              <a:t>表达式，保证不总为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DB773-8620-4C65-B9DF-B164A995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80" y="1501251"/>
            <a:ext cx="818688" cy="64633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A02884E-B896-4A93-B89F-17DBEEF3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55" y="3250807"/>
            <a:ext cx="6236677" cy="9714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en-US" altLang="zh-CN" sz="2000" dirty="0"/>
              <a:t>If</a:t>
            </a:r>
            <a:r>
              <a:rPr lang="zh-CN" altLang="en-US" sz="2000" dirty="0"/>
              <a:t>的条件表达式总为</a:t>
            </a:r>
            <a:r>
              <a:rPr lang="en-US" altLang="zh-CN" sz="2000" dirty="0"/>
              <a:t>true </a:t>
            </a:r>
            <a:r>
              <a:rPr lang="zh-CN" altLang="en-US" sz="2000" dirty="0"/>
              <a:t>或</a:t>
            </a:r>
            <a:r>
              <a:rPr lang="en-US" altLang="zh-CN" sz="2000" dirty="0"/>
              <a:t>false</a:t>
            </a:r>
          </a:p>
          <a:p>
            <a:pPr lvl="1" indent="-457200"/>
            <a:r>
              <a:rPr lang="zh-CN" altLang="en-US" sz="2000" dirty="0"/>
              <a:t>导致语句总执行或者永不执行</a:t>
            </a:r>
            <a:endParaRPr lang="en-US" altLang="zh-CN" sz="2000" dirty="0"/>
          </a:p>
          <a:p>
            <a:pPr lvl="1" indent="-457200"/>
            <a:endParaRPr lang="zh-CN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01049E-45A9-4955-BAF6-EB82EB5FC4D7}"/>
              </a:ext>
            </a:extLst>
          </p:cNvPr>
          <p:cNvSpPr/>
          <p:nvPr/>
        </p:nvSpPr>
        <p:spPr>
          <a:xfrm>
            <a:off x="838200" y="2515363"/>
            <a:ext cx="8587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Change this condition so that it does not always evaluate to "false“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改变条件，使结果不总为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13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200" y="4588369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如果要返回空， 返回一个空字符串，“”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DB773-8620-4C65-B9DF-B164A995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80" y="1501251"/>
            <a:ext cx="818688" cy="64633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A02884E-B896-4A93-B89F-17DBEEF3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37251"/>
            <a:ext cx="6236677" cy="355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en-US" altLang="zh-CN" sz="2000" dirty="0" err="1"/>
              <a:t>toString</a:t>
            </a:r>
            <a:r>
              <a:rPr lang="en-US" altLang="zh-CN" sz="2000" dirty="0"/>
              <a:t>  clone</a:t>
            </a:r>
            <a:r>
              <a:rPr lang="zh-CN" altLang="en-US" sz="2000" dirty="0"/>
              <a:t>方法不应该返回</a:t>
            </a:r>
            <a:r>
              <a:rPr lang="en-US" altLang="zh-CN" sz="2000" dirty="0"/>
              <a:t>null</a:t>
            </a:r>
            <a:endParaRPr lang="zh-CN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ADC39A-AD81-4D56-A21B-92804F4E8017}"/>
              </a:ext>
            </a:extLst>
          </p:cNvPr>
          <p:cNvSpPr/>
          <p:nvPr/>
        </p:nvSpPr>
        <p:spPr>
          <a:xfrm>
            <a:off x="838200" y="2542848"/>
            <a:ext cx="3313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Return empty string instead.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返回一个空字符串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97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3EF6-1452-43F3-974C-10C8FEF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1.Bug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C1187-DFEB-46BF-882B-6591B2508DD6}"/>
              </a:ext>
            </a:extLst>
          </p:cNvPr>
          <p:cNvSpPr txBox="1"/>
          <p:nvPr/>
        </p:nvSpPr>
        <p:spPr>
          <a:xfrm>
            <a:off x="838200" y="1623300"/>
            <a:ext cx="8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主要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EB908-B3B1-4CA8-9632-7C97ADE668AA}"/>
              </a:ext>
            </a:extLst>
          </p:cNvPr>
          <p:cNvSpPr txBox="1"/>
          <p:nvPr/>
        </p:nvSpPr>
        <p:spPr>
          <a:xfrm>
            <a:off x="838200" y="4588369"/>
            <a:ext cx="65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手动强转类型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DB773-8620-4C65-B9DF-B164A995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80" y="1501251"/>
            <a:ext cx="818688" cy="64633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A02884E-B896-4A93-B89F-17DBEEF3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" y="3870943"/>
            <a:ext cx="6236677" cy="3558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zh-CN" altLang="en-US" sz="2000" dirty="0"/>
              <a:t>使用三目运算符时， 不同类型会被强转</a:t>
            </a:r>
            <a:endParaRPr lang="zh-CN" altLang="zh-CN" sz="2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71FDAC0-9E08-4BF7-9C00-B51781EEC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" y="5720974"/>
            <a:ext cx="9408025" cy="689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Number n = condition ? (Number) i : f; // n = 123456789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C381D9-C5DE-40C0-9223-5F2A55B6D1F6}"/>
              </a:ext>
            </a:extLst>
          </p:cNvPr>
          <p:cNvSpPr/>
          <p:nvPr/>
        </p:nvSpPr>
        <p:spPr>
          <a:xfrm>
            <a:off x="838200" y="2617725"/>
            <a:ext cx="5493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Add an explicit cast to match types of operands.</a:t>
            </a:r>
          </a:p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对于操作数进行强制类型转换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89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1032</Words>
  <Application>Microsoft Office PowerPoint</Application>
  <PresentationFormat>宽屏</PresentationFormat>
  <Paragraphs>145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Helvetica Neue</vt:lpstr>
      <vt:lpstr>等线</vt:lpstr>
      <vt:lpstr>等线 Light</vt:lpstr>
      <vt:lpstr>Arial</vt:lpstr>
      <vt:lpstr>Consolas</vt:lpstr>
      <vt:lpstr>Office 主题​​</vt:lpstr>
      <vt:lpstr>SonarQube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1.Bug</vt:lpstr>
      <vt:lpstr>2.漏洞</vt:lpstr>
      <vt:lpstr>2.漏洞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保健 袁</dc:creator>
  <cp:lastModifiedBy>保健 袁</cp:lastModifiedBy>
  <cp:revision>33</cp:revision>
  <dcterms:created xsi:type="dcterms:W3CDTF">2020-01-07T02:55:41Z</dcterms:created>
  <dcterms:modified xsi:type="dcterms:W3CDTF">2020-01-14T10:37:56Z</dcterms:modified>
</cp:coreProperties>
</file>