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2" r:id="rId5"/>
    <p:sldId id="257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4" r:id="rId18"/>
    <p:sldId id="277" r:id="rId19"/>
    <p:sldId id="278" r:id="rId20"/>
    <p:sldId id="279" r:id="rId21"/>
    <p:sldId id="258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13AF-A7A8-4C82-BA88-8195733A9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64535-6214-432F-9B1C-CE328A8DF3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b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b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bmp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b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b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6.b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b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6.b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6.b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6.b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b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b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b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altLang="zh-CN" dirty="0"/>
              <a:t>SonarQube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扫描问题及解决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23300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主要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38200" y="4266587"/>
            <a:ext cx="651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手动强转类型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2280" y="1501251"/>
            <a:ext cx="818688" cy="646331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55320" y="3557750"/>
            <a:ext cx="6236677" cy="3558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indent="-457200"/>
            <a:r>
              <a:rPr lang="zh-CN" altLang="en-US" sz="2000" dirty="0"/>
              <a:t>不能忽略   中断异常   跟线程有关</a:t>
            </a:r>
            <a:endParaRPr lang="zh-CN" altLang="zh-CN" sz="2000" dirty="0"/>
          </a:p>
        </p:txBody>
      </p:sp>
      <p:sp>
        <p:nvSpPr>
          <p:cNvPr id="8" name="矩形 7"/>
          <p:cNvSpPr/>
          <p:nvPr/>
        </p:nvSpPr>
        <p:spPr>
          <a:xfrm>
            <a:off x="838200" y="2477522"/>
            <a:ext cx="8488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Either re-interrupt this method or rethrow the "</a:t>
            </a:r>
            <a:r>
              <a:rPr lang="en-US" altLang="zh-CN" b="1" dirty="0" err="1">
                <a:solidFill>
                  <a:srgbClr val="444444"/>
                </a:solidFill>
                <a:latin typeface="Helvetica Neue"/>
              </a:rPr>
              <a:t>InterruptedException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".</a:t>
            </a:r>
            <a:endParaRPr lang="en-US" altLang="zh-CN" b="1" dirty="0">
              <a:solidFill>
                <a:srgbClr val="444444"/>
              </a:solidFill>
              <a:latin typeface="Helvetica Neue"/>
            </a:endParaRPr>
          </a:p>
          <a:p>
            <a:r>
              <a:rPr lang="zh-CN" altLang="en-US" dirty="0"/>
              <a:t>要么重新中断此方法，要么重新抛出“</a:t>
            </a:r>
            <a:r>
              <a:rPr lang="en-US" altLang="zh-CN" dirty="0" err="1"/>
              <a:t>InterruptedException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480" y="3524205"/>
            <a:ext cx="4648200" cy="23820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23300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主要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38200" y="4681211"/>
            <a:ext cx="651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保证条件表达式结果不能相同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2280" y="1501251"/>
            <a:ext cx="818688" cy="646331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55320" y="3870943"/>
            <a:ext cx="6236677" cy="3558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indent="-457200"/>
            <a:r>
              <a:rPr lang="en-US" altLang="zh-CN" sz="2000" dirty="0"/>
              <a:t>If  else  </a:t>
            </a:r>
            <a:r>
              <a:rPr lang="en-US" altLang="zh-CN" sz="2000" dirty="0" err="1"/>
              <a:t>else</a:t>
            </a:r>
            <a:r>
              <a:rPr lang="en-US" altLang="zh-CN" sz="2000" dirty="0"/>
              <a:t> if  </a:t>
            </a:r>
            <a:r>
              <a:rPr lang="zh-CN" altLang="en-US" sz="2000" dirty="0"/>
              <a:t>条件表达式不能相同</a:t>
            </a:r>
            <a:endParaRPr lang="zh-CN" altLang="zh-CN" sz="2000" dirty="0"/>
          </a:p>
        </p:txBody>
      </p:sp>
      <p:sp>
        <p:nvSpPr>
          <p:cNvPr id="8" name="矩形 7"/>
          <p:cNvSpPr/>
          <p:nvPr/>
        </p:nvSpPr>
        <p:spPr>
          <a:xfrm>
            <a:off x="838200" y="2493197"/>
            <a:ext cx="902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This branch can not be reached because the condition duplicates a previous condition in the same sequence of "if/else if" statements</a:t>
            </a:r>
            <a:endParaRPr lang="en-US" altLang="zh-CN" b="1" dirty="0">
              <a:solidFill>
                <a:srgbClr val="444444"/>
              </a:solidFill>
              <a:latin typeface="Helvetica Neue"/>
            </a:endParaRP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分支语句无法到达，因为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if else if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条件表达式重复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23300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主要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38200" y="4588369"/>
            <a:ext cx="651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省略多余的比较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2280" y="1501251"/>
            <a:ext cx="818688" cy="646331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98357" y="3540983"/>
            <a:ext cx="8784794" cy="3558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indent="-457200"/>
            <a:r>
              <a:rPr lang="zh-CN" altLang="en-US" sz="2000" dirty="0"/>
              <a:t>过于简单的校验就不必进行， 不同类型的变量肯定不相等</a:t>
            </a:r>
            <a:endParaRPr lang="zh-CN" altLang="zh-CN" sz="2000" dirty="0"/>
          </a:p>
        </p:txBody>
      </p:sp>
      <p:sp>
        <p:nvSpPr>
          <p:cNvPr id="7" name="矩形 6"/>
          <p:cNvSpPr/>
          <p:nvPr/>
        </p:nvSpPr>
        <p:spPr>
          <a:xfrm>
            <a:off x="838200" y="2503648"/>
            <a:ext cx="10331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Remove this call to "equals"; comparisons between unrelated types always return false</a:t>
            </a:r>
            <a:endParaRPr lang="en-US" altLang="zh-CN" b="1" dirty="0">
              <a:solidFill>
                <a:srgbClr val="444444"/>
              </a:solidFill>
              <a:latin typeface="Helvetica Neue"/>
            </a:endParaRP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移除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equals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的调用，不同类型的比较总是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false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23300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次要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9649" y="1484409"/>
            <a:ext cx="647114" cy="64711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38200" y="3531524"/>
            <a:ext cx="671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Math.abs</a:t>
            </a:r>
            <a:r>
              <a:rPr lang="zh-CN" altLang="en-US" dirty="0"/>
              <a:t>不一定总返回整数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775" y="1634028"/>
            <a:ext cx="5541886" cy="40749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38200" y="2517479"/>
            <a:ext cx="3506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Use the original value instead.</a:t>
            </a:r>
            <a:endParaRPr lang="en-US" altLang="zh-CN" b="1" dirty="0">
              <a:solidFill>
                <a:srgbClr val="444444"/>
              </a:solidFill>
              <a:latin typeface="Helvetica Neue"/>
            </a:endParaRP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使用原始值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7695"/>
            <a:ext cx="4654770" cy="19122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23300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次要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38200" y="5373591"/>
            <a:ext cx="853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使用第二种方法，传递一个参数类型，可避免转码错误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9649" y="1484409"/>
            <a:ext cx="647114" cy="647114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3167390"/>
            <a:ext cx="3930884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8200" y="3675613"/>
            <a:ext cx="5151120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8200" y="4403188"/>
            <a:ext cx="671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不传递参数， 可能发生类型转换错误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38200" y="2135751"/>
            <a:ext cx="5288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Pass "new String[0]" as argument to "</a:t>
            </a:r>
            <a:r>
              <a:rPr lang="en-US" altLang="zh-CN" b="1" dirty="0" err="1">
                <a:solidFill>
                  <a:srgbClr val="444444"/>
                </a:solidFill>
                <a:latin typeface="Helvetica Neue"/>
              </a:rPr>
              <a:t>toArray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“</a:t>
            </a:r>
            <a:endParaRPr lang="en-US" altLang="zh-CN" b="1" dirty="0">
              <a:solidFill>
                <a:srgbClr val="444444"/>
              </a:solidFill>
              <a:latin typeface="Helvetica Neue"/>
            </a:endParaRP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给</a:t>
            </a:r>
            <a:r>
              <a:rPr lang="en-US" altLang="zh-CN" b="1" dirty="0" err="1">
                <a:solidFill>
                  <a:srgbClr val="444444"/>
                </a:solidFill>
                <a:latin typeface="Helvetica Neue"/>
              </a:rPr>
              <a:t>toArray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方法传递一个 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 new String[0] 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参数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23300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次要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9649" y="1484409"/>
            <a:ext cx="647114" cy="6471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200" y="2440640"/>
            <a:ext cx="869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Introduce a new variable instead of reusing the parameter "target".</a:t>
            </a:r>
            <a:endParaRPr lang="en-US" altLang="zh-CN" b="1" dirty="0">
              <a:solidFill>
                <a:srgbClr val="444444"/>
              </a:solidFill>
              <a:latin typeface="Helvetica Neue"/>
            </a:endParaRP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引入新的变量，而不是复用参数 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target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96088"/>
            <a:ext cx="6805250" cy="186706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23300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次要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9649" y="1484409"/>
            <a:ext cx="647114" cy="64711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8199" y="2512143"/>
            <a:ext cx="9276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Remove the boxing to "Long"; The argument is already of the same type.</a:t>
            </a:r>
            <a:endParaRPr lang="en-US" altLang="zh-CN" b="1" dirty="0">
              <a:solidFill>
                <a:srgbClr val="444444"/>
              </a:solidFill>
              <a:latin typeface="Helvetica Neue"/>
            </a:endParaRPr>
          </a:p>
          <a:p>
            <a:r>
              <a:rPr lang="zh-CN" altLang="en-US" dirty="0"/>
              <a:t>去除对</a:t>
            </a:r>
            <a:r>
              <a:rPr lang="en-US" altLang="zh-CN" dirty="0"/>
              <a:t>long</a:t>
            </a:r>
            <a:r>
              <a:rPr lang="zh-CN" altLang="en-US" dirty="0"/>
              <a:t>对象的装箱</a:t>
            </a:r>
            <a:r>
              <a:rPr lang="en-US" altLang="zh-CN" dirty="0"/>
              <a:t>,</a:t>
            </a:r>
            <a:r>
              <a:rPr lang="zh-CN" altLang="en-US" dirty="0"/>
              <a:t>参数已经是</a:t>
            </a:r>
            <a:r>
              <a:rPr lang="en-US" altLang="zh-CN" dirty="0"/>
              <a:t>Long</a:t>
            </a:r>
            <a:r>
              <a:rPr lang="zh-CN" altLang="en-US" dirty="0"/>
              <a:t>类型了</a:t>
            </a:r>
            <a:endParaRPr lang="zh-CN" alt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8199" y="3749096"/>
            <a:ext cx="10039928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auditAbleIds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auditAbleIdArray.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838199" y="4189931"/>
            <a:ext cx="8170827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grant.setUserId(Long.valueOf(</a:t>
            </a:r>
            <a:r>
              <a:rPr lang="zh-CN" altLang="zh-CN" sz="2400" dirty="0">
                <a:solidFill>
                  <a:srgbClr val="A9B7C6"/>
                </a:solidFill>
                <a:latin typeface="Consolas" panose="020B0609020204030204" pitchFamily="49" charset="0"/>
              </a:rPr>
              <a:t>auditAbleIds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[i]))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8199" y="5373591"/>
            <a:ext cx="9383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去除无用转换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23300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次要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9649" y="1484409"/>
            <a:ext cx="647114" cy="64711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8198" y="2939599"/>
            <a:ext cx="9580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移除对</a:t>
            </a:r>
            <a:r>
              <a:rPr lang="en-US" altLang="zh-CN" dirty="0" err="1"/>
              <a:t>nodeId</a:t>
            </a:r>
            <a:r>
              <a:rPr lang="zh-CN" altLang="en-US" dirty="0"/>
              <a:t>的拆箱操作</a:t>
            </a:r>
            <a:endParaRPr lang="en-US" altLang="zh-CN" dirty="0"/>
          </a:p>
          <a:p>
            <a:r>
              <a:rPr lang="en-US" altLang="zh-CN" dirty="0" err="1"/>
              <a:t>nodeId.longValue</a:t>
            </a:r>
            <a:r>
              <a:rPr lang="en-US" altLang="zh-CN" dirty="0"/>
              <a:t>()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838198" y="5557802"/>
            <a:ext cx="537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去除多余操作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198" y="2440640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Remove the unboxing of "</a:t>
            </a:r>
            <a:r>
              <a:rPr lang="en-US" altLang="zh-CN" b="1" dirty="0" err="1">
                <a:solidFill>
                  <a:srgbClr val="444444"/>
                </a:solidFill>
                <a:latin typeface="Helvetica Neue"/>
              </a:rPr>
              <a:t>nodelId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".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3954726"/>
            <a:ext cx="7384420" cy="123454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23300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次要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9649" y="1484409"/>
            <a:ext cx="647114" cy="64711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8198" y="3146609"/>
            <a:ext cx="958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把该整数除法的一个操作数强转为 </a:t>
            </a:r>
            <a:r>
              <a:rPr lang="en-US" altLang="zh-CN" dirty="0"/>
              <a:t>double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852266" y="4976345"/>
            <a:ext cx="537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计算前就进行强转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198" y="2440640"/>
            <a:ext cx="6763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Cast one of the operands of this integer division to a "double".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61" y="3707833"/>
            <a:ext cx="11323313" cy="54052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23300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次要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9649" y="1484409"/>
            <a:ext cx="647114" cy="64711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8198" y="3146609"/>
            <a:ext cx="958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用其他方式进行实例化这个实例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852266" y="2351286"/>
            <a:ext cx="4814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Use another way to initialize this instance.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598" y="2131523"/>
            <a:ext cx="4390430" cy="38259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3149372"/>
            <a:ext cx="10515601" cy="3693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dirty="0"/>
              <a:t>不正确关闭资源，可能会导致资源泄露</a:t>
            </a:r>
            <a:endParaRPr lang="en-US" altLang="zh-CN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23301"/>
            <a:ext cx="667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阻断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2580" y="1623301"/>
            <a:ext cx="495063" cy="4007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199" y="2201096"/>
            <a:ext cx="9909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Use try-with-resources or close this “******" in a "finally" clause.</a:t>
            </a:r>
            <a:endParaRPr lang="en-US" altLang="zh-CN" b="1" dirty="0">
              <a:solidFill>
                <a:srgbClr val="444444"/>
              </a:solidFill>
              <a:latin typeface="Helvetica Neue"/>
            </a:endParaRP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使用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try –with-resources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或者在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finally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子句中关闭流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8199" y="3687408"/>
            <a:ext cx="9107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/>
              <a:t>try –with –resources</a:t>
            </a:r>
            <a:r>
              <a:rPr lang="zh-CN" altLang="en-US" dirty="0"/>
              <a:t>创建资源，</a:t>
            </a:r>
            <a:r>
              <a:rPr lang="en-US" altLang="zh-CN" dirty="0"/>
              <a:t>try(</a:t>
            </a:r>
            <a:r>
              <a:rPr lang="zh-CN" altLang="en-US" dirty="0"/>
              <a:t>创建流，自动关闭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-270202"/>
            <a:ext cx="65" cy="9976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613205"/>
            <a:ext cx="10159114" cy="138276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38199" y="6189785"/>
            <a:ext cx="976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在</a:t>
            </a:r>
            <a:r>
              <a:rPr lang="en-US" altLang="zh-CN" dirty="0"/>
              <a:t>finally</a:t>
            </a:r>
            <a:r>
              <a:rPr lang="zh-CN" altLang="en-US" dirty="0"/>
              <a:t>中手动关闭流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漏洞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21469" y="1623301"/>
            <a:ext cx="667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阻断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7497" y="1591869"/>
            <a:ext cx="495063" cy="4007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21469" y="2302533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'PASSWORD' detected in this expression, review this potentially hard-coded credential.</a:t>
            </a:r>
            <a:endParaRPr lang="en-US" altLang="zh-CN" b="1" dirty="0">
              <a:solidFill>
                <a:srgbClr val="444444"/>
              </a:solidFill>
              <a:latin typeface="Helvetica Neue"/>
            </a:endParaRP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表达式中检测到了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password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，请查看硬编码凭据（纯文本密码） 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69" y="3429000"/>
            <a:ext cx="6204841" cy="8531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21469" y="4282165"/>
            <a:ext cx="430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硬编码密码可以简化开发，但易被发现，造成隐患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21469" y="5266131"/>
            <a:ext cx="821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把密码放入</a:t>
            </a:r>
            <a:r>
              <a:rPr lang="en-US" altLang="zh-CN" dirty="0"/>
              <a:t>token</a:t>
            </a:r>
            <a:r>
              <a:rPr lang="zh-CN" altLang="en-US" dirty="0"/>
              <a:t>中，再通过工具类取出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漏洞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21469" y="1623301"/>
            <a:ext cx="667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阻断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7497" y="1591869"/>
            <a:ext cx="495063" cy="40076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0310" y="2387651"/>
            <a:ext cx="7863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Use the recommended AES (Advanced Encryption Standard) instead.</a:t>
            </a:r>
            <a:endParaRPr lang="en-US" altLang="zh-CN" b="1" dirty="0">
              <a:solidFill>
                <a:srgbClr val="444444"/>
              </a:solidFill>
              <a:latin typeface="Helvetica Neue"/>
            </a:endParaRP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使用推荐的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AES(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高级加密标准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)</a:t>
            </a:r>
            <a:endParaRPr lang="zh-CN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0310" y="3759855"/>
            <a:ext cx="10209846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Cipher cipher = Cipher.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getInstance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"DES/CBC/PKCS5Padding"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8200" y="4951828"/>
            <a:ext cx="7855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 err="1"/>
              <a:t>aes</a:t>
            </a:r>
            <a:r>
              <a:rPr lang="zh-CN" altLang="en-US" dirty="0"/>
              <a:t>加密</a:t>
            </a:r>
            <a:endParaRPr lang="en-US" altLang="zh-CN" dirty="0"/>
          </a:p>
          <a:p>
            <a:r>
              <a:rPr lang="en-US" altLang="zh-CN" dirty="0"/>
              <a:t>	Cipher </a:t>
            </a:r>
            <a:r>
              <a:rPr lang="en-US" altLang="zh-CN" dirty="0" err="1"/>
              <a:t>cipher</a:t>
            </a:r>
            <a:r>
              <a:rPr lang="en-US" altLang="zh-CN" dirty="0"/>
              <a:t> = </a:t>
            </a:r>
            <a:r>
              <a:rPr lang="en-US" altLang="zh-CN" dirty="0" err="1"/>
              <a:t>Cipher.getInstance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AES/ECB</a:t>
            </a:r>
            <a:r>
              <a:rPr lang="en-US" altLang="zh-CN" dirty="0"/>
              <a:t>/PKCS5PADDING");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23300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严重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3486" y="1480156"/>
            <a:ext cx="625142" cy="57512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8199" y="3242547"/>
            <a:ext cx="10922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每取一个随机数，创建一个</a:t>
            </a:r>
            <a:r>
              <a:rPr lang="en-US" altLang="zh-CN" dirty="0"/>
              <a:t>random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zh-CN" altLang="en-US" dirty="0"/>
              <a:t>这种方式低效，不可靠， 很有可能不是“随机”的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838199" y="4348839"/>
            <a:ext cx="651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创建一个单例</a:t>
            </a:r>
            <a:r>
              <a:rPr lang="en-US" altLang="zh-CN" dirty="0"/>
              <a:t>random</a:t>
            </a:r>
            <a:r>
              <a:rPr lang="zh-CN" altLang="en-US" dirty="0"/>
              <a:t>对象，每次都调用这个对象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38199" y="2325750"/>
            <a:ext cx="36493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Save and re-use this “Random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”</a:t>
            </a:r>
            <a:endParaRPr lang="en-US" altLang="zh-CN" b="1" dirty="0">
              <a:solidFill>
                <a:srgbClr val="444444"/>
              </a:solidFill>
              <a:latin typeface="Helvetica Neue"/>
            </a:endParaRP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保存并重用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random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类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21469" y="1623301"/>
            <a:ext cx="667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严重</a:t>
            </a:r>
            <a:r>
              <a:rPr lang="en-US" altLang="zh-CN" dirty="0"/>
              <a:t>.</a:t>
            </a:r>
            <a:r>
              <a:rPr lang="zh-CN" altLang="en-US" dirty="0"/>
              <a:t>阻断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5178" y="1520402"/>
            <a:ext cx="625142" cy="57512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1468" y="2334147"/>
            <a:ext cx="79864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Use the "equals" method if value comparison was intended.</a:t>
            </a:r>
            <a:endParaRPr lang="en-US" altLang="zh-CN" b="1" dirty="0">
              <a:solidFill>
                <a:srgbClr val="444444"/>
              </a:solidFill>
              <a:latin typeface="Helvetica Neue"/>
            </a:endParaRP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想比较值，就用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equals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21468" y="3536014"/>
            <a:ext cx="8521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String</a:t>
            </a:r>
            <a:r>
              <a:rPr lang="zh-CN" altLang="en-US" dirty="0"/>
              <a:t>或者包装类 如 </a:t>
            </a:r>
            <a:r>
              <a:rPr lang="en-US" altLang="zh-CN" dirty="0" err="1"/>
              <a:t>Interger</a:t>
            </a:r>
            <a:r>
              <a:rPr lang="en-US" altLang="zh-CN" dirty="0"/>
              <a:t>   ==</a:t>
            </a:r>
            <a:r>
              <a:rPr lang="zh-CN" altLang="en-US" dirty="0"/>
              <a:t>比较的是内存地址</a:t>
            </a:r>
            <a:endParaRPr lang="en-US" altLang="zh-CN" dirty="0"/>
          </a:p>
          <a:p>
            <a:r>
              <a:rPr lang="en-US" altLang="zh-CN" dirty="0"/>
              <a:t>Equals</a:t>
            </a:r>
            <a:r>
              <a:rPr lang="zh-CN" altLang="en-US" dirty="0"/>
              <a:t>比较的是变量值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8200" y="4797083"/>
            <a:ext cx="8981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/>
              <a:t>equals</a:t>
            </a:r>
            <a:r>
              <a:rPr lang="zh-CN" altLang="en-US" dirty="0"/>
              <a:t>比较变量值，不适用</a:t>
            </a:r>
            <a:r>
              <a:rPr lang="en-US" altLang="zh-CN" dirty="0"/>
              <a:t>==  / </a:t>
            </a:r>
            <a:r>
              <a:rPr lang="zh-CN" altLang="en-US" dirty="0"/>
              <a:t> </a:t>
            </a:r>
            <a:r>
              <a:rPr lang="en-US" altLang="zh-CN" dirty="0"/>
              <a:t>!=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已知变量</a:t>
            </a:r>
            <a:r>
              <a:rPr lang="en-US" altLang="zh-CN" dirty="0"/>
              <a:t>.equals(</a:t>
            </a:r>
            <a:r>
              <a:rPr lang="zh-CN" altLang="en-US" dirty="0"/>
              <a:t>未知变量</a:t>
            </a:r>
            <a:r>
              <a:rPr lang="en-US" altLang="zh-CN" dirty="0"/>
              <a:t>)</a:t>
            </a:r>
            <a:r>
              <a:rPr lang="zh-CN" altLang="en-US" dirty="0"/>
              <a:t>， 避免空指针报错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23300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主要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38200" y="4588369"/>
            <a:ext cx="651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/>
              <a:t>java8 </a:t>
            </a:r>
            <a:r>
              <a:rPr lang="zh-CN" altLang="en-US" dirty="0"/>
              <a:t>的</a:t>
            </a:r>
            <a:r>
              <a:rPr lang="en-US" altLang="zh-CN" dirty="0"/>
              <a:t>Optional</a:t>
            </a:r>
            <a:r>
              <a:rPr lang="zh-CN" altLang="en-US" dirty="0"/>
              <a:t>特性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2280" y="1501251"/>
            <a:ext cx="818688" cy="646331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47939" y="3502497"/>
            <a:ext cx="6236677" cy="3558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indent="-457200"/>
            <a:r>
              <a:rPr lang="zh-CN" altLang="en-US" sz="2000" dirty="0"/>
              <a:t>不能使用空指针访问内存位置</a:t>
            </a:r>
            <a:endParaRPr lang="zh-CN" altLang="zh-CN" sz="2000" dirty="0"/>
          </a:p>
        </p:txBody>
      </p:sp>
      <p:sp>
        <p:nvSpPr>
          <p:cNvPr id="10" name="矩形 9"/>
          <p:cNvSpPr/>
          <p:nvPr/>
        </p:nvSpPr>
        <p:spPr>
          <a:xfrm>
            <a:off x="838200" y="2287163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A "</a:t>
            </a:r>
            <a:r>
              <a:rPr lang="en-US" altLang="zh-CN" b="1" dirty="0" err="1">
                <a:solidFill>
                  <a:srgbClr val="444444"/>
                </a:solidFill>
                <a:latin typeface="Helvetica Neue"/>
              </a:rPr>
              <a:t>NullPointerException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" could be thrown; “***" is nullable here.</a:t>
            </a:r>
            <a:endParaRPr lang="en-US" altLang="zh-CN" b="1" dirty="0">
              <a:solidFill>
                <a:srgbClr val="444444"/>
              </a:solidFill>
              <a:latin typeface="Helvetica Neue"/>
            </a:endParaRP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可能抛出空指针异常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23300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主要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8200" y="3601329"/>
            <a:ext cx="10922391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比较</a:t>
            </a:r>
            <a:r>
              <a:rPr lang="en-US" altLang="zh-CN" dirty="0"/>
              <a:t>String</a:t>
            </a:r>
            <a:r>
              <a:rPr lang="zh-CN" altLang="en-US" dirty="0"/>
              <a:t>类型或者 包装类 如</a:t>
            </a:r>
            <a:r>
              <a:rPr lang="en-US" altLang="zh-CN" dirty="0"/>
              <a:t>Integer  </a:t>
            </a:r>
            <a:r>
              <a:rPr lang="zh-CN" altLang="en-US" dirty="0"/>
              <a:t>用“</a:t>
            </a:r>
            <a:r>
              <a:rPr lang="en-US" altLang="zh-CN" dirty="0"/>
              <a:t>==</a:t>
            </a:r>
            <a:r>
              <a:rPr lang="zh-CN" altLang="en-US" dirty="0"/>
              <a:t>”   “！</a:t>
            </a:r>
            <a:r>
              <a:rPr lang="en-US" altLang="zh-CN" dirty="0"/>
              <a:t>=</a:t>
            </a:r>
            <a:r>
              <a:rPr lang="zh-CN" altLang="en-US" dirty="0"/>
              <a:t>”比较的是内存地址， </a:t>
            </a:r>
            <a:endParaRPr lang="en-US" altLang="zh-CN" dirty="0"/>
          </a:p>
          <a:p>
            <a:r>
              <a:rPr lang="zh-CN" altLang="en-US" dirty="0"/>
              <a:t>无法比较字面量值 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916647" y="4803288"/>
            <a:ext cx="651920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比较自变量值时， 使用</a:t>
            </a:r>
            <a:r>
              <a:rPr lang="en-US" altLang="zh-CN" dirty="0"/>
              <a:t>equals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2280" y="1501251"/>
            <a:ext cx="818688" cy="646331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551290"/>
            <a:ext cx="9159559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Strings and Boxed types should be compared using "equals()"</a:t>
            </a:r>
            <a:endParaRPr kumimoji="0" lang="zh-CN" altLang="zh-CN" sz="2400" b="1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23300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主要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38200" y="4419869"/>
            <a:ext cx="651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更改</a:t>
            </a:r>
            <a:r>
              <a:rPr lang="en-US" altLang="zh-CN" dirty="0"/>
              <a:t>if</a:t>
            </a:r>
            <a:r>
              <a:rPr lang="zh-CN" altLang="en-US" dirty="0"/>
              <a:t>表达式，保证不总为</a:t>
            </a:r>
            <a:r>
              <a:rPr lang="en-US" altLang="zh-CN" dirty="0"/>
              <a:t>true</a:t>
            </a:r>
            <a:r>
              <a:rPr lang="zh-CN" altLang="en-US" dirty="0"/>
              <a:t>或者</a:t>
            </a:r>
            <a:r>
              <a:rPr lang="en-US" altLang="zh-CN" dirty="0"/>
              <a:t>false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2280" y="1501251"/>
            <a:ext cx="818688" cy="646331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3455" y="3250807"/>
            <a:ext cx="6236677" cy="9714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indent="-457200"/>
            <a:r>
              <a:rPr lang="en-US" altLang="zh-CN" sz="2000" dirty="0"/>
              <a:t>If</a:t>
            </a:r>
            <a:r>
              <a:rPr lang="zh-CN" altLang="en-US" sz="2000" dirty="0"/>
              <a:t>的条件表达式总为</a:t>
            </a:r>
            <a:r>
              <a:rPr lang="en-US" altLang="zh-CN" sz="2000" dirty="0"/>
              <a:t>true </a:t>
            </a:r>
            <a:r>
              <a:rPr lang="zh-CN" altLang="en-US" sz="2000" dirty="0"/>
              <a:t>或</a:t>
            </a:r>
            <a:r>
              <a:rPr lang="en-US" altLang="zh-CN" sz="2000" dirty="0"/>
              <a:t>false</a:t>
            </a:r>
            <a:endParaRPr lang="en-US" altLang="zh-CN" sz="2000" dirty="0"/>
          </a:p>
          <a:p>
            <a:pPr lvl="1" indent="-457200"/>
            <a:r>
              <a:rPr lang="zh-CN" altLang="en-US" sz="2000" dirty="0"/>
              <a:t>导致语句总执行或者永不执行</a:t>
            </a:r>
            <a:endParaRPr lang="en-US" altLang="zh-CN" sz="2000" dirty="0"/>
          </a:p>
          <a:p>
            <a:pPr lvl="1" indent="-457200"/>
            <a:endParaRPr lang="zh-CN" altLang="zh-CN" sz="2000" dirty="0"/>
          </a:p>
        </p:txBody>
      </p:sp>
      <p:sp>
        <p:nvSpPr>
          <p:cNvPr id="7" name="矩形 6"/>
          <p:cNvSpPr/>
          <p:nvPr/>
        </p:nvSpPr>
        <p:spPr>
          <a:xfrm>
            <a:off x="838200" y="2515363"/>
            <a:ext cx="8587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Change this condition so that it does not always evaluate to "false“</a:t>
            </a:r>
            <a:endParaRPr lang="en-US" altLang="zh-CN" b="1" dirty="0">
              <a:solidFill>
                <a:srgbClr val="444444"/>
              </a:solidFill>
              <a:latin typeface="Helvetica Neue"/>
            </a:endParaRP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改变条件，使结果不总为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false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23300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主要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38200" y="4588369"/>
            <a:ext cx="651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如果要返回空， 返回一个空字符串，“”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2280" y="1501251"/>
            <a:ext cx="818688" cy="646331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3837251"/>
            <a:ext cx="6236677" cy="3558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indent="-457200"/>
            <a:r>
              <a:rPr lang="en-US" altLang="zh-CN" sz="2000" dirty="0" err="1"/>
              <a:t>toString</a:t>
            </a:r>
            <a:r>
              <a:rPr lang="en-US" altLang="zh-CN" sz="2000" dirty="0"/>
              <a:t>  clone</a:t>
            </a:r>
            <a:r>
              <a:rPr lang="zh-CN" altLang="en-US" sz="2000" dirty="0"/>
              <a:t>方法不应该返回</a:t>
            </a:r>
            <a:r>
              <a:rPr lang="en-US" altLang="zh-CN" sz="2000" dirty="0"/>
              <a:t>null</a:t>
            </a:r>
            <a:endParaRPr lang="zh-CN" altLang="zh-CN" sz="2000" dirty="0"/>
          </a:p>
        </p:txBody>
      </p:sp>
      <p:sp>
        <p:nvSpPr>
          <p:cNvPr id="7" name="矩形 6"/>
          <p:cNvSpPr/>
          <p:nvPr/>
        </p:nvSpPr>
        <p:spPr>
          <a:xfrm>
            <a:off x="838200" y="2542848"/>
            <a:ext cx="33137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Return empty string instead.</a:t>
            </a:r>
            <a:endParaRPr lang="en-US" altLang="zh-CN" b="1" dirty="0">
              <a:solidFill>
                <a:srgbClr val="444444"/>
              </a:solidFill>
              <a:latin typeface="Helvetica Neue"/>
            </a:endParaRP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返回一个空字符串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23300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主要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38200" y="4588369"/>
            <a:ext cx="651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手动强转类型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2280" y="1501251"/>
            <a:ext cx="818688" cy="646331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55320" y="3870943"/>
            <a:ext cx="6236677" cy="3558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indent="-457200"/>
            <a:r>
              <a:rPr lang="zh-CN" altLang="en-US" sz="2000" dirty="0"/>
              <a:t>使用三目运算符时， 不同类型会被强转</a:t>
            </a:r>
            <a:endParaRPr lang="zh-CN" altLang="zh-CN" sz="20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5320" y="5720974"/>
            <a:ext cx="9408025" cy="6898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Number n = condition ? (Number) i : f; // n = 123456789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200" y="2617725"/>
            <a:ext cx="54938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Add an explicit cast to match types of operands.</a:t>
            </a:r>
            <a:endParaRPr lang="en-US" altLang="zh-CN" b="1" dirty="0">
              <a:solidFill>
                <a:srgbClr val="444444"/>
              </a:solidFill>
              <a:latin typeface="Helvetica Neue"/>
            </a:endParaRP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对于操作数进行强制类型转换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2943</Words>
  <Application>WPS 演示</Application>
  <PresentationFormat>宽屏</PresentationFormat>
  <Paragraphs>254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Helvetica Neue</vt:lpstr>
      <vt:lpstr>Consolas</vt:lpstr>
      <vt:lpstr>等线 Light</vt:lpstr>
      <vt:lpstr>等线</vt:lpstr>
      <vt:lpstr>微软雅黑</vt:lpstr>
      <vt:lpstr>Arial Unicode MS</vt:lpstr>
      <vt:lpstr>Calibri</vt:lpstr>
      <vt:lpstr>Office 主题​​</vt:lpstr>
      <vt:lpstr>SonarQube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2.漏洞</vt:lpstr>
      <vt:lpstr>2.漏洞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SonarQube</dc:title>
  <dc:creator>保健 袁</dc:creator>
  <cp:lastModifiedBy>yuanbaojian</cp:lastModifiedBy>
  <cp:revision>34</cp:revision>
  <dcterms:created xsi:type="dcterms:W3CDTF">2020-01-07T02:55:00Z</dcterms:created>
  <dcterms:modified xsi:type="dcterms:W3CDTF">2020-01-15T16:48:08Z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