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73" r:id="rId6"/>
    <p:sldId id="275" r:id="rId7"/>
    <p:sldId id="276" r:id="rId8"/>
    <p:sldId id="277" r:id="rId9"/>
    <p:sldId id="278" r:id="rId10"/>
    <p:sldId id="269" r:id="rId11"/>
    <p:sldId id="274" r:id="rId12"/>
    <p:sldId id="279" r:id="rId13"/>
    <p:sldId id="280" r:id="rId14"/>
    <p:sldId id="281" r:id="rId15"/>
    <p:sldId id="282" r:id="rId16"/>
    <p:sldId id="284" r:id="rId17"/>
    <p:sldId id="285" r:id="rId18"/>
    <p:sldId id="265" r:id="rId19"/>
    <p:sldId id="270" r:id="rId20"/>
    <p:sldId id="271" r:id="rId21"/>
    <p:sldId id="286" r:id="rId22"/>
    <p:sldId id="287" r:id="rId23"/>
    <p:sldId id="272" r:id="rId24"/>
    <p:sldId id="258" r:id="rId25"/>
    <p:sldId id="28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hyperlink" Target="https://www.ibm.com/developerworks/cn/java/j-lo-java8streamapi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16293"/>
            <a:ext cx="9144000" cy="2387600"/>
          </a:xfrm>
        </p:spPr>
        <p:txBody>
          <a:bodyPr/>
          <a:lstStyle/>
          <a:p>
            <a:r>
              <a:rPr lang="zh-CN" altLang="en-US" dirty="0"/>
              <a:t>Java 8 新特性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Java 8 </a:t>
            </a:r>
            <a:r>
              <a:rPr lang="en-US" altLang="zh-CN" dirty="0"/>
              <a:t>77</a:t>
            </a:r>
            <a:r>
              <a:rPr lang="zh-CN" altLang="en-US" dirty="0"/>
              <a:t>(又称为 jdk 1.8) 是 Java 语言开发的一个主要版本它支持函数式编程，新的 JavaScript 引擎，新的日期 API，新的Stream API 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执行步骤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获取一个数据源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获得流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对流进行操作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转化成相应的数据结构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7294" y="1409525"/>
            <a:ext cx="2667231" cy="20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获取一个数据源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collection</a:t>
            </a:r>
            <a:r>
              <a:rPr lang="zh-CN" altLang="en-US" dirty="0"/>
              <a:t>集合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包括 </a:t>
            </a:r>
            <a:r>
              <a:rPr lang="en-US" altLang="zh-CN" dirty="0"/>
              <a:t>list map set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获取流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113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1.Stream.of()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Stream  API</a:t>
            </a:r>
            <a:r>
              <a:rPr lang="zh-CN" altLang="en-US" dirty="0"/>
              <a:t>的静态方法 </a:t>
            </a:r>
            <a:r>
              <a:rPr lang="en-US" altLang="zh-CN" dirty="0"/>
              <a:t>of()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eg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113" y="2732340"/>
            <a:ext cx="10976287" cy="11335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3050" y="4182214"/>
            <a:ext cx="109762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2.Collection.stream()</a:t>
            </a:r>
            <a:endParaRPr lang="en-US" altLang="zh-CN" sz="2800" dirty="0"/>
          </a:p>
          <a:p>
            <a:r>
              <a:rPr lang="en-US" altLang="zh-CN" sz="2800" dirty="0"/>
              <a:t>	collection</a:t>
            </a:r>
            <a:r>
              <a:rPr lang="zh-CN" altLang="en-US" sz="2800" dirty="0"/>
              <a:t>接口的</a:t>
            </a:r>
            <a:r>
              <a:rPr lang="zh-CN" altLang="en-US" sz="2800" dirty="0">
                <a:solidFill>
                  <a:srgbClr val="C00000"/>
                </a:solidFill>
              </a:rPr>
              <a:t>默认方法 </a:t>
            </a:r>
            <a:r>
              <a:rPr lang="en-US" altLang="zh-CN" sz="2800" dirty="0"/>
              <a:t>stream()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eg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62" y="5604669"/>
            <a:ext cx="10792661" cy="10416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处理流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443" y="530087"/>
            <a:ext cx="6092045" cy="6082541"/>
          </a:xfrm>
        </p:spPr>
      </p:pic>
      <p:sp>
        <p:nvSpPr>
          <p:cNvPr id="9" name="文本框 8"/>
          <p:cNvSpPr txBox="1"/>
          <p:nvPr/>
        </p:nvSpPr>
        <p:spPr>
          <a:xfrm>
            <a:off x="348512" y="1020416"/>
            <a:ext cx="52969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对于流，有很多操作，</a:t>
            </a:r>
            <a:endParaRPr lang="en-US" altLang="zh-CN" sz="2400" dirty="0"/>
          </a:p>
          <a:p>
            <a:r>
              <a:rPr lang="zh-CN" altLang="en-US" sz="2400" dirty="0"/>
              <a:t>这些操作都是 </a:t>
            </a:r>
            <a:r>
              <a:rPr lang="en-US" altLang="zh-CN" sz="2400" dirty="0"/>
              <a:t>Stream API</a:t>
            </a:r>
            <a:r>
              <a:rPr lang="zh-CN" altLang="en-US" sz="2400" dirty="0"/>
              <a:t>的静态方法，所以可以直接调用</a:t>
            </a:r>
            <a:endParaRPr lang="en-US" altLang="zh-CN" sz="2400" dirty="0"/>
          </a:p>
          <a:p>
            <a:r>
              <a:rPr lang="zh-CN" altLang="en-US" sz="2400" dirty="0"/>
              <a:t>主要方法如下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1. filter(Predicate  predicate);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 </a:t>
            </a:r>
            <a:r>
              <a:rPr lang="en-US" altLang="zh-CN" sz="2400" dirty="0"/>
              <a:t>map(Function  mapper);</a:t>
            </a:r>
            <a:endParaRPr lang="en-US" altLang="zh-CN" sz="2400" dirty="0"/>
          </a:p>
          <a:p>
            <a:r>
              <a:rPr lang="en-US" altLang="zh-CN" sz="2400" dirty="0"/>
              <a:t>3. sorted(Comparator comparator);</a:t>
            </a:r>
            <a:endParaRPr lang="en-US" altLang="zh-CN" sz="2400" dirty="0"/>
          </a:p>
          <a:p>
            <a:r>
              <a:rPr lang="en-US" altLang="zh-CN" sz="2400" dirty="0"/>
              <a:t>4. collect(Collector collector);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2.4.1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功能：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返回匹配条件的流（过滤掉不符合条件的）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698" y="2961912"/>
            <a:ext cx="6357754" cy="2285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54" y="5665603"/>
            <a:ext cx="7113583" cy="55472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6141" y="5715298"/>
            <a:ext cx="209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Lambda</a:t>
            </a:r>
            <a:r>
              <a:rPr lang="zh-CN" altLang="en-US" sz="2400" dirty="0"/>
              <a:t>表达式：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sorted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功能：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返回匹配条件的流（过滤掉不符合条件的）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6141" y="5715298"/>
            <a:ext cx="209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Lambda</a:t>
            </a:r>
            <a:r>
              <a:rPr lang="zh-CN" altLang="en-US" sz="2400" dirty="0"/>
              <a:t>表达式：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99" y="2941983"/>
            <a:ext cx="7820565" cy="24945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546" y="5715298"/>
            <a:ext cx="9682502" cy="4616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collect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功能：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收集数据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eg</a:t>
            </a:r>
            <a:r>
              <a:rPr lang="zh-CN" altLang="en-US" dirty="0"/>
              <a:t>：把流转成</a:t>
            </a:r>
            <a:r>
              <a:rPr lang="en-US" altLang="zh-CN" dirty="0"/>
              <a:t>List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3770461"/>
            <a:ext cx="209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Lambda</a:t>
            </a:r>
            <a:r>
              <a:rPr lang="zh-CN" altLang="en-US" sz="2400" dirty="0"/>
              <a:t>表达式：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9571" y="3695564"/>
            <a:ext cx="7063385" cy="6114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方法引用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6010" y="2204720"/>
            <a:ext cx="4030980" cy="3489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19215" y="1550670"/>
            <a:ext cx="5144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引用静态方法。</a:t>
            </a:r>
            <a:endParaRPr lang="zh-CN" altLang="en-US"/>
          </a:p>
          <a:p>
            <a:r>
              <a:rPr lang="zh-CN" altLang="en-US"/>
              <a:t>引用实例方法。</a:t>
            </a:r>
            <a:endParaRPr lang="zh-CN" altLang="en-US"/>
          </a:p>
          <a:p>
            <a:r>
              <a:rPr lang="zh-CN" altLang="en-US"/>
              <a:t>引用构造函数。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20347"/>
            <a:ext cx="4237383" cy="405661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3400" dirty="0"/>
              <a:t>介绍</a:t>
            </a:r>
            <a:endParaRPr lang="en-US" altLang="zh-CN" sz="3400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900" dirty="0"/>
              <a:t>Java 8引入了用于日期和时间的新API，以解决较旧的java.util.Date和java.util.Calendar的缺点。</a:t>
            </a:r>
            <a:endParaRPr lang="zh-CN" altLang="en-US" sz="29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697" y="2404923"/>
            <a:ext cx="6054772" cy="340580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1.LocalDate,LocalTime, </a:t>
            </a:r>
            <a:r>
              <a:rPr lang="en-US" altLang="zh-CN" dirty="0" err="1"/>
              <a:t>LocalDateTime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创建对象</a:t>
            </a:r>
            <a:r>
              <a:rPr lang="en-US" altLang="zh-CN" dirty="0"/>
              <a:t>(</a:t>
            </a:r>
            <a:r>
              <a:rPr lang="zh-CN" altLang="en-US" dirty="0"/>
              <a:t>三者都一样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静态方法</a:t>
            </a:r>
            <a:r>
              <a:rPr lang="en-US" altLang="zh-CN" sz="2400" dirty="0"/>
              <a:t>now()	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LocalDate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localDate</a:t>
            </a:r>
            <a:r>
              <a:rPr lang="en-US" altLang="zh-CN" sz="2400" dirty="0"/>
              <a:t>=</a:t>
            </a:r>
            <a:r>
              <a:rPr lang="en-US" altLang="zh-CN" sz="2400" dirty="0" err="1"/>
              <a:t>LocalDate.now</a:t>
            </a:r>
            <a:r>
              <a:rPr lang="en-US" altLang="zh-CN" sz="2400" dirty="0"/>
              <a:t>()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静态方法</a:t>
            </a:r>
            <a:r>
              <a:rPr lang="en-US" altLang="zh-CN" sz="2400" dirty="0"/>
              <a:t>of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it-IT" altLang="zh-CN" sz="2400" dirty="0"/>
              <a:t>LocalTime localTime= LocalTime.of(2019, 7, 31)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Lambda 表达式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方法引用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Stream API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Date Time API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Optional 类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2.LocalTime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创建对象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en-US" altLang="zh-CN" sz="2400" dirty="0"/>
              <a:t>now()	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静态方法</a:t>
            </a:r>
            <a:r>
              <a:rPr lang="en-US" altLang="zh-CN" sz="2400" dirty="0"/>
              <a:t>now()</a:t>
            </a:r>
            <a:r>
              <a:rPr lang="zh-CN" altLang="en-US" sz="2400" dirty="0"/>
              <a:t>会返回一个</a:t>
            </a:r>
            <a:r>
              <a:rPr lang="en-US" altLang="zh-CN" sz="2400" dirty="0" err="1"/>
              <a:t>LocalDate</a:t>
            </a:r>
            <a:r>
              <a:rPr lang="en-US" altLang="zh-CN" sz="2400" dirty="0"/>
              <a:t> </a:t>
            </a:r>
            <a:r>
              <a:rPr lang="zh-CN" altLang="en-US" sz="2400" dirty="0"/>
              <a:t>表示当前时间</a:t>
            </a:r>
            <a:r>
              <a:rPr lang="en-US" altLang="zh-CN" sz="2400" dirty="0"/>
              <a:t>	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LocalTime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localDate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LocalTime.now</a:t>
            </a:r>
            <a:r>
              <a:rPr lang="en-US" altLang="zh-CN" sz="2400" dirty="0"/>
              <a:t>()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// 18:36:46.744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2.of()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使用静态函数</a:t>
            </a:r>
            <a:endParaRPr lang="en-US" altLang="zh-CN" sz="2400" dirty="0"/>
          </a:p>
          <a:p>
            <a:pPr marL="0" indent="0">
              <a:buNone/>
            </a:pPr>
            <a:r>
              <a:rPr lang="it-IT" altLang="zh-CN" sz="2400" dirty="0"/>
              <a:t>	LocalDate localDate2=LocalDate.of(2019, 7, 31)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// 2019-07-31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3.LocalDateTime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创建对象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en-US" altLang="zh-CN" sz="2400" dirty="0"/>
              <a:t>now()	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静态方法</a:t>
            </a:r>
            <a:r>
              <a:rPr lang="en-US" altLang="zh-CN" sz="2400" dirty="0"/>
              <a:t>now()</a:t>
            </a:r>
            <a:r>
              <a:rPr lang="zh-CN" altLang="en-US" sz="2400" dirty="0"/>
              <a:t>会返回一个</a:t>
            </a:r>
            <a:r>
              <a:rPr lang="en-US" altLang="zh-CN" sz="2400" dirty="0" err="1"/>
              <a:t>LocalDate</a:t>
            </a:r>
            <a:r>
              <a:rPr lang="en-US" altLang="zh-CN" sz="2400" dirty="0"/>
              <a:t> </a:t>
            </a:r>
            <a:r>
              <a:rPr lang="zh-CN" altLang="en-US" sz="2400" dirty="0"/>
              <a:t>表示当前时间</a:t>
            </a:r>
            <a:r>
              <a:rPr lang="en-US" altLang="zh-CN" sz="2400" dirty="0"/>
              <a:t>	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LocalTime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localDate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LocalTime.now</a:t>
            </a:r>
            <a:r>
              <a:rPr lang="en-US" altLang="zh-CN" sz="2400" dirty="0"/>
              <a:t>()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// 18:36:46.744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2.of()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使用静态函数</a:t>
            </a:r>
            <a:endParaRPr lang="en-US" altLang="zh-CN" sz="2400" dirty="0"/>
          </a:p>
          <a:p>
            <a:pPr marL="0" indent="0">
              <a:buNone/>
            </a:pPr>
            <a:r>
              <a:rPr lang="it-IT" altLang="zh-CN" sz="2400" dirty="0"/>
              <a:t>	LocalDate localDate2=LocalDate.of(2019, 7, 31)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// 2019-07-31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982" y="388678"/>
            <a:ext cx="10515600" cy="1325563"/>
          </a:xfrm>
        </p:spPr>
        <p:txBody>
          <a:bodyPr/>
          <a:lstStyle/>
          <a:p>
            <a:r>
              <a:rPr lang="en-US" altLang="zh-CN" dirty="0"/>
              <a:t>Optional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982" y="1869768"/>
            <a:ext cx="8796130" cy="36398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功能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解决</a:t>
            </a:r>
            <a:r>
              <a:rPr lang="en-US" altLang="zh-CN" dirty="0" err="1"/>
              <a:t>NullPointException</a:t>
            </a:r>
            <a:endParaRPr lang="zh-CN" altLang="en-US" dirty="0"/>
          </a:p>
        </p:txBody>
      </p:sp>
      <p:pic>
        <p:nvPicPr>
          <p:cNvPr id="1034" name="Picture 10" descr="“nullpointErexception”的图片搜索结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554" y="2146623"/>
            <a:ext cx="3555103" cy="388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“nullpointErexception”的图片搜索结果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1984355"/>
            <a:ext cx="7485062" cy="421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1.NullPointException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产生主要原因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1.</a:t>
            </a:r>
            <a:r>
              <a:rPr lang="zh-CN" altLang="en-US" sz="2400" dirty="0"/>
              <a:t>从空对象调用方法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	String name=null;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null.length</a:t>
            </a:r>
            <a:r>
              <a:rPr lang="en-US" altLang="zh-CN" sz="2400" dirty="0"/>
              <a:t>();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2.</a:t>
            </a:r>
            <a:r>
              <a:rPr lang="zh-CN" altLang="en-US" sz="2400" dirty="0"/>
              <a:t>访问或修改空对象的字段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	Long age=null;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	age++;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1.shi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1.lamdba</a:t>
            </a:r>
            <a:r>
              <a:rPr lang="zh-CN" altLang="en-US"/>
              <a:t>表达式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560" y="2110758"/>
            <a:ext cx="5912900" cy="34734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66460" y="2127673"/>
            <a:ext cx="538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功能：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代替匿名内部类，使代码更简洁。</a:t>
            </a:r>
            <a:endParaRPr lang="en-US" altLang="zh-CN" sz="24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匿名内部类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 </a:t>
            </a:r>
            <a:r>
              <a:rPr lang="en-US" altLang="zh-CN" dirty="0" err="1"/>
              <a:t>awt</a:t>
            </a:r>
            <a:r>
              <a:rPr lang="zh-CN" altLang="en-US" dirty="0"/>
              <a:t>监听事件</a:t>
            </a:r>
            <a:endParaRPr lang="en-US" altLang="zh-CN" dirty="0"/>
          </a:p>
          <a:p>
            <a:r>
              <a:rPr lang="zh-CN" altLang="en-US" dirty="0"/>
              <a:t>添加一个按钮的绑定事件</a:t>
            </a:r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7194" y="2161405"/>
            <a:ext cx="2895851" cy="5639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494" y="2062337"/>
            <a:ext cx="2933954" cy="6629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46268" y="2895050"/>
            <a:ext cx="295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实现接口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396732" y="2896587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继承父类</a:t>
            </a:r>
            <a:endParaRPr lang="zh-CN" alt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 flipH="1">
            <a:off x="963168" y="4099677"/>
            <a:ext cx="4779264" cy="12772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Button button=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button.addActionListener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ActionListener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actionPerformed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ActionEvent e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匿名内部类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73834"/>
            <a:ext cx="10515600" cy="4351338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2 </a:t>
            </a:r>
            <a:r>
              <a:rPr lang="zh-CN" altLang="en-US" dirty="0"/>
              <a:t> </a:t>
            </a:r>
            <a:r>
              <a:rPr lang="en-US" altLang="zh-CN" dirty="0"/>
              <a:t>comparator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93379"/>
            <a:ext cx="6453648" cy="239639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581980" y="2899397"/>
            <a:ext cx="4424489" cy="1213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自定义排序规则时</a:t>
            </a:r>
            <a:endParaRPr lang="en-US" altLang="zh-CN" sz="2400" dirty="0"/>
          </a:p>
          <a:p>
            <a:r>
              <a:rPr lang="zh-CN" altLang="en-US" sz="2400" dirty="0"/>
              <a:t>需要在</a:t>
            </a:r>
            <a:r>
              <a:rPr lang="en-US" altLang="zh-CN" sz="2400" dirty="0"/>
              <a:t>sort</a:t>
            </a:r>
            <a:r>
              <a:rPr lang="zh-CN" altLang="en-US" sz="2400" dirty="0"/>
              <a:t>方法中添加 </a:t>
            </a:r>
            <a:r>
              <a:rPr lang="en-US" altLang="zh-CN" sz="2400" dirty="0"/>
              <a:t>comparator</a:t>
            </a:r>
            <a:r>
              <a:rPr lang="zh-CN" altLang="en-US" sz="2400" dirty="0"/>
              <a:t>类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lambda</a:t>
            </a:r>
            <a:r>
              <a:rPr lang="zh-CN" altLang="en-US" dirty="0"/>
              <a:t>的构成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738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参数列表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箭头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函数体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232193"/>
            <a:ext cx="9488556" cy="28895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1.2.1</a:t>
            </a:r>
            <a:r>
              <a:rPr lang="zh-CN" altLang="en-US" dirty="0"/>
              <a:t>参数列表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8484" y="2934930"/>
            <a:ext cx="10515600" cy="3119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参考原来的匿名类中实现的</a:t>
            </a:r>
            <a:r>
              <a:rPr lang="zh-CN" altLang="en-US" dirty="0">
                <a:solidFill>
                  <a:srgbClr val="FF0000"/>
                </a:solidFill>
              </a:rPr>
              <a:t>方法接口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大部分匿名类是范型类， 可以指定类型，或者不指定，直接使用</a:t>
            </a:r>
            <a:r>
              <a:rPr lang="en-US" altLang="zh-CN" dirty="0"/>
              <a:t>object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8597" y="1690688"/>
            <a:ext cx="4999153" cy="14784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4678"/>
            <a:ext cx="5271376" cy="206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58" y="5099198"/>
            <a:ext cx="3993226" cy="13564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 </a:t>
            </a:r>
            <a:r>
              <a:rPr lang="zh-CN" altLang="en-US" dirty="0"/>
              <a:t>函数体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627" y="1690688"/>
            <a:ext cx="5143946" cy="160033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85627" y="3578087"/>
            <a:ext cx="8880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返回类型需要与 </a:t>
            </a:r>
            <a:r>
              <a:rPr lang="zh-CN" altLang="en-US" sz="2400" dirty="0">
                <a:solidFill>
                  <a:srgbClr val="C00000"/>
                </a:solidFill>
              </a:rPr>
              <a:t>所实现接口</a:t>
            </a:r>
            <a:r>
              <a:rPr lang="zh-CN" altLang="en-US" sz="2400" dirty="0"/>
              <a:t> 一致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多条语句需要大括号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6896" y="24018"/>
            <a:ext cx="10515600" cy="132556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4380" y="1373599"/>
            <a:ext cx="4807226" cy="514329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 </a:t>
            </a:r>
            <a:r>
              <a:rPr lang="en-US" altLang="zh-CN" sz="2000" dirty="0">
                <a:hlinkClick r:id="rId1"/>
              </a:rPr>
              <a:t>https://www.ibm.com/developerworks/cn/java/j-lo-java8streamapi/index.html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介绍：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它与 </a:t>
            </a:r>
            <a:r>
              <a:rPr lang="en-US" altLang="zh-CN" dirty="0"/>
              <a:t>java.io </a:t>
            </a:r>
            <a:r>
              <a:rPr lang="zh-CN" altLang="en-US" dirty="0"/>
              <a:t>包里的 </a:t>
            </a:r>
            <a:r>
              <a:rPr lang="en-US" altLang="zh-CN" dirty="0" err="1"/>
              <a:t>InputStream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OutputStream</a:t>
            </a:r>
            <a:r>
              <a:rPr lang="en-US" altLang="zh-CN" dirty="0"/>
              <a:t> </a:t>
            </a:r>
            <a:r>
              <a:rPr lang="zh-CN" altLang="en-US" dirty="0"/>
              <a:t>是完全不同的概念。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它不是数据结构并不保存数据，类似一个高级版本的 </a:t>
            </a:r>
            <a:r>
              <a:rPr lang="en-US" altLang="zh-CN" dirty="0"/>
              <a:t>Iterator</a:t>
            </a:r>
            <a:r>
              <a:rPr lang="zh-CN" altLang="en-US" dirty="0"/>
              <a:t>。它能并发处理数据。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6" y="1349581"/>
            <a:ext cx="5175386" cy="5167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2079</Words>
  <Application>WPS 演示</Application>
  <PresentationFormat>宽屏</PresentationFormat>
  <Paragraphs>199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Consolas</vt:lpstr>
      <vt:lpstr>Calibri</vt:lpstr>
      <vt:lpstr>微软雅黑</vt:lpstr>
      <vt:lpstr>Arial Unicode MS</vt:lpstr>
      <vt:lpstr>Office 主题</vt:lpstr>
      <vt:lpstr>Java 8 新特性</vt:lpstr>
      <vt:lpstr>特性列表</vt:lpstr>
      <vt:lpstr>1.lamdba表达式</vt:lpstr>
      <vt:lpstr>1.1匿名内部类</vt:lpstr>
      <vt:lpstr>1.1匿名内部类</vt:lpstr>
      <vt:lpstr>1.2 lambda的构成</vt:lpstr>
      <vt:lpstr>1.2.1参数列表</vt:lpstr>
      <vt:lpstr>1.2.2 函数体</vt:lpstr>
      <vt:lpstr>2. Stream</vt:lpstr>
      <vt:lpstr>2.1执行步骤</vt:lpstr>
      <vt:lpstr>2.2 获取一个数据源 </vt:lpstr>
      <vt:lpstr>2.3 获取流 </vt:lpstr>
      <vt:lpstr>2.4 处理流 </vt:lpstr>
      <vt:lpstr>2.4.1 filter</vt:lpstr>
      <vt:lpstr>2.4.2 sorted</vt:lpstr>
      <vt:lpstr>2.4.2 collect</vt:lpstr>
      <vt:lpstr>方法引用</vt:lpstr>
      <vt:lpstr>Date Time API</vt:lpstr>
      <vt:lpstr>1.LocalDate,LocalTime, LocalDateTime</vt:lpstr>
      <vt:lpstr>2.LocalTime</vt:lpstr>
      <vt:lpstr>3.LocalDateTime</vt:lpstr>
      <vt:lpstr>Optional</vt:lpstr>
      <vt:lpstr>1.NullPointException</vt:lpstr>
      <vt:lpstr>1.shi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新特性</dc:title>
  <dc:creator/>
  <cp:lastModifiedBy>yuanbaojian</cp:lastModifiedBy>
  <cp:revision>41</cp:revision>
  <dcterms:created xsi:type="dcterms:W3CDTF">2019-12-25T12:42:00Z</dcterms:created>
  <dcterms:modified xsi:type="dcterms:W3CDTF">2020-01-05T10:04:50Z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