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438" r:id="rId3"/>
    <p:sldId id="553" r:id="rId4"/>
    <p:sldId id="554" r:id="rId5"/>
    <p:sldId id="747" r:id="rId6"/>
    <p:sldId id="748" r:id="rId7"/>
    <p:sldId id="749" r:id="rId8"/>
    <p:sldId id="750" r:id="rId9"/>
    <p:sldId id="751" r:id="rId10"/>
    <p:sldId id="752" r:id="rId11"/>
    <p:sldId id="753" r:id="rId12"/>
    <p:sldId id="754" r:id="rId13"/>
    <p:sldId id="755" r:id="rId14"/>
    <p:sldId id="756" r:id="rId15"/>
    <p:sldId id="757" r:id="rId16"/>
    <p:sldId id="758" r:id="rId17"/>
    <p:sldId id="759" r:id="rId18"/>
    <p:sldId id="760" r:id="rId19"/>
    <p:sldId id="761" r:id="rId20"/>
    <p:sldId id="762" r:id="rId21"/>
    <p:sldId id="775" r:id="rId22"/>
    <p:sldId id="763" r:id="rId23"/>
    <p:sldId id="764" r:id="rId24"/>
    <p:sldId id="765" r:id="rId25"/>
    <p:sldId id="766" r:id="rId26"/>
    <p:sldId id="767" r:id="rId27"/>
    <p:sldId id="768" r:id="rId28"/>
    <p:sldId id="769" r:id="rId29"/>
    <p:sldId id="770" r:id="rId30"/>
    <p:sldId id="771" r:id="rId31"/>
    <p:sldId id="774" r:id="rId32"/>
    <p:sldId id="772" r:id="rId33"/>
    <p:sldId id="776" r:id="rId34"/>
    <p:sldId id="783" r:id="rId35"/>
    <p:sldId id="773" r:id="rId36"/>
    <p:sldId id="555" r:id="rId37"/>
    <p:sldId id="781" r:id="rId38"/>
    <p:sldId id="782" r:id="rId39"/>
    <p:sldId id="780" r:id="rId40"/>
    <p:sldId id="409" r:id="rId41"/>
  </p:sldIdLst>
  <p:sldSz cx="12196763" cy="6858000"/>
  <p:notesSz cx="6858000" cy="9144000"/>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42">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600FF"/>
    <a:srgbClr val="0000FF"/>
    <a:srgbClr val="FF0066"/>
    <a:srgbClr val="960096"/>
    <a:srgbClr val="0029AC"/>
    <a:srgbClr val="00FFFF"/>
    <a:srgbClr val="FFFFCC"/>
    <a:srgbClr val="3366FF"/>
    <a:srgbClr val="FF0D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3" autoAdjust="0"/>
    <p:restoredTop sz="96424" autoAdjust="0"/>
  </p:normalViewPr>
  <p:slideViewPr>
    <p:cSldViewPr snapToObjects="1">
      <p:cViewPr varScale="1">
        <p:scale>
          <a:sx n="116" d="100"/>
          <a:sy n="116" d="100"/>
        </p:scale>
        <p:origin x="432" y="102"/>
      </p:cViewPr>
      <p:guideLst>
        <p:guide orient="horz" pos="2142"/>
        <p:guide pos="3841"/>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A03141-D2D7-49EC-8B5C-37EF2D1E09B7}" type="doc">
      <dgm:prSet loTypeId="urn:microsoft.com/office/officeart/2005/8/layout/hProcess9" loCatId="process" qsTypeId="urn:microsoft.com/office/officeart/2005/8/quickstyle/simple1" qsCatId="simple" csTypeId="urn:microsoft.com/office/officeart/2005/8/colors/colorful4" csCatId="colorful" phldr="1"/>
      <dgm:spPr/>
    </dgm:pt>
    <dgm:pt modelId="{9639A8AC-84EC-490E-B3BC-E3E5379691E9}">
      <dgm:prSet phldrT="[文本]"/>
      <dgm:spPr/>
      <dgm:t>
        <a:bodyPr/>
        <a:lstStyle/>
        <a:p>
          <a:r>
            <a:rPr lang="zh-CN" altLang="en-US" b="1" dirty="0" smtClean="0">
              <a:solidFill>
                <a:srgbClr val="FFFFFF"/>
              </a:solidFill>
              <a:latin typeface="微软雅黑" pitchFamily="34" charset="-122"/>
              <a:ea typeface="微软雅黑" pitchFamily="34" charset="-122"/>
            </a:rPr>
            <a:t>确定网站主题</a:t>
          </a:r>
          <a:endParaRPr lang="zh-CN" altLang="en-US" b="1" dirty="0">
            <a:solidFill>
              <a:srgbClr val="FFFFFF"/>
            </a:solidFill>
            <a:latin typeface="微软雅黑" pitchFamily="34" charset="-122"/>
            <a:ea typeface="微软雅黑" pitchFamily="34" charset="-122"/>
          </a:endParaRPr>
        </a:p>
      </dgm:t>
    </dgm:pt>
    <dgm:pt modelId="{4AC26D83-B182-4FC8-9D29-74EF05510CB0}" type="parTrans" cxnId="{BD1D9194-6B3B-4BF8-852F-641261F840B2}">
      <dgm:prSet/>
      <dgm:spPr/>
      <dgm:t>
        <a:bodyPr/>
        <a:lstStyle/>
        <a:p>
          <a:endParaRPr lang="zh-CN" altLang="en-US" b="1">
            <a:latin typeface="微软雅黑" pitchFamily="34" charset="-122"/>
            <a:ea typeface="微软雅黑" pitchFamily="34" charset="-122"/>
          </a:endParaRPr>
        </a:p>
      </dgm:t>
    </dgm:pt>
    <dgm:pt modelId="{EE958667-0F13-4AED-B08D-69CEBFB2ABBB}" type="sibTrans" cxnId="{BD1D9194-6B3B-4BF8-852F-641261F840B2}">
      <dgm:prSet/>
      <dgm:spPr/>
      <dgm:t>
        <a:bodyPr/>
        <a:lstStyle/>
        <a:p>
          <a:endParaRPr lang="zh-CN" altLang="en-US" b="1">
            <a:latin typeface="微软雅黑" pitchFamily="34" charset="-122"/>
            <a:ea typeface="微软雅黑" pitchFamily="34" charset="-122"/>
          </a:endParaRPr>
        </a:p>
      </dgm:t>
    </dgm:pt>
    <dgm:pt modelId="{51086C59-F296-42DE-B718-AB98A4847874}">
      <dgm:prSet phldrT="[文本]"/>
      <dgm:spPr/>
      <dgm:t>
        <a:bodyPr/>
        <a:lstStyle/>
        <a:p>
          <a:r>
            <a:rPr lang="zh-CN" altLang="en-US" b="1" dirty="0" smtClean="0">
              <a:solidFill>
                <a:srgbClr val="FFFFFF"/>
              </a:solidFill>
              <a:latin typeface="微软雅黑" pitchFamily="34" charset="-122"/>
              <a:ea typeface="微软雅黑" pitchFamily="34" charset="-122"/>
            </a:rPr>
            <a:t>网站整体规划</a:t>
          </a:r>
          <a:endParaRPr lang="zh-CN" altLang="en-US" b="1" dirty="0">
            <a:solidFill>
              <a:srgbClr val="FFFFFF"/>
            </a:solidFill>
            <a:latin typeface="微软雅黑" pitchFamily="34" charset="-122"/>
            <a:ea typeface="微软雅黑" pitchFamily="34" charset="-122"/>
          </a:endParaRPr>
        </a:p>
      </dgm:t>
    </dgm:pt>
    <dgm:pt modelId="{4765E861-6F5A-4120-905C-6611C10560B9}" type="parTrans" cxnId="{80994FD9-6F68-4519-82A2-3BFC58B478A1}">
      <dgm:prSet/>
      <dgm:spPr/>
      <dgm:t>
        <a:bodyPr/>
        <a:lstStyle/>
        <a:p>
          <a:endParaRPr lang="zh-CN" altLang="en-US" b="1">
            <a:latin typeface="微软雅黑" pitchFamily="34" charset="-122"/>
            <a:ea typeface="微软雅黑" pitchFamily="34" charset="-122"/>
          </a:endParaRPr>
        </a:p>
      </dgm:t>
    </dgm:pt>
    <dgm:pt modelId="{8276952C-4B06-4BDD-A53D-D882E75616AD}" type="sibTrans" cxnId="{80994FD9-6F68-4519-82A2-3BFC58B478A1}">
      <dgm:prSet/>
      <dgm:spPr/>
      <dgm:t>
        <a:bodyPr/>
        <a:lstStyle/>
        <a:p>
          <a:endParaRPr lang="zh-CN" altLang="en-US" b="1">
            <a:latin typeface="微软雅黑" pitchFamily="34" charset="-122"/>
            <a:ea typeface="微软雅黑" pitchFamily="34" charset="-122"/>
          </a:endParaRPr>
        </a:p>
      </dgm:t>
    </dgm:pt>
    <dgm:pt modelId="{2F074B38-E4B8-4926-AB69-1D5EB28F1E37}">
      <dgm:prSet phldrT="[文本]"/>
      <dgm:spPr/>
      <dgm:t>
        <a:bodyPr/>
        <a:lstStyle/>
        <a:p>
          <a:r>
            <a:rPr lang="zh-CN" altLang="en-US" b="1" dirty="0" smtClean="0">
              <a:solidFill>
                <a:srgbClr val="FFFFFF"/>
              </a:solidFill>
              <a:latin typeface="微软雅黑" pitchFamily="34" charset="-122"/>
              <a:ea typeface="微软雅黑" pitchFamily="34" charset="-122"/>
            </a:rPr>
            <a:t>收集素材</a:t>
          </a:r>
          <a:endParaRPr lang="zh-CN" altLang="en-US" b="1" dirty="0">
            <a:solidFill>
              <a:srgbClr val="FFFFFF"/>
            </a:solidFill>
            <a:latin typeface="微软雅黑" pitchFamily="34" charset="-122"/>
            <a:ea typeface="微软雅黑" pitchFamily="34" charset="-122"/>
          </a:endParaRPr>
        </a:p>
      </dgm:t>
    </dgm:pt>
    <dgm:pt modelId="{F3AC594E-AC44-4840-9541-4AC1C3A6CDA0}" type="parTrans" cxnId="{7EC8B17A-BFD8-4F35-81AD-B06BC9331D55}">
      <dgm:prSet/>
      <dgm:spPr/>
      <dgm:t>
        <a:bodyPr/>
        <a:lstStyle/>
        <a:p>
          <a:endParaRPr lang="zh-CN" altLang="en-US" b="1">
            <a:latin typeface="微软雅黑" pitchFamily="34" charset="-122"/>
            <a:ea typeface="微软雅黑" pitchFamily="34" charset="-122"/>
          </a:endParaRPr>
        </a:p>
      </dgm:t>
    </dgm:pt>
    <dgm:pt modelId="{D18C471E-35D4-42C2-A54D-84E6580EB98E}" type="sibTrans" cxnId="{7EC8B17A-BFD8-4F35-81AD-B06BC9331D55}">
      <dgm:prSet/>
      <dgm:spPr/>
      <dgm:t>
        <a:bodyPr/>
        <a:lstStyle/>
        <a:p>
          <a:endParaRPr lang="zh-CN" altLang="en-US" b="1">
            <a:latin typeface="微软雅黑" pitchFamily="34" charset="-122"/>
            <a:ea typeface="微软雅黑" pitchFamily="34" charset="-122"/>
          </a:endParaRPr>
        </a:p>
      </dgm:t>
    </dgm:pt>
    <dgm:pt modelId="{9D8B5E01-4C7A-4A74-B401-42BAC856A54F}">
      <dgm:prSet phldrT="[文本]"/>
      <dgm:spPr/>
      <dgm:t>
        <a:bodyPr/>
        <a:lstStyle/>
        <a:p>
          <a:r>
            <a:rPr lang="zh-CN" altLang="en-US" b="1" dirty="0" smtClean="0">
              <a:solidFill>
                <a:srgbClr val="FFFFFF"/>
              </a:solidFill>
              <a:latin typeface="微软雅黑" pitchFamily="34" charset="-122"/>
              <a:ea typeface="微软雅黑" pitchFamily="34" charset="-122"/>
            </a:rPr>
            <a:t>设计网页效果图</a:t>
          </a:r>
          <a:endParaRPr lang="zh-CN" altLang="en-US" b="1" dirty="0">
            <a:solidFill>
              <a:srgbClr val="FFFFFF"/>
            </a:solidFill>
            <a:latin typeface="微软雅黑" pitchFamily="34" charset="-122"/>
            <a:ea typeface="微软雅黑" pitchFamily="34" charset="-122"/>
          </a:endParaRPr>
        </a:p>
      </dgm:t>
    </dgm:pt>
    <dgm:pt modelId="{CF420EF4-147C-42D7-9A3A-072FAB7BB318}" type="parTrans" cxnId="{8AEB2E7F-65E7-484F-B336-5C2C42C30DF5}">
      <dgm:prSet/>
      <dgm:spPr/>
      <dgm:t>
        <a:bodyPr/>
        <a:lstStyle/>
        <a:p>
          <a:endParaRPr lang="zh-CN" altLang="en-US" b="1">
            <a:latin typeface="微软雅黑" pitchFamily="34" charset="-122"/>
            <a:ea typeface="微软雅黑" pitchFamily="34" charset="-122"/>
          </a:endParaRPr>
        </a:p>
      </dgm:t>
    </dgm:pt>
    <dgm:pt modelId="{D9D1E8A0-3762-4B16-BCE9-0E2D7398F3F5}" type="sibTrans" cxnId="{8AEB2E7F-65E7-484F-B336-5C2C42C30DF5}">
      <dgm:prSet/>
      <dgm:spPr/>
      <dgm:t>
        <a:bodyPr/>
        <a:lstStyle/>
        <a:p>
          <a:endParaRPr lang="zh-CN" altLang="en-US" b="1">
            <a:latin typeface="微软雅黑" pitchFamily="34" charset="-122"/>
            <a:ea typeface="微软雅黑" pitchFamily="34" charset="-122"/>
          </a:endParaRPr>
        </a:p>
      </dgm:t>
    </dgm:pt>
    <dgm:pt modelId="{A5ADBB61-F112-414A-BD6B-A8BC29F7B725}" type="pres">
      <dgm:prSet presAssocID="{A8A03141-D2D7-49EC-8B5C-37EF2D1E09B7}" presName="CompostProcess" presStyleCnt="0">
        <dgm:presLayoutVars>
          <dgm:dir/>
          <dgm:resizeHandles val="exact"/>
        </dgm:presLayoutVars>
      </dgm:prSet>
      <dgm:spPr/>
    </dgm:pt>
    <dgm:pt modelId="{484D09FA-6EAE-481A-AE52-4FF03DFCAB25}" type="pres">
      <dgm:prSet presAssocID="{A8A03141-D2D7-49EC-8B5C-37EF2D1E09B7}" presName="arrow" presStyleLbl="bgShp" presStyleIdx="0" presStyleCnt="1" custScaleX="101001" custScaleY="26030" custLinFactNeighborX="-9677" custLinFactNeighborY="-20483"/>
      <dgm:spPr/>
    </dgm:pt>
    <dgm:pt modelId="{6D25B932-EC52-4832-96C1-D3E8CF1B0303}" type="pres">
      <dgm:prSet presAssocID="{A8A03141-D2D7-49EC-8B5C-37EF2D1E09B7}" presName="linearProcess" presStyleCnt="0"/>
      <dgm:spPr/>
    </dgm:pt>
    <dgm:pt modelId="{61D7674B-331E-4838-825E-0FEF550F4501}" type="pres">
      <dgm:prSet presAssocID="{9639A8AC-84EC-490E-B3BC-E3E5379691E9}" presName="textNode" presStyleLbl="node1" presStyleIdx="0" presStyleCnt="4" custScaleX="61687" custScaleY="77489" custLinFactX="-9539" custLinFactNeighborX="-100000" custLinFactNeighborY="-51983">
        <dgm:presLayoutVars>
          <dgm:bulletEnabled val="1"/>
        </dgm:presLayoutVars>
      </dgm:prSet>
      <dgm:spPr/>
      <dgm:t>
        <a:bodyPr/>
        <a:lstStyle/>
        <a:p>
          <a:endParaRPr lang="zh-CN" altLang="en-US"/>
        </a:p>
      </dgm:t>
    </dgm:pt>
    <dgm:pt modelId="{A64C730B-25F5-4EC6-92EF-A972E8DA714A}" type="pres">
      <dgm:prSet presAssocID="{EE958667-0F13-4AED-B08D-69CEBFB2ABBB}" presName="sibTrans" presStyleCnt="0"/>
      <dgm:spPr/>
    </dgm:pt>
    <dgm:pt modelId="{0719AA8C-5F63-4F4D-9B5B-EC35379659F4}" type="pres">
      <dgm:prSet presAssocID="{51086C59-F296-42DE-B718-AB98A4847874}" presName="textNode" presStyleLbl="node1" presStyleIdx="1" presStyleCnt="4" custScaleX="61687" custScaleY="77489" custLinFactX="-9539" custLinFactNeighborX="-100000" custLinFactNeighborY="-51983">
        <dgm:presLayoutVars>
          <dgm:bulletEnabled val="1"/>
        </dgm:presLayoutVars>
      </dgm:prSet>
      <dgm:spPr/>
      <dgm:t>
        <a:bodyPr/>
        <a:lstStyle/>
        <a:p>
          <a:endParaRPr lang="zh-CN" altLang="en-US"/>
        </a:p>
      </dgm:t>
    </dgm:pt>
    <dgm:pt modelId="{67EF6A91-9834-4BF0-9148-F12BEA1EB186}" type="pres">
      <dgm:prSet presAssocID="{8276952C-4B06-4BDD-A53D-D882E75616AD}" presName="sibTrans" presStyleCnt="0"/>
      <dgm:spPr/>
    </dgm:pt>
    <dgm:pt modelId="{37CE6D36-8DE2-417D-856B-DA564F54E10E}" type="pres">
      <dgm:prSet presAssocID="{2F074B38-E4B8-4926-AB69-1D5EB28F1E37}" presName="textNode" presStyleLbl="node1" presStyleIdx="2" presStyleCnt="4" custScaleX="61687" custScaleY="77489" custLinFactX="-9539" custLinFactNeighborX="-100000" custLinFactNeighborY="-51983">
        <dgm:presLayoutVars>
          <dgm:bulletEnabled val="1"/>
        </dgm:presLayoutVars>
      </dgm:prSet>
      <dgm:spPr/>
      <dgm:t>
        <a:bodyPr/>
        <a:lstStyle/>
        <a:p>
          <a:endParaRPr lang="zh-CN" altLang="en-US"/>
        </a:p>
      </dgm:t>
    </dgm:pt>
    <dgm:pt modelId="{293458F5-33C7-48A2-8322-CEE9C4F1EE6D}" type="pres">
      <dgm:prSet presAssocID="{D18C471E-35D4-42C2-A54D-84E6580EB98E}" presName="sibTrans" presStyleCnt="0"/>
      <dgm:spPr/>
    </dgm:pt>
    <dgm:pt modelId="{91AFB878-C35C-46E3-AF09-FA334DB0651A}" type="pres">
      <dgm:prSet presAssocID="{9D8B5E01-4C7A-4A74-B401-42BAC856A54F}" presName="textNode" presStyleLbl="node1" presStyleIdx="3" presStyleCnt="4" custScaleX="61687" custScaleY="77489" custLinFactX="-9539" custLinFactNeighborX="-100000" custLinFactNeighborY="-51983">
        <dgm:presLayoutVars>
          <dgm:bulletEnabled val="1"/>
        </dgm:presLayoutVars>
      </dgm:prSet>
      <dgm:spPr/>
      <dgm:t>
        <a:bodyPr/>
        <a:lstStyle/>
        <a:p>
          <a:endParaRPr lang="zh-CN" altLang="en-US"/>
        </a:p>
      </dgm:t>
    </dgm:pt>
  </dgm:ptLst>
  <dgm:cxnLst>
    <dgm:cxn modelId="{7EC8B17A-BFD8-4F35-81AD-B06BC9331D55}" srcId="{A8A03141-D2D7-49EC-8B5C-37EF2D1E09B7}" destId="{2F074B38-E4B8-4926-AB69-1D5EB28F1E37}" srcOrd="2" destOrd="0" parTransId="{F3AC594E-AC44-4840-9541-4AC1C3A6CDA0}" sibTransId="{D18C471E-35D4-42C2-A54D-84E6580EB98E}"/>
    <dgm:cxn modelId="{80994FD9-6F68-4519-82A2-3BFC58B478A1}" srcId="{A8A03141-D2D7-49EC-8B5C-37EF2D1E09B7}" destId="{51086C59-F296-42DE-B718-AB98A4847874}" srcOrd="1" destOrd="0" parTransId="{4765E861-6F5A-4120-905C-6611C10560B9}" sibTransId="{8276952C-4B06-4BDD-A53D-D882E75616AD}"/>
    <dgm:cxn modelId="{8AEB2E7F-65E7-484F-B336-5C2C42C30DF5}" srcId="{A8A03141-D2D7-49EC-8B5C-37EF2D1E09B7}" destId="{9D8B5E01-4C7A-4A74-B401-42BAC856A54F}" srcOrd="3" destOrd="0" parTransId="{CF420EF4-147C-42D7-9A3A-072FAB7BB318}" sibTransId="{D9D1E8A0-3762-4B16-BCE9-0E2D7398F3F5}"/>
    <dgm:cxn modelId="{BD1D9194-6B3B-4BF8-852F-641261F840B2}" srcId="{A8A03141-D2D7-49EC-8B5C-37EF2D1E09B7}" destId="{9639A8AC-84EC-490E-B3BC-E3E5379691E9}" srcOrd="0" destOrd="0" parTransId="{4AC26D83-B182-4FC8-9D29-74EF05510CB0}" sibTransId="{EE958667-0F13-4AED-B08D-69CEBFB2ABBB}"/>
    <dgm:cxn modelId="{928D642A-7756-4F81-B4E7-47D940C946CF}" type="presOf" srcId="{A8A03141-D2D7-49EC-8B5C-37EF2D1E09B7}" destId="{A5ADBB61-F112-414A-BD6B-A8BC29F7B725}" srcOrd="0" destOrd="0" presId="urn:microsoft.com/office/officeart/2005/8/layout/hProcess9"/>
    <dgm:cxn modelId="{7635B965-7B19-40AB-A873-E44483F86F77}" type="presOf" srcId="{51086C59-F296-42DE-B718-AB98A4847874}" destId="{0719AA8C-5F63-4F4D-9B5B-EC35379659F4}" srcOrd="0" destOrd="0" presId="urn:microsoft.com/office/officeart/2005/8/layout/hProcess9"/>
    <dgm:cxn modelId="{AC4AD2BF-1A3F-49D5-9809-6D4919B00A00}" type="presOf" srcId="{2F074B38-E4B8-4926-AB69-1D5EB28F1E37}" destId="{37CE6D36-8DE2-417D-856B-DA564F54E10E}" srcOrd="0" destOrd="0" presId="urn:microsoft.com/office/officeart/2005/8/layout/hProcess9"/>
    <dgm:cxn modelId="{A17E0F6D-C437-4833-A920-F0E499CC5FA8}" type="presOf" srcId="{9639A8AC-84EC-490E-B3BC-E3E5379691E9}" destId="{61D7674B-331E-4838-825E-0FEF550F4501}" srcOrd="0" destOrd="0" presId="urn:microsoft.com/office/officeart/2005/8/layout/hProcess9"/>
    <dgm:cxn modelId="{D7CD9F45-70A1-4F9C-8838-B7766C3A5DCC}" type="presOf" srcId="{9D8B5E01-4C7A-4A74-B401-42BAC856A54F}" destId="{91AFB878-C35C-46E3-AF09-FA334DB0651A}" srcOrd="0" destOrd="0" presId="urn:microsoft.com/office/officeart/2005/8/layout/hProcess9"/>
    <dgm:cxn modelId="{2ABD0BB4-81EF-4B5C-888D-E709E270DADC}" type="presParOf" srcId="{A5ADBB61-F112-414A-BD6B-A8BC29F7B725}" destId="{484D09FA-6EAE-481A-AE52-4FF03DFCAB25}" srcOrd="0" destOrd="0" presId="urn:microsoft.com/office/officeart/2005/8/layout/hProcess9"/>
    <dgm:cxn modelId="{7FE85704-E106-4EC4-960B-6E39E24341FA}" type="presParOf" srcId="{A5ADBB61-F112-414A-BD6B-A8BC29F7B725}" destId="{6D25B932-EC52-4832-96C1-D3E8CF1B0303}" srcOrd="1" destOrd="0" presId="urn:microsoft.com/office/officeart/2005/8/layout/hProcess9"/>
    <dgm:cxn modelId="{46757893-0E55-4CE1-AC9A-06CEC5434160}" type="presParOf" srcId="{6D25B932-EC52-4832-96C1-D3E8CF1B0303}" destId="{61D7674B-331E-4838-825E-0FEF550F4501}" srcOrd="0" destOrd="0" presId="urn:microsoft.com/office/officeart/2005/8/layout/hProcess9"/>
    <dgm:cxn modelId="{E2CA5640-1C71-47CC-BCED-5743100BA196}" type="presParOf" srcId="{6D25B932-EC52-4832-96C1-D3E8CF1B0303}" destId="{A64C730B-25F5-4EC6-92EF-A972E8DA714A}" srcOrd="1" destOrd="0" presId="urn:microsoft.com/office/officeart/2005/8/layout/hProcess9"/>
    <dgm:cxn modelId="{835D9A89-44A5-46A4-9925-31F5257CF49A}" type="presParOf" srcId="{6D25B932-EC52-4832-96C1-D3E8CF1B0303}" destId="{0719AA8C-5F63-4F4D-9B5B-EC35379659F4}" srcOrd="2" destOrd="0" presId="urn:microsoft.com/office/officeart/2005/8/layout/hProcess9"/>
    <dgm:cxn modelId="{DC45A373-C572-4F86-ACE4-665134183D2E}" type="presParOf" srcId="{6D25B932-EC52-4832-96C1-D3E8CF1B0303}" destId="{67EF6A91-9834-4BF0-9148-F12BEA1EB186}" srcOrd="3" destOrd="0" presId="urn:microsoft.com/office/officeart/2005/8/layout/hProcess9"/>
    <dgm:cxn modelId="{AA11D66D-2B83-4788-B224-6BAE1F7CCB2E}" type="presParOf" srcId="{6D25B932-EC52-4832-96C1-D3E8CF1B0303}" destId="{37CE6D36-8DE2-417D-856B-DA564F54E10E}" srcOrd="4" destOrd="0" presId="urn:microsoft.com/office/officeart/2005/8/layout/hProcess9"/>
    <dgm:cxn modelId="{EBC451E2-EBB2-4108-B628-0D932C6C2B66}" type="presParOf" srcId="{6D25B932-EC52-4832-96C1-D3E8CF1B0303}" destId="{293458F5-33C7-48A2-8322-CEE9C4F1EE6D}" srcOrd="5" destOrd="0" presId="urn:microsoft.com/office/officeart/2005/8/layout/hProcess9"/>
    <dgm:cxn modelId="{9059BB59-7A5C-403D-8C44-4322260F093B}" type="presParOf" srcId="{6D25B932-EC52-4832-96C1-D3E8CF1B0303}" destId="{91AFB878-C35C-46E3-AF09-FA334DB0651A}" srcOrd="6"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4D09FA-6EAE-481A-AE52-4FF03DFCAB25}">
      <dsp:nvSpPr>
        <dsp:cNvPr id="0" name=""/>
        <dsp:cNvSpPr/>
      </dsp:nvSpPr>
      <dsp:spPr>
        <a:xfrm>
          <a:off x="0" y="715016"/>
          <a:ext cx="6037870" cy="1127856"/>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D7674B-331E-4838-825E-0FEF550F4501}">
      <dsp:nvSpPr>
        <dsp:cNvPr id="0" name=""/>
        <dsp:cNvSpPr/>
      </dsp:nvSpPr>
      <dsp:spPr>
        <a:xfrm>
          <a:off x="98600" y="593998"/>
          <a:ext cx="1396432" cy="1343011"/>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b="1" kern="1200" dirty="0" smtClean="0">
              <a:solidFill>
                <a:srgbClr val="FFFFFF"/>
              </a:solidFill>
              <a:latin typeface="微软雅黑" pitchFamily="34" charset="-122"/>
              <a:ea typeface="微软雅黑" pitchFamily="34" charset="-122"/>
            </a:rPr>
            <a:t>确定网站主题</a:t>
          </a:r>
          <a:endParaRPr lang="zh-CN" altLang="en-US" sz="2100" b="1" kern="1200" dirty="0">
            <a:solidFill>
              <a:srgbClr val="FFFFFF"/>
            </a:solidFill>
            <a:latin typeface="微软雅黑" pitchFamily="34" charset="-122"/>
            <a:ea typeface="微软雅黑" pitchFamily="34" charset="-122"/>
          </a:endParaRPr>
        </a:p>
      </dsp:txBody>
      <dsp:txXfrm>
        <a:off x="164160" y="659558"/>
        <a:ext cx="1265312" cy="1211891"/>
      </dsp:txXfrm>
    </dsp:sp>
    <dsp:sp modelId="{0719AA8C-5F63-4F4D-9B5B-EC35379659F4}">
      <dsp:nvSpPr>
        <dsp:cNvPr id="0" name=""/>
        <dsp:cNvSpPr/>
      </dsp:nvSpPr>
      <dsp:spPr>
        <a:xfrm>
          <a:off x="1658667" y="593998"/>
          <a:ext cx="1396432" cy="1343011"/>
        </a:xfrm>
        <a:prstGeom prst="roundRect">
          <a:avLst/>
        </a:prstGeom>
        <a:solidFill>
          <a:schemeClr val="accent4">
            <a:hueOff val="-3384382"/>
            <a:satOff val="19329"/>
            <a:lumOff val="228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b="1" kern="1200" dirty="0" smtClean="0">
              <a:solidFill>
                <a:srgbClr val="FFFFFF"/>
              </a:solidFill>
              <a:latin typeface="微软雅黑" pitchFamily="34" charset="-122"/>
              <a:ea typeface="微软雅黑" pitchFamily="34" charset="-122"/>
            </a:rPr>
            <a:t>网站整体规划</a:t>
          </a:r>
          <a:endParaRPr lang="zh-CN" altLang="en-US" sz="2100" b="1" kern="1200" dirty="0">
            <a:solidFill>
              <a:srgbClr val="FFFFFF"/>
            </a:solidFill>
            <a:latin typeface="微软雅黑" pitchFamily="34" charset="-122"/>
            <a:ea typeface="微软雅黑" pitchFamily="34" charset="-122"/>
          </a:endParaRPr>
        </a:p>
      </dsp:txBody>
      <dsp:txXfrm>
        <a:off x="1724227" y="659558"/>
        <a:ext cx="1265312" cy="1211891"/>
      </dsp:txXfrm>
    </dsp:sp>
    <dsp:sp modelId="{37CE6D36-8DE2-417D-856B-DA564F54E10E}">
      <dsp:nvSpPr>
        <dsp:cNvPr id="0" name=""/>
        <dsp:cNvSpPr/>
      </dsp:nvSpPr>
      <dsp:spPr>
        <a:xfrm>
          <a:off x="3218733" y="593998"/>
          <a:ext cx="1396432" cy="1343011"/>
        </a:xfrm>
        <a:prstGeom prst="roundRect">
          <a:avLst/>
        </a:prstGeom>
        <a:solidFill>
          <a:schemeClr val="accent4">
            <a:hueOff val="-6768764"/>
            <a:satOff val="38659"/>
            <a:lumOff val="45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b="1" kern="1200" dirty="0" smtClean="0">
              <a:solidFill>
                <a:srgbClr val="FFFFFF"/>
              </a:solidFill>
              <a:latin typeface="微软雅黑" pitchFamily="34" charset="-122"/>
              <a:ea typeface="微软雅黑" pitchFamily="34" charset="-122"/>
            </a:rPr>
            <a:t>收集素材</a:t>
          </a:r>
          <a:endParaRPr lang="zh-CN" altLang="en-US" sz="2100" b="1" kern="1200" dirty="0">
            <a:solidFill>
              <a:srgbClr val="FFFFFF"/>
            </a:solidFill>
            <a:latin typeface="微软雅黑" pitchFamily="34" charset="-122"/>
            <a:ea typeface="微软雅黑" pitchFamily="34" charset="-122"/>
          </a:endParaRPr>
        </a:p>
      </dsp:txBody>
      <dsp:txXfrm>
        <a:off x="3284293" y="659558"/>
        <a:ext cx="1265312" cy="1211891"/>
      </dsp:txXfrm>
    </dsp:sp>
    <dsp:sp modelId="{91AFB878-C35C-46E3-AF09-FA334DB0651A}">
      <dsp:nvSpPr>
        <dsp:cNvPr id="0" name=""/>
        <dsp:cNvSpPr/>
      </dsp:nvSpPr>
      <dsp:spPr>
        <a:xfrm>
          <a:off x="4778800" y="593998"/>
          <a:ext cx="1396432" cy="1343011"/>
        </a:xfrm>
        <a:prstGeom prst="roundRect">
          <a:avLst/>
        </a:prstGeom>
        <a:solidFill>
          <a:schemeClr val="accent4">
            <a:hueOff val="-10153146"/>
            <a:satOff val="57988"/>
            <a:lumOff val="686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zh-CN" altLang="en-US" sz="2100" b="1" kern="1200" dirty="0" smtClean="0">
              <a:solidFill>
                <a:srgbClr val="FFFFFF"/>
              </a:solidFill>
              <a:latin typeface="微软雅黑" pitchFamily="34" charset="-122"/>
              <a:ea typeface="微软雅黑" pitchFamily="34" charset="-122"/>
            </a:rPr>
            <a:t>设计网页效果图</a:t>
          </a:r>
          <a:endParaRPr lang="zh-CN" altLang="en-US" sz="2100" b="1" kern="1200" dirty="0">
            <a:solidFill>
              <a:srgbClr val="FFFFFF"/>
            </a:solidFill>
            <a:latin typeface="微软雅黑" pitchFamily="34" charset="-122"/>
            <a:ea typeface="微软雅黑" pitchFamily="34" charset="-122"/>
          </a:endParaRPr>
        </a:p>
      </dsp:txBody>
      <dsp:txXfrm>
        <a:off x="4844360" y="659558"/>
        <a:ext cx="1265312" cy="121189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fld id="{B9EEDA17-7CE7-49CA-897E-A1888A19DA62}" type="datetimeFigureOut">
              <a:rPr lang="zh-CN" altLang="en-US"/>
              <a:pPr/>
              <a:t>2021/8/31 Tuesday</a:t>
            </a:fld>
            <a:endParaRPr lang="en-US"/>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CE1689F0-D8FB-450F-A36F-553F26501FEE}" type="slidenum">
              <a:rPr lang="zh-CN" altLang="en-US"/>
              <a:pPr/>
              <a:t>‹#›</a:t>
            </a:fld>
            <a:endParaRPr lang="en-US"/>
          </a:p>
        </p:txBody>
      </p:sp>
    </p:spTree>
    <p:extLst>
      <p:ext uri="{BB962C8B-B14F-4D97-AF65-F5344CB8AC3E}">
        <p14:creationId xmlns:p14="http://schemas.microsoft.com/office/powerpoint/2010/main" val="21761610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link.zhihu.com/?target=https://validator.w3.org/" TargetMode="External"/><Relationship Id="rId2" Type="http://schemas.openxmlformats.org/officeDocument/2006/relationships/slide" Target="../slides/slide36.xml"/><Relationship Id="rId1" Type="http://schemas.openxmlformats.org/officeDocument/2006/relationships/notesMaster" Target="../notesMasters/notesMaster1.xml"/><Relationship Id="rId6" Type="http://schemas.openxmlformats.org/officeDocument/2006/relationships/hyperlink" Target="https://developer.mozilla.org/zh-CN/docs/Web/HTML/Element" TargetMode="External"/><Relationship Id="rId5" Type="http://schemas.openxmlformats.org/officeDocument/2006/relationships/hyperlink" Target="https://link.zhihu.com/?target=https://developer.mozilla.org/zh-CN/docs/Web/HTML/Element" TargetMode="External"/><Relationship Id="rId4" Type="http://schemas.openxmlformats.org/officeDocument/2006/relationships/hyperlink" Target="https://link.zhihu.com/?target=http://jigsaw.w3.org/css-validator/#validate_by_input"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w3.org/DOM/"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w3.org/DO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w3.org/DOM/"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byethost.com/"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a:t>
            </a:fld>
            <a:endParaRPr lang="en-US"/>
          </a:p>
        </p:txBody>
      </p:sp>
    </p:spTree>
    <p:extLst>
      <p:ext uri="{BB962C8B-B14F-4D97-AF65-F5344CB8AC3E}">
        <p14:creationId xmlns:p14="http://schemas.microsoft.com/office/powerpoint/2010/main" val="3362210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smtClean="0">
                <a:solidFill>
                  <a:schemeClr val="tx1"/>
                </a:solidFill>
                <a:effectLst/>
                <a:latin typeface="Calibri" pitchFamily="34" charset="0"/>
                <a:ea typeface="宋体" pitchFamily="2" charset="-122"/>
                <a:cs typeface="+mn-cs"/>
              </a:rPr>
              <a:t>在线检验</a:t>
            </a:r>
            <a:r>
              <a:rPr lang="en-US" altLang="zh-CN" sz="1200" b="0" i="0" kern="1200" dirty="0" smtClean="0">
                <a:solidFill>
                  <a:schemeClr val="tx1"/>
                </a:solidFill>
                <a:effectLst/>
                <a:latin typeface="Calibri" pitchFamily="34" charset="0"/>
                <a:ea typeface="宋体" pitchFamily="2" charset="-122"/>
                <a:cs typeface="+mn-cs"/>
              </a:rPr>
              <a:t>html</a:t>
            </a:r>
            <a:r>
              <a:rPr lang="zh-CN" altLang="en-US" sz="1200" b="0" i="0" kern="1200" dirty="0" smtClean="0">
                <a:solidFill>
                  <a:schemeClr val="tx1"/>
                </a:solidFill>
                <a:effectLst/>
                <a:latin typeface="Calibri" pitchFamily="34" charset="0"/>
                <a:ea typeface="宋体" pitchFamily="2" charset="-122"/>
                <a:cs typeface="+mn-cs"/>
              </a:rPr>
              <a:t>语言语法问题的网站：</a:t>
            </a:r>
            <a:r>
              <a:rPr lang="en-US" altLang="zh-CN" sz="1200" b="0" i="0" u="none" strike="noStrike" kern="1200" dirty="0" smtClean="0">
                <a:solidFill>
                  <a:schemeClr val="tx1"/>
                </a:solidFill>
                <a:effectLst/>
                <a:latin typeface="Calibri" pitchFamily="34" charset="0"/>
                <a:ea typeface="宋体" pitchFamily="2" charset="-122"/>
                <a:cs typeface="+mn-cs"/>
                <a:hlinkClick r:id="rId3"/>
              </a:rPr>
              <a:t>Markup Validation Service</a:t>
            </a:r>
            <a:r>
              <a:rPr lang="zh-CN" altLang="en-US" dirty="0" smtClean="0"/>
              <a:t/>
            </a:r>
            <a:br>
              <a:rPr lang="zh-CN" altLang="en-US" dirty="0" smtClean="0"/>
            </a:br>
            <a:r>
              <a:rPr lang="zh-CN" altLang="en-US" sz="1200" b="0" i="0" u="none" strike="noStrike" kern="1200" dirty="0" smtClean="0">
                <a:solidFill>
                  <a:schemeClr val="tx1"/>
                </a:solidFill>
                <a:effectLst/>
                <a:latin typeface="Calibri" pitchFamily="34" charset="0"/>
                <a:ea typeface="宋体" pitchFamily="2" charset="-122"/>
                <a:cs typeface="+mn-cs"/>
                <a:hlinkClick r:id="rId4"/>
              </a:rPr>
              <a:t>在线检验</a:t>
            </a:r>
            <a:r>
              <a:rPr lang="en-US" altLang="zh-CN" sz="1200" b="0" i="0" u="none" strike="noStrike" kern="1200" dirty="0" smtClean="0">
                <a:solidFill>
                  <a:schemeClr val="tx1"/>
                </a:solidFill>
                <a:effectLst/>
                <a:latin typeface="Calibri" pitchFamily="34" charset="0"/>
                <a:ea typeface="宋体" pitchFamily="2" charset="-122"/>
                <a:cs typeface="+mn-cs"/>
                <a:hlinkClick r:id="rId4"/>
              </a:rPr>
              <a:t>html</a:t>
            </a:r>
            <a:r>
              <a:rPr lang="zh-CN" altLang="en-US" sz="1200" b="0" i="0" u="none" strike="noStrike" kern="1200" dirty="0" smtClean="0">
                <a:solidFill>
                  <a:schemeClr val="tx1"/>
                </a:solidFill>
                <a:effectLst/>
                <a:latin typeface="Calibri" pitchFamily="34" charset="0"/>
                <a:ea typeface="宋体" pitchFamily="2" charset="-122"/>
                <a:cs typeface="+mn-cs"/>
                <a:hlinkClick r:id="rId4"/>
              </a:rPr>
              <a:t>语言语法问题的网站： </a:t>
            </a:r>
            <a:r>
              <a:rPr lang="en-US" altLang="zh-CN" sz="1200" b="0" i="0" u="none" strike="noStrike" kern="1200" dirty="0" smtClean="0">
                <a:solidFill>
                  <a:schemeClr val="tx1"/>
                </a:solidFill>
                <a:effectLst/>
                <a:latin typeface="Calibri" pitchFamily="34" charset="0"/>
                <a:ea typeface="宋体" pitchFamily="2" charset="-122"/>
                <a:cs typeface="+mn-cs"/>
                <a:hlinkClick r:id="rId4"/>
              </a:rPr>
              <a:t>http://jigsaw.w3.org/css-validator/#validate_by_input</a:t>
            </a:r>
            <a:endParaRPr lang="en-US" altLang="zh-CN" dirty="0" smtClean="0">
              <a:hlinkClick r:id="rId5"/>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hlinkClick r:id="rId5"/>
              </a:rPr>
              <a:t>HTML </a:t>
            </a:r>
            <a:r>
              <a:rPr lang="zh-CN" altLang="en-US" dirty="0" smtClean="0">
                <a:hlinkClick r:id="rId5"/>
              </a:rPr>
              <a:t>元素参考</a:t>
            </a:r>
            <a:r>
              <a:rPr lang="zh-CN" altLang="en-US" dirty="0" smtClean="0"/>
              <a:t>：</a:t>
            </a:r>
            <a:r>
              <a:rPr lang="en-US" altLang="zh-CN" dirty="0" smtClean="0">
                <a:hlinkClick r:id="rId6"/>
              </a:rPr>
              <a:t>https://developer.mozilla.org/zh-CN/docs/Web/HTML/Element</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CSS</a:t>
            </a:r>
            <a:r>
              <a:rPr lang="zh-CN" altLang="en-US" dirty="0" smtClean="0"/>
              <a:t>的阴影代码生成：</a:t>
            </a:r>
            <a:r>
              <a:rPr lang="en-US" altLang="zh-CN" dirty="0" smtClean="0"/>
              <a:t>http://www.cssmatic.com/box-shadow</a:t>
            </a:r>
            <a:br>
              <a:rPr lang="en-US" altLang="zh-CN" dirty="0" smtClean="0"/>
            </a:br>
            <a:r>
              <a:rPr lang="en-US" altLang="zh-CN" dirty="0" smtClean="0"/>
              <a:t>CSS</a:t>
            </a:r>
            <a:r>
              <a:rPr lang="zh-CN" altLang="en-US" dirty="0" smtClean="0"/>
              <a:t>鼠标指针样式：</a:t>
            </a:r>
            <a:r>
              <a:rPr lang="en-US" altLang="zh-CN" dirty="0" smtClean="0"/>
              <a:t>https://css-tricks.com/almanac/properties/c/cursor/</a:t>
            </a:r>
            <a:br>
              <a:rPr lang="en-US" altLang="zh-CN" dirty="0" smtClean="0"/>
            </a:br>
            <a:r>
              <a:rPr lang="en-US" altLang="zh-CN" dirty="0" smtClean="0"/>
              <a:t>CSS</a:t>
            </a:r>
            <a:r>
              <a:rPr lang="zh-CN" altLang="en-US" dirty="0" smtClean="0"/>
              <a:t>图片变代码：</a:t>
            </a:r>
            <a:r>
              <a:rPr lang="en-US" altLang="zh-CN" dirty="0" smtClean="0"/>
              <a:t>https://projects.verou.me/css3patterns/#</a:t>
            </a:r>
          </a:p>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36</a:t>
            </a:fld>
            <a:endParaRPr lang="en-US"/>
          </a:p>
        </p:txBody>
      </p:sp>
    </p:spTree>
    <p:extLst>
      <p:ext uri="{BB962C8B-B14F-4D97-AF65-F5344CB8AC3E}">
        <p14:creationId xmlns:p14="http://schemas.microsoft.com/office/powerpoint/2010/main" val="1783352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Calibri" pitchFamily="34" charset="0"/>
                <a:ea typeface="宋体" pitchFamily="2" charset="-122"/>
                <a:cs typeface="+mn-cs"/>
              </a:rPr>
              <a:t>①用户界面（</a:t>
            </a:r>
            <a:r>
              <a:rPr lang="en-US" altLang="zh-CN" sz="1200" b="0" i="0" kern="1200" dirty="0" smtClean="0">
                <a:solidFill>
                  <a:schemeClr val="tx1"/>
                </a:solidFill>
                <a:effectLst/>
                <a:latin typeface="Calibri" pitchFamily="34" charset="0"/>
                <a:ea typeface="宋体" pitchFamily="2" charset="-122"/>
                <a:cs typeface="+mn-cs"/>
              </a:rPr>
              <a:t>User Interface</a:t>
            </a:r>
            <a:r>
              <a:rPr lang="zh-CN" altLang="en-US" sz="1200" b="0" i="0" kern="1200" dirty="0" smtClean="0">
                <a:solidFill>
                  <a:schemeClr val="tx1"/>
                </a:solidFill>
                <a:effectLst/>
                <a:latin typeface="Calibri" pitchFamily="34" charset="0"/>
                <a:ea typeface="宋体" pitchFamily="2" charset="-122"/>
                <a:cs typeface="+mn-cs"/>
              </a:rPr>
              <a:t>） </a:t>
            </a:r>
            <a:r>
              <a:rPr lang="en-US" altLang="zh-CN" sz="1200" b="0" i="0" kern="1200" dirty="0" smtClean="0">
                <a:solidFill>
                  <a:schemeClr val="tx1"/>
                </a:solidFill>
                <a:effectLst/>
                <a:latin typeface="Calibri" pitchFamily="34" charset="0"/>
                <a:ea typeface="宋体" pitchFamily="2" charset="-122"/>
                <a:cs typeface="+mn-cs"/>
              </a:rPr>
              <a:t>- </a:t>
            </a:r>
            <a:r>
              <a:rPr lang="zh-CN" altLang="en-US" sz="1200" b="0" i="0" kern="1200" dirty="0" smtClean="0">
                <a:solidFill>
                  <a:schemeClr val="tx1"/>
                </a:solidFill>
                <a:effectLst/>
                <a:latin typeface="Calibri" pitchFamily="34" charset="0"/>
                <a:ea typeface="宋体" pitchFamily="2" charset="-122"/>
                <a:cs typeface="+mn-cs"/>
              </a:rPr>
              <a:t>包括菜单栏、工具栏、地址栏、后退</a:t>
            </a:r>
            <a:r>
              <a:rPr lang="en-US" altLang="zh-CN" sz="1200" b="0" i="0" kern="1200" dirty="0" smtClean="0">
                <a:solidFill>
                  <a:schemeClr val="tx1"/>
                </a:solidFill>
                <a:effectLst/>
                <a:latin typeface="Calibri" pitchFamily="34" charset="0"/>
                <a:ea typeface="宋体" pitchFamily="2" charset="-122"/>
                <a:cs typeface="+mn-cs"/>
              </a:rPr>
              <a:t>/</a:t>
            </a:r>
            <a:r>
              <a:rPr lang="zh-CN" altLang="en-US" sz="1200" b="0" i="0" kern="1200" dirty="0" smtClean="0">
                <a:solidFill>
                  <a:schemeClr val="tx1"/>
                </a:solidFill>
                <a:effectLst/>
                <a:latin typeface="Calibri" pitchFamily="34" charset="0"/>
                <a:ea typeface="宋体" pitchFamily="2" charset="-122"/>
                <a:cs typeface="+mn-cs"/>
              </a:rPr>
              <a:t>前进按钮、书签目录等，也就是能看到的除了显示页面的主窗口之外的部分；</a:t>
            </a:r>
            <a:r>
              <a:rPr lang="zh-CN" altLang="en-US" dirty="0" smtClean="0"/>
              <a:t/>
            </a:r>
            <a:br>
              <a:rPr lang="zh-CN" altLang="en-US" dirty="0" smtClean="0"/>
            </a:br>
            <a:r>
              <a:rPr lang="zh-CN" altLang="en-US" sz="1200" b="0" i="0" kern="1200" dirty="0" smtClean="0">
                <a:solidFill>
                  <a:schemeClr val="tx1"/>
                </a:solidFill>
                <a:effectLst/>
                <a:latin typeface="Calibri" pitchFamily="34" charset="0"/>
                <a:ea typeface="宋体" pitchFamily="2" charset="-122"/>
                <a:cs typeface="+mn-cs"/>
              </a:rPr>
              <a:t>②浏览器引擎（</a:t>
            </a:r>
            <a:r>
              <a:rPr lang="en-US" altLang="zh-CN" sz="1200" b="0" i="0" kern="1200" dirty="0" smtClean="0">
                <a:solidFill>
                  <a:schemeClr val="tx1"/>
                </a:solidFill>
                <a:effectLst/>
                <a:latin typeface="Calibri" pitchFamily="34" charset="0"/>
                <a:ea typeface="宋体" pitchFamily="2" charset="-122"/>
                <a:cs typeface="+mn-cs"/>
              </a:rPr>
              <a:t>Browser engine</a:t>
            </a:r>
            <a:r>
              <a:rPr lang="zh-CN" altLang="en-US" sz="1200" b="0" i="0" kern="1200" dirty="0" smtClean="0">
                <a:solidFill>
                  <a:schemeClr val="tx1"/>
                </a:solidFill>
                <a:effectLst/>
                <a:latin typeface="Calibri" pitchFamily="34" charset="0"/>
                <a:ea typeface="宋体" pitchFamily="2" charset="-122"/>
                <a:cs typeface="+mn-cs"/>
              </a:rPr>
              <a:t>） </a:t>
            </a:r>
            <a:r>
              <a:rPr lang="en-US" altLang="zh-CN" sz="1200" b="0" i="0" kern="1200" dirty="0" smtClean="0">
                <a:solidFill>
                  <a:schemeClr val="tx1"/>
                </a:solidFill>
                <a:effectLst/>
                <a:latin typeface="Calibri" pitchFamily="34" charset="0"/>
                <a:ea typeface="宋体" pitchFamily="2" charset="-122"/>
                <a:cs typeface="+mn-cs"/>
              </a:rPr>
              <a:t>- </a:t>
            </a:r>
            <a:r>
              <a:rPr lang="zh-CN" altLang="en-US" sz="1200" b="0" i="0" kern="1200" dirty="0" smtClean="0">
                <a:solidFill>
                  <a:schemeClr val="tx1"/>
                </a:solidFill>
                <a:effectLst/>
                <a:latin typeface="Calibri" pitchFamily="34" charset="0"/>
                <a:ea typeface="宋体" pitchFamily="2" charset="-122"/>
                <a:cs typeface="+mn-cs"/>
              </a:rPr>
              <a:t>用来查询及操作渲染引擎的接口；</a:t>
            </a:r>
            <a:r>
              <a:rPr lang="zh-CN" altLang="en-US" dirty="0" smtClean="0"/>
              <a:t/>
            </a:r>
            <a:br>
              <a:rPr lang="zh-CN" altLang="en-US" dirty="0" smtClean="0"/>
            </a:br>
            <a:r>
              <a:rPr lang="zh-CN" altLang="en-US" sz="1200" b="0" i="0" kern="1200" dirty="0" smtClean="0">
                <a:solidFill>
                  <a:schemeClr val="tx1"/>
                </a:solidFill>
                <a:effectLst/>
                <a:latin typeface="Calibri" pitchFamily="34" charset="0"/>
                <a:ea typeface="宋体" pitchFamily="2" charset="-122"/>
                <a:cs typeface="+mn-cs"/>
              </a:rPr>
              <a:t>③渲染引擎（</a:t>
            </a:r>
            <a:r>
              <a:rPr lang="en-US" altLang="zh-CN" sz="1200" b="0" i="0" kern="1200" dirty="0" smtClean="0">
                <a:solidFill>
                  <a:schemeClr val="tx1"/>
                </a:solidFill>
                <a:effectLst/>
                <a:latin typeface="Calibri" pitchFamily="34" charset="0"/>
                <a:ea typeface="宋体" pitchFamily="2" charset="-122"/>
                <a:cs typeface="+mn-cs"/>
              </a:rPr>
              <a:t>Rendering engine</a:t>
            </a:r>
            <a:r>
              <a:rPr lang="zh-CN" altLang="en-US" sz="1200" b="0" i="0" kern="1200" dirty="0" smtClean="0">
                <a:solidFill>
                  <a:schemeClr val="tx1"/>
                </a:solidFill>
                <a:effectLst/>
                <a:latin typeface="Calibri" pitchFamily="34" charset="0"/>
                <a:ea typeface="宋体" pitchFamily="2" charset="-122"/>
                <a:cs typeface="+mn-cs"/>
              </a:rPr>
              <a:t>） </a:t>
            </a:r>
            <a:r>
              <a:rPr lang="en-US" altLang="zh-CN" sz="1200" b="0" i="0" kern="1200" dirty="0" smtClean="0">
                <a:solidFill>
                  <a:schemeClr val="tx1"/>
                </a:solidFill>
                <a:effectLst/>
                <a:latin typeface="Calibri" pitchFamily="34" charset="0"/>
                <a:ea typeface="宋体" pitchFamily="2" charset="-122"/>
                <a:cs typeface="+mn-cs"/>
              </a:rPr>
              <a:t>- </a:t>
            </a:r>
            <a:r>
              <a:rPr lang="zh-CN" altLang="en-US" sz="1200" b="0" i="0" kern="1200" dirty="0" smtClean="0">
                <a:solidFill>
                  <a:schemeClr val="tx1"/>
                </a:solidFill>
                <a:effectLst/>
                <a:latin typeface="Calibri" pitchFamily="34" charset="0"/>
                <a:ea typeface="宋体" pitchFamily="2" charset="-122"/>
                <a:cs typeface="+mn-cs"/>
              </a:rPr>
              <a:t>用来显示请求的内容，例如，如果请求内容为</a:t>
            </a:r>
            <a:r>
              <a:rPr lang="en-US" altLang="zh-CN" sz="1200" b="0" i="0" kern="1200" dirty="0" smtClean="0">
                <a:solidFill>
                  <a:schemeClr val="tx1"/>
                </a:solidFill>
                <a:effectLst/>
                <a:latin typeface="Calibri" pitchFamily="34" charset="0"/>
                <a:ea typeface="宋体" pitchFamily="2" charset="-122"/>
                <a:cs typeface="+mn-cs"/>
              </a:rPr>
              <a:t>html</a:t>
            </a:r>
            <a:r>
              <a:rPr lang="zh-CN" altLang="en-US" sz="1200" b="0" i="0" kern="1200" dirty="0" smtClean="0">
                <a:solidFill>
                  <a:schemeClr val="tx1"/>
                </a:solidFill>
                <a:effectLst/>
                <a:latin typeface="Calibri" pitchFamily="34" charset="0"/>
                <a:ea typeface="宋体" pitchFamily="2" charset="-122"/>
                <a:cs typeface="+mn-cs"/>
              </a:rPr>
              <a:t>，它负责解析</a:t>
            </a:r>
            <a:r>
              <a:rPr lang="en-US" altLang="zh-CN" sz="1200" b="0" i="0" kern="1200" dirty="0" smtClean="0">
                <a:solidFill>
                  <a:schemeClr val="tx1"/>
                </a:solidFill>
                <a:effectLst/>
                <a:latin typeface="Calibri" pitchFamily="34" charset="0"/>
                <a:ea typeface="宋体" pitchFamily="2" charset="-122"/>
                <a:cs typeface="+mn-cs"/>
              </a:rPr>
              <a:t>html</a:t>
            </a:r>
            <a:r>
              <a:rPr lang="zh-CN" altLang="en-US" sz="1200" b="0" i="0" kern="1200" dirty="0" smtClean="0">
                <a:solidFill>
                  <a:schemeClr val="tx1"/>
                </a:solidFill>
                <a:effectLst/>
                <a:latin typeface="Calibri" pitchFamily="34" charset="0"/>
                <a:ea typeface="宋体" pitchFamily="2" charset="-122"/>
                <a:cs typeface="+mn-cs"/>
              </a:rPr>
              <a:t>及</a:t>
            </a:r>
            <a:r>
              <a:rPr lang="en-US" altLang="zh-CN" sz="1200" b="0" i="0" kern="1200" dirty="0" err="1" smtClean="0">
                <a:solidFill>
                  <a:schemeClr val="tx1"/>
                </a:solidFill>
                <a:effectLst/>
                <a:latin typeface="Calibri" pitchFamily="34" charset="0"/>
                <a:ea typeface="宋体" pitchFamily="2" charset="-122"/>
                <a:cs typeface="+mn-cs"/>
              </a:rPr>
              <a:t>css</a:t>
            </a:r>
            <a:r>
              <a:rPr lang="zh-CN" altLang="en-US" sz="1200" b="0" i="0" kern="1200" dirty="0" smtClean="0">
                <a:solidFill>
                  <a:schemeClr val="tx1"/>
                </a:solidFill>
                <a:effectLst/>
                <a:latin typeface="Calibri" pitchFamily="34" charset="0"/>
                <a:ea typeface="宋体" pitchFamily="2" charset="-122"/>
                <a:cs typeface="+mn-cs"/>
              </a:rPr>
              <a:t>，并将解析后的结果显示出来；</a:t>
            </a:r>
            <a:r>
              <a:rPr lang="zh-CN" altLang="en-US" dirty="0" smtClean="0"/>
              <a:t/>
            </a:r>
            <a:br>
              <a:rPr lang="zh-CN" altLang="en-US" dirty="0" smtClean="0"/>
            </a:br>
            <a:r>
              <a:rPr lang="zh-CN" altLang="en-US" sz="1200" b="0" i="0" kern="1200" dirty="0" smtClean="0">
                <a:solidFill>
                  <a:schemeClr val="tx1"/>
                </a:solidFill>
                <a:effectLst/>
                <a:latin typeface="Calibri" pitchFamily="34" charset="0"/>
                <a:ea typeface="宋体" pitchFamily="2" charset="-122"/>
                <a:cs typeface="+mn-cs"/>
              </a:rPr>
              <a:t>④网络部分（</a:t>
            </a:r>
            <a:r>
              <a:rPr lang="en-US" altLang="zh-CN" sz="1200" b="0" i="0" kern="1200" dirty="0" smtClean="0">
                <a:solidFill>
                  <a:schemeClr val="tx1"/>
                </a:solidFill>
                <a:effectLst/>
                <a:latin typeface="Calibri" pitchFamily="34" charset="0"/>
                <a:ea typeface="宋体" pitchFamily="2" charset="-122"/>
                <a:cs typeface="+mn-cs"/>
              </a:rPr>
              <a:t>Networking</a:t>
            </a:r>
            <a:r>
              <a:rPr lang="zh-CN" altLang="en-US" sz="1200" b="0" i="0" kern="1200" dirty="0" smtClean="0">
                <a:solidFill>
                  <a:schemeClr val="tx1"/>
                </a:solidFill>
                <a:effectLst/>
                <a:latin typeface="Calibri" pitchFamily="34" charset="0"/>
                <a:ea typeface="宋体" pitchFamily="2" charset="-122"/>
                <a:cs typeface="+mn-cs"/>
              </a:rPr>
              <a:t>） </a:t>
            </a:r>
            <a:r>
              <a:rPr lang="en-US" altLang="zh-CN" sz="1200" b="0" i="0" kern="1200" dirty="0" smtClean="0">
                <a:solidFill>
                  <a:schemeClr val="tx1"/>
                </a:solidFill>
                <a:effectLst/>
                <a:latin typeface="Calibri" pitchFamily="34" charset="0"/>
                <a:ea typeface="宋体" pitchFamily="2" charset="-122"/>
                <a:cs typeface="+mn-cs"/>
              </a:rPr>
              <a:t>- </a:t>
            </a:r>
            <a:r>
              <a:rPr lang="zh-CN" altLang="en-US" sz="1200" b="0" i="0" kern="1200" dirty="0" smtClean="0">
                <a:solidFill>
                  <a:schemeClr val="tx1"/>
                </a:solidFill>
                <a:effectLst/>
                <a:latin typeface="Calibri" pitchFamily="34" charset="0"/>
                <a:ea typeface="宋体" pitchFamily="2" charset="-122"/>
                <a:cs typeface="+mn-cs"/>
              </a:rPr>
              <a:t>主要用于网络调用，例如</a:t>
            </a:r>
            <a:r>
              <a:rPr lang="en-US" altLang="zh-CN" sz="1200" b="0" i="0" kern="1200" dirty="0" smtClean="0">
                <a:solidFill>
                  <a:schemeClr val="tx1"/>
                </a:solidFill>
                <a:effectLst/>
                <a:latin typeface="Calibri" pitchFamily="34" charset="0"/>
                <a:ea typeface="宋体" pitchFamily="2" charset="-122"/>
                <a:cs typeface="+mn-cs"/>
              </a:rPr>
              <a:t>HTTP</a:t>
            </a:r>
            <a:r>
              <a:rPr lang="zh-CN" altLang="en-US" sz="1200" b="0" i="0" kern="1200" dirty="0" smtClean="0">
                <a:solidFill>
                  <a:schemeClr val="tx1"/>
                </a:solidFill>
                <a:effectLst/>
                <a:latin typeface="Calibri" pitchFamily="34" charset="0"/>
                <a:ea typeface="宋体" pitchFamily="2" charset="-122"/>
                <a:cs typeface="+mn-cs"/>
              </a:rPr>
              <a:t>请求，其接口与平台无关，并为所有的平台提供底层实现；</a:t>
            </a:r>
            <a:r>
              <a:rPr lang="zh-CN" altLang="en-US" dirty="0" smtClean="0"/>
              <a:t/>
            </a:r>
            <a:br>
              <a:rPr lang="zh-CN" altLang="en-US" dirty="0" smtClean="0"/>
            </a:br>
            <a:r>
              <a:rPr lang="zh-CN" altLang="en-US" sz="1200" b="0" i="0" kern="1200" dirty="0" smtClean="0">
                <a:solidFill>
                  <a:schemeClr val="tx1"/>
                </a:solidFill>
                <a:effectLst/>
                <a:latin typeface="Calibri" pitchFamily="34" charset="0"/>
                <a:ea typeface="宋体" pitchFamily="2" charset="-122"/>
                <a:cs typeface="+mn-cs"/>
              </a:rPr>
              <a:t>⑤</a:t>
            </a:r>
            <a:r>
              <a:rPr lang="en-US" altLang="zh-CN" sz="1200" b="0" i="0" kern="1200" dirty="0" smtClean="0">
                <a:solidFill>
                  <a:schemeClr val="tx1"/>
                </a:solidFill>
                <a:effectLst/>
                <a:latin typeface="Calibri" pitchFamily="34" charset="0"/>
                <a:ea typeface="宋体" pitchFamily="2" charset="-122"/>
                <a:cs typeface="+mn-cs"/>
              </a:rPr>
              <a:t>JS</a:t>
            </a:r>
            <a:r>
              <a:rPr lang="zh-CN" altLang="en-US" sz="1200" b="0" i="0" kern="1200" dirty="0" smtClean="0">
                <a:solidFill>
                  <a:schemeClr val="tx1"/>
                </a:solidFill>
                <a:effectLst/>
                <a:latin typeface="Calibri" pitchFamily="34" charset="0"/>
                <a:ea typeface="宋体" pitchFamily="2" charset="-122"/>
                <a:cs typeface="+mn-cs"/>
              </a:rPr>
              <a:t>解释器（</a:t>
            </a:r>
            <a:r>
              <a:rPr lang="en-US" altLang="zh-CN" sz="1200" b="0" i="0" kern="1200" dirty="0" err="1" smtClean="0">
                <a:solidFill>
                  <a:schemeClr val="tx1"/>
                </a:solidFill>
                <a:effectLst/>
                <a:latin typeface="Calibri" pitchFamily="34" charset="0"/>
                <a:ea typeface="宋体" pitchFamily="2" charset="-122"/>
                <a:cs typeface="+mn-cs"/>
              </a:rPr>
              <a:t>JavaScipt</a:t>
            </a:r>
            <a:r>
              <a:rPr lang="en-US" altLang="zh-CN" sz="1200" b="0" i="0" kern="1200" dirty="0" smtClean="0">
                <a:solidFill>
                  <a:schemeClr val="tx1"/>
                </a:solidFill>
                <a:effectLst/>
                <a:latin typeface="Calibri" pitchFamily="34" charset="0"/>
                <a:ea typeface="宋体" pitchFamily="2" charset="-122"/>
                <a:cs typeface="+mn-cs"/>
              </a:rPr>
              <a:t> Interpreter</a:t>
            </a:r>
            <a:r>
              <a:rPr lang="zh-CN" altLang="en-US" sz="1200" b="0" i="0" kern="1200" dirty="0" smtClean="0">
                <a:solidFill>
                  <a:schemeClr val="tx1"/>
                </a:solidFill>
                <a:effectLst/>
                <a:latin typeface="Calibri" pitchFamily="34" charset="0"/>
                <a:ea typeface="宋体" pitchFamily="2" charset="-122"/>
                <a:cs typeface="+mn-cs"/>
              </a:rPr>
              <a:t>） </a:t>
            </a:r>
            <a:r>
              <a:rPr lang="en-US" altLang="zh-CN" sz="1200" b="0" i="0" kern="1200" dirty="0" smtClean="0">
                <a:solidFill>
                  <a:schemeClr val="tx1"/>
                </a:solidFill>
                <a:effectLst/>
                <a:latin typeface="Calibri" pitchFamily="34" charset="0"/>
                <a:ea typeface="宋体" pitchFamily="2" charset="-122"/>
                <a:cs typeface="+mn-cs"/>
              </a:rPr>
              <a:t>- </a:t>
            </a:r>
            <a:r>
              <a:rPr lang="zh-CN" altLang="en-US" sz="1200" b="0" i="0" kern="1200" dirty="0" smtClean="0">
                <a:solidFill>
                  <a:schemeClr val="tx1"/>
                </a:solidFill>
                <a:effectLst/>
                <a:latin typeface="Calibri" pitchFamily="34" charset="0"/>
                <a:ea typeface="宋体" pitchFamily="2" charset="-122"/>
                <a:cs typeface="+mn-cs"/>
              </a:rPr>
              <a:t>也可以称为</a:t>
            </a:r>
            <a:r>
              <a:rPr lang="en-US" altLang="zh-CN" sz="1200" b="0" i="0" kern="1200" dirty="0" smtClean="0">
                <a:solidFill>
                  <a:schemeClr val="tx1"/>
                </a:solidFill>
                <a:effectLst/>
                <a:latin typeface="Calibri" pitchFamily="34" charset="0"/>
                <a:ea typeface="宋体" pitchFamily="2" charset="-122"/>
                <a:cs typeface="+mn-cs"/>
              </a:rPr>
              <a:t>JS</a:t>
            </a:r>
            <a:r>
              <a:rPr lang="zh-CN" altLang="en-US" sz="1200" b="0" i="0" kern="1200" dirty="0" smtClean="0">
                <a:solidFill>
                  <a:schemeClr val="tx1"/>
                </a:solidFill>
                <a:effectLst/>
                <a:latin typeface="Calibri" pitchFamily="34" charset="0"/>
                <a:ea typeface="宋体" pitchFamily="2" charset="-122"/>
                <a:cs typeface="+mn-cs"/>
              </a:rPr>
              <a:t>内核，主要负责处理</a:t>
            </a:r>
            <a:r>
              <a:rPr lang="en-US" altLang="zh-CN" sz="1200" b="0" i="0" kern="1200" dirty="0" err="1" smtClean="0">
                <a:solidFill>
                  <a:schemeClr val="tx1"/>
                </a:solidFill>
                <a:effectLst/>
                <a:latin typeface="Calibri" pitchFamily="34" charset="0"/>
                <a:ea typeface="宋体" pitchFamily="2" charset="-122"/>
                <a:cs typeface="+mn-cs"/>
              </a:rPr>
              <a:t>javascript</a:t>
            </a:r>
            <a:r>
              <a:rPr lang="zh-CN" altLang="en-US" sz="1200" b="0" i="0" kern="1200" dirty="0" smtClean="0">
                <a:solidFill>
                  <a:schemeClr val="tx1"/>
                </a:solidFill>
                <a:effectLst/>
                <a:latin typeface="Calibri" pitchFamily="34" charset="0"/>
                <a:ea typeface="宋体" pitchFamily="2" charset="-122"/>
                <a:cs typeface="+mn-cs"/>
              </a:rPr>
              <a:t>脚本程序，一般会附带在浏览器之中，例如</a:t>
            </a:r>
            <a:r>
              <a:rPr lang="en-US" altLang="zh-CN" sz="1200" b="0" i="0" kern="1200" dirty="0" smtClean="0">
                <a:solidFill>
                  <a:schemeClr val="tx1"/>
                </a:solidFill>
                <a:effectLst/>
                <a:latin typeface="Calibri" pitchFamily="34" charset="0"/>
                <a:ea typeface="宋体" pitchFamily="2" charset="-122"/>
                <a:cs typeface="+mn-cs"/>
              </a:rPr>
              <a:t>chrome</a:t>
            </a:r>
            <a:r>
              <a:rPr lang="zh-CN" altLang="en-US" sz="1200" b="0" i="0" kern="1200" dirty="0" smtClean="0">
                <a:solidFill>
                  <a:schemeClr val="tx1"/>
                </a:solidFill>
                <a:effectLst/>
                <a:latin typeface="Calibri" pitchFamily="34" charset="0"/>
                <a:ea typeface="宋体" pitchFamily="2" charset="-122"/>
                <a:cs typeface="+mn-cs"/>
              </a:rPr>
              <a:t>的</a:t>
            </a:r>
            <a:r>
              <a:rPr lang="en-US" altLang="zh-CN" sz="1200" b="0" i="0" kern="1200" dirty="0" smtClean="0">
                <a:solidFill>
                  <a:schemeClr val="tx1"/>
                </a:solidFill>
                <a:effectLst/>
                <a:latin typeface="Calibri" pitchFamily="34" charset="0"/>
                <a:ea typeface="宋体" pitchFamily="2" charset="-122"/>
                <a:cs typeface="+mn-cs"/>
              </a:rPr>
              <a:t>V8</a:t>
            </a:r>
            <a:r>
              <a:rPr lang="zh-CN" altLang="en-US" sz="1200" b="0" i="0" kern="1200" dirty="0" smtClean="0">
                <a:solidFill>
                  <a:schemeClr val="tx1"/>
                </a:solidFill>
                <a:effectLst/>
                <a:latin typeface="Calibri" pitchFamily="34" charset="0"/>
                <a:ea typeface="宋体" pitchFamily="2" charset="-122"/>
                <a:cs typeface="+mn-cs"/>
              </a:rPr>
              <a:t>引擎；</a:t>
            </a:r>
            <a:r>
              <a:rPr lang="zh-CN" altLang="en-US" dirty="0" smtClean="0"/>
              <a:t/>
            </a:r>
            <a:br>
              <a:rPr lang="zh-CN" altLang="en-US" dirty="0" smtClean="0"/>
            </a:br>
            <a:r>
              <a:rPr lang="zh-CN" altLang="en-US" sz="1200" b="0" i="0" kern="1200" dirty="0" smtClean="0">
                <a:solidFill>
                  <a:schemeClr val="tx1"/>
                </a:solidFill>
                <a:effectLst/>
                <a:latin typeface="Calibri" pitchFamily="34" charset="0"/>
                <a:ea typeface="宋体" pitchFamily="2" charset="-122"/>
                <a:cs typeface="+mn-cs"/>
              </a:rPr>
              <a:t>⑥</a:t>
            </a:r>
            <a:r>
              <a:rPr lang="en-US" altLang="zh-CN" sz="1200" b="0" i="0" kern="1200" dirty="0" smtClean="0">
                <a:solidFill>
                  <a:schemeClr val="tx1"/>
                </a:solidFill>
                <a:effectLst/>
                <a:latin typeface="Calibri" pitchFamily="34" charset="0"/>
                <a:ea typeface="宋体" pitchFamily="2" charset="-122"/>
                <a:cs typeface="+mn-cs"/>
              </a:rPr>
              <a:t>UI</a:t>
            </a:r>
            <a:r>
              <a:rPr lang="zh-CN" altLang="en-US" sz="1200" b="0" i="0" kern="1200" dirty="0" smtClean="0">
                <a:solidFill>
                  <a:schemeClr val="tx1"/>
                </a:solidFill>
                <a:effectLst/>
                <a:latin typeface="Calibri" pitchFamily="34" charset="0"/>
                <a:ea typeface="宋体" pitchFamily="2" charset="-122"/>
                <a:cs typeface="+mn-cs"/>
              </a:rPr>
              <a:t>后端（</a:t>
            </a:r>
            <a:r>
              <a:rPr lang="en-US" altLang="zh-CN" sz="1200" b="0" i="0" kern="1200" dirty="0" smtClean="0">
                <a:solidFill>
                  <a:schemeClr val="tx1"/>
                </a:solidFill>
                <a:effectLst/>
                <a:latin typeface="Calibri" pitchFamily="34" charset="0"/>
                <a:ea typeface="宋体" pitchFamily="2" charset="-122"/>
                <a:cs typeface="+mn-cs"/>
              </a:rPr>
              <a:t>UI Backend</a:t>
            </a:r>
            <a:r>
              <a:rPr lang="zh-CN" altLang="en-US" sz="1200" b="0" i="0" kern="1200" dirty="0" smtClean="0">
                <a:solidFill>
                  <a:schemeClr val="tx1"/>
                </a:solidFill>
                <a:effectLst/>
                <a:latin typeface="Calibri" pitchFamily="34" charset="0"/>
                <a:ea typeface="宋体" pitchFamily="2" charset="-122"/>
                <a:cs typeface="+mn-cs"/>
              </a:rPr>
              <a:t>） </a:t>
            </a:r>
            <a:r>
              <a:rPr lang="en-US" altLang="zh-CN" sz="1200" b="0" i="0" kern="1200" dirty="0" smtClean="0">
                <a:solidFill>
                  <a:schemeClr val="tx1"/>
                </a:solidFill>
                <a:effectLst/>
                <a:latin typeface="Calibri" pitchFamily="34" charset="0"/>
                <a:ea typeface="宋体" pitchFamily="2" charset="-122"/>
                <a:cs typeface="+mn-cs"/>
              </a:rPr>
              <a:t>- </a:t>
            </a:r>
            <a:r>
              <a:rPr lang="zh-CN" altLang="en-US" sz="1200" b="0" i="0" kern="1200" dirty="0" smtClean="0">
                <a:solidFill>
                  <a:schemeClr val="tx1"/>
                </a:solidFill>
                <a:effectLst/>
                <a:latin typeface="Calibri" pitchFamily="34" charset="0"/>
                <a:ea typeface="宋体" pitchFamily="2" charset="-122"/>
                <a:cs typeface="+mn-cs"/>
              </a:rPr>
              <a:t>用于绘制基本的窗口部件，比如组合框和窗口等；</a:t>
            </a:r>
            <a:r>
              <a:rPr lang="zh-CN" altLang="en-US" dirty="0" smtClean="0"/>
              <a:t/>
            </a:r>
            <a:br>
              <a:rPr lang="zh-CN" altLang="en-US" dirty="0" smtClean="0"/>
            </a:br>
            <a:r>
              <a:rPr lang="zh-CN" altLang="en-US" sz="1200" b="0" i="0" kern="1200" dirty="0" smtClean="0">
                <a:solidFill>
                  <a:schemeClr val="tx1"/>
                </a:solidFill>
                <a:effectLst/>
                <a:latin typeface="Calibri" pitchFamily="34" charset="0"/>
                <a:ea typeface="宋体" pitchFamily="2" charset="-122"/>
                <a:cs typeface="+mn-cs"/>
              </a:rPr>
              <a:t>⑦数据存储（</a:t>
            </a:r>
            <a:r>
              <a:rPr lang="en-US" altLang="zh-CN" sz="1200" b="0" i="0" kern="1200" dirty="0" smtClean="0">
                <a:solidFill>
                  <a:schemeClr val="tx1"/>
                </a:solidFill>
                <a:effectLst/>
                <a:latin typeface="Calibri" pitchFamily="34" charset="0"/>
                <a:ea typeface="宋体" pitchFamily="2" charset="-122"/>
                <a:cs typeface="+mn-cs"/>
              </a:rPr>
              <a:t>Data Persistence</a:t>
            </a:r>
            <a:r>
              <a:rPr lang="zh-CN" altLang="en-US" sz="1200" b="0" i="0" kern="1200" dirty="0" smtClean="0">
                <a:solidFill>
                  <a:schemeClr val="tx1"/>
                </a:solidFill>
                <a:effectLst/>
                <a:latin typeface="Calibri" pitchFamily="34" charset="0"/>
                <a:ea typeface="宋体" pitchFamily="2" charset="-122"/>
                <a:cs typeface="+mn-cs"/>
              </a:rPr>
              <a:t>） </a:t>
            </a:r>
            <a:r>
              <a:rPr lang="en-US" altLang="zh-CN" sz="1200" b="0" i="0" kern="1200" dirty="0" smtClean="0">
                <a:solidFill>
                  <a:schemeClr val="tx1"/>
                </a:solidFill>
                <a:effectLst/>
                <a:latin typeface="Calibri" pitchFamily="34" charset="0"/>
                <a:ea typeface="宋体" pitchFamily="2" charset="-122"/>
                <a:cs typeface="+mn-cs"/>
              </a:rPr>
              <a:t>- </a:t>
            </a:r>
            <a:r>
              <a:rPr lang="zh-CN" altLang="en-US" sz="1200" b="0" i="0" kern="1200" dirty="0" smtClean="0">
                <a:solidFill>
                  <a:schemeClr val="tx1"/>
                </a:solidFill>
                <a:effectLst/>
                <a:latin typeface="Calibri" pitchFamily="34" charset="0"/>
                <a:ea typeface="宋体" pitchFamily="2" charset="-122"/>
                <a:cs typeface="+mn-cs"/>
              </a:rPr>
              <a:t>保存类似于</a:t>
            </a:r>
            <a:r>
              <a:rPr lang="en-US" altLang="zh-CN" sz="1200" b="0" i="0" kern="1200" dirty="0" smtClean="0">
                <a:solidFill>
                  <a:schemeClr val="tx1"/>
                </a:solidFill>
                <a:effectLst/>
                <a:latin typeface="Calibri" pitchFamily="34" charset="0"/>
                <a:ea typeface="宋体" pitchFamily="2" charset="-122"/>
                <a:cs typeface="+mn-cs"/>
              </a:rPr>
              <a:t>cookie</a:t>
            </a:r>
            <a:r>
              <a:rPr lang="zh-CN" altLang="en-US" sz="1200" b="0" i="0" kern="1200" dirty="0" smtClean="0">
                <a:solidFill>
                  <a:schemeClr val="tx1"/>
                </a:solidFill>
                <a:effectLst/>
                <a:latin typeface="Calibri" pitchFamily="34" charset="0"/>
                <a:ea typeface="宋体" pitchFamily="2" charset="-122"/>
                <a:cs typeface="+mn-cs"/>
              </a:rPr>
              <a:t>、</a:t>
            </a:r>
            <a:r>
              <a:rPr lang="en-US" altLang="zh-CN" sz="1200" b="0" i="0" kern="1200" dirty="0" smtClean="0">
                <a:solidFill>
                  <a:schemeClr val="tx1"/>
                </a:solidFill>
                <a:effectLst/>
                <a:latin typeface="Calibri" pitchFamily="34" charset="0"/>
                <a:ea typeface="宋体" pitchFamily="2" charset="-122"/>
                <a:cs typeface="+mn-cs"/>
              </a:rPr>
              <a:t>storage</a:t>
            </a:r>
            <a:r>
              <a:rPr lang="zh-CN" altLang="en-US" sz="1200" b="0" i="0" kern="1200" dirty="0" smtClean="0">
                <a:solidFill>
                  <a:schemeClr val="tx1"/>
                </a:solidFill>
                <a:effectLst/>
                <a:latin typeface="Calibri" pitchFamily="34" charset="0"/>
                <a:ea typeface="宋体" pitchFamily="2" charset="-122"/>
                <a:cs typeface="+mn-cs"/>
              </a:rPr>
              <a:t>等数据部分，</a:t>
            </a:r>
            <a:r>
              <a:rPr lang="en-US" altLang="zh-CN" sz="1200" b="0" i="0" kern="1200" dirty="0" smtClean="0">
                <a:solidFill>
                  <a:schemeClr val="tx1"/>
                </a:solidFill>
                <a:effectLst/>
                <a:latin typeface="Calibri" pitchFamily="34" charset="0"/>
                <a:ea typeface="宋体" pitchFamily="2" charset="-122"/>
                <a:cs typeface="+mn-cs"/>
              </a:rPr>
              <a:t>HTML5</a:t>
            </a:r>
            <a:r>
              <a:rPr lang="zh-CN" altLang="en-US" sz="1200" b="0" i="0" kern="1200" dirty="0" smtClean="0">
                <a:solidFill>
                  <a:schemeClr val="tx1"/>
                </a:solidFill>
                <a:effectLst/>
                <a:latin typeface="Calibri" pitchFamily="34" charset="0"/>
                <a:ea typeface="宋体" pitchFamily="2" charset="-122"/>
                <a:cs typeface="+mn-cs"/>
              </a:rPr>
              <a:t>新增了</a:t>
            </a:r>
            <a:r>
              <a:rPr lang="en-US" altLang="zh-CN" sz="1200" b="0" i="0" kern="1200" dirty="0" smtClean="0">
                <a:solidFill>
                  <a:schemeClr val="tx1"/>
                </a:solidFill>
                <a:effectLst/>
                <a:latin typeface="Calibri" pitchFamily="34" charset="0"/>
                <a:ea typeface="宋体" pitchFamily="2" charset="-122"/>
                <a:cs typeface="+mn-cs"/>
              </a:rPr>
              <a:t>web database</a:t>
            </a:r>
            <a:r>
              <a:rPr lang="zh-CN" altLang="en-US" sz="1200" b="0" i="0" kern="1200" dirty="0" smtClean="0">
                <a:solidFill>
                  <a:schemeClr val="tx1"/>
                </a:solidFill>
                <a:effectLst/>
                <a:latin typeface="Calibri" pitchFamily="34" charset="0"/>
                <a:ea typeface="宋体" pitchFamily="2" charset="-122"/>
                <a:cs typeface="+mn-cs"/>
              </a:rPr>
              <a:t>技术，一种完整的轻量级客户存储技术。</a:t>
            </a:r>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38</a:t>
            </a:fld>
            <a:endParaRPr lang="en-US"/>
          </a:p>
        </p:txBody>
      </p:sp>
    </p:spTree>
    <p:extLst>
      <p:ext uri="{BB962C8B-B14F-4D97-AF65-F5344CB8AC3E}">
        <p14:creationId xmlns:p14="http://schemas.microsoft.com/office/powerpoint/2010/main" val="3912476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Calibri" pitchFamily="34" charset="0"/>
                <a:ea typeface="宋体" pitchFamily="2" charset="-122"/>
                <a:cs typeface="+mn-cs"/>
              </a:rPr>
              <a:t>1</a:t>
            </a:r>
            <a:r>
              <a:rPr lang="zh-CN" altLang="en-US" sz="1200" b="1" i="0" kern="1200" dirty="0" smtClean="0">
                <a:solidFill>
                  <a:schemeClr val="tx1"/>
                </a:solidFill>
                <a:effectLst/>
                <a:latin typeface="Calibri" pitchFamily="34" charset="0"/>
                <a:ea typeface="宋体" pitchFamily="2" charset="-122"/>
                <a:cs typeface="+mn-cs"/>
              </a:rPr>
              <a:t>、域名解析（</a:t>
            </a:r>
            <a:r>
              <a:rPr lang="en-US" altLang="zh-CN" sz="1200" b="1" i="0" kern="1200" dirty="0" smtClean="0">
                <a:solidFill>
                  <a:schemeClr val="tx1"/>
                </a:solidFill>
                <a:effectLst/>
                <a:latin typeface="Calibri" pitchFamily="34" charset="0"/>
                <a:ea typeface="宋体" pitchFamily="2" charset="-122"/>
                <a:cs typeface="+mn-cs"/>
              </a:rPr>
              <a:t>DNS</a:t>
            </a:r>
            <a:r>
              <a:rPr lang="zh-CN" altLang="en-US" sz="1200" b="1" i="0" kern="1200" dirty="0" smtClean="0">
                <a:solidFill>
                  <a:schemeClr val="tx1"/>
                </a:solidFill>
                <a:effectLst/>
                <a:latin typeface="Calibri" pitchFamily="34" charset="0"/>
                <a:ea typeface="宋体" pitchFamily="2" charset="-122"/>
                <a:cs typeface="+mn-cs"/>
              </a:rPr>
              <a:t>解析）</a:t>
            </a:r>
          </a:p>
          <a:p>
            <a:r>
              <a:rPr lang="zh-CN" altLang="en-US" sz="1200" b="0" i="0" kern="1200" dirty="0" smtClean="0">
                <a:solidFill>
                  <a:schemeClr val="tx1"/>
                </a:solidFill>
                <a:effectLst/>
                <a:latin typeface="Calibri" pitchFamily="34" charset="0"/>
                <a:ea typeface="宋体" pitchFamily="2" charset="-122"/>
                <a:cs typeface="+mn-cs"/>
              </a:rPr>
              <a:t>粗暴的想象一下：假设计算机网络是一张大网，</a:t>
            </a:r>
            <a:r>
              <a:rPr lang="en-US" altLang="zh-CN" sz="1200" b="0" i="0" kern="1200" dirty="0" smtClean="0">
                <a:solidFill>
                  <a:schemeClr val="tx1"/>
                </a:solidFill>
                <a:effectLst/>
                <a:latin typeface="Calibri" pitchFamily="34" charset="0"/>
                <a:ea typeface="宋体" pitchFamily="2" charset="-122"/>
                <a:cs typeface="+mn-cs"/>
              </a:rPr>
              <a:t>A</a:t>
            </a:r>
            <a:r>
              <a:rPr lang="zh-CN" altLang="en-US" sz="1200" b="0" i="0" kern="1200" dirty="0" smtClean="0">
                <a:solidFill>
                  <a:schemeClr val="tx1"/>
                </a:solidFill>
                <a:effectLst/>
                <a:latin typeface="Calibri" pitchFamily="34" charset="0"/>
                <a:ea typeface="宋体" pitchFamily="2" charset="-122"/>
                <a:cs typeface="+mn-cs"/>
              </a:rPr>
              <a:t>点和</a:t>
            </a:r>
            <a:r>
              <a:rPr lang="en-US" altLang="zh-CN" sz="1200" b="0" i="0" kern="1200" dirty="0" smtClean="0">
                <a:solidFill>
                  <a:schemeClr val="tx1"/>
                </a:solidFill>
                <a:effectLst/>
                <a:latin typeface="Calibri" pitchFamily="34" charset="0"/>
                <a:ea typeface="宋体" pitchFamily="2" charset="-122"/>
                <a:cs typeface="+mn-cs"/>
              </a:rPr>
              <a:t>B</a:t>
            </a:r>
            <a:r>
              <a:rPr lang="zh-CN" altLang="en-US" sz="1200" b="0" i="0" kern="1200" dirty="0" smtClean="0">
                <a:solidFill>
                  <a:schemeClr val="tx1"/>
                </a:solidFill>
                <a:effectLst/>
                <a:latin typeface="Calibri" pitchFamily="34" charset="0"/>
                <a:ea typeface="宋体" pitchFamily="2" charset="-122"/>
                <a:cs typeface="+mn-cs"/>
              </a:rPr>
              <a:t>点分别是这个网络中的一个节点，他们在网中都有标注自己的</a:t>
            </a:r>
            <a:r>
              <a:rPr lang="en-US" altLang="zh-CN" sz="1200" b="0" i="0" kern="1200" dirty="0" smtClean="0">
                <a:solidFill>
                  <a:schemeClr val="tx1"/>
                </a:solidFill>
                <a:effectLst/>
                <a:latin typeface="Calibri" pitchFamily="34" charset="0"/>
                <a:ea typeface="宋体" pitchFamily="2" charset="-122"/>
                <a:cs typeface="+mn-cs"/>
              </a:rPr>
              <a:t>ID(IP</a:t>
            </a:r>
            <a:r>
              <a:rPr lang="zh-CN" altLang="en-US" sz="1200" b="0" i="0" kern="1200" dirty="0" smtClean="0">
                <a:solidFill>
                  <a:schemeClr val="tx1"/>
                </a:solidFill>
                <a:effectLst/>
                <a:latin typeface="Calibri" pitchFamily="34" charset="0"/>
                <a:ea typeface="宋体" pitchFamily="2" charset="-122"/>
                <a:cs typeface="+mn-cs"/>
              </a:rPr>
              <a:t>地址</a:t>
            </a:r>
            <a:r>
              <a:rPr lang="en-US" altLang="zh-CN" sz="1200" b="0" i="0" kern="1200" dirty="0" smtClean="0">
                <a:solidFill>
                  <a:schemeClr val="tx1"/>
                </a:solidFill>
                <a:effectLst/>
                <a:latin typeface="Calibri" pitchFamily="34" charset="0"/>
                <a:ea typeface="宋体" pitchFamily="2" charset="-122"/>
                <a:cs typeface="+mn-cs"/>
              </a:rPr>
              <a:t>)</a:t>
            </a:r>
            <a:r>
              <a:rPr lang="zh-CN" altLang="en-US" sz="1200" b="0" i="0" kern="1200" dirty="0" smtClean="0">
                <a:solidFill>
                  <a:schemeClr val="tx1"/>
                </a:solidFill>
                <a:effectLst/>
                <a:latin typeface="Calibri" pitchFamily="34" charset="0"/>
                <a:ea typeface="宋体" pitchFamily="2" charset="-122"/>
                <a:cs typeface="+mn-cs"/>
              </a:rPr>
              <a:t>，能够让其他节点找到他，但是这个地址却不好记忆，</a:t>
            </a:r>
            <a:r>
              <a:rPr lang="en-US" altLang="zh-CN" sz="1200" b="0" i="0" kern="1200" dirty="0" smtClean="0">
                <a:solidFill>
                  <a:schemeClr val="tx1"/>
                </a:solidFill>
                <a:effectLst/>
                <a:latin typeface="Calibri" pitchFamily="34" charset="0"/>
                <a:ea typeface="宋体" pitchFamily="2" charset="-122"/>
                <a:cs typeface="+mn-cs"/>
              </a:rPr>
              <a:t>B</a:t>
            </a:r>
            <a:r>
              <a:rPr lang="zh-CN" altLang="en-US" sz="1200" b="0" i="0" kern="1200" dirty="0" smtClean="0">
                <a:solidFill>
                  <a:schemeClr val="tx1"/>
                </a:solidFill>
                <a:effectLst/>
                <a:latin typeface="Calibri" pitchFamily="34" charset="0"/>
                <a:ea typeface="宋体" pitchFamily="2" charset="-122"/>
                <a:cs typeface="+mn-cs"/>
              </a:rPr>
              <a:t>点希望更多的人拜访他，给自己的</a:t>
            </a:r>
            <a:r>
              <a:rPr lang="en-US" altLang="zh-CN" sz="1200" b="0" i="0" kern="1200" dirty="0" smtClean="0">
                <a:solidFill>
                  <a:schemeClr val="tx1"/>
                </a:solidFill>
                <a:effectLst/>
                <a:latin typeface="Calibri" pitchFamily="34" charset="0"/>
                <a:ea typeface="宋体" pitchFamily="2" charset="-122"/>
                <a:cs typeface="+mn-cs"/>
              </a:rPr>
              <a:t>IP</a:t>
            </a:r>
            <a:r>
              <a:rPr lang="zh-CN" altLang="en-US" sz="1200" b="0" i="0" kern="1200" dirty="0" smtClean="0">
                <a:solidFill>
                  <a:schemeClr val="tx1"/>
                </a:solidFill>
                <a:effectLst/>
                <a:latin typeface="Calibri" pitchFamily="34" charset="0"/>
                <a:ea typeface="宋体" pitchFamily="2" charset="-122"/>
                <a:cs typeface="+mn-cs"/>
              </a:rPr>
              <a:t>绑定了一个名字（域名），这个名字很好记，其他节点很容易拜访他了。</a:t>
            </a:r>
            <a:br>
              <a:rPr lang="zh-CN" altLang="en-US" sz="1200" b="0" i="0" kern="1200" dirty="0" smtClean="0">
                <a:solidFill>
                  <a:schemeClr val="tx1"/>
                </a:solidFill>
                <a:effectLst/>
                <a:latin typeface="Calibri" pitchFamily="34" charset="0"/>
                <a:ea typeface="宋体" pitchFamily="2" charset="-122"/>
                <a:cs typeface="+mn-cs"/>
              </a:rPr>
            </a:br>
            <a:r>
              <a:rPr lang="zh-CN" altLang="en-US" sz="1200" b="0" i="0" kern="1200" dirty="0" smtClean="0">
                <a:solidFill>
                  <a:schemeClr val="tx1"/>
                </a:solidFill>
                <a:effectLst/>
                <a:latin typeface="Calibri" pitchFamily="34" charset="0"/>
                <a:ea typeface="宋体" pitchFamily="2" charset="-122"/>
                <a:cs typeface="+mn-cs"/>
              </a:rPr>
              <a:t>浏览器要做的第一件事是查找域名的</a:t>
            </a:r>
            <a:r>
              <a:rPr lang="en-US" altLang="zh-CN" sz="1200" b="0" i="0" kern="1200" dirty="0" smtClean="0">
                <a:solidFill>
                  <a:schemeClr val="tx1"/>
                </a:solidFill>
                <a:effectLst/>
                <a:latin typeface="Calibri" pitchFamily="34" charset="0"/>
                <a:ea typeface="宋体" pitchFamily="2" charset="-122"/>
                <a:cs typeface="+mn-cs"/>
              </a:rPr>
              <a:t>IP</a:t>
            </a:r>
            <a:r>
              <a:rPr lang="zh-CN" altLang="en-US" sz="1200" b="0" i="0" kern="1200" dirty="0" smtClean="0">
                <a:solidFill>
                  <a:schemeClr val="tx1"/>
                </a:solidFill>
                <a:effectLst/>
                <a:latin typeface="Calibri" pitchFamily="34" charset="0"/>
                <a:ea typeface="宋体" pitchFamily="2" charset="-122"/>
                <a:cs typeface="+mn-cs"/>
              </a:rPr>
              <a:t>地址，这个过程叫域名解析。因为计算机在网络上进行通讯时只能识别如“</a:t>
            </a:r>
            <a:r>
              <a:rPr lang="en-US" altLang="zh-CN" sz="1200" b="0" i="0" kern="1200" dirty="0" smtClean="0">
                <a:solidFill>
                  <a:schemeClr val="tx1"/>
                </a:solidFill>
                <a:effectLst/>
                <a:latin typeface="Calibri" pitchFamily="34" charset="0"/>
                <a:ea typeface="宋体" pitchFamily="2" charset="-122"/>
                <a:cs typeface="+mn-cs"/>
              </a:rPr>
              <a:t>61.135.169.125”</a:t>
            </a:r>
            <a:r>
              <a:rPr lang="zh-CN" altLang="en-US" sz="1200" b="0" i="0" kern="1200" dirty="0" smtClean="0">
                <a:solidFill>
                  <a:schemeClr val="tx1"/>
                </a:solidFill>
                <a:effectLst/>
                <a:latin typeface="Calibri" pitchFamily="34" charset="0"/>
                <a:ea typeface="宋体" pitchFamily="2" charset="-122"/>
                <a:cs typeface="+mn-cs"/>
              </a:rPr>
              <a:t>之类的</a:t>
            </a:r>
            <a:r>
              <a:rPr lang="en-US" altLang="zh-CN" sz="1200" b="0" i="0" kern="1200" dirty="0" smtClean="0">
                <a:solidFill>
                  <a:schemeClr val="tx1"/>
                </a:solidFill>
                <a:effectLst/>
                <a:latin typeface="Calibri" pitchFamily="34" charset="0"/>
                <a:ea typeface="宋体" pitchFamily="2" charset="-122"/>
                <a:cs typeface="+mn-cs"/>
              </a:rPr>
              <a:t>IP</a:t>
            </a:r>
            <a:r>
              <a:rPr lang="zh-CN" altLang="en-US" sz="1200" b="0" i="0" kern="1200" dirty="0" smtClean="0">
                <a:solidFill>
                  <a:schemeClr val="tx1"/>
                </a:solidFill>
                <a:effectLst/>
                <a:latin typeface="Calibri" pitchFamily="34" charset="0"/>
                <a:ea typeface="宋体" pitchFamily="2" charset="-122"/>
                <a:cs typeface="+mn-cs"/>
              </a:rPr>
              <a:t>地址，不能认识域名，但是我们访问网站时，一般在浏览器地址栏中输入域名，就能看到所需要的页面，这是因为有一个叫“</a:t>
            </a:r>
            <a:r>
              <a:rPr lang="en-US" altLang="zh-CN" sz="1200" b="0" i="0" kern="1200" dirty="0" smtClean="0">
                <a:solidFill>
                  <a:schemeClr val="tx1"/>
                </a:solidFill>
                <a:effectLst/>
                <a:latin typeface="Calibri" pitchFamily="34" charset="0"/>
                <a:ea typeface="宋体" pitchFamily="2" charset="-122"/>
                <a:cs typeface="+mn-cs"/>
              </a:rPr>
              <a:t>DNS</a:t>
            </a:r>
            <a:r>
              <a:rPr lang="zh-CN" altLang="en-US" sz="1200" b="0" i="0" kern="1200" dirty="0" smtClean="0">
                <a:solidFill>
                  <a:schemeClr val="tx1"/>
                </a:solidFill>
                <a:effectLst/>
                <a:latin typeface="Calibri" pitchFamily="34" charset="0"/>
                <a:ea typeface="宋体" pitchFamily="2" charset="-122"/>
                <a:cs typeface="+mn-cs"/>
              </a:rPr>
              <a:t>服务器”的计算机自动把我们的域名“翻译”成了相应的</a:t>
            </a:r>
            <a:r>
              <a:rPr lang="en-US" altLang="zh-CN" sz="1200" b="0" i="0" kern="1200" dirty="0" smtClean="0">
                <a:solidFill>
                  <a:schemeClr val="tx1"/>
                </a:solidFill>
                <a:effectLst/>
                <a:latin typeface="Calibri" pitchFamily="34" charset="0"/>
                <a:ea typeface="宋体" pitchFamily="2" charset="-122"/>
                <a:cs typeface="+mn-cs"/>
              </a:rPr>
              <a:t>IP</a:t>
            </a:r>
            <a:r>
              <a:rPr lang="zh-CN" altLang="en-US" sz="1200" b="0" i="0" kern="1200" dirty="0" smtClean="0">
                <a:solidFill>
                  <a:schemeClr val="tx1"/>
                </a:solidFill>
                <a:effectLst/>
                <a:latin typeface="Calibri" pitchFamily="34" charset="0"/>
                <a:ea typeface="宋体" pitchFamily="2" charset="-122"/>
                <a:cs typeface="+mn-cs"/>
              </a:rPr>
              <a:t>地址，然后调出</a:t>
            </a:r>
            <a:r>
              <a:rPr lang="en-US" altLang="zh-CN" sz="1200" b="0" i="0" kern="1200" dirty="0" smtClean="0">
                <a:solidFill>
                  <a:schemeClr val="tx1"/>
                </a:solidFill>
                <a:effectLst/>
                <a:latin typeface="Calibri" pitchFamily="34" charset="0"/>
                <a:ea typeface="宋体" pitchFamily="2" charset="-122"/>
                <a:cs typeface="+mn-cs"/>
              </a:rPr>
              <a:t>IP</a:t>
            </a:r>
            <a:r>
              <a:rPr lang="zh-CN" altLang="en-US" sz="1200" b="0" i="0" kern="1200" dirty="0" smtClean="0">
                <a:solidFill>
                  <a:schemeClr val="tx1"/>
                </a:solidFill>
                <a:effectLst/>
                <a:latin typeface="Calibri" pitchFamily="34" charset="0"/>
                <a:ea typeface="宋体" pitchFamily="2" charset="-122"/>
                <a:cs typeface="+mn-cs"/>
              </a:rPr>
              <a:t>地址所对应的网页。</a:t>
            </a:r>
          </a:p>
          <a:p>
            <a:r>
              <a:rPr lang="en-US" altLang="zh-CN" sz="1200" b="1" i="0" kern="1200" dirty="0" smtClean="0">
                <a:solidFill>
                  <a:schemeClr val="tx1"/>
                </a:solidFill>
                <a:effectLst/>
                <a:latin typeface="Calibri" pitchFamily="34" charset="0"/>
                <a:ea typeface="宋体" pitchFamily="2" charset="-122"/>
                <a:cs typeface="+mn-cs"/>
              </a:rPr>
              <a:t>2</a:t>
            </a:r>
            <a:r>
              <a:rPr lang="zh-CN" altLang="en-US" sz="1200" b="1" i="0" kern="1200" dirty="0" smtClean="0">
                <a:solidFill>
                  <a:schemeClr val="tx1"/>
                </a:solidFill>
                <a:effectLst/>
                <a:latin typeface="Calibri" pitchFamily="34" charset="0"/>
                <a:ea typeface="宋体" pitchFamily="2" charset="-122"/>
                <a:cs typeface="+mn-cs"/>
              </a:rPr>
              <a:t>、发起</a:t>
            </a:r>
            <a:r>
              <a:rPr lang="en-US" altLang="zh-CN" sz="1200" b="1" i="0" kern="1200" dirty="0" smtClean="0">
                <a:solidFill>
                  <a:schemeClr val="tx1"/>
                </a:solidFill>
                <a:effectLst/>
                <a:latin typeface="Calibri" pitchFamily="34" charset="0"/>
                <a:ea typeface="宋体" pitchFamily="2" charset="-122"/>
                <a:cs typeface="+mn-cs"/>
              </a:rPr>
              <a:t>TCP</a:t>
            </a:r>
            <a:r>
              <a:rPr lang="zh-CN" altLang="en-US" sz="1200" b="1" i="0" kern="1200" dirty="0" smtClean="0">
                <a:solidFill>
                  <a:schemeClr val="tx1"/>
                </a:solidFill>
                <a:effectLst/>
                <a:latin typeface="Calibri" pitchFamily="34" charset="0"/>
                <a:ea typeface="宋体" pitchFamily="2" charset="-122"/>
                <a:cs typeface="+mn-cs"/>
              </a:rPr>
              <a:t>连接请求</a:t>
            </a:r>
            <a:r>
              <a:rPr lang="en-US" altLang="zh-CN" sz="1200" b="1" i="0" kern="1200" dirty="0" smtClean="0">
                <a:solidFill>
                  <a:schemeClr val="tx1"/>
                </a:solidFill>
                <a:effectLst/>
                <a:latin typeface="Calibri" pitchFamily="34" charset="0"/>
                <a:ea typeface="宋体" pitchFamily="2" charset="-122"/>
                <a:cs typeface="+mn-cs"/>
              </a:rPr>
              <a:t>(TCP</a:t>
            </a:r>
            <a:r>
              <a:rPr lang="zh-CN" altLang="en-US" sz="1200" b="1" i="0" kern="1200" dirty="0" smtClean="0">
                <a:solidFill>
                  <a:schemeClr val="tx1"/>
                </a:solidFill>
                <a:effectLst/>
                <a:latin typeface="Calibri" pitchFamily="34" charset="0"/>
                <a:ea typeface="宋体" pitchFamily="2" charset="-122"/>
                <a:cs typeface="+mn-cs"/>
              </a:rPr>
              <a:t>的</a:t>
            </a:r>
            <a:r>
              <a:rPr lang="en-US" altLang="zh-CN" sz="1200" b="1" i="0" kern="1200" dirty="0" smtClean="0">
                <a:solidFill>
                  <a:schemeClr val="tx1"/>
                </a:solidFill>
                <a:effectLst/>
                <a:latin typeface="Calibri" pitchFamily="34" charset="0"/>
                <a:ea typeface="宋体" pitchFamily="2" charset="-122"/>
                <a:cs typeface="+mn-cs"/>
              </a:rPr>
              <a:t>3</a:t>
            </a:r>
            <a:r>
              <a:rPr lang="zh-CN" altLang="en-US" sz="1200" b="1" i="0" kern="1200" dirty="0" smtClean="0">
                <a:solidFill>
                  <a:schemeClr val="tx1"/>
                </a:solidFill>
                <a:effectLst/>
                <a:latin typeface="Calibri" pitchFamily="34" charset="0"/>
                <a:ea typeface="宋体" pitchFamily="2" charset="-122"/>
                <a:cs typeface="+mn-cs"/>
              </a:rPr>
              <a:t>次握手</a:t>
            </a:r>
            <a:r>
              <a:rPr lang="en-US" altLang="zh-CN" sz="1200" b="1" i="0" kern="1200" dirty="0" smtClean="0">
                <a:solidFill>
                  <a:schemeClr val="tx1"/>
                </a:solidFill>
                <a:effectLst/>
                <a:latin typeface="Calibri" pitchFamily="34" charset="0"/>
                <a:ea typeface="宋体" pitchFamily="2" charset="-122"/>
                <a:cs typeface="+mn-cs"/>
              </a:rPr>
              <a:t>)</a:t>
            </a:r>
          </a:p>
          <a:p>
            <a:r>
              <a:rPr lang="zh-CN" altLang="en-US" sz="1200" b="0" i="0" kern="1200" dirty="0" smtClean="0">
                <a:solidFill>
                  <a:schemeClr val="tx1"/>
                </a:solidFill>
                <a:effectLst/>
                <a:latin typeface="Calibri" pitchFamily="34" charset="0"/>
                <a:ea typeface="宋体" pitchFamily="2" charset="-122"/>
                <a:cs typeface="+mn-cs"/>
              </a:rPr>
              <a:t>客户端向服务端发出</a:t>
            </a:r>
            <a:r>
              <a:rPr lang="en-US" altLang="zh-CN" sz="1200" b="0" i="0" kern="1200" dirty="0" smtClean="0">
                <a:solidFill>
                  <a:schemeClr val="tx1"/>
                </a:solidFill>
                <a:effectLst/>
                <a:latin typeface="Calibri" pitchFamily="34" charset="0"/>
                <a:ea typeface="宋体" pitchFamily="2" charset="-122"/>
                <a:cs typeface="+mn-cs"/>
              </a:rPr>
              <a:t>HTTP</a:t>
            </a:r>
            <a:r>
              <a:rPr lang="zh-CN" altLang="en-US" sz="1200" b="0" i="0" kern="1200" dirty="0" smtClean="0">
                <a:solidFill>
                  <a:schemeClr val="tx1"/>
                </a:solidFill>
                <a:effectLst/>
                <a:latin typeface="Calibri" pitchFamily="34" charset="0"/>
                <a:ea typeface="宋体" pitchFamily="2" charset="-122"/>
                <a:cs typeface="+mn-cs"/>
              </a:rPr>
              <a:t>请求前，客户端和服务端之间发送</a:t>
            </a:r>
            <a:r>
              <a:rPr lang="en-US" altLang="zh-CN" sz="1200" b="0" i="0" kern="1200" dirty="0" smtClean="0">
                <a:solidFill>
                  <a:schemeClr val="tx1"/>
                </a:solidFill>
                <a:effectLst/>
                <a:latin typeface="Calibri" pitchFamily="34" charset="0"/>
                <a:ea typeface="宋体" pitchFamily="2" charset="-122"/>
                <a:cs typeface="+mn-cs"/>
              </a:rPr>
              <a:t>3</a:t>
            </a:r>
            <a:r>
              <a:rPr lang="zh-CN" altLang="en-US" sz="1200" b="0" i="0" kern="1200" dirty="0" smtClean="0">
                <a:solidFill>
                  <a:schemeClr val="tx1"/>
                </a:solidFill>
                <a:effectLst/>
                <a:latin typeface="Calibri" pitchFamily="34" charset="0"/>
                <a:ea typeface="宋体" pitchFamily="2" charset="-122"/>
                <a:cs typeface="+mn-cs"/>
              </a:rPr>
              <a:t>个包以确认连接</a:t>
            </a:r>
            <a:r>
              <a:rPr lang="en-US" altLang="zh-CN" sz="1200" b="0" i="0" kern="1200" dirty="0" smtClean="0">
                <a:solidFill>
                  <a:schemeClr val="tx1"/>
                </a:solidFill>
                <a:effectLst/>
                <a:latin typeface="Calibri" pitchFamily="34" charset="0"/>
                <a:ea typeface="宋体" pitchFamily="2" charset="-122"/>
                <a:cs typeface="+mn-cs"/>
              </a:rPr>
              <a:t>,</a:t>
            </a:r>
            <a:r>
              <a:rPr lang="zh-CN" altLang="en-US" sz="1200" b="0" i="0" kern="1200" dirty="0" smtClean="0">
                <a:solidFill>
                  <a:schemeClr val="tx1"/>
                </a:solidFill>
                <a:effectLst/>
                <a:latin typeface="Calibri" pitchFamily="34" charset="0"/>
                <a:ea typeface="宋体" pitchFamily="2" charset="-122"/>
                <a:cs typeface="+mn-cs"/>
              </a:rPr>
              <a:t>称为三次握手。</a:t>
            </a:r>
            <a:br>
              <a:rPr lang="zh-CN" altLang="en-US" sz="1200" b="0" i="0" kern="1200" dirty="0" smtClean="0">
                <a:solidFill>
                  <a:schemeClr val="tx1"/>
                </a:solidFill>
                <a:effectLst/>
                <a:latin typeface="Calibri" pitchFamily="34" charset="0"/>
                <a:ea typeface="宋体" pitchFamily="2" charset="-122"/>
                <a:cs typeface="+mn-cs"/>
              </a:rPr>
            </a:br>
            <a:r>
              <a:rPr lang="zh-CN" altLang="en-US" sz="1200" b="0" i="0" kern="1200" dirty="0" smtClean="0">
                <a:solidFill>
                  <a:schemeClr val="tx1"/>
                </a:solidFill>
                <a:effectLst/>
                <a:latin typeface="Calibri" pitchFamily="34" charset="0"/>
                <a:ea typeface="宋体" pitchFamily="2" charset="-122"/>
                <a:cs typeface="+mn-cs"/>
              </a:rPr>
              <a:t>还是那张网，</a:t>
            </a:r>
            <a:r>
              <a:rPr lang="en-US" altLang="zh-CN" sz="1200" b="0" i="0" kern="1200" dirty="0" smtClean="0">
                <a:solidFill>
                  <a:schemeClr val="tx1"/>
                </a:solidFill>
                <a:effectLst/>
                <a:latin typeface="Calibri" pitchFamily="34" charset="0"/>
                <a:ea typeface="宋体" pitchFamily="2" charset="-122"/>
                <a:cs typeface="+mn-cs"/>
              </a:rPr>
              <a:t>A</a:t>
            </a:r>
            <a:r>
              <a:rPr lang="zh-CN" altLang="en-US" sz="1200" b="0" i="0" kern="1200" dirty="0" smtClean="0">
                <a:solidFill>
                  <a:schemeClr val="tx1"/>
                </a:solidFill>
                <a:effectLst/>
                <a:latin typeface="Calibri" pitchFamily="34" charset="0"/>
                <a:ea typeface="宋体" pitchFamily="2" charset="-122"/>
                <a:cs typeface="+mn-cs"/>
              </a:rPr>
              <a:t>点想拜访</a:t>
            </a:r>
            <a:r>
              <a:rPr lang="en-US" altLang="zh-CN" sz="1200" b="0" i="0" kern="1200" dirty="0" smtClean="0">
                <a:solidFill>
                  <a:schemeClr val="tx1"/>
                </a:solidFill>
                <a:effectLst/>
                <a:latin typeface="Calibri" pitchFamily="34" charset="0"/>
                <a:ea typeface="宋体" pitchFamily="2" charset="-122"/>
                <a:cs typeface="+mn-cs"/>
              </a:rPr>
              <a:t>B</a:t>
            </a:r>
            <a:r>
              <a:rPr lang="zh-CN" altLang="en-US" sz="1200" b="0" i="0" kern="1200" dirty="0" smtClean="0">
                <a:solidFill>
                  <a:schemeClr val="tx1"/>
                </a:solidFill>
                <a:effectLst/>
                <a:latin typeface="Calibri" pitchFamily="34" charset="0"/>
                <a:ea typeface="宋体" pitchFamily="2" charset="-122"/>
                <a:cs typeface="+mn-cs"/>
              </a:rPr>
              <a:t>点，这个想法可以有，但要守规矩，就好比在一个国家，法律就是约定好的规矩，每个人都要遵守。当</a:t>
            </a:r>
            <a:r>
              <a:rPr lang="en-US" altLang="zh-CN" sz="1200" b="0" i="0" kern="1200" dirty="0" smtClean="0">
                <a:solidFill>
                  <a:schemeClr val="tx1"/>
                </a:solidFill>
                <a:effectLst/>
                <a:latin typeface="Calibri" pitchFamily="34" charset="0"/>
                <a:ea typeface="宋体" pitchFamily="2" charset="-122"/>
                <a:cs typeface="+mn-cs"/>
              </a:rPr>
              <a:t>A</a:t>
            </a:r>
            <a:r>
              <a:rPr lang="zh-CN" altLang="en-US" sz="1200" b="0" i="0" kern="1200" dirty="0" smtClean="0">
                <a:solidFill>
                  <a:schemeClr val="tx1"/>
                </a:solidFill>
                <a:effectLst/>
                <a:latin typeface="Calibri" pitchFamily="34" charset="0"/>
                <a:ea typeface="宋体" pitchFamily="2" charset="-122"/>
                <a:cs typeface="+mn-cs"/>
              </a:rPr>
              <a:t>点通过浏览器向</a:t>
            </a:r>
            <a:r>
              <a:rPr lang="en-US" altLang="zh-CN" sz="1200" b="0" i="0" kern="1200" dirty="0" smtClean="0">
                <a:solidFill>
                  <a:schemeClr val="tx1"/>
                </a:solidFill>
                <a:effectLst/>
                <a:latin typeface="Calibri" pitchFamily="34" charset="0"/>
                <a:ea typeface="宋体" pitchFamily="2" charset="-122"/>
                <a:cs typeface="+mn-cs"/>
              </a:rPr>
              <a:t>B</a:t>
            </a:r>
            <a:r>
              <a:rPr lang="zh-CN" altLang="en-US" sz="1200" b="0" i="0" kern="1200" dirty="0" smtClean="0">
                <a:solidFill>
                  <a:schemeClr val="tx1"/>
                </a:solidFill>
                <a:effectLst/>
                <a:latin typeface="Calibri" pitchFamily="34" charset="0"/>
                <a:ea typeface="宋体" pitchFamily="2" charset="-122"/>
                <a:cs typeface="+mn-cs"/>
              </a:rPr>
              <a:t>点请求数据时，会向</a:t>
            </a:r>
            <a:r>
              <a:rPr lang="en-US" altLang="zh-CN" sz="1200" b="0" i="0" kern="1200" dirty="0" smtClean="0">
                <a:solidFill>
                  <a:schemeClr val="tx1"/>
                </a:solidFill>
                <a:effectLst/>
                <a:latin typeface="Calibri" pitchFamily="34" charset="0"/>
                <a:ea typeface="宋体" pitchFamily="2" charset="-122"/>
                <a:cs typeface="+mn-cs"/>
              </a:rPr>
              <a:t>B</a:t>
            </a:r>
            <a:r>
              <a:rPr lang="zh-CN" altLang="en-US" sz="1200" b="0" i="0" kern="1200" dirty="0" smtClean="0">
                <a:solidFill>
                  <a:schemeClr val="tx1"/>
                </a:solidFill>
                <a:effectLst/>
                <a:latin typeface="Calibri" pitchFamily="34" charset="0"/>
                <a:ea typeface="宋体" pitchFamily="2" charset="-122"/>
                <a:cs typeface="+mn-cs"/>
              </a:rPr>
              <a:t>点发出一个符合</a:t>
            </a:r>
            <a:r>
              <a:rPr lang="en-US" altLang="zh-CN" sz="1200" b="0" i="0" kern="1200" dirty="0" smtClean="0">
                <a:solidFill>
                  <a:schemeClr val="tx1"/>
                </a:solidFill>
                <a:effectLst/>
                <a:latin typeface="Calibri" pitchFamily="34" charset="0"/>
                <a:ea typeface="宋体" pitchFamily="2" charset="-122"/>
                <a:cs typeface="+mn-cs"/>
              </a:rPr>
              <a:t>Http</a:t>
            </a:r>
            <a:r>
              <a:rPr lang="zh-CN" altLang="en-US" sz="1200" b="0" i="0" kern="1200" dirty="0" smtClean="0">
                <a:solidFill>
                  <a:schemeClr val="tx1"/>
                </a:solidFill>
                <a:effectLst/>
                <a:latin typeface="Calibri" pitchFamily="34" charset="0"/>
                <a:ea typeface="宋体" pitchFamily="2" charset="-122"/>
                <a:cs typeface="+mn-cs"/>
              </a:rPr>
              <a:t>协议的请求，与</a:t>
            </a:r>
            <a:r>
              <a:rPr lang="en-US" altLang="zh-CN" sz="1200" b="0" i="0" kern="1200" dirty="0" smtClean="0">
                <a:solidFill>
                  <a:schemeClr val="tx1"/>
                </a:solidFill>
                <a:effectLst/>
                <a:latin typeface="Calibri" pitchFamily="34" charset="0"/>
                <a:ea typeface="宋体" pitchFamily="2" charset="-122"/>
                <a:cs typeface="+mn-cs"/>
              </a:rPr>
              <a:t>B</a:t>
            </a:r>
            <a:r>
              <a:rPr lang="zh-CN" altLang="en-US" sz="1200" b="0" i="0" kern="1200" dirty="0" smtClean="0">
                <a:solidFill>
                  <a:schemeClr val="tx1"/>
                </a:solidFill>
                <a:effectLst/>
                <a:latin typeface="Calibri" pitchFamily="34" charset="0"/>
                <a:ea typeface="宋体" pitchFamily="2" charset="-122"/>
                <a:cs typeface="+mn-cs"/>
              </a:rPr>
              <a:t>点建立连接，在这之前</a:t>
            </a:r>
            <a:r>
              <a:rPr lang="en-US" altLang="zh-CN" sz="1200" b="0" i="0" kern="1200" dirty="0" smtClean="0">
                <a:solidFill>
                  <a:schemeClr val="tx1"/>
                </a:solidFill>
                <a:effectLst/>
                <a:latin typeface="Calibri" pitchFamily="34" charset="0"/>
                <a:ea typeface="宋体" pitchFamily="2" charset="-122"/>
                <a:cs typeface="+mn-cs"/>
              </a:rPr>
              <a:t>A</a:t>
            </a:r>
            <a:r>
              <a:rPr lang="zh-CN" altLang="en-US" sz="1200" b="0" i="0" kern="1200" dirty="0" smtClean="0">
                <a:solidFill>
                  <a:schemeClr val="tx1"/>
                </a:solidFill>
                <a:effectLst/>
                <a:latin typeface="Calibri" pitchFamily="34" charset="0"/>
                <a:ea typeface="宋体" pitchFamily="2" charset="-122"/>
                <a:cs typeface="+mn-cs"/>
              </a:rPr>
              <a:t>点的浏览器要先与</a:t>
            </a:r>
            <a:r>
              <a:rPr lang="en-US" altLang="zh-CN" sz="1200" b="0" i="0" kern="1200" dirty="0" smtClean="0">
                <a:solidFill>
                  <a:schemeClr val="tx1"/>
                </a:solidFill>
                <a:effectLst/>
                <a:latin typeface="Calibri" pitchFamily="34" charset="0"/>
                <a:ea typeface="宋体" pitchFamily="2" charset="-122"/>
                <a:cs typeface="+mn-cs"/>
              </a:rPr>
              <a:t>B</a:t>
            </a:r>
            <a:r>
              <a:rPr lang="zh-CN" altLang="en-US" sz="1200" b="0" i="0" kern="1200" dirty="0" smtClean="0">
                <a:solidFill>
                  <a:schemeClr val="tx1"/>
                </a:solidFill>
                <a:effectLst/>
                <a:latin typeface="Calibri" pitchFamily="34" charset="0"/>
                <a:ea typeface="宋体" pitchFamily="2" charset="-122"/>
                <a:cs typeface="+mn-cs"/>
              </a:rPr>
              <a:t>点建立</a:t>
            </a:r>
            <a:r>
              <a:rPr lang="en-US" altLang="zh-CN" sz="1200" b="0" i="0" kern="1200" dirty="0" smtClean="0">
                <a:solidFill>
                  <a:schemeClr val="tx1"/>
                </a:solidFill>
                <a:effectLst/>
                <a:latin typeface="Calibri" pitchFamily="34" charset="0"/>
                <a:ea typeface="宋体" pitchFamily="2" charset="-122"/>
                <a:cs typeface="+mn-cs"/>
              </a:rPr>
              <a:t>TCP</a:t>
            </a:r>
            <a:r>
              <a:rPr lang="zh-CN" altLang="en-US" sz="1200" b="0" i="0" kern="1200" dirty="0" smtClean="0">
                <a:solidFill>
                  <a:schemeClr val="tx1"/>
                </a:solidFill>
                <a:effectLst/>
                <a:latin typeface="Calibri" pitchFamily="34" charset="0"/>
                <a:ea typeface="宋体" pitchFamily="2" charset="-122"/>
                <a:cs typeface="+mn-cs"/>
              </a:rPr>
              <a:t>连接，确保</a:t>
            </a:r>
            <a:r>
              <a:rPr lang="en-US" altLang="zh-CN" sz="1200" b="0" i="0" kern="1200" dirty="0" smtClean="0">
                <a:solidFill>
                  <a:schemeClr val="tx1"/>
                </a:solidFill>
                <a:effectLst/>
                <a:latin typeface="Calibri" pitchFamily="34" charset="0"/>
                <a:ea typeface="宋体" pitchFamily="2" charset="-122"/>
                <a:cs typeface="+mn-cs"/>
              </a:rPr>
              <a:t>A</a:t>
            </a:r>
            <a:r>
              <a:rPr lang="zh-CN" altLang="en-US" sz="1200" b="0" i="0" kern="1200" dirty="0" smtClean="0">
                <a:solidFill>
                  <a:schemeClr val="tx1"/>
                </a:solidFill>
                <a:effectLst/>
                <a:latin typeface="Calibri" pitchFamily="34" charset="0"/>
                <a:ea typeface="宋体" pitchFamily="2" charset="-122"/>
                <a:cs typeface="+mn-cs"/>
              </a:rPr>
              <a:t>点确实能够拜访到</a:t>
            </a:r>
            <a:r>
              <a:rPr lang="en-US" altLang="zh-CN" sz="1200" b="0" i="0" kern="1200" dirty="0" smtClean="0">
                <a:solidFill>
                  <a:schemeClr val="tx1"/>
                </a:solidFill>
                <a:effectLst/>
                <a:latin typeface="Calibri" pitchFamily="34" charset="0"/>
                <a:ea typeface="宋体" pitchFamily="2" charset="-122"/>
                <a:cs typeface="+mn-cs"/>
              </a:rPr>
              <a:t>B</a:t>
            </a:r>
            <a:r>
              <a:rPr lang="zh-CN" altLang="en-US" sz="1200" b="0" i="0" kern="1200" dirty="0" smtClean="0">
                <a:solidFill>
                  <a:schemeClr val="tx1"/>
                </a:solidFill>
                <a:effectLst/>
                <a:latin typeface="Calibri" pitchFamily="34" charset="0"/>
                <a:ea typeface="宋体" pitchFamily="2" charset="-122"/>
                <a:cs typeface="+mn-cs"/>
              </a:rPr>
              <a:t>点。</a:t>
            </a:r>
            <a:br>
              <a:rPr lang="zh-CN" altLang="en-US" sz="1200" b="0" i="0" kern="1200" dirty="0" smtClean="0">
                <a:solidFill>
                  <a:schemeClr val="tx1"/>
                </a:solidFill>
                <a:effectLst/>
                <a:latin typeface="Calibri" pitchFamily="34" charset="0"/>
                <a:ea typeface="宋体" pitchFamily="2" charset="-122"/>
                <a:cs typeface="+mn-cs"/>
              </a:rPr>
            </a:br>
            <a:r>
              <a:rPr lang="zh-CN" altLang="en-US" sz="1200" b="0" i="0" kern="1200" dirty="0" smtClean="0">
                <a:solidFill>
                  <a:schemeClr val="tx1"/>
                </a:solidFill>
                <a:effectLst/>
                <a:latin typeface="Calibri" pitchFamily="34" charset="0"/>
                <a:ea typeface="宋体" pitchFamily="2" charset="-122"/>
                <a:cs typeface="+mn-cs"/>
              </a:rPr>
              <a:t>这个过程有点像这样的话：</a:t>
            </a:r>
            <a:br>
              <a:rPr lang="zh-CN" altLang="en-US" sz="1200" b="0" i="0" kern="1200" dirty="0" smtClean="0">
                <a:solidFill>
                  <a:schemeClr val="tx1"/>
                </a:solidFill>
                <a:effectLst/>
                <a:latin typeface="Calibri" pitchFamily="34" charset="0"/>
                <a:ea typeface="宋体" pitchFamily="2" charset="-122"/>
                <a:cs typeface="+mn-cs"/>
              </a:rPr>
            </a:br>
            <a:r>
              <a:rPr lang="en-US" altLang="zh-CN" sz="1200" b="0" i="0" kern="1200" dirty="0" smtClean="0">
                <a:solidFill>
                  <a:schemeClr val="tx1"/>
                </a:solidFill>
                <a:effectLst/>
                <a:latin typeface="Calibri" pitchFamily="34" charset="0"/>
                <a:ea typeface="宋体" pitchFamily="2" charset="-122"/>
                <a:cs typeface="+mn-cs"/>
              </a:rPr>
              <a:t>A</a:t>
            </a:r>
            <a:r>
              <a:rPr lang="zh-CN" altLang="en-US" sz="1200" b="0" i="0" kern="1200" dirty="0" smtClean="0">
                <a:solidFill>
                  <a:schemeClr val="tx1"/>
                </a:solidFill>
                <a:effectLst/>
                <a:latin typeface="Calibri" pitchFamily="34" charset="0"/>
                <a:ea typeface="宋体" pitchFamily="2" charset="-122"/>
                <a:cs typeface="+mn-cs"/>
              </a:rPr>
              <a:t>点：可以跟你建立连接吗？</a:t>
            </a:r>
            <a:br>
              <a:rPr lang="zh-CN" altLang="en-US" sz="1200" b="0" i="0" kern="1200" dirty="0" smtClean="0">
                <a:solidFill>
                  <a:schemeClr val="tx1"/>
                </a:solidFill>
                <a:effectLst/>
                <a:latin typeface="Calibri" pitchFamily="34" charset="0"/>
                <a:ea typeface="宋体" pitchFamily="2" charset="-122"/>
                <a:cs typeface="+mn-cs"/>
              </a:rPr>
            </a:br>
            <a:r>
              <a:rPr lang="en-US" altLang="zh-CN" sz="1200" b="0" i="0" kern="1200" dirty="0" smtClean="0">
                <a:solidFill>
                  <a:schemeClr val="tx1"/>
                </a:solidFill>
                <a:effectLst/>
                <a:latin typeface="Calibri" pitchFamily="34" charset="0"/>
                <a:ea typeface="宋体" pitchFamily="2" charset="-122"/>
                <a:cs typeface="+mn-cs"/>
              </a:rPr>
              <a:t>B</a:t>
            </a:r>
            <a:r>
              <a:rPr lang="zh-CN" altLang="en-US" sz="1200" b="0" i="0" kern="1200" dirty="0" smtClean="0">
                <a:solidFill>
                  <a:schemeClr val="tx1"/>
                </a:solidFill>
                <a:effectLst/>
                <a:latin typeface="Calibri" pitchFamily="34" charset="0"/>
                <a:ea typeface="宋体" pitchFamily="2" charset="-122"/>
                <a:cs typeface="+mn-cs"/>
              </a:rPr>
              <a:t>点：可以</a:t>
            </a:r>
            <a:br>
              <a:rPr lang="zh-CN" altLang="en-US" sz="1200" b="0" i="0" kern="1200" dirty="0" smtClean="0">
                <a:solidFill>
                  <a:schemeClr val="tx1"/>
                </a:solidFill>
                <a:effectLst/>
                <a:latin typeface="Calibri" pitchFamily="34" charset="0"/>
                <a:ea typeface="宋体" pitchFamily="2" charset="-122"/>
                <a:cs typeface="+mn-cs"/>
              </a:rPr>
            </a:br>
            <a:r>
              <a:rPr lang="en-US" altLang="zh-CN" sz="1200" b="0" i="0" kern="1200" dirty="0" smtClean="0">
                <a:solidFill>
                  <a:schemeClr val="tx1"/>
                </a:solidFill>
                <a:effectLst/>
                <a:latin typeface="Calibri" pitchFamily="34" charset="0"/>
                <a:ea typeface="宋体" pitchFamily="2" charset="-122"/>
                <a:cs typeface="+mn-cs"/>
              </a:rPr>
              <a:t>A</a:t>
            </a:r>
            <a:r>
              <a:rPr lang="zh-CN" altLang="en-US" sz="1200" b="0" i="0" kern="1200" dirty="0" smtClean="0">
                <a:solidFill>
                  <a:schemeClr val="tx1"/>
                </a:solidFill>
                <a:effectLst/>
                <a:latin typeface="Calibri" pitchFamily="34" charset="0"/>
                <a:ea typeface="宋体" pitchFamily="2" charset="-122"/>
                <a:cs typeface="+mn-cs"/>
              </a:rPr>
              <a:t>点：我知道了，马上连接</a:t>
            </a:r>
          </a:p>
          <a:p>
            <a:r>
              <a:rPr lang="en-US" altLang="zh-CN" sz="1200" b="1" i="0" kern="1200" dirty="0" smtClean="0">
                <a:solidFill>
                  <a:schemeClr val="tx1"/>
                </a:solidFill>
                <a:effectLst/>
                <a:latin typeface="Calibri" pitchFamily="34" charset="0"/>
                <a:ea typeface="宋体" pitchFamily="2" charset="-122"/>
                <a:cs typeface="+mn-cs"/>
              </a:rPr>
              <a:t>3</a:t>
            </a:r>
            <a:r>
              <a:rPr lang="zh-CN" altLang="en-US" sz="1200" b="1" i="0" kern="1200" dirty="0" smtClean="0">
                <a:solidFill>
                  <a:schemeClr val="tx1"/>
                </a:solidFill>
                <a:effectLst/>
                <a:latin typeface="Calibri" pitchFamily="34" charset="0"/>
                <a:ea typeface="宋体" pitchFamily="2" charset="-122"/>
                <a:cs typeface="+mn-cs"/>
              </a:rPr>
              <a:t>、建立</a:t>
            </a:r>
            <a:r>
              <a:rPr lang="en-US" altLang="zh-CN" sz="1200" b="1" i="0" kern="1200" dirty="0" smtClean="0">
                <a:solidFill>
                  <a:schemeClr val="tx1"/>
                </a:solidFill>
                <a:effectLst/>
                <a:latin typeface="Calibri" pitchFamily="34" charset="0"/>
                <a:ea typeface="宋体" pitchFamily="2" charset="-122"/>
                <a:cs typeface="+mn-cs"/>
              </a:rPr>
              <a:t>TCP</a:t>
            </a:r>
            <a:r>
              <a:rPr lang="zh-CN" altLang="en-US" sz="1200" b="1" i="0" kern="1200" dirty="0" smtClean="0">
                <a:solidFill>
                  <a:schemeClr val="tx1"/>
                </a:solidFill>
                <a:effectLst/>
                <a:latin typeface="Calibri" pitchFamily="34" charset="0"/>
                <a:ea typeface="宋体" pitchFamily="2" charset="-122"/>
                <a:cs typeface="+mn-cs"/>
              </a:rPr>
              <a:t>连接后发起</a:t>
            </a:r>
            <a:r>
              <a:rPr lang="en-US" altLang="zh-CN" sz="1200" b="1" i="0" kern="1200" dirty="0" smtClean="0">
                <a:solidFill>
                  <a:schemeClr val="tx1"/>
                </a:solidFill>
                <a:effectLst/>
                <a:latin typeface="Calibri" pitchFamily="34" charset="0"/>
                <a:ea typeface="宋体" pitchFamily="2" charset="-122"/>
                <a:cs typeface="+mn-cs"/>
              </a:rPr>
              <a:t>http</a:t>
            </a:r>
            <a:r>
              <a:rPr lang="zh-CN" altLang="en-US" sz="1200" b="1" i="0" kern="1200" dirty="0" smtClean="0">
                <a:solidFill>
                  <a:schemeClr val="tx1"/>
                </a:solidFill>
                <a:effectLst/>
                <a:latin typeface="Calibri" pitchFamily="34" charset="0"/>
                <a:ea typeface="宋体" pitchFamily="2" charset="-122"/>
                <a:cs typeface="+mn-cs"/>
              </a:rPr>
              <a:t>请求</a:t>
            </a:r>
          </a:p>
          <a:p>
            <a:r>
              <a:rPr lang="en-US" altLang="zh-CN" sz="1200" b="0" i="0" kern="1200" dirty="0" smtClean="0">
                <a:solidFill>
                  <a:schemeClr val="tx1"/>
                </a:solidFill>
                <a:effectLst/>
                <a:latin typeface="Calibri" pitchFamily="34" charset="0"/>
                <a:ea typeface="宋体" pitchFamily="2" charset="-122"/>
                <a:cs typeface="+mn-cs"/>
              </a:rPr>
              <a:t>TCP</a:t>
            </a:r>
            <a:r>
              <a:rPr lang="zh-CN" altLang="en-US" sz="1200" b="0" i="0" kern="1200" dirty="0" smtClean="0">
                <a:solidFill>
                  <a:schemeClr val="tx1"/>
                </a:solidFill>
                <a:effectLst/>
                <a:latin typeface="Calibri" pitchFamily="34" charset="0"/>
                <a:ea typeface="宋体" pitchFamily="2" charset="-122"/>
                <a:cs typeface="+mn-cs"/>
              </a:rPr>
              <a:t>三次握手建立连接成功后，客户端按照指定的格式开始向服务端发送</a:t>
            </a:r>
            <a:r>
              <a:rPr lang="en-US" altLang="zh-CN" sz="1200" b="0" i="0" kern="1200" dirty="0" smtClean="0">
                <a:solidFill>
                  <a:schemeClr val="tx1"/>
                </a:solidFill>
                <a:effectLst/>
                <a:latin typeface="Calibri" pitchFamily="34" charset="0"/>
                <a:ea typeface="宋体" pitchFamily="2" charset="-122"/>
                <a:cs typeface="+mn-cs"/>
              </a:rPr>
              <a:t>HTTP</a:t>
            </a:r>
            <a:r>
              <a:rPr lang="zh-CN" altLang="en-US" sz="1200" b="0" i="0" kern="1200" dirty="0" smtClean="0">
                <a:solidFill>
                  <a:schemeClr val="tx1"/>
                </a:solidFill>
                <a:effectLst/>
                <a:latin typeface="Calibri" pitchFamily="34" charset="0"/>
                <a:ea typeface="宋体" pitchFamily="2" charset="-122"/>
                <a:cs typeface="+mn-cs"/>
              </a:rPr>
              <a:t>请求。</a:t>
            </a:r>
          </a:p>
          <a:p>
            <a:r>
              <a:rPr lang="en-US" altLang="zh-CN" sz="1200" b="1" i="0" kern="1200" dirty="0" smtClean="0">
                <a:solidFill>
                  <a:schemeClr val="tx1"/>
                </a:solidFill>
                <a:effectLst/>
                <a:latin typeface="Calibri" pitchFamily="34" charset="0"/>
                <a:ea typeface="宋体" pitchFamily="2" charset="-122"/>
                <a:cs typeface="+mn-cs"/>
              </a:rPr>
              <a:t>4</a:t>
            </a:r>
            <a:r>
              <a:rPr lang="zh-CN" altLang="en-US" sz="1200" b="1" i="0" kern="1200" dirty="0" smtClean="0">
                <a:solidFill>
                  <a:schemeClr val="tx1"/>
                </a:solidFill>
                <a:effectLst/>
                <a:latin typeface="Calibri" pitchFamily="34" charset="0"/>
                <a:ea typeface="宋体" pitchFamily="2" charset="-122"/>
                <a:cs typeface="+mn-cs"/>
              </a:rPr>
              <a:t>、服务器响应</a:t>
            </a:r>
            <a:r>
              <a:rPr lang="en-US" altLang="zh-CN" sz="1200" b="1" i="0" kern="1200" dirty="0" smtClean="0">
                <a:solidFill>
                  <a:schemeClr val="tx1"/>
                </a:solidFill>
                <a:effectLst/>
                <a:latin typeface="Calibri" pitchFamily="34" charset="0"/>
                <a:ea typeface="宋体" pitchFamily="2" charset="-122"/>
                <a:cs typeface="+mn-cs"/>
              </a:rPr>
              <a:t>http</a:t>
            </a:r>
            <a:r>
              <a:rPr lang="zh-CN" altLang="en-US" sz="1200" b="1" i="0" kern="1200" dirty="0" smtClean="0">
                <a:solidFill>
                  <a:schemeClr val="tx1"/>
                </a:solidFill>
                <a:effectLst/>
                <a:latin typeface="Calibri" pitchFamily="34" charset="0"/>
                <a:ea typeface="宋体" pitchFamily="2" charset="-122"/>
                <a:cs typeface="+mn-cs"/>
              </a:rPr>
              <a:t>请求，浏览器得到</a:t>
            </a:r>
            <a:r>
              <a:rPr lang="en-US" altLang="zh-CN" sz="1200" b="1" i="0" kern="1200" dirty="0" smtClean="0">
                <a:solidFill>
                  <a:schemeClr val="tx1"/>
                </a:solidFill>
                <a:effectLst/>
                <a:latin typeface="Calibri" pitchFamily="34" charset="0"/>
                <a:ea typeface="宋体" pitchFamily="2" charset="-122"/>
                <a:cs typeface="+mn-cs"/>
              </a:rPr>
              <a:t>html</a:t>
            </a:r>
            <a:r>
              <a:rPr lang="zh-CN" altLang="en-US" sz="1200" b="1" i="0" kern="1200" dirty="0" smtClean="0">
                <a:solidFill>
                  <a:schemeClr val="tx1"/>
                </a:solidFill>
                <a:effectLst/>
                <a:latin typeface="Calibri" pitchFamily="34" charset="0"/>
                <a:ea typeface="宋体" pitchFamily="2" charset="-122"/>
                <a:cs typeface="+mn-cs"/>
              </a:rPr>
              <a:t>代码</a:t>
            </a:r>
          </a:p>
          <a:p>
            <a:r>
              <a:rPr lang="zh-CN" altLang="en-US" sz="1200" b="0" i="0" kern="1200" dirty="0" smtClean="0">
                <a:solidFill>
                  <a:schemeClr val="tx1"/>
                </a:solidFill>
                <a:effectLst/>
                <a:latin typeface="Calibri" pitchFamily="34" charset="0"/>
                <a:ea typeface="宋体" pitchFamily="2" charset="-122"/>
                <a:cs typeface="+mn-cs"/>
              </a:rPr>
              <a:t>服务端接收请求后，便要处理请求，其中包括访问资源，访问资源时需要相应的映射机制，把客户端的</a:t>
            </a:r>
            <a:r>
              <a:rPr lang="en-US" altLang="zh-CN" sz="1200" b="0" i="0" kern="1200" dirty="0" smtClean="0">
                <a:solidFill>
                  <a:schemeClr val="tx1"/>
                </a:solidFill>
                <a:effectLst/>
                <a:latin typeface="Calibri" pitchFamily="34" charset="0"/>
                <a:ea typeface="宋体" pitchFamily="2" charset="-122"/>
                <a:cs typeface="+mn-cs"/>
              </a:rPr>
              <a:t>URL</a:t>
            </a:r>
            <a:r>
              <a:rPr lang="zh-CN" altLang="en-US" sz="1200" b="0" i="0" kern="1200" dirty="0" smtClean="0">
                <a:solidFill>
                  <a:schemeClr val="tx1"/>
                </a:solidFill>
                <a:effectLst/>
                <a:latin typeface="Calibri" pitchFamily="34" charset="0"/>
                <a:ea typeface="宋体" pitchFamily="2" charset="-122"/>
                <a:cs typeface="+mn-cs"/>
              </a:rPr>
              <a:t>转化为本地目录下相应的文件，来处理业务逻辑，最后返回一个</a:t>
            </a:r>
            <a:r>
              <a:rPr lang="en-US" altLang="zh-CN" sz="1200" b="0" i="0" kern="1200" dirty="0" smtClean="0">
                <a:solidFill>
                  <a:schemeClr val="tx1"/>
                </a:solidFill>
                <a:effectLst/>
                <a:latin typeface="Calibri" pitchFamily="34" charset="0"/>
                <a:ea typeface="宋体" pitchFamily="2" charset="-122"/>
                <a:cs typeface="+mn-cs"/>
              </a:rPr>
              <a:t>html</a:t>
            </a:r>
            <a:r>
              <a:rPr lang="zh-CN" altLang="en-US" sz="1200" b="0" i="0" kern="1200" dirty="0" smtClean="0">
                <a:solidFill>
                  <a:schemeClr val="tx1"/>
                </a:solidFill>
                <a:effectLst/>
                <a:latin typeface="Calibri" pitchFamily="34" charset="0"/>
                <a:ea typeface="宋体" pitchFamily="2" charset="-122"/>
                <a:cs typeface="+mn-cs"/>
              </a:rPr>
              <a:t>格式的</a:t>
            </a:r>
            <a:r>
              <a:rPr lang="en-US" altLang="zh-CN" sz="1200" b="0" i="0" kern="1200" dirty="0" smtClean="0">
                <a:solidFill>
                  <a:schemeClr val="tx1"/>
                </a:solidFill>
                <a:effectLst/>
                <a:latin typeface="Calibri" pitchFamily="34" charset="0"/>
                <a:ea typeface="宋体" pitchFamily="2" charset="-122"/>
                <a:cs typeface="+mn-cs"/>
              </a:rPr>
              <a:t>HTTP</a:t>
            </a:r>
            <a:r>
              <a:rPr lang="zh-CN" altLang="en-US" sz="1200" b="0" i="0" kern="1200" dirty="0" smtClean="0">
                <a:solidFill>
                  <a:schemeClr val="tx1"/>
                </a:solidFill>
                <a:effectLst/>
                <a:latin typeface="Calibri" pitchFamily="34" charset="0"/>
                <a:ea typeface="宋体" pitchFamily="2" charset="-122"/>
                <a:cs typeface="+mn-cs"/>
              </a:rPr>
              <a:t>响应给客户端。</a:t>
            </a:r>
          </a:p>
          <a:p>
            <a:r>
              <a:rPr lang="en-US" altLang="zh-CN" sz="1200" b="1" i="0" kern="1200" dirty="0" smtClean="0">
                <a:solidFill>
                  <a:schemeClr val="tx1"/>
                </a:solidFill>
                <a:effectLst/>
                <a:latin typeface="Calibri" pitchFamily="34" charset="0"/>
                <a:ea typeface="宋体" pitchFamily="2" charset="-122"/>
                <a:cs typeface="+mn-cs"/>
              </a:rPr>
              <a:t>5</a:t>
            </a:r>
            <a:r>
              <a:rPr lang="zh-CN" altLang="en-US" sz="1200" b="1" i="0" kern="1200" dirty="0" smtClean="0">
                <a:solidFill>
                  <a:schemeClr val="tx1"/>
                </a:solidFill>
                <a:effectLst/>
                <a:latin typeface="Calibri" pitchFamily="34" charset="0"/>
                <a:ea typeface="宋体" pitchFamily="2" charset="-122"/>
                <a:cs typeface="+mn-cs"/>
              </a:rPr>
              <a:t>、解析</a:t>
            </a:r>
            <a:r>
              <a:rPr lang="en-US" altLang="zh-CN" sz="1200" b="1" i="0" kern="1200" dirty="0" smtClean="0">
                <a:solidFill>
                  <a:schemeClr val="tx1"/>
                </a:solidFill>
                <a:effectLst/>
                <a:latin typeface="Calibri" pitchFamily="34" charset="0"/>
                <a:ea typeface="宋体" pitchFamily="2" charset="-122"/>
                <a:cs typeface="+mn-cs"/>
              </a:rPr>
              <a:t>html</a:t>
            </a:r>
            <a:r>
              <a:rPr lang="zh-CN" altLang="en-US" sz="1200" b="1" i="0" kern="1200" dirty="0" smtClean="0">
                <a:solidFill>
                  <a:schemeClr val="tx1"/>
                </a:solidFill>
                <a:effectLst/>
                <a:latin typeface="Calibri" pitchFamily="34" charset="0"/>
                <a:ea typeface="宋体" pitchFamily="2" charset="-122"/>
                <a:cs typeface="+mn-cs"/>
              </a:rPr>
              <a:t>代码，并请求</a:t>
            </a:r>
            <a:r>
              <a:rPr lang="en-US" altLang="zh-CN" sz="1200" b="1" i="0" kern="1200" dirty="0" smtClean="0">
                <a:solidFill>
                  <a:schemeClr val="tx1"/>
                </a:solidFill>
                <a:effectLst/>
                <a:latin typeface="Calibri" pitchFamily="34" charset="0"/>
                <a:ea typeface="宋体" pitchFamily="2" charset="-122"/>
                <a:cs typeface="+mn-cs"/>
              </a:rPr>
              <a:t>html</a:t>
            </a:r>
            <a:r>
              <a:rPr lang="zh-CN" altLang="en-US" sz="1200" b="1" i="0" kern="1200" dirty="0" smtClean="0">
                <a:solidFill>
                  <a:schemeClr val="tx1"/>
                </a:solidFill>
                <a:effectLst/>
                <a:latin typeface="Calibri" pitchFamily="34" charset="0"/>
                <a:ea typeface="宋体" pitchFamily="2" charset="-122"/>
                <a:cs typeface="+mn-cs"/>
              </a:rPr>
              <a:t>代码中的资源（如</a:t>
            </a:r>
            <a:r>
              <a:rPr lang="en-US" altLang="zh-CN" sz="1200" b="1" i="0" kern="1200" dirty="0" err="1" smtClean="0">
                <a:solidFill>
                  <a:schemeClr val="tx1"/>
                </a:solidFill>
                <a:effectLst/>
                <a:latin typeface="Calibri" pitchFamily="34" charset="0"/>
                <a:ea typeface="宋体" pitchFamily="2" charset="-122"/>
                <a:cs typeface="+mn-cs"/>
              </a:rPr>
              <a:t>js</a:t>
            </a:r>
            <a:r>
              <a:rPr lang="zh-CN" altLang="en-US" sz="1200" b="1" i="0" kern="1200" dirty="0" smtClean="0">
                <a:solidFill>
                  <a:schemeClr val="tx1"/>
                </a:solidFill>
                <a:effectLst/>
                <a:latin typeface="Calibri" pitchFamily="34" charset="0"/>
                <a:ea typeface="宋体" pitchFamily="2" charset="-122"/>
                <a:cs typeface="+mn-cs"/>
              </a:rPr>
              <a:t>、</a:t>
            </a:r>
            <a:r>
              <a:rPr lang="en-US" altLang="zh-CN" sz="1200" b="1" i="0" kern="1200" dirty="0" err="1" smtClean="0">
                <a:solidFill>
                  <a:schemeClr val="tx1"/>
                </a:solidFill>
                <a:effectLst/>
                <a:latin typeface="Calibri" pitchFamily="34" charset="0"/>
                <a:ea typeface="宋体" pitchFamily="2" charset="-122"/>
                <a:cs typeface="+mn-cs"/>
              </a:rPr>
              <a:t>css</a:t>
            </a:r>
            <a:r>
              <a:rPr lang="zh-CN" altLang="en-US" sz="1200" b="1" i="0" kern="1200" dirty="0" smtClean="0">
                <a:solidFill>
                  <a:schemeClr val="tx1"/>
                </a:solidFill>
                <a:effectLst/>
                <a:latin typeface="Calibri" pitchFamily="34" charset="0"/>
                <a:ea typeface="宋体" pitchFamily="2" charset="-122"/>
                <a:cs typeface="+mn-cs"/>
              </a:rPr>
              <a:t>、图片等）</a:t>
            </a:r>
          </a:p>
          <a:p>
            <a:r>
              <a:rPr lang="zh-CN" altLang="en-US" sz="1200" b="0" i="0" kern="1200" dirty="0" smtClean="0">
                <a:solidFill>
                  <a:schemeClr val="tx1"/>
                </a:solidFill>
                <a:effectLst/>
                <a:latin typeface="Calibri" pitchFamily="34" charset="0"/>
                <a:ea typeface="宋体" pitchFamily="2" charset="-122"/>
                <a:cs typeface="+mn-cs"/>
              </a:rPr>
              <a:t>浏览器拿到</a:t>
            </a:r>
            <a:r>
              <a:rPr lang="en-US" altLang="zh-CN" sz="1200" b="0" i="0" kern="1200" dirty="0" smtClean="0">
                <a:solidFill>
                  <a:schemeClr val="tx1"/>
                </a:solidFill>
                <a:effectLst/>
                <a:latin typeface="Calibri" pitchFamily="34" charset="0"/>
                <a:ea typeface="宋体" pitchFamily="2" charset="-122"/>
                <a:cs typeface="+mn-cs"/>
              </a:rPr>
              <a:t>html</a:t>
            </a:r>
            <a:r>
              <a:rPr lang="zh-CN" altLang="en-US" sz="1200" b="0" i="0" kern="1200" dirty="0" smtClean="0">
                <a:solidFill>
                  <a:schemeClr val="tx1"/>
                </a:solidFill>
                <a:effectLst/>
                <a:latin typeface="Calibri" pitchFamily="34" charset="0"/>
                <a:ea typeface="宋体" pitchFamily="2" charset="-122"/>
                <a:cs typeface="+mn-cs"/>
              </a:rPr>
              <a:t>文件后，就开始解析其中的</a:t>
            </a:r>
            <a:r>
              <a:rPr lang="en-US" altLang="zh-CN" sz="1200" b="0" i="0" kern="1200" dirty="0" smtClean="0">
                <a:solidFill>
                  <a:schemeClr val="tx1"/>
                </a:solidFill>
                <a:effectLst/>
                <a:latin typeface="Calibri" pitchFamily="34" charset="0"/>
                <a:ea typeface="宋体" pitchFamily="2" charset="-122"/>
                <a:cs typeface="+mn-cs"/>
              </a:rPr>
              <a:t>html</a:t>
            </a:r>
            <a:r>
              <a:rPr lang="zh-CN" altLang="en-US" sz="1200" b="0" i="0" kern="1200" dirty="0" smtClean="0">
                <a:solidFill>
                  <a:schemeClr val="tx1"/>
                </a:solidFill>
                <a:effectLst/>
                <a:latin typeface="Calibri" pitchFamily="34" charset="0"/>
                <a:ea typeface="宋体" pitchFamily="2" charset="-122"/>
                <a:cs typeface="+mn-cs"/>
              </a:rPr>
              <a:t>代码，遇到</a:t>
            </a:r>
            <a:r>
              <a:rPr lang="en-US" altLang="zh-CN" sz="1200" b="0" i="0" kern="1200" dirty="0" err="1" smtClean="0">
                <a:solidFill>
                  <a:schemeClr val="tx1"/>
                </a:solidFill>
                <a:effectLst/>
                <a:latin typeface="Calibri" pitchFamily="34" charset="0"/>
                <a:ea typeface="宋体" pitchFamily="2" charset="-122"/>
                <a:cs typeface="+mn-cs"/>
              </a:rPr>
              <a:t>js</a:t>
            </a:r>
            <a:r>
              <a:rPr lang="en-US" altLang="zh-CN" sz="1200" b="0" i="0" kern="1200" dirty="0" smtClean="0">
                <a:solidFill>
                  <a:schemeClr val="tx1"/>
                </a:solidFill>
                <a:effectLst/>
                <a:latin typeface="Calibri" pitchFamily="34" charset="0"/>
                <a:ea typeface="宋体" pitchFamily="2" charset="-122"/>
                <a:cs typeface="+mn-cs"/>
              </a:rPr>
              <a:t>/</a:t>
            </a:r>
            <a:r>
              <a:rPr lang="en-US" altLang="zh-CN" sz="1200" b="0" i="0" kern="1200" dirty="0" err="1" smtClean="0">
                <a:solidFill>
                  <a:schemeClr val="tx1"/>
                </a:solidFill>
                <a:effectLst/>
                <a:latin typeface="Calibri" pitchFamily="34" charset="0"/>
                <a:ea typeface="宋体" pitchFamily="2" charset="-122"/>
                <a:cs typeface="+mn-cs"/>
              </a:rPr>
              <a:t>css</a:t>
            </a:r>
            <a:r>
              <a:rPr lang="en-US" altLang="zh-CN" sz="1200" b="0" i="0" kern="1200" dirty="0" smtClean="0">
                <a:solidFill>
                  <a:schemeClr val="tx1"/>
                </a:solidFill>
                <a:effectLst/>
                <a:latin typeface="Calibri" pitchFamily="34" charset="0"/>
                <a:ea typeface="宋体" pitchFamily="2" charset="-122"/>
                <a:cs typeface="+mn-cs"/>
              </a:rPr>
              <a:t>/image</a:t>
            </a:r>
            <a:r>
              <a:rPr lang="zh-CN" altLang="en-US" sz="1200" b="0" i="0" kern="1200" dirty="0" smtClean="0">
                <a:solidFill>
                  <a:schemeClr val="tx1"/>
                </a:solidFill>
                <a:effectLst/>
                <a:latin typeface="Calibri" pitchFamily="34" charset="0"/>
                <a:ea typeface="宋体" pitchFamily="2" charset="-122"/>
                <a:cs typeface="+mn-cs"/>
              </a:rPr>
              <a:t>等静态资源时，就向服务器再次 发出请求去下载资源（会使用多线程下载，每个浏览器的线程数不一样）</a:t>
            </a:r>
          </a:p>
          <a:p>
            <a:r>
              <a:rPr lang="en-US" altLang="zh-CN" sz="1200" b="1" i="0" kern="1200" dirty="0" smtClean="0">
                <a:solidFill>
                  <a:schemeClr val="tx1"/>
                </a:solidFill>
                <a:effectLst/>
                <a:latin typeface="Calibri" pitchFamily="34" charset="0"/>
                <a:ea typeface="宋体" pitchFamily="2" charset="-122"/>
                <a:cs typeface="+mn-cs"/>
              </a:rPr>
              <a:t>6</a:t>
            </a:r>
            <a:r>
              <a:rPr lang="zh-CN" altLang="en-US" sz="1200" b="1" i="0" kern="1200" dirty="0" smtClean="0">
                <a:solidFill>
                  <a:schemeClr val="tx1"/>
                </a:solidFill>
                <a:effectLst/>
                <a:latin typeface="Calibri" pitchFamily="34" charset="0"/>
                <a:ea typeface="宋体" pitchFamily="2" charset="-122"/>
                <a:cs typeface="+mn-cs"/>
              </a:rPr>
              <a:t>、断开</a:t>
            </a:r>
            <a:r>
              <a:rPr lang="en-US" altLang="zh-CN" sz="1200" b="1" i="0" kern="1200" dirty="0" smtClean="0">
                <a:solidFill>
                  <a:schemeClr val="tx1"/>
                </a:solidFill>
                <a:effectLst/>
                <a:latin typeface="Calibri" pitchFamily="34" charset="0"/>
                <a:ea typeface="宋体" pitchFamily="2" charset="-122"/>
                <a:cs typeface="+mn-cs"/>
              </a:rPr>
              <a:t>TCP</a:t>
            </a:r>
            <a:r>
              <a:rPr lang="zh-CN" altLang="en-US" sz="1200" b="1" i="0" kern="1200" dirty="0" smtClean="0">
                <a:solidFill>
                  <a:schemeClr val="tx1"/>
                </a:solidFill>
                <a:effectLst/>
                <a:latin typeface="Calibri" pitchFamily="34" charset="0"/>
                <a:ea typeface="宋体" pitchFamily="2" charset="-122"/>
                <a:cs typeface="+mn-cs"/>
              </a:rPr>
              <a:t>连接（四次挥手）</a:t>
            </a:r>
          </a:p>
          <a:p>
            <a:r>
              <a:rPr lang="zh-CN" altLang="en-US" sz="1200" b="0" i="0" kern="1200" dirty="0" smtClean="0">
                <a:solidFill>
                  <a:schemeClr val="tx1"/>
                </a:solidFill>
                <a:effectLst/>
                <a:latin typeface="Calibri" pitchFamily="34" charset="0"/>
                <a:ea typeface="宋体" pitchFamily="2" charset="-122"/>
                <a:cs typeface="+mn-cs"/>
              </a:rPr>
              <a:t>断开一个</a:t>
            </a:r>
            <a:r>
              <a:rPr lang="en-US" altLang="zh-CN" sz="1200" b="0" i="0" kern="1200" dirty="0" smtClean="0">
                <a:solidFill>
                  <a:schemeClr val="tx1"/>
                </a:solidFill>
                <a:effectLst/>
                <a:latin typeface="Calibri" pitchFamily="34" charset="0"/>
                <a:ea typeface="宋体" pitchFamily="2" charset="-122"/>
                <a:cs typeface="+mn-cs"/>
              </a:rPr>
              <a:t>TCP</a:t>
            </a:r>
            <a:r>
              <a:rPr lang="zh-CN" altLang="en-US" sz="1200" b="0" i="0" kern="1200" dirty="0" smtClean="0">
                <a:solidFill>
                  <a:schemeClr val="tx1"/>
                </a:solidFill>
                <a:effectLst/>
                <a:latin typeface="Calibri" pitchFamily="34" charset="0"/>
                <a:ea typeface="宋体" pitchFamily="2" charset="-122"/>
                <a:cs typeface="+mn-cs"/>
              </a:rPr>
              <a:t>连接时，需要客户端和服务端总共发送</a:t>
            </a:r>
            <a:r>
              <a:rPr lang="en-US" altLang="zh-CN" sz="1200" b="0" i="0" kern="1200" dirty="0" smtClean="0">
                <a:solidFill>
                  <a:schemeClr val="tx1"/>
                </a:solidFill>
                <a:effectLst/>
                <a:latin typeface="Calibri" pitchFamily="34" charset="0"/>
                <a:ea typeface="宋体" pitchFamily="2" charset="-122"/>
                <a:cs typeface="+mn-cs"/>
              </a:rPr>
              <a:t>4</a:t>
            </a:r>
            <a:r>
              <a:rPr lang="zh-CN" altLang="en-US" sz="1200" b="0" i="0" kern="1200" dirty="0" smtClean="0">
                <a:solidFill>
                  <a:schemeClr val="tx1"/>
                </a:solidFill>
                <a:effectLst/>
                <a:latin typeface="Calibri" pitchFamily="34" charset="0"/>
                <a:ea typeface="宋体" pitchFamily="2" charset="-122"/>
                <a:cs typeface="+mn-cs"/>
              </a:rPr>
              <a:t>个包以确认连接的断开。</a:t>
            </a:r>
            <a:br>
              <a:rPr lang="zh-CN" altLang="en-US" sz="1200" b="0" i="0" kern="1200" dirty="0" smtClean="0">
                <a:solidFill>
                  <a:schemeClr val="tx1"/>
                </a:solidFill>
                <a:effectLst/>
                <a:latin typeface="Calibri" pitchFamily="34" charset="0"/>
                <a:ea typeface="宋体" pitchFamily="2" charset="-122"/>
                <a:cs typeface="+mn-cs"/>
              </a:rPr>
            </a:br>
            <a:r>
              <a:rPr lang="zh-CN" altLang="en-US" sz="1200" b="0" i="0" kern="1200" dirty="0" smtClean="0">
                <a:solidFill>
                  <a:schemeClr val="tx1"/>
                </a:solidFill>
                <a:effectLst/>
                <a:latin typeface="Calibri" pitchFamily="34" charset="0"/>
                <a:ea typeface="宋体" pitchFamily="2" charset="-122"/>
                <a:cs typeface="+mn-cs"/>
              </a:rPr>
              <a:t>又是那张网，</a:t>
            </a:r>
            <a:r>
              <a:rPr lang="en-US" altLang="zh-CN" sz="1200" b="0" i="0" kern="1200" dirty="0" smtClean="0">
                <a:solidFill>
                  <a:schemeClr val="tx1"/>
                </a:solidFill>
                <a:effectLst/>
                <a:latin typeface="Calibri" pitchFamily="34" charset="0"/>
                <a:ea typeface="宋体" pitchFamily="2" charset="-122"/>
                <a:cs typeface="+mn-cs"/>
              </a:rPr>
              <a:t>A</a:t>
            </a:r>
            <a:r>
              <a:rPr lang="zh-CN" altLang="en-US" sz="1200" b="0" i="0" kern="1200" dirty="0" smtClean="0">
                <a:solidFill>
                  <a:schemeClr val="tx1"/>
                </a:solidFill>
                <a:effectLst/>
                <a:latin typeface="Calibri" pitchFamily="34" charset="0"/>
                <a:ea typeface="宋体" pitchFamily="2" charset="-122"/>
                <a:cs typeface="+mn-cs"/>
              </a:rPr>
              <a:t>点</a:t>
            </a:r>
            <a:r>
              <a:rPr lang="en-US" altLang="zh-CN" sz="1200" b="0" i="0" kern="1200" dirty="0" smtClean="0">
                <a:solidFill>
                  <a:schemeClr val="tx1"/>
                </a:solidFill>
                <a:effectLst/>
                <a:latin typeface="Calibri" pitchFamily="34" charset="0"/>
                <a:ea typeface="宋体" pitchFamily="2" charset="-122"/>
                <a:cs typeface="+mn-cs"/>
              </a:rPr>
              <a:t>B</a:t>
            </a:r>
            <a:r>
              <a:rPr lang="zh-CN" altLang="en-US" sz="1200" b="0" i="0" kern="1200" dirty="0" smtClean="0">
                <a:solidFill>
                  <a:schemeClr val="tx1"/>
                </a:solidFill>
                <a:effectLst/>
                <a:latin typeface="Calibri" pitchFamily="34" charset="0"/>
                <a:ea typeface="宋体" pitchFamily="2" charset="-122"/>
                <a:cs typeface="+mn-cs"/>
              </a:rPr>
              <a:t>点连接后，准备断开：</a:t>
            </a:r>
            <a:br>
              <a:rPr lang="zh-CN" altLang="en-US" sz="1200" b="0" i="0" kern="1200" dirty="0" smtClean="0">
                <a:solidFill>
                  <a:schemeClr val="tx1"/>
                </a:solidFill>
                <a:effectLst/>
                <a:latin typeface="Calibri" pitchFamily="34" charset="0"/>
                <a:ea typeface="宋体" pitchFamily="2" charset="-122"/>
                <a:cs typeface="+mn-cs"/>
              </a:rPr>
            </a:br>
            <a:r>
              <a:rPr lang="en-US" altLang="zh-CN" sz="1200" b="0" i="0" kern="1200" dirty="0" smtClean="0">
                <a:solidFill>
                  <a:schemeClr val="tx1"/>
                </a:solidFill>
                <a:effectLst/>
                <a:latin typeface="Calibri" pitchFamily="34" charset="0"/>
                <a:ea typeface="宋体" pitchFamily="2" charset="-122"/>
                <a:cs typeface="+mn-cs"/>
              </a:rPr>
              <a:t>A:</a:t>
            </a:r>
            <a:r>
              <a:rPr lang="zh-CN" altLang="en-US" sz="1200" b="0" i="0" kern="1200" dirty="0" smtClean="0">
                <a:solidFill>
                  <a:schemeClr val="tx1"/>
                </a:solidFill>
                <a:effectLst/>
                <a:latin typeface="Calibri" pitchFamily="34" charset="0"/>
                <a:ea typeface="宋体" pitchFamily="2" charset="-122"/>
                <a:cs typeface="+mn-cs"/>
              </a:rPr>
              <a:t>我要断开连接，还有啥要给我的吗？</a:t>
            </a:r>
            <a:br>
              <a:rPr lang="zh-CN" altLang="en-US" sz="1200" b="0" i="0" kern="1200" dirty="0" smtClean="0">
                <a:solidFill>
                  <a:schemeClr val="tx1"/>
                </a:solidFill>
                <a:effectLst/>
                <a:latin typeface="Calibri" pitchFamily="34" charset="0"/>
                <a:ea typeface="宋体" pitchFamily="2" charset="-122"/>
                <a:cs typeface="+mn-cs"/>
              </a:rPr>
            </a:br>
            <a:r>
              <a:rPr lang="en-US" altLang="zh-CN" sz="1200" b="0" i="0" kern="1200" dirty="0" smtClean="0">
                <a:solidFill>
                  <a:schemeClr val="tx1"/>
                </a:solidFill>
                <a:effectLst/>
                <a:latin typeface="Calibri" pitchFamily="34" charset="0"/>
                <a:ea typeface="宋体" pitchFamily="2" charset="-122"/>
                <a:cs typeface="+mn-cs"/>
              </a:rPr>
              <a:t>B:</a:t>
            </a:r>
            <a:r>
              <a:rPr lang="zh-CN" altLang="en-US" sz="1200" b="0" i="0" kern="1200" dirty="0" smtClean="0">
                <a:solidFill>
                  <a:schemeClr val="tx1"/>
                </a:solidFill>
                <a:effectLst/>
                <a:latin typeface="Calibri" pitchFamily="34" charset="0"/>
                <a:ea typeface="宋体" pitchFamily="2" charset="-122"/>
                <a:cs typeface="+mn-cs"/>
              </a:rPr>
              <a:t>没了，可以断开</a:t>
            </a:r>
            <a:br>
              <a:rPr lang="zh-CN" altLang="en-US" sz="1200" b="0" i="0" kern="1200" dirty="0" smtClean="0">
                <a:solidFill>
                  <a:schemeClr val="tx1"/>
                </a:solidFill>
                <a:effectLst/>
                <a:latin typeface="Calibri" pitchFamily="34" charset="0"/>
                <a:ea typeface="宋体" pitchFamily="2" charset="-122"/>
                <a:cs typeface="+mn-cs"/>
              </a:rPr>
            </a:br>
            <a:r>
              <a:rPr lang="en-US" altLang="zh-CN" sz="1200" b="0" i="0" kern="1200" dirty="0" smtClean="0">
                <a:solidFill>
                  <a:schemeClr val="tx1"/>
                </a:solidFill>
                <a:effectLst/>
                <a:latin typeface="Calibri" pitchFamily="34" charset="0"/>
                <a:ea typeface="宋体" pitchFamily="2" charset="-122"/>
                <a:cs typeface="+mn-cs"/>
              </a:rPr>
              <a:t>A:</a:t>
            </a:r>
            <a:r>
              <a:rPr lang="zh-CN" altLang="en-US" sz="1200" b="0" i="0" kern="1200" dirty="0" smtClean="0">
                <a:solidFill>
                  <a:schemeClr val="tx1"/>
                </a:solidFill>
                <a:effectLst/>
                <a:latin typeface="Calibri" pitchFamily="34" charset="0"/>
                <a:ea typeface="宋体" pitchFamily="2" charset="-122"/>
                <a:cs typeface="+mn-cs"/>
              </a:rPr>
              <a:t>请求断开</a:t>
            </a:r>
            <a:br>
              <a:rPr lang="zh-CN" altLang="en-US" sz="1200" b="0" i="0" kern="1200" dirty="0" smtClean="0">
                <a:solidFill>
                  <a:schemeClr val="tx1"/>
                </a:solidFill>
                <a:effectLst/>
                <a:latin typeface="Calibri" pitchFamily="34" charset="0"/>
                <a:ea typeface="宋体" pitchFamily="2" charset="-122"/>
                <a:cs typeface="+mn-cs"/>
              </a:rPr>
            </a:br>
            <a:r>
              <a:rPr lang="en-US" altLang="zh-CN" sz="1200" b="0" i="0" kern="1200" dirty="0" smtClean="0">
                <a:solidFill>
                  <a:schemeClr val="tx1"/>
                </a:solidFill>
                <a:effectLst/>
                <a:latin typeface="Calibri" pitchFamily="34" charset="0"/>
                <a:ea typeface="宋体" pitchFamily="2" charset="-122"/>
                <a:cs typeface="+mn-cs"/>
              </a:rPr>
              <a:t>B:</a:t>
            </a:r>
            <a:r>
              <a:rPr lang="zh-CN" altLang="en-US" sz="1200" b="0" i="0" kern="1200" dirty="0" smtClean="0">
                <a:solidFill>
                  <a:schemeClr val="tx1"/>
                </a:solidFill>
                <a:effectLst/>
                <a:latin typeface="Calibri" pitchFamily="34" charset="0"/>
                <a:ea typeface="宋体" pitchFamily="2" charset="-122"/>
                <a:cs typeface="+mn-cs"/>
              </a:rPr>
              <a:t>按下开关，关闭连接</a:t>
            </a:r>
          </a:p>
          <a:p>
            <a:r>
              <a:rPr lang="en-US" altLang="zh-CN" sz="1200" b="1" i="0" kern="1200" dirty="0" smtClean="0">
                <a:solidFill>
                  <a:schemeClr val="tx1"/>
                </a:solidFill>
                <a:effectLst/>
                <a:latin typeface="Calibri" pitchFamily="34" charset="0"/>
                <a:ea typeface="宋体" pitchFamily="2" charset="-122"/>
                <a:cs typeface="+mn-cs"/>
              </a:rPr>
              <a:t>7</a:t>
            </a:r>
            <a:r>
              <a:rPr lang="zh-CN" altLang="en-US" sz="1200" b="1" i="0" kern="1200" dirty="0" smtClean="0">
                <a:solidFill>
                  <a:schemeClr val="tx1"/>
                </a:solidFill>
                <a:effectLst/>
                <a:latin typeface="Calibri" pitchFamily="34" charset="0"/>
                <a:ea typeface="宋体" pitchFamily="2" charset="-122"/>
                <a:cs typeface="+mn-cs"/>
              </a:rPr>
              <a:t>、浏览器对页面进行渲染呈现给用户</a:t>
            </a:r>
          </a:p>
          <a:p>
            <a:r>
              <a:rPr lang="zh-CN" altLang="en-US" sz="1200" b="0" i="0" kern="1200" dirty="0" smtClean="0">
                <a:solidFill>
                  <a:schemeClr val="tx1"/>
                </a:solidFill>
                <a:effectLst/>
                <a:latin typeface="Calibri" pitchFamily="34" charset="0"/>
                <a:ea typeface="宋体" pitchFamily="2" charset="-122"/>
                <a:cs typeface="+mn-cs"/>
              </a:rPr>
              <a:t>渲染流程</a:t>
            </a:r>
            <a:br>
              <a:rPr lang="zh-CN" altLang="en-US" sz="1200" b="0" i="0" kern="1200" dirty="0" smtClean="0">
                <a:solidFill>
                  <a:schemeClr val="tx1"/>
                </a:solidFill>
                <a:effectLst/>
                <a:latin typeface="Calibri" pitchFamily="34" charset="0"/>
                <a:ea typeface="宋体" pitchFamily="2" charset="-122"/>
                <a:cs typeface="+mn-cs"/>
              </a:rPr>
            </a:br>
            <a:r>
              <a:rPr lang="zh-CN" altLang="en-US" sz="1200" b="0" i="0" kern="1200" dirty="0" smtClean="0">
                <a:solidFill>
                  <a:schemeClr val="tx1"/>
                </a:solidFill>
                <a:effectLst/>
                <a:latin typeface="Calibri" pitchFamily="34" charset="0"/>
                <a:ea typeface="宋体" pitchFamily="2" charset="-122"/>
                <a:cs typeface="+mn-cs"/>
              </a:rPr>
              <a:t>①、解析</a:t>
            </a:r>
            <a:r>
              <a:rPr lang="en-US" altLang="zh-CN" sz="1200" b="0" i="0" kern="1200" dirty="0" smtClean="0">
                <a:solidFill>
                  <a:schemeClr val="tx1"/>
                </a:solidFill>
                <a:effectLst/>
                <a:latin typeface="Calibri" pitchFamily="34" charset="0"/>
                <a:ea typeface="宋体" pitchFamily="2" charset="-122"/>
                <a:cs typeface="+mn-cs"/>
              </a:rPr>
              <a:t>HTML</a:t>
            </a:r>
            <a:r>
              <a:rPr lang="zh-CN" altLang="en-US" sz="1200" b="0" i="0" kern="1200" dirty="0" smtClean="0">
                <a:solidFill>
                  <a:schemeClr val="tx1"/>
                </a:solidFill>
                <a:effectLst/>
                <a:latin typeface="Calibri" pitchFamily="34" charset="0"/>
                <a:ea typeface="宋体" pitchFamily="2" charset="-122"/>
                <a:cs typeface="+mn-cs"/>
              </a:rPr>
              <a:t>生成</a:t>
            </a:r>
            <a:r>
              <a:rPr lang="en-US" altLang="zh-CN" sz="1200" b="0" i="0" kern="1200" dirty="0" smtClean="0">
                <a:solidFill>
                  <a:schemeClr val="tx1"/>
                </a:solidFill>
                <a:effectLst/>
                <a:latin typeface="Calibri" pitchFamily="34" charset="0"/>
                <a:ea typeface="宋体" pitchFamily="2" charset="-122"/>
                <a:cs typeface="+mn-cs"/>
              </a:rPr>
              <a:t>DOM</a:t>
            </a:r>
            <a:r>
              <a:rPr lang="zh-CN" altLang="en-US" sz="1200" b="0" i="0" kern="1200" dirty="0" smtClean="0">
                <a:solidFill>
                  <a:schemeClr val="tx1"/>
                </a:solidFill>
                <a:effectLst/>
                <a:latin typeface="Calibri" pitchFamily="34" charset="0"/>
                <a:ea typeface="宋体" pitchFamily="2" charset="-122"/>
                <a:cs typeface="+mn-cs"/>
              </a:rPr>
              <a:t>树</a:t>
            </a:r>
            <a:br>
              <a:rPr lang="zh-CN" altLang="en-US" sz="1200" b="0" i="0" kern="1200" dirty="0" smtClean="0">
                <a:solidFill>
                  <a:schemeClr val="tx1"/>
                </a:solidFill>
                <a:effectLst/>
                <a:latin typeface="Calibri" pitchFamily="34" charset="0"/>
                <a:ea typeface="宋体" pitchFamily="2" charset="-122"/>
                <a:cs typeface="+mn-cs"/>
              </a:rPr>
            </a:br>
            <a:r>
              <a:rPr lang="zh-CN" altLang="en-US" sz="1200" b="0" i="0" kern="1200" dirty="0" smtClean="0">
                <a:solidFill>
                  <a:schemeClr val="tx1"/>
                </a:solidFill>
                <a:effectLst/>
                <a:latin typeface="Calibri" pitchFamily="34" charset="0"/>
                <a:ea typeface="宋体" pitchFamily="2" charset="-122"/>
                <a:cs typeface="+mn-cs"/>
              </a:rPr>
              <a:t>②、解析</a:t>
            </a:r>
            <a:r>
              <a:rPr lang="en-US" altLang="zh-CN" sz="1200" b="0" i="0" kern="1200" dirty="0" smtClean="0">
                <a:solidFill>
                  <a:schemeClr val="tx1"/>
                </a:solidFill>
                <a:effectLst/>
                <a:latin typeface="Calibri" pitchFamily="34" charset="0"/>
                <a:ea typeface="宋体" pitchFamily="2" charset="-122"/>
                <a:cs typeface="+mn-cs"/>
              </a:rPr>
              <a:t>CSS</a:t>
            </a:r>
            <a:r>
              <a:rPr lang="zh-CN" altLang="en-US" sz="1200" b="0" i="0" kern="1200" dirty="0" smtClean="0">
                <a:solidFill>
                  <a:schemeClr val="tx1"/>
                </a:solidFill>
                <a:effectLst/>
                <a:latin typeface="Calibri" pitchFamily="34" charset="0"/>
                <a:ea typeface="宋体" pitchFamily="2" charset="-122"/>
                <a:cs typeface="+mn-cs"/>
              </a:rPr>
              <a:t>生成</a:t>
            </a:r>
            <a:r>
              <a:rPr lang="en-US" altLang="zh-CN" sz="1200" b="0" i="0" kern="1200" dirty="0" smtClean="0">
                <a:solidFill>
                  <a:schemeClr val="tx1"/>
                </a:solidFill>
                <a:effectLst/>
                <a:latin typeface="Calibri" pitchFamily="34" charset="0"/>
                <a:ea typeface="宋体" pitchFamily="2" charset="-122"/>
                <a:cs typeface="+mn-cs"/>
              </a:rPr>
              <a:t>CSSOM</a:t>
            </a:r>
            <a:r>
              <a:rPr lang="zh-CN" altLang="en-US" sz="1200" b="0" i="0" kern="1200" dirty="0" smtClean="0">
                <a:solidFill>
                  <a:schemeClr val="tx1"/>
                </a:solidFill>
                <a:effectLst/>
                <a:latin typeface="Calibri" pitchFamily="34" charset="0"/>
                <a:ea typeface="宋体" pitchFamily="2" charset="-122"/>
                <a:cs typeface="+mn-cs"/>
              </a:rPr>
              <a:t>规则树</a:t>
            </a:r>
            <a:br>
              <a:rPr lang="zh-CN" altLang="en-US" sz="1200" b="0" i="0" kern="1200" dirty="0" smtClean="0">
                <a:solidFill>
                  <a:schemeClr val="tx1"/>
                </a:solidFill>
                <a:effectLst/>
                <a:latin typeface="Calibri" pitchFamily="34" charset="0"/>
                <a:ea typeface="宋体" pitchFamily="2" charset="-122"/>
                <a:cs typeface="+mn-cs"/>
              </a:rPr>
            </a:br>
            <a:r>
              <a:rPr lang="zh-CN" altLang="en-US" sz="1200" b="0" i="0" kern="1200" dirty="0" smtClean="0">
                <a:solidFill>
                  <a:schemeClr val="tx1"/>
                </a:solidFill>
                <a:effectLst/>
                <a:latin typeface="Calibri" pitchFamily="34" charset="0"/>
                <a:ea typeface="宋体" pitchFamily="2" charset="-122"/>
                <a:cs typeface="+mn-cs"/>
              </a:rPr>
              <a:t>③、将</a:t>
            </a:r>
            <a:r>
              <a:rPr lang="en-US" altLang="zh-CN" sz="1200" b="0" i="0" kern="1200" dirty="0" smtClean="0">
                <a:solidFill>
                  <a:schemeClr val="tx1"/>
                </a:solidFill>
                <a:effectLst/>
                <a:latin typeface="Calibri" pitchFamily="34" charset="0"/>
                <a:ea typeface="宋体" pitchFamily="2" charset="-122"/>
                <a:cs typeface="+mn-cs"/>
              </a:rPr>
              <a:t>DOM</a:t>
            </a:r>
            <a:r>
              <a:rPr lang="zh-CN" altLang="en-US" sz="1200" b="0" i="0" kern="1200" dirty="0" smtClean="0">
                <a:solidFill>
                  <a:schemeClr val="tx1"/>
                </a:solidFill>
                <a:effectLst/>
                <a:latin typeface="Calibri" pitchFamily="34" charset="0"/>
                <a:ea typeface="宋体" pitchFamily="2" charset="-122"/>
                <a:cs typeface="+mn-cs"/>
              </a:rPr>
              <a:t>树与</a:t>
            </a:r>
            <a:r>
              <a:rPr lang="en-US" altLang="zh-CN" sz="1200" b="0" i="0" kern="1200" dirty="0" smtClean="0">
                <a:solidFill>
                  <a:schemeClr val="tx1"/>
                </a:solidFill>
                <a:effectLst/>
                <a:latin typeface="Calibri" pitchFamily="34" charset="0"/>
                <a:ea typeface="宋体" pitchFamily="2" charset="-122"/>
                <a:cs typeface="+mn-cs"/>
              </a:rPr>
              <a:t>CSSOM</a:t>
            </a:r>
            <a:r>
              <a:rPr lang="zh-CN" altLang="en-US" sz="1200" b="0" i="0" kern="1200" dirty="0" smtClean="0">
                <a:solidFill>
                  <a:schemeClr val="tx1"/>
                </a:solidFill>
                <a:effectLst/>
                <a:latin typeface="Calibri" pitchFamily="34" charset="0"/>
                <a:ea typeface="宋体" pitchFamily="2" charset="-122"/>
                <a:cs typeface="+mn-cs"/>
              </a:rPr>
              <a:t>规则树合并在一起生成渲染树</a:t>
            </a:r>
            <a:br>
              <a:rPr lang="zh-CN" altLang="en-US" sz="1200" b="0" i="0" kern="1200" dirty="0" smtClean="0">
                <a:solidFill>
                  <a:schemeClr val="tx1"/>
                </a:solidFill>
                <a:effectLst/>
                <a:latin typeface="Calibri" pitchFamily="34" charset="0"/>
                <a:ea typeface="宋体" pitchFamily="2" charset="-122"/>
                <a:cs typeface="+mn-cs"/>
              </a:rPr>
            </a:br>
            <a:r>
              <a:rPr lang="zh-CN" altLang="en-US" sz="1200" b="0" i="0" kern="1200" dirty="0" smtClean="0">
                <a:solidFill>
                  <a:schemeClr val="tx1"/>
                </a:solidFill>
                <a:effectLst/>
                <a:latin typeface="Calibri" pitchFamily="34" charset="0"/>
                <a:ea typeface="宋体" pitchFamily="2" charset="-122"/>
                <a:cs typeface="+mn-cs"/>
              </a:rPr>
              <a:t>④、遍历渲染树开始布局，计算每个节点的位置大小信息</a:t>
            </a:r>
            <a:br>
              <a:rPr lang="zh-CN" altLang="en-US" sz="1200" b="0" i="0" kern="1200" dirty="0" smtClean="0">
                <a:solidFill>
                  <a:schemeClr val="tx1"/>
                </a:solidFill>
                <a:effectLst/>
                <a:latin typeface="Calibri" pitchFamily="34" charset="0"/>
                <a:ea typeface="宋体" pitchFamily="2" charset="-122"/>
                <a:cs typeface="+mn-cs"/>
              </a:rPr>
            </a:br>
            <a:r>
              <a:rPr lang="zh-CN" altLang="en-US" sz="1200" b="0" i="0" kern="1200" dirty="0" smtClean="0">
                <a:solidFill>
                  <a:schemeClr val="tx1"/>
                </a:solidFill>
                <a:effectLst/>
                <a:latin typeface="Calibri" pitchFamily="34" charset="0"/>
                <a:ea typeface="宋体" pitchFamily="2" charset="-122"/>
                <a:cs typeface="+mn-cs"/>
              </a:rPr>
              <a:t>⑤、将渲染树每个节点绘制到屏幕</a:t>
            </a:r>
            <a:r>
              <a:rPr lang="en-US" altLang="zh-CN" sz="1200" b="0" i="0" kern="1200" dirty="0" smtClean="0">
                <a:solidFill>
                  <a:schemeClr val="tx1"/>
                </a:solidFill>
                <a:effectLst/>
                <a:latin typeface="Calibri" pitchFamily="34" charset="0"/>
                <a:ea typeface="宋体" pitchFamily="2" charset="-122"/>
                <a:cs typeface="+mn-cs"/>
              </a:rPr>
              <a:t>(</a:t>
            </a:r>
            <a:r>
              <a:rPr lang="zh-CN" altLang="en-US" sz="1200" b="0" i="0" kern="1200" dirty="0" smtClean="0">
                <a:solidFill>
                  <a:schemeClr val="tx1"/>
                </a:solidFill>
                <a:effectLst/>
                <a:latin typeface="Calibri" pitchFamily="34" charset="0"/>
                <a:ea typeface="宋体" pitchFamily="2" charset="-122"/>
                <a:cs typeface="+mn-cs"/>
              </a:rPr>
              <a:t>渲染树绘制</a:t>
            </a:r>
            <a:r>
              <a:rPr lang="en-US" altLang="zh-CN" sz="1200" b="0" i="0" kern="1200" dirty="0" smtClean="0">
                <a:solidFill>
                  <a:schemeClr val="tx1"/>
                </a:solidFill>
                <a:effectLst/>
                <a:latin typeface="Calibri" pitchFamily="34" charset="0"/>
                <a:ea typeface="宋体" pitchFamily="2" charset="-122"/>
                <a:cs typeface="+mn-cs"/>
              </a:rPr>
              <a:t>)</a:t>
            </a:r>
            <a:r>
              <a:rPr lang="zh-CN" altLang="en-US" sz="1200" b="0" i="0" kern="1200" dirty="0" smtClean="0">
                <a:solidFill>
                  <a:schemeClr val="tx1"/>
                </a:solidFill>
                <a:effectLst/>
                <a:latin typeface="Calibri" pitchFamily="34" charset="0"/>
                <a:ea typeface="宋体" pitchFamily="2" charset="-122"/>
                <a:cs typeface="+mn-cs"/>
              </a:rPr>
              <a:t>。</a:t>
            </a:r>
          </a:p>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39</a:t>
            </a:fld>
            <a:endParaRPr lang="en-US"/>
          </a:p>
        </p:txBody>
      </p:sp>
    </p:spTree>
    <p:extLst>
      <p:ext uri="{BB962C8B-B14F-4D97-AF65-F5344CB8AC3E}">
        <p14:creationId xmlns:p14="http://schemas.microsoft.com/office/powerpoint/2010/main" val="39257156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40</a:t>
            </a:fld>
            <a:endParaRPr lang="en-US"/>
          </a:p>
        </p:txBody>
      </p:sp>
    </p:spTree>
    <p:extLst>
      <p:ext uri="{BB962C8B-B14F-4D97-AF65-F5344CB8AC3E}">
        <p14:creationId xmlns:p14="http://schemas.microsoft.com/office/powerpoint/2010/main" val="3449286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a:t>
            </a:fld>
            <a:endParaRPr lang="en-US"/>
          </a:p>
        </p:txBody>
      </p:sp>
    </p:spTree>
    <p:extLst>
      <p:ext uri="{BB962C8B-B14F-4D97-AF65-F5344CB8AC3E}">
        <p14:creationId xmlns:p14="http://schemas.microsoft.com/office/powerpoint/2010/main" val="2035141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4</a:t>
            </a:fld>
            <a:endParaRPr lang="en-US"/>
          </a:p>
        </p:txBody>
      </p:sp>
    </p:spTree>
    <p:extLst>
      <p:ext uri="{BB962C8B-B14F-4D97-AF65-F5344CB8AC3E}">
        <p14:creationId xmlns:p14="http://schemas.microsoft.com/office/powerpoint/2010/main" val="440504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b="1" smtClean="0">
                <a:latin typeface="宋体" panose="02010600030101010101" pitchFamily="2" charset="-122"/>
              </a:rPr>
              <a:t>网页文件是用一种被称为</a:t>
            </a:r>
            <a:r>
              <a:rPr lang="en-US" altLang="zh-CN" b="1" smtClean="0">
                <a:latin typeface="宋体" panose="02010600030101010101" pitchFamily="2" charset="-122"/>
              </a:rPr>
              <a:t>HTML</a:t>
            </a:r>
            <a:r>
              <a:rPr lang="zh-CN" altLang="en-US" b="1" smtClean="0">
                <a:latin typeface="宋体" panose="02010600030101010101" pitchFamily="2" charset="-122"/>
              </a:rPr>
              <a:t>（</a:t>
            </a:r>
            <a:r>
              <a:rPr lang="en-US" altLang="zh-CN" b="1" smtClean="0">
                <a:latin typeface="宋体" panose="02010600030101010101" pitchFamily="2" charset="-122"/>
              </a:rPr>
              <a:t>HyperText Markup Language</a:t>
            </a:r>
            <a:r>
              <a:rPr lang="zh-CN" altLang="en-US" b="1" smtClean="0">
                <a:latin typeface="宋体" panose="02010600030101010101" pitchFamily="2" charset="-122"/>
              </a:rPr>
              <a:t>）的标记语言书写的文本文件，它可以在浏览器中按照设计者所设计的方式显示内容，网页文件也经常被称为</a:t>
            </a:r>
            <a:r>
              <a:rPr lang="en-US" altLang="zh-CN" b="1" smtClean="0">
                <a:latin typeface="宋体" panose="02010600030101010101" pitchFamily="2" charset="-122"/>
              </a:rPr>
              <a:t>HTML</a:t>
            </a:r>
            <a:r>
              <a:rPr lang="zh-CN" altLang="en-US" b="1" smtClean="0">
                <a:latin typeface="宋体" panose="02010600030101010101" pitchFamily="2" charset="-122"/>
              </a:rPr>
              <a:t>文件。</a:t>
            </a:r>
            <a:endParaRPr lang="zh-CN" altLang="en-US" smtClean="0"/>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tx1"/>
                </a:solidFill>
                <a:latin typeface="Franklin Gothic Medium" panose="020B0603020102020204" pitchFamily="34" charset="0"/>
                <a:ea typeface="宋体" panose="02010600030101010101" pitchFamily="2" charset="-122"/>
              </a:defRPr>
            </a:lvl1pPr>
            <a:lvl2pPr marL="742950" indent="-285750">
              <a:defRPr sz="3600" b="1">
                <a:solidFill>
                  <a:schemeClr val="tx1"/>
                </a:solidFill>
                <a:latin typeface="Franklin Gothic Medium" panose="020B0603020102020204" pitchFamily="34" charset="0"/>
                <a:ea typeface="宋体" panose="02010600030101010101" pitchFamily="2" charset="-122"/>
              </a:defRPr>
            </a:lvl2pPr>
            <a:lvl3pPr marL="1143000" indent="-228600">
              <a:defRPr sz="3600" b="1">
                <a:solidFill>
                  <a:schemeClr val="tx1"/>
                </a:solidFill>
                <a:latin typeface="Franklin Gothic Medium" panose="020B0603020102020204" pitchFamily="34" charset="0"/>
                <a:ea typeface="宋体" panose="02010600030101010101" pitchFamily="2" charset="-122"/>
              </a:defRPr>
            </a:lvl3pPr>
            <a:lvl4pPr marL="1600200" indent="-228600">
              <a:defRPr sz="3600" b="1">
                <a:solidFill>
                  <a:schemeClr val="tx1"/>
                </a:solidFill>
                <a:latin typeface="Franklin Gothic Medium" panose="020B0603020102020204" pitchFamily="34" charset="0"/>
                <a:ea typeface="宋体" panose="02010600030101010101" pitchFamily="2" charset="-122"/>
              </a:defRPr>
            </a:lvl4pPr>
            <a:lvl5pPr marL="2057400" indent="-228600">
              <a:defRPr sz="3600" b="1">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fld id="{4822927E-E278-4CA8-AF57-7F6C397E44D6}" type="slidenum">
              <a:rPr lang="zh-CN" altLang="en-US" sz="1200" smtClean="0"/>
              <a:pPr/>
              <a:t>12</a:t>
            </a:fld>
            <a:endParaRPr lang="zh-CN" altLang="en-US" sz="1200" smtClean="0"/>
          </a:p>
        </p:txBody>
      </p:sp>
    </p:spTree>
    <p:extLst>
      <p:ext uri="{BB962C8B-B14F-4D97-AF65-F5344CB8AC3E}">
        <p14:creationId xmlns:p14="http://schemas.microsoft.com/office/powerpoint/2010/main" val="2007881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b="1" dirty="0" smtClean="0">
                <a:latin typeface="宋体" panose="02010600030101010101" pitchFamily="2" charset="-122"/>
              </a:rPr>
              <a:t>“结构”“表现”和“行为”分别对应于</a:t>
            </a:r>
            <a:r>
              <a:rPr lang="en-US" altLang="zh-CN" b="1" dirty="0" smtClean="0">
                <a:latin typeface="宋体" panose="02010600030101010101" pitchFamily="2" charset="-122"/>
              </a:rPr>
              <a:t>3</a:t>
            </a:r>
            <a:r>
              <a:rPr lang="zh-CN" altLang="en-US" b="1" dirty="0" smtClean="0">
                <a:latin typeface="宋体" panose="02010600030101010101" pitchFamily="2" charset="-122"/>
              </a:rPr>
              <a:t>种非常常用的技术，即</a:t>
            </a:r>
            <a:r>
              <a:rPr lang="en-US" altLang="zh-CN" b="1" dirty="0" smtClean="0">
                <a:latin typeface="宋体" panose="02010600030101010101" pitchFamily="2" charset="-122"/>
              </a:rPr>
              <a:t>(X)HTML</a:t>
            </a:r>
            <a:r>
              <a:rPr lang="zh-CN" altLang="en-US" b="1" dirty="0" smtClean="0">
                <a:latin typeface="宋体" panose="02010600030101010101" pitchFamily="2" charset="-122"/>
              </a:rPr>
              <a:t>、</a:t>
            </a:r>
            <a:r>
              <a:rPr lang="en-US" altLang="zh-CN" b="1" dirty="0" smtClean="0">
                <a:latin typeface="宋体" panose="02010600030101010101" pitchFamily="2" charset="-122"/>
              </a:rPr>
              <a:t>CSS</a:t>
            </a:r>
            <a:r>
              <a:rPr lang="zh-CN" altLang="en-US" b="1" dirty="0" smtClean="0">
                <a:latin typeface="宋体" panose="02010600030101010101" pitchFamily="2" charset="-122"/>
              </a:rPr>
              <a:t>和</a:t>
            </a:r>
            <a:r>
              <a:rPr lang="en-US" altLang="zh-CN" b="1" dirty="0" smtClean="0">
                <a:latin typeface="宋体" panose="02010600030101010101" pitchFamily="2" charset="-122"/>
              </a:rPr>
              <a:t>JavaScript</a:t>
            </a:r>
            <a:r>
              <a:rPr lang="zh-CN" altLang="en-US" b="1" dirty="0" smtClean="0">
                <a:latin typeface="宋体" panose="02010600030101010101" pitchFamily="2" charset="-122"/>
              </a:rPr>
              <a:t>。也就是说，</a:t>
            </a:r>
            <a:r>
              <a:rPr lang="en-US" altLang="zh-CN" b="1" dirty="0" smtClean="0">
                <a:latin typeface="宋体" panose="02010600030101010101" pitchFamily="2" charset="-122"/>
              </a:rPr>
              <a:t>(X)HTML</a:t>
            </a:r>
            <a:r>
              <a:rPr lang="zh-CN" altLang="en-US" b="1" dirty="0" smtClean="0">
                <a:latin typeface="宋体" panose="02010600030101010101" pitchFamily="2" charset="-122"/>
              </a:rPr>
              <a:t>用来决定网页的结构和内容，</a:t>
            </a:r>
            <a:r>
              <a:rPr lang="en-US" altLang="zh-CN" b="1" dirty="0" smtClean="0">
                <a:latin typeface="宋体" panose="02010600030101010101" pitchFamily="2" charset="-122"/>
              </a:rPr>
              <a:t>CSS</a:t>
            </a:r>
            <a:r>
              <a:rPr lang="zh-CN" altLang="en-US" b="1" dirty="0" smtClean="0">
                <a:latin typeface="宋体" panose="02010600030101010101" pitchFamily="2" charset="-122"/>
              </a:rPr>
              <a:t>用来设定网页的表现样式，</a:t>
            </a:r>
            <a:r>
              <a:rPr lang="en-US" altLang="zh-CN" b="1" dirty="0" smtClean="0">
                <a:latin typeface="宋体" panose="02010600030101010101" pitchFamily="2" charset="-122"/>
              </a:rPr>
              <a:t>JavaScript</a:t>
            </a:r>
            <a:r>
              <a:rPr lang="zh-CN" altLang="en-US" b="1" dirty="0" smtClean="0">
                <a:latin typeface="宋体" panose="02010600030101010101" pitchFamily="2" charset="-122"/>
              </a:rPr>
              <a:t>用来控制网页的行为。</a:t>
            </a:r>
            <a:endParaRPr lang="en-US" altLang="zh-CN" b="1" dirty="0" smtClean="0">
              <a:latin typeface="宋体" panose="02010600030101010101" pitchFamily="2" charset="-122"/>
            </a:endParaRPr>
          </a:p>
          <a:p>
            <a:r>
              <a:rPr lang="zh-CN" altLang="en-US" sz="1200" b="0" i="0" kern="1200" dirty="0" smtClean="0">
                <a:solidFill>
                  <a:schemeClr val="tx1"/>
                </a:solidFill>
                <a:effectLst/>
                <a:latin typeface="Calibri" pitchFamily="34" charset="0"/>
                <a:ea typeface="宋体" pitchFamily="2" charset="-122"/>
                <a:cs typeface="+mn-cs"/>
              </a:rPr>
              <a:t>对于一个网页，</a:t>
            </a:r>
            <a:r>
              <a:rPr lang="en-US" altLang="zh-CN" sz="1200" b="0" i="0" kern="1200" dirty="0" smtClean="0">
                <a:solidFill>
                  <a:schemeClr val="tx1"/>
                </a:solidFill>
                <a:effectLst/>
                <a:latin typeface="Calibri" pitchFamily="34" charset="0"/>
                <a:ea typeface="宋体" pitchFamily="2" charset="-122"/>
                <a:cs typeface="+mn-cs"/>
              </a:rPr>
              <a:t>HTML</a:t>
            </a:r>
            <a:r>
              <a:rPr lang="zh-CN" altLang="en-US" sz="1200" b="0" i="0" kern="1200" dirty="0" smtClean="0">
                <a:solidFill>
                  <a:schemeClr val="tx1"/>
                </a:solidFill>
                <a:effectLst/>
                <a:latin typeface="Calibri" pitchFamily="34" charset="0"/>
                <a:ea typeface="宋体" pitchFamily="2" charset="-122"/>
                <a:cs typeface="+mn-cs"/>
              </a:rPr>
              <a:t>定义网页的结构，</a:t>
            </a:r>
            <a:r>
              <a:rPr lang="en-US" altLang="zh-CN" sz="1200" b="0" i="0" kern="1200" dirty="0" smtClean="0">
                <a:solidFill>
                  <a:schemeClr val="tx1"/>
                </a:solidFill>
                <a:effectLst/>
                <a:latin typeface="Calibri" pitchFamily="34" charset="0"/>
                <a:ea typeface="宋体" pitchFamily="2" charset="-122"/>
                <a:cs typeface="+mn-cs"/>
              </a:rPr>
              <a:t>CSS</a:t>
            </a:r>
            <a:r>
              <a:rPr lang="zh-CN" altLang="en-US" sz="1200" b="0" i="0" kern="1200" dirty="0" smtClean="0">
                <a:solidFill>
                  <a:schemeClr val="tx1"/>
                </a:solidFill>
                <a:effectLst/>
                <a:latin typeface="Calibri" pitchFamily="34" charset="0"/>
                <a:ea typeface="宋体" pitchFamily="2" charset="-122"/>
                <a:cs typeface="+mn-cs"/>
              </a:rPr>
              <a:t>描述网页的样子，</a:t>
            </a:r>
            <a:r>
              <a:rPr lang="en-US" altLang="zh-CN" sz="1200" b="0" i="0" kern="1200" dirty="0" smtClean="0">
                <a:solidFill>
                  <a:schemeClr val="tx1"/>
                </a:solidFill>
                <a:effectLst/>
                <a:latin typeface="Calibri" pitchFamily="34" charset="0"/>
                <a:ea typeface="宋体" pitchFamily="2" charset="-122"/>
                <a:cs typeface="+mn-cs"/>
              </a:rPr>
              <a:t>JavaScript</a:t>
            </a:r>
            <a:r>
              <a:rPr lang="zh-CN" altLang="en-US" sz="1200" b="0" i="0" kern="1200" dirty="0" smtClean="0">
                <a:solidFill>
                  <a:schemeClr val="tx1"/>
                </a:solidFill>
                <a:effectLst/>
                <a:latin typeface="Calibri" pitchFamily="34" charset="0"/>
                <a:ea typeface="宋体" pitchFamily="2" charset="-122"/>
                <a:cs typeface="+mn-cs"/>
              </a:rPr>
              <a:t>设置网页的交互操作，一个很经典的例子是说</a:t>
            </a:r>
            <a:r>
              <a:rPr lang="en-US" altLang="zh-CN" sz="1200" b="0" i="0" kern="1200" dirty="0" smtClean="0">
                <a:solidFill>
                  <a:schemeClr val="tx1"/>
                </a:solidFill>
                <a:effectLst/>
                <a:latin typeface="Calibri" pitchFamily="34" charset="0"/>
                <a:ea typeface="宋体" pitchFamily="2" charset="-122"/>
                <a:cs typeface="+mn-cs"/>
              </a:rPr>
              <a:t>HTML</a:t>
            </a:r>
            <a:r>
              <a:rPr lang="zh-CN" altLang="en-US" sz="1200" b="0" i="0" kern="1200" dirty="0" smtClean="0">
                <a:solidFill>
                  <a:schemeClr val="tx1"/>
                </a:solidFill>
                <a:effectLst/>
                <a:latin typeface="Calibri" pitchFamily="34" charset="0"/>
                <a:ea typeface="宋体" pitchFamily="2" charset="-122"/>
                <a:cs typeface="+mn-cs"/>
              </a:rPr>
              <a:t>就像 一个人的骨骼、器官，而</a:t>
            </a:r>
            <a:r>
              <a:rPr lang="en-US" altLang="zh-CN" sz="1200" b="0" i="0" kern="1200" dirty="0" smtClean="0">
                <a:solidFill>
                  <a:schemeClr val="tx1"/>
                </a:solidFill>
                <a:effectLst/>
                <a:latin typeface="Calibri" pitchFamily="34" charset="0"/>
                <a:ea typeface="宋体" pitchFamily="2" charset="-122"/>
                <a:cs typeface="+mn-cs"/>
              </a:rPr>
              <a:t>CSS</a:t>
            </a:r>
            <a:r>
              <a:rPr lang="zh-CN" altLang="en-US" sz="1200" b="0" i="0" kern="1200" dirty="0" smtClean="0">
                <a:solidFill>
                  <a:schemeClr val="tx1"/>
                </a:solidFill>
                <a:effectLst/>
                <a:latin typeface="Calibri" pitchFamily="34" charset="0"/>
                <a:ea typeface="宋体" pitchFamily="2" charset="-122"/>
                <a:cs typeface="+mn-cs"/>
              </a:rPr>
              <a:t>就是人的皮肤，有了这两样也就构成了一个植物人了，加上</a:t>
            </a:r>
            <a:r>
              <a:rPr lang="en-US" altLang="zh-CN" sz="1200" b="0" i="0" kern="1200" dirty="0" err="1" smtClean="0">
                <a:solidFill>
                  <a:schemeClr val="tx1"/>
                </a:solidFill>
                <a:effectLst/>
                <a:latin typeface="Calibri" pitchFamily="34" charset="0"/>
                <a:ea typeface="宋体" pitchFamily="2" charset="-122"/>
                <a:cs typeface="+mn-cs"/>
              </a:rPr>
              <a:t>javascript</a:t>
            </a:r>
            <a:r>
              <a:rPr lang="zh-CN" altLang="en-US" sz="1200" b="0" i="0" kern="1200" dirty="0" smtClean="0">
                <a:solidFill>
                  <a:schemeClr val="tx1"/>
                </a:solidFill>
                <a:effectLst/>
                <a:latin typeface="Calibri" pitchFamily="34" charset="0"/>
                <a:ea typeface="宋体" pitchFamily="2" charset="-122"/>
                <a:cs typeface="+mn-cs"/>
              </a:rPr>
              <a:t>这个植物人就可以对外界刺激做出反应，可以思 考、运动、可以给自己整容化妆（改变</a:t>
            </a:r>
            <a:r>
              <a:rPr lang="en-US" altLang="zh-CN" sz="1200" b="0" i="0" kern="1200" dirty="0" smtClean="0">
                <a:solidFill>
                  <a:schemeClr val="tx1"/>
                </a:solidFill>
                <a:effectLst/>
                <a:latin typeface="Calibri" pitchFamily="34" charset="0"/>
                <a:ea typeface="宋体" pitchFamily="2" charset="-122"/>
                <a:cs typeface="+mn-cs"/>
              </a:rPr>
              <a:t>CSS</a:t>
            </a:r>
            <a:r>
              <a:rPr lang="zh-CN" altLang="en-US" sz="1200" b="0" i="0" kern="1200" dirty="0" smtClean="0">
                <a:solidFill>
                  <a:schemeClr val="tx1"/>
                </a:solidFill>
                <a:effectLst/>
                <a:latin typeface="Calibri" pitchFamily="34" charset="0"/>
                <a:ea typeface="宋体" pitchFamily="2" charset="-122"/>
                <a:cs typeface="+mn-cs"/>
              </a:rPr>
              <a:t>）等等，成为一个活生生的人；如果说</a:t>
            </a:r>
            <a:r>
              <a:rPr lang="en-US" altLang="zh-CN" sz="1200" b="0" i="0" kern="1200" dirty="0" smtClean="0">
                <a:solidFill>
                  <a:schemeClr val="tx1"/>
                </a:solidFill>
                <a:effectLst/>
                <a:latin typeface="Calibri" pitchFamily="34" charset="0"/>
                <a:ea typeface="宋体" pitchFamily="2" charset="-122"/>
                <a:cs typeface="+mn-cs"/>
              </a:rPr>
              <a:t>HTML</a:t>
            </a:r>
            <a:r>
              <a:rPr lang="zh-CN" altLang="en-US" sz="1200" b="0" i="0" kern="1200" dirty="0" smtClean="0">
                <a:solidFill>
                  <a:schemeClr val="tx1"/>
                </a:solidFill>
                <a:effectLst/>
                <a:latin typeface="Calibri" pitchFamily="34" charset="0"/>
                <a:ea typeface="宋体" pitchFamily="2" charset="-122"/>
                <a:cs typeface="+mn-cs"/>
              </a:rPr>
              <a:t>是肉身、</a:t>
            </a:r>
            <a:r>
              <a:rPr lang="en-US" altLang="zh-CN" sz="1200" b="0" i="0" kern="1200" dirty="0" smtClean="0">
                <a:solidFill>
                  <a:schemeClr val="tx1"/>
                </a:solidFill>
                <a:effectLst/>
                <a:latin typeface="Calibri" pitchFamily="34" charset="0"/>
                <a:ea typeface="宋体" pitchFamily="2" charset="-122"/>
                <a:cs typeface="+mn-cs"/>
              </a:rPr>
              <a:t>CSS</a:t>
            </a:r>
            <a:r>
              <a:rPr lang="zh-CN" altLang="en-US" sz="1200" b="0" i="0" kern="1200" dirty="0" smtClean="0">
                <a:solidFill>
                  <a:schemeClr val="tx1"/>
                </a:solidFill>
                <a:effectLst/>
                <a:latin typeface="Calibri" pitchFamily="34" charset="0"/>
                <a:ea typeface="宋体" pitchFamily="2" charset="-122"/>
                <a:cs typeface="+mn-cs"/>
              </a:rPr>
              <a:t>就是皮相、</a:t>
            </a:r>
            <a:r>
              <a:rPr lang="en-US" altLang="zh-CN" sz="1200" b="0" i="0" kern="1200" dirty="0" err="1" smtClean="0">
                <a:solidFill>
                  <a:schemeClr val="tx1"/>
                </a:solidFill>
                <a:effectLst/>
                <a:latin typeface="Calibri" pitchFamily="34" charset="0"/>
                <a:ea typeface="宋体" pitchFamily="2" charset="-122"/>
                <a:cs typeface="+mn-cs"/>
              </a:rPr>
              <a:t>Javascript</a:t>
            </a:r>
            <a:r>
              <a:rPr lang="zh-CN" altLang="en-US" sz="1200" b="0" i="0" kern="1200" dirty="0" smtClean="0">
                <a:solidFill>
                  <a:schemeClr val="tx1"/>
                </a:solidFill>
                <a:effectLst/>
                <a:latin typeface="Calibri" pitchFamily="34" charset="0"/>
                <a:ea typeface="宋体" pitchFamily="2" charset="-122"/>
                <a:cs typeface="+mn-cs"/>
              </a:rPr>
              <a:t>就是灵魂。没有</a:t>
            </a:r>
            <a:r>
              <a:rPr lang="en-US" altLang="zh-CN" sz="1200" b="0" i="0" kern="1200" dirty="0" err="1" smtClean="0">
                <a:solidFill>
                  <a:schemeClr val="tx1"/>
                </a:solidFill>
                <a:effectLst/>
                <a:latin typeface="Calibri" pitchFamily="34" charset="0"/>
                <a:ea typeface="宋体" pitchFamily="2" charset="-122"/>
                <a:cs typeface="+mn-cs"/>
              </a:rPr>
              <a:t>Javascript,HTML+CSS</a:t>
            </a:r>
            <a:r>
              <a:rPr lang="zh-CN" altLang="en-US" sz="1200" b="0" i="0" kern="1200" dirty="0" smtClean="0">
                <a:solidFill>
                  <a:schemeClr val="tx1"/>
                </a:solidFill>
                <a:effectLst/>
                <a:latin typeface="Calibri" pitchFamily="34" charset="0"/>
                <a:ea typeface="宋体" pitchFamily="2" charset="-122"/>
                <a:cs typeface="+mn-cs"/>
              </a:rPr>
              <a:t>是植物人，没有</a:t>
            </a:r>
            <a:r>
              <a:rPr lang="en-US" altLang="zh-CN" sz="1200" b="0" i="0" kern="1200" dirty="0" err="1" smtClean="0">
                <a:solidFill>
                  <a:schemeClr val="tx1"/>
                </a:solidFill>
                <a:effectLst/>
                <a:latin typeface="Calibri" pitchFamily="34" charset="0"/>
                <a:ea typeface="宋体" pitchFamily="2" charset="-122"/>
                <a:cs typeface="+mn-cs"/>
              </a:rPr>
              <a:t>Javascript</a:t>
            </a:r>
            <a:r>
              <a:rPr lang="zh-CN" altLang="en-US" sz="1200" b="0" i="0" kern="1200" dirty="0" smtClean="0">
                <a:solidFill>
                  <a:schemeClr val="tx1"/>
                </a:solidFill>
                <a:effectLst/>
                <a:latin typeface="Calibri" pitchFamily="34" charset="0"/>
                <a:ea typeface="宋体" pitchFamily="2" charset="-122"/>
                <a:cs typeface="+mn-cs"/>
              </a:rPr>
              <a:t>和</a:t>
            </a:r>
            <a:r>
              <a:rPr lang="en-US" altLang="zh-CN" sz="1200" b="0" i="0" kern="1200" dirty="0" smtClean="0">
                <a:solidFill>
                  <a:schemeClr val="tx1"/>
                </a:solidFill>
                <a:effectLst/>
                <a:latin typeface="Calibri" pitchFamily="34" charset="0"/>
                <a:ea typeface="宋体" pitchFamily="2" charset="-122"/>
                <a:cs typeface="+mn-cs"/>
              </a:rPr>
              <a:t>CSS</a:t>
            </a:r>
            <a:r>
              <a:rPr lang="zh-CN" altLang="en-US" sz="1200" b="0" i="0" kern="1200" dirty="0" smtClean="0">
                <a:solidFill>
                  <a:schemeClr val="tx1"/>
                </a:solidFill>
                <a:effectLst/>
                <a:latin typeface="Calibri" pitchFamily="34" charset="0"/>
                <a:ea typeface="宋体" pitchFamily="2" charset="-122"/>
                <a:cs typeface="+mn-cs"/>
              </a:rPr>
              <a:t>是个毁容的植物人；如果说</a:t>
            </a:r>
            <a:r>
              <a:rPr lang="en-US" altLang="zh-CN" sz="1200" b="0" i="0" kern="1200" dirty="0" smtClean="0">
                <a:solidFill>
                  <a:schemeClr val="tx1"/>
                </a:solidFill>
                <a:effectLst/>
                <a:latin typeface="Calibri" pitchFamily="34" charset="0"/>
                <a:ea typeface="宋体" pitchFamily="2" charset="-122"/>
                <a:cs typeface="+mn-cs"/>
              </a:rPr>
              <a:t>HTML</a:t>
            </a:r>
            <a:r>
              <a:rPr lang="zh-CN" altLang="en-US" sz="1200" b="0" i="0" kern="1200" dirty="0" smtClean="0">
                <a:solidFill>
                  <a:schemeClr val="tx1"/>
                </a:solidFill>
                <a:effectLst/>
                <a:latin typeface="Calibri" pitchFamily="34" charset="0"/>
                <a:ea typeface="宋体" pitchFamily="2" charset="-122"/>
                <a:cs typeface="+mn-cs"/>
              </a:rPr>
              <a:t>是建筑师，</a:t>
            </a:r>
            <a:r>
              <a:rPr lang="en-US" altLang="zh-CN" sz="1200" b="0" i="0" kern="1200" dirty="0" smtClean="0">
                <a:solidFill>
                  <a:schemeClr val="tx1"/>
                </a:solidFill>
                <a:effectLst/>
                <a:latin typeface="Calibri" pitchFamily="34" charset="0"/>
                <a:ea typeface="宋体" pitchFamily="2" charset="-122"/>
                <a:cs typeface="+mn-cs"/>
              </a:rPr>
              <a:t>CSS</a:t>
            </a:r>
            <a:r>
              <a:rPr lang="zh-CN" altLang="en-US" sz="1200" b="0" i="0" kern="1200" dirty="0" smtClean="0">
                <a:solidFill>
                  <a:schemeClr val="tx1"/>
                </a:solidFill>
                <a:effectLst/>
                <a:latin typeface="Calibri" pitchFamily="34" charset="0"/>
                <a:ea typeface="宋体" pitchFamily="2" charset="-122"/>
                <a:cs typeface="+mn-cs"/>
              </a:rPr>
              <a:t>就是干装修的，</a:t>
            </a:r>
            <a:r>
              <a:rPr lang="en-US" altLang="zh-CN" sz="1200" b="0" i="0" kern="1200" dirty="0" err="1" smtClean="0">
                <a:solidFill>
                  <a:schemeClr val="tx1"/>
                </a:solidFill>
                <a:effectLst/>
                <a:latin typeface="Calibri" pitchFamily="34" charset="0"/>
                <a:ea typeface="宋体" pitchFamily="2" charset="-122"/>
                <a:cs typeface="+mn-cs"/>
              </a:rPr>
              <a:t>Javascript</a:t>
            </a:r>
            <a:r>
              <a:rPr lang="zh-CN" altLang="en-US" sz="1200" b="0" i="0" kern="1200" dirty="0" smtClean="0">
                <a:solidFill>
                  <a:schemeClr val="tx1"/>
                </a:solidFill>
                <a:effectLst/>
                <a:latin typeface="Calibri" pitchFamily="34" charset="0"/>
                <a:ea typeface="宋体" pitchFamily="2" charset="-122"/>
                <a:cs typeface="+mn-cs"/>
              </a:rPr>
              <a:t>是魔术师。</a:t>
            </a:r>
            <a:endParaRPr lang="zh-CN" altLang="en-US" b="1" dirty="0" smtClean="0">
              <a:latin typeface="宋体" panose="02010600030101010101" pitchFamily="2" charset="-122"/>
            </a:endParaRPr>
          </a:p>
          <a:p>
            <a:endParaRPr lang="zh-CN" altLang="en-US" dirty="0" smtClean="0"/>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tx1"/>
                </a:solidFill>
                <a:latin typeface="Franklin Gothic Medium" panose="020B0603020102020204" pitchFamily="34" charset="0"/>
                <a:ea typeface="宋体" panose="02010600030101010101" pitchFamily="2" charset="-122"/>
              </a:defRPr>
            </a:lvl1pPr>
            <a:lvl2pPr marL="742950" indent="-285750">
              <a:defRPr sz="3600" b="1">
                <a:solidFill>
                  <a:schemeClr val="tx1"/>
                </a:solidFill>
                <a:latin typeface="Franklin Gothic Medium" panose="020B0603020102020204" pitchFamily="34" charset="0"/>
                <a:ea typeface="宋体" panose="02010600030101010101" pitchFamily="2" charset="-122"/>
              </a:defRPr>
            </a:lvl2pPr>
            <a:lvl3pPr marL="1143000" indent="-228600">
              <a:defRPr sz="3600" b="1">
                <a:solidFill>
                  <a:schemeClr val="tx1"/>
                </a:solidFill>
                <a:latin typeface="Franklin Gothic Medium" panose="020B0603020102020204" pitchFamily="34" charset="0"/>
                <a:ea typeface="宋体" panose="02010600030101010101" pitchFamily="2" charset="-122"/>
              </a:defRPr>
            </a:lvl3pPr>
            <a:lvl4pPr marL="1600200" indent="-228600">
              <a:defRPr sz="3600" b="1">
                <a:solidFill>
                  <a:schemeClr val="tx1"/>
                </a:solidFill>
                <a:latin typeface="Franklin Gothic Medium" panose="020B0603020102020204" pitchFamily="34" charset="0"/>
                <a:ea typeface="宋体" panose="02010600030101010101" pitchFamily="2" charset="-122"/>
              </a:defRPr>
            </a:lvl4pPr>
            <a:lvl5pPr marL="2057400" indent="-228600">
              <a:defRPr sz="3600" b="1">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fld id="{437D7407-D47A-4554-8996-5470EB0C303E}" type="slidenum">
              <a:rPr lang="zh-CN" altLang="en-US" sz="1200" smtClean="0"/>
              <a:pPr/>
              <a:t>16</a:t>
            </a:fld>
            <a:endParaRPr lang="zh-CN" altLang="en-US" sz="1200" smtClean="0"/>
          </a:p>
        </p:txBody>
      </p:sp>
    </p:spTree>
    <p:extLst>
      <p:ext uri="{BB962C8B-B14F-4D97-AF65-F5344CB8AC3E}">
        <p14:creationId xmlns:p14="http://schemas.microsoft.com/office/powerpoint/2010/main" val="2589707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D3169D9-950C-425B-BD02-A9AFEB9506EF}" type="slidenum">
              <a:rPr lang="zh-CN" altLang="en-US" smtClean="0">
                <a:latin typeface="Arial" panose="020B0604020202020204" pitchFamily="34" charset="0"/>
              </a:rPr>
              <a:pPr>
                <a:spcBef>
                  <a:spcPct val="0"/>
                </a:spcBef>
              </a:pPr>
              <a:t>17</a:t>
            </a:fld>
            <a:endParaRPr lang="en-US" altLang="zh-CN" smtClean="0">
              <a:latin typeface="Arial" panose="020B0604020202020204" pitchFamily="34" charset="0"/>
            </a:endParaRPr>
          </a:p>
        </p:txBody>
      </p:sp>
      <p:sp>
        <p:nvSpPr>
          <p:cNvPr id="37891"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latin typeface="Arial" panose="020B0604020202020204" pitchFamily="34" charset="0"/>
              </a:rPr>
              <a:t>DOM</a:t>
            </a:r>
            <a:r>
              <a:rPr lang="zh-CN" altLang="en-US" smtClean="0">
                <a:latin typeface="Arial" panose="020B0604020202020204" pitchFamily="34" charset="0"/>
              </a:rPr>
              <a:t>是</a:t>
            </a:r>
            <a:r>
              <a:rPr lang="en-US" altLang="zh-CN" smtClean="0">
                <a:latin typeface="Arial" panose="020B0604020202020204" pitchFamily="34" charset="0"/>
              </a:rPr>
              <a:t>Document Object Model</a:t>
            </a:r>
            <a:r>
              <a:rPr lang="zh-CN" altLang="en-US" smtClean="0">
                <a:latin typeface="Arial" panose="020B0604020202020204" pitchFamily="34" charset="0"/>
              </a:rPr>
              <a:t>文档对象模型的缩写。根据</a:t>
            </a:r>
            <a:r>
              <a:rPr lang="en-US" altLang="zh-CN" smtClean="0">
                <a:latin typeface="Arial" panose="020B0604020202020204" pitchFamily="34" charset="0"/>
              </a:rPr>
              <a:t>W3C DOM</a:t>
            </a:r>
            <a:r>
              <a:rPr lang="zh-CN" altLang="en-US" smtClean="0">
                <a:latin typeface="Arial" panose="020B0604020202020204" pitchFamily="34" charset="0"/>
              </a:rPr>
              <a:t>规范（</a:t>
            </a:r>
            <a:r>
              <a:rPr lang="en-US" altLang="zh-CN" smtClean="0">
                <a:latin typeface="Arial" panose="020B0604020202020204" pitchFamily="34" charset="0"/>
                <a:hlinkClick r:id="rId3" tooltip="链接到w3.org网站"/>
              </a:rPr>
              <a:t>http://www.w3.org/DOM/</a:t>
            </a:r>
            <a:r>
              <a:rPr lang="zh-CN" altLang="en-US" smtClean="0">
                <a:latin typeface="Arial" panose="020B0604020202020204" pitchFamily="34" charset="0"/>
              </a:rPr>
              <a:t>），</a:t>
            </a:r>
            <a:r>
              <a:rPr lang="en-US" altLang="zh-CN" smtClean="0">
                <a:latin typeface="Arial" panose="020B0604020202020204" pitchFamily="34" charset="0"/>
              </a:rPr>
              <a:t>DOM</a:t>
            </a:r>
            <a:r>
              <a:rPr lang="zh-CN" altLang="en-US" smtClean="0">
                <a:latin typeface="Arial" panose="020B0604020202020204" pitchFamily="34" charset="0"/>
              </a:rPr>
              <a:t>是一种与浏览器，平台，语言的接口，使得你可以访问页面其他的标准组件。简单理解，</a:t>
            </a:r>
            <a:r>
              <a:rPr lang="en-US" altLang="zh-CN" smtClean="0">
                <a:latin typeface="Arial" panose="020B0604020202020204" pitchFamily="34" charset="0"/>
              </a:rPr>
              <a:t>DOM</a:t>
            </a:r>
            <a:r>
              <a:rPr lang="zh-CN" altLang="en-US" smtClean="0">
                <a:latin typeface="Arial" panose="020B0604020202020204" pitchFamily="34" charset="0"/>
              </a:rPr>
              <a:t>解决了</a:t>
            </a:r>
            <a:r>
              <a:rPr lang="en-US" altLang="zh-CN" smtClean="0">
                <a:latin typeface="Arial" panose="020B0604020202020204" pitchFamily="34" charset="0"/>
              </a:rPr>
              <a:t>Netscaped</a:t>
            </a:r>
            <a:r>
              <a:rPr lang="zh-CN" altLang="en-US" smtClean="0">
                <a:latin typeface="Arial" panose="020B0604020202020204" pitchFamily="34" charset="0"/>
              </a:rPr>
              <a:t>的</a:t>
            </a:r>
            <a:r>
              <a:rPr lang="en-US" altLang="zh-CN" smtClean="0">
                <a:latin typeface="Arial" panose="020B0604020202020204" pitchFamily="34" charset="0"/>
              </a:rPr>
              <a:t>Javascript</a:t>
            </a:r>
            <a:r>
              <a:rPr lang="zh-CN" altLang="en-US" smtClean="0">
                <a:latin typeface="Arial" panose="020B0604020202020204" pitchFamily="34" charset="0"/>
              </a:rPr>
              <a:t>和</a:t>
            </a:r>
            <a:r>
              <a:rPr lang="en-US" altLang="zh-CN" smtClean="0">
                <a:latin typeface="Arial" panose="020B0604020202020204" pitchFamily="34" charset="0"/>
              </a:rPr>
              <a:t>Microsoft</a:t>
            </a:r>
            <a:r>
              <a:rPr lang="zh-CN" altLang="en-US" smtClean="0">
                <a:latin typeface="Arial" panose="020B0604020202020204" pitchFamily="34" charset="0"/>
              </a:rPr>
              <a:t>的</a:t>
            </a:r>
            <a:r>
              <a:rPr lang="en-US" altLang="zh-CN" smtClean="0">
                <a:latin typeface="Arial" panose="020B0604020202020204" pitchFamily="34" charset="0"/>
              </a:rPr>
              <a:t>Jscript</a:t>
            </a:r>
            <a:r>
              <a:rPr lang="zh-CN" altLang="en-US" smtClean="0">
                <a:latin typeface="Arial" panose="020B0604020202020204" pitchFamily="34" charset="0"/>
              </a:rPr>
              <a:t>之间的冲突，给予</a:t>
            </a:r>
            <a:r>
              <a:rPr lang="en-US" altLang="zh-CN" smtClean="0">
                <a:latin typeface="Arial" panose="020B0604020202020204" pitchFamily="34" charset="0"/>
              </a:rPr>
              <a:t>web</a:t>
            </a:r>
            <a:r>
              <a:rPr lang="zh-CN" altLang="en-US" smtClean="0">
                <a:latin typeface="Arial" panose="020B0604020202020204" pitchFamily="34" charset="0"/>
              </a:rPr>
              <a:t>设计师和开发者一个标准的方法，让他们来访问他们站点中的数据、脚本和表现层对像。 </a:t>
            </a:r>
          </a:p>
        </p:txBody>
      </p:sp>
    </p:spTree>
    <p:extLst>
      <p:ext uri="{BB962C8B-B14F-4D97-AF65-F5344CB8AC3E}">
        <p14:creationId xmlns:p14="http://schemas.microsoft.com/office/powerpoint/2010/main" val="3918172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F6F98AF-937C-4ED2-AF2A-908CA2042E09}" type="slidenum">
              <a:rPr lang="zh-CN" altLang="en-US" smtClean="0">
                <a:latin typeface="Arial" panose="020B0604020202020204" pitchFamily="34" charset="0"/>
              </a:rPr>
              <a:pPr>
                <a:spcBef>
                  <a:spcPct val="0"/>
                </a:spcBef>
              </a:pPr>
              <a:t>18</a:t>
            </a:fld>
            <a:endParaRPr lang="en-US" altLang="zh-CN" smtClean="0">
              <a:latin typeface="Arial" panose="020B0604020202020204" pitchFamily="34" charset="0"/>
            </a:endParaRPr>
          </a:p>
        </p:txBody>
      </p:sp>
      <p:sp>
        <p:nvSpPr>
          <p:cNvPr id="39939"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latin typeface="Arial" panose="020B0604020202020204" pitchFamily="34" charset="0"/>
              </a:rPr>
              <a:t>DOM</a:t>
            </a:r>
            <a:r>
              <a:rPr lang="zh-CN" altLang="en-US" smtClean="0">
                <a:latin typeface="Arial" panose="020B0604020202020204" pitchFamily="34" charset="0"/>
              </a:rPr>
              <a:t>是</a:t>
            </a:r>
            <a:r>
              <a:rPr lang="en-US" altLang="zh-CN" smtClean="0">
                <a:latin typeface="Arial" panose="020B0604020202020204" pitchFamily="34" charset="0"/>
              </a:rPr>
              <a:t>Document Object Model</a:t>
            </a:r>
            <a:r>
              <a:rPr lang="zh-CN" altLang="en-US" smtClean="0">
                <a:latin typeface="Arial" panose="020B0604020202020204" pitchFamily="34" charset="0"/>
              </a:rPr>
              <a:t>文档对象模型的缩写。根据</a:t>
            </a:r>
            <a:r>
              <a:rPr lang="en-US" altLang="zh-CN" smtClean="0">
                <a:latin typeface="Arial" panose="020B0604020202020204" pitchFamily="34" charset="0"/>
              </a:rPr>
              <a:t>W3C DOM</a:t>
            </a:r>
            <a:r>
              <a:rPr lang="zh-CN" altLang="en-US" smtClean="0">
                <a:latin typeface="Arial" panose="020B0604020202020204" pitchFamily="34" charset="0"/>
              </a:rPr>
              <a:t>规范（</a:t>
            </a:r>
            <a:r>
              <a:rPr lang="en-US" altLang="zh-CN" smtClean="0">
                <a:latin typeface="Arial" panose="020B0604020202020204" pitchFamily="34" charset="0"/>
                <a:hlinkClick r:id="rId3" tooltip="链接到w3.org网站"/>
              </a:rPr>
              <a:t>http://www.w3.org/DOM/</a:t>
            </a:r>
            <a:r>
              <a:rPr lang="zh-CN" altLang="en-US" smtClean="0">
                <a:latin typeface="Arial" panose="020B0604020202020204" pitchFamily="34" charset="0"/>
              </a:rPr>
              <a:t>），</a:t>
            </a:r>
            <a:r>
              <a:rPr lang="en-US" altLang="zh-CN" smtClean="0">
                <a:latin typeface="Arial" panose="020B0604020202020204" pitchFamily="34" charset="0"/>
              </a:rPr>
              <a:t>DOM</a:t>
            </a:r>
            <a:r>
              <a:rPr lang="zh-CN" altLang="en-US" smtClean="0">
                <a:latin typeface="Arial" panose="020B0604020202020204" pitchFamily="34" charset="0"/>
              </a:rPr>
              <a:t>是一种与浏览器，平台，语言的接口，使得你可以访问页面其他的标准组件。简单理解，</a:t>
            </a:r>
            <a:r>
              <a:rPr lang="en-US" altLang="zh-CN" smtClean="0">
                <a:latin typeface="Arial" panose="020B0604020202020204" pitchFamily="34" charset="0"/>
              </a:rPr>
              <a:t>DOM</a:t>
            </a:r>
            <a:r>
              <a:rPr lang="zh-CN" altLang="en-US" smtClean="0">
                <a:latin typeface="Arial" panose="020B0604020202020204" pitchFamily="34" charset="0"/>
              </a:rPr>
              <a:t>解决了</a:t>
            </a:r>
            <a:r>
              <a:rPr lang="en-US" altLang="zh-CN" smtClean="0">
                <a:latin typeface="Arial" panose="020B0604020202020204" pitchFamily="34" charset="0"/>
              </a:rPr>
              <a:t>Netscaped</a:t>
            </a:r>
            <a:r>
              <a:rPr lang="zh-CN" altLang="en-US" smtClean="0">
                <a:latin typeface="Arial" panose="020B0604020202020204" pitchFamily="34" charset="0"/>
              </a:rPr>
              <a:t>的</a:t>
            </a:r>
            <a:r>
              <a:rPr lang="en-US" altLang="zh-CN" smtClean="0">
                <a:latin typeface="Arial" panose="020B0604020202020204" pitchFamily="34" charset="0"/>
              </a:rPr>
              <a:t>Javascript</a:t>
            </a:r>
            <a:r>
              <a:rPr lang="zh-CN" altLang="en-US" smtClean="0">
                <a:latin typeface="Arial" panose="020B0604020202020204" pitchFamily="34" charset="0"/>
              </a:rPr>
              <a:t>和</a:t>
            </a:r>
            <a:r>
              <a:rPr lang="en-US" altLang="zh-CN" smtClean="0">
                <a:latin typeface="Arial" panose="020B0604020202020204" pitchFamily="34" charset="0"/>
              </a:rPr>
              <a:t>Microsoft</a:t>
            </a:r>
            <a:r>
              <a:rPr lang="zh-CN" altLang="en-US" smtClean="0">
                <a:latin typeface="Arial" panose="020B0604020202020204" pitchFamily="34" charset="0"/>
              </a:rPr>
              <a:t>的</a:t>
            </a:r>
            <a:r>
              <a:rPr lang="en-US" altLang="zh-CN" smtClean="0">
                <a:latin typeface="Arial" panose="020B0604020202020204" pitchFamily="34" charset="0"/>
              </a:rPr>
              <a:t>Jscript</a:t>
            </a:r>
            <a:r>
              <a:rPr lang="zh-CN" altLang="en-US" smtClean="0">
                <a:latin typeface="Arial" panose="020B0604020202020204" pitchFamily="34" charset="0"/>
              </a:rPr>
              <a:t>之间的冲突，给予</a:t>
            </a:r>
            <a:r>
              <a:rPr lang="en-US" altLang="zh-CN" smtClean="0">
                <a:latin typeface="Arial" panose="020B0604020202020204" pitchFamily="34" charset="0"/>
              </a:rPr>
              <a:t>web</a:t>
            </a:r>
            <a:r>
              <a:rPr lang="zh-CN" altLang="en-US" smtClean="0">
                <a:latin typeface="Arial" panose="020B0604020202020204" pitchFamily="34" charset="0"/>
              </a:rPr>
              <a:t>设计师和开发者一个标准的方法，让他们来访问他们站点中的数据、脚本和表现层对像。 </a:t>
            </a:r>
          </a:p>
        </p:txBody>
      </p:sp>
    </p:spTree>
    <p:extLst>
      <p:ext uri="{BB962C8B-B14F-4D97-AF65-F5344CB8AC3E}">
        <p14:creationId xmlns:p14="http://schemas.microsoft.com/office/powerpoint/2010/main" val="207271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A9F682B-E0CC-4677-82D9-F7625BED435A}" type="slidenum">
              <a:rPr lang="zh-CN" altLang="en-US" smtClean="0">
                <a:latin typeface="Arial" panose="020B0604020202020204" pitchFamily="34" charset="0"/>
              </a:rPr>
              <a:pPr>
                <a:spcBef>
                  <a:spcPct val="0"/>
                </a:spcBef>
              </a:pPr>
              <a:t>19</a:t>
            </a:fld>
            <a:endParaRPr lang="en-US" altLang="zh-CN" smtClean="0">
              <a:latin typeface="Arial" panose="020B0604020202020204" pitchFamily="34" charset="0"/>
            </a:endParaRPr>
          </a:p>
        </p:txBody>
      </p:sp>
      <p:sp>
        <p:nvSpPr>
          <p:cNvPr id="41987"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latin typeface="Arial" panose="020B0604020202020204" pitchFamily="34" charset="0"/>
              </a:rPr>
              <a:t>欧洲计算机制造商协会 </a:t>
            </a:r>
            <a:r>
              <a:rPr lang="en-US" altLang="zh-CN" smtClean="0">
                <a:latin typeface="Arial" panose="020B0604020202020204" pitchFamily="34" charset="0"/>
              </a:rPr>
              <a:t>:ECMA</a:t>
            </a:r>
          </a:p>
          <a:p>
            <a:pPr eaLnBrk="1" hangingPunct="1">
              <a:spcBef>
                <a:spcPct val="0"/>
              </a:spcBef>
            </a:pPr>
            <a:r>
              <a:rPr lang="en-US" altLang="zh-CN" smtClean="0">
                <a:latin typeface="Arial" panose="020B0604020202020204" pitchFamily="34" charset="0"/>
              </a:rPr>
              <a:t>DOM</a:t>
            </a:r>
            <a:r>
              <a:rPr lang="zh-CN" altLang="en-US" smtClean="0">
                <a:latin typeface="Arial" panose="020B0604020202020204" pitchFamily="34" charset="0"/>
              </a:rPr>
              <a:t>是</a:t>
            </a:r>
            <a:r>
              <a:rPr lang="en-US" altLang="zh-CN" smtClean="0">
                <a:latin typeface="Arial" panose="020B0604020202020204" pitchFamily="34" charset="0"/>
              </a:rPr>
              <a:t>Document Object Model</a:t>
            </a:r>
            <a:r>
              <a:rPr lang="zh-CN" altLang="en-US" smtClean="0">
                <a:latin typeface="Arial" panose="020B0604020202020204" pitchFamily="34" charset="0"/>
              </a:rPr>
              <a:t>文档对象模型的缩写。根据</a:t>
            </a:r>
            <a:r>
              <a:rPr lang="en-US" altLang="zh-CN" smtClean="0">
                <a:latin typeface="Arial" panose="020B0604020202020204" pitchFamily="34" charset="0"/>
              </a:rPr>
              <a:t>W3C DOM</a:t>
            </a:r>
            <a:r>
              <a:rPr lang="zh-CN" altLang="en-US" smtClean="0">
                <a:latin typeface="Arial" panose="020B0604020202020204" pitchFamily="34" charset="0"/>
              </a:rPr>
              <a:t>规范（</a:t>
            </a:r>
            <a:r>
              <a:rPr lang="en-US" altLang="zh-CN" smtClean="0">
                <a:latin typeface="Arial" panose="020B0604020202020204" pitchFamily="34" charset="0"/>
                <a:hlinkClick r:id="rId3" tooltip="链接到w3.org网站"/>
              </a:rPr>
              <a:t>http://www.w3.org/DOM/</a:t>
            </a:r>
            <a:r>
              <a:rPr lang="zh-CN" altLang="en-US" smtClean="0">
                <a:latin typeface="Arial" panose="020B0604020202020204" pitchFamily="34" charset="0"/>
              </a:rPr>
              <a:t>），</a:t>
            </a:r>
            <a:r>
              <a:rPr lang="en-US" altLang="zh-CN" smtClean="0">
                <a:latin typeface="Arial" panose="020B0604020202020204" pitchFamily="34" charset="0"/>
              </a:rPr>
              <a:t>DOM</a:t>
            </a:r>
            <a:r>
              <a:rPr lang="zh-CN" altLang="en-US" smtClean="0">
                <a:latin typeface="Arial" panose="020B0604020202020204" pitchFamily="34" charset="0"/>
              </a:rPr>
              <a:t>是一种与浏览器，平台，语言的接口，使得你可以访问页面其他的标准组件。简单理解，</a:t>
            </a:r>
            <a:r>
              <a:rPr lang="en-US" altLang="zh-CN" smtClean="0">
                <a:latin typeface="Arial" panose="020B0604020202020204" pitchFamily="34" charset="0"/>
              </a:rPr>
              <a:t>DOM</a:t>
            </a:r>
            <a:r>
              <a:rPr lang="zh-CN" altLang="en-US" smtClean="0">
                <a:latin typeface="Arial" panose="020B0604020202020204" pitchFamily="34" charset="0"/>
              </a:rPr>
              <a:t>解决了</a:t>
            </a:r>
            <a:r>
              <a:rPr lang="en-US" altLang="zh-CN" smtClean="0">
                <a:latin typeface="Arial" panose="020B0604020202020204" pitchFamily="34" charset="0"/>
              </a:rPr>
              <a:t>Netscaped</a:t>
            </a:r>
            <a:r>
              <a:rPr lang="zh-CN" altLang="en-US" smtClean="0">
                <a:latin typeface="Arial" panose="020B0604020202020204" pitchFamily="34" charset="0"/>
              </a:rPr>
              <a:t>的</a:t>
            </a:r>
            <a:r>
              <a:rPr lang="en-US" altLang="zh-CN" smtClean="0">
                <a:latin typeface="Arial" panose="020B0604020202020204" pitchFamily="34" charset="0"/>
              </a:rPr>
              <a:t>Javascript</a:t>
            </a:r>
            <a:r>
              <a:rPr lang="zh-CN" altLang="en-US" smtClean="0">
                <a:latin typeface="Arial" panose="020B0604020202020204" pitchFamily="34" charset="0"/>
              </a:rPr>
              <a:t>和</a:t>
            </a:r>
            <a:r>
              <a:rPr lang="en-US" altLang="zh-CN" smtClean="0">
                <a:latin typeface="Arial" panose="020B0604020202020204" pitchFamily="34" charset="0"/>
              </a:rPr>
              <a:t>Microsoft</a:t>
            </a:r>
            <a:r>
              <a:rPr lang="zh-CN" altLang="en-US" smtClean="0">
                <a:latin typeface="Arial" panose="020B0604020202020204" pitchFamily="34" charset="0"/>
              </a:rPr>
              <a:t>的</a:t>
            </a:r>
            <a:r>
              <a:rPr lang="en-US" altLang="zh-CN" smtClean="0">
                <a:latin typeface="Arial" panose="020B0604020202020204" pitchFamily="34" charset="0"/>
              </a:rPr>
              <a:t>Jscript</a:t>
            </a:r>
            <a:r>
              <a:rPr lang="zh-CN" altLang="en-US" smtClean="0">
                <a:latin typeface="Arial" panose="020B0604020202020204" pitchFamily="34" charset="0"/>
              </a:rPr>
              <a:t>之间的冲突，给予</a:t>
            </a:r>
            <a:r>
              <a:rPr lang="en-US" altLang="zh-CN" smtClean="0">
                <a:latin typeface="Arial" panose="020B0604020202020204" pitchFamily="34" charset="0"/>
              </a:rPr>
              <a:t>web</a:t>
            </a:r>
            <a:r>
              <a:rPr lang="zh-CN" altLang="en-US" smtClean="0">
                <a:latin typeface="Arial" panose="020B0604020202020204" pitchFamily="34" charset="0"/>
              </a:rPr>
              <a:t>设计师和开发者一个标准的方法，让他们来访问他们站点中的数据、脚本和表现层对像。 </a:t>
            </a:r>
          </a:p>
        </p:txBody>
      </p:sp>
    </p:spTree>
    <p:extLst>
      <p:ext uri="{BB962C8B-B14F-4D97-AF65-F5344CB8AC3E}">
        <p14:creationId xmlns:p14="http://schemas.microsoft.com/office/powerpoint/2010/main" val="3293640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u="sng" smtClean="0">
                <a:latin typeface="Arial" panose="020B0604020202020204" pitchFamily="34" charset="0"/>
                <a:hlinkClick r:id="rId3"/>
              </a:rPr>
              <a:t>http://www.byethost.com</a:t>
            </a:r>
            <a:endParaRPr lang="zh-CN" altLang="en-US" smtClean="0">
              <a:latin typeface="Arial" panose="020B0604020202020204" pitchFamily="34" charset="0"/>
            </a:endParaRPr>
          </a:p>
        </p:txBody>
      </p:sp>
      <p:sp>
        <p:nvSpPr>
          <p:cNvPr id="440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D6B021A-DF04-4665-96F9-67AA68483DE8}" type="slidenum">
              <a:rPr lang="en-US" altLang="zh-CN" smtClean="0">
                <a:latin typeface="Arial" panose="020B0604020202020204" pitchFamily="34" charset="0"/>
              </a:rPr>
              <a:pPr>
                <a:spcBef>
                  <a:spcPct val="0"/>
                </a:spcBef>
              </a:pPr>
              <a:t>20</a:t>
            </a:fld>
            <a:endParaRPr lang="en-US" altLang="zh-CN" smtClean="0">
              <a:latin typeface="Arial" panose="020B0604020202020204" pitchFamily="34" charset="0"/>
            </a:endParaRPr>
          </a:p>
        </p:txBody>
      </p:sp>
    </p:spTree>
    <p:extLst>
      <p:ext uri="{BB962C8B-B14F-4D97-AF65-F5344CB8AC3E}">
        <p14:creationId xmlns:p14="http://schemas.microsoft.com/office/powerpoint/2010/main" val="212199380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bwMode="auto">
      <p:bgPr>
        <a:blipFill dpi="0" rotWithShape="0">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4146913" y="2886609"/>
            <a:ext cx="1060349"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8430462" y="2758265"/>
            <a:ext cx="1096814"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1040451" y="1447779"/>
            <a:ext cx="3013731"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4467436" y="3771071"/>
            <a:ext cx="524127"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7" cstate="screen">
            <a:extLst>
              <a:ext uri="{28A0092B-C50C-407E-A947-70E740481C1C}">
                <a14:useLocalDpi xmlns:a14="http://schemas.microsoft.com/office/drawing/2010/main"/>
              </a:ext>
            </a:extLst>
          </a:blip>
          <a:srcRect/>
          <a:stretch>
            <a:fillRect/>
          </a:stretch>
        </p:blipFill>
        <p:spPr bwMode="auto">
          <a:xfrm>
            <a:off x="7376340" y="2904246"/>
            <a:ext cx="401158"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5277817" y="2574149"/>
            <a:ext cx="981731"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9">
            <a:extLst>
              <a:ext uri="{28A0092B-C50C-407E-A947-70E740481C1C}">
                <a14:useLocalDpi xmlns:a14="http://schemas.microsoft.com/office/drawing/2010/main"/>
              </a:ext>
            </a:extLst>
          </a:blip>
          <a:srcRect/>
          <a:stretch>
            <a:fillRect/>
          </a:stretch>
        </p:blipFill>
        <p:spPr bwMode="auto">
          <a:xfrm>
            <a:off x="3261942" y="3206628"/>
            <a:ext cx="1477636"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10">
            <a:extLst>
              <a:ext uri="{28A0092B-C50C-407E-A947-70E740481C1C}">
                <a14:useLocalDpi xmlns:a14="http://schemas.microsoft.com/office/drawing/2010/main"/>
              </a:ext>
            </a:extLst>
          </a:blip>
          <a:srcRect/>
          <a:stretch>
            <a:fillRect/>
          </a:stretch>
        </p:blipFill>
        <p:spPr bwMode="auto">
          <a:xfrm>
            <a:off x="5352404" y="3446014"/>
            <a:ext cx="1834444"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1" cstate="screen">
            <a:extLst>
              <a:ext uri="{28A0092B-C50C-407E-A947-70E740481C1C}">
                <a14:useLocalDpi xmlns:a14="http://schemas.microsoft.com/office/drawing/2010/main"/>
              </a:ext>
            </a:extLst>
          </a:blip>
          <a:srcRect/>
          <a:stretch>
            <a:fillRect/>
          </a:stretch>
        </p:blipFill>
        <p:spPr bwMode="auto">
          <a:xfrm>
            <a:off x="9886102" y="2725338"/>
            <a:ext cx="1116794"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auto">
          <a:xfrm>
            <a:off x="7942800" y="3624920"/>
            <a:ext cx="522112"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auto">
          <a:xfrm>
            <a:off x="11254880" y="2365000"/>
            <a:ext cx="522110"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3">
            <a:extLst>
              <a:ext uri="{28A0092B-C50C-407E-A947-70E740481C1C}">
                <a14:useLocalDpi xmlns:a14="http://schemas.microsoft.com/office/drawing/2010/main"/>
              </a:ext>
            </a:extLst>
          </a:blip>
          <a:srcRect/>
          <a:stretch>
            <a:fillRect/>
          </a:stretch>
        </p:blipFill>
        <p:spPr bwMode="auto">
          <a:xfrm>
            <a:off x="2054437" y="2795894"/>
            <a:ext cx="1697365"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4">
            <a:extLst>
              <a:ext uri="{28A0092B-C50C-407E-A947-70E740481C1C}">
                <a14:useLocalDpi xmlns:a14="http://schemas.microsoft.com/office/drawing/2010/main"/>
              </a:ext>
            </a:extLst>
          </a:blip>
          <a:srcRect/>
          <a:stretch>
            <a:fillRect/>
          </a:stretch>
        </p:blipFill>
        <p:spPr bwMode="auto">
          <a:xfrm>
            <a:off x="3983626" y="2785815"/>
            <a:ext cx="437445"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5">
            <a:extLst>
              <a:ext uri="{28A0092B-C50C-407E-A947-70E740481C1C}">
                <a14:useLocalDpi xmlns:a14="http://schemas.microsoft.com/office/drawing/2010/main"/>
              </a:ext>
            </a:extLst>
          </a:blip>
          <a:srcRect/>
          <a:stretch>
            <a:fillRect/>
          </a:stretch>
        </p:blipFill>
        <p:spPr bwMode="auto">
          <a:xfrm>
            <a:off x="8519340" y="3325061"/>
            <a:ext cx="703540"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4">
            <a:extLst>
              <a:ext uri="{28A0092B-C50C-407E-A947-70E740481C1C}">
                <a14:useLocalDpi xmlns:a14="http://schemas.microsoft.com/office/drawing/2010/main"/>
              </a:ext>
            </a:extLst>
          </a:blip>
          <a:srcRect/>
          <a:stretch>
            <a:fillRect/>
          </a:stretch>
        </p:blipFill>
        <p:spPr bwMode="auto">
          <a:xfrm>
            <a:off x="9239008" y="2909285"/>
            <a:ext cx="360841"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4">
            <a:extLst>
              <a:ext uri="{28A0092B-C50C-407E-A947-70E740481C1C}">
                <a14:useLocalDpi xmlns:a14="http://schemas.microsoft.com/office/drawing/2010/main"/>
              </a:ext>
            </a:extLst>
          </a:blip>
          <a:srcRect/>
          <a:stretch>
            <a:fillRect/>
          </a:stretch>
        </p:blipFill>
        <p:spPr bwMode="auto">
          <a:xfrm>
            <a:off x="9744990" y="3446013"/>
            <a:ext cx="282222" cy="236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886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0"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0"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0"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0"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0"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7827400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894309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25624" y="1052736"/>
            <a:ext cx="10601349" cy="5112568"/>
          </a:xfrm>
        </p:spPr>
        <p:txBody>
          <a:bodyPr/>
          <a:lstStyle>
            <a:lvl1pPr marL="342900" indent="-342900">
              <a:buClr>
                <a:schemeClr val="accent1"/>
              </a:buClr>
              <a:buFont typeface="Wingdings" panose="05000000000000000000" pitchFamily="2" charset="2"/>
              <a:buChar char="u"/>
              <a:defRPr>
                <a:solidFill>
                  <a:schemeClr val="accent2"/>
                </a:solidFill>
              </a:defRPr>
            </a:lvl1pPr>
            <a:lvl2pPr marL="742950" indent="-285750">
              <a:buClr>
                <a:schemeClr val="tx2"/>
              </a:buClr>
              <a:buFont typeface="Wingdings" panose="05000000000000000000" pitchFamily="2" charset="2"/>
              <a:buChar char="Ø"/>
              <a:defRPr b="1">
                <a:solidFill>
                  <a:schemeClr val="accent2"/>
                </a:solidFill>
                <a:latin typeface="华文仿宋" panose="02010600040101010101" pitchFamily="2" charset="-122"/>
                <a:ea typeface="华文仿宋" panose="02010600040101010101" pitchFamily="2" charset="-122"/>
              </a:defRPr>
            </a:lvl2pPr>
            <a:lvl3pPr marL="1143000" indent="-228600">
              <a:buClr>
                <a:schemeClr val="tx1"/>
              </a:buClr>
              <a:buFont typeface="Wingdings" panose="05000000000000000000" pitchFamily="2" charset="2"/>
              <a:buChar char="ü"/>
              <a:defRPr sz="2000">
                <a:solidFill>
                  <a:schemeClr val="accent2"/>
                </a:solidFill>
                <a:latin typeface="华文楷体" panose="02010600040101010101" pitchFamily="2" charset="-122"/>
                <a:ea typeface="华文楷体" panose="02010600040101010101" pitchFamily="2" charset="-122"/>
              </a:defRPr>
            </a:lvl3pPr>
            <a:lvl4pPr marL="1600200" indent="-228600">
              <a:buClr>
                <a:srgbClr val="FFC000"/>
              </a:buClr>
              <a:buFont typeface="Wingdings" panose="05000000000000000000" pitchFamily="2" charset="2"/>
              <a:buChar char="u"/>
              <a:defRPr>
                <a:solidFill>
                  <a:schemeClr val="accent2"/>
                </a:solidFill>
              </a:defRPr>
            </a:lvl4pPr>
            <a:lvl5pPr marL="2057400" indent="-228600">
              <a:buClr>
                <a:srgbClr val="FFC000"/>
              </a:buClr>
              <a:buFont typeface="Wingdings" panose="05000000000000000000" pitchFamily="2" charset="2"/>
              <a:buChar char="u"/>
              <a:defRPr>
                <a:solidFill>
                  <a:schemeClr val="accent2"/>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TextBox 11"/>
          <p:cNvSpPr txBox="1"/>
          <p:nvPr userDrawn="1"/>
        </p:nvSpPr>
        <p:spPr>
          <a:xfrm>
            <a:off x="11651531" y="6388866"/>
            <a:ext cx="423514" cy="307777"/>
          </a:xfrm>
          <a:prstGeom prst="rect">
            <a:avLst/>
          </a:prstGeom>
          <a:noFill/>
        </p:spPr>
        <p:txBody>
          <a:bodyPr wrap="none" rtlCol="0">
            <a:spAutoFit/>
          </a:bodyPr>
          <a:lstStyle/>
          <a:p>
            <a:pPr algn="ctr"/>
            <a:fld id="{A8D629F8-11E1-4F49-82F6-0EEED36D1DAD}" type="slidenum">
              <a:rPr lang="zh-CN" altLang="en-US" sz="1400" smtClean="0">
                <a:solidFill>
                  <a:srgbClr val="F8F8F8"/>
                </a:solidFill>
                <a:latin typeface="+mn-ea"/>
                <a:ea typeface="+mn-ea"/>
              </a:rPr>
              <a:pPr algn="ctr"/>
              <a:t>‹#›</a:t>
            </a:fld>
            <a:endParaRPr lang="zh-CN" altLang="en-US" sz="1400" dirty="0">
              <a:solidFill>
                <a:srgbClr val="F8F8F8"/>
              </a:solidFill>
              <a:latin typeface="+mn-ea"/>
              <a:ea typeface="+mn-ea"/>
            </a:endParaRPr>
          </a:p>
        </p:txBody>
      </p:sp>
      <p:sp>
        <p:nvSpPr>
          <p:cNvPr id="11" name="Freeform 10"/>
          <p:cNvSpPr>
            <a:spLocks/>
          </p:cNvSpPr>
          <p:nvPr userDrawn="1"/>
        </p:nvSpPr>
        <p:spPr bwMode="auto">
          <a:xfrm>
            <a:off x="193675" y="208707"/>
            <a:ext cx="7869238" cy="509587"/>
          </a:xfrm>
          <a:custGeom>
            <a:avLst/>
            <a:gdLst>
              <a:gd name="T0" fmla="*/ 0 w 10307"/>
              <a:gd name="T1" fmla="*/ 0 h 634"/>
              <a:gd name="T2" fmla="*/ 10307 w 10307"/>
              <a:gd name="T3" fmla="*/ 0 h 634"/>
              <a:gd name="T4" fmla="*/ 9896 w 10307"/>
              <a:gd name="T5" fmla="*/ 634 h 634"/>
              <a:gd name="T6" fmla="*/ 0 w 10307"/>
              <a:gd name="T7" fmla="*/ 634 h 634"/>
              <a:gd name="T8" fmla="*/ 0 w 10307"/>
              <a:gd name="T9" fmla="*/ 0 h 634"/>
            </a:gdLst>
            <a:ahLst/>
            <a:cxnLst>
              <a:cxn ang="0">
                <a:pos x="T0" y="T1"/>
              </a:cxn>
              <a:cxn ang="0">
                <a:pos x="T2" y="T3"/>
              </a:cxn>
              <a:cxn ang="0">
                <a:pos x="T4" y="T5"/>
              </a:cxn>
              <a:cxn ang="0">
                <a:pos x="T6" y="T7"/>
              </a:cxn>
              <a:cxn ang="0">
                <a:pos x="T8" y="T9"/>
              </a:cxn>
            </a:cxnLst>
            <a:rect l="0" t="0" r="r" b="b"/>
            <a:pathLst>
              <a:path w="10307" h="634">
                <a:moveTo>
                  <a:pt x="0" y="0"/>
                </a:moveTo>
                <a:lnTo>
                  <a:pt x="10307" y="0"/>
                </a:lnTo>
                <a:lnTo>
                  <a:pt x="9896" y="634"/>
                </a:lnTo>
                <a:lnTo>
                  <a:pt x="0" y="634"/>
                </a:lnTo>
                <a:lnTo>
                  <a:pt x="0" y="0"/>
                </a:lnTo>
                <a:close/>
              </a:path>
            </a:pathLst>
          </a:custGeom>
          <a:solidFill>
            <a:srgbClr val="707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p:cNvSpPr>
            <a:spLocks/>
          </p:cNvSpPr>
          <p:nvPr userDrawn="1"/>
        </p:nvSpPr>
        <p:spPr bwMode="auto">
          <a:xfrm>
            <a:off x="7700963" y="143239"/>
            <a:ext cx="439738" cy="604837"/>
          </a:xfrm>
          <a:custGeom>
            <a:avLst/>
            <a:gdLst>
              <a:gd name="T0" fmla="*/ 508 w 576"/>
              <a:gd name="T1" fmla="*/ 0 h 754"/>
              <a:gd name="T2" fmla="*/ 508 w 576"/>
              <a:gd name="T3" fmla="*/ 0 h 754"/>
              <a:gd name="T4" fmla="*/ 527 w 576"/>
              <a:gd name="T5" fmla="*/ 0 h 754"/>
              <a:gd name="T6" fmla="*/ 527 w 576"/>
              <a:gd name="T7" fmla="*/ 0 h 754"/>
              <a:gd name="T8" fmla="*/ 548 w 576"/>
              <a:gd name="T9" fmla="*/ 0 h 754"/>
              <a:gd name="T10" fmla="*/ 548 w 576"/>
              <a:gd name="T11" fmla="*/ 0 h 754"/>
              <a:gd name="T12" fmla="*/ 576 w 576"/>
              <a:gd name="T13" fmla="*/ 0 h 754"/>
              <a:gd name="T14" fmla="*/ 91 w 576"/>
              <a:gd name="T15" fmla="*/ 754 h 754"/>
              <a:gd name="T16" fmla="*/ 63 w 576"/>
              <a:gd name="T17" fmla="*/ 754 h 754"/>
              <a:gd name="T18" fmla="*/ 63 w 576"/>
              <a:gd name="T19" fmla="*/ 754 h 754"/>
              <a:gd name="T20" fmla="*/ 41 w 576"/>
              <a:gd name="T21" fmla="*/ 754 h 754"/>
              <a:gd name="T22" fmla="*/ 41 w 576"/>
              <a:gd name="T23" fmla="*/ 754 h 754"/>
              <a:gd name="T24" fmla="*/ 22 w 576"/>
              <a:gd name="T25" fmla="*/ 754 h 754"/>
              <a:gd name="T26" fmla="*/ 22 w 576"/>
              <a:gd name="T27" fmla="*/ 754 h 754"/>
              <a:gd name="T28" fmla="*/ 0 w 576"/>
              <a:gd name="T29" fmla="*/ 754 h 754"/>
              <a:gd name="T30" fmla="*/ 0 w 576"/>
              <a:gd name="T31" fmla="*/ 754 h 754"/>
              <a:gd name="T32" fmla="*/ 486 w 576"/>
              <a:gd name="T33" fmla="*/ 0 h 754"/>
              <a:gd name="T34" fmla="*/ 508 w 576"/>
              <a:gd name="T35" fmla="*/ 0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6" h="754">
                <a:moveTo>
                  <a:pt x="508" y="0"/>
                </a:moveTo>
                <a:lnTo>
                  <a:pt x="508" y="0"/>
                </a:lnTo>
                <a:lnTo>
                  <a:pt x="527" y="0"/>
                </a:lnTo>
                <a:lnTo>
                  <a:pt x="527" y="0"/>
                </a:lnTo>
                <a:lnTo>
                  <a:pt x="548" y="0"/>
                </a:lnTo>
                <a:lnTo>
                  <a:pt x="548" y="0"/>
                </a:lnTo>
                <a:lnTo>
                  <a:pt x="576" y="0"/>
                </a:lnTo>
                <a:lnTo>
                  <a:pt x="91" y="754"/>
                </a:lnTo>
                <a:lnTo>
                  <a:pt x="63" y="754"/>
                </a:lnTo>
                <a:lnTo>
                  <a:pt x="63" y="754"/>
                </a:lnTo>
                <a:lnTo>
                  <a:pt x="41" y="754"/>
                </a:lnTo>
                <a:lnTo>
                  <a:pt x="41" y="754"/>
                </a:lnTo>
                <a:lnTo>
                  <a:pt x="22" y="754"/>
                </a:lnTo>
                <a:lnTo>
                  <a:pt x="22" y="754"/>
                </a:lnTo>
                <a:lnTo>
                  <a:pt x="0" y="754"/>
                </a:lnTo>
                <a:lnTo>
                  <a:pt x="0" y="754"/>
                </a:lnTo>
                <a:lnTo>
                  <a:pt x="486" y="0"/>
                </a:lnTo>
                <a:lnTo>
                  <a:pt x="508" y="0"/>
                </a:lnTo>
                <a:close/>
              </a:path>
            </a:pathLst>
          </a:custGeom>
          <a:solidFill>
            <a:srgbClr val="4551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13"/>
          <p:cNvSpPr>
            <a:spLocks noChangeAspect="1" noChangeArrowheads="1" noTextEdit="1"/>
          </p:cNvSpPr>
          <p:nvPr userDrawn="1"/>
        </p:nvSpPr>
        <p:spPr bwMode="auto">
          <a:xfrm>
            <a:off x="122238" y="129331"/>
            <a:ext cx="1214437"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p:cNvSpPr>
            <a:spLocks/>
          </p:cNvSpPr>
          <p:nvPr userDrawn="1"/>
        </p:nvSpPr>
        <p:spPr bwMode="auto">
          <a:xfrm>
            <a:off x="139700" y="129331"/>
            <a:ext cx="1212850" cy="87313"/>
          </a:xfrm>
          <a:custGeom>
            <a:avLst/>
            <a:gdLst>
              <a:gd name="T0" fmla="*/ 1529 w 1564"/>
              <a:gd name="T1" fmla="*/ 0 h 109"/>
              <a:gd name="T2" fmla="*/ 1564 w 1564"/>
              <a:gd name="T3" fmla="*/ 109 h 109"/>
              <a:gd name="T4" fmla="*/ 0 w 1564"/>
              <a:gd name="T5" fmla="*/ 109 h 109"/>
              <a:gd name="T6" fmla="*/ 1 w 1564"/>
              <a:gd name="T7" fmla="*/ 0 h 109"/>
              <a:gd name="T8" fmla="*/ 1529 w 1564"/>
              <a:gd name="T9" fmla="*/ 0 h 109"/>
            </a:gdLst>
            <a:ahLst/>
            <a:cxnLst>
              <a:cxn ang="0">
                <a:pos x="T0" y="T1"/>
              </a:cxn>
              <a:cxn ang="0">
                <a:pos x="T2" y="T3"/>
              </a:cxn>
              <a:cxn ang="0">
                <a:pos x="T4" y="T5"/>
              </a:cxn>
              <a:cxn ang="0">
                <a:pos x="T6" y="T7"/>
              </a:cxn>
              <a:cxn ang="0">
                <a:pos x="T8" y="T9"/>
              </a:cxn>
            </a:cxnLst>
            <a:rect l="0" t="0" r="r" b="b"/>
            <a:pathLst>
              <a:path w="1564" h="109">
                <a:moveTo>
                  <a:pt x="1529" y="0"/>
                </a:moveTo>
                <a:lnTo>
                  <a:pt x="1564" y="109"/>
                </a:lnTo>
                <a:lnTo>
                  <a:pt x="0" y="109"/>
                </a:lnTo>
                <a:lnTo>
                  <a:pt x="1" y="0"/>
                </a:lnTo>
                <a:lnTo>
                  <a:pt x="1529"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16"/>
          <p:cNvSpPr>
            <a:spLocks/>
          </p:cNvSpPr>
          <p:nvPr userDrawn="1"/>
        </p:nvSpPr>
        <p:spPr bwMode="auto">
          <a:xfrm>
            <a:off x="122238" y="129331"/>
            <a:ext cx="1203325" cy="668338"/>
          </a:xfrm>
          <a:custGeom>
            <a:avLst/>
            <a:gdLst>
              <a:gd name="T0" fmla="*/ 0 w 1551"/>
              <a:gd name="T1" fmla="*/ 0 h 839"/>
              <a:gd name="T2" fmla="*/ 1551 w 1551"/>
              <a:gd name="T3" fmla="*/ 0 h 839"/>
              <a:gd name="T4" fmla="*/ 1009 w 1551"/>
              <a:gd name="T5" fmla="*/ 839 h 839"/>
              <a:gd name="T6" fmla="*/ 3 w 1551"/>
              <a:gd name="T7" fmla="*/ 839 h 839"/>
              <a:gd name="T8" fmla="*/ 0 w 1551"/>
              <a:gd name="T9" fmla="*/ 0 h 839"/>
            </a:gdLst>
            <a:ahLst/>
            <a:cxnLst>
              <a:cxn ang="0">
                <a:pos x="T0" y="T1"/>
              </a:cxn>
              <a:cxn ang="0">
                <a:pos x="T2" y="T3"/>
              </a:cxn>
              <a:cxn ang="0">
                <a:pos x="T4" y="T5"/>
              </a:cxn>
              <a:cxn ang="0">
                <a:pos x="T6" y="T7"/>
              </a:cxn>
              <a:cxn ang="0">
                <a:pos x="T8" y="T9"/>
              </a:cxn>
            </a:cxnLst>
            <a:rect l="0" t="0" r="r" b="b"/>
            <a:pathLst>
              <a:path w="1551" h="839">
                <a:moveTo>
                  <a:pt x="0" y="0"/>
                </a:moveTo>
                <a:lnTo>
                  <a:pt x="1551" y="0"/>
                </a:lnTo>
                <a:lnTo>
                  <a:pt x="1009" y="839"/>
                </a:lnTo>
                <a:lnTo>
                  <a:pt x="3" y="839"/>
                </a:ln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 name="标题 1"/>
          <p:cNvSpPr>
            <a:spLocks noGrp="1"/>
          </p:cNvSpPr>
          <p:nvPr>
            <p:ph type="title"/>
          </p:nvPr>
        </p:nvSpPr>
        <p:spPr>
          <a:xfrm>
            <a:off x="1261940" y="162669"/>
            <a:ext cx="9660977" cy="635000"/>
          </a:xfrm>
        </p:spPr>
        <p:txBody>
          <a:bodyPr/>
          <a:lstStyle>
            <a:lvl1pPr>
              <a:defRPr>
                <a:solidFill>
                  <a:srgbClr val="FFFFFF"/>
                </a:solidFill>
              </a:defRPr>
            </a:lvl1pPr>
          </a:lstStyle>
          <a:p>
            <a:r>
              <a:rPr lang="zh-CN" altLang="en-US" dirty="0" smtClean="0"/>
              <a:t>单击此处编辑母版标题样式</a:t>
            </a:r>
            <a:endParaRPr lang="zh-CN" altLang="en-US" dirty="0"/>
          </a:p>
        </p:txBody>
      </p:sp>
      <p:sp>
        <p:nvSpPr>
          <p:cNvPr id="10" name="Freeform 15"/>
          <p:cNvSpPr>
            <a:spLocks noEditPoints="1"/>
          </p:cNvSpPr>
          <p:nvPr userDrawn="1"/>
        </p:nvSpPr>
        <p:spPr bwMode="auto">
          <a:xfrm>
            <a:off x="481757" y="284486"/>
            <a:ext cx="361811" cy="370426"/>
          </a:xfrm>
          <a:custGeom>
            <a:avLst/>
            <a:gdLst>
              <a:gd name="T0" fmla="*/ 224 w 411"/>
              <a:gd name="T1" fmla="*/ 346 h 411"/>
              <a:gd name="T2" fmla="*/ 193 w 411"/>
              <a:gd name="T3" fmla="*/ 320 h 411"/>
              <a:gd name="T4" fmla="*/ 272 w 411"/>
              <a:gd name="T5" fmla="*/ 227 h 411"/>
              <a:gd name="T6" fmla="*/ 67 w 411"/>
              <a:gd name="T7" fmla="*/ 227 h 411"/>
              <a:gd name="T8" fmla="*/ 67 w 411"/>
              <a:gd name="T9" fmla="*/ 183 h 411"/>
              <a:gd name="T10" fmla="*/ 272 w 411"/>
              <a:gd name="T11" fmla="*/ 183 h 411"/>
              <a:gd name="T12" fmla="*/ 193 w 411"/>
              <a:gd name="T13" fmla="*/ 91 h 411"/>
              <a:gd name="T14" fmla="*/ 224 w 411"/>
              <a:gd name="T15" fmla="*/ 64 h 411"/>
              <a:gd name="T16" fmla="*/ 345 w 411"/>
              <a:gd name="T17" fmla="*/ 205 h 411"/>
              <a:gd name="T18" fmla="*/ 224 w 411"/>
              <a:gd name="T19" fmla="*/ 346 h 411"/>
              <a:gd name="T20" fmla="*/ 206 w 411"/>
              <a:gd name="T21" fmla="*/ 0 h 411"/>
              <a:gd name="T22" fmla="*/ 411 w 411"/>
              <a:gd name="T23" fmla="*/ 205 h 411"/>
              <a:gd name="T24" fmla="*/ 206 w 411"/>
              <a:gd name="T25" fmla="*/ 411 h 411"/>
              <a:gd name="T26" fmla="*/ 0 w 411"/>
              <a:gd name="T27" fmla="*/ 205 h 411"/>
              <a:gd name="T28" fmla="*/ 206 w 411"/>
              <a:gd name="T29" fmla="*/ 0 h 411"/>
              <a:gd name="T30" fmla="*/ 206 w 411"/>
              <a:gd name="T31" fmla="*/ 26 h 411"/>
              <a:gd name="T32" fmla="*/ 385 w 411"/>
              <a:gd name="T33" fmla="*/ 205 h 411"/>
              <a:gd name="T34" fmla="*/ 206 w 411"/>
              <a:gd name="T35" fmla="*/ 385 h 411"/>
              <a:gd name="T36" fmla="*/ 27 w 411"/>
              <a:gd name="T37" fmla="*/ 205 h 411"/>
              <a:gd name="T38" fmla="*/ 206 w 411"/>
              <a:gd name="T39" fmla="*/ 26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64612118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400"/>
                                            <p:tgtEl>
                                              <p:spTgt spid="11"/>
                                            </p:tgtEl>
                                          </p:cBhvr>
                                        </p:animEffect>
                                      </p:childTnLst>
                                    </p:cTn>
                                  </p:par>
                                </p:childTnLst>
                              </p:cTn>
                            </p:par>
                            <p:par>
                              <p:cTn id="8" fill="hold">
                                <p:stCondLst>
                                  <p:cond delay="400"/>
                                </p:stCondLst>
                                <p:childTnLst>
                                  <p:par>
                                    <p:cTn id="9" presetID="22" presetClass="entr" presetSubtype="4"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300"/>
                                            <p:tgtEl>
                                              <p:spTgt spid="17"/>
                                            </p:tgtEl>
                                          </p:cBhvr>
                                        </p:animEffect>
                                      </p:childTnLst>
                                    </p:cTn>
                                  </p:par>
                                </p:childTnLst>
                              </p:cTn>
                            </p:par>
                            <p:par>
                              <p:cTn id="12" fill="hold">
                                <p:stCondLst>
                                  <p:cond delay="700"/>
                                </p:stCondLst>
                                <p:childTnLst>
                                  <p:par>
                                    <p:cTn id="13" presetID="22" presetClass="entr" presetSubtype="1"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400"/>
                                            <p:tgtEl>
                                              <p:spTgt spid="18"/>
                                            </p:tgtEl>
                                          </p:cBhvr>
                                        </p:animEffect>
                                      </p:childTnLst>
                                    </p:cTn>
                                  </p:par>
                                </p:childTnLst>
                              </p:cTn>
                            </p:par>
                            <p:par>
                              <p:cTn id="16" fill="hold">
                                <p:stCondLst>
                                  <p:cond delay="1100"/>
                                </p:stCondLst>
                                <p:childTnLst>
                                  <p:par>
                                    <p:cTn id="17" presetID="2" presetClass="entr" presetSubtype="8" fill="hold" grpId="0" nodeType="afterEffect" p14:presetBounceEnd="33333">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14:bounceEnd="33333">
                                          <p:cBhvr additive="base">
                                            <p:cTn id="19" dur="300" fill="hold"/>
                                            <p:tgtEl>
                                              <p:spTgt spid="10"/>
                                            </p:tgtEl>
                                            <p:attrNameLst>
                                              <p:attrName>ppt_x</p:attrName>
                                            </p:attrNameLst>
                                          </p:cBhvr>
                                          <p:tavLst>
                                            <p:tav tm="0">
                                              <p:val>
                                                <p:strVal val="0-#ppt_w/2"/>
                                              </p:val>
                                            </p:tav>
                                            <p:tav tm="100000">
                                              <p:val>
                                                <p:strVal val="#ppt_x"/>
                                              </p:val>
                                            </p:tav>
                                          </p:tavLst>
                                        </p:anim>
                                        <p:anim calcmode="lin" valueType="num" p14:bounceEnd="33333">
                                          <p:cBhvr additive="base">
                                            <p:cTn id="20" dur="300" fill="hold"/>
                                            <p:tgtEl>
                                              <p:spTgt spid="10"/>
                                            </p:tgtEl>
                                            <p:attrNameLst>
                                              <p:attrName>ppt_y</p:attrName>
                                            </p:attrNameLst>
                                          </p:cBhvr>
                                          <p:tavLst>
                                            <p:tav tm="0">
                                              <p:val>
                                                <p:strVal val="#ppt_y"/>
                                              </p:val>
                                            </p:tav>
                                            <p:tav tm="100000">
                                              <p:val>
                                                <p:strVal val="#ppt_y"/>
                                              </p:val>
                                            </p:tav>
                                          </p:tavLst>
                                        </p:anim>
                                      </p:childTnLst>
                                    </p:cTn>
                                  </p:par>
                                </p:childTnLst>
                              </p:cTn>
                            </p:par>
                            <p:par>
                              <p:cTn id="21" fill="hold">
                                <p:stCondLst>
                                  <p:cond delay="1400"/>
                                </p:stCondLst>
                                <p:childTnLst>
                                  <p:par>
                                    <p:cTn id="22" presetID="17" presetClass="entr" presetSubtype="10"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p:cTn id="24" dur="500" fill="hold"/>
                                            <p:tgtEl>
                                              <p:spTgt spid="2"/>
                                            </p:tgtEl>
                                            <p:attrNameLst>
                                              <p:attrName>ppt_w</p:attrName>
                                            </p:attrNameLst>
                                          </p:cBhvr>
                                          <p:tavLst>
                                            <p:tav tm="0">
                                              <p:val>
                                                <p:fltVal val="0"/>
                                              </p:val>
                                            </p:tav>
                                            <p:tav tm="100000">
                                              <p:val>
                                                <p:strVal val="#ppt_w"/>
                                              </p:val>
                                            </p:tav>
                                          </p:tavLst>
                                        </p:anim>
                                        <p:anim calcmode="lin" valueType="num">
                                          <p:cBhvr>
                                            <p:cTn id="25"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8" grpId="0" animBg="1"/>
          <p:bldP spid="2" grpId="0"/>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400"/>
                                            <p:tgtEl>
                                              <p:spTgt spid="11"/>
                                            </p:tgtEl>
                                          </p:cBhvr>
                                        </p:animEffect>
                                      </p:childTnLst>
                                    </p:cTn>
                                  </p:par>
                                </p:childTnLst>
                              </p:cTn>
                            </p:par>
                            <p:par>
                              <p:cTn id="8" fill="hold">
                                <p:stCondLst>
                                  <p:cond delay="400"/>
                                </p:stCondLst>
                                <p:childTnLst>
                                  <p:par>
                                    <p:cTn id="9" presetID="22" presetClass="entr" presetSubtype="4"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300"/>
                                            <p:tgtEl>
                                              <p:spTgt spid="17"/>
                                            </p:tgtEl>
                                          </p:cBhvr>
                                        </p:animEffect>
                                      </p:childTnLst>
                                    </p:cTn>
                                  </p:par>
                                </p:childTnLst>
                              </p:cTn>
                            </p:par>
                            <p:par>
                              <p:cTn id="12" fill="hold">
                                <p:stCondLst>
                                  <p:cond delay="700"/>
                                </p:stCondLst>
                                <p:childTnLst>
                                  <p:par>
                                    <p:cTn id="13" presetID="22" presetClass="entr" presetSubtype="1"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400"/>
                                            <p:tgtEl>
                                              <p:spTgt spid="18"/>
                                            </p:tgtEl>
                                          </p:cBhvr>
                                        </p:animEffect>
                                      </p:childTnLst>
                                    </p:cTn>
                                  </p:par>
                                </p:childTnLst>
                              </p:cTn>
                            </p:par>
                            <p:par>
                              <p:cTn id="16" fill="hold">
                                <p:stCondLst>
                                  <p:cond delay="1100"/>
                                </p:stCondLst>
                                <p:childTnLst>
                                  <p:par>
                                    <p:cTn id="17" presetID="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300" fill="hold"/>
                                            <p:tgtEl>
                                              <p:spTgt spid="10"/>
                                            </p:tgtEl>
                                            <p:attrNameLst>
                                              <p:attrName>ppt_x</p:attrName>
                                            </p:attrNameLst>
                                          </p:cBhvr>
                                          <p:tavLst>
                                            <p:tav tm="0">
                                              <p:val>
                                                <p:strVal val="0-#ppt_w/2"/>
                                              </p:val>
                                            </p:tav>
                                            <p:tav tm="100000">
                                              <p:val>
                                                <p:strVal val="#ppt_x"/>
                                              </p:val>
                                            </p:tav>
                                          </p:tavLst>
                                        </p:anim>
                                        <p:anim calcmode="lin" valueType="num">
                                          <p:cBhvr additive="base">
                                            <p:cTn id="20" dur="300" fill="hold"/>
                                            <p:tgtEl>
                                              <p:spTgt spid="10"/>
                                            </p:tgtEl>
                                            <p:attrNameLst>
                                              <p:attrName>ppt_y</p:attrName>
                                            </p:attrNameLst>
                                          </p:cBhvr>
                                          <p:tavLst>
                                            <p:tav tm="0">
                                              <p:val>
                                                <p:strVal val="#ppt_y"/>
                                              </p:val>
                                            </p:tav>
                                            <p:tav tm="100000">
                                              <p:val>
                                                <p:strVal val="#ppt_y"/>
                                              </p:val>
                                            </p:tav>
                                          </p:tavLst>
                                        </p:anim>
                                      </p:childTnLst>
                                    </p:cTn>
                                  </p:par>
                                </p:childTnLst>
                              </p:cTn>
                            </p:par>
                            <p:par>
                              <p:cTn id="21" fill="hold">
                                <p:stCondLst>
                                  <p:cond delay="1400"/>
                                </p:stCondLst>
                                <p:childTnLst>
                                  <p:par>
                                    <p:cTn id="22" presetID="17" presetClass="entr" presetSubtype="10"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p:cTn id="24" dur="500" fill="hold"/>
                                            <p:tgtEl>
                                              <p:spTgt spid="2"/>
                                            </p:tgtEl>
                                            <p:attrNameLst>
                                              <p:attrName>ppt_w</p:attrName>
                                            </p:attrNameLst>
                                          </p:cBhvr>
                                          <p:tavLst>
                                            <p:tav tm="0">
                                              <p:val>
                                                <p:fltVal val="0"/>
                                              </p:val>
                                            </p:tav>
                                            <p:tav tm="100000">
                                              <p:val>
                                                <p:strVal val="#ppt_w"/>
                                              </p:val>
                                            </p:tav>
                                          </p:tavLst>
                                        </p:anim>
                                        <p:anim calcmode="lin" valueType="num">
                                          <p:cBhvr>
                                            <p:cTn id="25"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8" grpId="0" animBg="1"/>
          <p:bldP spid="2" grpId="0"/>
          <p:bldP spid="10" grpId="0" animBg="1"/>
        </p:bldLst>
      </p:timing>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solidFill>
                  <a:srgbClr val="F8F8F8"/>
                </a:solidFill>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solidFill>
                  <a:srgbClr val="F8F8F8"/>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388542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accent3"/>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898880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9747232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2049409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534120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20479904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98931408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dirty="0" smtClean="0"/>
              <a:t>单击此处编辑母版标题样式</a:t>
            </a:r>
          </a:p>
        </p:txBody>
      </p:sp>
      <p:sp>
        <p:nvSpPr>
          <p:cNvPr id="1027"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dirty="0" smtClean="0"/>
              <a:t>单击此处编辑母版文本样式</a:t>
            </a:r>
          </a:p>
          <a:p>
            <a:pPr lvl="1"/>
            <a:r>
              <a:rPr lang="zh-CN" dirty="0" smtClean="0"/>
              <a:t>第二级</a:t>
            </a:r>
          </a:p>
        </p:txBody>
      </p:sp>
    </p:spTree>
    <p:extLst>
      <p:ext uri="{BB962C8B-B14F-4D97-AF65-F5344CB8AC3E}">
        <p14:creationId xmlns:p14="http://schemas.microsoft.com/office/powerpoint/2010/main" val="25681296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p:titleStyle>
    <p:bodyStyle>
      <a:lvl1pPr marL="342900" indent="-342900" algn="l" rtl="0" fontAlgn="base">
        <a:spcBef>
          <a:spcPct val="20000"/>
        </a:spcBef>
        <a:spcAft>
          <a:spcPct val="0"/>
        </a:spcAft>
        <a:buChar char="•"/>
        <a:defRPr sz="20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csszengarden.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0.png"/><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runoob.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www.divcss5.com/" TargetMode="External"/><Relationship Id="rId4" Type="http://schemas.openxmlformats.org/officeDocument/2006/relationships/hyperlink" Target="https://www.w3school.com.cn/"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baike.baidu.com/item/Telnet%E5%8D%8F%E8%AE%AE" TargetMode="External"/><Relationship Id="rId3" Type="http://schemas.openxmlformats.org/officeDocument/2006/relationships/hyperlink" Target="http://baike.baidu.com/item/%E8%B6%85%E6%96%87%E6%9C%AC" TargetMode="External"/><Relationship Id="rId7" Type="http://schemas.openxmlformats.org/officeDocument/2006/relationships/hyperlink" Target="http://baike.baidu.com/item/Usenet%E6%96%B0%E9%97%BB%E7%BB%84" TargetMode="External"/><Relationship Id="rId2" Type="http://schemas.openxmlformats.org/officeDocument/2006/relationships/hyperlink" Target="http://baike.baidu.com/item/%E5%AE%89%E5%85%A8%E5%A5%97%E6%8E%A5%E5%AD%97%E5%B1%82" TargetMode="External"/><Relationship Id="rId1" Type="http://schemas.openxmlformats.org/officeDocument/2006/relationships/slideLayout" Target="../slideLayouts/slideLayout2.xml"/><Relationship Id="rId6" Type="http://schemas.openxmlformats.org/officeDocument/2006/relationships/hyperlink" Target="http://baike.baidu.com/item/%E7%94%B5%E5%AD%90%E9%82%AE%E4%BB%B6%E5%9C%B0%E5%9D%80" TargetMode="External"/><Relationship Id="rId5" Type="http://schemas.openxmlformats.org/officeDocument/2006/relationships/hyperlink" Target="http://baike.baidu.com/item/%E6%96%87%E4%BB%B6%E4%BC%A0%E8%BE%93%E5%8D%8F%E8%AE%AE" TargetMode="External"/><Relationship Id="rId4" Type="http://schemas.openxmlformats.org/officeDocument/2006/relationships/hyperlink" Target="http://baike.baidu.com/item/%E4%BC%A0%E8%BE%93%E5%8D%8F%E8%AE%AE"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acm.zzuli.edu.cn/ranklist.ph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ctrTitle" idx="4294967295"/>
          </p:nvPr>
        </p:nvSpPr>
        <p:spPr>
          <a:xfrm>
            <a:off x="1705893" y="3033886"/>
            <a:ext cx="8712967" cy="1619250"/>
          </a:xfrm>
          <a:effectLst/>
        </p:spPr>
        <p:txBody>
          <a:bodyPr/>
          <a:lstStyle/>
          <a:p>
            <a:pPr algn="ctr"/>
            <a:r>
              <a:rPr lang="en-US" altLang="zh-CN" sz="4400" b="1" dirty="0" smtClean="0">
                <a:solidFill>
                  <a:srgbClr val="F8F8F8"/>
                </a:solidFill>
              </a:rPr>
              <a:t>《HTML</a:t>
            </a:r>
            <a:r>
              <a:rPr lang="zh-CN" altLang="en-US" sz="4400" b="1" dirty="0" smtClean="0">
                <a:solidFill>
                  <a:srgbClr val="F8F8F8"/>
                </a:solidFill>
              </a:rPr>
              <a:t>基础</a:t>
            </a:r>
            <a:r>
              <a:rPr lang="en-US" altLang="zh-CN" sz="4400" b="1" smtClean="0">
                <a:solidFill>
                  <a:srgbClr val="F8F8F8"/>
                </a:solidFill>
              </a:rPr>
              <a:t>B》</a:t>
            </a:r>
            <a:r>
              <a:rPr lang="en-US" altLang="zh-CN" sz="4400" b="1" dirty="0" smtClean="0">
                <a:solidFill>
                  <a:srgbClr val="F8F8F8"/>
                </a:solidFill>
              </a:rPr>
              <a:t/>
            </a:r>
            <a:br>
              <a:rPr lang="en-US" altLang="zh-CN" sz="4400" b="1" dirty="0" smtClean="0">
                <a:solidFill>
                  <a:srgbClr val="F8F8F8"/>
                </a:solidFill>
              </a:rPr>
            </a:br>
            <a:r>
              <a:rPr lang="zh-CN" altLang="en-US" sz="4000" b="1" dirty="0" smtClean="0">
                <a:solidFill>
                  <a:srgbClr val="F8F8F8"/>
                </a:solidFill>
              </a:rPr>
              <a:t>第</a:t>
            </a:r>
            <a:r>
              <a:rPr lang="en-US" altLang="zh-CN" sz="4000" b="1" dirty="0">
                <a:solidFill>
                  <a:srgbClr val="F8F8F8"/>
                </a:solidFill>
              </a:rPr>
              <a:t>1</a:t>
            </a:r>
            <a:r>
              <a:rPr lang="zh-CN" altLang="en-US" sz="4000" b="1" dirty="0">
                <a:solidFill>
                  <a:srgbClr val="F8F8F8"/>
                </a:solidFill>
              </a:rPr>
              <a:t>章 网页设计与</a:t>
            </a:r>
            <a:r>
              <a:rPr lang="en-US" altLang="zh-CN" sz="4000" b="1" dirty="0">
                <a:solidFill>
                  <a:srgbClr val="F8F8F8"/>
                </a:solidFill>
              </a:rPr>
              <a:t>Web</a:t>
            </a:r>
            <a:r>
              <a:rPr lang="zh-CN" altLang="en-US" sz="4000" b="1" dirty="0">
                <a:solidFill>
                  <a:srgbClr val="F8F8F8"/>
                </a:solidFill>
              </a:rPr>
              <a:t>前端基础</a:t>
            </a:r>
            <a:endParaRPr lang="zh-CN" sz="4000" b="1" dirty="0">
              <a:solidFill>
                <a:srgbClr val="F8F8F8"/>
              </a:solidFill>
            </a:endParaRPr>
          </a:p>
        </p:txBody>
      </p:sp>
      <p:sp>
        <p:nvSpPr>
          <p:cNvPr id="4100" name="Rectangle 4"/>
          <p:cNvSpPr>
            <a:spLocks noGrp="1" noChangeArrowheads="1"/>
          </p:cNvSpPr>
          <p:nvPr>
            <p:ph type="subTitle" idx="4294967295"/>
          </p:nvPr>
        </p:nvSpPr>
        <p:spPr>
          <a:xfrm>
            <a:off x="2497981" y="4941168"/>
            <a:ext cx="7200800" cy="458416"/>
          </a:xfrm>
          <a:noFill/>
          <a:ln>
            <a:noFill/>
          </a:ln>
          <a:effectLst/>
        </p:spPr>
        <p:txBody>
          <a:bodyPr vert="horz" wrap="square" lIns="91440" tIns="45720" rIns="91440" bIns="45720" numCol="1" anchor="ctr" anchorCtr="0" compatLnSpc="1">
            <a:prstTxWarp prst="textNoShape">
              <a:avLst/>
            </a:prstTxWarp>
          </a:bodyPr>
          <a:lstStyle/>
          <a:p>
            <a:pPr marL="0" indent="0" algn="ctr">
              <a:spcBef>
                <a:spcPct val="0"/>
              </a:spcBef>
              <a:buNone/>
            </a:pPr>
            <a:r>
              <a:rPr lang="zh-CN" altLang="en-US" sz="2400" dirty="0" smtClean="0">
                <a:solidFill>
                  <a:srgbClr val="F8F8F8"/>
                </a:solidFill>
                <a:latin typeface="+mj-lt"/>
                <a:ea typeface="+mj-ea"/>
                <a:cs typeface="+mj-cs"/>
              </a:rPr>
              <a:t>计算机与通信工程学院          </a:t>
            </a:r>
            <a:endParaRPr lang="zh-CN" sz="2400" dirty="0">
              <a:solidFill>
                <a:srgbClr val="F8F8F8"/>
              </a:solidFill>
              <a:latin typeface="+mj-lt"/>
              <a:ea typeface="+mj-ea"/>
              <a:cs typeface="+mj-cs"/>
            </a:endParaRPr>
          </a:p>
        </p:txBody>
      </p:sp>
      <p:sp>
        <p:nvSpPr>
          <p:cNvPr id="24" name="矩形 23"/>
          <p:cNvSpPr/>
          <p:nvPr/>
        </p:nvSpPr>
        <p:spPr bwMode="auto">
          <a:xfrm>
            <a:off x="4855570" y="5489871"/>
            <a:ext cx="1008112" cy="392311"/>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smtClean="0">
                <a:ln>
                  <a:noFill/>
                </a:ln>
                <a:solidFill>
                  <a:srgbClr val="F8F8F8"/>
                </a:solidFill>
                <a:effectLst/>
                <a:latin typeface="+mj-ea"/>
                <a:ea typeface="+mj-ea"/>
              </a:rPr>
              <a:t>主讲人</a:t>
            </a:r>
          </a:p>
        </p:txBody>
      </p:sp>
      <p:sp>
        <p:nvSpPr>
          <p:cNvPr id="31" name="矩形 30"/>
          <p:cNvSpPr/>
          <p:nvPr/>
        </p:nvSpPr>
        <p:spPr bwMode="auto">
          <a:xfrm>
            <a:off x="5892800" y="5489871"/>
            <a:ext cx="1309341" cy="392311"/>
          </a:xfrm>
          <a:prstGeom prst="rect">
            <a:avLst/>
          </a:prstGeom>
          <a:solidFill>
            <a:schemeClr val="tx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smtClean="0">
                <a:ln>
                  <a:noFill/>
                </a:ln>
                <a:solidFill>
                  <a:srgbClr val="F8F8F8"/>
                </a:solidFill>
                <a:effectLst/>
                <a:latin typeface="+mj-ea"/>
                <a:ea typeface="+mj-ea"/>
              </a:rPr>
              <a:t>朱会东</a:t>
            </a:r>
          </a:p>
        </p:txBody>
      </p:sp>
      <p:grpSp>
        <p:nvGrpSpPr>
          <p:cNvPr id="4104" name="组合 4103"/>
          <p:cNvGrpSpPr/>
          <p:nvPr/>
        </p:nvGrpSpPr>
        <p:grpSpPr>
          <a:xfrm>
            <a:off x="4557712" y="2095499"/>
            <a:ext cx="2881314" cy="2808287"/>
            <a:chOff x="4719637" y="877888"/>
            <a:chExt cx="2881314" cy="2808287"/>
          </a:xfrm>
        </p:grpSpPr>
        <p:sp>
          <p:nvSpPr>
            <p:cNvPr id="12" name="Freeform 12"/>
            <p:cNvSpPr>
              <a:spLocks/>
            </p:cNvSpPr>
            <p:nvPr/>
          </p:nvSpPr>
          <p:spPr bwMode="auto">
            <a:xfrm>
              <a:off x="5902325" y="877888"/>
              <a:ext cx="1409700" cy="1343025"/>
            </a:xfrm>
            <a:custGeom>
              <a:avLst/>
              <a:gdLst>
                <a:gd name="T0" fmla="*/ 1176 w 1588"/>
                <a:gd name="T1" fmla="*/ 1262 h 1505"/>
                <a:gd name="T2" fmla="*/ 0 w 1588"/>
                <a:gd name="T3" fmla="*/ 236 h 1505"/>
                <a:gd name="T4" fmla="*/ 1460 w 1588"/>
                <a:gd name="T5" fmla="*/ 733 h 1505"/>
                <a:gd name="T6" fmla="*/ 1534 w 1588"/>
                <a:gd name="T7" fmla="*/ 1272 h 1505"/>
                <a:gd name="T8" fmla="*/ 1176 w 1588"/>
                <a:gd name="T9" fmla="*/ 1262 h 1505"/>
              </a:gdLst>
              <a:ahLst/>
              <a:cxnLst>
                <a:cxn ang="0">
                  <a:pos x="T0" y="T1"/>
                </a:cxn>
                <a:cxn ang="0">
                  <a:pos x="T2" y="T3"/>
                </a:cxn>
                <a:cxn ang="0">
                  <a:pos x="T4" y="T5"/>
                </a:cxn>
                <a:cxn ang="0">
                  <a:pos x="T6" y="T7"/>
                </a:cxn>
                <a:cxn ang="0">
                  <a:pos x="T8" y="T9"/>
                </a:cxn>
              </a:cxnLst>
              <a:rect l="0" t="0" r="r" b="b"/>
              <a:pathLst>
                <a:path w="1588" h="1505">
                  <a:moveTo>
                    <a:pt x="1176" y="1262"/>
                  </a:moveTo>
                  <a:cubicBezTo>
                    <a:pt x="1097" y="766"/>
                    <a:pt x="703" y="183"/>
                    <a:pt x="0" y="236"/>
                  </a:cubicBezTo>
                  <a:cubicBezTo>
                    <a:pt x="329" y="0"/>
                    <a:pt x="1129" y="138"/>
                    <a:pt x="1460" y="733"/>
                  </a:cubicBezTo>
                  <a:cubicBezTo>
                    <a:pt x="1573" y="912"/>
                    <a:pt x="1588" y="1123"/>
                    <a:pt x="1534" y="1272"/>
                  </a:cubicBezTo>
                  <a:cubicBezTo>
                    <a:pt x="1452" y="1501"/>
                    <a:pt x="1219" y="1505"/>
                    <a:pt x="1176" y="126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13"/>
            <p:cNvSpPr>
              <a:spLocks/>
            </p:cNvSpPr>
            <p:nvPr/>
          </p:nvSpPr>
          <p:spPr bwMode="auto">
            <a:xfrm>
              <a:off x="4719637" y="1079500"/>
              <a:ext cx="1335088" cy="1417638"/>
            </a:xfrm>
            <a:custGeom>
              <a:avLst/>
              <a:gdLst>
                <a:gd name="T0" fmla="*/ 1262 w 1505"/>
                <a:gd name="T1" fmla="*/ 412 h 1588"/>
                <a:gd name="T2" fmla="*/ 236 w 1505"/>
                <a:gd name="T3" fmla="*/ 1588 h 1588"/>
                <a:gd name="T4" fmla="*/ 733 w 1505"/>
                <a:gd name="T5" fmla="*/ 128 h 1588"/>
                <a:gd name="T6" fmla="*/ 1272 w 1505"/>
                <a:gd name="T7" fmla="*/ 54 h 1588"/>
                <a:gd name="T8" fmla="*/ 1262 w 1505"/>
                <a:gd name="T9" fmla="*/ 412 h 1588"/>
              </a:gdLst>
              <a:ahLst/>
              <a:cxnLst>
                <a:cxn ang="0">
                  <a:pos x="T0" y="T1"/>
                </a:cxn>
                <a:cxn ang="0">
                  <a:pos x="T2" y="T3"/>
                </a:cxn>
                <a:cxn ang="0">
                  <a:pos x="T4" y="T5"/>
                </a:cxn>
                <a:cxn ang="0">
                  <a:pos x="T6" y="T7"/>
                </a:cxn>
                <a:cxn ang="0">
                  <a:pos x="T8" y="T9"/>
                </a:cxn>
              </a:cxnLst>
              <a:rect l="0" t="0" r="r" b="b"/>
              <a:pathLst>
                <a:path w="1505" h="1588">
                  <a:moveTo>
                    <a:pt x="1262" y="412"/>
                  </a:moveTo>
                  <a:cubicBezTo>
                    <a:pt x="766" y="491"/>
                    <a:pt x="183" y="885"/>
                    <a:pt x="236" y="1588"/>
                  </a:cubicBezTo>
                  <a:cubicBezTo>
                    <a:pt x="0" y="1259"/>
                    <a:pt x="138" y="459"/>
                    <a:pt x="733" y="128"/>
                  </a:cubicBezTo>
                  <a:cubicBezTo>
                    <a:pt x="912" y="15"/>
                    <a:pt x="1123" y="0"/>
                    <a:pt x="1272" y="54"/>
                  </a:cubicBezTo>
                  <a:cubicBezTo>
                    <a:pt x="1501" y="136"/>
                    <a:pt x="1505" y="369"/>
                    <a:pt x="1262" y="41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14"/>
            <p:cNvSpPr>
              <a:spLocks/>
            </p:cNvSpPr>
            <p:nvPr/>
          </p:nvSpPr>
          <p:spPr bwMode="auto">
            <a:xfrm>
              <a:off x="4919663" y="2343150"/>
              <a:ext cx="1409700" cy="1343025"/>
            </a:xfrm>
            <a:custGeom>
              <a:avLst/>
              <a:gdLst>
                <a:gd name="T0" fmla="*/ 412 w 1588"/>
                <a:gd name="T1" fmla="*/ 244 h 1505"/>
                <a:gd name="T2" fmla="*/ 1588 w 1588"/>
                <a:gd name="T3" fmla="*/ 1269 h 1505"/>
                <a:gd name="T4" fmla="*/ 128 w 1588"/>
                <a:gd name="T5" fmla="*/ 772 h 1505"/>
                <a:gd name="T6" fmla="*/ 54 w 1588"/>
                <a:gd name="T7" fmla="*/ 233 h 1505"/>
                <a:gd name="T8" fmla="*/ 412 w 1588"/>
                <a:gd name="T9" fmla="*/ 244 h 1505"/>
              </a:gdLst>
              <a:ahLst/>
              <a:cxnLst>
                <a:cxn ang="0">
                  <a:pos x="T0" y="T1"/>
                </a:cxn>
                <a:cxn ang="0">
                  <a:pos x="T2" y="T3"/>
                </a:cxn>
                <a:cxn ang="0">
                  <a:pos x="T4" y="T5"/>
                </a:cxn>
                <a:cxn ang="0">
                  <a:pos x="T6" y="T7"/>
                </a:cxn>
                <a:cxn ang="0">
                  <a:pos x="T8" y="T9"/>
                </a:cxn>
              </a:cxnLst>
              <a:rect l="0" t="0" r="r" b="b"/>
              <a:pathLst>
                <a:path w="1588" h="1505">
                  <a:moveTo>
                    <a:pt x="412" y="244"/>
                  </a:moveTo>
                  <a:cubicBezTo>
                    <a:pt x="491" y="740"/>
                    <a:pt x="885" y="1322"/>
                    <a:pt x="1588" y="1269"/>
                  </a:cubicBezTo>
                  <a:cubicBezTo>
                    <a:pt x="1259" y="1505"/>
                    <a:pt x="459" y="1368"/>
                    <a:pt x="128" y="772"/>
                  </a:cubicBezTo>
                  <a:cubicBezTo>
                    <a:pt x="15" y="594"/>
                    <a:pt x="0" y="382"/>
                    <a:pt x="54" y="233"/>
                  </a:cubicBezTo>
                  <a:cubicBezTo>
                    <a:pt x="136" y="4"/>
                    <a:pt x="369" y="0"/>
                    <a:pt x="412" y="244"/>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15"/>
            <p:cNvSpPr>
              <a:spLocks/>
            </p:cNvSpPr>
            <p:nvPr/>
          </p:nvSpPr>
          <p:spPr bwMode="auto">
            <a:xfrm>
              <a:off x="6161088" y="1781175"/>
              <a:ext cx="1439863" cy="1695450"/>
            </a:xfrm>
            <a:custGeom>
              <a:avLst/>
              <a:gdLst>
                <a:gd name="T0" fmla="*/ 255 w 1623"/>
                <a:gd name="T1" fmla="*/ 1512 h 1899"/>
                <a:gd name="T2" fmla="*/ 1336 w 1623"/>
                <a:gd name="T3" fmla="*/ 0 h 1899"/>
                <a:gd name="T4" fmla="*/ 788 w 1623"/>
                <a:gd name="T5" fmla="*/ 1781 h 1899"/>
                <a:gd name="T6" fmla="*/ 229 w 1623"/>
                <a:gd name="T7" fmla="*/ 1844 h 1899"/>
                <a:gd name="T8" fmla="*/ 255 w 1623"/>
                <a:gd name="T9" fmla="*/ 1512 h 1899"/>
              </a:gdLst>
              <a:ahLst/>
              <a:cxnLst>
                <a:cxn ang="0">
                  <a:pos x="T0" y="T1"/>
                </a:cxn>
                <a:cxn ang="0">
                  <a:pos x="T2" y="T3"/>
                </a:cxn>
                <a:cxn ang="0">
                  <a:pos x="T4" y="T5"/>
                </a:cxn>
                <a:cxn ang="0">
                  <a:pos x="T6" y="T7"/>
                </a:cxn>
                <a:cxn ang="0">
                  <a:pos x="T8" y="T9"/>
                </a:cxn>
              </a:cxnLst>
              <a:rect l="0" t="0" r="r" b="b"/>
              <a:pathLst>
                <a:path w="1623" h="1899">
                  <a:moveTo>
                    <a:pt x="255" y="1512"/>
                  </a:moveTo>
                  <a:cubicBezTo>
                    <a:pt x="907" y="1463"/>
                    <a:pt x="1414" y="716"/>
                    <a:pt x="1336" y="0"/>
                  </a:cubicBezTo>
                  <a:cubicBezTo>
                    <a:pt x="1623" y="573"/>
                    <a:pt x="1384" y="1450"/>
                    <a:pt x="788" y="1781"/>
                  </a:cubicBezTo>
                  <a:cubicBezTo>
                    <a:pt x="610" y="1894"/>
                    <a:pt x="378" y="1899"/>
                    <a:pt x="229" y="1844"/>
                  </a:cubicBezTo>
                  <a:cubicBezTo>
                    <a:pt x="0" y="1762"/>
                    <a:pt x="11" y="1555"/>
                    <a:pt x="255" y="15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4102" name="组合 4101"/>
          <p:cNvGrpSpPr/>
          <p:nvPr/>
        </p:nvGrpSpPr>
        <p:grpSpPr>
          <a:xfrm>
            <a:off x="5277644" y="2712243"/>
            <a:ext cx="1641475" cy="1571625"/>
            <a:chOff x="5395913" y="1517650"/>
            <a:chExt cx="1641475" cy="1571625"/>
          </a:xfrm>
        </p:grpSpPr>
        <p:sp>
          <p:nvSpPr>
            <p:cNvPr id="5" name="Freeform 5"/>
            <p:cNvSpPr>
              <a:spLocks noEditPoints="1"/>
            </p:cNvSpPr>
            <p:nvPr/>
          </p:nvSpPr>
          <p:spPr bwMode="auto">
            <a:xfrm>
              <a:off x="5395913" y="1517650"/>
              <a:ext cx="873125" cy="1127125"/>
            </a:xfrm>
            <a:custGeom>
              <a:avLst/>
              <a:gdLst>
                <a:gd name="T0" fmla="*/ 574 w 984"/>
                <a:gd name="T1" fmla="*/ 380 h 1262"/>
                <a:gd name="T2" fmla="*/ 723 w 984"/>
                <a:gd name="T3" fmla="*/ 167 h 1262"/>
                <a:gd name="T4" fmla="*/ 511 w 984"/>
                <a:gd name="T5" fmla="*/ 17 h 1262"/>
                <a:gd name="T6" fmla="*/ 361 w 984"/>
                <a:gd name="T7" fmla="*/ 230 h 1262"/>
                <a:gd name="T8" fmla="*/ 574 w 984"/>
                <a:gd name="T9" fmla="*/ 380 h 1262"/>
                <a:gd name="T10" fmla="*/ 938 w 984"/>
                <a:gd name="T11" fmla="*/ 665 h 1262"/>
                <a:gd name="T12" fmla="*/ 979 w 984"/>
                <a:gd name="T13" fmla="*/ 606 h 1262"/>
                <a:gd name="T14" fmla="*/ 920 w 984"/>
                <a:gd name="T15" fmla="*/ 565 h 1262"/>
                <a:gd name="T16" fmla="*/ 702 w 984"/>
                <a:gd name="T17" fmla="*/ 605 h 1262"/>
                <a:gd name="T18" fmla="*/ 554 w 984"/>
                <a:gd name="T19" fmla="*/ 441 h 1262"/>
                <a:gd name="T20" fmla="*/ 539 w 984"/>
                <a:gd name="T21" fmla="*/ 429 h 1262"/>
                <a:gd name="T22" fmla="*/ 530 w 984"/>
                <a:gd name="T23" fmla="*/ 425 h 1262"/>
                <a:gd name="T24" fmla="*/ 419 w 984"/>
                <a:gd name="T25" fmla="*/ 388 h 1262"/>
                <a:gd name="T26" fmla="*/ 419 w 984"/>
                <a:gd name="T27" fmla="*/ 388 h 1262"/>
                <a:gd name="T28" fmla="*/ 387 w 984"/>
                <a:gd name="T29" fmla="*/ 383 h 1262"/>
                <a:gd name="T30" fmla="*/ 141 w 984"/>
                <a:gd name="T31" fmla="*/ 426 h 1262"/>
                <a:gd name="T32" fmla="*/ 100 w 984"/>
                <a:gd name="T33" fmla="*/ 465 h 1262"/>
                <a:gd name="T34" fmla="*/ 11 w 984"/>
                <a:gd name="T35" fmla="*/ 689 h 1262"/>
                <a:gd name="T36" fmla="*/ 39 w 984"/>
                <a:gd name="T37" fmla="*/ 755 h 1262"/>
                <a:gd name="T38" fmla="*/ 105 w 984"/>
                <a:gd name="T39" fmla="*/ 727 h 1262"/>
                <a:gd name="T40" fmla="*/ 187 w 984"/>
                <a:gd name="T41" fmla="*/ 521 h 1262"/>
                <a:gd name="T42" fmla="*/ 313 w 984"/>
                <a:gd name="T43" fmla="*/ 499 h 1262"/>
                <a:gd name="T44" fmla="*/ 229 w 984"/>
                <a:gd name="T45" fmla="*/ 749 h 1262"/>
                <a:gd name="T46" fmla="*/ 225 w 984"/>
                <a:gd name="T47" fmla="*/ 766 h 1262"/>
                <a:gd name="T48" fmla="*/ 223 w 984"/>
                <a:gd name="T49" fmla="*/ 794 h 1262"/>
                <a:gd name="T50" fmla="*/ 263 w 984"/>
                <a:gd name="T51" fmla="*/ 1020 h 1262"/>
                <a:gd name="T52" fmla="*/ 61 w 984"/>
                <a:gd name="T53" fmla="*/ 1137 h 1262"/>
                <a:gd name="T54" fmla="*/ 39 w 984"/>
                <a:gd name="T55" fmla="*/ 1222 h 1262"/>
                <a:gd name="T56" fmla="*/ 124 w 984"/>
                <a:gd name="T57" fmla="*/ 1245 h 1262"/>
                <a:gd name="T58" fmla="*/ 359 w 984"/>
                <a:gd name="T59" fmla="*/ 1109 h 1262"/>
                <a:gd name="T60" fmla="*/ 370 w 984"/>
                <a:gd name="T61" fmla="*/ 1100 h 1262"/>
                <a:gd name="T62" fmla="*/ 393 w 984"/>
                <a:gd name="T63" fmla="*/ 1040 h 1262"/>
                <a:gd name="T64" fmla="*/ 365 w 984"/>
                <a:gd name="T65" fmla="*/ 881 h 1262"/>
                <a:gd name="T66" fmla="*/ 517 w 984"/>
                <a:gd name="T67" fmla="*/ 907 h 1262"/>
                <a:gd name="T68" fmla="*/ 547 w 984"/>
                <a:gd name="T69" fmla="*/ 1067 h 1262"/>
                <a:gd name="T70" fmla="*/ 620 w 984"/>
                <a:gd name="T71" fmla="*/ 1117 h 1262"/>
                <a:gd name="T72" fmla="*/ 670 w 984"/>
                <a:gd name="T73" fmla="*/ 1044 h 1262"/>
                <a:gd name="T74" fmla="*/ 632 w 984"/>
                <a:gd name="T75" fmla="*/ 847 h 1262"/>
                <a:gd name="T76" fmla="*/ 628 w 984"/>
                <a:gd name="T77" fmla="*/ 833 h 1262"/>
                <a:gd name="T78" fmla="*/ 579 w 984"/>
                <a:gd name="T79" fmla="*/ 792 h 1262"/>
                <a:gd name="T80" fmla="*/ 482 w 984"/>
                <a:gd name="T81" fmla="*/ 775 h 1262"/>
                <a:gd name="T82" fmla="*/ 546 w 984"/>
                <a:gd name="T83" fmla="*/ 583 h 1262"/>
                <a:gd name="T84" fmla="*/ 646 w 984"/>
                <a:gd name="T85" fmla="*/ 695 h 1262"/>
                <a:gd name="T86" fmla="*/ 701 w 984"/>
                <a:gd name="T87" fmla="*/ 709 h 1262"/>
                <a:gd name="T88" fmla="*/ 938 w 984"/>
                <a:gd name="T89" fmla="*/ 665 h 1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84" h="1262">
                  <a:moveTo>
                    <a:pt x="574" y="380"/>
                  </a:moveTo>
                  <a:cubicBezTo>
                    <a:pt x="674" y="362"/>
                    <a:pt x="741" y="267"/>
                    <a:pt x="723" y="167"/>
                  </a:cubicBezTo>
                  <a:cubicBezTo>
                    <a:pt x="706" y="67"/>
                    <a:pt x="611" y="0"/>
                    <a:pt x="511" y="17"/>
                  </a:cubicBezTo>
                  <a:cubicBezTo>
                    <a:pt x="411" y="35"/>
                    <a:pt x="344" y="130"/>
                    <a:pt x="361" y="230"/>
                  </a:cubicBezTo>
                  <a:cubicBezTo>
                    <a:pt x="379" y="330"/>
                    <a:pt x="474" y="397"/>
                    <a:pt x="574" y="380"/>
                  </a:cubicBezTo>
                  <a:close/>
                  <a:moveTo>
                    <a:pt x="938" y="665"/>
                  </a:moveTo>
                  <a:cubicBezTo>
                    <a:pt x="966" y="660"/>
                    <a:pt x="984" y="634"/>
                    <a:pt x="979" y="606"/>
                  </a:cubicBezTo>
                  <a:cubicBezTo>
                    <a:pt x="974" y="578"/>
                    <a:pt x="947" y="560"/>
                    <a:pt x="920" y="565"/>
                  </a:cubicBezTo>
                  <a:lnTo>
                    <a:pt x="702" y="605"/>
                  </a:lnTo>
                  <a:lnTo>
                    <a:pt x="554" y="441"/>
                  </a:lnTo>
                  <a:cubicBezTo>
                    <a:pt x="550" y="436"/>
                    <a:pt x="545" y="432"/>
                    <a:pt x="539" y="429"/>
                  </a:cubicBezTo>
                  <a:cubicBezTo>
                    <a:pt x="536" y="428"/>
                    <a:pt x="533" y="426"/>
                    <a:pt x="530" y="425"/>
                  </a:cubicBezTo>
                  <a:lnTo>
                    <a:pt x="419" y="388"/>
                  </a:lnTo>
                  <a:cubicBezTo>
                    <a:pt x="419" y="388"/>
                    <a:pt x="419" y="388"/>
                    <a:pt x="419" y="388"/>
                  </a:cubicBezTo>
                  <a:cubicBezTo>
                    <a:pt x="410" y="383"/>
                    <a:pt x="399" y="381"/>
                    <a:pt x="387" y="383"/>
                  </a:cubicBezTo>
                  <a:lnTo>
                    <a:pt x="141" y="426"/>
                  </a:lnTo>
                  <a:cubicBezTo>
                    <a:pt x="120" y="429"/>
                    <a:pt x="104" y="445"/>
                    <a:pt x="100" y="465"/>
                  </a:cubicBezTo>
                  <a:lnTo>
                    <a:pt x="11" y="689"/>
                  </a:lnTo>
                  <a:cubicBezTo>
                    <a:pt x="0" y="715"/>
                    <a:pt x="13" y="745"/>
                    <a:pt x="39" y="755"/>
                  </a:cubicBezTo>
                  <a:cubicBezTo>
                    <a:pt x="65" y="766"/>
                    <a:pt x="95" y="753"/>
                    <a:pt x="105" y="727"/>
                  </a:cubicBezTo>
                  <a:lnTo>
                    <a:pt x="187" y="521"/>
                  </a:lnTo>
                  <a:lnTo>
                    <a:pt x="313" y="499"/>
                  </a:lnTo>
                  <a:lnTo>
                    <a:pt x="229" y="749"/>
                  </a:lnTo>
                  <a:cubicBezTo>
                    <a:pt x="227" y="755"/>
                    <a:pt x="226" y="760"/>
                    <a:pt x="225" y="766"/>
                  </a:cubicBezTo>
                  <a:cubicBezTo>
                    <a:pt x="222" y="775"/>
                    <a:pt x="222" y="784"/>
                    <a:pt x="223" y="794"/>
                  </a:cubicBezTo>
                  <a:lnTo>
                    <a:pt x="263" y="1020"/>
                  </a:lnTo>
                  <a:lnTo>
                    <a:pt x="61" y="1137"/>
                  </a:lnTo>
                  <a:cubicBezTo>
                    <a:pt x="31" y="1154"/>
                    <a:pt x="21" y="1193"/>
                    <a:pt x="39" y="1222"/>
                  </a:cubicBezTo>
                  <a:cubicBezTo>
                    <a:pt x="56" y="1252"/>
                    <a:pt x="94" y="1262"/>
                    <a:pt x="124" y="1245"/>
                  </a:cubicBezTo>
                  <a:lnTo>
                    <a:pt x="359" y="1109"/>
                  </a:lnTo>
                  <a:cubicBezTo>
                    <a:pt x="363" y="1106"/>
                    <a:pt x="366" y="1103"/>
                    <a:pt x="370" y="1100"/>
                  </a:cubicBezTo>
                  <a:cubicBezTo>
                    <a:pt x="387" y="1087"/>
                    <a:pt x="397" y="1064"/>
                    <a:pt x="393" y="1040"/>
                  </a:cubicBezTo>
                  <a:lnTo>
                    <a:pt x="365" y="881"/>
                  </a:lnTo>
                  <a:lnTo>
                    <a:pt x="517" y="907"/>
                  </a:lnTo>
                  <a:lnTo>
                    <a:pt x="547" y="1067"/>
                  </a:lnTo>
                  <a:cubicBezTo>
                    <a:pt x="553" y="1101"/>
                    <a:pt x="586" y="1123"/>
                    <a:pt x="620" y="1117"/>
                  </a:cubicBezTo>
                  <a:cubicBezTo>
                    <a:pt x="654" y="1110"/>
                    <a:pt x="676" y="1078"/>
                    <a:pt x="670" y="1044"/>
                  </a:cubicBezTo>
                  <a:lnTo>
                    <a:pt x="632" y="847"/>
                  </a:lnTo>
                  <a:cubicBezTo>
                    <a:pt x="631" y="842"/>
                    <a:pt x="630" y="837"/>
                    <a:pt x="628" y="833"/>
                  </a:cubicBezTo>
                  <a:cubicBezTo>
                    <a:pt x="621" y="812"/>
                    <a:pt x="603" y="796"/>
                    <a:pt x="579" y="792"/>
                  </a:cubicBezTo>
                  <a:lnTo>
                    <a:pt x="482" y="775"/>
                  </a:lnTo>
                  <a:lnTo>
                    <a:pt x="546" y="583"/>
                  </a:lnTo>
                  <a:lnTo>
                    <a:pt x="646" y="695"/>
                  </a:lnTo>
                  <a:cubicBezTo>
                    <a:pt x="660" y="710"/>
                    <a:pt x="682" y="715"/>
                    <a:pt x="701" y="709"/>
                  </a:cubicBezTo>
                  <a:lnTo>
                    <a:pt x="938" y="665"/>
                  </a:lnTo>
                  <a:close/>
                </a:path>
              </a:pathLst>
            </a:custGeom>
            <a:solidFill>
              <a:srgbClr val="E1E3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4096" name="组合 4095"/>
            <p:cNvGrpSpPr/>
            <p:nvPr/>
          </p:nvGrpSpPr>
          <p:grpSpPr>
            <a:xfrm>
              <a:off x="6116638" y="2249488"/>
              <a:ext cx="920750" cy="260350"/>
              <a:chOff x="6116638" y="2249488"/>
              <a:chExt cx="920750" cy="260350"/>
            </a:xfrm>
          </p:grpSpPr>
          <p:sp>
            <p:nvSpPr>
              <p:cNvPr id="6" name="Freeform 6"/>
              <p:cNvSpPr>
                <a:spLocks/>
              </p:cNvSpPr>
              <p:nvPr/>
            </p:nvSpPr>
            <p:spPr bwMode="auto">
              <a:xfrm>
                <a:off x="6116638" y="2249488"/>
                <a:ext cx="920750" cy="260350"/>
              </a:xfrm>
              <a:custGeom>
                <a:avLst/>
                <a:gdLst>
                  <a:gd name="T0" fmla="*/ 1006 w 1037"/>
                  <a:gd name="T1" fmla="*/ 245 h 291"/>
                  <a:gd name="T2" fmla="*/ 414 w 1037"/>
                  <a:gd name="T3" fmla="*/ 245 h 291"/>
                  <a:gd name="T4" fmla="*/ 200 w 1037"/>
                  <a:gd name="T5" fmla="*/ 245 h 291"/>
                  <a:gd name="T6" fmla="*/ 152 w 1037"/>
                  <a:gd name="T7" fmla="*/ 244 h 291"/>
                  <a:gd name="T8" fmla="*/ 81 w 1037"/>
                  <a:gd name="T9" fmla="*/ 100 h 291"/>
                  <a:gd name="T10" fmla="*/ 226 w 1037"/>
                  <a:gd name="T11" fmla="*/ 47 h 291"/>
                  <a:gd name="T12" fmla="*/ 447 w 1037"/>
                  <a:gd name="T13" fmla="*/ 47 h 291"/>
                  <a:gd name="T14" fmla="*/ 1007 w 1037"/>
                  <a:gd name="T15" fmla="*/ 47 h 291"/>
                  <a:gd name="T16" fmla="*/ 1007 w 1037"/>
                  <a:gd name="T17" fmla="*/ 0 h 291"/>
                  <a:gd name="T18" fmla="*/ 414 w 1037"/>
                  <a:gd name="T19" fmla="*/ 0 h 291"/>
                  <a:gd name="T20" fmla="*/ 200 w 1037"/>
                  <a:gd name="T21" fmla="*/ 0 h 291"/>
                  <a:gd name="T22" fmla="*/ 154 w 1037"/>
                  <a:gd name="T23" fmla="*/ 1 h 291"/>
                  <a:gd name="T24" fmla="*/ 28 w 1037"/>
                  <a:gd name="T25" fmla="*/ 110 h 291"/>
                  <a:gd name="T26" fmla="*/ 178 w 1037"/>
                  <a:gd name="T27" fmla="*/ 291 h 291"/>
                  <a:gd name="T28" fmla="*/ 356 w 1037"/>
                  <a:gd name="T29" fmla="*/ 291 h 291"/>
                  <a:gd name="T30" fmla="*/ 999 w 1037"/>
                  <a:gd name="T31" fmla="*/ 291 h 291"/>
                  <a:gd name="T32" fmla="*/ 1007 w 1037"/>
                  <a:gd name="T33" fmla="*/ 291 h 291"/>
                  <a:gd name="T34" fmla="*/ 1008 w 1037"/>
                  <a:gd name="T35" fmla="*/ 245 h 291"/>
                  <a:gd name="T36" fmla="*/ 1006 w 1037"/>
                  <a:gd name="T37" fmla="*/ 245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37" h="291">
                    <a:moveTo>
                      <a:pt x="1006" y="245"/>
                    </a:moveTo>
                    <a:lnTo>
                      <a:pt x="414" y="245"/>
                    </a:lnTo>
                    <a:lnTo>
                      <a:pt x="200" y="245"/>
                    </a:lnTo>
                    <a:cubicBezTo>
                      <a:pt x="184" y="245"/>
                      <a:pt x="168" y="246"/>
                      <a:pt x="152" y="244"/>
                    </a:cubicBezTo>
                    <a:cubicBezTo>
                      <a:pt x="86" y="233"/>
                      <a:pt x="52" y="158"/>
                      <a:pt x="81" y="100"/>
                    </a:cubicBezTo>
                    <a:cubicBezTo>
                      <a:pt x="110" y="42"/>
                      <a:pt x="172" y="47"/>
                      <a:pt x="226" y="47"/>
                    </a:cubicBezTo>
                    <a:lnTo>
                      <a:pt x="447" y="47"/>
                    </a:lnTo>
                    <a:lnTo>
                      <a:pt x="1007" y="47"/>
                    </a:lnTo>
                    <a:cubicBezTo>
                      <a:pt x="1037" y="47"/>
                      <a:pt x="1037" y="0"/>
                      <a:pt x="1007" y="0"/>
                    </a:cubicBezTo>
                    <a:lnTo>
                      <a:pt x="414" y="0"/>
                    </a:lnTo>
                    <a:lnTo>
                      <a:pt x="200" y="0"/>
                    </a:lnTo>
                    <a:cubicBezTo>
                      <a:pt x="184" y="0"/>
                      <a:pt x="169" y="0"/>
                      <a:pt x="154" y="1"/>
                    </a:cubicBezTo>
                    <a:cubicBezTo>
                      <a:pt x="93" y="7"/>
                      <a:pt x="44" y="52"/>
                      <a:pt x="28" y="110"/>
                    </a:cubicBezTo>
                    <a:cubicBezTo>
                      <a:pt x="0" y="207"/>
                      <a:pt x="84" y="291"/>
                      <a:pt x="178" y="291"/>
                    </a:cubicBezTo>
                    <a:lnTo>
                      <a:pt x="356" y="291"/>
                    </a:lnTo>
                    <a:lnTo>
                      <a:pt x="999" y="291"/>
                    </a:lnTo>
                    <a:lnTo>
                      <a:pt x="1007" y="291"/>
                    </a:lnTo>
                    <a:cubicBezTo>
                      <a:pt x="1036" y="291"/>
                      <a:pt x="1037" y="246"/>
                      <a:pt x="1008" y="245"/>
                    </a:cubicBezTo>
                    <a:cubicBezTo>
                      <a:pt x="1007" y="245"/>
                      <a:pt x="1007" y="245"/>
                      <a:pt x="1006" y="245"/>
                    </a:cubicBezTo>
                    <a:close/>
                  </a:path>
                </a:pathLst>
              </a:custGeom>
              <a:solidFill>
                <a:srgbClr val="E1E3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7"/>
              <p:cNvSpPr>
                <a:spLocks noEditPoints="1"/>
              </p:cNvSpPr>
              <p:nvPr/>
            </p:nvSpPr>
            <p:spPr bwMode="auto">
              <a:xfrm>
                <a:off x="6199188" y="2305050"/>
                <a:ext cx="773113" cy="152400"/>
              </a:xfrm>
              <a:custGeom>
                <a:avLst/>
                <a:gdLst>
                  <a:gd name="T0" fmla="*/ 55 w 872"/>
                  <a:gd name="T1" fmla="*/ 170 h 170"/>
                  <a:gd name="T2" fmla="*/ 845 w 872"/>
                  <a:gd name="T3" fmla="*/ 170 h 170"/>
                  <a:gd name="T4" fmla="*/ 845 w 872"/>
                  <a:gd name="T5" fmla="*/ 128 h 170"/>
                  <a:gd name="T6" fmla="*/ 55 w 872"/>
                  <a:gd name="T7" fmla="*/ 128 h 170"/>
                  <a:gd name="T8" fmla="*/ 55 w 872"/>
                  <a:gd name="T9" fmla="*/ 170 h 170"/>
                  <a:gd name="T10" fmla="*/ 27 w 872"/>
                  <a:gd name="T11" fmla="*/ 106 h 170"/>
                  <a:gd name="T12" fmla="*/ 817 w 872"/>
                  <a:gd name="T13" fmla="*/ 106 h 170"/>
                  <a:gd name="T14" fmla="*/ 817 w 872"/>
                  <a:gd name="T15" fmla="*/ 64 h 170"/>
                  <a:gd name="T16" fmla="*/ 27 w 872"/>
                  <a:gd name="T17" fmla="*/ 64 h 170"/>
                  <a:gd name="T18" fmla="*/ 27 w 872"/>
                  <a:gd name="T19" fmla="*/ 106 h 170"/>
                  <a:gd name="T20" fmla="*/ 55 w 872"/>
                  <a:gd name="T21" fmla="*/ 42 h 170"/>
                  <a:gd name="T22" fmla="*/ 845 w 872"/>
                  <a:gd name="T23" fmla="*/ 42 h 170"/>
                  <a:gd name="T24" fmla="*/ 845 w 872"/>
                  <a:gd name="T25" fmla="*/ 0 h 170"/>
                  <a:gd name="T26" fmla="*/ 55 w 872"/>
                  <a:gd name="T27" fmla="*/ 0 h 170"/>
                  <a:gd name="T28" fmla="*/ 55 w 872"/>
                  <a:gd name="T29" fmla="*/ 4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72" h="170">
                    <a:moveTo>
                      <a:pt x="55" y="170"/>
                    </a:moveTo>
                    <a:lnTo>
                      <a:pt x="845" y="170"/>
                    </a:lnTo>
                    <a:cubicBezTo>
                      <a:pt x="872" y="170"/>
                      <a:pt x="872" y="128"/>
                      <a:pt x="845" y="128"/>
                    </a:cubicBezTo>
                    <a:lnTo>
                      <a:pt x="55" y="128"/>
                    </a:lnTo>
                    <a:cubicBezTo>
                      <a:pt x="28" y="128"/>
                      <a:pt x="28" y="170"/>
                      <a:pt x="55" y="170"/>
                    </a:cubicBezTo>
                    <a:close/>
                    <a:moveTo>
                      <a:pt x="27" y="106"/>
                    </a:moveTo>
                    <a:lnTo>
                      <a:pt x="817" y="106"/>
                    </a:lnTo>
                    <a:cubicBezTo>
                      <a:pt x="844" y="106"/>
                      <a:pt x="844" y="64"/>
                      <a:pt x="817" y="64"/>
                    </a:cubicBezTo>
                    <a:lnTo>
                      <a:pt x="27" y="64"/>
                    </a:lnTo>
                    <a:cubicBezTo>
                      <a:pt x="0" y="64"/>
                      <a:pt x="0" y="106"/>
                      <a:pt x="27" y="106"/>
                    </a:cubicBezTo>
                    <a:close/>
                    <a:moveTo>
                      <a:pt x="55" y="42"/>
                    </a:moveTo>
                    <a:lnTo>
                      <a:pt x="845" y="42"/>
                    </a:lnTo>
                    <a:cubicBezTo>
                      <a:pt x="872" y="42"/>
                      <a:pt x="872" y="0"/>
                      <a:pt x="845" y="0"/>
                    </a:cubicBezTo>
                    <a:lnTo>
                      <a:pt x="55" y="0"/>
                    </a:lnTo>
                    <a:cubicBezTo>
                      <a:pt x="28" y="0"/>
                      <a:pt x="28" y="42"/>
                      <a:pt x="55" y="42"/>
                    </a:cubicBezTo>
                    <a:close/>
                  </a:path>
                </a:pathLst>
              </a:custGeom>
              <a:solidFill>
                <a:srgbClr val="E1E3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6"/>
              <p:cNvSpPr>
                <a:spLocks/>
              </p:cNvSpPr>
              <p:nvPr/>
            </p:nvSpPr>
            <p:spPr bwMode="auto">
              <a:xfrm>
                <a:off x="6777038" y="2303463"/>
                <a:ext cx="87313" cy="84138"/>
              </a:xfrm>
              <a:custGeom>
                <a:avLst/>
                <a:gdLst>
                  <a:gd name="T0" fmla="*/ 0 w 99"/>
                  <a:gd name="T1" fmla="*/ 0 h 93"/>
                  <a:gd name="T2" fmla="*/ 99 w 99"/>
                  <a:gd name="T3" fmla="*/ 0 h 93"/>
                  <a:gd name="T4" fmla="*/ 99 w 99"/>
                  <a:gd name="T5" fmla="*/ 93 h 93"/>
                  <a:gd name="T6" fmla="*/ 52 w 99"/>
                  <a:gd name="T7" fmla="*/ 74 h 93"/>
                  <a:gd name="T8" fmla="*/ 0 w 99"/>
                  <a:gd name="T9" fmla="*/ 93 h 93"/>
                  <a:gd name="T10" fmla="*/ 0 w 99"/>
                  <a:gd name="T11" fmla="*/ 0 h 93"/>
                </a:gdLst>
                <a:ahLst/>
                <a:cxnLst>
                  <a:cxn ang="0">
                    <a:pos x="T0" y="T1"/>
                  </a:cxn>
                  <a:cxn ang="0">
                    <a:pos x="T2" y="T3"/>
                  </a:cxn>
                  <a:cxn ang="0">
                    <a:pos x="T4" y="T5"/>
                  </a:cxn>
                  <a:cxn ang="0">
                    <a:pos x="T6" y="T7"/>
                  </a:cxn>
                  <a:cxn ang="0">
                    <a:pos x="T8" y="T9"/>
                  </a:cxn>
                  <a:cxn ang="0">
                    <a:pos x="T10" y="T11"/>
                  </a:cxn>
                </a:cxnLst>
                <a:rect l="0" t="0" r="r" b="b"/>
                <a:pathLst>
                  <a:path w="99" h="93">
                    <a:moveTo>
                      <a:pt x="0" y="0"/>
                    </a:moveTo>
                    <a:lnTo>
                      <a:pt x="99" y="0"/>
                    </a:lnTo>
                    <a:lnTo>
                      <a:pt x="99" y="93"/>
                    </a:lnTo>
                    <a:lnTo>
                      <a:pt x="52" y="74"/>
                    </a:lnTo>
                    <a:lnTo>
                      <a:pt x="0" y="93"/>
                    </a:lnTo>
                    <a:lnTo>
                      <a:pt x="0" y="0"/>
                    </a:lnTo>
                    <a:close/>
                  </a:path>
                </a:pathLst>
              </a:custGeom>
              <a:solidFill>
                <a:srgbClr val="ED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098" name="组合 4097"/>
            <p:cNvGrpSpPr/>
            <p:nvPr/>
          </p:nvGrpSpPr>
          <p:grpSpPr>
            <a:xfrm>
              <a:off x="5797550" y="2540000"/>
              <a:ext cx="941388" cy="260350"/>
              <a:chOff x="5797550" y="2540000"/>
              <a:chExt cx="941388" cy="260350"/>
            </a:xfrm>
          </p:grpSpPr>
          <p:sp>
            <p:nvSpPr>
              <p:cNvPr id="8" name="Freeform 8"/>
              <p:cNvSpPr>
                <a:spLocks/>
              </p:cNvSpPr>
              <p:nvPr/>
            </p:nvSpPr>
            <p:spPr bwMode="auto">
              <a:xfrm>
                <a:off x="5797550" y="2540000"/>
                <a:ext cx="941388" cy="260350"/>
              </a:xfrm>
              <a:custGeom>
                <a:avLst/>
                <a:gdLst>
                  <a:gd name="T0" fmla="*/ 1029 w 1060"/>
                  <a:gd name="T1" fmla="*/ 245 h 292"/>
                  <a:gd name="T2" fmla="*/ 414 w 1060"/>
                  <a:gd name="T3" fmla="*/ 245 h 292"/>
                  <a:gd name="T4" fmla="*/ 199 w 1060"/>
                  <a:gd name="T5" fmla="*/ 245 h 292"/>
                  <a:gd name="T6" fmla="*/ 152 w 1060"/>
                  <a:gd name="T7" fmla="*/ 244 h 292"/>
                  <a:gd name="T8" fmla="*/ 81 w 1060"/>
                  <a:gd name="T9" fmla="*/ 101 h 292"/>
                  <a:gd name="T10" fmla="*/ 226 w 1060"/>
                  <a:gd name="T11" fmla="*/ 48 h 292"/>
                  <a:gd name="T12" fmla="*/ 446 w 1060"/>
                  <a:gd name="T13" fmla="*/ 48 h 292"/>
                  <a:gd name="T14" fmla="*/ 1029 w 1060"/>
                  <a:gd name="T15" fmla="*/ 48 h 292"/>
                  <a:gd name="T16" fmla="*/ 1029 w 1060"/>
                  <a:gd name="T17" fmla="*/ 1 h 292"/>
                  <a:gd name="T18" fmla="*/ 414 w 1060"/>
                  <a:gd name="T19" fmla="*/ 1 h 292"/>
                  <a:gd name="T20" fmla="*/ 199 w 1060"/>
                  <a:gd name="T21" fmla="*/ 1 h 292"/>
                  <a:gd name="T22" fmla="*/ 153 w 1060"/>
                  <a:gd name="T23" fmla="*/ 2 h 292"/>
                  <a:gd name="T24" fmla="*/ 28 w 1060"/>
                  <a:gd name="T25" fmla="*/ 110 h 292"/>
                  <a:gd name="T26" fmla="*/ 177 w 1060"/>
                  <a:gd name="T27" fmla="*/ 292 h 292"/>
                  <a:gd name="T28" fmla="*/ 356 w 1060"/>
                  <a:gd name="T29" fmla="*/ 292 h 292"/>
                  <a:gd name="T30" fmla="*/ 1022 w 1060"/>
                  <a:gd name="T31" fmla="*/ 292 h 292"/>
                  <a:gd name="T32" fmla="*/ 1029 w 1060"/>
                  <a:gd name="T33" fmla="*/ 292 h 292"/>
                  <a:gd name="T34" fmla="*/ 1031 w 1060"/>
                  <a:gd name="T35" fmla="*/ 245 h 292"/>
                  <a:gd name="T36" fmla="*/ 1029 w 1060"/>
                  <a:gd name="T37" fmla="*/ 245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60" h="292">
                    <a:moveTo>
                      <a:pt x="1029" y="245"/>
                    </a:moveTo>
                    <a:lnTo>
                      <a:pt x="414" y="245"/>
                    </a:lnTo>
                    <a:lnTo>
                      <a:pt x="199" y="245"/>
                    </a:lnTo>
                    <a:cubicBezTo>
                      <a:pt x="184" y="245"/>
                      <a:pt x="167" y="246"/>
                      <a:pt x="152" y="244"/>
                    </a:cubicBezTo>
                    <a:cubicBezTo>
                      <a:pt x="86" y="234"/>
                      <a:pt x="52" y="159"/>
                      <a:pt x="81" y="101"/>
                    </a:cubicBezTo>
                    <a:cubicBezTo>
                      <a:pt x="110" y="42"/>
                      <a:pt x="172" y="48"/>
                      <a:pt x="226" y="48"/>
                    </a:cubicBezTo>
                    <a:lnTo>
                      <a:pt x="446" y="48"/>
                    </a:lnTo>
                    <a:lnTo>
                      <a:pt x="1029" y="48"/>
                    </a:lnTo>
                    <a:cubicBezTo>
                      <a:pt x="1060" y="48"/>
                      <a:pt x="1060" y="1"/>
                      <a:pt x="1029" y="1"/>
                    </a:cubicBezTo>
                    <a:lnTo>
                      <a:pt x="414" y="1"/>
                    </a:lnTo>
                    <a:lnTo>
                      <a:pt x="199" y="1"/>
                    </a:lnTo>
                    <a:cubicBezTo>
                      <a:pt x="184" y="1"/>
                      <a:pt x="169" y="0"/>
                      <a:pt x="153" y="2"/>
                    </a:cubicBezTo>
                    <a:cubicBezTo>
                      <a:pt x="93" y="8"/>
                      <a:pt x="44" y="53"/>
                      <a:pt x="28" y="110"/>
                    </a:cubicBezTo>
                    <a:cubicBezTo>
                      <a:pt x="0" y="208"/>
                      <a:pt x="83" y="292"/>
                      <a:pt x="177" y="292"/>
                    </a:cubicBezTo>
                    <a:lnTo>
                      <a:pt x="356" y="292"/>
                    </a:lnTo>
                    <a:lnTo>
                      <a:pt x="1022" y="292"/>
                    </a:lnTo>
                    <a:lnTo>
                      <a:pt x="1029" y="292"/>
                    </a:lnTo>
                    <a:cubicBezTo>
                      <a:pt x="1059" y="292"/>
                      <a:pt x="1060" y="246"/>
                      <a:pt x="1031" y="245"/>
                    </a:cubicBezTo>
                    <a:cubicBezTo>
                      <a:pt x="1030" y="245"/>
                      <a:pt x="1029" y="245"/>
                      <a:pt x="1029" y="245"/>
                    </a:cubicBezTo>
                    <a:close/>
                  </a:path>
                </a:pathLst>
              </a:custGeom>
              <a:solidFill>
                <a:srgbClr val="E1E3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9"/>
              <p:cNvSpPr>
                <a:spLocks noEditPoints="1"/>
              </p:cNvSpPr>
              <p:nvPr/>
            </p:nvSpPr>
            <p:spPr bwMode="auto">
              <a:xfrm>
                <a:off x="5880100" y="2595563"/>
                <a:ext cx="830263" cy="150813"/>
              </a:xfrm>
              <a:custGeom>
                <a:avLst/>
                <a:gdLst>
                  <a:gd name="T0" fmla="*/ 54 w 936"/>
                  <a:gd name="T1" fmla="*/ 169 h 169"/>
                  <a:gd name="T2" fmla="*/ 909 w 936"/>
                  <a:gd name="T3" fmla="*/ 169 h 169"/>
                  <a:gd name="T4" fmla="*/ 909 w 936"/>
                  <a:gd name="T5" fmla="*/ 127 h 169"/>
                  <a:gd name="T6" fmla="*/ 54 w 936"/>
                  <a:gd name="T7" fmla="*/ 127 h 169"/>
                  <a:gd name="T8" fmla="*/ 54 w 936"/>
                  <a:gd name="T9" fmla="*/ 169 h 169"/>
                  <a:gd name="T10" fmla="*/ 27 w 936"/>
                  <a:gd name="T11" fmla="*/ 105 h 169"/>
                  <a:gd name="T12" fmla="*/ 881 w 936"/>
                  <a:gd name="T13" fmla="*/ 105 h 169"/>
                  <a:gd name="T14" fmla="*/ 881 w 936"/>
                  <a:gd name="T15" fmla="*/ 63 h 169"/>
                  <a:gd name="T16" fmla="*/ 27 w 936"/>
                  <a:gd name="T17" fmla="*/ 63 h 169"/>
                  <a:gd name="T18" fmla="*/ 27 w 936"/>
                  <a:gd name="T19" fmla="*/ 105 h 169"/>
                  <a:gd name="T20" fmla="*/ 54 w 936"/>
                  <a:gd name="T21" fmla="*/ 41 h 169"/>
                  <a:gd name="T22" fmla="*/ 909 w 936"/>
                  <a:gd name="T23" fmla="*/ 41 h 169"/>
                  <a:gd name="T24" fmla="*/ 909 w 936"/>
                  <a:gd name="T25" fmla="*/ 0 h 169"/>
                  <a:gd name="T26" fmla="*/ 54 w 936"/>
                  <a:gd name="T27" fmla="*/ 0 h 169"/>
                  <a:gd name="T28" fmla="*/ 54 w 936"/>
                  <a:gd name="T29" fmla="*/ 41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6" h="169">
                    <a:moveTo>
                      <a:pt x="54" y="169"/>
                    </a:moveTo>
                    <a:lnTo>
                      <a:pt x="909" y="169"/>
                    </a:lnTo>
                    <a:cubicBezTo>
                      <a:pt x="936" y="169"/>
                      <a:pt x="936" y="127"/>
                      <a:pt x="909" y="127"/>
                    </a:cubicBezTo>
                    <a:lnTo>
                      <a:pt x="54" y="127"/>
                    </a:lnTo>
                    <a:cubicBezTo>
                      <a:pt x="28" y="127"/>
                      <a:pt x="28" y="169"/>
                      <a:pt x="54" y="169"/>
                    </a:cubicBezTo>
                    <a:close/>
                    <a:moveTo>
                      <a:pt x="27" y="105"/>
                    </a:moveTo>
                    <a:lnTo>
                      <a:pt x="881" y="105"/>
                    </a:lnTo>
                    <a:cubicBezTo>
                      <a:pt x="908" y="105"/>
                      <a:pt x="908" y="63"/>
                      <a:pt x="881" y="63"/>
                    </a:cubicBezTo>
                    <a:lnTo>
                      <a:pt x="27" y="63"/>
                    </a:lnTo>
                    <a:cubicBezTo>
                      <a:pt x="0" y="63"/>
                      <a:pt x="0" y="105"/>
                      <a:pt x="27" y="105"/>
                    </a:cubicBezTo>
                    <a:close/>
                    <a:moveTo>
                      <a:pt x="54" y="41"/>
                    </a:moveTo>
                    <a:lnTo>
                      <a:pt x="909" y="41"/>
                    </a:lnTo>
                    <a:cubicBezTo>
                      <a:pt x="936" y="41"/>
                      <a:pt x="936" y="0"/>
                      <a:pt x="909" y="0"/>
                    </a:cubicBezTo>
                    <a:lnTo>
                      <a:pt x="54" y="0"/>
                    </a:lnTo>
                    <a:cubicBezTo>
                      <a:pt x="28" y="0"/>
                      <a:pt x="28" y="41"/>
                      <a:pt x="54" y="41"/>
                    </a:cubicBezTo>
                    <a:close/>
                  </a:path>
                </a:pathLst>
              </a:custGeom>
              <a:solidFill>
                <a:srgbClr val="E1E3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7"/>
              <p:cNvSpPr>
                <a:spLocks/>
              </p:cNvSpPr>
              <p:nvPr/>
            </p:nvSpPr>
            <p:spPr bwMode="auto">
              <a:xfrm>
                <a:off x="6540500" y="2593975"/>
                <a:ext cx="87313" cy="82550"/>
              </a:xfrm>
              <a:custGeom>
                <a:avLst/>
                <a:gdLst>
                  <a:gd name="T0" fmla="*/ 0 w 98"/>
                  <a:gd name="T1" fmla="*/ 0 h 93"/>
                  <a:gd name="T2" fmla="*/ 98 w 98"/>
                  <a:gd name="T3" fmla="*/ 0 h 93"/>
                  <a:gd name="T4" fmla="*/ 98 w 98"/>
                  <a:gd name="T5" fmla="*/ 93 h 93"/>
                  <a:gd name="T6" fmla="*/ 51 w 98"/>
                  <a:gd name="T7" fmla="*/ 74 h 93"/>
                  <a:gd name="T8" fmla="*/ 0 w 98"/>
                  <a:gd name="T9" fmla="*/ 93 h 93"/>
                  <a:gd name="T10" fmla="*/ 0 w 98"/>
                  <a:gd name="T11" fmla="*/ 0 h 93"/>
                </a:gdLst>
                <a:ahLst/>
                <a:cxnLst>
                  <a:cxn ang="0">
                    <a:pos x="T0" y="T1"/>
                  </a:cxn>
                  <a:cxn ang="0">
                    <a:pos x="T2" y="T3"/>
                  </a:cxn>
                  <a:cxn ang="0">
                    <a:pos x="T4" y="T5"/>
                  </a:cxn>
                  <a:cxn ang="0">
                    <a:pos x="T6" y="T7"/>
                  </a:cxn>
                  <a:cxn ang="0">
                    <a:pos x="T8" y="T9"/>
                  </a:cxn>
                  <a:cxn ang="0">
                    <a:pos x="T10" y="T11"/>
                  </a:cxn>
                </a:cxnLst>
                <a:rect l="0" t="0" r="r" b="b"/>
                <a:pathLst>
                  <a:path w="98" h="93">
                    <a:moveTo>
                      <a:pt x="0" y="0"/>
                    </a:moveTo>
                    <a:lnTo>
                      <a:pt x="98" y="0"/>
                    </a:lnTo>
                    <a:lnTo>
                      <a:pt x="98" y="93"/>
                    </a:lnTo>
                    <a:lnTo>
                      <a:pt x="51" y="74"/>
                    </a:lnTo>
                    <a:lnTo>
                      <a:pt x="0" y="93"/>
                    </a:lnTo>
                    <a:lnTo>
                      <a:pt x="0" y="0"/>
                    </a:lnTo>
                    <a:close/>
                  </a:path>
                </a:pathLst>
              </a:custGeom>
              <a:solidFill>
                <a:srgbClr val="ED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101" name="组合 4100"/>
            <p:cNvGrpSpPr/>
            <p:nvPr/>
          </p:nvGrpSpPr>
          <p:grpSpPr>
            <a:xfrm>
              <a:off x="5456238" y="2828925"/>
              <a:ext cx="998538" cy="260350"/>
              <a:chOff x="5456238" y="2828925"/>
              <a:chExt cx="998538" cy="260350"/>
            </a:xfrm>
          </p:grpSpPr>
          <p:sp>
            <p:nvSpPr>
              <p:cNvPr id="10" name="Freeform 10"/>
              <p:cNvSpPr>
                <a:spLocks/>
              </p:cNvSpPr>
              <p:nvPr/>
            </p:nvSpPr>
            <p:spPr bwMode="auto">
              <a:xfrm>
                <a:off x="5456238" y="2828925"/>
                <a:ext cx="998538" cy="260350"/>
              </a:xfrm>
              <a:custGeom>
                <a:avLst/>
                <a:gdLst>
                  <a:gd name="T0" fmla="*/ 1094 w 1125"/>
                  <a:gd name="T1" fmla="*/ 245 h 291"/>
                  <a:gd name="T2" fmla="*/ 413 w 1125"/>
                  <a:gd name="T3" fmla="*/ 245 h 291"/>
                  <a:gd name="T4" fmla="*/ 199 w 1125"/>
                  <a:gd name="T5" fmla="*/ 245 h 291"/>
                  <a:gd name="T6" fmla="*/ 152 w 1125"/>
                  <a:gd name="T7" fmla="*/ 243 h 291"/>
                  <a:gd name="T8" fmla="*/ 81 w 1125"/>
                  <a:gd name="T9" fmla="*/ 100 h 291"/>
                  <a:gd name="T10" fmla="*/ 226 w 1125"/>
                  <a:gd name="T11" fmla="*/ 47 h 291"/>
                  <a:gd name="T12" fmla="*/ 446 w 1125"/>
                  <a:gd name="T13" fmla="*/ 47 h 291"/>
                  <a:gd name="T14" fmla="*/ 1095 w 1125"/>
                  <a:gd name="T15" fmla="*/ 47 h 291"/>
                  <a:gd name="T16" fmla="*/ 1095 w 1125"/>
                  <a:gd name="T17" fmla="*/ 0 h 291"/>
                  <a:gd name="T18" fmla="*/ 413 w 1125"/>
                  <a:gd name="T19" fmla="*/ 0 h 291"/>
                  <a:gd name="T20" fmla="*/ 199 w 1125"/>
                  <a:gd name="T21" fmla="*/ 0 h 291"/>
                  <a:gd name="T22" fmla="*/ 153 w 1125"/>
                  <a:gd name="T23" fmla="*/ 1 h 291"/>
                  <a:gd name="T24" fmla="*/ 28 w 1125"/>
                  <a:gd name="T25" fmla="*/ 109 h 291"/>
                  <a:gd name="T26" fmla="*/ 177 w 1125"/>
                  <a:gd name="T27" fmla="*/ 291 h 291"/>
                  <a:gd name="T28" fmla="*/ 356 w 1125"/>
                  <a:gd name="T29" fmla="*/ 291 h 291"/>
                  <a:gd name="T30" fmla="*/ 1088 w 1125"/>
                  <a:gd name="T31" fmla="*/ 291 h 291"/>
                  <a:gd name="T32" fmla="*/ 1095 w 1125"/>
                  <a:gd name="T33" fmla="*/ 291 h 291"/>
                  <a:gd name="T34" fmla="*/ 1096 w 1125"/>
                  <a:gd name="T35" fmla="*/ 245 h 291"/>
                  <a:gd name="T36" fmla="*/ 1094 w 1125"/>
                  <a:gd name="T37" fmla="*/ 245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5" h="291">
                    <a:moveTo>
                      <a:pt x="1094" y="245"/>
                    </a:moveTo>
                    <a:lnTo>
                      <a:pt x="413" y="245"/>
                    </a:lnTo>
                    <a:lnTo>
                      <a:pt x="199" y="245"/>
                    </a:lnTo>
                    <a:cubicBezTo>
                      <a:pt x="184" y="245"/>
                      <a:pt x="167" y="246"/>
                      <a:pt x="152" y="243"/>
                    </a:cubicBezTo>
                    <a:cubicBezTo>
                      <a:pt x="85" y="233"/>
                      <a:pt x="52" y="158"/>
                      <a:pt x="81" y="100"/>
                    </a:cubicBezTo>
                    <a:cubicBezTo>
                      <a:pt x="110" y="42"/>
                      <a:pt x="172" y="47"/>
                      <a:pt x="226" y="47"/>
                    </a:cubicBezTo>
                    <a:lnTo>
                      <a:pt x="446" y="47"/>
                    </a:lnTo>
                    <a:lnTo>
                      <a:pt x="1095" y="47"/>
                    </a:lnTo>
                    <a:cubicBezTo>
                      <a:pt x="1125" y="47"/>
                      <a:pt x="1125" y="0"/>
                      <a:pt x="1095" y="0"/>
                    </a:cubicBezTo>
                    <a:lnTo>
                      <a:pt x="413" y="0"/>
                    </a:lnTo>
                    <a:lnTo>
                      <a:pt x="199" y="0"/>
                    </a:lnTo>
                    <a:cubicBezTo>
                      <a:pt x="184" y="0"/>
                      <a:pt x="168" y="0"/>
                      <a:pt x="153" y="1"/>
                    </a:cubicBezTo>
                    <a:cubicBezTo>
                      <a:pt x="92" y="7"/>
                      <a:pt x="44" y="52"/>
                      <a:pt x="28" y="109"/>
                    </a:cubicBezTo>
                    <a:cubicBezTo>
                      <a:pt x="0" y="207"/>
                      <a:pt x="83" y="291"/>
                      <a:pt x="177" y="291"/>
                    </a:cubicBezTo>
                    <a:lnTo>
                      <a:pt x="356" y="291"/>
                    </a:lnTo>
                    <a:lnTo>
                      <a:pt x="1088" y="291"/>
                    </a:lnTo>
                    <a:lnTo>
                      <a:pt x="1095" y="291"/>
                    </a:lnTo>
                    <a:cubicBezTo>
                      <a:pt x="1125" y="291"/>
                      <a:pt x="1125" y="246"/>
                      <a:pt x="1096" y="245"/>
                    </a:cubicBezTo>
                    <a:cubicBezTo>
                      <a:pt x="1096" y="245"/>
                      <a:pt x="1095" y="245"/>
                      <a:pt x="1094" y="245"/>
                    </a:cubicBezTo>
                    <a:close/>
                  </a:path>
                </a:pathLst>
              </a:custGeom>
              <a:solidFill>
                <a:srgbClr val="E1E3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1"/>
              <p:cNvSpPr>
                <a:spLocks noEditPoints="1"/>
              </p:cNvSpPr>
              <p:nvPr/>
            </p:nvSpPr>
            <p:spPr bwMode="auto">
              <a:xfrm>
                <a:off x="5538788" y="2884488"/>
                <a:ext cx="868363" cy="150813"/>
              </a:xfrm>
              <a:custGeom>
                <a:avLst/>
                <a:gdLst>
                  <a:gd name="T0" fmla="*/ 54 w 979"/>
                  <a:gd name="T1" fmla="*/ 169 h 169"/>
                  <a:gd name="T2" fmla="*/ 952 w 979"/>
                  <a:gd name="T3" fmla="*/ 169 h 169"/>
                  <a:gd name="T4" fmla="*/ 952 w 979"/>
                  <a:gd name="T5" fmla="*/ 128 h 169"/>
                  <a:gd name="T6" fmla="*/ 54 w 979"/>
                  <a:gd name="T7" fmla="*/ 128 h 169"/>
                  <a:gd name="T8" fmla="*/ 54 w 979"/>
                  <a:gd name="T9" fmla="*/ 169 h 169"/>
                  <a:gd name="T10" fmla="*/ 26 w 979"/>
                  <a:gd name="T11" fmla="*/ 106 h 169"/>
                  <a:gd name="T12" fmla="*/ 924 w 979"/>
                  <a:gd name="T13" fmla="*/ 106 h 169"/>
                  <a:gd name="T14" fmla="*/ 924 w 979"/>
                  <a:gd name="T15" fmla="*/ 64 h 169"/>
                  <a:gd name="T16" fmla="*/ 26 w 979"/>
                  <a:gd name="T17" fmla="*/ 64 h 169"/>
                  <a:gd name="T18" fmla="*/ 26 w 979"/>
                  <a:gd name="T19" fmla="*/ 106 h 169"/>
                  <a:gd name="T20" fmla="*/ 54 w 979"/>
                  <a:gd name="T21" fmla="*/ 42 h 169"/>
                  <a:gd name="T22" fmla="*/ 952 w 979"/>
                  <a:gd name="T23" fmla="*/ 42 h 169"/>
                  <a:gd name="T24" fmla="*/ 952 w 979"/>
                  <a:gd name="T25" fmla="*/ 0 h 169"/>
                  <a:gd name="T26" fmla="*/ 54 w 979"/>
                  <a:gd name="T27" fmla="*/ 0 h 169"/>
                  <a:gd name="T28" fmla="*/ 54 w 979"/>
                  <a:gd name="T29" fmla="*/ 42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9" h="169">
                    <a:moveTo>
                      <a:pt x="54" y="169"/>
                    </a:moveTo>
                    <a:lnTo>
                      <a:pt x="952" y="169"/>
                    </a:lnTo>
                    <a:cubicBezTo>
                      <a:pt x="979" y="169"/>
                      <a:pt x="979" y="128"/>
                      <a:pt x="952" y="128"/>
                    </a:cubicBezTo>
                    <a:lnTo>
                      <a:pt x="54" y="128"/>
                    </a:lnTo>
                    <a:cubicBezTo>
                      <a:pt x="27" y="128"/>
                      <a:pt x="27" y="169"/>
                      <a:pt x="54" y="169"/>
                    </a:cubicBezTo>
                    <a:close/>
                    <a:moveTo>
                      <a:pt x="26" y="106"/>
                    </a:moveTo>
                    <a:lnTo>
                      <a:pt x="924" y="106"/>
                    </a:lnTo>
                    <a:cubicBezTo>
                      <a:pt x="951" y="106"/>
                      <a:pt x="951" y="64"/>
                      <a:pt x="924" y="64"/>
                    </a:cubicBezTo>
                    <a:lnTo>
                      <a:pt x="26" y="64"/>
                    </a:lnTo>
                    <a:cubicBezTo>
                      <a:pt x="0" y="64"/>
                      <a:pt x="0" y="106"/>
                      <a:pt x="26" y="106"/>
                    </a:cubicBezTo>
                    <a:close/>
                    <a:moveTo>
                      <a:pt x="54" y="42"/>
                    </a:moveTo>
                    <a:lnTo>
                      <a:pt x="952" y="42"/>
                    </a:lnTo>
                    <a:cubicBezTo>
                      <a:pt x="979" y="42"/>
                      <a:pt x="979" y="0"/>
                      <a:pt x="952" y="0"/>
                    </a:cubicBezTo>
                    <a:lnTo>
                      <a:pt x="54" y="0"/>
                    </a:lnTo>
                    <a:cubicBezTo>
                      <a:pt x="27" y="0"/>
                      <a:pt x="27" y="42"/>
                      <a:pt x="54" y="42"/>
                    </a:cubicBezTo>
                    <a:close/>
                  </a:path>
                </a:pathLst>
              </a:custGeom>
              <a:solidFill>
                <a:srgbClr val="E1E3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8"/>
              <p:cNvSpPr>
                <a:spLocks/>
              </p:cNvSpPr>
              <p:nvPr/>
            </p:nvSpPr>
            <p:spPr bwMode="auto">
              <a:xfrm>
                <a:off x="6234113" y="2884488"/>
                <a:ext cx="87313" cy="82550"/>
              </a:xfrm>
              <a:custGeom>
                <a:avLst/>
                <a:gdLst>
                  <a:gd name="T0" fmla="*/ 0 w 99"/>
                  <a:gd name="T1" fmla="*/ 0 h 93"/>
                  <a:gd name="T2" fmla="*/ 99 w 99"/>
                  <a:gd name="T3" fmla="*/ 0 h 93"/>
                  <a:gd name="T4" fmla="*/ 99 w 99"/>
                  <a:gd name="T5" fmla="*/ 93 h 93"/>
                  <a:gd name="T6" fmla="*/ 52 w 99"/>
                  <a:gd name="T7" fmla="*/ 75 h 93"/>
                  <a:gd name="T8" fmla="*/ 0 w 99"/>
                  <a:gd name="T9" fmla="*/ 93 h 93"/>
                  <a:gd name="T10" fmla="*/ 0 w 99"/>
                  <a:gd name="T11" fmla="*/ 0 h 93"/>
                </a:gdLst>
                <a:ahLst/>
                <a:cxnLst>
                  <a:cxn ang="0">
                    <a:pos x="T0" y="T1"/>
                  </a:cxn>
                  <a:cxn ang="0">
                    <a:pos x="T2" y="T3"/>
                  </a:cxn>
                  <a:cxn ang="0">
                    <a:pos x="T4" y="T5"/>
                  </a:cxn>
                  <a:cxn ang="0">
                    <a:pos x="T6" y="T7"/>
                  </a:cxn>
                  <a:cxn ang="0">
                    <a:pos x="T8" y="T9"/>
                  </a:cxn>
                  <a:cxn ang="0">
                    <a:pos x="T10" y="T11"/>
                  </a:cxn>
                </a:cxnLst>
                <a:rect l="0" t="0" r="r" b="b"/>
                <a:pathLst>
                  <a:path w="99" h="93">
                    <a:moveTo>
                      <a:pt x="0" y="0"/>
                    </a:moveTo>
                    <a:lnTo>
                      <a:pt x="99" y="0"/>
                    </a:lnTo>
                    <a:lnTo>
                      <a:pt x="99" y="93"/>
                    </a:lnTo>
                    <a:lnTo>
                      <a:pt x="52" y="75"/>
                    </a:lnTo>
                    <a:lnTo>
                      <a:pt x="0" y="93"/>
                    </a:lnTo>
                    <a:lnTo>
                      <a:pt x="0" y="0"/>
                    </a:lnTo>
                    <a:close/>
                  </a:path>
                </a:pathLst>
              </a:custGeom>
              <a:solidFill>
                <a:srgbClr val="ED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111" name="组合 4110"/>
          <p:cNvGrpSpPr/>
          <p:nvPr/>
        </p:nvGrpSpPr>
        <p:grpSpPr>
          <a:xfrm>
            <a:off x="10850909" y="6165304"/>
            <a:ext cx="939800" cy="368300"/>
            <a:chOff x="8618538" y="979488"/>
            <a:chExt cx="939800" cy="368300"/>
          </a:xfrm>
        </p:grpSpPr>
        <p:sp>
          <p:nvSpPr>
            <p:cNvPr id="4109" name="Freeform 22"/>
            <p:cNvSpPr>
              <a:spLocks/>
            </p:cNvSpPr>
            <p:nvPr/>
          </p:nvSpPr>
          <p:spPr bwMode="auto">
            <a:xfrm>
              <a:off x="9380538" y="979488"/>
              <a:ext cx="177800" cy="368300"/>
            </a:xfrm>
            <a:custGeom>
              <a:avLst/>
              <a:gdLst>
                <a:gd name="T0" fmla="*/ 9 w 265"/>
                <a:gd name="T1" fmla="*/ 2 h 543"/>
                <a:gd name="T2" fmla="*/ 9 w 265"/>
                <a:gd name="T3" fmla="*/ 2 h 543"/>
                <a:gd name="T4" fmla="*/ 29 w 265"/>
                <a:gd name="T5" fmla="*/ 6 h 543"/>
                <a:gd name="T6" fmla="*/ 263 w 265"/>
                <a:gd name="T7" fmla="*/ 266 h 543"/>
                <a:gd name="T8" fmla="*/ 265 w 265"/>
                <a:gd name="T9" fmla="*/ 271 h 543"/>
                <a:gd name="T10" fmla="*/ 265 w 265"/>
                <a:gd name="T11" fmla="*/ 271 h 543"/>
                <a:gd name="T12" fmla="*/ 263 w 265"/>
                <a:gd name="T13" fmla="*/ 276 h 543"/>
                <a:gd name="T14" fmla="*/ 29 w 265"/>
                <a:gd name="T15" fmla="*/ 537 h 543"/>
                <a:gd name="T16" fmla="*/ 9 w 265"/>
                <a:gd name="T17" fmla="*/ 540 h 543"/>
                <a:gd name="T18" fmla="*/ 9 w 265"/>
                <a:gd name="T19" fmla="*/ 540 h 543"/>
                <a:gd name="T20" fmla="*/ 4 w 265"/>
                <a:gd name="T21" fmla="*/ 528 h 543"/>
                <a:gd name="T22" fmla="*/ 234 w 265"/>
                <a:gd name="T23" fmla="*/ 271 h 543"/>
                <a:gd name="T24" fmla="*/ 4 w 265"/>
                <a:gd name="T25" fmla="*/ 15 h 543"/>
                <a:gd name="T26" fmla="*/ 9 w 265"/>
                <a:gd name="T27" fmla="*/ 2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5" h="543">
                  <a:moveTo>
                    <a:pt x="9" y="2"/>
                  </a:moveTo>
                  <a:lnTo>
                    <a:pt x="9" y="2"/>
                  </a:lnTo>
                  <a:cubicBezTo>
                    <a:pt x="16" y="0"/>
                    <a:pt x="25" y="1"/>
                    <a:pt x="29" y="6"/>
                  </a:cubicBezTo>
                  <a:lnTo>
                    <a:pt x="263" y="266"/>
                  </a:lnTo>
                  <a:cubicBezTo>
                    <a:pt x="264" y="268"/>
                    <a:pt x="265" y="270"/>
                    <a:pt x="265" y="271"/>
                  </a:cubicBezTo>
                  <a:lnTo>
                    <a:pt x="265" y="271"/>
                  </a:lnTo>
                  <a:cubicBezTo>
                    <a:pt x="265" y="273"/>
                    <a:pt x="264" y="275"/>
                    <a:pt x="263" y="276"/>
                  </a:cubicBezTo>
                  <a:lnTo>
                    <a:pt x="29" y="537"/>
                  </a:lnTo>
                  <a:cubicBezTo>
                    <a:pt x="25" y="541"/>
                    <a:pt x="16" y="543"/>
                    <a:pt x="9" y="540"/>
                  </a:cubicBezTo>
                  <a:lnTo>
                    <a:pt x="9" y="540"/>
                  </a:lnTo>
                  <a:cubicBezTo>
                    <a:pt x="2" y="538"/>
                    <a:pt x="0" y="532"/>
                    <a:pt x="4" y="528"/>
                  </a:cubicBezTo>
                  <a:lnTo>
                    <a:pt x="234" y="271"/>
                  </a:lnTo>
                  <a:lnTo>
                    <a:pt x="4" y="15"/>
                  </a:lnTo>
                  <a:cubicBezTo>
                    <a:pt x="0" y="10"/>
                    <a:pt x="2" y="5"/>
                    <a:pt x="9"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0" name="Freeform 23"/>
            <p:cNvSpPr>
              <a:spLocks noEditPoints="1"/>
            </p:cNvSpPr>
            <p:nvPr/>
          </p:nvSpPr>
          <p:spPr bwMode="auto">
            <a:xfrm>
              <a:off x="8618538" y="1139826"/>
              <a:ext cx="769938" cy="66675"/>
            </a:xfrm>
            <a:custGeom>
              <a:avLst/>
              <a:gdLst>
                <a:gd name="T0" fmla="*/ 50 w 1145"/>
                <a:gd name="T1" fmla="*/ 0 h 100"/>
                <a:gd name="T2" fmla="*/ 101 w 1145"/>
                <a:gd name="T3" fmla="*/ 50 h 100"/>
                <a:gd name="T4" fmla="*/ 50 w 1145"/>
                <a:gd name="T5" fmla="*/ 100 h 100"/>
                <a:gd name="T6" fmla="*/ 0 w 1145"/>
                <a:gd name="T7" fmla="*/ 50 h 100"/>
                <a:gd name="T8" fmla="*/ 50 w 1145"/>
                <a:gd name="T9" fmla="*/ 0 h 100"/>
                <a:gd name="T10" fmla="*/ 244 w 1145"/>
                <a:gd name="T11" fmla="*/ 0 h 100"/>
                <a:gd name="T12" fmla="*/ 294 w 1145"/>
                <a:gd name="T13" fmla="*/ 50 h 100"/>
                <a:gd name="T14" fmla="*/ 244 w 1145"/>
                <a:gd name="T15" fmla="*/ 100 h 100"/>
                <a:gd name="T16" fmla="*/ 193 w 1145"/>
                <a:gd name="T17" fmla="*/ 50 h 100"/>
                <a:gd name="T18" fmla="*/ 244 w 1145"/>
                <a:gd name="T19" fmla="*/ 0 h 100"/>
                <a:gd name="T20" fmla="*/ 437 w 1145"/>
                <a:gd name="T21" fmla="*/ 0 h 100"/>
                <a:gd name="T22" fmla="*/ 487 w 1145"/>
                <a:gd name="T23" fmla="*/ 50 h 100"/>
                <a:gd name="T24" fmla="*/ 437 w 1145"/>
                <a:gd name="T25" fmla="*/ 100 h 100"/>
                <a:gd name="T26" fmla="*/ 387 w 1145"/>
                <a:gd name="T27" fmla="*/ 50 h 100"/>
                <a:gd name="T28" fmla="*/ 437 w 1145"/>
                <a:gd name="T29" fmla="*/ 0 h 100"/>
                <a:gd name="T30" fmla="*/ 1095 w 1145"/>
                <a:gd name="T31" fmla="*/ 0 h 100"/>
                <a:gd name="T32" fmla="*/ 1145 w 1145"/>
                <a:gd name="T33" fmla="*/ 50 h 100"/>
                <a:gd name="T34" fmla="*/ 1095 w 1145"/>
                <a:gd name="T35" fmla="*/ 100 h 100"/>
                <a:gd name="T36" fmla="*/ 1044 w 1145"/>
                <a:gd name="T37" fmla="*/ 50 h 100"/>
                <a:gd name="T38" fmla="*/ 1095 w 1145"/>
                <a:gd name="T39" fmla="*/ 0 h 100"/>
                <a:gd name="T40" fmla="*/ 902 w 1145"/>
                <a:gd name="T41" fmla="*/ 0 h 100"/>
                <a:gd name="T42" fmla="*/ 952 w 1145"/>
                <a:gd name="T43" fmla="*/ 50 h 100"/>
                <a:gd name="T44" fmla="*/ 902 w 1145"/>
                <a:gd name="T45" fmla="*/ 100 h 100"/>
                <a:gd name="T46" fmla="*/ 851 w 1145"/>
                <a:gd name="T47" fmla="*/ 50 h 100"/>
                <a:gd name="T48" fmla="*/ 902 w 1145"/>
                <a:gd name="T49" fmla="*/ 0 h 100"/>
                <a:gd name="T50" fmla="*/ 708 w 1145"/>
                <a:gd name="T51" fmla="*/ 0 h 100"/>
                <a:gd name="T52" fmla="*/ 759 w 1145"/>
                <a:gd name="T53" fmla="*/ 50 h 100"/>
                <a:gd name="T54" fmla="*/ 708 w 1145"/>
                <a:gd name="T55" fmla="*/ 100 h 100"/>
                <a:gd name="T56" fmla="*/ 658 w 1145"/>
                <a:gd name="T57" fmla="*/ 50 h 100"/>
                <a:gd name="T58" fmla="*/ 708 w 1145"/>
                <a:gd name="T5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45" h="100">
                  <a:moveTo>
                    <a:pt x="50" y="0"/>
                  </a:moveTo>
                  <a:cubicBezTo>
                    <a:pt x="78" y="0"/>
                    <a:pt x="101" y="22"/>
                    <a:pt x="101" y="50"/>
                  </a:cubicBezTo>
                  <a:cubicBezTo>
                    <a:pt x="101" y="78"/>
                    <a:pt x="78" y="100"/>
                    <a:pt x="50" y="100"/>
                  </a:cubicBezTo>
                  <a:cubicBezTo>
                    <a:pt x="23" y="100"/>
                    <a:pt x="0" y="78"/>
                    <a:pt x="0" y="50"/>
                  </a:cubicBezTo>
                  <a:cubicBezTo>
                    <a:pt x="0" y="22"/>
                    <a:pt x="23" y="0"/>
                    <a:pt x="50" y="0"/>
                  </a:cubicBezTo>
                  <a:close/>
                  <a:moveTo>
                    <a:pt x="244" y="0"/>
                  </a:moveTo>
                  <a:cubicBezTo>
                    <a:pt x="271" y="0"/>
                    <a:pt x="294" y="22"/>
                    <a:pt x="294" y="50"/>
                  </a:cubicBezTo>
                  <a:cubicBezTo>
                    <a:pt x="294" y="78"/>
                    <a:pt x="271" y="100"/>
                    <a:pt x="244" y="100"/>
                  </a:cubicBezTo>
                  <a:cubicBezTo>
                    <a:pt x="216" y="100"/>
                    <a:pt x="193" y="78"/>
                    <a:pt x="193" y="50"/>
                  </a:cubicBezTo>
                  <a:cubicBezTo>
                    <a:pt x="193" y="22"/>
                    <a:pt x="216" y="0"/>
                    <a:pt x="244" y="0"/>
                  </a:cubicBezTo>
                  <a:close/>
                  <a:moveTo>
                    <a:pt x="437" y="0"/>
                  </a:moveTo>
                  <a:cubicBezTo>
                    <a:pt x="465" y="0"/>
                    <a:pt x="487" y="22"/>
                    <a:pt x="487" y="50"/>
                  </a:cubicBezTo>
                  <a:cubicBezTo>
                    <a:pt x="487" y="78"/>
                    <a:pt x="465" y="100"/>
                    <a:pt x="437" y="100"/>
                  </a:cubicBezTo>
                  <a:cubicBezTo>
                    <a:pt x="409" y="100"/>
                    <a:pt x="387" y="78"/>
                    <a:pt x="387" y="50"/>
                  </a:cubicBezTo>
                  <a:cubicBezTo>
                    <a:pt x="387" y="22"/>
                    <a:pt x="409" y="0"/>
                    <a:pt x="437" y="0"/>
                  </a:cubicBezTo>
                  <a:close/>
                  <a:moveTo>
                    <a:pt x="1095" y="0"/>
                  </a:moveTo>
                  <a:cubicBezTo>
                    <a:pt x="1123" y="0"/>
                    <a:pt x="1145" y="22"/>
                    <a:pt x="1145" y="50"/>
                  </a:cubicBezTo>
                  <a:cubicBezTo>
                    <a:pt x="1145" y="78"/>
                    <a:pt x="1123" y="100"/>
                    <a:pt x="1095" y="100"/>
                  </a:cubicBezTo>
                  <a:cubicBezTo>
                    <a:pt x="1067" y="100"/>
                    <a:pt x="1044" y="78"/>
                    <a:pt x="1044" y="50"/>
                  </a:cubicBezTo>
                  <a:cubicBezTo>
                    <a:pt x="1044" y="22"/>
                    <a:pt x="1067" y="0"/>
                    <a:pt x="1095" y="0"/>
                  </a:cubicBezTo>
                  <a:close/>
                  <a:moveTo>
                    <a:pt x="902" y="0"/>
                  </a:moveTo>
                  <a:cubicBezTo>
                    <a:pt x="929" y="0"/>
                    <a:pt x="952" y="22"/>
                    <a:pt x="952" y="50"/>
                  </a:cubicBezTo>
                  <a:cubicBezTo>
                    <a:pt x="952" y="78"/>
                    <a:pt x="929" y="100"/>
                    <a:pt x="902" y="100"/>
                  </a:cubicBezTo>
                  <a:cubicBezTo>
                    <a:pt x="874" y="100"/>
                    <a:pt x="851" y="78"/>
                    <a:pt x="851" y="50"/>
                  </a:cubicBezTo>
                  <a:cubicBezTo>
                    <a:pt x="851" y="22"/>
                    <a:pt x="874" y="0"/>
                    <a:pt x="902" y="0"/>
                  </a:cubicBezTo>
                  <a:close/>
                  <a:moveTo>
                    <a:pt x="708" y="0"/>
                  </a:moveTo>
                  <a:cubicBezTo>
                    <a:pt x="736" y="0"/>
                    <a:pt x="759" y="22"/>
                    <a:pt x="759" y="50"/>
                  </a:cubicBezTo>
                  <a:cubicBezTo>
                    <a:pt x="759" y="78"/>
                    <a:pt x="736" y="100"/>
                    <a:pt x="708" y="100"/>
                  </a:cubicBezTo>
                  <a:cubicBezTo>
                    <a:pt x="680" y="100"/>
                    <a:pt x="658" y="78"/>
                    <a:pt x="658" y="50"/>
                  </a:cubicBezTo>
                  <a:cubicBezTo>
                    <a:pt x="658" y="22"/>
                    <a:pt x="680" y="0"/>
                    <a:pt x="70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advTm="18849">
        <p14:flash/>
      </p:transition>
    </mc:Choice>
    <mc:Fallback xmlns="">
      <p:transition spd="slow" advTm="18849">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4104"/>
                                            </p:tgtEl>
                                            <p:attrNameLst>
                                              <p:attrName>style.visibility</p:attrName>
                                            </p:attrNameLst>
                                          </p:cBhvr>
                                          <p:to>
                                            <p:strVal val="visible"/>
                                          </p:to>
                                        </p:set>
                                        <p:animEffect transition="in" filter="wheel(1)">
                                          <p:cBhvr>
                                            <p:cTn id="7" dur="2000"/>
                                            <p:tgtEl>
                                              <p:spTgt spid="4104"/>
                                            </p:tgtEl>
                                          </p:cBhvr>
                                        </p:animEffect>
                                      </p:childTnLst>
                                    </p:cTn>
                                  </p:par>
                                  <p:par>
                                    <p:cTn id="8" presetID="8" presetClass="emph" presetSubtype="0" fill="hold" nodeType="withEffect" p14:presetBounceEnd="6000">
                                      <p:stCondLst>
                                        <p:cond delay="0"/>
                                      </p:stCondLst>
                                      <p:childTnLst>
                                        <p:animRot by="21600000" p14:bounceEnd="6000">
                                          <p:cBhvr>
                                            <p:cTn id="9" dur="3000" fill="hold"/>
                                            <p:tgtEl>
                                              <p:spTgt spid="4104"/>
                                            </p:tgtEl>
                                            <p:attrNameLst>
                                              <p:attrName>r</p:attrName>
                                            </p:attrNameLst>
                                          </p:cBhvr>
                                        </p:animRot>
                                      </p:childTnLst>
                                    </p:cTn>
                                  </p:par>
                                </p:childTnLst>
                              </p:cTn>
                            </p:par>
                            <p:par>
                              <p:cTn id="10" fill="hold">
                                <p:stCondLst>
                                  <p:cond delay="3000"/>
                                </p:stCondLst>
                                <p:childTnLst>
                                  <p:par>
                                    <p:cTn id="11" presetID="26" presetClass="emph" presetSubtype="0" fill="hold" nodeType="afterEffect">
                                      <p:stCondLst>
                                        <p:cond delay="0"/>
                                      </p:stCondLst>
                                      <p:childTnLst>
                                        <p:animEffect transition="out" filter="fade">
                                          <p:cBhvr>
                                            <p:cTn id="12" dur="2000" tmFilter="0, 0; .2, .5; .8, .5; 1, 0"/>
                                            <p:tgtEl>
                                              <p:spTgt spid="4104"/>
                                            </p:tgtEl>
                                          </p:cBhvr>
                                        </p:animEffect>
                                        <p:animScale>
                                          <p:cBhvr>
                                            <p:cTn id="13" dur="1000" autoRev="1" fill="hold"/>
                                            <p:tgtEl>
                                              <p:spTgt spid="4104"/>
                                            </p:tgtEl>
                                          </p:cBhvr>
                                          <p:by x="105000" y="105000"/>
                                        </p:animScale>
                                      </p:childTnLst>
                                    </p:cTn>
                                  </p:par>
                                </p:childTnLst>
                              </p:cTn>
                            </p:par>
                            <p:par>
                              <p:cTn id="14" fill="hold">
                                <p:stCondLst>
                                  <p:cond delay="5000"/>
                                </p:stCondLst>
                                <p:childTnLst>
                                  <p:par>
                                    <p:cTn id="15" presetID="10" presetClass="entr" presetSubtype="0" fill="hold" nodeType="afterEffect">
                                      <p:stCondLst>
                                        <p:cond delay="1000"/>
                                      </p:stCondLst>
                                      <p:childTnLst>
                                        <p:set>
                                          <p:cBhvr>
                                            <p:cTn id="16" dur="1" fill="hold">
                                              <p:stCondLst>
                                                <p:cond delay="0"/>
                                              </p:stCondLst>
                                            </p:cTn>
                                            <p:tgtEl>
                                              <p:spTgt spid="4102"/>
                                            </p:tgtEl>
                                            <p:attrNameLst>
                                              <p:attrName>style.visibility</p:attrName>
                                            </p:attrNameLst>
                                          </p:cBhvr>
                                          <p:to>
                                            <p:strVal val="visible"/>
                                          </p:to>
                                        </p:set>
                                        <p:animEffect transition="in" filter="fade">
                                          <p:cBhvr>
                                            <p:cTn id="17" dur="2000"/>
                                            <p:tgtEl>
                                              <p:spTgt spid="4102"/>
                                            </p:tgtEl>
                                          </p:cBhvr>
                                        </p:animEffect>
                                      </p:childTnLst>
                                    </p:cTn>
                                  </p:par>
                                </p:childTnLst>
                              </p:cTn>
                            </p:par>
                            <p:par>
                              <p:cTn id="18" fill="hold">
                                <p:stCondLst>
                                  <p:cond delay="8000"/>
                                </p:stCondLst>
                                <p:childTnLst>
                                  <p:par>
                                    <p:cTn id="19" presetID="64" presetClass="path" presetSubtype="0" accel="50000" decel="50000" fill="hold" nodeType="afterEffect">
                                      <p:stCondLst>
                                        <p:cond delay="0"/>
                                      </p:stCondLst>
                                      <p:childTnLst>
                                        <p:animMotion origin="layout" path="M 2.91667E-6 4.81481E-6 L 2.91667E-6 -0.19908 " pathEditMode="relative" rAng="0" ptsTypes="AA">
                                          <p:cBhvr>
                                            <p:cTn id="20" dur="2000" fill="hold"/>
                                            <p:tgtEl>
                                              <p:spTgt spid="4104"/>
                                            </p:tgtEl>
                                            <p:attrNameLst>
                                              <p:attrName>ppt_x</p:attrName>
                                              <p:attrName>ppt_y</p:attrName>
                                            </p:attrNameLst>
                                          </p:cBhvr>
                                          <p:rCtr x="0" y="-9954"/>
                                        </p:animMotion>
                                      </p:childTnLst>
                                    </p:cTn>
                                  </p:par>
                                  <p:par>
                                    <p:cTn id="21" presetID="64" presetClass="path" presetSubtype="0" accel="50000" decel="50000" fill="hold" nodeType="withEffect">
                                      <p:stCondLst>
                                        <p:cond delay="0"/>
                                      </p:stCondLst>
                                      <p:childTnLst>
                                        <p:animMotion origin="layout" path="M -4.16667E-7 -3.7037E-6 L -4.16667E-7 -0.19884 " pathEditMode="relative" rAng="0" ptsTypes="AA">
                                          <p:cBhvr>
                                            <p:cTn id="22" dur="2000" fill="hold"/>
                                            <p:tgtEl>
                                              <p:spTgt spid="4102"/>
                                            </p:tgtEl>
                                            <p:attrNameLst>
                                              <p:attrName>ppt_x</p:attrName>
                                              <p:attrName>ppt_y</p:attrName>
                                            </p:attrNameLst>
                                          </p:cBhvr>
                                          <p:rCtr x="0" y="-9954"/>
                                        </p:animMotion>
                                      </p:childTnLst>
                                    </p:cTn>
                                  </p:par>
                                </p:childTnLst>
                              </p:cTn>
                            </p:par>
                            <p:par>
                              <p:cTn id="23" fill="hold">
                                <p:stCondLst>
                                  <p:cond delay="100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4099"/>
                                            </p:tgtEl>
                                            <p:attrNameLst>
                                              <p:attrName>style.visibility</p:attrName>
                                            </p:attrNameLst>
                                          </p:cBhvr>
                                          <p:to>
                                            <p:strVal val="visible"/>
                                          </p:to>
                                        </p:set>
                                        <p:anim calcmode="lin" valueType="num">
                                          <p:cBhvr>
                                            <p:cTn id="26" dur="500" fill="hold"/>
                                            <p:tgtEl>
                                              <p:spTgt spid="4099"/>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4099"/>
                                            </p:tgtEl>
                                            <p:attrNameLst>
                                              <p:attrName>ppt_y</p:attrName>
                                            </p:attrNameLst>
                                          </p:cBhvr>
                                          <p:tavLst>
                                            <p:tav tm="0">
                                              <p:val>
                                                <p:strVal val="#ppt_y"/>
                                              </p:val>
                                            </p:tav>
                                            <p:tav tm="100000">
                                              <p:val>
                                                <p:strVal val="#ppt_y"/>
                                              </p:val>
                                            </p:tav>
                                          </p:tavLst>
                                        </p:anim>
                                        <p:anim calcmode="lin" valueType="num">
                                          <p:cBhvr>
                                            <p:cTn id="28" dur="500" fill="hold"/>
                                            <p:tgtEl>
                                              <p:spTgt spid="4099"/>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4099"/>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4099"/>
                                            </p:tgtEl>
                                          </p:cBhvr>
                                        </p:animEffect>
                                      </p:childTnLst>
                                    </p:cTn>
                                  </p:par>
                                  <p:par>
                                    <p:cTn id="31" presetID="2" presetClass="entr" presetSubtype="8" fill="hold" grpId="0" nodeType="withEffect">
                                      <p:stCondLst>
                                        <p:cond delay="0"/>
                                      </p:stCondLst>
                                      <p:childTnLst>
                                        <p:set>
                                          <p:cBhvr>
                                            <p:cTn id="32" dur="1" fill="hold">
                                              <p:stCondLst>
                                                <p:cond delay="0"/>
                                              </p:stCondLst>
                                            </p:cTn>
                                            <p:tgtEl>
                                              <p:spTgt spid="4100">
                                                <p:txEl>
                                                  <p:pRg st="0" end="0"/>
                                                </p:txEl>
                                              </p:spTgt>
                                            </p:tgtEl>
                                            <p:attrNameLst>
                                              <p:attrName>style.visibility</p:attrName>
                                            </p:attrNameLst>
                                          </p:cBhvr>
                                          <p:to>
                                            <p:strVal val="visible"/>
                                          </p:to>
                                        </p:set>
                                        <p:anim calcmode="lin" valueType="num">
                                          <p:cBhvr additive="base">
                                            <p:cTn id="33" dur="500" fill="hold"/>
                                            <p:tgtEl>
                                              <p:spTgt spid="4100">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4100">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11650"/>
                                </p:stCondLst>
                                <p:childTnLst>
                                  <p:par>
                                    <p:cTn id="36" presetID="22" presetClass="entr" presetSubtype="8"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500"/>
                                            <p:tgtEl>
                                              <p:spTgt spid="24"/>
                                            </p:tgtEl>
                                          </p:cBhvr>
                                        </p:animEffect>
                                      </p:childTnLst>
                                    </p:cTn>
                                  </p:par>
                                </p:childTnLst>
                              </p:cTn>
                            </p:par>
                            <p:par>
                              <p:cTn id="39" fill="hold">
                                <p:stCondLst>
                                  <p:cond delay="12150"/>
                                </p:stCondLst>
                                <p:childTnLst>
                                  <p:par>
                                    <p:cTn id="40" presetID="22" presetClass="entr" presetSubtype="2" fill="hold" grpId="0" nodeType="after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right)">
                                          <p:cBhvr>
                                            <p:cTn id="42" dur="500"/>
                                            <p:tgtEl>
                                              <p:spTgt spid="31"/>
                                            </p:tgtEl>
                                          </p:cBhvr>
                                        </p:animEffect>
                                      </p:childTnLst>
                                    </p:cTn>
                                  </p:par>
                                </p:childTnLst>
                              </p:cTn>
                            </p:par>
                            <p:par>
                              <p:cTn id="43" fill="hold">
                                <p:stCondLst>
                                  <p:cond delay="12650"/>
                                </p:stCondLst>
                                <p:childTnLst>
                                  <p:par>
                                    <p:cTn id="44" presetID="2" presetClass="entr" presetSubtype="8" fill="hold" nodeType="afterEffect">
                                      <p:stCondLst>
                                        <p:cond delay="0"/>
                                      </p:stCondLst>
                                      <p:childTnLst>
                                        <p:set>
                                          <p:cBhvr>
                                            <p:cTn id="45" dur="1" fill="hold">
                                              <p:stCondLst>
                                                <p:cond delay="0"/>
                                              </p:stCondLst>
                                            </p:cTn>
                                            <p:tgtEl>
                                              <p:spTgt spid="4111"/>
                                            </p:tgtEl>
                                            <p:attrNameLst>
                                              <p:attrName>style.visibility</p:attrName>
                                            </p:attrNameLst>
                                          </p:cBhvr>
                                          <p:to>
                                            <p:strVal val="visible"/>
                                          </p:to>
                                        </p:set>
                                        <p:anim calcmode="lin" valueType="num">
                                          <p:cBhvr additive="base">
                                            <p:cTn id="46" dur="500" fill="hold"/>
                                            <p:tgtEl>
                                              <p:spTgt spid="4111"/>
                                            </p:tgtEl>
                                            <p:attrNameLst>
                                              <p:attrName>ppt_x</p:attrName>
                                            </p:attrNameLst>
                                          </p:cBhvr>
                                          <p:tavLst>
                                            <p:tav tm="0">
                                              <p:val>
                                                <p:strVal val="0-#ppt_w/2"/>
                                              </p:val>
                                            </p:tav>
                                            <p:tav tm="100000">
                                              <p:val>
                                                <p:strVal val="#ppt_x"/>
                                              </p:val>
                                            </p:tav>
                                          </p:tavLst>
                                        </p:anim>
                                        <p:anim calcmode="lin" valueType="num">
                                          <p:cBhvr additive="base">
                                            <p:cTn id="47" dur="500" fill="hold"/>
                                            <p:tgtEl>
                                              <p:spTgt spid="41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P spid="4100" grpId="0" build="p"/>
          <p:bldP spid="24" grpId="0" animBg="1"/>
          <p:bldP spid="31"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4104"/>
                                            </p:tgtEl>
                                            <p:attrNameLst>
                                              <p:attrName>style.visibility</p:attrName>
                                            </p:attrNameLst>
                                          </p:cBhvr>
                                          <p:to>
                                            <p:strVal val="visible"/>
                                          </p:to>
                                        </p:set>
                                        <p:animEffect transition="in" filter="wheel(1)">
                                          <p:cBhvr>
                                            <p:cTn id="7" dur="2000"/>
                                            <p:tgtEl>
                                              <p:spTgt spid="4104"/>
                                            </p:tgtEl>
                                          </p:cBhvr>
                                        </p:animEffect>
                                      </p:childTnLst>
                                    </p:cTn>
                                  </p:par>
                                  <p:par>
                                    <p:cTn id="8" presetID="8" presetClass="emph" presetSubtype="0" fill="hold" nodeType="withEffect">
                                      <p:stCondLst>
                                        <p:cond delay="0"/>
                                      </p:stCondLst>
                                      <p:childTnLst>
                                        <p:animRot by="21600000">
                                          <p:cBhvr>
                                            <p:cTn id="9" dur="3000" fill="hold"/>
                                            <p:tgtEl>
                                              <p:spTgt spid="4104"/>
                                            </p:tgtEl>
                                            <p:attrNameLst>
                                              <p:attrName>r</p:attrName>
                                            </p:attrNameLst>
                                          </p:cBhvr>
                                        </p:animRot>
                                      </p:childTnLst>
                                    </p:cTn>
                                  </p:par>
                                </p:childTnLst>
                              </p:cTn>
                            </p:par>
                            <p:par>
                              <p:cTn id="10" fill="hold">
                                <p:stCondLst>
                                  <p:cond delay="3000"/>
                                </p:stCondLst>
                                <p:childTnLst>
                                  <p:par>
                                    <p:cTn id="11" presetID="26" presetClass="emph" presetSubtype="0" fill="hold" nodeType="afterEffect">
                                      <p:stCondLst>
                                        <p:cond delay="0"/>
                                      </p:stCondLst>
                                      <p:childTnLst>
                                        <p:animEffect transition="out" filter="fade">
                                          <p:cBhvr>
                                            <p:cTn id="12" dur="2000" tmFilter="0, 0; .2, .5; .8, .5; 1, 0"/>
                                            <p:tgtEl>
                                              <p:spTgt spid="4104"/>
                                            </p:tgtEl>
                                          </p:cBhvr>
                                        </p:animEffect>
                                        <p:animScale>
                                          <p:cBhvr>
                                            <p:cTn id="13" dur="1000" autoRev="1" fill="hold"/>
                                            <p:tgtEl>
                                              <p:spTgt spid="4104"/>
                                            </p:tgtEl>
                                          </p:cBhvr>
                                          <p:by x="105000" y="105000"/>
                                        </p:animScale>
                                      </p:childTnLst>
                                    </p:cTn>
                                  </p:par>
                                </p:childTnLst>
                              </p:cTn>
                            </p:par>
                            <p:par>
                              <p:cTn id="14" fill="hold">
                                <p:stCondLst>
                                  <p:cond delay="5000"/>
                                </p:stCondLst>
                                <p:childTnLst>
                                  <p:par>
                                    <p:cTn id="15" presetID="10" presetClass="entr" presetSubtype="0" fill="hold" nodeType="afterEffect">
                                      <p:stCondLst>
                                        <p:cond delay="1000"/>
                                      </p:stCondLst>
                                      <p:childTnLst>
                                        <p:set>
                                          <p:cBhvr>
                                            <p:cTn id="16" dur="1" fill="hold">
                                              <p:stCondLst>
                                                <p:cond delay="0"/>
                                              </p:stCondLst>
                                            </p:cTn>
                                            <p:tgtEl>
                                              <p:spTgt spid="4102"/>
                                            </p:tgtEl>
                                            <p:attrNameLst>
                                              <p:attrName>style.visibility</p:attrName>
                                            </p:attrNameLst>
                                          </p:cBhvr>
                                          <p:to>
                                            <p:strVal val="visible"/>
                                          </p:to>
                                        </p:set>
                                        <p:animEffect transition="in" filter="fade">
                                          <p:cBhvr>
                                            <p:cTn id="17" dur="2000"/>
                                            <p:tgtEl>
                                              <p:spTgt spid="4102"/>
                                            </p:tgtEl>
                                          </p:cBhvr>
                                        </p:animEffect>
                                      </p:childTnLst>
                                    </p:cTn>
                                  </p:par>
                                </p:childTnLst>
                              </p:cTn>
                            </p:par>
                            <p:par>
                              <p:cTn id="18" fill="hold">
                                <p:stCondLst>
                                  <p:cond delay="8000"/>
                                </p:stCondLst>
                                <p:childTnLst>
                                  <p:par>
                                    <p:cTn id="19" presetID="64" presetClass="path" presetSubtype="0" accel="50000" decel="50000" fill="hold" nodeType="afterEffect">
                                      <p:stCondLst>
                                        <p:cond delay="0"/>
                                      </p:stCondLst>
                                      <p:childTnLst>
                                        <p:animMotion origin="layout" path="M 2.91667E-6 4.81481E-6 L 2.91667E-6 -0.19908 " pathEditMode="relative" rAng="0" ptsTypes="AA">
                                          <p:cBhvr>
                                            <p:cTn id="20" dur="2000" fill="hold"/>
                                            <p:tgtEl>
                                              <p:spTgt spid="4104"/>
                                            </p:tgtEl>
                                            <p:attrNameLst>
                                              <p:attrName>ppt_x</p:attrName>
                                              <p:attrName>ppt_y</p:attrName>
                                            </p:attrNameLst>
                                          </p:cBhvr>
                                          <p:rCtr x="0" y="-9954"/>
                                        </p:animMotion>
                                      </p:childTnLst>
                                    </p:cTn>
                                  </p:par>
                                  <p:par>
                                    <p:cTn id="21" presetID="64" presetClass="path" presetSubtype="0" accel="50000" decel="50000" fill="hold" nodeType="withEffect">
                                      <p:stCondLst>
                                        <p:cond delay="0"/>
                                      </p:stCondLst>
                                      <p:childTnLst>
                                        <p:animMotion origin="layout" path="M -4.16667E-7 -3.7037E-6 L -4.16667E-7 -0.19884 " pathEditMode="relative" rAng="0" ptsTypes="AA">
                                          <p:cBhvr>
                                            <p:cTn id="22" dur="2000" fill="hold"/>
                                            <p:tgtEl>
                                              <p:spTgt spid="4102"/>
                                            </p:tgtEl>
                                            <p:attrNameLst>
                                              <p:attrName>ppt_x</p:attrName>
                                              <p:attrName>ppt_y</p:attrName>
                                            </p:attrNameLst>
                                          </p:cBhvr>
                                          <p:rCtr x="0" y="-9954"/>
                                        </p:animMotion>
                                      </p:childTnLst>
                                    </p:cTn>
                                  </p:par>
                                </p:childTnLst>
                              </p:cTn>
                            </p:par>
                            <p:par>
                              <p:cTn id="23" fill="hold">
                                <p:stCondLst>
                                  <p:cond delay="100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4099"/>
                                            </p:tgtEl>
                                            <p:attrNameLst>
                                              <p:attrName>style.visibility</p:attrName>
                                            </p:attrNameLst>
                                          </p:cBhvr>
                                          <p:to>
                                            <p:strVal val="visible"/>
                                          </p:to>
                                        </p:set>
                                        <p:anim calcmode="lin" valueType="num">
                                          <p:cBhvr>
                                            <p:cTn id="26" dur="500" fill="hold"/>
                                            <p:tgtEl>
                                              <p:spTgt spid="4099"/>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4099"/>
                                            </p:tgtEl>
                                            <p:attrNameLst>
                                              <p:attrName>ppt_y</p:attrName>
                                            </p:attrNameLst>
                                          </p:cBhvr>
                                          <p:tavLst>
                                            <p:tav tm="0">
                                              <p:val>
                                                <p:strVal val="#ppt_y"/>
                                              </p:val>
                                            </p:tav>
                                            <p:tav tm="100000">
                                              <p:val>
                                                <p:strVal val="#ppt_y"/>
                                              </p:val>
                                            </p:tav>
                                          </p:tavLst>
                                        </p:anim>
                                        <p:anim calcmode="lin" valueType="num">
                                          <p:cBhvr>
                                            <p:cTn id="28" dur="500" fill="hold"/>
                                            <p:tgtEl>
                                              <p:spTgt spid="4099"/>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4099"/>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4099"/>
                                            </p:tgtEl>
                                          </p:cBhvr>
                                        </p:animEffect>
                                      </p:childTnLst>
                                    </p:cTn>
                                  </p:par>
                                  <p:par>
                                    <p:cTn id="31" presetID="2" presetClass="entr" presetSubtype="8" fill="hold" grpId="0" nodeType="withEffect">
                                      <p:stCondLst>
                                        <p:cond delay="0"/>
                                      </p:stCondLst>
                                      <p:childTnLst>
                                        <p:set>
                                          <p:cBhvr>
                                            <p:cTn id="32" dur="1" fill="hold">
                                              <p:stCondLst>
                                                <p:cond delay="0"/>
                                              </p:stCondLst>
                                            </p:cTn>
                                            <p:tgtEl>
                                              <p:spTgt spid="4100">
                                                <p:txEl>
                                                  <p:pRg st="0" end="0"/>
                                                </p:txEl>
                                              </p:spTgt>
                                            </p:tgtEl>
                                            <p:attrNameLst>
                                              <p:attrName>style.visibility</p:attrName>
                                            </p:attrNameLst>
                                          </p:cBhvr>
                                          <p:to>
                                            <p:strVal val="visible"/>
                                          </p:to>
                                        </p:set>
                                        <p:anim calcmode="lin" valueType="num">
                                          <p:cBhvr additive="base">
                                            <p:cTn id="33" dur="500" fill="hold"/>
                                            <p:tgtEl>
                                              <p:spTgt spid="4100">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4100">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11650"/>
                                </p:stCondLst>
                                <p:childTnLst>
                                  <p:par>
                                    <p:cTn id="36" presetID="22" presetClass="entr" presetSubtype="8"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500"/>
                                            <p:tgtEl>
                                              <p:spTgt spid="24"/>
                                            </p:tgtEl>
                                          </p:cBhvr>
                                        </p:animEffect>
                                      </p:childTnLst>
                                    </p:cTn>
                                  </p:par>
                                </p:childTnLst>
                              </p:cTn>
                            </p:par>
                            <p:par>
                              <p:cTn id="39" fill="hold">
                                <p:stCondLst>
                                  <p:cond delay="12150"/>
                                </p:stCondLst>
                                <p:childTnLst>
                                  <p:par>
                                    <p:cTn id="40" presetID="22" presetClass="entr" presetSubtype="2" fill="hold" grpId="0" nodeType="after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right)">
                                          <p:cBhvr>
                                            <p:cTn id="42" dur="500"/>
                                            <p:tgtEl>
                                              <p:spTgt spid="31"/>
                                            </p:tgtEl>
                                          </p:cBhvr>
                                        </p:animEffect>
                                      </p:childTnLst>
                                    </p:cTn>
                                  </p:par>
                                </p:childTnLst>
                              </p:cTn>
                            </p:par>
                            <p:par>
                              <p:cTn id="43" fill="hold">
                                <p:stCondLst>
                                  <p:cond delay="12650"/>
                                </p:stCondLst>
                                <p:childTnLst>
                                  <p:par>
                                    <p:cTn id="44" presetID="2" presetClass="entr" presetSubtype="8" fill="hold" nodeType="afterEffect">
                                      <p:stCondLst>
                                        <p:cond delay="0"/>
                                      </p:stCondLst>
                                      <p:childTnLst>
                                        <p:set>
                                          <p:cBhvr>
                                            <p:cTn id="45" dur="1" fill="hold">
                                              <p:stCondLst>
                                                <p:cond delay="0"/>
                                              </p:stCondLst>
                                            </p:cTn>
                                            <p:tgtEl>
                                              <p:spTgt spid="4111"/>
                                            </p:tgtEl>
                                            <p:attrNameLst>
                                              <p:attrName>style.visibility</p:attrName>
                                            </p:attrNameLst>
                                          </p:cBhvr>
                                          <p:to>
                                            <p:strVal val="visible"/>
                                          </p:to>
                                        </p:set>
                                        <p:anim calcmode="lin" valueType="num">
                                          <p:cBhvr additive="base">
                                            <p:cTn id="46" dur="500" fill="hold"/>
                                            <p:tgtEl>
                                              <p:spTgt spid="4111"/>
                                            </p:tgtEl>
                                            <p:attrNameLst>
                                              <p:attrName>ppt_x</p:attrName>
                                            </p:attrNameLst>
                                          </p:cBhvr>
                                          <p:tavLst>
                                            <p:tav tm="0">
                                              <p:val>
                                                <p:strVal val="0-#ppt_w/2"/>
                                              </p:val>
                                            </p:tav>
                                            <p:tav tm="100000">
                                              <p:val>
                                                <p:strVal val="#ppt_x"/>
                                              </p:val>
                                            </p:tav>
                                          </p:tavLst>
                                        </p:anim>
                                        <p:anim calcmode="lin" valueType="num">
                                          <p:cBhvr additive="base">
                                            <p:cTn id="47" dur="500" fill="hold"/>
                                            <p:tgtEl>
                                              <p:spTgt spid="41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P spid="4100" grpId="0" build="p"/>
          <p:bldP spid="24" grpId="0" animBg="1"/>
          <p:bldP spid="31" grpId="0" animBg="1"/>
        </p:bldLst>
      </p:timing>
    </mc:Fallback>
  </mc:AlternateContent>
  <p:extLst mod="1">
    <p:ext uri="{E180D4A7-C9FB-4DFB-919C-405C955672EB}">
      <p14:showEvtLst xmlns:p14="http://schemas.microsoft.com/office/powerpoint/2010/main">
        <p14:playEvt time="3006"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45853" y="162646"/>
            <a:ext cx="6589712" cy="60205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kern="1200" dirty="0">
                <a:solidFill>
                  <a:srgbClr val="F8F8F8"/>
                </a:solidFill>
                <a:latin typeface="微软雅黑"/>
              </a:rPr>
              <a:t>1.1.3 </a:t>
            </a:r>
            <a:r>
              <a:rPr lang="zh-CN" altLang="en-US" kern="1200" dirty="0">
                <a:solidFill>
                  <a:srgbClr val="F8F8F8"/>
                </a:solidFill>
                <a:latin typeface="微软雅黑"/>
              </a:rPr>
              <a:t>基本</a:t>
            </a:r>
            <a:r>
              <a:rPr lang="en-US" altLang="zh-CN" kern="1200" dirty="0">
                <a:solidFill>
                  <a:srgbClr val="F8F8F8"/>
                </a:solidFill>
                <a:latin typeface="微软雅黑"/>
              </a:rPr>
              <a:t>Web</a:t>
            </a:r>
            <a:r>
              <a:rPr lang="zh-CN" altLang="en-US" kern="1200" dirty="0">
                <a:solidFill>
                  <a:srgbClr val="F8F8F8"/>
                </a:solidFill>
                <a:latin typeface="微软雅黑"/>
              </a:rPr>
              <a:t>技术</a:t>
            </a:r>
          </a:p>
        </p:txBody>
      </p:sp>
      <p:sp>
        <p:nvSpPr>
          <p:cNvPr id="27651" name="内容占位符 2"/>
          <p:cNvSpPr>
            <a:spLocks noGrp="1"/>
          </p:cNvSpPr>
          <p:nvPr>
            <p:ph idx="1"/>
          </p:nvPr>
        </p:nvSpPr>
        <p:spPr>
          <a:xfrm>
            <a:off x="1129829" y="836713"/>
            <a:ext cx="9217024" cy="525658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nSpc>
                <a:spcPct val="120000"/>
              </a:lnSpc>
              <a:spcBef>
                <a:spcPts val="0"/>
              </a:spcBef>
              <a:buNone/>
            </a:pPr>
            <a:r>
              <a:rPr lang="en-US" altLang="zh-CN" dirty="0">
                <a:latin typeface="+mn-ea"/>
              </a:rPr>
              <a:t>2</a:t>
            </a:r>
            <a:r>
              <a:rPr lang="zh-CN" altLang="zh-CN" dirty="0">
                <a:latin typeface="+mn-ea"/>
              </a:rPr>
              <a:t>．</a:t>
            </a:r>
            <a:r>
              <a:rPr lang="en-US" altLang="zh-CN" dirty="0">
                <a:latin typeface="+mn-ea"/>
              </a:rPr>
              <a:t>MIME</a:t>
            </a:r>
            <a:endParaRPr lang="zh-CN" altLang="zh-CN" dirty="0">
              <a:latin typeface="+mn-ea"/>
            </a:endParaRPr>
          </a:p>
          <a:p>
            <a:pPr>
              <a:lnSpc>
                <a:spcPct val="120000"/>
              </a:lnSpc>
              <a:spcBef>
                <a:spcPts val="0"/>
              </a:spcBef>
            </a:pPr>
            <a:r>
              <a:rPr lang="en-US" altLang="zh-CN" dirty="0">
                <a:latin typeface="+mn-ea"/>
              </a:rPr>
              <a:t>MIME</a:t>
            </a:r>
            <a:r>
              <a:rPr lang="zh-CN" altLang="zh-CN" dirty="0">
                <a:latin typeface="+mn-ea"/>
              </a:rPr>
              <a:t>（</a:t>
            </a:r>
            <a:r>
              <a:rPr lang="en-US" altLang="zh-CN" dirty="0">
                <a:latin typeface="+mn-ea"/>
              </a:rPr>
              <a:t>Multipurpose Internet Mail Extension</a:t>
            </a:r>
            <a:r>
              <a:rPr lang="zh-CN" altLang="zh-CN" dirty="0">
                <a:latin typeface="+mn-ea"/>
              </a:rPr>
              <a:t>，多用途</a:t>
            </a:r>
            <a:r>
              <a:rPr lang="en-US" altLang="zh-CN" dirty="0">
                <a:latin typeface="+mn-ea"/>
              </a:rPr>
              <a:t>Internet</a:t>
            </a:r>
            <a:r>
              <a:rPr lang="zh-CN" altLang="zh-CN" dirty="0">
                <a:latin typeface="+mn-ea"/>
              </a:rPr>
              <a:t>邮件扩展）是一个开放的多语言、多媒体电子邮件标准，为了满足用户在不同的软件平台和硬件平台的信息交换而制定，它规定了不同数据类型的名称。</a:t>
            </a:r>
          </a:p>
          <a:p>
            <a:pPr>
              <a:lnSpc>
                <a:spcPct val="120000"/>
              </a:lnSpc>
              <a:spcBef>
                <a:spcPts val="0"/>
              </a:spcBef>
            </a:pPr>
            <a:r>
              <a:rPr lang="en-US" altLang="zh-CN" dirty="0" smtClean="0">
                <a:latin typeface="+mn-ea"/>
              </a:rPr>
              <a:t>Web</a:t>
            </a:r>
            <a:r>
              <a:rPr lang="zh-CN" altLang="zh-CN" dirty="0" smtClean="0">
                <a:latin typeface="+mn-ea"/>
              </a:rPr>
              <a:t>服务器将</a:t>
            </a:r>
            <a:r>
              <a:rPr lang="zh-CN" altLang="zh-CN" dirty="0">
                <a:latin typeface="+mn-ea"/>
              </a:rPr>
              <a:t>各种不同类型的</a:t>
            </a:r>
            <a:r>
              <a:rPr lang="en-US" altLang="zh-CN" dirty="0">
                <a:latin typeface="+mn-ea"/>
              </a:rPr>
              <a:t>Web</a:t>
            </a:r>
            <a:r>
              <a:rPr lang="zh-CN" altLang="zh-CN" dirty="0">
                <a:latin typeface="+mn-ea"/>
              </a:rPr>
              <a:t>文档发送给客户端。客户端浏览器负责正确显示各种信息。</a:t>
            </a:r>
            <a:r>
              <a:rPr lang="en-US" altLang="zh-CN" dirty="0">
                <a:latin typeface="+mn-ea"/>
              </a:rPr>
              <a:t>Web</a:t>
            </a:r>
            <a:r>
              <a:rPr lang="zh-CN" altLang="zh-CN" dirty="0">
                <a:latin typeface="+mn-ea"/>
              </a:rPr>
              <a:t>文档的类型不仅仅局限于文本，还有图像、视频和声音等数据类型，而所有数据类型的存储和传送都是以二进制数据形式进行的</a:t>
            </a:r>
            <a:r>
              <a:rPr lang="zh-CN" altLang="zh-CN" dirty="0" smtClean="0">
                <a:latin typeface="+mn-ea"/>
              </a:rPr>
              <a:t>。客户端</a:t>
            </a:r>
            <a:r>
              <a:rPr lang="zh-CN" altLang="zh-CN" dirty="0">
                <a:latin typeface="+mn-ea"/>
              </a:rPr>
              <a:t>浏览器却需要对不同类型的</a:t>
            </a:r>
            <a:r>
              <a:rPr lang="en-US" altLang="zh-CN" dirty="0">
                <a:latin typeface="+mn-ea"/>
              </a:rPr>
              <a:t>Web</a:t>
            </a:r>
            <a:r>
              <a:rPr lang="zh-CN" altLang="zh-CN" dirty="0">
                <a:latin typeface="+mn-ea"/>
              </a:rPr>
              <a:t>文档进行正确的识别和显示</a:t>
            </a:r>
            <a:r>
              <a:rPr lang="zh-CN" altLang="zh-CN" dirty="0" smtClean="0">
                <a:latin typeface="+mn-ea"/>
              </a:rPr>
              <a:t>。要</a:t>
            </a:r>
            <a:r>
              <a:rPr lang="zh-CN" altLang="zh-CN" dirty="0">
                <a:latin typeface="+mn-ea"/>
              </a:rPr>
              <a:t>实现这一点，需要</a:t>
            </a:r>
            <a:r>
              <a:rPr lang="en-US" altLang="zh-CN" dirty="0">
                <a:latin typeface="+mn-ea"/>
              </a:rPr>
              <a:t>Web</a:t>
            </a:r>
            <a:r>
              <a:rPr lang="zh-CN" altLang="zh-CN" dirty="0">
                <a:latin typeface="+mn-ea"/>
              </a:rPr>
              <a:t>服务器根据文件的扩展名给浏览器发送相应文档类型的宏观描述</a:t>
            </a:r>
            <a:r>
              <a:rPr lang="zh-CN" altLang="zh-CN" dirty="0" smtClean="0">
                <a:latin typeface="+mn-ea"/>
              </a:rPr>
              <a:t>。</a:t>
            </a:r>
            <a:endParaRPr lang="en-US" altLang="zh-CN" dirty="0" smtClean="0">
              <a:latin typeface="+mn-ea"/>
            </a:endParaRPr>
          </a:p>
          <a:p>
            <a:pPr>
              <a:lnSpc>
                <a:spcPct val="120000"/>
              </a:lnSpc>
              <a:spcBef>
                <a:spcPts val="0"/>
              </a:spcBef>
            </a:pPr>
            <a:r>
              <a:rPr lang="en-US" altLang="zh-CN" dirty="0" smtClean="0">
                <a:latin typeface="+mn-ea"/>
              </a:rPr>
              <a:t>Web</a:t>
            </a:r>
            <a:r>
              <a:rPr lang="zh-CN" altLang="zh-CN" dirty="0">
                <a:latin typeface="+mn-ea"/>
              </a:rPr>
              <a:t>借用了</a:t>
            </a:r>
            <a:r>
              <a:rPr lang="en-US" altLang="zh-CN" dirty="0">
                <a:latin typeface="+mn-ea"/>
              </a:rPr>
              <a:t>MIME</a:t>
            </a:r>
            <a:r>
              <a:rPr lang="zh-CN" altLang="zh-CN" dirty="0">
                <a:latin typeface="+mn-ea"/>
              </a:rPr>
              <a:t>标准，即服务器根据数据文件的扩展名，生成相应的</a:t>
            </a:r>
            <a:r>
              <a:rPr lang="en-US" altLang="zh-CN" dirty="0">
                <a:latin typeface="+mn-ea"/>
              </a:rPr>
              <a:t>MIME</a:t>
            </a:r>
            <a:r>
              <a:rPr lang="zh-CN" altLang="zh-CN" dirty="0">
                <a:latin typeface="+mn-ea"/>
              </a:rPr>
              <a:t>类型返回给浏览器，浏览器根据</a:t>
            </a:r>
            <a:r>
              <a:rPr lang="en-US" altLang="zh-CN" dirty="0">
                <a:latin typeface="+mn-ea"/>
              </a:rPr>
              <a:t>MIME</a:t>
            </a:r>
            <a:r>
              <a:rPr lang="zh-CN" altLang="zh-CN" dirty="0">
                <a:latin typeface="+mn-ea"/>
              </a:rPr>
              <a:t>类型，处理不同类型的数据。</a:t>
            </a:r>
            <a:r>
              <a:rPr lang="en-US" altLang="zh-CN" dirty="0">
                <a:latin typeface="+mn-ea"/>
              </a:rPr>
              <a:t>Web</a:t>
            </a:r>
            <a:r>
              <a:rPr lang="zh-CN" altLang="zh-CN" dirty="0">
                <a:latin typeface="+mn-ea"/>
              </a:rPr>
              <a:t>仅用了</a:t>
            </a:r>
            <a:r>
              <a:rPr lang="en-US" altLang="zh-CN" dirty="0">
                <a:latin typeface="+mn-ea"/>
              </a:rPr>
              <a:t>MIME</a:t>
            </a:r>
            <a:r>
              <a:rPr lang="zh-CN" altLang="zh-CN" dirty="0">
                <a:latin typeface="+mn-ea"/>
              </a:rPr>
              <a:t>的一个子集。</a:t>
            </a:r>
          </a:p>
        </p:txBody>
      </p:sp>
    </p:spTree>
    <p:extLst>
      <p:ext uri="{BB962C8B-B14F-4D97-AF65-F5344CB8AC3E}">
        <p14:creationId xmlns:p14="http://schemas.microsoft.com/office/powerpoint/2010/main" val="1655357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1345853" y="184150"/>
            <a:ext cx="6588125" cy="58055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kern="1200" dirty="0">
                <a:solidFill>
                  <a:srgbClr val="F8F8F8"/>
                </a:solidFill>
                <a:latin typeface="微软雅黑"/>
              </a:rPr>
              <a:t>1.1.3 </a:t>
            </a:r>
            <a:r>
              <a:rPr lang="zh-CN" altLang="en-US" kern="1200" dirty="0">
                <a:solidFill>
                  <a:srgbClr val="F8F8F8"/>
                </a:solidFill>
                <a:latin typeface="微软雅黑"/>
              </a:rPr>
              <a:t>基本</a:t>
            </a:r>
            <a:r>
              <a:rPr lang="en-US" altLang="zh-CN" kern="1200" dirty="0">
                <a:solidFill>
                  <a:srgbClr val="F8F8F8"/>
                </a:solidFill>
                <a:latin typeface="微软雅黑"/>
              </a:rPr>
              <a:t>Web</a:t>
            </a:r>
            <a:r>
              <a:rPr lang="zh-CN" altLang="en-US" kern="1200" dirty="0">
                <a:solidFill>
                  <a:srgbClr val="F8F8F8"/>
                </a:solidFill>
                <a:latin typeface="微软雅黑"/>
              </a:rPr>
              <a:t>技术</a:t>
            </a:r>
          </a:p>
        </p:txBody>
      </p:sp>
      <p:sp>
        <p:nvSpPr>
          <p:cNvPr id="28675" name="内容占位符 2"/>
          <p:cNvSpPr>
            <a:spLocks noGrp="1"/>
          </p:cNvSpPr>
          <p:nvPr>
            <p:ph idx="1"/>
          </p:nvPr>
        </p:nvSpPr>
        <p:spPr>
          <a:xfrm>
            <a:off x="1561877" y="980728"/>
            <a:ext cx="7777163" cy="17557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nSpc>
                <a:spcPct val="120000"/>
              </a:lnSpc>
              <a:spcBef>
                <a:spcPts val="0"/>
              </a:spcBef>
              <a:buNone/>
            </a:pPr>
            <a:r>
              <a:rPr lang="en-US" altLang="zh-CN" dirty="0">
                <a:latin typeface="+mn-ea"/>
              </a:rPr>
              <a:t>2</a:t>
            </a:r>
            <a:r>
              <a:rPr lang="zh-CN" altLang="zh-CN" dirty="0">
                <a:latin typeface="+mn-ea"/>
              </a:rPr>
              <a:t>．</a:t>
            </a:r>
            <a:r>
              <a:rPr lang="en-US" altLang="zh-CN" dirty="0">
                <a:latin typeface="+mn-ea"/>
              </a:rPr>
              <a:t>MIME</a:t>
            </a:r>
            <a:endParaRPr lang="zh-CN" altLang="zh-CN" dirty="0">
              <a:latin typeface="+mn-ea"/>
            </a:endParaRPr>
          </a:p>
          <a:p>
            <a:pPr marL="0" indent="0">
              <a:lnSpc>
                <a:spcPct val="120000"/>
              </a:lnSpc>
              <a:spcBef>
                <a:spcPts val="0"/>
              </a:spcBef>
              <a:buNone/>
            </a:pPr>
            <a:r>
              <a:rPr lang="en-US" altLang="zh-CN" dirty="0">
                <a:latin typeface="+mn-ea"/>
              </a:rPr>
              <a:t>MIME</a:t>
            </a:r>
            <a:r>
              <a:rPr lang="zh-CN" altLang="zh-CN" dirty="0">
                <a:latin typeface="+mn-ea"/>
              </a:rPr>
              <a:t>的头格式为</a:t>
            </a:r>
            <a:r>
              <a:rPr lang="en-US" altLang="zh-CN" dirty="0">
                <a:latin typeface="+mn-ea"/>
              </a:rPr>
              <a:t>type/subtype</a:t>
            </a:r>
            <a:r>
              <a:rPr lang="zh-CN" altLang="zh-CN" dirty="0">
                <a:latin typeface="+mn-ea"/>
              </a:rPr>
              <a:t>，其中</a:t>
            </a:r>
            <a:r>
              <a:rPr lang="en-US" altLang="zh-CN" dirty="0">
                <a:latin typeface="+mn-ea"/>
              </a:rPr>
              <a:t>type</a:t>
            </a:r>
            <a:r>
              <a:rPr lang="zh-CN" altLang="zh-CN" dirty="0">
                <a:latin typeface="+mn-ea"/>
              </a:rPr>
              <a:t>表示数据类型，主要有</a:t>
            </a:r>
            <a:r>
              <a:rPr lang="en-US" altLang="zh-CN" dirty="0">
                <a:latin typeface="+mn-ea"/>
              </a:rPr>
              <a:t>text</a:t>
            </a:r>
            <a:r>
              <a:rPr lang="zh-CN" altLang="zh-CN" dirty="0">
                <a:latin typeface="+mn-ea"/>
              </a:rPr>
              <a:t>、</a:t>
            </a:r>
            <a:r>
              <a:rPr lang="en-US" altLang="zh-CN" dirty="0">
                <a:latin typeface="+mn-ea"/>
              </a:rPr>
              <a:t>image</a:t>
            </a:r>
            <a:r>
              <a:rPr lang="zh-CN" altLang="zh-CN" dirty="0">
                <a:latin typeface="+mn-ea"/>
              </a:rPr>
              <a:t>、</a:t>
            </a:r>
            <a:r>
              <a:rPr lang="en-US" altLang="zh-CN" dirty="0">
                <a:latin typeface="+mn-ea"/>
              </a:rPr>
              <a:t>audio</a:t>
            </a:r>
            <a:r>
              <a:rPr lang="zh-CN" altLang="zh-CN" dirty="0">
                <a:latin typeface="+mn-ea"/>
              </a:rPr>
              <a:t>、</a:t>
            </a:r>
            <a:r>
              <a:rPr lang="en-US" altLang="zh-CN" dirty="0">
                <a:latin typeface="+mn-ea"/>
              </a:rPr>
              <a:t>video</a:t>
            </a:r>
            <a:r>
              <a:rPr lang="zh-CN" altLang="zh-CN" dirty="0">
                <a:latin typeface="+mn-ea"/>
              </a:rPr>
              <a:t>、</a:t>
            </a:r>
            <a:r>
              <a:rPr lang="en-US" altLang="zh-CN" dirty="0">
                <a:latin typeface="+mn-ea"/>
              </a:rPr>
              <a:t>application</a:t>
            </a:r>
            <a:r>
              <a:rPr lang="zh-CN" altLang="zh-CN" dirty="0">
                <a:latin typeface="+mn-ea"/>
              </a:rPr>
              <a:t>、</a:t>
            </a:r>
            <a:r>
              <a:rPr lang="en-US" altLang="zh-CN" dirty="0">
                <a:latin typeface="+mn-ea"/>
              </a:rPr>
              <a:t>multipart</a:t>
            </a:r>
            <a:r>
              <a:rPr lang="zh-CN" altLang="zh-CN" dirty="0">
                <a:latin typeface="+mn-ea"/>
              </a:rPr>
              <a:t>和</a:t>
            </a:r>
            <a:r>
              <a:rPr lang="en-US" altLang="zh-CN" dirty="0">
                <a:latin typeface="+mn-ea"/>
              </a:rPr>
              <a:t>message</a:t>
            </a:r>
            <a:r>
              <a:rPr lang="zh-CN" altLang="zh-CN" dirty="0">
                <a:latin typeface="+mn-ea"/>
              </a:rPr>
              <a:t>；</a:t>
            </a:r>
            <a:r>
              <a:rPr lang="en-US" altLang="zh-CN" dirty="0">
                <a:latin typeface="+mn-ea"/>
              </a:rPr>
              <a:t>subtype</a:t>
            </a:r>
            <a:r>
              <a:rPr lang="zh-CN" altLang="zh-CN" dirty="0">
                <a:latin typeface="+mn-ea"/>
              </a:rPr>
              <a:t>则指定所用格式的特定信息。</a:t>
            </a:r>
            <a:endParaRPr lang="zh-CN" altLang="en-US" dirty="0">
              <a:latin typeface="+mn-ea"/>
            </a:endParaRPr>
          </a:p>
        </p:txBody>
      </p:sp>
    </p:spTree>
    <p:extLst>
      <p:ext uri="{BB962C8B-B14F-4D97-AF65-F5344CB8AC3E}">
        <p14:creationId xmlns:p14="http://schemas.microsoft.com/office/powerpoint/2010/main" val="1451578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1288058" y="188640"/>
            <a:ext cx="6985000" cy="57606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kern="1200" dirty="0">
                <a:solidFill>
                  <a:srgbClr val="F8F8F8"/>
                </a:solidFill>
                <a:latin typeface="微软雅黑"/>
              </a:rPr>
              <a:t>1.1.4 </a:t>
            </a:r>
            <a:r>
              <a:rPr lang="zh-CN" altLang="zh-CN" kern="1200" dirty="0">
                <a:solidFill>
                  <a:srgbClr val="F8F8F8"/>
                </a:solidFill>
                <a:latin typeface="微软雅黑"/>
              </a:rPr>
              <a:t>相关概念</a:t>
            </a:r>
            <a:endParaRPr lang="zh-CN" altLang="en-US" kern="1200" dirty="0">
              <a:solidFill>
                <a:srgbClr val="F8F8F8"/>
              </a:solidFill>
              <a:latin typeface="微软雅黑"/>
            </a:endParaRPr>
          </a:p>
        </p:txBody>
      </p:sp>
      <p:sp>
        <p:nvSpPr>
          <p:cNvPr id="29699" name="内容占位符 2"/>
          <p:cNvSpPr>
            <a:spLocks noGrp="1"/>
          </p:cNvSpPr>
          <p:nvPr>
            <p:ph idx="1"/>
          </p:nvPr>
        </p:nvSpPr>
        <p:spPr>
          <a:xfrm>
            <a:off x="1322554" y="980728"/>
            <a:ext cx="8352928" cy="3960440"/>
          </a:xfrm>
        </p:spPr>
        <p:txBody>
          <a:bodyPr/>
          <a:lstStyle/>
          <a:p>
            <a:pPr marL="0" indent="0">
              <a:lnSpc>
                <a:spcPct val="150000"/>
              </a:lnSpc>
              <a:buNone/>
            </a:pPr>
            <a:r>
              <a:rPr lang="en-US" altLang="zh-CN" dirty="0">
                <a:latin typeface="+mn-ea"/>
              </a:rPr>
              <a:t>1.</a:t>
            </a:r>
            <a:r>
              <a:rPr lang="zh-CN" altLang="zh-CN" dirty="0">
                <a:latin typeface="+mn-ea"/>
              </a:rPr>
              <a:t>网站、网页、主页</a:t>
            </a:r>
          </a:p>
          <a:p>
            <a:pPr marL="0" indent="0">
              <a:lnSpc>
                <a:spcPct val="150000"/>
              </a:lnSpc>
            </a:pPr>
            <a:r>
              <a:rPr lang="en-US" altLang="zh-CN" dirty="0">
                <a:solidFill>
                  <a:srgbClr val="FF0000"/>
                </a:solidFill>
                <a:latin typeface="+mn-ea"/>
              </a:rPr>
              <a:t>Web</a:t>
            </a:r>
            <a:r>
              <a:rPr lang="zh-CN" altLang="zh-CN" dirty="0">
                <a:latin typeface="+mn-ea"/>
              </a:rPr>
              <a:t>是成千上万个网站连接而成的网络信息系统。</a:t>
            </a:r>
            <a:endParaRPr lang="en-US" altLang="zh-CN" dirty="0">
              <a:latin typeface="+mn-ea"/>
            </a:endParaRPr>
          </a:p>
          <a:p>
            <a:pPr marL="0" indent="0">
              <a:lnSpc>
                <a:spcPct val="150000"/>
              </a:lnSpc>
            </a:pPr>
            <a:r>
              <a:rPr lang="zh-CN" altLang="zh-CN" dirty="0">
                <a:solidFill>
                  <a:srgbClr val="FF0000"/>
                </a:solidFill>
                <a:latin typeface="+mn-ea"/>
              </a:rPr>
              <a:t>网站</a:t>
            </a:r>
            <a:r>
              <a:rPr lang="zh-CN" altLang="zh-CN" dirty="0">
                <a:latin typeface="+mn-ea"/>
              </a:rPr>
              <a:t>是一组位于</a:t>
            </a:r>
            <a:r>
              <a:rPr lang="en-US" altLang="zh-CN" dirty="0">
                <a:latin typeface="+mn-ea"/>
              </a:rPr>
              <a:t>Web</a:t>
            </a:r>
            <a:r>
              <a:rPr lang="zh-CN" altLang="zh-CN" dirty="0">
                <a:latin typeface="+mn-ea"/>
              </a:rPr>
              <a:t>服务器上的网页。</a:t>
            </a:r>
            <a:endParaRPr lang="en-US" altLang="zh-CN" dirty="0">
              <a:latin typeface="+mn-ea"/>
            </a:endParaRPr>
          </a:p>
          <a:p>
            <a:pPr marL="0" indent="0">
              <a:lnSpc>
                <a:spcPct val="150000"/>
              </a:lnSpc>
            </a:pPr>
            <a:r>
              <a:rPr lang="zh-CN" altLang="zh-CN" dirty="0">
                <a:solidFill>
                  <a:srgbClr val="FF0000"/>
                </a:solidFill>
                <a:latin typeface="+mn-ea"/>
              </a:rPr>
              <a:t>网页</a:t>
            </a:r>
            <a:r>
              <a:rPr lang="zh-CN" altLang="zh-CN" dirty="0">
                <a:latin typeface="+mn-ea"/>
              </a:rPr>
              <a:t>是浏览器中显示的页面，也称为超文本文档。网页（</a:t>
            </a:r>
            <a:r>
              <a:rPr lang="en-US" altLang="zh-CN" dirty="0">
                <a:latin typeface="+mn-ea"/>
              </a:rPr>
              <a:t>Web Page</a:t>
            </a:r>
            <a:r>
              <a:rPr lang="zh-CN" altLang="zh-CN" dirty="0">
                <a:latin typeface="+mn-ea"/>
              </a:rPr>
              <a:t>）是按照网页文档规范编写的一个或多个文件。 </a:t>
            </a:r>
            <a:endParaRPr lang="en-US" altLang="zh-CN" dirty="0">
              <a:latin typeface="+mn-ea"/>
            </a:endParaRPr>
          </a:p>
          <a:p>
            <a:pPr marL="0" indent="0">
              <a:lnSpc>
                <a:spcPct val="150000"/>
              </a:lnSpc>
            </a:pPr>
            <a:r>
              <a:rPr lang="zh-CN" altLang="zh-CN" dirty="0">
                <a:solidFill>
                  <a:srgbClr val="FF0000"/>
                </a:solidFill>
                <a:latin typeface="+mn-ea"/>
              </a:rPr>
              <a:t>主页</a:t>
            </a:r>
            <a:r>
              <a:rPr lang="zh-CN" altLang="zh-CN" dirty="0">
                <a:latin typeface="+mn-ea"/>
              </a:rPr>
              <a:t>就是我们进入一个网站时，第一眼看到的网页，也称为首页（</a:t>
            </a:r>
            <a:r>
              <a:rPr lang="en-US" altLang="zh-CN" dirty="0">
                <a:latin typeface="+mn-ea"/>
              </a:rPr>
              <a:t>Home Page</a:t>
            </a:r>
            <a:r>
              <a:rPr lang="zh-CN" altLang="zh-CN" dirty="0">
                <a:latin typeface="+mn-ea"/>
              </a:rPr>
              <a:t>）。主页默认的文件名通常为</a:t>
            </a:r>
            <a:r>
              <a:rPr lang="en-US" altLang="zh-CN" dirty="0">
                <a:latin typeface="+mn-ea"/>
              </a:rPr>
              <a:t>index.html</a:t>
            </a:r>
            <a:r>
              <a:rPr lang="zh-CN" altLang="zh-CN" dirty="0">
                <a:latin typeface="+mn-ea"/>
              </a:rPr>
              <a:t>或</a:t>
            </a:r>
            <a:r>
              <a:rPr lang="en-US" altLang="zh-CN" dirty="0">
                <a:latin typeface="+mn-ea"/>
              </a:rPr>
              <a:t>default.html</a:t>
            </a:r>
            <a:r>
              <a:rPr lang="zh-CN" altLang="zh-CN" dirty="0">
                <a:latin typeface="+mn-ea"/>
              </a:rPr>
              <a:t>。</a:t>
            </a:r>
          </a:p>
        </p:txBody>
      </p:sp>
    </p:spTree>
    <p:extLst>
      <p:ext uri="{BB962C8B-B14F-4D97-AF65-F5344CB8AC3E}">
        <p14:creationId xmlns:p14="http://schemas.microsoft.com/office/powerpoint/2010/main" val="158994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1417861" y="188640"/>
            <a:ext cx="6588125" cy="51444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kern="1200" dirty="0">
                <a:solidFill>
                  <a:srgbClr val="F8F8F8"/>
                </a:solidFill>
                <a:latin typeface="微软雅黑"/>
              </a:rPr>
              <a:t>1.1.4 </a:t>
            </a:r>
            <a:r>
              <a:rPr lang="zh-CN" altLang="en-US" kern="1200" dirty="0">
                <a:solidFill>
                  <a:srgbClr val="F8F8F8"/>
                </a:solidFill>
                <a:latin typeface="微软雅黑"/>
              </a:rPr>
              <a:t>相关概念</a:t>
            </a:r>
          </a:p>
        </p:txBody>
      </p:sp>
      <p:sp>
        <p:nvSpPr>
          <p:cNvPr id="31747" name="内容占位符 2"/>
          <p:cNvSpPr>
            <a:spLocks noGrp="1"/>
          </p:cNvSpPr>
          <p:nvPr>
            <p:ph idx="1"/>
          </p:nvPr>
        </p:nvSpPr>
        <p:spPr>
          <a:xfrm>
            <a:off x="1201837" y="908720"/>
            <a:ext cx="8928992" cy="4248150"/>
          </a:xfrm>
        </p:spPr>
        <p:txBody>
          <a:bodyPr/>
          <a:lstStyle/>
          <a:p>
            <a:pPr marL="0" indent="0">
              <a:lnSpc>
                <a:spcPct val="150000"/>
              </a:lnSpc>
              <a:buNone/>
            </a:pPr>
            <a:r>
              <a:rPr lang="en-US" altLang="zh-CN" dirty="0">
                <a:latin typeface="+mn-ea"/>
              </a:rPr>
              <a:t>2</a:t>
            </a:r>
            <a:r>
              <a:rPr lang="zh-CN" altLang="zh-CN" dirty="0">
                <a:latin typeface="+mn-ea"/>
              </a:rPr>
              <a:t>．静态网页和动态网页</a:t>
            </a:r>
          </a:p>
          <a:p>
            <a:pPr marL="0" indent="0">
              <a:lnSpc>
                <a:spcPct val="150000"/>
              </a:lnSpc>
            </a:pPr>
            <a:r>
              <a:rPr lang="zh-CN" altLang="zh-CN" dirty="0">
                <a:latin typeface="+mn-ea"/>
              </a:rPr>
              <a:t>静态网页是指不包含程序代码而直接或间接制作成</a:t>
            </a:r>
            <a:r>
              <a:rPr lang="en-US" altLang="zh-CN" dirty="0">
                <a:latin typeface="+mn-ea"/>
              </a:rPr>
              <a:t>HTML</a:t>
            </a:r>
            <a:r>
              <a:rPr lang="zh-CN" altLang="zh-CN" dirty="0">
                <a:latin typeface="+mn-ea"/>
              </a:rPr>
              <a:t>的网页，这种网页的内容是固定的，修改和更新都必须要通过专用的网页制作</a:t>
            </a:r>
            <a:r>
              <a:rPr lang="zh-CN" altLang="zh-CN" dirty="0" smtClean="0">
                <a:latin typeface="+mn-ea"/>
              </a:rPr>
              <a:t>工具，</a:t>
            </a:r>
            <a:r>
              <a:rPr lang="zh-CN" altLang="zh-CN" dirty="0">
                <a:latin typeface="+mn-ea"/>
              </a:rPr>
              <a:t>或利用</a:t>
            </a:r>
            <a:r>
              <a:rPr lang="en-US" altLang="zh-CN" dirty="0">
                <a:latin typeface="+mn-ea"/>
              </a:rPr>
              <a:t>HTML/CSS</a:t>
            </a:r>
            <a:r>
              <a:rPr lang="zh-CN" altLang="zh-CN" dirty="0">
                <a:latin typeface="+mn-ea"/>
              </a:rPr>
              <a:t>知识对网页代码进行修改，而且只要修改了网页中的一个字符或一个图片都要重新上传一次覆盖原来的页面。静态网页通常由纯粹的</a:t>
            </a:r>
            <a:r>
              <a:rPr lang="en-US" altLang="zh-CN" dirty="0">
                <a:latin typeface="+mn-ea"/>
              </a:rPr>
              <a:t>HTML/CSS</a:t>
            </a:r>
            <a:r>
              <a:rPr lang="zh-CN" altLang="zh-CN" dirty="0">
                <a:latin typeface="+mn-ea"/>
              </a:rPr>
              <a:t>语言编写，其后缀名一般是</a:t>
            </a:r>
            <a:r>
              <a:rPr lang="en-US" altLang="zh-CN" dirty="0">
                <a:latin typeface="+mn-ea"/>
              </a:rPr>
              <a:t>.html</a:t>
            </a:r>
            <a:r>
              <a:rPr lang="zh-CN" altLang="zh-CN" dirty="0">
                <a:latin typeface="+mn-ea"/>
              </a:rPr>
              <a:t>或</a:t>
            </a:r>
            <a:r>
              <a:rPr lang="en-US" altLang="zh-CN" dirty="0">
                <a:latin typeface="+mn-ea"/>
              </a:rPr>
              <a:t>.</a:t>
            </a:r>
            <a:r>
              <a:rPr lang="en-US" altLang="zh-CN" dirty="0" err="1">
                <a:latin typeface="+mn-ea"/>
              </a:rPr>
              <a:t>htm</a:t>
            </a:r>
            <a:r>
              <a:rPr lang="zh-CN" altLang="zh-CN" dirty="0">
                <a:latin typeface="+mn-ea"/>
              </a:rPr>
              <a:t>。</a:t>
            </a:r>
          </a:p>
          <a:p>
            <a:pPr marL="0" indent="0">
              <a:lnSpc>
                <a:spcPct val="150000"/>
              </a:lnSpc>
            </a:pPr>
            <a:r>
              <a:rPr lang="zh-CN" altLang="zh-CN" dirty="0">
                <a:latin typeface="+mn-ea"/>
              </a:rPr>
              <a:t>静态网页和动态网页最大的区别，就是网页是固定内容还是可在线更新内容。</a:t>
            </a:r>
            <a:endParaRPr lang="zh-CN" altLang="en-US" dirty="0">
              <a:latin typeface="+mn-ea"/>
            </a:endParaRPr>
          </a:p>
        </p:txBody>
      </p:sp>
    </p:spTree>
    <p:extLst>
      <p:ext uri="{BB962C8B-B14F-4D97-AF65-F5344CB8AC3E}">
        <p14:creationId xmlns:p14="http://schemas.microsoft.com/office/powerpoint/2010/main" val="4141526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1417861" y="188640"/>
            <a:ext cx="6588125" cy="57606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kern="1200" dirty="0">
                <a:solidFill>
                  <a:srgbClr val="F8F8F8"/>
                </a:solidFill>
                <a:latin typeface="微软雅黑"/>
              </a:rPr>
              <a:t>1.1.4 </a:t>
            </a:r>
            <a:r>
              <a:rPr lang="zh-CN" altLang="en-US" kern="1200" dirty="0">
                <a:solidFill>
                  <a:srgbClr val="F8F8F8"/>
                </a:solidFill>
                <a:latin typeface="微软雅黑"/>
              </a:rPr>
              <a:t>相关概念</a:t>
            </a:r>
          </a:p>
        </p:txBody>
      </p:sp>
      <p:sp>
        <p:nvSpPr>
          <p:cNvPr id="32771" name="内容占位符 2"/>
          <p:cNvSpPr>
            <a:spLocks noGrp="1"/>
          </p:cNvSpPr>
          <p:nvPr>
            <p:ph idx="1"/>
          </p:nvPr>
        </p:nvSpPr>
        <p:spPr>
          <a:xfrm>
            <a:off x="1345853" y="980728"/>
            <a:ext cx="8496944" cy="3917950"/>
          </a:xfrm>
        </p:spPr>
        <p:txBody>
          <a:bodyPr/>
          <a:lstStyle/>
          <a:p>
            <a:pPr eaLnBrk="1" hangingPunct="1">
              <a:lnSpc>
                <a:spcPct val="120000"/>
              </a:lnSpc>
            </a:pPr>
            <a:r>
              <a:rPr lang="zh-CN" altLang="zh-CN" dirty="0">
                <a:latin typeface="+mn-ea"/>
              </a:rPr>
              <a:t>动态网页包括服务器端动态网页和客户机端动态网页。</a:t>
            </a:r>
          </a:p>
          <a:p>
            <a:pPr lvl="1" eaLnBrk="1" hangingPunct="1">
              <a:lnSpc>
                <a:spcPct val="120000"/>
              </a:lnSpc>
            </a:pPr>
            <a:r>
              <a:rPr lang="zh-CN" altLang="zh-CN" b="0" dirty="0">
                <a:latin typeface="+mn-ea"/>
                <a:ea typeface="+mn-ea"/>
              </a:rPr>
              <a:t>客户端动态技术：不需要与服务器交互，实现动态功能的代码往往采用脚本语言形式直接嵌入到网页中。常见的客户端动态技术包括</a:t>
            </a:r>
            <a:r>
              <a:rPr lang="en-US" altLang="zh-CN" b="0" dirty="0">
                <a:latin typeface="+mn-ea"/>
                <a:ea typeface="+mn-ea"/>
              </a:rPr>
              <a:t>JavaScript</a:t>
            </a:r>
            <a:r>
              <a:rPr lang="zh-CN" altLang="zh-CN" b="0" dirty="0">
                <a:latin typeface="+mn-ea"/>
                <a:ea typeface="+mn-ea"/>
              </a:rPr>
              <a:t>、</a:t>
            </a:r>
            <a:r>
              <a:rPr lang="en-US" altLang="zh-CN" b="0" dirty="0">
                <a:latin typeface="+mn-ea"/>
                <a:ea typeface="+mn-ea"/>
              </a:rPr>
              <a:t>VBScript</a:t>
            </a:r>
            <a:r>
              <a:rPr lang="zh-CN" altLang="zh-CN" b="0" dirty="0">
                <a:latin typeface="+mn-ea"/>
                <a:ea typeface="+mn-ea"/>
              </a:rPr>
              <a:t>等。 </a:t>
            </a:r>
          </a:p>
          <a:p>
            <a:pPr lvl="1" eaLnBrk="1" hangingPunct="1">
              <a:lnSpc>
                <a:spcPct val="120000"/>
              </a:lnSpc>
            </a:pPr>
            <a:r>
              <a:rPr lang="zh-CN" altLang="zh-CN" b="0" dirty="0">
                <a:latin typeface="+mn-ea"/>
                <a:ea typeface="+mn-ea"/>
              </a:rPr>
              <a:t>服务器端动态技术：需要与客户端共同参与，客户通过浏览器发出页面请求后，服务器根据</a:t>
            </a:r>
            <a:r>
              <a:rPr lang="en-US" altLang="zh-CN" b="0" dirty="0">
                <a:latin typeface="+mn-ea"/>
                <a:ea typeface="+mn-ea"/>
              </a:rPr>
              <a:t>URL</a:t>
            </a:r>
            <a:r>
              <a:rPr lang="zh-CN" altLang="zh-CN" b="0" dirty="0">
                <a:latin typeface="+mn-ea"/>
                <a:ea typeface="+mn-ea"/>
              </a:rPr>
              <a:t>携带的参数运行服务器端程序，产生的结果页面再返回客户端。典型的服务器动态技术有</a:t>
            </a:r>
            <a:r>
              <a:rPr lang="en-US" altLang="zh-CN" b="0" dirty="0">
                <a:latin typeface="+mn-ea"/>
                <a:ea typeface="+mn-ea"/>
              </a:rPr>
              <a:t>ASP</a:t>
            </a:r>
            <a:r>
              <a:rPr lang="zh-CN" altLang="zh-CN" b="0" dirty="0">
                <a:latin typeface="+mn-ea"/>
                <a:ea typeface="+mn-ea"/>
              </a:rPr>
              <a:t>、</a:t>
            </a:r>
            <a:r>
              <a:rPr lang="en-US" altLang="zh-CN" b="0" dirty="0">
                <a:latin typeface="+mn-ea"/>
                <a:ea typeface="+mn-ea"/>
              </a:rPr>
              <a:t>PHP</a:t>
            </a:r>
            <a:r>
              <a:rPr lang="zh-CN" altLang="zh-CN" b="0" dirty="0">
                <a:latin typeface="+mn-ea"/>
                <a:ea typeface="+mn-ea"/>
              </a:rPr>
              <a:t>、</a:t>
            </a:r>
            <a:r>
              <a:rPr lang="en-US" altLang="zh-CN" b="0" dirty="0">
                <a:latin typeface="+mn-ea"/>
                <a:ea typeface="+mn-ea"/>
              </a:rPr>
              <a:t>JSP</a:t>
            </a:r>
            <a:r>
              <a:rPr lang="zh-CN" altLang="zh-CN" b="0" dirty="0">
                <a:latin typeface="+mn-ea"/>
                <a:ea typeface="+mn-ea"/>
              </a:rPr>
              <a:t>等。</a:t>
            </a:r>
          </a:p>
        </p:txBody>
      </p:sp>
    </p:spTree>
    <p:extLst>
      <p:ext uri="{BB962C8B-B14F-4D97-AF65-F5344CB8AC3E}">
        <p14:creationId xmlns:p14="http://schemas.microsoft.com/office/powerpoint/2010/main" val="1898366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1345853" y="184150"/>
            <a:ext cx="6588125" cy="50854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kern="1200" dirty="0">
                <a:solidFill>
                  <a:srgbClr val="F8F8F8"/>
                </a:solidFill>
                <a:latin typeface="微软雅黑"/>
              </a:rPr>
              <a:t>1.1.4 </a:t>
            </a:r>
            <a:r>
              <a:rPr lang="zh-CN" altLang="en-US" kern="1200" dirty="0">
                <a:solidFill>
                  <a:srgbClr val="F8F8F8"/>
                </a:solidFill>
                <a:latin typeface="微软雅黑"/>
              </a:rPr>
              <a:t>相关概念</a:t>
            </a:r>
          </a:p>
        </p:txBody>
      </p:sp>
      <p:sp>
        <p:nvSpPr>
          <p:cNvPr id="33795" name="内容占位符 2"/>
          <p:cNvSpPr>
            <a:spLocks noGrp="1"/>
          </p:cNvSpPr>
          <p:nvPr>
            <p:ph idx="1"/>
          </p:nvPr>
        </p:nvSpPr>
        <p:spPr>
          <a:xfrm>
            <a:off x="1489869" y="966154"/>
            <a:ext cx="8496944" cy="51641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20000"/>
              </a:lnSpc>
            </a:pPr>
            <a:r>
              <a:rPr lang="zh-CN" altLang="zh-CN" dirty="0">
                <a:latin typeface="+mn-ea"/>
              </a:rPr>
              <a:t>动态网页应该具有以下几点特色。</a:t>
            </a:r>
          </a:p>
          <a:p>
            <a:pPr lvl="1" eaLnBrk="1" hangingPunct="1">
              <a:lnSpc>
                <a:spcPct val="120000"/>
              </a:lnSpc>
            </a:pPr>
            <a:r>
              <a:rPr lang="zh-CN" altLang="zh-CN" b="0" dirty="0">
                <a:latin typeface="+mn-ea"/>
                <a:ea typeface="+mn-ea"/>
              </a:rPr>
              <a:t>交互性：即网页会根据用户的要求和选择而动态改变和响应。例如访问者在网页填写表单信息并提交，服务器经过处理将信息自动存储到后台数据库中，并打开相应提示页面。</a:t>
            </a:r>
          </a:p>
          <a:p>
            <a:pPr lvl="1" eaLnBrk="1" hangingPunct="1">
              <a:lnSpc>
                <a:spcPct val="120000"/>
              </a:lnSpc>
            </a:pPr>
            <a:r>
              <a:rPr lang="zh-CN" altLang="zh-CN" b="0" dirty="0">
                <a:latin typeface="+mn-ea"/>
                <a:ea typeface="+mn-ea"/>
              </a:rPr>
              <a:t>自动更新：即无需手动操作，便会自动生成新的页面，可以大大节省工作量。例如，在论坛中发布信息，后台服务器将自动生成新的网页。</a:t>
            </a:r>
          </a:p>
          <a:p>
            <a:pPr lvl="1" eaLnBrk="1" hangingPunct="1">
              <a:lnSpc>
                <a:spcPct val="120000"/>
              </a:lnSpc>
            </a:pPr>
            <a:r>
              <a:rPr lang="zh-CN" altLang="zh-CN" b="0" dirty="0">
                <a:latin typeface="+mn-ea"/>
                <a:ea typeface="+mn-ea"/>
              </a:rPr>
              <a:t>随机性：即当不同的时间、不同的人访问同一网址时会产生不同的页面效果。例如，登录界面自动循环功能。</a:t>
            </a:r>
          </a:p>
          <a:p>
            <a:pPr>
              <a:lnSpc>
                <a:spcPct val="120000"/>
              </a:lnSpc>
            </a:pPr>
            <a:endParaRPr lang="zh-CN" altLang="en-US" dirty="0">
              <a:latin typeface="+mn-ea"/>
            </a:endParaRPr>
          </a:p>
        </p:txBody>
      </p:sp>
    </p:spTree>
    <p:extLst>
      <p:ext uri="{BB962C8B-B14F-4D97-AF65-F5344CB8AC3E}">
        <p14:creationId xmlns:p14="http://schemas.microsoft.com/office/powerpoint/2010/main" val="1104711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273845" y="260350"/>
            <a:ext cx="6589713" cy="43234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kern="1200" dirty="0">
                <a:solidFill>
                  <a:srgbClr val="F8F8F8"/>
                </a:solidFill>
                <a:latin typeface="微软雅黑"/>
              </a:rPr>
              <a:t>1.2  </a:t>
            </a:r>
            <a:r>
              <a:rPr lang="zh-CN" altLang="zh-CN" kern="1200" dirty="0">
                <a:solidFill>
                  <a:srgbClr val="F8F8F8"/>
                </a:solidFill>
                <a:latin typeface="微软雅黑"/>
              </a:rPr>
              <a:t>网页标准简介</a:t>
            </a:r>
            <a:endParaRPr lang="zh-CN" altLang="en-US" kern="1200" dirty="0">
              <a:solidFill>
                <a:srgbClr val="F8F8F8"/>
              </a:solidFill>
              <a:latin typeface="微软雅黑"/>
            </a:endParaRPr>
          </a:p>
        </p:txBody>
      </p:sp>
      <p:sp>
        <p:nvSpPr>
          <p:cNvPr id="34819" name="Rectangle 3"/>
          <p:cNvSpPr>
            <a:spLocks noGrp="1" noChangeArrowheads="1"/>
          </p:cNvSpPr>
          <p:nvPr>
            <p:ph idx="1"/>
          </p:nvPr>
        </p:nvSpPr>
        <p:spPr>
          <a:xfrm>
            <a:off x="1201837" y="936915"/>
            <a:ext cx="9361040" cy="46815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20000"/>
              </a:lnSpc>
            </a:pPr>
            <a:r>
              <a:rPr lang="en-US" altLang="zh-CN" dirty="0">
                <a:latin typeface="+mn-ea"/>
              </a:rPr>
              <a:t>Web</a:t>
            </a:r>
            <a:r>
              <a:rPr lang="zh-CN" altLang="en-US" dirty="0">
                <a:latin typeface="+mn-ea"/>
              </a:rPr>
              <a:t>是</a:t>
            </a:r>
            <a:r>
              <a:rPr lang="en-US" altLang="zh-CN" dirty="0">
                <a:latin typeface="+mn-ea"/>
              </a:rPr>
              <a:t>Internet</a:t>
            </a:r>
            <a:r>
              <a:rPr lang="zh-CN" altLang="en-US" dirty="0">
                <a:latin typeface="+mn-ea"/>
              </a:rPr>
              <a:t>最主要的信息服务，网页就是存放在</a:t>
            </a:r>
            <a:r>
              <a:rPr lang="en-US" altLang="zh-CN" dirty="0">
                <a:latin typeface="+mn-ea"/>
              </a:rPr>
              <a:t>Web</a:t>
            </a:r>
            <a:r>
              <a:rPr lang="zh-CN" altLang="en-US" dirty="0">
                <a:latin typeface="+mn-ea"/>
              </a:rPr>
              <a:t>服务器上供客户端用户浏览的页面</a:t>
            </a:r>
          </a:p>
          <a:p>
            <a:pPr>
              <a:lnSpc>
                <a:spcPct val="120000"/>
              </a:lnSpc>
            </a:pPr>
            <a:r>
              <a:rPr lang="zh-CN" altLang="en-US" dirty="0">
                <a:latin typeface="+mn-ea"/>
              </a:rPr>
              <a:t>网页由三部分组成：</a:t>
            </a:r>
          </a:p>
          <a:p>
            <a:pPr lvl="1" eaLnBrk="1" hangingPunct="1">
              <a:lnSpc>
                <a:spcPct val="120000"/>
              </a:lnSpc>
            </a:pPr>
            <a:r>
              <a:rPr lang="zh-CN" altLang="en-US" b="0" dirty="0">
                <a:latin typeface="+mn-ea"/>
                <a:ea typeface="+mn-ea"/>
              </a:rPr>
              <a:t>结构</a:t>
            </a:r>
            <a:r>
              <a:rPr lang="en-US" altLang="zh-CN" b="0" dirty="0">
                <a:latin typeface="+mn-ea"/>
                <a:ea typeface="+mn-ea"/>
              </a:rPr>
              <a:t>(</a:t>
            </a:r>
            <a:r>
              <a:rPr lang="zh-CN" altLang="en-US" b="0" dirty="0">
                <a:latin typeface="+mn-ea"/>
                <a:ea typeface="+mn-ea"/>
              </a:rPr>
              <a:t>内容</a:t>
            </a:r>
            <a:r>
              <a:rPr lang="en-US" altLang="zh-CN" b="0" dirty="0">
                <a:latin typeface="+mn-ea"/>
                <a:ea typeface="+mn-ea"/>
              </a:rPr>
              <a:t>)</a:t>
            </a:r>
            <a:r>
              <a:rPr lang="zh-CN" altLang="en-US" b="0" dirty="0">
                <a:latin typeface="+mn-ea"/>
                <a:ea typeface="+mn-ea"/>
              </a:rPr>
              <a:t>：结构标准语言</a:t>
            </a:r>
          </a:p>
          <a:p>
            <a:pPr lvl="1" eaLnBrk="1" hangingPunct="1">
              <a:lnSpc>
                <a:spcPct val="120000"/>
              </a:lnSpc>
            </a:pPr>
            <a:r>
              <a:rPr lang="zh-CN" altLang="en-US" b="0" dirty="0">
                <a:latin typeface="+mn-ea"/>
                <a:ea typeface="+mn-ea"/>
              </a:rPr>
              <a:t>表现</a:t>
            </a:r>
            <a:r>
              <a:rPr lang="en-US" altLang="zh-CN" b="0" dirty="0">
                <a:latin typeface="+mn-ea"/>
                <a:ea typeface="+mn-ea"/>
              </a:rPr>
              <a:t>(</a:t>
            </a:r>
            <a:r>
              <a:rPr lang="zh-CN" altLang="en-US" b="0" dirty="0">
                <a:latin typeface="+mn-ea"/>
                <a:ea typeface="+mn-ea"/>
              </a:rPr>
              <a:t>格式</a:t>
            </a:r>
            <a:r>
              <a:rPr lang="en-US" altLang="zh-CN" b="0" dirty="0">
                <a:latin typeface="+mn-ea"/>
                <a:ea typeface="+mn-ea"/>
              </a:rPr>
              <a:t>)</a:t>
            </a:r>
            <a:r>
              <a:rPr lang="zh-CN" altLang="en-US" b="0" dirty="0">
                <a:latin typeface="+mn-ea"/>
                <a:ea typeface="+mn-ea"/>
              </a:rPr>
              <a:t>：表现标准语言</a:t>
            </a:r>
          </a:p>
          <a:p>
            <a:pPr lvl="1" eaLnBrk="1" hangingPunct="1">
              <a:lnSpc>
                <a:spcPct val="120000"/>
              </a:lnSpc>
            </a:pPr>
            <a:r>
              <a:rPr lang="zh-CN" altLang="en-US" b="0" dirty="0">
                <a:latin typeface="+mn-ea"/>
                <a:ea typeface="+mn-ea"/>
              </a:rPr>
              <a:t>行为：行为标准语言</a:t>
            </a:r>
          </a:p>
          <a:p>
            <a:pPr>
              <a:lnSpc>
                <a:spcPct val="120000"/>
              </a:lnSpc>
            </a:pPr>
            <a:r>
              <a:rPr lang="en-US" altLang="zh-CN" dirty="0">
                <a:latin typeface="+mn-ea"/>
              </a:rPr>
              <a:t>Web</a:t>
            </a:r>
            <a:r>
              <a:rPr lang="zh-CN" altLang="en-US" dirty="0">
                <a:latin typeface="+mn-ea"/>
              </a:rPr>
              <a:t>标准：是以上</a:t>
            </a:r>
            <a:r>
              <a:rPr lang="en-US" altLang="zh-CN" dirty="0">
                <a:latin typeface="+mn-ea"/>
              </a:rPr>
              <a:t>3</a:t>
            </a:r>
            <a:r>
              <a:rPr lang="zh-CN" altLang="en-US" dirty="0">
                <a:latin typeface="+mn-ea"/>
              </a:rPr>
              <a:t>种标准的集合</a:t>
            </a:r>
          </a:p>
        </p:txBody>
      </p:sp>
      <p:pic>
        <p:nvPicPr>
          <p:cNvPr id="34820" name="Picture 5" descr="https://img2018.cnblogs.com/blog/408324/201904/408324-20190423142230552-86107795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4405" y="2132856"/>
            <a:ext cx="3527425" cy="292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5703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417861" y="211074"/>
            <a:ext cx="6588125" cy="50435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kern="1200" dirty="0">
                <a:solidFill>
                  <a:srgbClr val="F8F8F8"/>
                </a:solidFill>
                <a:latin typeface="微软雅黑"/>
              </a:rPr>
              <a:t>1</a:t>
            </a:r>
            <a:r>
              <a:rPr lang="zh-CN" altLang="en-US" kern="1200" dirty="0">
                <a:solidFill>
                  <a:srgbClr val="F8F8F8"/>
                </a:solidFill>
                <a:latin typeface="微软雅黑"/>
              </a:rPr>
              <a:t>、结构标准语言</a:t>
            </a:r>
          </a:p>
        </p:txBody>
      </p:sp>
      <p:sp>
        <p:nvSpPr>
          <p:cNvPr id="36867" name="Rectangle 3"/>
          <p:cNvSpPr>
            <a:spLocks noGrp="1" noChangeArrowheads="1"/>
          </p:cNvSpPr>
          <p:nvPr>
            <p:ph idx="1"/>
          </p:nvPr>
        </p:nvSpPr>
        <p:spPr>
          <a:xfrm>
            <a:off x="1633885" y="980728"/>
            <a:ext cx="7770813" cy="5181600"/>
          </a:xfrm>
        </p:spPr>
        <p:txBody>
          <a:bodyPr/>
          <a:lstStyle/>
          <a:p>
            <a:pPr eaLnBrk="1" hangingPunct="1">
              <a:lnSpc>
                <a:spcPct val="150000"/>
              </a:lnSpc>
            </a:pPr>
            <a:r>
              <a:rPr lang="zh-CN" altLang="en-US" dirty="0">
                <a:latin typeface="+mn-ea"/>
              </a:rPr>
              <a:t>结构化标准：用来对网页中的信息进行整理与分类。常用技术标准是</a:t>
            </a:r>
            <a:r>
              <a:rPr lang="en-US" altLang="zh-CN" dirty="0">
                <a:solidFill>
                  <a:srgbClr val="FF0000"/>
                </a:solidFill>
                <a:latin typeface="+mn-ea"/>
              </a:rPr>
              <a:t>HTML</a:t>
            </a:r>
            <a:r>
              <a:rPr lang="zh-CN" altLang="en-US" dirty="0">
                <a:latin typeface="+mn-ea"/>
              </a:rPr>
              <a:t>、</a:t>
            </a:r>
            <a:r>
              <a:rPr lang="en-US" altLang="zh-CN" dirty="0">
                <a:latin typeface="+mn-ea"/>
              </a:rPr>
              <a:t>XHTML</a:t>
            </a:r>
            <a:r>
              <a:rPr lang="zh-CN" altLang="en-US" dirty="0">
                <a:latin typeface="+mn-ea"/>
              </a:rPr>
              <a:t>和</a:t>
            </a:r>
            <a:r>
              <a:rPr lang="en-US" altLang="zh-CN" dirty="0">
                <a:latin typeface="+mn-ea"/>
              </a:rPr>
              <a:t>XML</a:t>
            </a:r>
          </a:p>
          <a:p>
            <a:pPr eaLnBrk="1" hangingPunct="1">
              <a:lnSpc>
                <a:spcPct val="150000"/>
              </a:lnSpc>
            </a:pPr>
            <a:endParaRPr lang="zh-CN" altLang="en-US" dirty="0">
              <a:latin typeface="+mn-ea"/>
            </a:endParaRPr>
          </a:p>
        </p:txBody>
      </p:sp>
    </p:spTree>
    <p:extLst>
      <p:ext uri="{BB962C8B-B14F-4D97-AF65-F5344CB8AC3E}">
        <p14:creationId xmlns:p14="http://schemas.microsoft.com/office/powerpoint/2010/main" val="667484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345853" y="176711"/>
            <a:ext cx="6588125" cy="58799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kern="1200" dirty="0">
                <a:solidFill>
                  <a:srgbClr val="F8F8F8"/>
                </a:solidFill>
                <a:latin typeface="微软雅黑"/>
              </a:rPr>
              <a:t>2</a:t>
            </a:r>
            <a:r>
              <a:rPr lang="zh-CN" altLang="en-US" kern="1200" dirty="0">
                <a:solidFill>
                  <a:srgbClr val="F8F8F8"/>
                </a:solidFill>
                <a:latin typeface="微软雅黑"/>
              </a:rPr>
              <a:t>、表现标准语言</a:t>
            </a:r>
          </a:p>
        </p:txBody>
      </p:sp>
      <p:sp>
        <p:nvSpPr>
          <p:cNvPr id="38915" name="Rectangle 3"/>
          <p:cNvSpPr>
            <a:spLocks noGrp="1" noChangeArrowheads="1"/>
          </p:cNvSpPr>
          <p:nvPr>
            <p:ph idx="1"/>
          </p:nvPr>
        </p:nvSpPr>
        <p:spPr>
          <a:xfrm>
            <a:off x="1705893" y="836712"/>
            <a:ext cx="8037512" cy="5468937"/>
          </a:xfrm>
        </p:spPr>
        <p:txBody>
          <a:bodyPr/>
          <a:lstStyle/>
          <a:p>
            <a:pPr eaLnBrk="1" hangingPunct="1">
              <a:lnSpc>
                <a:spcPct val="150000"/>
              </a:lnSpc>
            </a:pPr>
            <a:r>
              <a:rPr lang="en-US" altLang="zh-CN" dirty="0">
                <a:latin typeface="+mn-ea"/>
              </a:rPr>
              <a:t>Web</a:t>
            </a:r>
            <a:r>
              <a:rPr lang="zh-CN" altLang="en-US" dirty="0">
                <a:latin typeface="+mn-ea"/>
              </a:rPr>
              <a:t>标准要求：网页的结构和表现要分离</a:t>
            </a:r>
          </a:p>
          <a:p>
            <a:pPr lvl="1" eaLnBrk="1" hangingPunct="1">
              <a:lnSpc>
                <a:spcPct val="150000"/>
              </a:lnSpc>
            </a:pPr>
            <a:r>
              <a:rPr lang="zh-CN" altLang="en-US" b="0" dirty="0">
                <a:latin typeface="+mn-ea"/>
                <a:ea typeface="+mn-ea"/>
              </a:rPr>
              <a:t>结构：是网页文档的主体部分</a:t>
            </a:r>
          </a:p>
          <a:p>
            <a:pPr lvl="1" eaLnBrk="1" hangingPunct="1">
              <a:lnSpc>
                <a:spcPct val="150000"/>
              </a:lnSpc>
            </a:pPr>
            <a:r>
              <a:rPr lang="zh-CN" altLang="en-US" b="0" dirty="0">
                <a:latin typeface="+mn-ea"/>
                <a:ea typeface="+mn-ea"/>
              </a:rPr>
              <a:t>表现：是网页的一种表现样式，是网页文档看起来的样子，包括版面、颜色大小等。</a:t>
            </a:r>
          </a:p>
          <a:p>
            <a:pPr lvl="1" eaLnBrk="1" hangingPunct="1">
              <a:lnSpc>
                <a:spcPct val="150000"/>
              </a:lnSpc>
            </a:pPr>
            <a:r>
              <a:rPr lang="zh-CN" altLang="en-US" b="0" dirty="0">
                <a:latin typeface="+mn-ea"/>
                <a:ea typeface="+mn-ea"/>
              </a:rPr>
              <a:t>分离的好处：当表现变化时，不用去更改结构。</a:t>
            </a:r>
          </a:p>
          <a:p>
            <a:pPr lvl="1" eaLnBrk="1" hangingPunct="1">
              <a:lnSpc>
                <a:spcPct val="150000"/>
              </a:lnSpc>
            </a:pPr>
            <a:r>
              <a:rPr lang="zh-CN" altLang="en-US" b="0" dirty="0">
                <a:latin typeface="+mn-ea"/>
                <a:ea typeface="+mn-ea"/>
              </a:rPr>
              <a:t>例子：</a:t>
            </a:r>
            <a:r>
              <a:rPr lang="zh-CN" altLang="en-US" b="0" dirty="0">
                <a:latin typeface="+mn-ea"/>
                <a:ea typeface="+mn-ea"/>
                <a:hlinkClick r:id="rId3"/>
              </a:rPr>
              <a:t>禅意花园</a:t>
            </a:r>
            <a:endParaRPr lang="en-US" altLang="zh-CN" b="0" dirty="0">
              <a:latin typeface="+mn-ea"/>
              <a:ea typeface="+mn-ea"/>
            </a:endParaRPr>
          </a:p>
          <a:p>
            <a:pPr eaLnBrk="1" hangingPunct="1">
              <a:lnSpc>
                <a:spcPct val="150000"/>
              </a:lnSpc>
            </a:pPr>
            <a:r>
              <a:rPr lang="zh-CN" altLang="en-US" dirty="0">
                <a:latin typeface="+mn-ea"/>
              </a:rPr>
              <a:t>表现标准：主要标准是</a:t>
            </a:r>
            <a:r>
              <a:rPr lang="en-US" altLang="zh-CN" dirty="0">
                <a:latin typeface="+mn-ea"/>
              </a:rPr>
              <a:t>CSS2.0</a:t>
            </a:r>
            <a:r>
              <a:rPr lang="en-US" altLang="zh-CN" dirty="0">
                <a:latin typeface="+mn-ea"/>
                <a:sym typeface="Wingdings" panose="05000000000000000000" pitchFamily="2" charset="2"/>
              </a:rPr>
              <a:t>CSS3.0</a:t>
            </a:r>
            <a:endParaRPr lang="en-US" altLang="zh-CN" dirty="0">
              <a:latin typeface="+mn-ea"/>
            </a:endParaRPr>
          </a:p>
          <a:p>
            <a:pPr lvl="1" eaLnBrk="1" hangingPunct="1">
              <a:lnSpc>
                <a:spcPct val="150000"/>
              </a:lnSpc>
            </a:pPr>
            <a:r>
              <a:rPr lang="zh-CN" altLang="en-US" b="0" dirty="0">
                <a:latin typeface="+mn-ea"/>
                <a:ea typeface="+mn-ea"/>
              </a:rPr>
              <a:t>层叠样式表：</a:t>
            </a:r>
            <a:r>
              <a:rPr lang="en-US" altLang="zh-CN" b="0" dirty="0">
                <a:latin typeface="+mn-ea"/>
                <a:ea typeface="+mn-ea"/>
              </a:rPr>
              <a:t>cascading style sheets</a:t>
            </a:r>
          </a:p>
        </p:txBody>
      </p:sp>
    </p:spTree>
    <p:extLst>
      <p:ext uri="{BB962C8B-B14F-4D97-AF65-F5344CB8AC3E}">
        <p14:creationId xmlns:p14="http://schemas.microsoft.com/office/powerpoint/2010/main" val="3136151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273845" y="188640"/>
            <a:ext cx="6588125" cy="57772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kern="1200" dirty="0">
                <a:solidFill>
                  <a:srgbClr val="F8F8F8"/>
                </a:solidFill>
                <a:latin typeface="微软雅黑"/>
              </a:rPr>
              <a:t>3</a:t>
            </a:r>
            <a:r>
              <a:rPr lang="zh-CN" altLang="en-US" kern="1200" dirty="0">
                <a:solidFill>
                  <a:srgbClr val="F8F8F8"/>
                </a:solidFill>
                <a:latin typeface="微软雅黑"/>
              </a:rPr>
              <a:t>、行为标准语言</a:t>
            </a:r>
          </a:p>
        </p:txBody>
      </p:sp>
      <p:sp>
        <p:nvSpPr>
          <p:cNvPr id="40963" name="Rectangle 3"/>
          <p:cNvSpPr>
            <a:spLocks noGrp="1" noChangeArrowheads="1"/>
          </p:cNvSpPr>
          <p:nvPr>
            <p:ph idx="1"/>
          </p:nvPr>
        </p:nvSpPr>
        <p:spPr>
          <a:xfrm>
            <a:off x="1489869" y="908720"/>
            <a:ext cx="8280920" cy="5181600"/>
          </a:xfrm>
        </p:spPr>
        <p:txBody>
          <a:bodyPr/>
          <a:lstStyle/>
          <a:p>
            <a:pPr eaLnBrk="1" hangingPunct="1">
              <a:lnSpc>
                <a:spcPct val="200000"/>
              </a:lnSpc>
            </a:pPr>
            <a:r>
              <a:rPr lang="zh-CN" altLang="en-US" dirty="0">
                <a:latin typeface="+mn-ea"/>
              </a:rPr>
              <a:t>行为标准：指对整个文档内部的一个模型进行定义以及交互的行为进行规定。</a:t>
            </a:r>
            <a:endParaRPr lang="en-US" altLang="zh-CN" dirty="0">
              <a:latin typeface="+mn-ea"/>
            </a:endParaRPr>
          </a:p>
          <a:p>
            <a:pPr eaLnBrk="1" hangingPunct="1">
              <a:lnSpc>
                <a:spcPct val="200000"/>
              </a:lnSpc>
            </a:pPr>
            <a:r>
              <a:rPr lang="zh-CN" altLang="en-US" dirty="0">
                <a:latin typeface="+mn-ea"/>
              </a:rPr>
              <a:t>主要标准：</a:t>
            </a:r>
          </a:p>
          <a:p>
            <a:pPr eaLnBrk="1" hangingPunct="1">
              <a:lnSpc>
                <a:spcPct val="200000"/>
              </a:lnSpc>
            </a:pPr>
            <a:r>
              <a:rPr lang="en-US" altLang="zh-CN" dirty="0">
                <a:latin typeface="+mn-ea"/>
              </a:rPr>
              <a:t>DOM</a:t>
            </a:r>
            <a:r>
              <a:rPr lang="zh-CN" altLang="en-US" dirty="0">
                <a:latin typeface="+mn-ea"/>
              </a:rPr>
              <a:t>：定义了访问诸如</a:t>
            </a:r>
            <a:r>
              <a:rPr lang="en-US" altLang="zh-CN" dirty="0">
                <a:latin typeface="+mn-ea"/>
              </a:rPr>
              <a:t>XML</a:t>
            </a:r>
            <a:r>
              <a:rPr lang="zh-CN" altLang="en-US" dirty="0">
                <a:latin typeface="+mn-ea"/>
              </a:rPr>
              <a:t>和</a:t>
            </a:r>
            <a:r>
              <a:rPr lang="en-US" altLang="zh-CN" dirty="0">
                <a:latin typeface="+mn-ea"/>
              </a:rPr>
              <a:t>HTML</a:t>
            </a:r>
            <a:r>
              <a:rPr lang="zh-CN" altLang="en-US" dirty="0">
                <a:latin typeface="+mn-ea"/>
              </a:rPr>
              <a:t>文档的标准。</a:t>
            </a:r>
          </a:p>
          <a:p>
            <a:pPr eaLnBrk="1" hangingPunct="1">
              <a:lnSpc>
                <a:spcPct val="200000"/>
              </a:lnSpc>
            </a:pPr>
            <a:r>
              <a:rPr lang="en-US" altLang="zh-CN" dirty="0">
                <a:latin typeface="+mn-ea"/>
              </a:rPr>
              <a:t>ECMAScript</a:t>
            </a:r>
            <a:r>
              <a:rPr lang="zh-CN" altLang="en-US" dirty="0">
                <a:latin typeface="+mn-ea"/>
              </a:rPr>
              <a:t>：是</a:t>
            </a:r>
            <a:r>
              <a:rPr lang="en-US" altLang="zh-CN" dirty="0">
                <a:latin typeface="+mn-ea"/>
              </a:rPr>
              <a:t>ECMA</a:t>
            </a:r>
            <a:r>
              <a:rPr lang="zh-CN" altLang="en-US" dirty="0">
                <a:latin typeface="+mn-ea"/>
              </a:rPr>
              <a:t>制定的脚本语言标准</a:t>
            </a:r>
          </a:p>
          <a:p>
            <a:pPr lvl="1" eaLnBrk="1" hangingPunct="1">
              <a:lnSpc>
                <a:spcPct val="200000"/>
              </a:lnSpc>
            </a:pPr>
            <a:r>
              <a:rPr lang="zh-CN" altLang="en-US" b="0" dirty="0">
                <a:latin typeface="+mn-ea"/>
                <a:ea typeface="+mn-ea"/>
              </a:rPr>
              <a:t>实现该标准的：</a:t>
            </a:r>
            <a:r>
              <a:rPr lang="en-US" altLang="zh-CN" b="0" dirty="0">
                <a:latin typeface="+mn-ea"/>
                <a:ea typeface="+mn-ea"/>
              </a:rPr>
              <a:t>JavaScript</a:t>
            </a:r>
          </a:p>
        </p:txBody>
      </p:sp>
    </p:spTree>
    <p:extLst>
      <p:ext uri="{BB962C8B-B14F-4D97-AF65-F5344CB8AC3E}">
        <p14:creationId xmlns:p14="http://schemas.microsoft.com/office/powerpoint/2010/main" val="1239200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51" name="TextBox 50"/>
          <p:cNvSpPr txBox="1"/>
          <p:nvPr/>
        </p:nvSpPr>
        <p:spPr>
          <a:xfrm>
            <a:off x="1690141" y="2892425"/>
            <a:ext cx="1107996" cy="646331"/>
          </a:xfrm>
          <a:prstGeom prst="rect">
            <a:avLst/>
          </a:prstGeom>
          <a:noFill/>
        </p:spPr>
        <p:txBody>
          <a:bodyPr wrap="none" rtlCol="0">
            <a:spAutoFit/>
          </a:bodyPr>
          <a:lstStyle/>
          <a:p>
            <a:r>
              <a:rPr lang="zh-CN" altLang="en-US" sz="3600" dirty="0" smtClean="0">
                <a:solidFill>
                  <a:srgbClr val="F8F8F8"/>
                </a:solidFill>
                <a:latin typeface="+mn-ea"/>
                <a:ea typeface="+mn-ea"/>
              </a:rPr>
              <a:t>目录</a:t>
            </a:r>
            <a:endParaRPr lang="zh-CN" altLang="en-US" sz="3600" dirty="0">
              <a:solidFill>
                <a:srgbClr val="F8F8F8"/>
              </a:solidFill>
              <a:latin typeface="+mn-ea"/>
              <a:ea typeface="+mn-ea"/>
            </a:endParaRPr>
          </a:p>
        </p:txBody>
      </p:sp>
      <p:sp>
        <p:nvSpPr>
          <p:cNvPr id="53" name="TextBox 52"/>
          <p:cNvSpPr txBox="1"/>
          <p:nvPr/>
        </p:nvSpPr>
        <p:spPr>
          <a:xfrm>
            <a:off x="1499883" y="3447408"/>
            <a:ext cx="1616596" cy="492443"/>
          </a:xfrm>
          <a:prstGeom prst="rect">
            <a:avLst/>
          </a:prstGeom>
          <a:noFill/>
        </p:spPr>
        <p:txBody>
          <a:bodyPr wrap="none" rtlCol="0">
            <a:spAutoFit/>
          </a:bodyPr>
          <a:lstStyle/>
          <a:p>
            <a:r>
              <a:rPr lang="en-US" altLang="zh-CN" sz="2600" dirty="0" smtClean="0">
                <a:solidFill>
                  <a:srgbClr val="F8F8F8"/>
                </a:solidFill>
                <a:latin typeface="+mn-ea"/>
                <a:ea typeface="+mn-ea"/>
              </a:rPr>
              <a:t>Contents</a:t>
            </a:r>
            <a:endParaRPr lang="zh-CN" altLang="en-US" sz="2600" dirty="0">
              <a:solidFill>
                <a:srgbClr val="F8F8F8"/>
              </a:solidFill>
              <a:latin typeface="+mn-ea"/>
              <a:ea typeface="+mn-ea"/>
            </a:endParaRPr>
          </a:p>
        </p:txBody>
      </p:sp>
      <p:grpSp>
        <p:nvGrpSpPr>
          <p:cNvPr id="50" name="组合 49"/>
          <p:cNvGrpSpPr/>
          <p:nvPr/>
        </p:nvGrpSpPr>
        <p:grpSpPr>
          <a:xfrm>
            <a:off x="870671" y="2073342"/>
            <a:ext cx="2881314" cy="2808287"/>
            <a:chOff x="4719637" y="877888"/>
            <a:chExt cx="2881314" cy="2808287"/>
          </a:xfrm>
        </p:grpSpPr>
        <p:sp>
          <p:nvSpPr>
            <p:cNvPr id="63" name="Freeform 12"/>
            <p:cNvSpPr>
              <a:spLocks/>
            </p:cNvSpPr>
            <p:nvPr/>
          </p:nvSpPr>
          <p:spPr bwMode="auto">
            <a:xfrm>
              <a:off x="5902325" y="877888"/>
              <a:ext cx="1409700" cy="1343025"/>
            </a:xfrm>
            <a:custGeom>
              <a:avLst/>
              <a:gdLst>
                <a:gd name="T0" fmla="*/ 1176 w 1588"/>
                <a:gd name="T1" fmla="*/ 1262 h 1505"/>
                <a:gd name="T2" fmla="*/ 0 w 1588"/>
                <a:gd name="T3" fmla="*/ 236 h 1505"/>
                <a:gd name="T4" fmla="*/ 1460 w 1588"/>
                <a:gd name="T5" fmla="*/ 733 h 1505"/>
                <a:gd name="T6" fmla="*/ 1534 w 1588"/>
                <a:gd name="T7" fmla="*/ 1272 h 1505"/>
                <a:gd name="T8" fmla="*/ 1176 w 1588"/>
                <a:gd name="T9" fmla="*/ 1262 h 1505"/>
              </a:gdLst>
              <a:ahLst/>
              <a:cxnLst>
                <a:cxn ang="0">
                  <a:pos x="T0" y="T1"/>
                </a:cxn>
                <a:cxn ang="0">
                  <a:pos x="T2" y="T3"/>
                </a:cxn>
                <a:cxn ang="0">
                  <a:pos x="T4" y="T5"/>
                </a:cxn>
                <a:cxn ang="0">
                  <a:pos x="T6" y="T7"/>
                </a:cxn>
                <a:cxn ang="0">
                  <a:pos x="T8" y="T9"/>
                </a:cxn>
              </a:cxnLst>
              <a:rect l="0" t="0" r="r" b="b"/>
              <a:pathLst>
                <a:path w="1588" h="1505">
                  <a:moveTo>
                    <a:pt x="1176" y="1262"/>
                  </a:moveTo>
                  <a:cubicBezTo>
                    <a:pt x="1097" y="766"/>
                    <a:pt x="703" y="183"/>
                    <a:pt x="0" y="236"/>
                  </a:cubicBezTo>
                  <a:cubicBezTo>
                    <a:pt x="329" y="0"/>
                    <a:pt x="1129" y="138"/>
                    <a:pt x="1460" y="733"/>
                  </a:cubicBezTo>
                  <a:cubicBezTo>
                    <a:pt x="1573" y="912"/>
                    <a:pt x="1588" y="1123"/>
                    <a:pt x="1534" y="1272"/>
                  </a:cubicBezTo>
                  <a:cubicBezTo>
                    <a:pt x="1452" y="1501"/>
                    <a:pt x="1219" y="1505"/>
                    <a:pt x="1176" y="126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13"/>
            <p:cNvSpPr>
              <a:spLocks/>
            </p:cNvSpPr>
            <p:nvPr/>
          </p:nvSpPr>
          <p:spPr bwMode="auto">
            <a:xfrm>
              <a:off x="4719637" y="1079500"/>
              <a:ext cx="1335088" cy="1417638"/>
            </a:xfrm>
            <a:custGeom>
              <a:avLst/>
              <a:gdLst>
                <a:gd name="T0" fmla="*/ 1262 w 1505"/>
                <a:gd name="T1" fmla="*/ 412 h 1588"/>
                <a:gd name="T2" fmla="*/ 236 w 1505"/>
                <a:gd name="T3" fmla="*/ 1588 h 1588"/>
                <a:gd name="T4" fmla="*/ 733 w 1505"/>
                <a:gd name="T5" fmla="*/ 128 h 1588"/>
                <a:gd name="T6" fmla="*/ 1272 w 1505"/>
                <a:gd name="T7" fmla="*/ 54 h 1588"/>
                <a:gd name="T8" fmla="*/ 1262 w 1505"/>
                <a:gd name="T9" fmla="*/ 412 h 1588"/>
              </a:gdLst>
              <a:ahLst/>
              <a:cxnLst>
                <a:cxn ang="0">
                  <a:pos x="T0" y="T1"/>
                </a:cxn>
                <a:cxn ang="0">
                  <a:pos x="T2" y="T3"/>
                </a:cxn>
                <a:cxn ang="0">
                  <a:pos x="T4" y="T5"/>
                </a:cxn>
                <a:cxn ang="0">
                  <a:pos x="T6" y="T7"/>
                </a:cxn>
                <a:cxn ang="0">
                  <a:pos x="T8" y="T9"/>
                </a:cxn>
              </a:cxnLst>
              <a:rect l="0" t="0" r="r" b="b"/>
              <a:pathLst>
                <a:path w="1505" h="1588">
                  <a:moveTo>
                    <a:pt x="1262" y="412"/>
                  </a:moveTo>
                  <a:cubicBezTo>
                    <a:pt x="766" y="491"/>
                    <a:pt x="183" y="885"/>
                    <a:pt x="236" y="1588"/>
                  </a:cubicBezTo>
                  <a:cubicBezTo>
                    <a:pt x="0" y="1259"/>
                    <a:pt x="138" y="459"/>
                    <a:pt x="733" y="128"/>
                  </a:cubicBezTo>
                  <a:cubicBezTo>
                    <a:pt x="912" y="15"/>
                    <a:pt x="1123" y="0"/>
                    <a:pt x="1272" y="54"/>
                  </a:cubicBezTo>
                  <a:cubicBezTo>
                    <a:pt x="1501" y="136"/>
                    <a:pt x="1505" y="369"/>
                    <a:pt x="1262" y="41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5" name="Freeform 14"/>
            <p:cNvSpPr>
              <a:spLocks/>
            </p:cNvSpPr>
            <p:nvPr/>
          </p:nvSpPr>
          <p:spPr bwMode="auto">
            <a:xfrm>
              <a:off x="4919663" y="2343150"/>
              <a:ext cx="1409700" cy="1343025"/>
            </a:xfrm>
            <a:custGeom>
              <a:avLst/>
              <a:gdLst>
                <a:gd name="T0" fmla="*/ 412 w 1588"/>
                <a:gd name="T1" fmla="*/ 244 h 1505"/>
                <a:gd name="T2" fmla="*/ 1588 w 1588"/>
                <a:gd name="T3" fmla="*/ 1269 h 1505"/>
                <a:gd name="T4" fmla="*/ 128 w 1588"/>
                <a:gd name="T5" fmla="*/ 772 h 1505"/>
                <a:gd name="T6" fmla="*/ 54 w 1588"/>
                <a:gd name="T7" fmla="*/ 233 h 1505"/>
                <a:gd name="T8" fmla="*/ 412 w 1588"/>
                <a:gd name="T9" fmla="*/ 244 h 1505"/>
              </a:gdLst>
              <a:ahLst/>
              <a:cxnLst>
                <a:cxn ang="0">
                  <a:pos x="T0" y="T1"/>
                </a:cxn>
                <a:cxn ang="0">
                  <a:pos x="T2" y="T3"/>
                </a:cxn>
                <a:cxn ang="0">
                  <a:pos x="T4" y="T5"/>
                </a:cxn>
                <a:cxn ang="0">
                  <a:pos x="T6" y="T7"/>
                </a:cxn>
                <a:cxn ang="0">
                  <a:pos x="T8" y="T9"/>
                </a:cxn>
              </a:cxnLst>
              <a:rect l="0" t="0" r="r" b="b"/>
              <a:pathLst>
                <a:path w="1588" h="1505">
                  <a:moveTo>
                    <a:pt x="412" y="244"/>
                  </a:moveTo>
                  <a:cubicBezTo>
                    <a:pt x="491" y="740"/>
                    <a:pt x="885" y="1322"/>
                    <a:pt x="1588" y="1269"/>
                  </a:cubicBezTo>
                  <a:cubicBezTo>
                    <a:pt x="1259" y="1505"/>
                    <a:pt x="459" y="1368"/>
                    <a:pt x="128" y="772"/>
                  </a:cubicBezTo>
                  <a:cubicBezTo>
                    <a:pt x="15" y="594"/>
                    <a:pt x="0" y="382"/>
                    <a:pt x="54" y="233"/>
                  </a:cubicBezTo>
                  <a:cubicBezTo>
                    <a:pt x="136" y="4"/>
                    <a:pt x="369" y="0"/>
                    <a:pt x="412" y="244"/>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6" name="Freeform 15"/>
            <p:cNvSpPr>
              <a:spLocks/>
            </p:cNvSpPr>
            <p:nvPr/>
          </p:nvSpPr>
          <p:spPr bwMode="auto">
            <a:xfrm>
              <a:off x="6161088" y="1781175"/>
              <a:ext cx="1439863" cy="1695450"/>
            </a:xfrm>
            <a:custGeom>
              <a:avLst/>
              <a:gdLst>
                <a:gd name="T0" fmla="*/ 255 w 1623"/>
                <a:gd name="T1" fmla="*/ 1512 h 1899"/>
                <a:gd name="T2" fmla="*/ 1336 w 1623"/>
                <a:gd name="T3" fmla="*/ 0 h 1899"/>
                <a:gd name="T4" fmla="*/ 788 w 1623"/>
                <a:gd name="T5" fmla="*/ 1781 h 1899"/>
                <a:gd name="T6" fmla="*/ 229 w 1623"/>
                <a:gd name="T7" fmla="*/ 1844 h 1899"/>
                <a:gd name="T8" fmla="*/ 255 w 1623"/>
                <a:gd name="T9" fmla="*/ 1512 h 1899"/>
              </a:gdLst>
              <a:ahLst/>
              <a:cxnLst>
                <a:cxn ang="0">
                  <a:pos x="T0" y="T1"/>
                </a:cxn>
                <a:cxn ang="0">
                  <a:pos x="T2" y="T3"/>
                </a:cxn>
                <a:cxn ang="0">
                  <a:pos x="T4" y="T5"/>
                </a:cxn>
                <a:cxn ang="0">
                  <a:pos x="T6" y="T7"/>
                </a:cxn>
                <a:cxn ang="0">
                  <a:pos x="T8" y="T9"/>
                </a:cxn>
              </a:cxnLst>
              <a:rect l="0" t="0" r="r" b="b"/>
              <a:pathLst>
                <a:path w="1623" h="1899">
                  <a:moveTo>
                    <a:pt x="255" y="1512"/>
                  </a:moveTo>
                  <a:cubicBezTo>
                    <a:pt x="907" y="1463"/>
                    <a:pt x="1414" y="716"/>
                    <a:pt x="1336" y="0"/>
                  </a:cubicBezTo>
                  <a:cubicBezTo>
                    <a:pt x="1623" y="573"/>
                    <a:pt x="1384" y="1450"/>
                    <a:pt x="788" y="1781"/>
                  </a:cubicBezTo>
                  <a:cubicBezTo>
                    <a:pt x="610" y="1894"/>
                    <a:pt x="378" y="1899"/>
                    <a:pt x="229" y="1844"/>
                  </a:cubicBezTo>
                  <a:cubicBezTo>
                    <a:pt x="0" y="1762"/>
                    <a:pt x="11" y="1555"/>
                    <a:pt x="255" y="15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9" name="组合 18"/>
          <p:cNvGrpSpPr/>
          <p:nvPr/>
        </p:nvGrpSpPr>
        <p:grpSpPr>
          <a:xfrm>
            <a:off x="4003192" y="1547466"/>
            <a:ext cx="6015038" cy="547688"/>
            <a:chOff x="3798888" y="1339850"/>
            <a:chExt cx="6015038" cy="547688"/>
          </a:xfrm>
        </p:grpSpPr>
        <p:sp>
          <p:nvSpPr>
            <p:cNvPr id="5" name="Freeform 5"/>
            <p:cNvSpPr>
              <a:spLocks/>
            </p:cNvSpPr>
            <p:nvPr/>
          </p:nvSpPr>
          <p:spPr bwMode="auto">
            <a:xfrm>
              <a:off x="3798888" y="1339850"/>
              <a:ext cx="6015038" cy="547688"/>
            </a:xfrm>
            <a:custGeom>
              <a:avLst/>
              <a:gdLst>
                <a:gd name="T0" fmla="*/ 92 w 8268"/>
                <a:gd name="T1" fmla="*/ 0 h 733"/>
                <a:gd name="T2" fmla="*/ 8176 w 8268"/>
                <a:gd name="T3" fmla="*/ 0 h 733"/>
                <a:gd name="T4" fmla="*/ 8268 w 8268"/>
                <a:gd name="T5" fmla="*/ 92 h 733"/>
                <a:gd name="T6" fmla="*/ 8268 w 8268"/>
                <a:gd name="T7" fmla="*/ 640 h 733"/>
                <a:gd name="T8" fmla="*/ 8176 w 8268"/>
                <a:gd name="T9" fmla="*/ 733 h 733"/>
                <a:gd name="T10" fmla="*/ 92 w 8268"/>
                <a:gd name="T11" fmla="*/ 733 h 733"/>
                <a:gd name="T12" fmla="*/ 0 w 8268"/>
                <a:gd name="T13" fmla="*/ 640 h 733"/>
                <a:gd name="T14" fmla="*/ 0 w 8268"/>
                <a:gd name="T15" fmla="*/ 92 h 733"/>
                <a:gd name="T16" fmla="*/ 92 w 8268"/>
                <a:gd name="T17"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68" h="733">
                  <a:moveTo>
                    <a:pt x="92" y="0"/>
                  </a:moveTo>
                  <a:lnTo>
                    <a:pt x="8176" y="0"/>
                  </a:lnTo>
                  <a:cubicBezTo>
                    <a:pt x="8226" y="0"/>
                    <a:pt x="8268" y="41"/>
                    <a:pt x="8268" y="92"/>
                  </a:cubicBezTo>
                  <a:lnTo>
                    <a:pt x="8268" y="640"/>
                  </a:lnTo>
                  <a:cubicBezTo>
                    <a:pt x="8268" y="691"/>
                    <a:pt x="8226" y="733"/>
                    <a:pt x="8176" y="733"/>
                  </a:cubicBezTo>
                  <a:lnTo>
                    <a:pt x="92" y="733"/>
                  </a:lnTo>
                  <a:cubicBezTo>
                    <a:pt x="41" y="733"/>
                    <a:pt x="0" y="691"/>
                    <a:pt x="0" y="640"/>
                  </a:cubicBezTo>
                  <a:lnTo>
                    <a:pt x="0" y="92"/>
                  </a:lnTo>
                  <a:cubicBezTo>
                    <a:pt x="0" y="41"/>
                    <a:pt x="41" y="0"/>
                    <a:pt x="92" y="0"/>
                  </a:cubicBezTo>
                  <a:close/>
                </a:path>
              </a:pathLst>
            </a:custGeom>
            <a:gradFill>
              <a:gsLst>
                <a:gs pos="0">
                  <a:schemeClr val="accent3"/>
                </a:gs>
                <a:gs pos="100000">
                  <a:srgbClr val="F8F8F8"/>
                </a:gs>
              </a:gsLst>
              <a:lin ang="162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8"/>
            <p:cNvSpPr>
              <a:spLocks/>
            </p:cNvSpPr>
            <p:nvPr/>
          </p:nvSpPr>
          <p:spPr bwMode="auto">
            <a:xfrm>
              <a:off x="9263063" y="1339850"/>
              <a:ext cx="550863" cy="547688"/>
            </a:xfrm>
            <a:custGeom>
              <a:avLst/>
              <a:gdLst>
                <a:gd name="T0" fmla="*/ 300 w 757"/>
                <a:gd name="T1" fmla="*/ 0 h 733"/>
                <a:gd name="T2" fmla="*/ 665 w 757"/>
                <a:gd name="T3" fmla="*/ 0 h 733"/>
                <a:gd name="T4" fmla="*/ 757 w 757"/>
                <a:gd name="T5" fmla="*/ 92 h 733"/>
                <a:gd name="T6" fmla="*/ 757 w 757"/>
                <a:gd name="T7" fmla="*/ 640 h 733"/>
                <a:gd name="T8" fmla="*/ 665 w 757"/>
                <a:gd name="T9" fmla="*/ 733 h 733"/>
                <a:gd name="T10" fmla="*/ 0 w 757"/>
                <a:gd name="T11" fmla="*/ 733 h 733"/>
                <a:gd name="T12" fmla="*/ 300 w 757"/>
                <a:gd name="T13" fmla="*/ 0 h 733"/>
              </a:gdLst>
              <a:ahLst/>
              <a:cxnLst>
                <a:cxn ang="0">
                  <a:pos x="T0" y="T1"/>
                </a:cxn>
                <a:cxn ang="0">
                  <a:pos x="T2" y="T3"/>
                </a:cxn>
                <a:cxn ang="0">
                  <a:pos x="T4" y="T5"/>
                </a:cxn>
                <a:cxn ang="0">
                  <a:pos x="T6" y="T7"/>
                </a:cxn>
                <a:cxn ang="0">
                  <a:pos x="T8" y="T9"/>
                </a:cxn>
                <a:cxn ang="0">
                  <a:pos x="T10" y="T11"/>
                </a:cxn>
                <a:cxn ang="0">
                  <a:pos x="T12" y="T13"/>
                </a:cxn>
              </a:cxnLst>
              <a:rect l="0" t="0" r="r" b="b"/>
              <a:pathLst>
                <a:path w="757" h="733">
                  <a:moveTo>
                    <a:pt x="300" y="0"/>
                  </a:moveTo>
                  <a:lnTo>
                    <a:pt x="665" y="0"/>
                  </a:lnTo>
                  <a:cubicBezTo>
                    <a:pt x="715" y="0"/>
                    <a:pt x="757" y="41"/>
                    <a:pt x="757" y="92"/>
                  </a:cubicBezTo>
                  <a:lnTo>
                    <a:pt x="757" y="640"/>
                  </a:lnTo>
                  <a:cubicBezTo>
                    <a:pt x="757" y="691"/>
                    <a:pt x="715" y="733"/>
                    <a:pt x="665" y="733"/>
                  </a:cubicBezTo>
                  <a:lnTo>
                    <a:pt x="0" y="733"/>
                  </a:lnTo>
                  <a:lnTo>
                    <a:pt x="30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9"/>
            <p:cNvSpPr>
              <a:spLocks/>
            </p:cNvSpPr>
            <p:nvPr/>
          </p:nvSpPr>
          <p:spPr bwMode="auto">
            <a:xfrm>
              <a:off x="9550401" y="1422400"/>
              <a:ext cx="120650" cy="393700"/>
            </a:xfrm>
            <a:custGeom>
              <a:avLst/>
              <a:gdLst>
                <a:gd name="T0" fmla="*/ 6 w 166"/>
                <a:gd name="T1" fmla="*/ 2 h 529"/>
                <a:gd name="T2" fmla="*/ 6 w 166"/>
                <a:gd name="T3" fmla="*/ 2 h 529"/>
                <a:gd name="T4" fmla="*/ 18 w 166"/>
                <a:gd name="T5" fmla="*/ 5 h 529"/>
                <a:gd name="T6" fmla="*/ 165 w 166"/>
                <a:gd name="T7" fmla="*/ 259 h 529"/>
                <a:gd name="T8" fmla="*/ 166 w 166"/>
                <a:gd name="T9" fmla="*/ 264 h 529"/>
                <a:gd name="T10" fmla="*/ 166 w 166"/>
                <a:gd name="T11" fmla="*/ 264 h 529"/>
                <a:gd name="T12" fmla="*/ 165 w 166"/>
                <a:gd name="T13" fmla="*/ 269 h 529"/>
                <a:gd name="T14" fmla="*/ 18 w 166"/>
                <a:gd name="T15" fmla="*/ 523 h 529"/>
                <a:gd name="T16" fmla="*/ 6 w 166"/>
                <a:gd name="T17" fmla="*/ 526 h 529"/>
                <a:gd name="T18" fmla="*/ 6 w 166"/>
                <a:gd name="T19" fmla="*/ 526 h 529"/>
                <a:gd name="T20" fmla="*/ 3 w 166"/>
                <a:gd name="T21" fmla="*/ 514 h 529"/>
                <a:gd name="T22" fmla="*/ 147 w 166"/>
                <a:gd name="T23" fmla="*/ 264 h 529"/>
                <a:gd name="T24" fmla="*/ 3 w 166"/>
                <a:gd name="T25" fmla="*/ 14 h 529"/>
                <a:gd name="T26" fmla="*/ 6 w 166"/>
                <a:gd name="T27" fmla="*/ 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529">
                  <a:moveTo>
                    <a:pt x="6" y="2"/>
                  </a:moveTo>
                  <a:lnTo>
                    <a:pt x="6" y="2"/>
                  </a:lnTo>
                  <a:cubicBezTo>
                    <a:pt x="10" y="0"/>
                    <a:pt x="16" y="1"/>
                    <a:pt x="18" y="5"/>
                  </a:cubicBezTo>
                  <a:lnTo>
                    <a:pt x="165" y="259"/>
                  </a:lnTo>
                  <a:cubicBezTo>
                    <a:pt x="166" y="261"/>
                    <a:pt x="166" y="262"/>
                    <a:pt x="166" y="264"/>
                  </a:cubicBezTo>
                  <a:lnTo>
                    <a:pt x="166" y="264"/>
                  </a:lnTo>
                  <a:cubicBezTo>
                    <a:pt x="166" y="266"/>
                    <a:pt x="166" y="267"/>
                    <a:pt x="165" y="269"/>
                  </a:cubicBezTo>
                  <a:lnTo>
                    <a:pt x="18" y="523"/>
                  </a:lnTo>
                  <a:cubicBezTo>
                    <a:pt x="16" y="527"/>
                    <a:pt x="10" y="529"/>
                    <a:pt x="6" y="526"/>
                  </a:cubicBezTo>
                  <a:lnTo>
                    <a:pt x="6" y="526"/>
                  </a:lnTo>
                  <a:cubicBezTo>
                    <a:pt x="1" y="524"/>
                    <a:pt x="0" y="518"/>
                    <a:pt x="3" y="514"/>
                  </a:cubicBezTo>
                  <a:lnTo>
                    <a:pt x="147" y="264"/>
                  </a:lnTo>
                  <a:lnTo>
                    <a:pt x="3" y="14"/>
                  </a:lnTo>
                  <a:cubicBezTo>
                    <a:pt x="0" y="10"/>
                    <a:pt x="1" y="4"/>
                    <a:pt x="6"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0" name="组合 19"/>
          <p:cNvGrpSpPr/>
          <p:nvPr/>
        </p:nvGrpSpPr>
        <p:grpSpPr>
          <a:xfrm>
            <a:off x="4392103" y="2643634"/>
            <a:ext cx="6015038" cy="547688"/>
            <a:chOff x="3798888" y="2316034"/>
            <a:chExt cx="6015038" cy="547688"/>
          </a:xfrm>
        </p:grpSpPr>
        <p:sp>
          <p:nvSpPr>
            <p:cNvPr id="59" name="Freeform 5"/>
            <p:cNvSpPr>
              <a:spLocks/>
            </p:cNvSpPr>
            <p:nvPr/>
          </p:nvSpPr>
          <p:spPr bwMode="auto">
            <a:xfrm>
              <a:off x="3798888" y="2316034"/>
              <a:ext cx="6015038" cy="547688"/>
            </a:xfrm>
            <a:custGeom>
              <a:avLst/>
              <a:gdLst>
                <a:gd name="T0" fmla="*/ 92 w 8268"/>
                <a:gd name="T1" fmla="*/ 0 h 733"/>
                <a:gd name="T2" fmla="*/ 8176 w 8268"/>
                <a:gd name="T3" fmla="*/ 0 h 733"/>
                <a:gd name="T4" fmla="*/ 8268 w 8268"/>
                <a:gd name="T5" fmla="*/ 92 h 733"/>
                <a:gd name="T6" fmla="*/ 8268 w 8268"/>
                <a:gd name="T7" fmla="*/ 640 h 733"/>
                <a:gd name="T8" fmla="*/ 8176 w 8268"/>
                <a:gd name="T9" fmla="*/ 733 h 733"/>
                <a:gd name="T10" fmla="*/ 92 w 8268"/>
                <a:gd name="T11" fmla="*/ 733 h 733"/>
                <a:gd name="T12" fmla="*/ 0 w 8268"/>
                <a:gd name="T13" fmla="*/ 640 h 733"/>
                <a:gd name="T14" fmla="*/ 0 w 8268"/>
                <a:gd name="T15" fmla="*/ 92 h 733"/>
                <a:gd name="T16" fmla="*/ 92 w 8268"/>
                <a:gd name="T17"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68" h="733">
                  <a:moveTo>
                    <a:pt x="92" y="0"/>
                  </a:moveTo>
                  <a:lnTo>
                    <a:pt x="8176" y="0"/>
                  </a:lnTo>
                  <a:cubicBezTo>
                    <a:pt x="8226" y="0"/>
                    <a:pt x="8268" y="41"/>
                    <a:pt x="8268" y="92"/>
                  </a:cubicBezTo>
                  <a:lnTo>
                    <a:pt x="8268" y="640"/>
                  </a:lnTo>
                  <a:cubicBezTo>
                    <a:pt x="8268" y="691"/>
                    <a:pt x="8226" y="733"/>
                    <a:pt x="8176" y="733"/>
                  </a:cubicBezTo>
                  <a:lnTo>
                    <a:pt x="92" y="733"/>
                  </a:lnTo>
                  <a:cubicBezTo>
                    <a:pt x="41" y="733"/>
                    <a:pt x="0" y="691"/>
                    <a:pt x="0" y="640"/>
                  </a:cubicBezTo>
                  <a:lnTo>
                    <a:pt x="0" y="92"/>
                  </a:lnTo>
                  <a:cubicBezTo>
                    <a:pt x="0" y="41"/>
                    <a:pt x="41" y="0"/>
                    <a:pt x="92" y="0"/>
                  </a:cubicBezTo>
                  <a:close/>
                </a:path>
              </a:pathLst>
            </a:custGeom>
            <a:gradFill>
              <a:gsLst>
                <a:gs pos="0">
                  <a:schemeClr val="accent3"/>
                </a:gs>
                <a:gs pos="100000">
                  <a:srgbClr val="F8F8F8"/>
                </a:gs>
              </a:gsLst>
              <a:lin ang="162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8"/>
            <p:cNvSpPr>
              <a:spLocks/>
            </p:cNvSpPr>
            <p:nvPr/>
          </p:nvSpPr>
          <p:spPr bwMode="auto">
            <a:xfrm>
              <a:off x="9263063" y="2316034"/>
              <a:ext cx="550863" cy="547688"/>
            </a:xfrm>
            <a:custGeom>
              <a:avLst/>
              <a:gdLst>
                <a:gd name="T0" fmla="*/ 300 w 757"/>
                <a:gd name="T1" fmla="*/ 0 h 733"/>
                <a:gd name="T2" fmla="*/ 665 w 757"/>
                <a:gd name="T3" fmla="*/ 0 h 733"/>
                <a:gd name="T4" fmla="*/ 757 w 757"/>
                <a:gd name="T5" fmla="*/ 92 h 733"/>
                <a:gd name="T6" fmla="*/ 757 w 757"/>
                <a:gd name="T7" fmla="*/ 640 h 733"/>
                <a:gd name="T8" fmla="*/ 665 w 757"/>
                <a:gd name="T9" fmla="*/ 733 h 733"/>
                <a:gd name="T10" fmla="*/ 0 w 757"/>
                <a:gd name="T11" fmla="*/ 733 h 733"/>
                <a:gd name="T12" fmla="*/ 300 w 757"/>
                <a:gd name="T13" fmla="*/ 0 h 733"/>
              </a:gdLst>
              <a:ahLst/>
              <a:cxnLst>
                <a:cxn ang="0">
                  <a:pos x="T0" y="T1"/>
                </a:cxn>
                <a:cxn ang="0">
                  <a:pos x="T2" y="T3"/>
                </a:cxn>
                <a:cxn ang="0">
                  <a:pos x="T4" y="T5"/>
                </a:cxn>
                <a:cxn ang="0">
                  <a:pos x="T6" y="T7"/>
                </a:cxn>
                <a:cxn ang="0">
                  <a:pos x="T8" y="T9"/>
                </a:cxn>
                <a:cxn ang="0">
                  <a:pos x="T10" y="T11"/>
                </a:cxn>
                <a:cxn ang="0">
                  <a:pos x="T12" y="T13"/>
                </a:cxn>
              </a:cxnLst>
              <a:rect l="0" t="0" r="r" b="b"/>
              <a:pathLst>
                <a:path w="757" h="733">
                  <a:moveTo>
                    <a:pt x="300" y="0"/>
                  </a:moveTo>
                  <a:lnTo>
                    <a:pt x="665" y="0"/>
                  </a:lnTo>
                  <a:cubicBezTo>
                    <a:pt x="715" y="0"/>
                    <a:pt x="757" y="41"/>
                    <a:pt x="757" y="92"/>
                  </a:cubicBezTo>
                  <a:lnTo>
                    <a:pt x="757" y="640"/>
                  </a:lnTo>
                  <a:cubicBezTo>
                    <a:pt x="757" y="691"/>
                    <a:pt x="715" y="733"/>
                    <a:pt x="665" y="733"/>
                  </a:cubicBezTo>
                  <a:lnTo>
                    <a:pt x="0" y="733"/>
                  </a:lnTo>
                  <a:lnTo>
                    <a:pt x="30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2" name="Freeform 9"/>
            <p:cNvSpPr>
              <a:spLocks/>
            </p:cNvSpPr>
            <p:nvPr/>
          </p:nvSpPr>
          <p:spPr bwMode="auto">
            <a:xfrm>
              <a:off x="9550401" y="2398584"/>
              <a:ext cx="120650" cy="393700"/>
            </a:xfrm>
            <a:custGeom>
              <a:avLst/>
              <a:gdLst>
                <a:gd name="T0" fmla="*/ 6 w 166"/>
                <a:gd name="T1" fmla="*/ 2 h 529"/>
                <a:gd name="T2" fmla="*/ 6 w 166"/>
                <a:gd name="T3" fmla="*/ 2 h 529"/>
                <a:gd name="T4" fmla="*/ 18 w 166"/>
                <a:gd name="T5" fmla="*/ 5 h 529"/>
                <a:gd name="T6" fmla="*/ 165 w 166"/>
                <a:gd name="T7" fmla="*/ 259 h 529"/>
                <a:gd name="T8" fmla="*/ 166 w 166"/>
                <a:gd name="T9" fmla="*/ 264 h 529"/>
                <a:gd name="T10" fmla="*/ 166 w 166"/>
                <a:gd name="T11" fmla="*/ 264 h 529"/>
                <a:gd name="T12" fmla="*/ 165 w 166"/>
                <a:gd name="T13" fmla="*/ 269 h 529"/>
                <a:gd name="T14" fmla="*/ 18 w 166"/>
                <a:gd name="T15" fmla="*/ 523 h 529"/>
                <a:gd name="T16" fmla="*/ 6 w 166"/>
                <a:gd name="T17" fmla="*/ 526 h 529"/>
                <a:gd name="T18" fmla="*/ 6 w 166"/>
                <a:gd name="T19" fmla="*/ 526 h 529"/>
                <a:gd name="T20" fmla="*/ 3 w 166"/>
                <a:gd name="T21" fmla="*/ 514 h 529"/>
                <a:gd name="T22" fmla="*/ 147 w 166"/>
                <a:gd name="T23" fmla="*/ 264 h 529"/>
                <a:gd name="T24" fmla="*/ 3 w 166"/>
                <a:gd name="T25" fmla="*/ 14 h 529"/>
                <a:gd name="T26" fmla="*/ 6 w 166"/>
                <a:gd name="T27" fmla="*/ 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529">
                  <a:moveTo>
                    <a:pt x="6" y="2"/>
                  </a:moveTo>
                  <a:lnTo>
                    <a:pt x="6" y="2"/>
                  </a:lnTo>
                  <a:cubicBezTo>
                    <a:pt x="10" y="0"/>
                    <a:pt x="16" y="1"/>
                    <a:pt x="18" y="5"/>
                  </a:cubicBezTo>
                  <a:lnTo>
                    <a:pt x="165" y="259"/>
                  </a:lnTo>
                  <a:cubicBezTo>
                    <a:pt x="166" y="261"/>
                    <a:pt x="166" y="262"/>
                    <a:pt x="166" y="264"/>
                  </a:cubicBezTo>
                  <a:lnTo>
                    <a:pt x="166" y="264"/>
                  </a:lnTo>
                  <a:cubicBezTo>
                    <a:pt x="166" y="266"/>
                    <a:pt x="166" y="267"/>
                    <a:pt x="165" y="269"/>
                  </a:cubicBezTo>
                  <a:lnTo>
                    <a:pt x="18" y="523"/>
                  </a:lnTo>
                  <a:cubicBezTo>
                    <a:pt x="16" y="527"/>
                    <a:pt x="10" y="529"/>
                    <a:pt x="6" y="526"/>
                  </a:cubicBezTo>
                  <a:lnTo>
                    <a:pt x="6" y="526"/>
                  </a:lnTo>
                  <a:cubicBezTo>
                    <a:pt x="1" y="524"/>
                    <a:pt x="0" y="518"/>
                    <a:pt x="3" y="514"/>
                  </a:cubicBezTo>
                  <a:lnTo>
                    <a:pt x="147" y="264"/>
                  </a:lnTo>
                  <a:lnTo>
                    <a:pt x="3" y="14"/>
                  </a:lnTo>
                  <a:cubicBezTo>
                    <a:pt x="0" y="10"/>
                    <a:pt x="1" y="4"/>
                    <a:pt x="6"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1" name="组合 20"/>
          <p:cNvGrpSpPr/>
          <p:nvPr/>
        </p:nvGrpSpPr>
        <p:grpSpPr>
          <a:xfrm>
            <a:off x="4386064" y="3795762"/>
            <a:ext cx="6015038" cy="547688"/>
            <a:chOff x="3798888" y="3304575"/>
            <a:chExt cx="6015038" cy="547688"/>
          </a:xfrm>
        </p:grpSpPr>
        <p:sp>
          <p:nvSpPr>
            <p:cNvPr id="73" name="Freeform 5"/>
            <p:cNvSpPr>
              <a:spLocks/>
            </p:cNvSpPr>
            <p:nvPr/>
          </p:nvSpPr>
          <p:spPr bwMode="auto">
            <a:xfrm>
              <a:off x="3798888" y="3304575"/>
              <a:ext cx="6015038" cy="547688"/>
            </a:xfrm>
            <a:custGeom>
              <a:avLst/>
              <a:gdLst>
                <a:gd name="T0" fmla="*/ 92 w 8268"/>
                <a:gd name="T1" fmla="*/ 0 h 733"/>
                <a:gd name="T2" fmla="*/ 8176 w 8268"/>
                <a:gd name="T3" fmla="*/ 0 h 733"/>
                <a:gd name="T4" fmla="*/ 8268 w 8268"/>
                <a:gd name="T5" fmla="*/ 92 h 733"/>
                <a:gd name="T6" fmla="*/ 8268 w 8268"/>
                <a:gd name="T7" fmla="*/ 640 h 733"/>
                <a:gd name="T8" fmla="*/ 8176 w 8268"/>
                <a:gd name="T9" fmla="*/ 733 h 733"/>
                <a:gd name="T10" fmla="*/ 92 w 8268"/>
                <a:gd name="T11" fmla="*/ 733 h 733"/>
                <a:gd name="T12" fmla="*/ 0 w 8268"/>
                <a:gd name="T13" fmla="*/ 640 h 733"/>
                <a:gd name="T14" fmla="*/ 0 w 8268"/>
                <a:gd name="T15" fmla="*/ 92 h 733"/>
                <a:gd name="T16" fmla="*/ 92 w 8268"/>
                <a:gd name="T17"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68" h="733">
                  <a:moveTo>
                    <a:pt x="92" y="0"/>
                  </a:moveTo>
                  <a:lnTo>
                    <a:pt x="8176" y="0"/>
                  </a:lnTo>
                  <a:cubicBezTo>
                    <a:pt x="8226" y="0"/>
                    <a:pt x="8268" y="41"/>
                    <a:pt x="8268" y="92"/>
                  </a:cubicBezTo>
                  <a:lnTo>
                    <a:pt x="8268" y="640"/>
                  </a:lnTo>
                  <a:cubicBezTo>
                    <a:pt x="8268" y="691"/>
                    <a:pt x="8226" y="733"/>
                    <a:pt x="8176" y="733"/>
                  </a:cubicBezTo>
                  <a:lnTo>
                    <a:pt x="92" y="733"/>
                  </a:lnTo>
                  <a:cubicBezTo>
                    <a:pt x="41" y="733"/>
                    <a:pt x="0" y="691"/>
                    <a:pt x="0" y="640"/>
                  </a:cubicBezTo>
                  <a:lnTo>
                    <a:pt x="0" y="92"/>
                  </a:lnTo>
                  <a:cubicBezTo>
                    <a:pt x="0" y="41"/>
                    <a:pt x="41" y="0"/>
                    <a:pt x="92" y="0"/>
                  </a:cubicBezTo>
                  <a:close/>
                </a:path>
              </a:pathLst>
            </a:custGeom>
            <a:gradFill>
              <a:gsLst>
                <a:gs pos="0">
                  <a:schemeClr val="accent3"/>
                </a:gs>
                <a:gs pos="100000">
                  <a:srgbClr val="F8F8F8"/>
                </a:gs>
              </a:gsLst>
              <a:lin ang="162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8"/>
            <p:cNvSpPr>
              <a:spLocks/>
            </p:cNvSpPr>
            <p:nvPr/>
          </p:nvSpPr>
          <p:spPr bwMode="auto">
            <a:xfrm>
              <a:off x="9263063" y="3304575"/>
              <a:ext cx="550863" cy="547688"/>
            </a:xfrm>
            <a:custGeom>
              <a:avLst/>
              <a:gdLst>
                <a:gd name="T0" fmla="*/ 300 w 757"/>
                <a:gd name="T1" fmla="*/ 0 h 733"/>
                <a:gd name="T2" fmla="*/ 665 w 757"/>
                <a:gd name="T3" fmla="*/ 0 h 733"/>
                <a:gd name="T4" fmla="*/ 757 w 757"/>
                <a:gd name="T5" fmla="*/ 92 h 733"/>
                <a:gd name="T6" fmla="*/ 757 w 757"/>
                <a:gd name="T7" fmla="*/ 640 h 733"/>
                <a:gd name="T8" fmla="*/ 665 w 757"/>
                <a:gd name="T9" fmla="*/ 733 h 733"/>
                <a:gd name="T10" fmla="*/ 0 w 757"/>
                <a:gd name="T11" fmla="*/ 733 h 733"/>
                <a:gd name="T12" fmla="*/ 300 w 757"/>
                <a:gd name="T13" fmla="*/ 0 h 733"/>
              </a:gdLst>
              <a:ahLst/>
              <a:cxnLst>
                <a:cxn ang="0">
                  <a:pos x="T0" y="T1"/>
                </a:cxn>
                <a:cxn ang="0">
                  <a:pos x="T2" y="T3"/>
                </a:cxn>
                <a:cxn ang="0">
                  <a:pos x="T4" y="T5"/>
                </a:cxn>
                <a:cxn ang="0">
                  <a:pos x="T6" y="T7"/>
                </a:cxn>
                <a:cxn ang="0">
                  <a:pos x="T8" y="T9"/>
                </a:cxn>
                <a:cxn ang="0">
                  <a:pos x="T10" y="T11"/>
                </a:cxn>
                <a:cxn ang="0">
                  <a:pos x="T12" y="T13"/>
                </a:cxn>
              </a:cxnLst>
              <a:rect l="0" t="0" r="r" b="b"/>
              <a:pathLst>
                <a:path w="757" h="733">
                  <a:moveTo>
                    <a:pt x="300" y="0"/>
                  </a:moveTo>
                  <a:lnTo>
                    <a:pt x="665" y="0"/>
                  </a:lnTo>
                  <a:cubicBezTo>
                    <a:pt x="715" y="0"/>
                    <a:pt x="757" y="41"/>
                    <a:pt x="757" y="92"/>
                  </a:cubicBezTo>
                  <a:lnTo>
                    <a:pt x="757" y="640"/>
                  </a:lnTo>
                  <a:cubicBezTo>
                    <a:pt x="757" y="691"/>
                    <a:pt x="715" y="733"/>
                    <a:pt x="665" y="733"/>
                  </a:cubicBezTo>
                  <a:lnTo>
                    <a:pt x="0" y="733"/>
                  </a:lnTo>
                  <a:lnTo>
                    <a:pt x="300" y="0"/>
                  </a:lnTo>
                  <a:close/>
                </a:path>
              </a:pathLst>
            </a:custGeom>
            <a:solidFill>
              <a:srgbClr val="FF6699"/>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9" name="Freeform 9"/>
            <p:cNvSpPr>
              <a:spLocks/>
            </p:cNvSpPr>
            <p:nvPr/>
          </p:nvSpPr>
          <p:spPr bwMode="auto">
            <a:xfrm>
              <a:off x="9550401" y="3387125"/>
              <a:ext cx="120650" cy="393700"/>
            </a:xfrm>
            <a:custGeom>
              <a:avLst/>
              <a:gdLst>
                <a:gd name="T0" fmla="*/ 6 w 166"/>
                <a:gd name="T1" fmla="*/ 2 h 529"/>
                <a:gd name="T2" fmla="*/ 6 w 166"/>
                <a:gd name="T3" fmla="*/ 2 h 529"/>
                <a:gd name="T4" fmla="*/ 18 w 166"/>
                <a:gd name="T5" fmla="*/ 5 h 529"/>
                <a:gd name="T6" fmla="*/ 165 w 166"/>
                <a:gd name="T7" fmla="*/ 259 h 529"/>
                <a:gd name="T8" fmla="*/ 166 w 166"/>
                <a:gd name="T9" fmla="*/ 264 h 529"/>
                <a:gd name="T10" fmla="*/ 166 w 166"/>
                <a:gd name="T11" fmla="*/ 264 h 529"/>
                <a:gd name="T12" fmla="*/ 165 w 166"/>
                <a:gd name="T13" fmla="*/ 269 h 529"/>
                <a:gd name="T14" fmla="*/ 18 w 166"/>
                <a:gd name="T15" fmla="*/ 523 h 529"/>
                <a:gd name="T16" fmla="*/ 6 w 166"/>
                <a:gd name="T17" fmla="*/ 526 h 529"/>
                <a:gd name="T18" fmla="*/ 6 w 166"/>
                <a:gd name="T19" fmla="*/ 526 h 529"/>
                <a:gd name="T20" fmla="*/ 3 w 166"/>
                <a:gd name="T21" fmla="*/ 514 h 529"/>
                <a:gd name="T22" fmla="*/ 147 w 166"/>
                <a:gd name="T23" fmla="*/ 264 h 529"/>
                <a:gd name="T24" fmla="*/ 3 w 166"/>
                <a:gd name="T25" fmla="*/ 14 h 529"/>
                <a:gd name="T26" fmla="*/ 6 w 166"/>
                <a:gd name="T27" fmla="*/ 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529">
                  <a:moveTo>
                    <a:pt x="6" y="2"/>
                  </a:moveTo>
                  <a:lnTo>
                    <a:pt x="6" y="2"/>
                  </a:lnTo>
                  <a:cubicBezTo>
                    <a:pt x="10" y="0"/>
                    <a:pt x="16" y="1"/>
                    <a:pt x="18" y="5"/>
                  </a:cubicBezTo>
                  <a:lnTo>
                    <a:pt x="165" y="259"/>
                  </a:lnTo>
                  <a:cubicBezTo>
                    <a:pt x="166" y="261"/>
                    <a:pt x="166" y="262"/>
                    <a:pt x="166" y="264"/>
                  </a:cubicBezTo>
                  <a:lnTo>
                    <a:pt x="166" y="264"/>
                  </a:lnTo>
                  <a:cubicBezTo>
                    <a:pt x="166" y="266"/>
                    <a:pt x="166" y="267"/>
                    <a:pt x="165" y="269"/>
                  </a:cubicBezTo>
                  <a:lnTo>
                    <a:pt x="18" y="523"/>
                  </a:lnTo>
                  <a:cubicBezTo>
                    <a:pt x="16" y="527"/>
                    <a:pt x="10" y="529"/>
                    <a:pt x="6" y="526"/>
                  </a:cubicBezTo>
                  <a:lnTo>
                    <a:pt x="6" y="526"/>
                  </a:lnTo>
                  <a:cubicBezTo>
                    <a:pt x="1" y="524"/>
                    <a:pt x="0" y="518"/>
                    <a:pt x="3" y="514"/>
                  </a:cubicBezTo>
                  <a:lnTo>
                    <a:pt x="147" y="264"/>
                  </a:lnTo>
                  <a:lnTo>
                    <a:pt x="3" y="14"/>
                  </a:lnTo>
                  <a:cubicBezTo>
                    <a:pt x="0" y="10"/>
                    <a:pt x="1" y="4"/>
                    <a:pt x="6"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Freeform 6"/>
          <p:cNvSpPr>
            <a:spLocks/>
          </p:cNvSpPr>
          <p:nvPr/>
        </p:nvSpPr>
        <p:spPr bwMode="auto">
          <a:xfrm>
            <a:off x="4277830" y="1456978"/>
            <a:ext cx="866775" cy="90488"/>
          </a:xfrm>
          <a:custGeom>
            <a:avLst/>
            <a:gdLst>
              <a:gd name="T0" fmla="*/ 116 w 1190"/>
              <a:gd name="T1" fmla="*/ 121 h 121"/>
              <a:gd name="T2" fmla="*/ 1190 w 1190"/>
              <a:gd name="T3" fmla="*/ 121 h 121"/>
              <a:gd name="T4" fmla="*/ 1074 w 1190"/>
              <a:gd name="T5" fmla="*/ 0 h 121"/>
              <a:gd name="T6" fmla="*/ 0 w 1190"/>
              <a:gd name="T7" fmla="*/ 0 h 121"/>
              <a:gd name="T8" fmla="*/ 116 w 1190"/>
              <a:gd name="T9" fmla="*/ 121 h 121"/>
            </a:gdLst>
            <a:ahLst/>
            <a:cxnLst>
              <a:cxn ang="0">
                <a:pos x="T0" y="T1"/>
              </a:cxn>
              <a:cxn ang="0">
                <a:pos x="T2" y="T3"/>
              </a:cxn>
              <a:cxn ang="0">
                <a:pos x="T4" y="T5"/>
              </a:cxn>
              <a:cxn ang="0">
                <a:pos x="T6" y="T7"/>
              </a:cxn>
              <a:cxn ang="0">
                <a:pos x="T8" y="T9"/>
              </a:cxn>
            </a:cxnLst>
            <a:rect l="0" t="0" r="r" b="b"/>
            <a:pathLst>
              <a:path w="1190" h="121">
                <a:moveTo>
                  <a:pt x="116" y="121"/>
                </a:moveTo>
                <a:cubicBezTo>
                  <a:pt x="474" y="121"/>
                  <a:pt x="832" y="121"/>
                  <a:pt x="1190" y="121"/>
                </a:cubicBezTo>
                <a:cubicBezTo>
                  <a:pt x="1158" y="70"/>
                  <a:pt x="1123" y="24"/>
                  <a:pt x="1074" y="0"/>
                </a:cubicBezTo>
                <a:lnTo>
                  <a:pt x="0" y="0"/>
                </a:lnTo>
                <a:lnTo>
                  <a:pt x="116" y="121"/>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Freeform 7"/>
          <p:cNvSpPr>
            <a:spLocks/>
          </p:cNvSpPr>
          <p:nvPr/>
        </p:nvSpPr>
        <p:spPr bwMode="auto">
          <a:xfrm>
            <a:off x="3987317" y="1456978"/>
            <a:ext cx="1073150" cy="731838"/>
          </a:xfrm>
          <a:custGeom>
            <a:avLst/>
            <a:gdLst>
              <a:gd name="T0" fmla="*/ 1474 w 1474"/>
              <a:gd name="T1" fmla="*/ 0 h 981"/>
              <a:gd name="T2" fmla="*/ 252 w 1474"/>
              <a:gd name="T3" fmla="*/ 0 h 981"/>
              <a:gd name="T4" fmla="*/ 4 w 1474"/>
              <a:gd name="T5" fmla="*/ 247 h 981"/>
              <a:gd name="T6" fmla="*/ 4 w 1474"/>
              <a:gd name="T7" fmla="*/ 730 h 981"/>
              <a:gd name="T8" fmla="*/ 311 w 1474"/>
              <a:gd name="T9" fmla="*/ 977 h 981"/>
              <a:gd name="T10" fmla="*/ 718 w 1474"/>
              <a:gd name="T11" fmla="*/ 977 h 981"/>
              <a:gd name="T12" fmla="*/ 1124 w 1474"/>
              <a:gd name="T13" fmla="*/ 703 h 981"/>
              <a:gd name="T14" fmla="*/ 1348 w 1474"/>
              <a:gd name="T15" fmla="*/ 156 h 981"/>
              <a:gd name="T16" fmla="*/ 1474 w 1474"/>
              <a:gd name="T17" fmla="*/ 0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4" h="981">
                <a:moveTo>
                  <a:pt x="1474" y="0"/>
                </a:moveTo>
                <a:cubicBezTo>
                  <a:pt x="1073" y="0"/>
                  <a:pt x="654" y="0"/>
                  <a:pt x="252" y="0"/>
                </a:cubicBezTo>
                <a:cubicBezTo>
                  <a:pt x="78" y="0"/>
                  <a:pt x="4" y="125"/>
                  <a:pt x="4" y="247"/>
                </a:cubicBezTo>
                <a:cubicBezTo>
                  <a:pt x="4" y="426"/>
                  <a:pt x="4" y="551"/>
                  <a:pt x="4" y="730"/>
                </a:cubicBezTo>
                <a:cubicBezTo>
                  <a:pt x="0" y="911"/>
                  <a:pt x="118" y="979"/>
                  <a:pt x="311" y="977"/>
                </a:cubicBezTo>
                <a:cubicBezTo>
                  <a:pt x="411" y="977"/>
                  <a:pt x="618" y="977"/>
                  <a:pt x="718" y="977"/>
                </a:cubicBezTo>
                <a:cubicBezTo>
                  <a:pt x="980" y="977"/>
                  <a:pt x="1014" y="981"/>
                  <a:pt x="1124" y="703"/>
                </a:cubicBezTo>
                <a:cubicBezTo>
                  <a:pt x="1198" y="521"/>
                  <a:pt x="1273" y="338"/>
                  <a:pt x="1348" y="156"/>
                </a:cubicBezTo>
                <a:cubicBezTo>
                  <a:pt x="1374" y="96"/>
                  <a:pt x="1392" y="16"/>
                  <a:pt x="147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0" name="Freeform 6"/>
          <p:cNvSpPr>
            <a:spLocks/>
          </p:cNvSpPr>
          <p:nvPr/>
        </p:nvSpPr>
        <p:spPr bwMode="auto">
          <a:xfrm>
            <a:off x="4666741" y="2553146"/>
            <a:ext cx="866775" cy="90488"/>
          </a:xfrm>
          <a:custGeom>
            <a:avLst/>
            <a:gdLst>
              <a:gd name="T0" fmla="*/ 116 w 1190"/>
              <a:gd name="T1" fmla="*/ 121 h 121"/>
              <a:gd name="T2" fmla="*/ 1190 w 1190"/>
              <a:gd name="T3" fmla="*/ 121 h 121"/>
              <a:gd name="T4" fmla="*/ 1074 w 1190"/>
              <a:gd name="T5" fmla="*/ 0 h 121"/>
              <a:gd name="T6" fmla="*/ 0 w 1190"/>
              <a:gd name="T7" fmla="*/ 0 h 121"/>
              <a:gd name="T8" fmla="*/ 116 w 1190"/>
              <a:gd name="T9" fmla="*/ 121 h 121"/>
            </a:gdLst>
            <a:ahLst/>
            <a:cxnLst>
              <a:cxn ang="0">
                <a:pos x="T0" y="T1"/>
              </a:cxn>
              <a:cxn ang="0">
                <a:pos x="T2" y="T3"/>
              </a:cxn>
              <a:cxn ang="0">
                <a:pos x="T4" y="T5"/>
              </a:cxn>
              <a:cxn ang="0">
                <a:pos x="T6" y="T7"/>
              </a:cxn>
              <a:cxn ang="0">
                <a:pos x="T8" y="T9"/>
              </a:cxn>
            </a:cxnLst>
            <a:rect l="0" t="0" r="r" b="b"/>
            <a:pathLst>
              <a:path w="1190" h="121">
                <a:moveTo>
                  <a:pt x="116" y="121"/>
                </a:moveTo>
                <a:cubicBezTo>
                  <a:pt x="474" y="121"/>
                  <a:pt x="832" y="121"/>
                  <a:pt x="1190" y="121"/>
                </a:cubicBezTo>
                <a:cubicBezTo>
                  <a:pt x="1158" y="70"/>
                  <a:pt x="1123" y="24"/>
                  <a:pt x="1074" y="0"/>
                </a:cubicBezTo>
                <a:lnTo>
                  <a:pt x="0" y="0"/>
                </a:lnTo>
                <a:lnTo>
                  <a:pt x="116" y="121"/>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 name="Freeform 7"/>
          <p:cNvSpPr>
            <a:spLocks/>
          </p:cNvSpPr>
          <p:nvPr/>
        </p:nvSpPr>
        <p:spPr bwMode="auto">
          <a:xfrm>
            <a:off x="4376228" y="2553146"/>
            <a:ext cx="1073150" cy="731838"/>
          </a:xfrm>
          <a:custGeom>
            <a:avLst/>
            <a:gdLst>
              <a:gd name="T0" fmla="*/ 1474 w 1474"/>
              <a:gd name="T1" fmla="*/ 0 h 981"/>
              <a:gd name="T2" fmla="*/ 252 w 1474"/>
              <a:gd name="T3" fmla="*/ 0 h 981"/>
              <a:gd name="T4" fmla="*/ 4 w 1474"/>
              <a:gd name="T5" fmla="*/ 247 h 981"/>
              <a:gd name="T6" fmla="*/ 4 w 1474"/>
              <a:gd name="T7" fmla="*/ 730 h 981"/>
              <a:gd name="T8" fmla="*/ 311 w 1474"/>
              <a:gd name="T9" fmla="*/ 977 h 981"/>
              <a:gd name="T10" fmla="*/ 718 w 1474"/>
              <a:gd name="T11" fmla="*/ 977 h 981"/>
              <a:gd name="T12" fmla="*/ 1124 w 1474"/>
              <a:gd name="T13" fmla="*/ 703 h 981"/>
              <a:gd name="T14" fmla="*/ 1348 w 1474"/>
              <a:gd name="T15" fmla="*/ 156 h 981"/>
              <a:gd name="T16" fmla="*/ 1474 w 1474"/>
              <a:gd name="T17" fmla="*/ 0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4" h="981">
                <a:moveTo>
                  <a:pt x="1474" y="0"/>
                </a:moveTo>
                <a:cubicBezTo>
                  <a:pt x="1073" y="0"/>
                  <a:pt x="654" y="0"/>
                  <a:pt x="252" y="0"/>
                </a:cubicBezTo>
                <a:cubicBezTo>
                  <a:pt x="78" y="0"/>
                  <a:pt x="4" y="125"/>
                  <a:pt x="4" y="247"/>
                </a:cubicBezTo>
                <a:cubicBezTo>
                  <a:pt x="4" y="426"/>
                  <a:pt x="4" y="551"/>
                  <a:pt x="4" y="730"/>
                </a:cubicBezTo>
                <a:cubicBezTo>
                  <a:pt x="0" y="911"/>
                  <a:pt x="118" y="979"/>
                  <a:pt x="311" y="977"/>
                </a:cubicBezTo>
                <a:cubicBezTo>
                  <a:pt x="411" y="977"/>
                  <a:pt x="618" y="977"/>
                  <a:pt x="718" y="977"/>
                </a:cubicBezTo>
                <a:cubicBezTo>
                  <a:pt x="980" y="977"/>
                  <a:pt x="1014" y="981"/>
                  <a:pt x="1124" y="703"/>
                </a:cubicBezTo>
                <a:cubicBezTo>
                  <a:pt x="1198" y="521"/>
                  <a:pt x="1273" y="338"/>
                  <a:pt x="1348" y="156"/>
                </a:cubicBezTo>
                <a:cubicBezTo>
                  <a:pt x="1374" y="96"/>
                  <a:pt x="1392" y="16"/>
                  <a:pt x="1474"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4" name="Freeform 6"/>
          <p:cNvSpPr>
            <a:spLocks/>
          </p:cNvSpPr>
          <p:nvPr/>
        </p:nvSpPr>
        <p:spPr bwMode="auto">
          <a:xfrm>
            <a:off x="4660702" y="3705274"/>
            <a:ext cx="866775" cy="90488"/>
          </a:xfrm>
          <a:custGeom>
            <a:avLst/>
            <a:gdLst>
              <a:gd name="T0" fmla="*/ 116 w 1190"/>
              <a:gd name="T1" fmla="*/ 121 h 121"/>
              <a:gd name="T2" fmla="*/ 1190 w 1190"/>
              <a:gd name="T3" fmla="*/ 121 h 121"/>
              <a:gd name="T4" fmla="*/ 1074 w 1190"/>
              <a:gd name="T5" fmla="*/ 0 h 121"/>
              <a:gd name="T6" fmla="*/ 0 w 1190"/>
              <a:gd name="T7" fmla="*/ 0 h 121"/>
              <a:gd name="T8" fmla="*/ 116 w 1190"/>
              <a:gd name="T9" fmla="*/ 121 h 121"/>
            </a:gdLst>
            <a:ahLst/>
            <a:cxnLst>
              <a:cxn ang="0">
                <a:pos x="T0" y="T1"/>
              </a:cxn>
              <a:cxn ang="0">
                <a:pos x="T2" y="T3"/>
              </a:cxn>
              <a:cxn ang="0">
                <a:pos x="T4" y="T5"/>
              </a:cxn>
              <a:cxn ang="0">
                <a:pos x="T6" y="T7"/>
              </a:cxn>
              <a:cxn ang="0">
                <a:pos x="T8" y="T9"/>
              </a:cxn>
            </a:cxnLst>
            <a:rect l="0" t="0" r="r" b="b"/>
            <a:pathLst>
              <a:path w="1190" h="121">
                <a:moveTo>
                  <a:pt x="116" y="121"/>
                </a:moveTo>
                <a:cubicBezTo>
                  <a:pt x="474" y="121"/>
                  <a:pt x="832" y="121"/>
                  <a:pt x="1190" y="121"/>
                </a:cubicBezTo>
                <a:cubicBezTo>
                  <a:pt x="1158" y="70"/>
                  <a:pt x="1123" y="24"/>
                  <a:pt x="1074" y="0"/>
                </a:cubicBezTo>
                <a:lnTo>
                  <a:pt x="0" y="0"/>
                </a:lnTo>
                <a:lnTo>
                  <a:pt x="116" y="121"/>
                </a:lnTo>
                <a:close/>
              </a:path>
            </a:pathLst>
          </a:custGeom>
          <a:solidFill>
            <a:srgbClr val="FF0D5E"/>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5" name="Freeform 7"/>
          <p:cNvSpPr>
            <a:spLocks/>
          </p:cNvSpPr>
          <p:nvPr/>
        </p:nvSpPr>
        <p:spPr bwMode="auto">
          <a:xfrm>
            <a:off x="4370189" y="3705274"/>
            <a:ext cx="1073150" cy="731838"/>
          </a:xfrm>
          <a:custGeom>
            <a:avLst/>
            <a:gdLst>
              <a:gd name="T0" fmla="*/ 1474 w 1474"/>
              <a:gd name="T1" fmla="*/ 0 h 981"/>
              <a:gd name="T2" fmla="*/ 252 w 1474"/>
              <a:gd name="T3" fmla="*/ 0 h 981"/>
              <a:gd name="T4" fmla="*/ 4 w 1474"/>
              <a:gd name="T5" fmla="*/ 247 h 981"/>
              <a:gd name="T6" fmla="*/ 4 w 1474"/>
              <a:gd name="T7" fmla="*/ 730 h 981"/>
              <a:gd name="T8" fmla="*/ 311 w 1474"/>
              <a:gd name="T9" fmla="*/ 977 h 981"/>
              <a:gd name="T10" fmla="*/ 718 w 1474"/>
              <a:gd name="T11" fmla="*/ 977 h 981"/>
              <a:gd name="T12" fmla="*/ 1124 w 1474"/>
              <a:gd name="T13" fmla="*/ 703 h 981"/>
              <a:gd name="T14" fmla="*/ 1348 w 1474"/>
              <a:gd name="T15" fmla="*/ 156 h 981"/>
              <a:gd name="T16" fmla="*/ 1474 w 1474"/>
              <a:gd name="T17" fmla="*/ 0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4" h="981">
                <a:moveTo>
                  <a:pt x="1474" y="0"/>
                </a:moveTo>
                <a:cubicBezTo>
                  <a:pt x="1073" y="0"/>
                  <a:pt x="654" y="0"/>
                  <a:pt x="252" y="0"/>
                </a:cubicBezTo>
                <a:cubicBezTo>
                  <a:pt x="78" y="0"/>
                  <a:pt x="4" y="125"/>
                  <a:pt x="4" y="247"/>
                </a:cubicBezTo>
                <a:cubicBezTo>
                  <a:pt x="4" y="426"/>
                  <a:pt x="4" y="551"/>
                  <a:pt x="4" y="730"/>
                </a:cubicBezTo>
                <a:cubicBezTo>
                  <a:pt x="0" y="911"/>
                  <a:pt x="118" y="979"/>
                  <a:pt x="311" y="977"/>
                </a:cubicBezTo>
                <a:cubicBezTo>
                  <a:pt x="411" y="977"/>
                  <a:pt x="618" y="977"/>
                  <a:pt x="718" y="977"/>
                </a:cubicBezTo>
                <a:cubicBezTo>
                  <a:pt x="980" y="977"/>
                  <a:pt x="1014" y="981"/>
                  <a:pt x="1124" y="703"/>
                </a:cubicBezTo>
                <a:cubicBezTo>
                  <a:pt x="1198" y="521"/>
                  <a:pt x="1273" y="338"/>
                  <a:pt x="1348" y="156"/>
                </a:cubicBezTo>
                <a:cubicBezTo>
                  <a:pt x="1374" y="96"/>
                  <a:pt x="1392" y="16"/>
                  <a:pt x="1474" y="0"/>
                </a:cubicBezTo>
                <a:close/>
              </a:path>
            </a:pathLst>
          </a:custGeom>
          <a:solidFill>
            <a:srgbClr val="FF6699"/>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6" name="TextBox 95"/>
          <p:cNvSpPr txBox="1"/>
          <p:nvPr/>
        </p:nvSpPr>
        <p:spPr>
          <a:xfrm>
            <a:off x="4201609" y="1538070"/>
            <a:ext cx="434526" cy="584775"/>
          </a:xfrm>
          <a:prstGeom prst="rect">
            <a:avLst/>
          </a:prstGeom>
          <a:noFill/>
        </p:spPr>
        <p:txBody>
          <a:bodyPr wrap="square" rtlCol="0">
            <a:spAutoFit/>
          </a:bodyPr>
          <a:lstStyle/>
          <a:p>
            <a:r>
              <a:rPr lang="en-US" altLang="zh-CN" sz="3200" b="1" dirty="0" smtClean="0">
                <a:solidFill>
                  <a:srgbClr val="F8F8F8"/>
                </a:solidFill>
                <a:latin typeface="+mn-ea"/>
                <a:ea typeface="+mn-ea"/>
              </a:rPr>
              <a:t>1</a:t>
            </a:r>
            <a:endParaRPr lang="zh-CN" altLang="en-US" sz="3200" b="1" dirty="0">
              <a:solidFill>
                <a:srgbClr val="F8F8F8"/>
              </a:solidFill>
              <a:latin typeface="+mn-ea"/>
              <a:ea typeface="+mn-ea"/>
            </a:endParaRPr>
          </a:p>
        </p:txBody>
      </p:sp>
      <p:sp>
        <p:nvSpPr>
          <p:cNvPr id="18" name="TextBox 17"/>
          <p:cNvSpPr txBox="1"/>
          <p:nvPr/>
        </p:nvSpPr>
        <p:spPr>
          <a:xfrm>
            <a:off x="5065864" y="1559700"/>
            <a:ext cx="3389680" cy="523220"/>
          </a:xfrm>
          <a:prstGeom prst="rect">
            <a:avLst/>
          </a:prstGeom>
          <a:noFill/>
        </p:spPr>
        <p:txBody>
          <a:bodyPr wrap="square" rtlCol="0">
            <a:spAutoFit/>
          </a:bodyPr>
          <a:lstStyle/>
          <a:p>
            <a:r>
              <a:rPr lang="en-US" altLang="zh-CN" sz="2800" dirty="0" smtClean="0">
                <a:solidFill>
                  <a:schemeClr val="accent2"/>
                </a:solidFill>
                <a:latin typeface="+mn-ea"/>
                <a:ea typeface="+mn-ea"/>
              </a:rPr>
              <a:t>Web</a:t>
            </a:r>
            <a:r>
              <a:rPr lang="zh-CN" altLang="en-US" sz="2800" dirty="0" smtClean="0">
                <a:solidFill>
                  <a:schemeClr val="accent2"/>
                </a:solidFill>
                <a:latin typeface="+mn-ea"/>
                <a:ea typeface="+mn-ea"/>
              </a:rPr>
              <a:t>概述</a:t>
            </a:r>
            <a:endParaRPr lang="zh-CN" altLang="en-US" sz="2800" dirty="0">
              <a:solidFill>
                <a:schemeClr val="accent2"/>
              </a:solidFill>
              <a:latin typeface="+mn-ea"/>
              <a:ea typeface="+mn-ea"/>
            </a:endParaRPr>
          </a:p>
        </p:txBody>
      </p:sp>
      <p:sp>
        <p:nvSpPr>
          <p:cNvPr id="97" name="TextBox 96"/>
          <p:cNvSpPr txBox="1"/>
          <p:nvPr/>
        </p:nvSpPr>
        <p:spPr>
          <a:xfrm>
            <a:off x="4590520" y="2648654"/>
            <a:ext cx="434526" cy="584775"/>
          </a:xfrm>
          <a:prstGeom prst="rect">
            <a:avLst/>
          </a:prstGeom>
          <a:noFill/>
        </p:spPr>
        <p:txBody>
          <a:bodyPr wrap="square" rtlCol="0">
            <a:spAutoFit/>
          </a:bodyPr>
          <a:lstStyle/>
          <a:p>
            <a:r>
              <a:rPr lang="en-US" altLang="zh-CN" sz="3200" b="1" dirty="0" smtClean="0">
                <a:solidFill>
                  <a:srgbClr val="F8F8F8"/>
                </a:solidFill>
                <a:latin typeface="+mn-ea"/>
                <a:ea typeface="+mn-ea"/>
              </a:rPr>
              <a:t>2</a:t>
            </a:r>
            <a:endParaRPr lang="zh-CN" altLang="en-US" sz="3200" b="1" dirty="0">
              <a:solidFill>
                <a:srgbClr val="F8F8F8"/>
              </a:solidFill>
              <a:latin typeface="+mn-ea"/>
              <a:ea typeface="+mn-ea"/>
            </a:endParaRPr>
          </a:p>
        </p:txBody>
      </p:sp>
      <p:sp>
        <p:nvSpPr>
          <p:cNvPr id="98" name="TextBox 97"/>
          <p:cNvSpPr txBox="1"/>
          <p:nvPr/>
        </p:nvSpPr>
        <p:spPr>
          <a:xfrm>
            <a:off x="5454775" y="2670284"/>
            <a:ext cx="3389680" cy="523220"/>
          </a:xfrm>
          <a:prstGeom prst="rect">
            <a:avLst/>
          </a:prstGeom>
          <a:noFill/>
        </p:spPr>
        <p:txBody>
          <a:bodyPr wrap="square" rtlCol="0">
            <a:spAutoFit/>
          </a:bodyPr>
          <a:lstStyle/>
          <a:p>
            <a:r>
              <a:rPr lang="zh-CN" altLang="en-US" sz="2800" dirty="0" smtClean="0">
                <a:solidFill>
                  <a:schemeClr val="accent2"/>
                </a:solidFill>
                <a:latin typeface="+mn-ea"/>
                <a:ea typeface="+mn-ea"/>
              </a:rPr>
              <a:t>网页标准简介</a:t>
            </a:r>
            <a:endParaRPr lang="zh-CN" altLang="en-US" sz="2800" dirty="0">
              <a:solidFill>
                <a:schemeClr val="accent2"/>
              </a:solidFill>
              <a:latin typeface="+mn-ea"/>
              <a:ea typeface="+mn-ea"/>
            </a:endParaRPr>
          </a:p>
        </p:txBody>
      </p:sp>
      <p:sp>
        <p:nvSpPr>
          <p:cNvPr id="99" name="TextBox 98"/>
          <p:cNvSpPr txBox="1"/>
          <p:nvPr/>
        </p:nvSpPr>
        <p:spPr>
          <a:xfrm>
            <a:off x="4584481" y="3772361"/>
            <a:ext cx="434526" cy="584775"/>
          </a:xfrm>
          <a:prstGeom prst="rect">
            <a:avLst/>
          </a:prstGeom>
          <a:noFill/>
        </p:spPr>
        <p:txBody>
          <a:bodyPr wrap="square" rtlCol="0">
            <a:spAutoFit/>
          </a:bodyPr>
          <a:lstStyle/>
          <a:p>
            <a:r>
              <a:rPr lang="en-US" altLang="zh-CN" sz="3200" b="1" dirty="0" smtClean="0">
                <a:solidFill>
                  <a:srgbClr val="F8F8F8"/>
                </a:solidFill>
                <a:latin typeface="+mn-ea"/>
                <a:ea typeface="+mn-ea"/>
              </a:rPr>
              <a:t>3</a:t>
            </a:r>
            <a:endParaRPr lang="zh-CN" altLang="en-US" sz="3200" b="1" dirty="0">
              <a:solidFill>
                <a:srgbClr val="F8F8F8"/>
              </a:solidFill>
              <a:latin typeface="+mn-ea"/>
              <a:ea typeface="+mn-ea"/>
            </a:endParaRPr>
          </a:p>
        </p:txBody>
      </p:sp>
      <p:sp>
        <p:nvSpPr>
          <p:cNvPr id="105" name="TextBox 104"/>
          <p:cNvSpPr txBox="1"/>
          <p:nvPr/>
        </p:nvSpPr>
        <p:spPr>
          <a:xfrm>
            <a:off x="5408453" y="3803020"/>
            <a:ext cx="3389680" cy="523220"/>
          </a:xfrm>
          <a:prstGeom prst="rect">
            <a:avLst/>
          </a:prstGeom>
          <a:noFill/>
        </p:spPr>
        <p:txBody>
          <a:bodyPr wrap="square" rtlCol="0">
            <a:spAutoFit/>
          </a:bodyPr>
          <a:lstStyle/>
          <a:p>
            <a:r>
              <a:rPr lang="zh-CN" altLang="en-US" sz="2800" dirty="0" smtClean="0">
                <a:solidFill>
                  <a:schemeClr val="accent2"/>
                </a:solidFill>
                <a:latin typeface="+mn-ea"/>
                <a:ea typeface="+mn-ea"/>
              </a:rPr>
              <a:t>网站开发工作流程</a:t>
            </a:r>
            <a:endParaRPr lang="zh-CN" altLang="en-US" sz="2800" dirty="0">
              <a:solidFill>
                <a:schemeClr val="accent2"/>
              </a:solidFill>
              <a:latin typeface="+mn-ea"/>
              <a:ea typeface="+mn-ea"/>
            </a:endParaRPr>
          </a:p>
        </p:txBody>
      </p:sp>
      <p:grpSp>
        <p:nvGrpSpPr>
          <p:cNvPr id="120" name="组合 119"/>
          <p:cNvGrpSpPr/>
          <p:nvPr/>
        </p:nvGrpSpPr>
        <p:grpSpPr>
          <a:xfrm>
            <a:off x="0" y="6696074"/>
            <a:ext cx="12196800" cy="161926"/>
            <a:chOff x="6350" y="4365625"/>
            <a:chExt cx="15438439" cy="161926"/>
          </a:xfrm>
        </p:grpSpPr>
        <p:sp>
          <p:nvSpPr>
            <p:cNvPr id="121" name="Rectangle 5"/>
            <p:cNvSpPr>
              <a:spLocks noChangeArrowheads="1"/>
            </p:cNvSpPr>
            <p:nvPr/>
          </p:nvSpPr>
          <p:spPr bwMode="auto">
            <a:xfrm>
              <a:off x="6350" y="4365625"/>
              <a:ext cx="3087688" cy="16192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Rectangle 6"/>
            <p:cNvSpPr>
              <a:spLocks noChangeArrowheads="1"/>
            </p:cNvSpPr>
            <p:nvPr/>
          </p:nvSpPr>
          <p:spPr bwMode="auto">
            <a:xfrm>
              <a:off x="3094038" y="4365625"/>
              <a:ext cx="3087688" cy="16192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Rectangle 7"/>
            <p:cNvSpPr>
              <a:spLocks noChangeArrowheads="1"/>
            </p:cNvSpPr>
            <p:nvPr/>
          </p:nvSpPr>
          <p:spPr bwMode="auto">
            <a:xfrm>
              <a:off x="6181725" y="4365625"/>
              <a:ext cx="3087688" cy="161926"/>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Rectangle 8"/>
            <p:cNvSpPr>
              <a:spLocks noChangeArrowheads="1"/>
            </p:cNvSpPr>
            <p:nvPr/>
          </p:nvSpPr>
          <p:spPr bwMode="auto">
            <a:xfrm>
              <a:off x="9269413" y="4365625"/>
              <a:ext cx="3087688" cy="16192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Rectangle 8"/>
            <p:cNvSpPr>
              <a:spLocks noChangeArrowheads="1"/>
            </p:cNvSpPr>
            <p:nvPr/>
          </p:nvSpPr>
          <p:spPr bwMode="auto">
            <a:xfrm>
              <a:off x="12357101" y="4365625"/>
              <a:ext cx="3087688" cy="1619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6" name="组合 55"/>
          <p:cNvGrpSpPr/>
          <p:nvPr/>
        </p:nvGrpSpPr>
        <p:grpSpPr>
          <a:xfrm>
            <a:off x="4026024" y="4875882"/>
            <a:ext cx="6015038" cy="547688"/>
            <a:chOff x="3798888" y="3304575"/>
            <a:chExt cx="6015038" cy="547688"/>
          </a:xfrm>
        </p:grpSpPr>
        <p:sp>
          <p:nvSpPr>
            <p:cNvPr id="57" name="Freeform 5"/>
            <p:cNvSpPr>
              <a:spLocks/>
            </p:cNvSpPr>
            <p:nvPr/>
          </p:nvSpPr>
          <p:spPr bwMode="auto">
            <a:xfrm>
              <a:off x="3798888" y="3304575"/>
              <a:ext cx="6015038" cy="547688"/>
            </a:xfrm>
            <a:custGeom>
              <a:avLst/>
              <a:gdLst>
                <a:gd name="T0" fmla="*/ 92 w 8268"/>
                <a:gd name="T1" fmla="*/ 0 h 733"/>
                <a:gd name="T2" fmla="*/ 8176 w 8268"/>
                <a:gd name="T3" fmla="*/ 0 h 733"/>
                <a:gd name="T4" fmla="*/ 8268 w 8268"/>
                <a:gd name="T5" fmla="*/ 92 h 733"/>
                <a:gd name="T6" fmla="*/ 8268 w 8268"/>
                <a:gd name="T7" fmla="*/ 640 h 733"/>
                <a:gd name="T8" fmla="*/ 8176 w 8268"/>
                <a:gd name="T9" fmla="*/ 733 h 733"/>
                <a:gd name="T10" fmla="*/ 92 w 8268"/>
                <a:gd name="T11" fmla="*/ 733 h 733"/>
                <a:gd name="T12" fmla="*/ 0 w 8268"/>
                <a:gd name="T13" fmla="*/ 640 h 733"/>
                <a:gd name="T14" fmla="*/ 0 w 8268"/>
                <a:gd name="T15" fmla="*/ 92 h 733"/>
                <a:gd name="T16" fmla="*/ 92 w 8268"/>
                <a:gd name="T17"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68" h="733">
                  <a:moveTo>
                    <a:pt x="92" y="0"/>
                  </a:moveTo>
                  <a:lnTo>
                    <a:pt x="8176" y="0"/>
                  </a:lnTo>
                  <a:cubicBezTo>
                    <a:pt x="8226" y="0"/>
                    <a:pt x="8268" y="41"/>
                    <a:pt x="8268" y="92"/>
                  </a:cubicBezTo>
                  <a:lnTo>
                    <a:pt x="8268" y="640"/>
                  </a:lnTo>
                  <a:cubicBezTo>
                    <a:pt x="8268" y="691"/>
                    <a:pt x="8226" y="733"/>
                    <a:pt x="8176" y="733"/>
                  </a:cubicBezTo>
                  <a:lnTo>
                    <a:pt x="92" y="733"/>
                  </a:lnTo>
                  <a:cubicBezTo>
                    <a:pt x="41" y="733"/>
                    <a:pt x="0" y="691"/>
                    <a:pt x="0" y="640"/>
                  </a:cubicBezTo>
                  <a:lnTo>
                    <a:pt x="0" y="92"/>
                  </a:lnTo>
                  <a:cubicBezTo>
                    <a:pt x="0" y="41"/>
                    <a:pt x="41" y="0"/>
                    <a:pt x="92" y="0"/>
                  </a:cubicBezTo>
                  <a:close/>
                </a:path>
              </a:pathLst>
            </a:custGeom>
            <a:gradFill>
              <a:gsLst>
                <a:gs pos="0">
                  <a:schemeClr val="accent3"/>
                </a:gs>
                <a:gs pos="100000">
                  <a:srgbClr val="F8F8F8"/>
                </a:gs>
              </a:gsLst>
              <a:lin ang="162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8"/>
            <p:cNvSpPr>
              <a:spLocks/>
            </p:cNvSpPr>
            <p:nvPr/>
          </p:nvSpPr>
          <p:spPr bwMode="auto">
            <a:xfrm>
              <a:off x="9263063" y="3304575"/>
              <a:ext cx="550863" cy="547688"/>
            </a:xfrm>
            <a:custGeom>
              <a:avLst/>
              <a:gdLst>
                <a:gd name="T0" fmla="*/ 300 w 757"/>
                <a:gd name="T1" fmla="*/ 0 h 733"/>
                <a:gd name="T2" fmla="*/ 665 w 757"/>
                <a:gd name="T3" fmla="*/ 0 h 733"/>
                <a:gd name="T4" fmla="*/ 757 w 757"/>
                <a:gd name="T5" fmla="*/ 92 h 733"/>
                <a:gd name="T6" fmla="*/ 757 w 757"/>
                <a:gd name="T7" fmla="*/ 640 h 733"/>
                <a:gd name="T8" fmla="*/ 665 w 757"/>
                <a:gd name="T9" fmla="*/ 733 h 733"/>
                <a:gd name="T10" fmla="*/ 0 w 757"/>
                <a:gd name="T11" fmla="*/ 733 h 733"/>
                <a:gd name="T12" fmla="*/ 300 w 757"/>
                <a:gd name="T13" fmla="*/ 0 h 733"/>
              </a:gdLst>
              <a:ahLst/>
              <a:cxnLst>
                <a:cxn ang="0">
                  <a:pos x="T0" y="T1"/>
                </a:cxn>
                <a:cxn ang="0">
                  <a:pos x="T2" y="T3"/>
                </a:cxn>
                <a:cxn ang="0">
                  <a:pos x="T4" y="T5"/>
                </a:cxn>
                <a:cxn ang="0">
                  <a:pos x="T6" y="T7"/>
                </a:cxn>
                <a:cxn ang="0">
                  <a:pos x="T8" y="T9"/>
                </a:cxn>
                <a:cxn ang="0">
                  <a:pos x="T10" y="T11"/>
                </a:cxn>
                <a:cxn ang="0">
                  <a:pos x="T12" y="T13"/>
                </a:cxn>
              </a:cxnLst>
              <a:rect l="0" t="0" r="r" b="b"/>
              <a:pathLst>
                <a:path w="757" h="733">
                  <a:moveTo>
                    <a:pt x="300" y="0"/>
                  </a:moveTo>
                  <a:lnTo>
                    <a:pt x="665" y="0"/>
                  </a:lnTo>
                  <a:cubicBezTo>
                    <a:pt x="715" y="0"/>
                    <a:pt x="757" y="41"/>
                    <a:pt x="757" y="92"/>
                  </a:cubicBezTo>
                  <a:lnTo>
                    <a:pt x="757" y="640"/>
                  </a:lnTo>
                  <a:cubicBezTo>
                    <a:pt x="757" y="691"/>
                    <a:pt x="715" y="733"/>
                    <a:pt x="665" y="733"/>
                  </a:cubicBezTo>
                  <a:lnTo>
                    <a:pt x="0" y="733"/>
                  </a:lnTo>
                  <a:lnTo>
                    <a:pt x="300" y="0"/>
                  </a:lnTo>
                  <a:close/>
                </a:path>
              </a:pathLst>
            </a:custGeom>
            <a:solidFill>
              <a:srgbClr val="7030A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7" name="Freeform 9"/>
            <p:cNvSpPr>
              <a:spLocks/>
            </p:cNvSpPr>
            <p:nvPr/>
          </p:nvSpPr>
          <p:spPr bwMode="auto">
            <a:xfrm>
              <a:off x="9550401" y="3387125"/>
              <a:ext cx="120650" cy="393700"/>
            </a:xfrm>
            <a:custGeom>
              <a:avLst/>
              <a:gdLst>
                <a:gd name="T0" fmla="*/ 6 w 166"/>
                <a:gd name="T1" fmla="*/ 2 h 529"/>
                <a:gd name="T2" fmla="*/ 6 w 166"/>
                <a:gd name="T3" fmla="*/ 2 h 529"/>
                <a:gd name="T4" fmla="*/ 18 w 166"/>
                <a:gd name="T5" fmla="*/ 5 h 529"/>
                <a:gd name="T6" fmla="*/ 165 w 166"/>
                <a:gd name="T7" fmla="*/ 259 h 529"/>
                <a:gd name="T8" fmla="*/ 166 w 166"/>
                <a:gd name="T9" fmla="*/ 264 h 529"/>
                <a:gd name="T10" fmla="*/ 166 w 166"/>
                <a:gd name="T11" fmla="*/ 264 h 529"/>
                <a:gd name="T12" fmla="*/ 165 w 166"/>
                <a:gd name="T13" fmla="*/ 269 h 529"/>
                <a:gd name="T14" fmla="*/ 18 w 166"/>
                <a:gd name="T15" fmla="*/ 523 h 529"/>
                <a:gd name="T16" fmla="*/ 6 w 166"/>
                <a:gd name="T17" fmla="*/ 526 h 529"/>
                <a:gd name="T18" fmla="*/ 6 w 166"/>
                <a:gd name="T19" fmla="*/ 526 h 529"/>
                <a:gd name="T20" fmla="*/ 3 w 166"/>
                <a:gd name="T21" fmla="*/ 514 h 529"/>
                <a:gd name="T22" fmla="*/ 147 w 166"/>
                <a:gd name="T23" fmla="*/ 264 h 529"/>
                <a:gd name="T24" fmla="*/ 3 w 166"/>
                <a:gd name="T25" fmla="*/ 14 h 529"/>
                <a:gd name="T26" fmla="*/ 6 w 166"/>
                <a:gd name="T27" fmla="*/ 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529">
                  <a:moveTo>
                    <a:pt x="6" y="2"/>
                  </a:moveTo>
                  <a:lnTo>
                    <a:pt x="6" y="2"/>
                  </a:lnTo>
                  <a:cubicBezTo>
                    <a:pt x="10" y="0"/>
                    <a:pt x="16" y="1"/>
                    <a:pt x="18" y="5"/>
                  </a:cubicBezTo>
                  <a:lnTo>
                    <a:pt x="165" y="259"/>
                  </a:lnTo>
                  <a:cubicBezTo>
                    <a:pt x="166" y="261"/>
                    <a:pt x="166" y="262"/>
                    <a:pt x="166" y="264"/>
                  </a:cubicBezTo>
                  <a:lnTo>
                    <a:pt x="166" y="264"/>
                  </a:lnTo>
                  <a:cubicBezTo>
                    <a:pt x="166" y="266"/>
                    <a:pt x="166" y="267"/>
                    <a:pt x="165" y="269"/>
                  </a:cubicBezTo>
                  <a:lnTo>
                    <a:pt x="18" y="523"/>
                  </a:lnTo>
                  <a:cubicBezTo>
                    <a:pt x="16" y="527"/>
                    <a:pt x="10" y="529"/>
                    <a:pt x="6" y="526"/>
                  </a:cubicBezTo>
                  <a:lnTo>
                    <a:pt x="6" y="526"/>
                  </a:lnTo>
                  <a:cubicBezTo>
                    <a:pt x="1" y="524"/>
                    <a:pt x="0" y="518"/>
                    <a:pt x="3" y="514"/>
                  </a:cubicBezTo>
                  <a:lnTo>
                    <a:pt x="147" y="264"/>
                  </a:lnTo>
                  <a:lnTo>
                    <a:pt x="3" y="14"/>
                  </a:lnTo>
                  <a:cubicBezTo>
                    <a:pt x="0" y="10"/>
                    <a:pt x="1" y="4"/>
                    <a:pt x="6"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8" name="Freeform 6"/>
          <p:cNvSpPr>
            <a:spLocks/>
          </p:cNvSpPr>
          <p:nvPr/>
        </p:nvSpPr>
        <p:spPr bwMode="auto">
          <a:xfrm>
            <a:off x="4300662" y="4785394"/>
            <a:ext cx="866775" cy="90488"/>
          </a:xfrm>
          <a:custGeom>
            <a:avLst/>
            <a:gdLst>
              <a:gd name="T0" fmla="*/ 116 w 1190"/>
              <a:gd name="T1" fmla="*/ 121 h 121"/>
              <a:gd name="T2" fmla="*/ 1190 w 1190"/>
              <a:gd name="T3" fmla="*/ 121 h 121"/>
              <a:gd name="T4" fmla="*/ 1074 w 1190"/>
              <a:gd name="T5" fmla="*/ 0 h 121"/>
              <a:gd name="T6" fmla="*/ 0 w 1190"/>
              <a:gd name="T7" fmla="*/ 0 h 121"/>
              <a:gd name="T8" fmla="*/ 116 w 1190"/>
              <a:gd name="T9" fmla="*/ 121 h 121"/>
            </a:gdLst>
            <a:ahLst/>
            <a:cxnLst>
              <a:cxn ang="0">
                <a:pos x="T0" y="T1"/>
              </a:cxn>
              <a:cxn ang="0">
                <a:pos x="T2" y="T3"/>
              </a:cxn>
              <a:cxn ang="0">
                <a:pos x="T4" y="T5"/>
              </a:cxn>
              <a:cxn ang="0">
                <a:pos x="T6" y="T7"/>
              </a:cxn>
              <a:cxn ang="0">
                <a:pos x="T8" y="T9"/>
              </a:cxn>
            </a:cxnLst>
            <a:rect l="0" t="0" r="r" b="b"/>
            <a:pathLst>
              <a:path w="1190" h="121">
                <a:moveTo>
                  <a:pt x="116" y="121"/>
                </a:moveTo>
                <a:cubicBezTo>
                  <a:pt x="474" y="121"/>
                  <a:pt x="832" y="121"/>
                  <a:pt x="1190" y="121"/>
                </a:cubicBezTo>
                <a:cubicBezTo>
                  <a:pt x="1158" y="70"/>
                  <a:pt x="1123" y="24"/>
                  <a:pt x="1074" y="0"/>
                </a:cubicBezTo>
                <a:lnTo>
                  <a:pt x="0" y="0"/>
                </a:lnTo>
                <a:lnTo>
                  <a:pt x="116" y="121"/>
                </a:lnTo>
                <a:close/>
              </a:path>
            </a:pathLst>
          </a:custGeom>
          <a:solidFill>
            <a:srgbClr val="4A206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7"/>
          <p:cNvSpPr>
            <a:spLocks/>
          </p:cNvSpPr>
          <p:nvPr/>
        </p:nvSpPr>
        <p:spPr bwMode="auto">
          <a:xfrm>
            <a:off x="4010149" y="4785394"/>
            <a:ext cx="1073150" cy="731838"/>
          </a:xfrm>
          <a:custGeom>
            <a:avLst/>
            <a:gdLst>
              <a:gd name="T0" fmla="*/ 1474 w 1474"/>
              <a:gd name="T1" fmla="*/ 0 h 981"/>
              <a:gd name="T2" fmla="*/ 252 w 1474"/>
              <a:gd name="T3" fmla="*/ 0 h 981"/>
              <a:gd name="T4" fmla="*/ 4 w 1474"/>
              <a:gd name="T5" fmla="*/ 247 h 981"/>
              <a:gd name="T6" fmla="*/ 4 w 1474"/>
              <a:gd name="T7" fmla="*/ 730 h 981"/>
              <a:gd name="T8" fmla="*/ 311 w 1474"/>
              <a:gd name="T9" fmla="*/ 977 h 981"/>
              <a:gd name="T10" fmla="*/ 718 w 1474"/>
              <a:gd name="T11" fmla="*/ 977 h 981"/>
              <a:gd name="T12" fmla="*/ 1124 w 1474"/>
              <a:gd name="T13" fmla="*/ 703 h 981"/>
              <a:gd name="T14" fmla="*/ 1348 w 1474"/>
              <a:gd name="T15" fmla="*/ 156 h 981"/>
              <a:gd name="T16" fmla="*/ 1474 w 1474"/>
              <a:gd name="T17" fmla="*/ 0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4" h="981">
                <a:moveTo>
                  <a:pt x="1474" y="0"/>
                </a:moveTo>
                <a:cubicBezTo>
                  <a:pt x="1073" y="0"/>
                  <a:pt x="654" y="0"/>
                  <a:pt x="252" y="0"/>
                </a:cubicBezTo>
                <a:cubicBezTo>
                  <a:pt x="78" y="0"/>
                  <a:pt x="4" y="125"/>
                  <a:pt x="4" y="247"/>
                </a:cubicBezTo>
                <a:cubicBezTo>
                  <a:pt x="4" y="426"/>
                  <a:pt x="4" y="551"/>
                  <a:pt x="4" y="730"/>
                </a:cubicBezTo>
                <a:cubicBezTo>
                  <a:pt x="0" y="911"/>
                  <a:pt x="118" y="979"/>
                  <a:pt x="311" y="977"/>
                </a:cubicBezTo>
                <a:cubicBezTo>
                  <a:pt x="411" y="977"/>
                  <a:pt x="618" y="977"/>
                  <a:pt x="718" y="977"/>
                </a:cubicBezTo>
                <a:cubicBezTo>
                  <a:pt x="980" y="977"/>
                  <a:pt x="1014" y="981"/>
                  <a:pt x="1124" y="703"/>
                </a:cubicBezTo>
                <a:cubicBezTo>
                  <a:pt x="1198" y="521"/>
                  <a:pt x="1273" y="338"/>
                  <a:pt x="1348" y="156"/>
                </a:cubicBezTo>
                <a:cubicBezTo>
                  <a:pt x="1374" y="96"/>
                  <a:pt x="1392" y="16"/>
                  <a:pt x="1474" y="0"/>
                </a:cubicBezTo>
                <a:close/>
              </a:path>
            </a:pathLst>
          </a:custGeom>
          <a:solidFill>
            <a:srgbClr val="7030A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0" name="TextBox 98"/>
          <p:cNvSpPr txBox="1"/>
          <p:nvPr/>
        </p:nvSpPr>
        <p:spPr>
          <a:xfrm>
            <a:off x="4224441" y="4852481"/>
            <a:ext cx="434526" cy="584775"/>
          </a:xfrm>
          <a:prstGeom prst="rect">
            <a:avLst/>
          </a:prstGeom>
          <a:noFill/>
        </p:spPr>
        <p:txBody>
          <a:bodyPr wrap="square" rtlCol="0">
            <a:spAutoFit/>
          </a:bodyPr>
          <a:lstStyle/>
          <a:p>
            <a:r>
              <a:rPr lang="en-US" altLang="zh-CN" sz="3200" b="1" dirty="0" smtClean="0">
                <a:solidFill>
                  <a:srgbClr val="F8F8F8"/>
                </a:solidFill>
                <a:latin typeface="+mn-ea"/>
                <a:ea typeface="+mn-ea"/>
              </a:rPr>
              <a:t>4</a:t>
            </a:r>
            <a:endParaRPr lang="zh-CN" altLang="en-US" sz="3200" b="1" dirty="0">
              <a:solidFill>
                <a:srgbClr val="F8F8F8"/>
              </a:solidFill>
              <a:latin typeface="+mn-ea"/>
              <a:ea typeface="+mn-ea"/>
            </a:endParaRPr>
          </a:p>
        </p:txBody>
      </p:sp>
      <p:sp>
        <p:nvSpPr>
          <p:cNvPr id="71" name="TextBox 104"/>
          <p:cNvSpPr txBox="1"/>
          <p:nvPr/>
        </p:nvSpPr>
        <p:spPr>
          <a:xfrm>
            <a:off x="5088696" y="4874111"/>
            <a:ext cx="3389680" cy="523220"/>
          </a:xfrm>
          <a:prstGeom prst="rect">
            <a:avLst/>
          </a:prstGeom>
          <a:noFill/>
        </p:spPr>
        <p:txBody>
          <a:bodyPr wrap="square" rtlCol="0">
            <a:spAutoFit/>
          </a:bodyPr>
          <a:lstStyle/>
          <a:p>
            <a:r>
              <a:rPr lang="en-US" altLang="zh-CN" sz="2800" dirty="0" smtClean="0">
                <a:solidFill>
                  <a:schemeClr val="accent2"/>
                </a:solidFill>
                <a:latin typeface="+mn-ea"/>
                <a:ea typeface="+mn-ea"/>
              </a:rPr>
              <a:t>Web</a:t>
            </a:r>
            <a:r>
              <a:rPr lang="zh-CN" altLang="en-US" sz="2800" dirty="0" smtClean="0">
                <a:solidFill>
                  <a:schemeClr val="accent2"/>
                </a:solidFill>
                <a:latin typeface="+mn-ea"/>
                <a:ea typeface="+mn-ea"/>
              </a:rPr>
              <a:t>开发工具</a:t>
            </a:r>
            <a:endParaRPr lang="zh-CN" altLang="en-US" sz="2800" dirty="0">
              <a:solidFill>
                <a:schemeClr val="accent2"/>
              </a:solidFill>
              <a:latin typeface="+mn-ea"/>
              <a:ea typeface="+mn-ea"/>
            </a:endParaRPr>
          </a:p>
        </p:txBody>
      </p:sp>
    </p:spTree>
    <p:extLst>
      <p:ext uri="{BB962C8B-B14F-4D97-AF65-F5344CB8AC3E}">
        <p14:creationId xmlns:p14="http://schemas.microsoft.com/office/powerpoint/2010/main" val="912798635"/>
      </p:ext>
    </p:extLst>
  </p:cSld>
  <p:clrMapOvr>
    <a:masterClrMapping/>
  </p:clrMapOvr>
  <p:transition spd="slow" advTm="10079">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1"/>
                                        </p:tgtEl>
                                        <p:attrNameLst>
                                          <p:attrName>style.visibility</p:attrName>
                                        </p:attrNameLst>
                                      </p:cBhvr>
                                      <p:to>
                                        <p:strVal val="visible"/>
                                      </p:to>
                                    </p:set>
                                    <p:anim calcmode="lin" valueType="num">
                                      <p:cBhvr>
                                        <p:cTn id="7" dur="500" fill="hold"/>
                                        <p:tgtEl>
                                          <p:spTgt spid="5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1"/>
                                        </p:tgtEl>
                                        <p:attrNameLst>
                                          <p:attrName>ppt_y</p:attrName>
                                        </p:attrNameLst>
                                      </p:cBhvr>
                                      <p:tavLst>
                                        <p:tav tm="0">
                                          <p:val>
                                            <p:strVal val="#ppt_y"/>
                                          </p:val>
                                        </p:tav>
                                        <p:tav tm="100000">
                                          <p:val>
                                            <p:strVal val="#ppt_y"/>
                                          </p:val>
                                        </p:tav>
                                      </p:tavLst>
                                    </p:anim>
                                    <p:anim calcmode="lin" valueType="num">
                                      <p:cBhvr>
                                        <p:cTn id="9" dur="500" fill="hold"/>
                                        <p:tgtEl>
                                          <p:spTgt spid="5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1"/>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53"/>
                                        </p:tgtEl>
                                        <p:attrNameLst>
                                          <p:attrName>style.visibility</p:attrName>
                                        </p:attrNameLst>
                                      </p:cBhvr>
                                      <p:to>
                                        <p:strVal val="visible"/>
                                      </p:to>
                                    </p:set>
                                    <p:anim calcmode="lin" valueType="num">
                                      <p:cBhvr>
                                        <p:cTn id="14" dur="500" fill="hold"/>
                                        <p:tgtEl>
                                          <p:spTgt spid="5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53"/>
                                        </p:tgtEl>
                                        <p:attrNameLst>
                                          <p:attrName>ppt_y</p:attrName>
                                        </p:attrNameLst>
                                      </p:cBhvr>
                                      <p:tavLst>
                                        <p:tav tm="0">
                                          <p:val>
                                            <p:strVal val="#ppt_y"/>
                                          </p:val>
                                        </p:tav>
                                        <p:tav tm="100000">
                                          <p:val>
                                            <p:strVal val="#ppt_y"/>
                                          </p:val>
                                        </p:tav>
                                      </p:tavLst>
                                    </p:anim>
                                    <p:anim calcmode="lin" valueType="num">
                                      <p:cBhvr>
                                        <p:cTn id="16" dur="500" fill="hold"/>
                                        <p:tgtEl>
                                          <p:spTgt spid="5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5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53"/>
                                        </p:tgtEl>
                                      </p:cBhvr>
                                    </p:animEffect>
                                  </p:childTnLst>
                                </p:cTn>
                              </p:par>
                            </p:childTnLst>
                          </p:cTn>
                        </p:par>
                        <p:par>
                          <p:cTn id="19" fill="hold">
                            <p:stCondLst>
                              <p:cond delay="850"/>
                            </p:stCondLst>
                            <p:childTnLst>
                              <p:par>
                                <p:cTn id="20" presetID="21" presetClass="entr" presetSubtype="1" fill="hold" nodeType="after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wheel(1)">
                                      <p:cBhvr>
                                        <p:cTn id="22" dur="500"/>
                                        <p:tgtEl>
                                          <p:spTgt spid="50"/>
                                        </p:tgtEl>
                                      </p:cBhvr>
                                    </p:animEffect>
                                  </p:childTnLst>
                                </p:cTn>
                              </p:par>
                              <p:par>
                                <p:cTn id="23" presetID="2" presetClass="entr" presetSubtype="4"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par>
                                <p:cTn id="27" presetID="55"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p:cTn id="29" dur="500" fill="hold"/>
                                        <p:tgtEl>
                                          <p:spTgt spid="19"/>
                                        </p:tgtEl>
                                        <p:attrNameLst>
                                          <p:attrName>ppt_w</p:attrName>
                                        </p:attrNameLst>
                                      </p:cBhvr>
                                      <p:tavLst>
                                        <p:tav tm="0">
                                          <p:val>
                                            <p:strVal val="#ppt_w*0.70"/>
                                          </p:val>
                                        </p:tav>
                                        <p:tav tm="100000">
                                          <p:val>
                                            <p:strVal val="#ppt_w"/>
                                          </p:val>
                                        </p:tav>
                                      </p:tavLst>
                                    </p:anim>
                                    <p:anim calcmode="lin" valueType="num">
                                      <p:cBhvr>
                                        <p:cTn id="30" dur="500" fill="hold"/>
                                        <p:tgtEl>
                                          <p:spTgt spid="19"/>
                                        </p:tgtEl>
                                        <p:attrNameLst>
                                          <p:attrName>ppt_h</p:attrName>
                                        </p:attrNameLst>
                                      </p:cBhvr>
                                      <p:tavLst>
                                        <p:tav tm="0">
                                          <p:val>
                                            <p:strVal val="#ppt_h"/>
                                          </p:val>
                                        </p:tav>
                                        <p:tav tm="100000">
                                          <p:val>
                                            <p:strVal val="#ppt_h"/>
                                          </p:val>
                                        </p:tav>
                                      </p:tavLst>
                                    </p:anim>
                                    <p:animEffect transition="in" filter="fade">
                                      <p:cBhvr>
                                        <p:cTn id="31" dur="500"/>
                                        <p:tgtEl>
                                          <p:spTgt spid="19"/>
                                        </p:tgtEl>
                                      </p:cBhvr>
                                    </p:animEffect>
                                  </p:childTnLst>
                                </p:cTn>
                              </p:par>
                              <p:par>
                                <p:cTn id="32" presetID="2" presetClass="entr" presetSubtype="4" fill="hold" nodeType="withEffect">
                                  <p:stCondLst>
                                    <p:cond delay="20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fill="hold"/>
                                        <p:tgtEl>
                                          <p:spTgt spid="20"/>
                                        </p:tgtEl>
                                        <p:attrNameLst>
                                          <p:attrName>ppt_x</p:attrName>
                                        </p:attrNameLst>
                                      </p:cBhvr>
                                      <p:tavLst>
                                        <p:tav tm="0">
                                          <p:val>
                                            <p:strVal val="#ppt_x"/>
                                          </p:val>
                                        </p:tav>
                                        <p:tav tm="100000">
                                          <p:val>
                                            <p:strVal val="#ppt_x"/>
                                          </p:val>
                                        </p:tav>
                                      </p:tavLst>
                                    </p:anim>
                                    <p:anim calcmode="lin" valueType="num">
                                      <p:cBhvr additive="base">
                                        <p:cTn id="35" dur="500" fill="hold"/>
                                        <p:tgtEl>
                                          <p:spTgt spid="20"/>
                                        </p:tgtEl>
                                        <p:attrNameLst>
                                          <p:attrName>ppt_y</p:attrName>
                                        </p:attrNameLst>
                                      </p:cBhvr>
                                      <p:tavLst>
                                        <p:tav tm="0">
                                          <p:val>
                                            <p:strVal val="1+#ppt_h/2"/>
                                          </p:val>
                                        </p:tav>
                                        <p:tav tm="100000">
                                          <p:val>
                                            <p:strVal val="#ppt_y"/>
                                          </p:val>
                                        </p:tav>
                                      </p:tavLst>
                                    </p:anim>
                                  </p:childTnLst>
                                </p:cTn>
                              </p:par>
                              <p:par>
                                <p:cTn id="36" presetID="55" presetClass="entr" presetSubtype="0" fill="hold" nodeType="withEffect">
                                  <p:stCondLst>
                                    <p:cond delay="200"/>
                                  </p:stCondLst>
                                  <p:childTnLst>
                                    <p:set>
                                      <p:cBhvr>
                                        <p:cTn id="37" dur="1" fill="hold">
                                          <p:stCondLst>
                                            <p:cond delay="0"/>
                                          </p:stCondLst>
                                        </p:cTn>
                                        <p:tgtEl>
                                          <p:spTgt spid="20"/>
                                        </p:tgtEl>
                                        <p:attrNameLst>
                                          <p:attrName>style.visibility</p:attrName>
                                        </p:attrNameLst>
                                      </p:cBhvr>
                                      <p:to>
                                        <p:strVal val="visible"/>
                                      </p:to>
                                    </p:set>
                                    <p:anim calcmode="lin" valueType="num">
                                      <p:cBhvr>
                                        <p:cTn id="38" dur="500" fill="hold"/>
                                        <p:tgtEl>
                                          <p:spTgt spid="20"/>
                                        </p:tgtEl>
                                        <p:attrNameLst>
                                          <p:attrName>ppt_w</p:attrName>
                                        </p:attrNameLst>
                                      </p:cBhvr>
                                      <p:tavLst>
                                        <p:tav tm="0">
                                          <p:val>
                                            <p:strVal val="#ppt_w*0.70"/>
                                          </p:val>
                                        </p:tav>
                                        <p:tav tm="100000">
                                          <p:val>
                                            <p:strVal val="#ppt_w"/>
                                          </p:val>
                                        </p:tav>
                                      </p:tavLst>
                                    </p:anim>
                                    <p:anim calcmode="lin" valueType="num">
                                      <p:cBhvr>
                                        <p:cTn id="39" dur="500" fill="hold"/>
                                        <p:tgtEl>
                                          <p:spTgt spid="20"/>
                                        </p:tgtEl>
                                        <p:attrNameLst>
                                          <p:attrName>ppt_h</p:attrName>
                                        </p:attrNameLst>
                                      </p:cBhvr>
                                      <p:tavLst>
                                        <p:tav tm="0">
                                          <p:val>
                                            <p:strVal val="#ppt_h"/>
                                          </p:val>
                                        </p:tav>
                                        <p:tav tm="100000">
                                          <p:val>
                                            <p:strVal val="#ppt_h"/>
                                          </p:val>
                                        </p:tav>
                                      </p:tavLst>
                                    </p:anim>
                                    <p:animEffect transition="in" filter="fade">
                                      <p:cBhvr>
                                        <p:cTn id="40" dur="500"/>
                                        <p:tgtEl>
                                          <p:spTgt spid="20"/>
                                        </p:tgtEl>
                                      </p:cBhvr>
                                    </p:animEffect>
                                  </p:childTnLst>
                                </p:cTn>
                              </p:par>
                              <p:par>
                                <p:cTn id="41" presetID="2" presetClass="entr" presetSubtype="4" fill="hold" nodeType="withEffect">
                                  <p:stCondLst>
                                    <p:cond delay="40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1+#ppt_h/2"/>
                                          </p:val>
                                        </p:tav>
                                        <p:tav tm="100000">
                                          <p:val>
                                            <p:strVal val="#ppt_y"/>
                                          </p:val>
                                        </p:tav>
                                      </p:tavLst>
                                    </p:anim>
                                  </p:childTnLst>
                                </p:cTn>
                              </p:par>
                              <p:par>
                                <p:cTn id="45" presetID="55" presetClass="entr" presetSubtype="0" fill="hold" nodeType="withEffect">
                                  <p:stCondLst>
                                    <p:cond delay="400"/>
                                  </p:stCondLst>
                                  <p:childTnLst>
                                    <p:set>
                                      <p:cBhvr>
                                        <p:cTn id="46" dur="1" fill="hold">
                                          <p:stCondLst>
                                            <p:cond delay="0"/>
                                          </p:stCondLst>
                                        </p:cTn>
                                        <p:tgtEl>
                                          <p:spTgt spid="21"/>
                                        </p:tgtEl>
                                        <p:attrNameLst>
                                          <p:attrName>style.visibility</p:attrName>
                                        </p:attrNameLst>
                                      </p:cBhvr>
                                      <p:to>
                                        <p:strVal val="visible"/>
                                      </p:to>
                                    </p:set>
                                    <p:anim calcmode="lin" valueType="num">
                                      <p:cBhvr>
                                        <p:cTn id="47" dur="500" fill="hold"/>
                                        <p:tgtEl>
                                          <p:spTgt spid="21"/>
                                        </p:tgtEl>
                                        <p:attrNameLst>
                                          <p:attrName>ppt_w</p:attrName>
                                        </p:attrNameLst>
                                      </p:cBhvr>
                                      <p:tavLst>
                                        <p:tav tm="0">
                                          <p:val>
                                            <p:strVal val="#ppt_w*0.70"/>
                                          </p:val>
                                        </p:tav>
                                        <p:tav tm="100000">
                                          <p:val>
                                            <p:strVal val="#ppt_w"/>
                                          </p:val>
                                        </p:tav>
                                      </p:tavLst>
                                    </p:anim>
                                    <p:anim calcmode="lin" valueType="num">
                                      <p:cBhvr>
                                        <p:cTn id="48" dur="500" fill="hold"/>
                                        <p:tgtEl>
                                          <p:spTgt spid="21"/>
                                        </p:tgtEl>
                                        <p:attrNameLst>
                                          <p:attrName>ppt_h</p:attrName>
                                        </p:attrNameLst>
                                      </p:cBhvr>
                                      <p:tavLst>
                                        <p:tav tm="0">
                                          <p:val>
                                            <p:strVal val="#ppt_h"/>
                                          </p:val>
                                        </p:tav>
                                        <p:tav tm="100000">
                                          <p:val>
                                            <p:strVal val="#ppt_h"/>
                                          </p:val>
                                        </p:tav>
                                      </p:tavLst>
                                    </p:anim>
                                    <p:animEffect transition="in" filter="fade">
                                      <p:cBhvr>
                                        <p:cTn id="49" dur="500"/>
                                        <p:tgtEl>
                                          <p:spTgt spid="21"/>
                                        </p:tgtEl>
                                      </p:cBhvr>
                                    </p:animEffect>
                                  </p:childTnLst>
                                </p:cTn>
                              </p:par>
                              <p:par>
                                <p:cTn id="50" presetID="2" presetClass="entr" presetSubtype="4" fill="hold" nodeType="withEffect">
                                  <p:stCondLst>
                                    <p:cond delay="400"/>
                                  </p:stCondLst>
                                  <p:childTnLst>
                                    <p:set>
                                      <p:cBhvr>
                                        <p:cTn id="51" dur="1" fill="hold">
                                          <p:stCondLst>
                                            <p:cond delay="0"/>
                                          </p:stCondLst>
                                        </p:cTn>
                                        <p:tgtEl>
                                          <p:spTgt spid="56"/>
                                        </p:tgtEl>
                                        <p:attrNameLst>
                                          <p:attrName>style.visibility</p:attrName>
                                        </p:attrNameLst>
                                      </p:cBhvr>
                                      <p:to>
                                        <p:strVal val="visible"/>
                                      </p:to>
                                    </p:set>
                                    <p:anim calcmode="lin" valueType="num">
                                      <p:cBhvr additive="base">
                                        <p:cTn id="52" dur="500" fill="hold"/>
                                        <p:tgtEl>
                                          <p:spTgt spid="56"/>
                                        </p:tgtEl>
                                        <p:attrNameLst>
                                          <p:attrName>ppt_x</p:attrName>
                                        </p:attrNameLst>
                                      </p:cBhvr>
                                      <p:tavLst>
                                        <p:tav tm="0">
                                          <p:val>
                                            <p:strVal val="#ppt_x"/>
                                          </p:val>
                                        </p:tav>
                                        <p:tav tm="100000">
                                          <p:val>
                                            <p:strVal val="#ppt_x"/>
                                          </p:val>
                                        </p:tav>
                                      </p:tavLst>
                                    </p:anim>
                                    <p:anim calcmode="lin" valueType="num">
                                      <p:cBhvr additive="base">
                                        <p:cTn id="53" dur="500" fill="hold"/>
                                        <p:tgtEl>
                                          <p:spTgt spid="56"/>
                                        </p:tgtEl>
                                        <p:attrNameLst>
                                          <p:attrName>ppt_y</p:attrName>
                                        </p:attrNameLst>
                                      </p:cBhvr>
                                      <p:tavLst>
                                        <p:tav tm="0">
                                          <p:val>
                                            <p:strVal val="1+#ppt_h/2"/>
                                          </p:val>
                                        </p:tav>
                                        <p:tav tm="100000">
                                          <p:val>
                                            <p:strVal val="#ppt_y"/>
                                          </p:val>
                                        </p:tav>
                                      </p:tavLst>
                                    </p:anim>
                                  </p:childTnLst>
                                </p:cTn>
                              </p:par>
                              <p:par>
                                <p:cTn id="54" presetID="55" presetClass="entr" presetSubtype="0" fill="hold" nodeType="withEffect">
                                  <p:stCondLst>
                                    <p:cond delay="400"/>
                                  </p:stCondLst>
                                  <p:childTnLst>
                                    <p:set>
                                      <p:cBhvr>
                                        <p:cTn id="55" dur="1" fill="hold">
                                          <p:stCondLst>
                                            <p:cond delay="0"/>
                                          </p:stCondLst>
                                        </p:cTn>
                                        <p:tgtEl>
                                          <p:spTgt spid="56"/>
                                        </p:tgtEl>
                                        <p:attrNameLst>
                                          <p:attrName>style.visibility</p:attrName>
                                        </p:attrNameLst>
                                      </p:cBhvr>
                                      <p:to>
                                        <p:strVal val="visible"/>
                                      </p:to>
                                    </p:set>
                                    <p:anim calcmode="lin" valueType="num">
                                      <p:cBhvr>
                                        <p:cTn id="56" dur="500" fill="hold"/>
                                        <p:tgtEl>
                                          <p:spTgt spid="56"/>
                                        </p:tgtEl>
                                        <p:attrNameLst>
                                          <p:attrName>ppt_w</p:attrName>
                                        </p:attrNameLst>
                                      </p:cBhvr>
                                      <p:tavLst>
                                        <p:tav tm="0">
                                          <p:val>
                                            <p:strVal val="#ppt_w*0.70"/>
                                          </p:val>
                                        </p:tav>
                                        <p:tav tm="100000">
                                          <p:val>
                                            <p:strVal val="#ppt_w"/>
                                          </p:val>
                                        </p:tav>
                                      </p:tavLst>
                                    </p:anim>
                                    <p:anim calcmode="lin" valueType="num">
                                      <p:cBhvr>
                                        <p:cTn id="57" dur="500" fill="hold"/>
                                        <p:tgtEl>
                                          <p:spTgt spid="56"/>
                                        </p:tgtEl>
                                        <p:attrNameLst>
                                          <p:attrName>ppt_h</p:attrName>
                                        </p:attrNameLst>
                                      </p:cBhvr>
                                      <p:tavLst>
                                        <p:tav tm="0">
                                          <p:val>
                                            <p:strVal val="#ppt_h"/>
                                          </p:val>
                                        </p:tav>
                                        <p:tav tm="100000">
                                          <p:val>
                                            <p:strVal val="#ppt_h"/>
                                          </p:val>
                                        </p:tav>
                                      </p:tavLst>
                                    </p:anim>
                                    <p:animEffect transition="in" filter="fade">
                                      <p:cBhvr>
                                        <p:cTn id="58" dur="500"/>
                                        <p:tgtEl>
                                          <p:spTgt spid="56"/>
                                        </p:tgtEl>
                                      </p:cBhvr>
                                    </p:animEffect>
                                  </p:childTnLst>
                                </p:cTn>
                              </p:par>
                            </p:childTnLst>
                          </p:cTn>
                        </p:par>
                        <p:par>
                          <p:cTn id="59" fill="hold">
                            <p:stCondLst>
                              <p:cond delay="1750"/>
                            </p:stCondLst>
                            <p:childTnLst>
                              <p:par>
                                <p:cTn id="60" presetID="22" presetClass="entr" presetSubtype="4" fill="hold" grpId="0" nodeType="after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wipe(down)">
                                      <p:cBhvr>
                                        <p:cTn id="62" dur="300"/>
                                        <p:tgtEl>
                                          <p:spTgt spid="6"/>
                                        </p:tgtEl>
                                      </p:cBhvr>
                                    </p:animEffect>
                                  </p:childTnLst>
                                </p:cTn>
                              </p:par>
                            </p:childTnLst>
                          </p:cTn>
                        </p:par>
                        <p:par>
                          <p:cTn id="63" fill="hold">
                            <p:stCondLst>
                              <p:cond delay="2050"/>
                            </p:stCondLst>
                            <p:childTnLst>
                              <p:par>
                                <p:cTn id="64" presetID="22" presetClass="entr" presetSubtype="1" fill="hold" grpId="0" nodeType="after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wipe(up)">
                                      <p:cBhvr>
                                        <p:cTn id="66" dur="400"/>
                                        <p:tgtEl>
                                          <p:spTgt spid="7"/>
                                        </p:tgtEl>
                                      </p:cBhvr>
                                    </p:animEffect>
                                  </p:childTnLst>
                                </p:cTn>
                              </p:par>
                            </p:childTnLst>
                          </p:cTn>
                        </p:par>
                        <p:par>
                          <p:cTn id="67" fill="hold">
                            <p:stCondLst>
                              <p:cond delay="2450"/>
                            </p:stCondLst>
                            <p:childTnLst>
                              <p:par>
                                <p:cTn id="68" presetID="31" presetClass="entr" presetSubtype="0" fill="hold" grpId="0" nodeType="afterEffect">
                                  <p:stCondLst>
                                    <p:cond delay="0"/>
                                  </p:stCondLst>
                                  <p:childTnLst>
                                    <p:set>
                                      <p:cBhvr>
                                        <p:cTn id="69" dur="1" fill="hold">
                                          <p:stCondLst>
                                            <p:cond delay="0"/>
                                          </p:stCondLst>
                                        </p:cTn>
                                        <p:tgtEl>
                                          <p:spTgt spid="96"/>
                                        </p:tgtEl>
                                        <p:attrNameLst>
                                          <p:attrName>style.visibility</p:attrName>
                                        </p:attrNameLst>
                                      </p:cBhvr>
                                      <p:to>
                                        <p:strVal val="visible"/>
                                      </p:to>
                                    </p:set>
                                    <p:anim calcmode="lin" valueType="num">
                                      <p:cBhvr>
                                        <p:cTn id="70" dur="300" fill="hold"/>
                                        <p:tgtEl>
                                          <p:spTgt spid="96"/>
                                        </p:tgtEl>
                                        <p:attrNameLst>
                                          <p:attrName>ppt_w</p:attrName>
                                        </p:attrNameLst>
                                      </p:cBhvr>
                                      <p:tavLst>
                                        <p:tav tm="0">
                                          <p:val>
                                            <p:fltVal val="0"/>
                                          </p:val>
                                        </p:tav>
                                        <p:tav tm="100000">
                                          <p:val>
                                            <p:strVal val="#ppt_w"/>
                                          </p:val>
                                        </p:tav>
                                      </p:tavLst>
                                    </p:anim>
                                    <p:anim calcmode="lin" valueType="num">
                                      <p:cBhvr>
                                        <p:cTn id="71" dur="300" fill="hold"/>
                                        <p:tgtEl>
                                          <p:spTgt spid="96"/>
                                        </p:tgtEl>
                                        <p:attrNameLst>
                                          <p:attrName>ppt_h</p:attrName>
                                        </p:attrNameLst>
                                      </p:cBhvr>
                                      <p:tavLst>
                                        <p:tav tm="0">
                                          <p:val>
                                            <p:fltVal val="0"/>
                                          </p:val>
                                        </p:tav>
                                        <p:tav tm="100000">
                                          <p:val>
                                            <p:strVal val="#ppt_h"/>
                                          </p:val>
                                        </p:tav>
                                      </p:tavLst>
                                    </p:anim>
                                    <p:anim calcmode="lin" valueType="num">
                                      <p:cBhvr>
                                        <p:cTn id="72" dur="300" fill="hold"/>
                                        <p:tgtEl>
                                          <p:spTgt spid="96"/>
                                        </p:tgtEl>
                                        <p:attrNameLst>
                                          <p:attrName>style.rotation</p:attrName>
                                        </p:attrNameLst>
                                      </p:cBhvr>
                                      <p:tavLst>
                                        <p:tav tm="0">
                                          <p:val>
                                            <p:fltVal val="90"/>
                                          </p:val>
                                        </p:tav>
                                        <p:tav tm="100000">
                                          <p:val>
                                            <p:fltVal val="0"/>
                                          </p:val>
                                        </p:tav>
                                      </p:tavLst>
                                    </p:anim>
                                    <p:animEffect transition="in" filter="fade">
                                      <p:cBhvr>
                                        <p:cTn id="73" dur="300"/>
                                        <p:tgtEl>
                                          <p:spTgt spid="96"/>
                                        </p:tgtEl>
                                      </p:cBhvr>
                                    </p:animEffect>
                                  </p:childTnLst>
                                </p:cTn>
                              </p:par>
                              <p:par>
                                <p:cTn id="74" presetID="2" presetClass="entr" presetSubtype="2" fill="hold" grpId="0" nodeType="withEffect">
                                  <p:stCondLst>
                                    <p:cond delay="0"/>
                                  </p:stCondLst>
                                  <p:childTnLst>
                                    <p:set>
                                      <p:cBhvr>
                                        <p:cTn id="75" dur="1" fill="hold">
                                          <p:stCondLst>
                                            <p:cond delay="0"/>
                                          </p:stCondLst>
                                        </p:cTn>
                                        <p:tgtEl>
                                          <p:spTgt spid="18"/>
                                        </p:tgtEl>
                                        <p:attrNameLst>
                                          <p:attrName>style.visibility</p:attrName>
                                        </p:attrNameLst>
                                      </p:cBhvr>
                                      <p:to>
                                        <p:strVal val="visible"/>
                                      </p:to>
                                    </p:set>
                                    <p:anim calcmode="lin" valueType="num">
                                      <p:cBhvr additive="base">
                                        <p:cTn id="76" dur="400" fill="hold"/>
                                        <p:tgtEl>
                                          <p:spTgt spid="18"/>
                                        </p:tgtEl>
                                        <p:attrNameLst>
                                          <p:attrName>ppt_x</p:attrName>
                                        </p:attrNameLst>
                                      </p:cBhvr>
                                      <p:tavLst>
                                        <p:tav tm="0">
                                          <p:val>
                                            <p:strVal val="1+#ppt_w/2"/>
                                          </p:val>
                                        </p:tav>
                                        <p:tav tm="100000">
                                          <p:val>
                                            <p:strVal val="#ppt_x"/>
                                          </p:val>
                                        </p:tav>
                                      </p:tavLst>
                                    </p:anim>
                                    <p:anim calcmode="lin" valueType="num">
                                      <p:cBhvr additive="base">
                                        <p:cTn id="77" dur="400" fill="hold"/>
                                        <p:tgtEl>
                                          <p:spTgt spid="18"/>
                                        </p:tgtEl>
                                        <p:attrNameLst>
                                          <p:attrName>ppt_y</p:attrName>
                                        </p:attrNameLst>
                                      </p:cBhvr>
                                      <p:tavLst>
                                        <p:tav tm="0">
                                          <p:val>
                                            <p:strVal val="#ppt_y"/>
                                          </p:val>
                                        </p:tav>
                                        <p:tav tm="100000">
                                          <p:val>
                                            <p:strVal val="#ppt_y"/>
                                          </p:val>
                                        </p:tav>
                                      </p:tavLst>
                                    </p:anim>
                                  </p:childTnLst>
                                </p:cTn>
                              </p:par>
                            </p:childTnLst>
                          </p:cTn>
                        </p:par>
                        <p:par>
                          <p:cTn id="78" fill="hold">
                            <p:stCondLst>
                              <p:cond delay="2850"/>
                            </p:stCondLst>
                            <p:childTnLst>
                              <p:par>
                                <p:cTn id="79" presetID="22" presetClass="entr" presetSubtype="4" fill="hold" grpId="0" nodeType="afterEffect">
                                  <p:stCondLst>
                                    <p:cond delay="0"/>
                                  </p:stCondLst>
                                  <p:childTnLst>
                                    <p:set>
                                      <p:cBhvr>
                                        <p:cTn id="80" dur="1" fill="hold">
                                          <p:stCondLst>
                                            <p:cond delay="0"/>
                                          </p:stCondLst>
                                        </p:cTn>
                                        <p:tgtEl>
                                          <p:spTgt spid="60"/>
                                        </p:tgtEl>
                                        <p:attrNameLst>
                                          <p:attrName>style.visibility</p:attrName>
                                        </p:attrNameLst>
                                      </p:cBhvr>
                                      <p:to>
                                        <p:strVal val="visible"/>
                                      </p:to>
                                    </p:set>
                                    <p:animEffect transition="in" filter="wipe(down)">
                                      <p:cBhvr>
                                        <p:cTn id="81" dur="300"/>
                                        <p:tgtEl>
                                          <p:spTgt spid="60"/>
                                        </p:tgtEl>
                                      </p:cBhvr>
                                    </p:animEffect>
                                  </p:childTnLst>
                                </p:cTn>
                              </p:par>
                            </p:childTnLst>
                          </p:cTn>
                        </p:par>
                        <p:par>
                          <p:cTn id="82" fill="hold">
                            <p:stCondLst>
                              <p:cond delay="3150"/>
                            </p:stCondLst>
                            <p:childTnLst>
                              <p:par>
                                <p:cTn id="83" presetID="22" presetClass="entr" presetSubtype="1" fill="hold" grpId="0" nodeType="afterEffect">
                                  <p:stCondLst>
                                    <p:cond delay="0"/>
                                  </p:stCondLst>
                                  <p:childTnLst>
                                    <p:set>
                                      <p:cBhvr>
                                        <p:cTn id="84" dur="1" fill="hold">
                                          <p:stCondLst>
                                            <p:cond delay="0"/>
                                          </p:stCondLst>
                                        </p:cTn>
                                        <p:tgtEl>
                                          <p:spTgt spid="61"/>
                                        </p:tgtEl>
                                        <p:attrNameLst>
                                          <p:attrName>style.visibility</p:attrName>
                                        </p:attrNameLst>
                                      </p:cBhvr>
                                      <p:to>
                                        <p:strVal val="visible"/>
                                      </p:to>
                                    </p:set>
                                    <p:animEffect transition="in" filter="wipe(up)">
                                      <p:cBhvr>
                                        <p:cTn id="85" dur="400"/>
                                        <p:tgtEl>
                                          <p:spTgt spid="61"/>
                                        </p:tgtEl>
                                      </p:cBhvr>
                                    </p:animEffect>
                                  </p:childTnLst>
                                </p:cTn>
                              </p:par>
                            </p:childTnLst>
                          </p:cTn>
                        </p:par>
                        <p:par>
                          <p:cTn id="86" fill="hold">
                            <p:stCondLst>
                              <p:cond delay="3550"/>
                            </p:stCondLst>
                            <p:childTnLst>
                              <p:par>
                                <p:cTn id="87" presetID="31" presetClass="entr" presetSubtype="0" fill="hold" grpId="0" nodeType="afterEffect">
                                  <p:stCondLst>
                                    <p:cond delay="0"/>
                                  </p:stCondLst>
                                  <p:childTnLst>
                                    <p:set>
                                      <p:cBhvr>
                                        <p:cTn id="88" dur="1" fill="hold">
                                          <p:stCondLst>
                                            <p:cond delay="0"/>
                                          </p:stCondLst>
                                        </p:cTn>
                                        <p:tgtEl>
                                          <p:spTgt spid="97"/>
                                        </p:tgtEl>
                                        <p:attrNameLst>
                                          <p:attrName>style.visibility</p:attrName>
                                        </p:attrNameLst>
                                      </p:cBhvr>
                                      <p:to>
                                        <p:strVal val="visible"/>
                                      </p:to>
                                    </p:set>
                                    <p:anim calcmode="lin" valueType="num">
                                      <p:cBhvr>
                                        <p:cTn id="89" dur="300" fill="hold"/>
                                        <p:tgtEl>
                                          <p:spTgt spid="97"/>
                                        </p:tgtEl>
                                        <p:attrNameLst>
                                          <p:attrName>ppt_w</p:attrName>
                                        </p:attrNameLst>
                                      </p:cBhvr>
                                      <p:tavLst>
                                        <p:tav tm="0">
                                          <p:val>
                                            <p:fltVal val="0"/>
                                          </p:val>
                                        </p:tav>
                                        <p:tav tm="100000">
                                          <p:val>
                                            <p:strVal val="#ppt_w"/>
                                          </p:val>
                                        </p:tav>
                                      </p:tavLst>
                                    </p:anim>
                                    <p:anim calcmode="lin" valueType="num">
                                      <p:cBhvr>
                                        <p:cTn id="90" dur="300" fill="hold"/>
                                        <p:tgtEl>
                                          <p:spTgt spid="97"/>
                                        </p:tgtEl>
                                        <p:attrNameLst>
                                          <p:attrName>ppt_h</p:attrName>
                                        </p:attrNameLst>
                                      </p:cBhvr>
                                      <p:tavLst>
                                        <p:tav tm="0">
                                          <p:val>
                                            <p:fltVal val="0"/>
                                          </p:val>
                                        </p:tav>
                                        <p:tav tm="100000">
                                          <p:val>
                                            <p:strVal val="#ppt_h"/>
                                          </p:val>
                                        </p:tav>
                                      </p:tavLst>
                                    </p:anim>
                                    <p:anim calcmode="lin" valueType="num">
                                      <p:cBhvr>
                                        <p:cTn id="91" dur="300" fill="hold"/>
                                        <p:tgtEl>
                                          <p:spTgt spid="97"/>
                                        </p:tgtEl>
                                        <p:attrNameLst>
                                          <p:attrName>style.rotation</p:attrName>
                                        </p:attrNameLst>
                                      </p:cBhvr>
                                      <p:tavLst>
                                        <p:tav tm="0">
                                          <p:val>
                                            <p:fltVal val="90"/>
                                          </p:val>
                                        </p:tav>
                                        <p:tav tm="100000">
                                          <p:val>
                                            <p:fltVal val="0"/>
                                          </p:val>
                                        </p:tav>
                                      </p:tavLst>
                                    </p:anim>
                                    <p:animEffect transition="in" filter="fade">
                                      <p:cBhvr>
                                        <p:cTn id="92" dur="300"/>
                                        <p:tgtEl>
                                          <p:spTgt spid="97"/>
                                        </p:tgtEl>
                                      </p:cBhvr>
                                    </p:animEffect>
                                  </p:childTnLst>
                                </p:cTn>
                              </p:par>
                              <p:par>
                                <p:cTn id="93" presetID="2" presetClass="entr" presetSubtype="2" fill="hold" grpId="0" nodeType="withEffect">
                                  <p:stCondLst>
                                    <p:cond delay="0"/>
                                  </p:stCondLst>
                                  <p:childTnLst>
                                    <p:set>
                                      <p:cBhvr>
                                        <p:cTn id="94" dur="1" fill="hold">
                                          <p:stCondLst>
                                            <p:cond delay="0"/>
                                          </p:stCondLst>
                                        </p:cTn>
                                        <p:tgtEl>
                                          <p:spTgt spid="98"/>
                                        </p:tgtEl>
                                        <p:attrNameLst>
                                          <p:attrName>style.visibility</p:attrName>
                                        </p:attrNameLst>
                                      </p:cBhvr>
                                      <p:to>
                                        <p:strVal val="visible"/>
                                      </p:to>
                                    </p:set>
                                    <p:anim calcmode="lin" valueType="num">
                                      <p:cBhvr additive="base">
                                        <p:cTn id="95" dur="400" fill="hold"/>
                                        <p:tgtEl>
                                          <p:spTgt spid="98"/>
                                        </p:tgtEl>
                                        <p:attrNameLst>
                                          <p:attrName>ppt_x</p:attrName>
                                        </p:attrNameLst>
                                      </p:cBhvr>
                                      <p:tavLst>
                                        <p:tav tm="0">
                                          <p:val>
                                            <p:strVal val="1+#ppt_w/2"/>
                                          </p:val>
                                        </p:tav>
                                        <p:tav tm="100000">
                                          <p:val>
                                            <p:strVal val="#ppt_x"/>
                                          </p:val>
                                        </p:tav>
                                      </p:tavLst>
                                    </p:anim>
                                    <p:anim calcmode="lin" valueType="num">
                                      <p:cBhvr additive="base">
                                        <p:cTn id="96" dur="400" fill="hold"/>
                                        <p:tgtEl>
                                          <p:spTgt spid="98"/>
                                        </p:tgtEl>
                                        <p:attrNameLst>
                                          <p:attrName>ppt_y</p:attrName>
                                        </p:attrNameLst>
                                      </p:cBhvr>
                                      <p:tavLst>
                                        <p:tav tm="0">
                                          <p:val>
                                            <p:strVal val="#ppt_y"/>
                                          </p:val>
                                        </p:tav>
                                        <p:tav tm="100000">
                                          <p:val>
                                            <p:strVal val="#ppt_y"/>
                                          </p:val>
                                        </p:tav>
                                      </p:tavLst>
                                    </p:anim>
                                  </p:childTnLst>
                                </p:cTn>
                              </p:par>
                            </p:childTnLst>
                          </p:cTn>
                        </p:par>
                        <p:par>
                          <p:cTn id="97" fill="hold">
                            <p:stCondLst>
                              <p:cond delay="3950"/>
                            </p:stCondLst>
                            <p:childTnLst>
                              <p:par>
                                <p:cTn id="98" presetID="22" presetClass="entr" presetSubtype="4" fill="hold" grpId="0" nodeType="afterEffect">
                                  <p:stCondLst>
                                    <p:cond delay="0"/>
                                  </p:stCondLst>
                                  <p:childTnLst>
                                    <p:set>
                                      <p:cBhvr>
                                        <p:cTn id="99" dur="1" fill="hold">
                                          <p:stCondLst>
                                            <p:cond delay="0"/>
                                          </p:stCondLst>
                                        </p:cTn>
                                        <p:tgtEl>
                                          <p:spTgt spid="74"/>
                                        </p:tgtEl>
                                        <p:attrNameLst>
                                          <p:attrName>style.visibility</p:attrName>
                                        </p:attrNameLst>
                                      </p:cBhvr>
                                      <p:to>
                                        <p:strVal val="visible"/>
                                      </p:to>
                                    </p:set>
                                    <p:animEffect transition="in" filter="wipe(down)">
                                      <p:cBhvr>
                                        <p:cTn id="100" dur="300"/>
                                        <p:tgtEl>
                                          <p:spTgt spid="74"/>
                                        </p:tgtEl>
                                      </p:cBhvr>
                                    </p:animEffect>
                                  </p:childTnLst>
                                </p:cTn>
                              </p:par>
                            </p:childTnLst>
                          </p:cTn>
                        </p:par>
                        <p:par>
                          <p:cTn id="101" fill="hold">
                            <p:stCondLst>
                              <p:cond delay="4250"/>
                            </p:stCondLst>
                            <p:childTnLst>
                              <p:par>
                                <p:cTn id="102" presetID="22" presetClass="entr" presetSubtype="1" fill="hold" grpId="0" nodeType="afterEffect">
                                  <p:stCondLst>
                                    <p:cond delay="0"/>
                                  </p:stCondLst>
                                  <p:childTnLst>
                                    <p:set>
                                      <p:cBhvr>
                                        <p:cTn id="103" dur="1" fill="hold">
                                          <p:stCondLst>
                                            <p:cond delay="0"/>
                                          </p:stCondLst>
                                        </p:cTn>
                                        <p:tgtEl>
                                          <p:spTgt spid="75"/>
                                        </p:tgtEl>
                                        <p:attrNameLst>
                                          <p:attrName>style.visibility</p:attrName>
                                        </p:attrNameLst>
                                      </p:cBhvr>
                                      <p:to>
                                        <p:strVal val="visible"/>
                                      </p:to>
                                    </p:set>
                                    <p:animEffect transition="in" filter="wipe(up)">
                                      <p:cBhvr>
                                        <p:cTn id="104" dur="400"/>
                                        <p:tgtEl>
                                          <p:spTgt spid="75"/>
                                        </p:tgtEl>
                                      </p:cBhvr>
                                    </p:animEffect>
                                  </p:childTnLst>
                                </p:cTn>
                              </p:par>
                            </p:childTnLst>
                          </p:cTn>
                        </p:par>
                        <p:par>
                          <p:cTn id="105" fill="hold">
                            <p:stCondLst>
                              <p:cond delay="4650"/>
                            </p:stCondLst>
                            <p:childTnLst>
                              <p:par>
                                <p:cTn id="106" presetID="31" presetClass="entr" presetSubtype="0" fill="hold" grpId="0" nodeType="afterEffect">
                                  <p:stCondLst>
                                    <p:cond delay="0"/>
                                  </p:stCondLst>
                                  <p:childTnLst>
                                    <p:set>
                                      <p:cBhvr>
                                        <p:cTn id="107" dur="1" fill="hold">
                                          <p:stCondLst>
                                            <p:cond delay="0"/>
                                          </p:stCondLst>
                                        </p:cTn>
                                        <p:tgtEl>
                                          <p:spTgt spid="99"/>
                                        </p:tgtEl>
                                        <p:attrNameLst>
                                          <p:attrName>style.visibility</p:attrName>
                                        </p:attrNameLst>
                                      </p:cBhvr>
                                      <p:to>
                                        <p:strVal val="visible"/>
                                      </p:to>
                                    </p:set>
                                    <p:anim calcmode="lin" valueType="num">
                                      <p:cBhvr>
                                        <p:cTn id="108" dur="300" fill="hold"/>
                                        <p:tgtEl>
                                          <p:spTgt spid="99"/>
                                        </p:tgtEl>
                                        <p:attrNameLst>
                                          <p:attrName>ppt_w</p:attrName>
                                        </p:attrNameLst>
                                      </p:cBhvr>
                                      <p:tavLst>
                                        <p:tav tm="0">
                                          <p:val>
                                            <p:fltVal val="0"/>
                                          </p:val>
                                        </p:tav>
                                        <p:tav tm="100000">
                                          <p:val>
                                            <p:strVal val="#ppt_w"/>
                                          </p:val>
                                        </p:tav>
                                      </p:tavLst>
                                    </p:anim>
                                    <p:anim calcmode="lin" valueType="num">
                                      <p:cBhvr>
                                        <p:cTn id="109" dur="300" fill="hold"/>
                                        <p:tgtEl>
                                          <p:spTgt spid="99"/>
                                        </p:tgtEl>
                                        <p:attrNameLst>
                                          <p:attrName>ppt_h</p:attrName>
                                        </p:attrNameLst>
                                      </p:cBhvr>
                                      <p:tavLst>
                                        <p:tav tm="0">
                                          <p:val>
                                            <p:fltVal val="0"/>
                                          </p:val>
                                        </p:tav>
                                        <p:tav tm="100000">
                                          <p:val>
                                            <p:strVal val="#ppt_h"/>
                                          </p:val>
                                        </p:tav>
                                      </p:tavLst>
                                    </p:anim>
                                    <p:anim calcmode="lin" valueType="num">
                                      <p:cBhvr>
                                        <p:cTn id="110" dur="300" fill="hold"/>
                                        <p:tgtEl>
                                          <p:spTgt spid="99"/>
                                        </p:tgtEl>
                                        <p:attrNameLst>
                                          <p:attrName>style.rotation</p:attrName>
                                        </p:attrNameLst>
                                      </p:cBhvr>
                                      <p:tavLst>
                                        <p:tav tm="0">
                                          <p:val>
                                            <p:fltVal val="90"/>
                                          </p:val>
                                        </p:tav>
                                        <p:tav tm="100000">
                                          <p:val>
                                            <p:fltVal val="0"/>
                                          </p:val>
                                        </p:tav>
                                      </p:tavLst>
                                    </p:anim>
                                    <p:animEffect transition="in" filter="fade">
                                      <p:cBhvr>
                                        <p:cTn id="111" dur="300"/>
                                        <p:tgtEl>
                                          <p:spTgt spid="99"/>
                                        </p:tgtEl>
                                      </p:cBhvr>
                                    </p:animEffect>
                                  </p:childTnLst>
                                </p:cTn>
                              </p:par>
                              <p:par>
                                <p:cTn id="112" presetID="2" presetClass="entr" presetSubtype="2" fill="hold" grpId="0" nodeType="withEffect">
                                  <p:stCondLst>
                                    <p:cond delay="0"/>
                                  </p:stCondLst>
                                  <p:childTnLst>
                                    <p:set>
                                      <p:cBhvr>
                                        <p:cTn id="113" dur="1" fill="hold">
                                          <p:stCondLst>
                                            <p:cond delay="0"/>
                                          </p:stCondLst>
                                        </p:cTn>
                                        <p:tgtEl>
                                          <p:spTgt spid="105"/>
                                        </p:tgtEl>
                                        <p:attrNameLst>
                                          <p:attrName>style.visibility</p:attrName>
                                        </p:attrNameLst>
                                      </p:cBhvr>
                                      <p:to>
                                        <p:strVal val="visible"/>
                                      </p:to>
                                    </p:set>
                                    <p:anim calcmode="lin" valueType="num">
                                      <p:cBhvr additive="base">
                                        <p:cTn id="114" dur="400" fill="hold"/>
                                        <p:tgtEl>
                                          <p:spTgt spid="105"/>
                                        </p:tgtEl>
                                        <p:attrNameLst>
                                          <p:attrName>ppt_x</p:attrName>
                                        </p:attrNameLst>
                                      </p:cBhvr>
                                      <p:tavLst>
                                        <p:tav tm="0">
                                          <p:val>
                                            <p:strVal val="1+#ppt_w/2"/>
                                          </p:val>
                                        </p:tav>
                                        <p:tav tm="100000">
                                          <p:val>
                                            <p:strVal val="#ppt_x"/>
                                          </p:val>
                                        </p:tav>
                                      </p:tavLst>
                                    </p:anim>
                                    <p:anim calcmode="lin" valueType="num">
                                      <p:cBhvr additive="base">
                                        <p:cTn id="115" dur="400" fill="hold"/>
                                        <p:tgtEl>
                                          <p:spTgt spid="105"/>
                                        </p:tgtEl>
                                        <p:attrNameLst>
                                          <p:attrName>ppt_y</p:attrName>
                                        </p:attrNameLst>
                                      </p:cBhvr>
                                      <p:tavLst>
                                        <p:tav tm="0">
                                          <p:val>
                                            <p:strVal val="#ppt_y"/>
                                          </p:val>
                                        </p:tav>
                                        <p:tav tm="100000">
                                          <p:val>
                                            <p:strVal val="#ppt_y"/>
                                          </p:val>
                                        </p:tav>
                                      </p:tavLst>
                                    </p:anim>
                                  </p:childTnLst>
                                </p:cTn>
                              </p:par>
                            </p:childTnLst>
                          </p:cTn>
                        </p:par>
                        <p:par>
                          <p:cTn id="116" fill="hold">
                            <p:stCondLst>
                              <p:cond delay="5050"/>
                            </p:stCondLst>
                            <p:childTnLst>
                              <p:par>
                                <p:cTn id="117" presetID="22" presetClass="entr" presetSubtype="4" fill="hold" grpId="0" nodeType="afterEffect">
                                  <p:stCondLst>
                                    <p:cond delay="0"/>
                                  </p:stCondLst>
                                  <p:childTnLst>
                                    <p:set>
                                      <p:cBhvr>
                                        <p:cTn id="118" dur="1" fill="hold">
                                          <p:stCondLst>
                                            <p:cond delay="0"/>
                                          </p:stCondLst>
                                        </p:cTn>
                                        <p:tgtEl>
                                          <p:spTgt spid="68"/>
                                        </p:tgtEl>
                                        <p:attrNameLst>
                                          <p:attrName>style.visibility</p:attrName>
                                        </p:attrNameLst>
                                      </p:cBhvr>
                                      <p:to>
                                        <p:strVal val="visible"/>
                                      </p:to>
                                    </p:set>
                                    <p:animEffect transition="in" filter="wipe(down)">
                                      <p:cBhvr>
                                        <p:cTn id="119" dur="300"/>
                                        <p:tgtEl>
                                          <p:spTgt spid="68"/>
                                        </p:tgtEl>
                                      </p:cBhvr>
                                    </p:animEffect>
                                  </p:childTnLst>
                                </p:cTn>
                              </p:par>
                            </p:childTnLst>
                          </p:cTn>
                        </p:par>
                        <p:par>
                          <p:cTn id="120" fill="hold">
                            <p:stCondLst>
                              <p:cond delay="5350"/>
                            </p:stCondLst>
                            <p:childTnLst>
                              <p:par>
                                <p:cTn id="121" presetID="22" presetClass="entr" presetSubtype="1" fill="hold" grpId="0" nodeType="afterEffect">
                                  <p:stCondLst>
                                    <p:cond delay="0"/>
                                  </p:stCondLst>
                                  <p:childTnLst>
                                    <p:set>
                                      <p:cBhvr>
                                        <p:cTn id="122" dur="1" fill="hold">
                                          <p:stCondLst>
                                            <p:cond delay="0"/>
                                          </p:stCondLst>
                                        </p:cTn>
                                        <p:tgtEl>
                                          <p:spTgt spid="69"/>
                                        </p:tgtEl>
                                        <p:attrNameLst>
                                          <p:attrName>style.visibility</p:attrName>
                                        </p:attrNameLst>
                                      </p:cBhvr>
                                      <p:to>
                                        <p:strVal val="visible"/>
                                      </p:to>
                                    </p:set>
                                    <p:animEffect transition="in" filter="wipe(up)">
                                      <p:cBhvr>
                                        <p:cTn id="123" dur="400"/>
                                        <p:tgtEl>
                                          <p:spTgt spid="69"/>
                                        </p:tgtEl>
                                      </p:cBhvr>
                                    </p:animEffect>
                                  </p:childTnLst>
                                </p:cTn>
                              </p:par>
                            </p:childTnLst>
                          </p:cTn>
                        </p:par>
                        <p:par>
                          <p:cTn id="124" fill="hold">
                            <p:stCondLst>
                              <p:cond delay="5750"/>
                            </p:stCondLst>
                            <p:childTnLst>
                              <p:par>
                                <p:cTn id="125" presetID="31" presetClass="entr" presetSubtype="0" fill="hold" grpId="0" nodeType="afterEffect">
                                  <p:stCondLst>
                                    <p:cond delay="0"/>
                                  </p:stCondLst>
                                  <p:childTnLst>
                                    <p:set>
                                      <p:cBhvr>
                                        <p:cTn id="126" dur="1" fill="hold">
                                          <p:stCondLst>
                                            <p:cond delay="0"/>
                                          </p:stCondLst>
                                        </p:cTn>
                                        <p:tgtEl>
                                          <p:spTgt spid="70"/>
                                        </p:tgtEl>
                                        <p:attrNameLst>
                                          <p:attrName>style.visibility</p:attrName>
                                        </p:attrNameLst>
                                      </p:cBhvr>
                                      <p:to>
                                        <p:strVal val="visible"/>
                                      </p:to>
                                    </p:set>
                                    <p:anim calcmode="lin" valueType="num">
                                      <p:cBhvr>
                                        <p:cTn id="127" dur="300" fill="hold"/>
                                        <p:tgtEl>
                                          <p:spTgt spid="70"/>
                                        </p:tgtEl>
                                        <p:attrNameLst>
                                          <p:attrName>ppt_w</p:attrName>
                                        </p:attrNameLst>
                                      </p:cBhvr>
                                      <p:tavLst>
                                        <p:tav tm="0">
                                          <p:val>
                                            <p:fltVal val="0"/>
                                          </p:val>
                                        </p:tav>
                                        <p:tav tm="100000">
                                          <p:val>
                                            <p:strVal val="#ppt_w"/>
                                          </p:val>
                                        </p:tav>
                                      </p:tavLst>
                                    </p:anim>
                                    <p:anim calcmode="lin" valueType="num">
                                      <p:cBhvr>
                                        <p:cTn id="128" dur="300" fill="hold"/>
                                        <p:tgtEl>
                                          <p:spTgt spid="70"/>
                                        </p:tgtEl>
                                        <p:attrNameLst>
                                          <p:attrName>ppt_h</p:attrName>
                                        </p:attrNameLst>
                                      </p:cBhvr>
                                      <p:tavLst>
                                        <p:tav tm="0">
                                          <p:val>
                                            <p:fltVal val="0"/>
                                          </p:val>
                                        </p:tav>
                                        <p:tav tm="100000">
                                          <p:val>
                                            <p:strVal val="#ppt_h"/>
                                          </p:val>
                                        </p:tav>
                                      </p:tavLst>
                                    </p:anim>
                                    <p:anim calcmode="lin" valueType="num">
                                      <p:cBhvr>
                                        <p:cTn id="129" dur="300" fill="hold"/>
                                        <p:tgtEl>
                                          <p:spTgt spid="70"/>
                                        </p:tgtEl>
                                        <p:attrNameLst>
                                          <p:attrName>style.rotation</p:attrName>
                                        </p:attrNameLst>
                                      </p:cBhvr>
                                      <p:tavLst>
                                        <p:tav tm="0">
                                          <p:val>
                                            <p:fltVal val="90"/>
                                          </p:val>
                                        </p:tav>
                                        <p:tav tm="100000">
                                          <p:val>
                                            <p:fltVal val="0"/>
                                          </p:val>
                                        </p:tav>
                                      </p:tavLst>
                                    </p:anim>
                                    <p:animEffect transition="in" filter="fade">
                                      <p:cBhvr>
                                        <p:cTn id="130" dur="300"/>
                                        <p:tgtEl>
                                          <p:spTgt spid="70"/>
                                        </p:tgtEl>
                                      </p:cBhvr>
                                    </p:animEffect>
                                  </p:childTnLst>
                                </p:cTn>
                              </p:par>
                              <p:par>
                                <p:cTn id="131" presetID="2" presetClass="entr" presetSubtype="2" fill="hold" grpId="0" nodeType="withEffect">
                                  <p:stCondLst>
                                    <p:cond delay="0"/>
                                  </p:stCondLst>
                                  <p:childTnLst>
                                    <p:set>
                                      <p:cBhvr>
                                        <p:cTn id="132" dur="1" fill="hold">
                                          <p:stCondLst>
                                            <p:cond delay="0"/>
                                          </p:stCondLst>
                                        </p:cTn>
                                        <p:tgtEl>
                                          <p:spTgt spid="71"/>
                                        </p:tgtEl>
                                        <p:attrNameLst>
                                          <p:attrName>style.visibility</p:attrName>
                                        </p:attrNameLst>
                                      </p:cBhvr>
                                      <p:to>
                                        <p:strVal val="visible"/>
                                      </p:to>
                                    </p:set>
                                    <p:anim calcmode="lin" valueType="num">
                                      <p:cBhvr additive="base">
                                        <p:cTn id="133" dur="400" fill="hold"/>
                                        <p:tgtEl>
                                          <p:spTgt spid="71"/>
                                        </p:tgtEl>
                                        <p:attrNameLst>
                                          <p:attrName>ppt_x</p:attrName>
                                        </p:attrNameLst>
                                      </p:cBhvr>
                                      <p:tavLst>
                                        <p:tav tm="0">
                                          <p:val>
                                            <p:strVal val="1+#ppt_w/2"/>
                                          </p:val>
                                        </p:tav>
                                        <p:tav tm="100000">
                                          <p:val>
                                            <p:strVal val="#ppt_x"/>
                                          </p:val>
                                        </p:tav>
                                      </p:tavLst>
                                    </p:anim>
                                    <p:anim calcmode="lin" valueType="num">
                                      <p:cBhvr additive="base">
                                        <p:cTn id="134" dur="400" fill="hold"/>
                                        <p:tgtEl>
                                          <p:spTgt spid="71"/>
                                        </p:tgtEl>
                                        <p:attrNameLst>
                                          <p:attrName>ppt_y</p:attrName>
                                        </p:attrNameLst>
                                      </p:cBhvr>
                                      <p:tavLst>
                                        <p:tav tm="0">
                                          <p:val>
                                            <p:strVal val="#ppt_y"/>
                                          </p:val>
                                        </p:tav>
                                        <p:tav tm="100000">
                                          <p:val>
                                            <p:strVal val="#ppt_y"/>
                                          </p:val>
                                        </p:tav>
                                      </p:tavLst>
                                    </p:anim>
                                  </p:childTnLst>
                                </p:cTn>
                              </p:par>
                              <p:par>
                                <p:cTn id="135" presetID="8" presetClass="emph" presetSubtype="0" repeatCount="indefinite" fill="hold" nodeType="withEffect">
                                  <p:stCondLst>
                                    <p:cond delay="0"/>
                                  </p:stCondLst>
                                  <p:childTnLst>
                                    <p:animRot by="21600000">
                                      <p:cBhvr>
                                        <p:cTn id="136" dur="5000" fill="hold"/>
                                        <p:tgtEl>
                                          <p:spTgt spid="5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3" grpId="0"/>
      <p:bldP spid="6" grpId="0" animBg="1"/>
      <p:bldP spid="7" grpId="0" animBg="1"/>
      <p:bldP spid="60" grpId="0" animBg="1"/>
      <p:bldP spid="61" grpId="0" animBg="1"/>
      <p:bldP spid="74" grpId="0" animBg="1"/>
      <p:bldP spid="75" grpId="0" animBg="1"/>
      <p:bldP spid="96" grpId="0"/>
      <p:bldP spid="18" grpId="0"/>
      <p:bldP spid="97" grpId="0"/>
      <p:bldP spid="98" grpId="0"/>
      <p:bldP spid="99" grpId="0"/>
      <p:bldP spid="105" grpId="0"/>
      <p:bldP spid="68" grpId="0" animBg="1"/>
      <p:bldP spid="69" grpId="0" animBg="1"/>
      <p:bldP spid="70" grpId="0"/>
      <p:bldP spid="7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1345853" y="216694"/>
            <a:ext cx="6589713" cy="47600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kern="1200" dirty="0">
                <a:solidFill>
                  <a:srgbClr val="F8F8F8"/>
                </a:solidFill>
                <a:latin typeface="微软雅黑"/>
              </a:rPr>
              <a:t>1.3 </a:t>
            </a:r>
            <a:r>
              <a:rPr lang="zh-CN" altLang="en-US" kern="1200" dirty="0">
                <a:solidFill>
                  <a:srgbClr val="F8F8F8"/>
                </a:solidFill>
                <a:latin typeface="微软雅黑"/>
              </a:rPr>
              <a:t>构建网站的流程</a:t>
            </a:r>
          </a:p>
        </p:txBody>
      </p:sp>
      <p:sp>
        <p:nvSpPr>
          <p:cNvPr id="43011" name="内容占位符 2"/>
          <p:cNvSpPr>
            <a:spLocks noGrp="1"/>
          </p:cNvSpPr>
          <p:nvPr>
            <p:ph idx="1"/>
          </p:nvPr>
        </p:nvSpPr>
        <p:spPr>
          <a:xfrm>
            <a:off x="2137941" y="1052736"/>
            <a:ext cx="7380287" cy="2436812"/>
          </a:xfrm>
        </p:spPr>
        <p:txBody>
          <a:bodyPr/>
          <a:lstStyle/>
          <a:p>
            <a:pPr eaLnBrk="1" hangingPunct="1"/>
            <a:r>
              <a:rPr lang="zh-CN" altLang="en-US" dirty="0">
                <a:latin typeface="+mn-ea"/>
              </a:rPr>
              <a:t>拟定主题：给</a:t>
            </a:r>
            <a:r>
              <a:rPr lang="zh-CN" altLang="en-US" dirty="0">
                <a:solidFill>
                  <a:srgbClr val="FF0000"/>
                </a:solidFill>
                <a:latin typeface="+mn-ea"/>
              </a:rPr>
              <a:t>目标用户</a:t>
            </a:r>
            <a:r>
              <a:rPr lang="zh-CN" altLang="en-US" dirty="0">
                <a:latin typeface="+mn-ea"/>
              </a:rPr>
              <a:t>传达</a:t>
            </a:r>
            <a:r>
              <a:rPr lang="zh-CN" altLang="en-US" dirty="0">
                <a:solidFill>
                  <a:srgbClr val="FF0000"/>
                </a:solidFill>
                <a:latin typeface="+mn-ea"/>
              </a:rPr>
              <a:t>什么信息</a:t>
            </a:r>
            <a:endParaRPr lang="en-US" altLang="zh-CN" dirty="0">
              <a:solidFill>
                <a:srgbClr val="FF0000"/>
              </a:solidFill>
              <a:latin typeface="+mn-ea"/>
            </a:endParaRPr>
          </a:p>
          <a:p>
            <a:pPr eaLnBrk="1" hangingPunct="1"/>
            <a:r>
              <a:rPr lang="zh-CN" altLang="en-US" dirty="0">
                <a:latin typeface="+mn-ea"/>
              </a:rPr>
              <a:t>规划网站架构与内容</a:t>
            </a:r>
            <a:endParaRPr lang="en-US" altLang="zh-CN" dirty="0">
              <a:latin typeface="+mn-ea"/>
            </a:endParaRPr>
          </a:p>
          <a:p>
            <a:pPr eaLnBrk="1" hangingPunct="1"/>
            <a:r>
              <a:rPr lang="zh-CN" altLang="en-US" dirty="0">
                <a:latin typeface="+mn-ea"/>
              </a:rPr>
              <a:t>收集资料</a:t>
            </a:r>
            <a:endParaRPr lang="en-US" altLang="zh-CN" dirty="0">
              <a:latin typeface="+mn-ea"/>
            </a:endParaRPr>
          </a:p>
          <a:p>
            <a:pPr eaLnBrk="1" hangingPunct="1"/>
            <a:r>
              <a:rPr lang="zh-CN" altLang="en-US" dirty="0">
                <a:latin typeface="+mn-ea"/>
              </a:rPr>
              <a:t>页面设计和布局</a:t>
            </a:r>
            <a:endParaRPr lang="en-US" altLang="zh-CN" dirty="0">
              <a:latin typeface="+mn-ea"/>
            </a:endParaRPr>
          </a:p>
          <a:p>
            <a:pPr eaLnBrk="1" hangingPunct="1"/>
            <a:r>
              <a:rPr lang="zh-CN" altLang="en-US" dirty="0">
                <a:latin typeface="+mn-ea"/>
              </a:rPr>
              <a:t>网页制作、上传与测试</a:t>
            </a:r>
            <a:endParaRPr lang="en-US" altLang="zh-CN" dirty="0">
              <a:latin typeface="+mn-ea"/>
            </a:endParaRPr>
          </a:p>
          <a:p>
            <a:pPr eaLnBrk="1" hangingPunct="1"/>
            <a:r>
              <a:rPr lang="zh-CN" altLang="en-US" dirty="0">
                <a:latin typeface="+mn-ea"/>
              </a:rPr>
              <a:t>更新维护</a:t>
            </a:r>
            <a:endParaRPr lang="en-US" altLang="zh-CN" dirty="0">
              <a:latin typeface="+mn-ea"/>
            </a:endParaRPr>
          </a:p>
        </p:txBody>
      </p:sp>
      <p:pic>
        <p:nvPicPr>
          <p:cNvPr id="430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9909" y="3717032"/>
            <a:ext cx="8015288"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Tree>
    <p:extLst>
      <p:ext uri="{BB962C8B-B14F-4D97-AF65-F5344CB8AC3E}">
        <p14:creationId xmlns:p14="http://schemas.microsoft.com/office/powerpoint/2010/main" val="2452615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8674" name="组合 14"/>
          <p:cNvGrpSpPr>
            <a:grpSpLocks/>
          </p:cNvGrpSpPr>
          <p:nvPr/>
        </p:nvGrpSpPr>
        <p:grpSpPr bwMode="auto">
          <a:xfrm>
            <a:off x="1526381" y="969963"/>
            <a:ext cx="9144000" cy="1028700"/>
            <a:chOff x="0" y="969484"/>
            <a:chExt cx="9144000" cy="1029179"/>
          </a:xfrm>
        </p:grpSpPr>
        <p:sp>
          <p:nvSpPr>
            <p:cNvPr id="8" name="矩形 7"/>
            <p:cNvSpPr/>
            <p:nvPr/>
          </p:nvSpPr>
          <p:spPr bwMode="auto">
            <a:xfrm>
              <a:off x="0" y="969484"/>
              <a:ext cx="9144000" cy="792641"/>
            </a:xfrm>
            <a:prstGeom prst="rect">
              <a:avLst/>
            </a:prstGeom>
            <a:gradFill>
              <a:gsLst>
                <a:gs pos="100000">
                  <a:srgbClr val="00B0F0">
                    <a:alpha val="0"/>
                  </a:srgbClr>
                </a:gs>
                <a:gs pos="0">
                  <a:srgbClr val="D1ECFF">
                    <a:alpha val="0"/>
                  </a:srgbClr>
                </a:gs>
                <a:gs pos="49000">
                  <a:srgbClr val="D1ECFF"/>
                </a:gs>
              </a:gsLst>
              <a:lin ang="0" scaled="0"/>
            </a:gradFill>
            <a:ln w="28575" cap="flat" cmpd="sng" algn="ctr">
              <a:noFill/>
              <a:prstDash val="solid"/>
              <a:round/>
              <a:headEnd type="none" w="med" len="med"/>
              <a:tailEnd type="none" w="med" len="med"/>
            </a:ln>
            <a:effectLst/>
            <a:extLst/>
          </p:spPr>
          <p:txBody>
            <a:bodyPr/>
            <a:lstStyle/>
            <a:p>
              <a:pPr eaLnBrk="1" hangingPunct="1">
                <a:buFont typeface="Arial" pitchFamily="34" charset="0"/>
                <a:buNone/>
                <a:defRPr/>
              </a:pPr>
              <a:endParaRPr lang="zh-CN" altLang="en-US"/>
            </a:p>
          </p:txBody>
        </p:sp>
        <p:pic>
          <p:nvPicPr>
            <p:cNvPr id="28682" name="Picture 2" descr="C:\Documents and Settings\Administrator\桌面\小人.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125" y="969963"/>
              <a:ext cx="132397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1755775" y="1142602"/>
              <a:ext cx="2185988" cy="462178"/>
            </a:xfrm>
            <a:prstGeom prst="rect">
              <a:avLst/>
            </a:prstGeom>
          </p:spPr>
          <p:txBody>
            <a:bodyPr wrap="none">
              <a:spAutoFit/>
            </a:bodyPr>
            <a:lstStyle/>
            <a:p>
              <a:pPr>
                <a:defRPr/>
              </a:pPr>
              <a:r>
                <a:rPr lang="zh-CN" altLang="en-US" sz="2400" b="1" spc="200" dirty="0">
                  <a:solidFill>
                    <a:srgbClr val="1369B2"/>
                  </a:solidFill>
                  <a:latin typeface="微软雅黑" pitchFamily="34" charset="-122"/>
                  <a:ea typeface="微软雅黑" pitchFamily="34" charset="-122"/>
                </a:rPr>
                <a:t>网站设计流程</a:t>
              </a:r>
              <a:endParaRPr lang="en-US" altLang="zh-CN" sz="2400" b="1" spc="200" dirty="0">
                <a:solidFill>
                  <a:srgbClr val="1369B2"/>
                </a:solidFill>
                <a:latin typeface="微软雅黑" pitchFamily="34" charset="-122"/>
                <a:ea typeface="微软雅黑" pitchFamily="34" charset="-122"/>
              </a:endParaRPr>
            </a:p>
          </p:txBody>
        </p:sp>
      </p:grpSp>
      <p:graphicFrame>
        <p:nvGraphicFramePr>
          <p:cNvPr id="16" name="图示 15"/>
          <p:cNvGraphicFramePr/>
          <p:nvPr>
            <p:extLst>
              <p:ext uri="{D42A27DB-BD31-4B8C-83A1-F6EECF244321}">
                <p14:modId xmlns:p14="http://schemas.microsoft.com/office/powerpoint/2010/main" val="2595870989"/>
              </p:ext>
            </p:extLst>
          </p:nvPr>
        </p:nvGraphicFramePr>
        <p:xfrm>
          <a:off x="2581893" y="1976086"/>
          <a:ext cx="7032977" cy="43329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右弧形箭头 1"/>
          <p:cNvSpPr>
            <a:spLocks noChangeArrowheads="1"/>
          </p:cNvSpPr>
          <p:nvPr/>
        </p:nvSpPr>
        <p:spPr bwMode="auto">
          <a:xfrm>
            <a:off x="8949532" y="3187700"/>
            <a:ext cx="1128713" cy="2082800"/>
          </a:xfrm>
          <a:prstGeom prst="curvedLeftArrow">
            <a:avLst>
              <a:gd name="adj1" fmla="val 25005"/>
              <a:gd name="adj2" fmla="val 50002"/>
              <a:gd name="adj3" fmla="val 25000"/>
            </a:avLst>
          </a:prstGeom>
          <a:solidFill>
            <a:schemeClr val="bg2"/>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grpSp>
        <p:nvGrpSpPr>
          <p:cNvPr id="3" name="组合 2"/>
          <p:cNvGrpSpPr/>
          <p:nvPr/>
        </p:nvGrpSpPr>
        <p:grpSpPr>
          <a:xfrm>
            <a:off x="1951272" y="4248724"/>
            <a:ext cx="6977517" cy="1343011"/>
            <a:chOff x="1951272" y="4248724"/>
            <a:chExt cx="6977517" cy="1343011"/>
          </a:xfrm>
        </p:grpSpPr>
        <p:sp>
          <p:nvSpPr>
            <p:cNvPr id="4" name="右箭头 3"/>
            <p:cNvSpPr/>
            <p:nvPr/>
          </p:nvSpPr>
          <p:spPr>
            <a:xfrm rot="10800000">
              <a:off x="1951272" y="4342878"/>
              <a:ext cx="6669748" cy="1127856"/>
            </a:xfrm>
            <a:prstGeom prst="rightArrow">
              <a:avLst/>
            </a:prstGeom>
          </p:spPr>
          <p:style>
            <a:lnRef idx="0">
              <a:schemeClr val="dk1">
                <a:hueOff val="0"/>
                <a:satOff val="0"/>
                <a:lumOff val="0"/>
                <a:alphaOff val="0"/>
              </a:schemeClr>
            </a:lnRef>
            <a:fillRef idx="1">
              <a:schemeClr val="accent4">
                <a:tint val="40000"/>
                <a:hueOff val="0"/>
                <a:satOff val="0"/>
                <a:lumOff val="0"/>
                <a:alphaOff val="0"/>
              </a:schemeClr>
            </a:fillRef>
            <a:effectRef idx="0">
              <a:schemeClr val="accent4">
                <a:tint val="40000"/>
                <a:hueOff val="0"/>
                <a:satOff val="0"/>
                <a:lumOff val="0"/>
                <a:alphaOff val="0"/>
              </a:schemeClr>
            </a:effectRef>
            <a:fontRef idx="minor">
              <a:schemeClr val="dk1">
                <a:hueOff val="0"/>
                <a:satOff val="0"/>
                <a:lumOff val="0"/>
                <a:alphaOff val="0"/>
              </a:schemeClr>
            </a:fontRef>
          </p:style>
        </p:sp>
        <p:sp>
          <p:nvSpPr>
            <p:cNvPr id="5" name="任意多边形 4"/>
            <p:cNvSpPr/>
            <p:nvPr/>
          </p:nvSpPr>
          <p:spPr>
            <a:xfrm>
              <a:off x="2632568" y="4248724"/>
              <a:ext cx="1488370" cy="1343011"/>
            </a:xfrm>
            <a:custGeom>
              <a:avLst/>
              <a:gdLst>
                <a:gd name="connsiteX0" fmla="*/ 0 w 1488370"/>
                <a:gd name="connsiteY0" fmla="*/ 223840 h 1343011"/>
                <a:gd name="connsiteX1" fmla="*/ 223840 w 1488370"/>
                <a:gd name="connsiteY1" fmla="*/ 0 h 1343011"/>
                <a:gd name="connsiteX2" fmla="*/ 1264530 w 1488370"/>
                <a:gd name="connsiteY2" fmla="*/ 0 h 1343011"/>
                <a:gd name="connsiteX3" fmla="*/ 1488370 w 1488370"/>
                <a:gd name="connsiteY3" fmla="*/ 223840 h 1343011"/>
                <a:gd name="connsiteX4" fmla="*/ 1488370 w 1488370"/>
                <a:gd name="connsiteY4" fmla="*/ 1119171 h 1343011"/>
                <a:gd name="connsiteX5" fmla="*/ 1264530 w 1488370"/>
                <a:gd name="connsiteY5" fmla="*/ 1343011 h 1343011"/>
                <a:gd name="connsiteX6" fmla="*/ 223840 w 1488370"/>
                <a:gd name="connsiteY6" fmla="*/ 1343011 h 1343011"/>
                <a:gd name="connsiteX7" fmla="*/ 0 w 1488370"/>
                <a:gd name="connsiteY7" fmla="*/ 1119171 h 1343011"/>
                <a:gd name="connsiteX8" fmla="*/ 0 w 1488370"/>
                <a:gd name="connsiteY8" fmla="*/ 223840 h 134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88370" h="1343011">
                  <a:moveTo>
                    <a:pt x="0" y="223840"/>
                  </a:moveTo>
                  <a:cubicBezTo>
                    <a:pt x="0" y="100217"/>
                    <a:pt x="100217" y="0"/>
                    <a:pt x="223840" y="0"/>
                  </a:cubicBezTo>
                  <a:lnTo>
                    <a:pt x="1264530" y="0"/>
                  </a:lnTo>
                  <a:cubicBezTo>
                    <a:pt x="1388153" y="0"/>
                    <a:pt x="1488370" y="100217"/>
                    <a:pt x="1488370" y="223840"/>
                  </a:cubicBezTo>
                  <a:lnTo>
                    <a:pt x="1488370" y="1119171"/>
                  </a:lnTo>
                  <a:cubicBezTo>
                    <a:pt x="1488370" y="1242794"/>
                    <a:pt x="1388153" y="1343011"/>
                    <a:pt x="1264530" y="1343011"/>
                  </a:cubicBezTo>
                  <a:lnTo>
                    <a:pt x="223840" y="1343011"/>
                  </a:lnTo>
                  <a:cubicBezTo>
                    <a:pt x="100217" y="1343011"/>
                    <a:pt x="0" y="1242794"/>
                    <a:pt x="0" y="1119171"/>
                  </a:cubicBezTo>
                  <a:lnTo>
                    <a:pt x="0" y="22384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37950" tIns="137950" rIns="137950" bIns="137950" numCol="1" spcCol="1270" anchor="ctr" anchorCtr="0">
              <a:noAutofit/>
            </a:bodyPr>
            <a:lstStyle/>
            <a:p>
              <a:pPr lvl="0" algn="ctr" defTabSz="844550">
                <a:lnSpc>
                  <a:spcPct val="90000"/>
                </a:lnSpc>
                <a:spcBef>
                  <a:spcPct val="0"/>
                </a:spcBef>
                <a:spcAft>
                  <a:spcPct val="35000"/>
                </a:spcAft>
              </a:pPr>
              <a:r>
                <a:rPr lang="zh-CN" altLang="en-US" sz="1900" b="1" kern="1200" dirty="0" smtClean="0">
                  <a:solidFill>
                    <a:srgbClr val="FFFFFF"/>
                  </a:solidFill>
                  <a:latin typeface="微软雅黑" pitchFamily="34" charset="-122"/>
                  <a:ea typeface="微软雅黑" pitchFamily="34" charset="-122"/>
                </a:rPr>
                <a:t>上传和发布网站</a:t>
              </a:r>
              <a:endParaRPr lang="zh-CN" altLang="en-US" sz="1900" b="1" kern="1200" dirty="0">
                <a:solidFill>
                  <a:srgbClr val="FFFFFF"/>
                </a:solidFill>
                <a:latin typeface="微软雅黑" pitchFamily="34" charset="-122"/>
                <a:ea typeface="微软雅黑" pitchFamily="34" charset="-122"/>
              </a:endParaRPr>
            </a:p>
          </p:txBody>
        </p:sp>
        <p:sp>
          <p:nvSpPr>
            <p:cNvPr id="6" name="任意多边形 5"/>
            <p:cNvSpPr/>
            <p:nvPr/>
          </p:nvSpPr>
          <p:spPr>
            <a:xfrm>
              <a:off x="4226226" y="4248724"/>
              <a:ext cx="1488370" cy="1343011"/>
            </a:xfrm>
            <a:custGeom>
              <a:avLst/>
              <a:gdLst>
                <a:gd name="connsiteX0" fmla="*/ 0 w 1488370"/>
                <a:gd name="connsiteY0" fmla="*/ 223840 h 1343011"/>
                <a:gd name="connsiteX1" fmla="*/ 223840 w 1488370"/>
                <a:gd name="connsiteY1" fmla="*/ 0 h 1343011"/>
                <a:gd name="connsiteX2" fmla="*/ 1264530 w 1488370"/>
                <a:gd name="connsiteY2" fmla="*/ 0 h 1343011"/>
                <a:gd name="connsiteX3" fmla="*/ 1488370 w 1488370"/>
                <a:gd name="connsiteY3" fmla="*/ 223840 h 1343011"/>
                <a:gd name="connsiteX4" fmla="*/ 1488370 w 1488370"/>
                <a:gd name="connsiteY4" fmla="*/ 1119171 h 1343011"/>
                <a:gd name="connsiteX5" fmla="*/ 1264530 w 1488370"/>
                <a:gd name="connsiteY5" fmla="*/ 1343011 h 1343011"/>
                <a:gd name="connsiteX6" fmla="*/ 223840 w 1488370"/>
                <a:gd name="connsiteY6" fmla="*/ 1343011 h 1343011"/>
                <a:gd name="connsiteX7" fmla="*/ 0 w 1488370"/>
                <a:gd name="connsiteY7" fmla="*/ 1119171 h 1343011"/>
                <a:gd name="connsiteX8" fmla="*/ 0 w 1488370"/>
                <a:gd name="connsiteY8" fmla="*/ 223840 h 134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88370" h="1343011">
                  <a:moveTo>
                    <a:pt x="0" y="223840"/>
                  </a:moveTo>
                  <a:cubicBezTo>
                    <a:pt x="0" y="100217"/>
                    <a:pt x="100217" y="0"/>
                    <a:pt x="223840" y="0"/>
                  </a:cubicBezTo>
                  <a:lnTo>
                    <a:pt x="1264530" y="0"/>
                  </a:lnTo>
                  <a:cubicBezTo>
                    <a:pt x="1388153" y="0"/>
                    <a:pt x="1488370" y="100217"/>
                    <a:pt x="1488370" y="223840"/>
                  </a:cubicBezTo>
                  <a:lnTo>
                    <a:pt x="1488370" y="1119171"/>
                  </a:lnTo>
                  <a:cubicBezTo>
                    <a:pt x="1488370" y="1242794"/>
                    <a:pt x="1388153" y="1343011"/>
                    <a:pt x="1264530" y="1343011"/>
                  </a:cubicBezTo>
                  <a:lnTo>
                    <a:pt x="223840" y="1343011"/>
                  </a:lnTo>
                  <a:cubicBezTo>
                    <a:pt x="100217" y="1343011"/>
                    <a:pt x="0" y="1242794"/>
                    <a:pt x="0" y="1119171"/>
                  </a:cubicBezTo>
                  <a:lnTo>
                    <a:pt x="0" y="223840"/>
                  </a:lnTo>
                  <a:close/>
                </a:path>
              </a:pathLst>
            </a:custGeom>
          </p:spPr>
          <p:style>
            <a:lnRef idx="2">
              <a:schemeClr val="lt1">
                <a:hueOff val="0"/>
                <a:satOff val="0"/>
                <a:lumOff val="0"/>
                <a:alphaOff val="0"/>
              </a:schemeClr>
            </a:lnRef>
            <a:fillRef idx="1">
              <a:schemeClr val="accent4">
                <a:hueOff val="-3384382"/>
                <a:satOff val="19329"/>
                <a:lumOff val="2287"/>
                <a:alphaOff val="0"/>
              </a:schemeClr>
            </a:fillRef>
            <a:effectRef idx="0">
              <a:schemeClr val="accent4">
                <a:hueOff val="-3384382"/>
                <a:satOff val="19329"/>
                <a:lumOff val="2287"/>
                <a:alphaOff val="0"/>
              </a:schemeClr>
            </a:effectRef>
            <a:fontRef idx="minor">
              <a:schemeClr val="lt1"/>
            </a:fontRef>
          </p:style>
          <p:txBody>
            <a:bodyPr spcFirstLastPara="0" vert="horz" wrap="square" lIns="137950" tIns="137950" rIns="137950" bIns="137950" numCol="1" spcCol="1270" anchor="ctr" anchorCtr="0">
              <a:noAutofit/>
            </a:bodyPr>
            <a:lstStyle/>
            <a:p>
              <a:pPr lvl="0" algn="ctr" defTabSz="844550">
                <a:lnSpc>
                  <a:spcPct val="90000"/>
                </a:lnSpc>
                <a:spcBef>
                  <a:spcPct val="0"/>
                </a:spcBef>
                <a:spcAft>
                  <a:spcPct val="35000"/>
                </a:spcAft>
              </a:pPr>
              <a:r>
                <a:rPr lang="zh-CN" altLang="en-US" sz="1900" b="1" kern="1200" dirty="0" smtClean="0">
                  <a:solidFill>
                    <a:srgbClr val="FFFFFF"/>
                  </a:solidFill>
                  <a:latin typeface="微软雅黑" pitchFamily="34" charset="-122"/>
                  <a:ea typeface="微软雅黑" pitchFamily="34" charset="-122"/>
                </a:rPr>
                <a:t>开发动态网站模块</a:t>
              </a:r>
              <a:endParaRPr lang="zh-CN" altLang="en-US" sz="1900" b="1" kern="1200" dirty="0">
                <a:solidFill>
                  <a:srgbClr val="FFFFFF"/>
                </a:solidFill>
                <a:latin typeface="微软雅黑" pitchFamily="34" charset="-122"/>
                <a:ea typeface="微软雅黑" pitchFamily="34" charset="-122"/>
              </a:endParaRPr>
            </a:p>
          </p:txBody>
        </p:sp>
        <p:sp>
          <p:nvSpPr>
            <p:cNvPr id="7" name="任意多边形 6"/>
            <p:cNvSpPr/>
            <p:nvPr/>
          </p:nvSpPr>
          <p:spPr>
            <a:xfrm>
              <a:off x="5860201" y="4248724"/>
              <a:ext cx="1488370" cy="1343011"/>
            </a:xfrm>
            <a:custGeom>
              <a:avLst/>
              <a:gdLst>
                <a:gd name="connsiteX0" fmla="*/ 0 w 1488370"/>
                <a:gd name="connsiteY0" fmla="*/ 223840 h 1343011"/>
                <a:gd name="connsiteX1" fmla="*/ 223840 w 1488370"/>
                <a:gd name="connsiteY1" fmla="*/ 0 h 1343011"/>
                <a:gd name="connsiteX2" fmla="*/ 1264530 w 1488370"/>
                <a:gd name="connsiteY2" fmla="*/ 0 h 1343011"/>
                <a:gd name="connsiteX3" fmla="*/ 1488370 w 1488370"/>
                <a:gd name="connsiteY3" fmla="*/ 223840 h 1343011"/>
                <a:gd name="connsiteX4" fmla="*/ 1488370 w 1488370"/>
                <a:gd name="connsiteY4" fmla="*/ 1119171 h 1343011"/>
                <a:gd name="connsiteX5" fmla="*/ 1264530 w 1488370"/>
                <a:gd name="connsiteY5" fmla="*/ 1343011 h 1343011"/>
                <a:gd name="connsiteX6" fmla="*/ 223840 w 1488370"/>
                <a:gd name="connsiteY6" fmla="*/ 1343011 h 1343011"/>
                <a:gd name="connsiteX7" fmla="*/ 0 w 1488370"/>
                <a:gd name="connsiteY7" fmla="*/ 1119171 h 1343011"/>
                <a:gd name="connsiteX8" fmla="*/ 0 w 1488370"/>
                <a:gd name="connsiteY8" fmla="*/ 223840 h 134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88370" h="1343011">
                  <a:moveTo>
                    <a:pt x="0" y="223840"/>
                  </a:moveTo>
                  <a:cubicBezTo>
                    <a:pt x="0" y="100217"/>
                    <a:pt x="100217" y="0"/>
                    <a:pt x="223840" y="0"/>
                  </a:cubicBezTo>
                  <a:lnTo>
                    <a:pt x="1264530" y="0"/>
                  </a:lnTo>
                  <a:cubicBezTo>
                    <a:pt x="1388153" y="0"/>
                    <a:pt x="1488370" y="100217"/>
                    <a:pt x="1488370" y="223840"/>
                  </a:cubicBezTo>
                  <a:lnTo>
                    <a:pt x="1488370" y="1119171"/>
                  </a:lnTo>
                  <a:cubicBezTo>
                    <a:pt x="1488370" y="1242794"/>
                    <a:pt x="1388153" y="1343011"/>
                    <a:pt x="1264530" y="1343011"/>
                  </a:cubicBezTo>
                  <a:lnTo>
                    <a:pt x="223840" y="1343011"/>
                  </a:lnTo>
                  <a:cubicBezTo>
                    <a:pt x="100217" y="1343011"/>
                    <a:pt x="0" y="1242794"/>
                    <a:pt x="0" y="1119171"/>
                  </a:cubicBezTo>
                  <a:lnTo>
                    <a:pt x="0" y="223840"/>
                  </a:lnTo>
                  <a:close/>
                </a:path>
              </a:pathLst>
            </a:custGeom>
          </p:spPr>
          <p:style>
            <a:lnRef idx="2">
              <a:schemeClr val="lt1">
                <a:hueOff val="0"/>
                <a:satOff val="0"/>
                <a:lumOff val="0"/>
                <a:alphaOff val="0"/>
              </a:schemeClr>
            </a:lnRef>
            <a:fillRef idx="1">
              <a:schemeClr val="accent4">
                <a:hueOff val="-6768764"/>
                <a:satOff val="38659"/>
                <a:lumOff val="4575"/>
                <a:alphaOff val="0"/>
              </a:schemeClr>
            </a:fillRef>
            <a:effectRef idx="0">
              <a:schemeClr val="accent4">
                <a:hueOff val="-6768764"/>
                <a:satOff val="38659"/>
                <a:lumOff val="4575"/>
                <a:alphaOff val="0"/>
              </a:schemeClr>
            </a:effectRef>
            <a:fontRef idx="minor">
              <a:schemeClr val="lt1"/>
            </a:fontRef>
          </p:style>
          <p:txBody>
            <a:bodyPr spcFirstLastPara="0" vert="horz" wrap="square" lIns="137950" tIns="137950" rIns="137950" bIns="137950" numCol="1" spcCol="1270" anchor="ctr" anchorCtr="0">
              <a:noAutofit/>
            </a:bodyPr>
            <a:lstStyle/>
            <a:p>
              <a:pPr lvl="0" algn="ctr" defTabSz="844550">
                <a:lnSpc>
                  <a:spcPct val="90000"/>
                </a:lnSpc>
                <a:spcBef>
                  <a:spcPct val="0"/>
                </a:spcBef>
                <a:spcAft>
                  <a:spcPct val="35000"/>
                </a:spcAft>
              </a:pPr>
              <a:r>
                <a:rPr lang="zh-CN" altLang="en-US" sz="1900" b="1" kern="1200" dirty="0" smtClean="0">
                  <a:solidFill>
                    <a:srgbClr val="FFFFFF"/>
                  </a:solidFill>
                  <a:latin typeface="微软雅黑" pitchFamily="34" charset="-122"/>
                  <a:ea typeface="微软雅黑" pitchFamily="34" charset="-122"/>
                </a:rPr>
                <a:t>搭建网站静态页面</a:t>
              </a:r>
              <a:endParaRPr lang="zh-CN" altLang="en-US" sz="1900" b="1" kern="1200" dirty="0">
                <a:solidFill>
                  <a:srgbClr val="FFFFFF"/>
                </a:solidFill>
                <a:latin typeface="微软雅黑" pitchFamily="34" charset="-122"/>
                <a:ea typeface="微软雅黑" pitchFamily="34" charset="-122"/>
              </a:endParaRPr>
            </a:p>
          </p:txBody>
        </p:sp>
        <p:sp>
          <p:nvSpPr>
            <p:cNvPr id="11" name="任意多边形 10"/>
            <p:cNvSpPr/>
            <p:nvPr/>
          </p:nvSpPr>
          <p:spPr>
            <a:xfrm>
              <a:off x="7440419" y="4248724"/>
              <a:ext cx="1488370" cy="1343011"/>
            </a:xfrm>
            <a:custGeom>
              <a:avLst/>
              <a:gdLst>
                <a:gd name="connsiteX0" fmla="*/ 0 w 1488370"/>
                <a:gd name="connsiteY0" fmla="*/ 223840 h 1343011"/>
                <a:gd name="connsiteX1" fmla="*/ 223840 w 1488370"/>
                <a:gd name="connsiteY1" fmla="*/ 0 h 1343011"/>
                <a:gd name="connsiteX2" fmla="*/ 1264530 w 1488370"/>
                <a:gd name="connsiteY2" fmla="*/ 0 h 1343011"/>
                <a:gd name="connsiteX3" fmla="*/ 1488370 w 1488370"/>
                <a:gd name="connsiteY3" fmla="*/ 223840 h 1343011"/>
                <a:gd name="connsiteX4" fmla="*/ 1488370 w 1488370"/>
                <a:gd name="connsiteY4" fmla="*/ 1119171 h 1343011"/>
                <a:gd name="connsiteX5" fmla="*/ 1264530 w 1488370"/>
                <a:gd name="connsiteY5" fmla="*/ 1343011 h 1343011"/>
                <a:gd name="connsiteX6" fmla="*/ 223840 w 1488370"/>
                <a:gd name="connsiteY6" fmla="*/ 1343011 h 1343011"/>
                <a:gd name="connsiteX7" fmla="*/ 0 w 1488370"/>
                <a:gd name="connsiteY7" fmla="*/ 1119171 h 1343011"/>
                <a:gd name="connsiteX8" fmla="*/ 0 w 1488370"/>
                <a:gd name="connsiteY8" fmla="*/ 223840 h 134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88370" h="1343011">
                  <a:moveTo>
                    <a:pt x="0" y="223840"/>
                  </a:moveTo>
                  <a:cubicBezTo>
                    <a:pt x="0" y="100217"/>
                    <a:pt x="100217" y="0"/>
                    <a:pt x="223840" y="0"/>
                  </a:cubicBezTo>
                  <a:lnTo>
                    <a:pt x="1264530" y="0"/>
                  </a:lnTo>
                  <a:cubicBezTo>
                    <a:pt x="1388153" y="0"/>
                    <a:pt x="1488370" y="100217"/>
                    <a:pt x="1488370" y="223840"/>
                  </a:cubicBezTo>
                  <a:lnTo>
                    <a:pt x="1488370" y="1119171"/>
                  </a:lnTo>
                  <a:cubicBezTo>
                    <a:pt x="1488370" y="1242794"/>
                    <a:pt x="1388153" y="1343011"/>
                    <a:pt x="1264530" y="1343011"/>
                  </a:cubicBezTo>
                  <a:lnTo>
                    <a:pt x="223840" y="1343011"/>
                  </a:lnTo>
                  <a:cubicBezTo>
                    <a:pt x="100217" y="1343011"/>
                    <a:pt x="0" y="1242794"/>
                    <a:pt x="0" y="1119171"/>
                  </a:cubicBezTo>
                  <a:lnTo>
                    <a:pt x="0" y="223840"/>
                  </a:lnTo>
                  <a:close/>
                </a:path>
              </a:pathLst>
            </a:custGeom>
          </p:spPr>
          <p:style>
            <a:lnRef idx="2">
              <a:schemeClr val="lt1">
                <a:hueOff val="0"/>
                <a:satOff val="0"/>
                <a:lumOff val="0"/>
                <a:alphaOff val="0"/>
              </a:schemeClr>
            </a:lnRef>
            <a:fillRef idx="1">
              <a:schemeClr val="accent4">
                <a:hueOff val="-10153146"/>
                <a:satOff val="57988"/>
                <a:lumOff val="6862"/>
                <a:alphaOff val="0"/>
              </a:schemeClr>
            </a:fillRef>
            <a:effectRef idx="0">
              <a:schemeClr val="accent4">
                <a:hueOff val="-10153146"/>
                <a:satOff val="57988"/>
                <a:lumOff val="6862"/>
                <a:alphaOff val="0"/>
              </a:schemeClr>
            </a:effectRef>
            <a:fontRef idx="minor">
              <a:schemeClr val="lt1"/>
            </a:fontRef>
          </p:style>
          <p:txBody>
            <a:bodyPr spcFirstLastPara="0" vert="horz" wrap="square" lIns="137950" tIns="137950" rIns="137950" bIns="137950" numCol="1" spcCol="1270" anchor="ctr" anchorCtr="0">
              <a:noAutofit/>
            </a:bodyPr>
            <a:lstStyle/>
            <a:p>
              <a:pPr lvl="0" algn="ctr" defTabSz="844550">
                <a:lnSpc>
                  <a:spcPct val="90000"/>
                </a:lnSpc>
                <a:spcBef>
                  <a:spcPct val="0"/>
                </a:spcBef>
                <a:spcAft>
                  <a:spcPct val="35000"/>
                </a:spcAft>
              </a:pPr>
              <a:r>
                <a:rPr lang="zh-CN" altLang="en-US" sz="1900" b="1" kern="1200" dirty="0" smtClean="0">
                  <a:solidFill>
                    <a:srgbClr val="FFFFFF"/>
                  </a:solidFill>
                  <a:latin typeface="微软雅黑" pitchFamily="34" charset="-122"/>
                  <a:ea typeface="微软雅黑" pitchFamily="34" charset="-122"/>
                </a:rPr>
                <a:t>页面中特殊元素的设计</a:t>
              </a:r>
              <a:endParaRPr lang="zh-CN" altLang="en-US" sz="1900" b="1" kern="1200" dirty="0">
                <a:solidFill>
                  <a:srgbClr val="FFFFFF"/>
                </a:solidFill>
                <a:latin typeface="微软雅黑" pitchFamily="34" charset="-122"/>
                <a:ea typeface="微软雅黑" pitchFamily="34" charset="-122"/>
              </a:endParaRPr>
            </a:p>
          </p:txBody>
        </p:sp>
      </p:grpSp>
      <p:sp>
        <p:nvSpPr>
          <p:cNvPr id="17" name="标题 1"/>
          <p:cNvSpPr>
            <a:spLocks noGrp="1"/>
          </p:cNvSpPr>
          <p:nvPr>
            <p:ph type="title"/>
          </p:nvPr>
        </p:nvSpPr>
        <p:spPr>
          <a:xfrm>
            <a:off x="1345853" y="216694"/>
            <a:ext cx="6589713" cy="47600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kern="1200" dirty="0">
                <a:solidFill>
                  <a:srgbClr val="F8F8F8"/>
                </a:solidFill>
                <a:latin typeface="微软雅黑"/>
              </a:rPr>
              <a:t>1.3 </a:t>
            </a:r>
            <a:r>
              <a:rPr lang="zh-CN" altLang="en-US" kern="1200" dirty="0">
                <a:solidFill>
                  <a:srgbClr val="F8F8F8"/>
                </a:solidFill>
                <a:latin typeface="微软雅黑"/>
              </a:rPr>
              <a:t>构建网站的流程</a:t>
            </a:r>
          </a:p>
        </p:txBody>
      </p:sp>
    </p:spTree>
    <p:custDataLst>
      <p:tags r:id="rId1"/>
    </p:custDataLst>
    <p:extLst>
      <p:ext uri="{BB962C8B-B14F-4D97-AF65-F5344CB8AC3E}">
        <p14:creationId xmlns:p14="http://schemas.microsoft.com/office/powerpoint/2010/main" val="373535259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AsOne/>
      </p:bldGraphic>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2"/>
          <p:cNvSpPr>
            <a:spLocks noGrp="1"/>
          </p:cNvSpPr>
          <p:nvPr>
            <p:ph idx="1"/>
          </p:nvPr>
        </p:nvSpPr>
        <p:spPr>
          <a:xfrm>
            <a:off x="1561877" y="968679"/>
            <a:ext cx="8280920" cy="4241800"/>
          </a:xfrm>
        </p:spPr>
        <p:txBody>
          <a:bodyPr/>
          <a:lstStyle/>
          <a:p>
            <a:pPr marL="0" indent="0">
              <a:lnSpc>
                <a:spcPct val="150000"/>
              </a:lnSpc>
              <a:spcBef>
                <a:spcPts val="0"/>
              </a:spcBef>
              <a:buNone/>
            </a:pPr>
            <a:r>
              <a:rPr lang="en-US" altLang="zh-CN" sz="2400" dirty="0">
                <a:solidFill>
                  <a:srgbClr val="00B050"/>
                </a:solidFill>
                <a:latin typeface="+mn-ea"/>
              </a:rPr>
              <a:t>1.3.1 </a:t>
            </a:r>
            <a:r>
              <a:rPr lang="zh-CN" altLang="zh-CN" sz="2400" dirty="0">
                <a:solidFill>
                  <a:srgbClr val="00B050"/>
                </a:solidFill>
                <a:latin typeface="+mn-ea"/>
              </a:rPr>
              <a:t>拟定网站主题</a:t>
            </a:r>
          </a:p>
          <a:p>
            <a:pPr marL="0" indent="0">
              <a:lnSpc>
                <a:spcPct val="150000"/>
              </a:lnSpc>
              <a:spcBef>
                <a:spcPts val="0"/>
              </a:spcBef>
            </a:pPr>
            <a:r>
              <a:rPr lang="zh-CN" altLang="en-US" dirty="0">
                <a:latin typeface="+mn-ea"/>
              </a:rPr>
              <a:t>网站类型</a:t>
            </a:r>
            <a:endParaRPr lang="en-US" altLang="zh-CN" dirty="0">
              <a:latin typeface="+mn-ea"/>
            </a:endParaRPr>
          </a:p>
          <a:p>
            <a:pPr lvl="1" eaLnBrk="1" hangingPunct="1">
              <a:lnSpc>
                <a:spcPct val="150000"/>
              </a:lnSpc>
              <a:spcBef>
                <a:spcPts val="0"/>
              </a:spcBef>
            </a:pPr>
            <a:r>
              <a:rPr lang="zh-CN" altLang="zh-CN" b="0" dirty="0">
                <a:latin typeface="+mn-ea"/>
                <a:ea typeface="+mn-ea"/>
              </a:rPr>
              <a:t>“个人网站”</a:t>
            </a:r>
            <a:endParaRPr lang="en-US" altLang="zh-CN" b="0" dirty="0">
              <a:latin typeface="+mn-ea"/>
              <a:ea typeface="+mn-ea"/>
            </a:endParaRPr>
          </a:p>
          <a:p>
            <a:pPr lvl="1" eaLnBrk="1" hangingPunct="1">
              <a:lnSpc>
                <a:spcPct val="150000"/>
              </a:lnSpc>
              <a:spcBef>
                <a:spcPts val="0"/>
              </a:spcBef>
            </a:pPr>
            <a:r>
              <a:rPr lang="zh-CN" altLang="zh-CN" b="0" dirty="0">
                <a:latin typeface="+mn-ea"/>
                <a:ea typeface="+mn-ea"/>
              </a:rPr>
              <a:t>“商业网站”</a:t>
            </a:r>
            <a:endParaRPr lang="en-US" altLang="zh-CN" b="0" dirty="0">
              <a:latin typeface="+mn-ea"/>
              <a:ea typeface="+mn-ea"/>
            </a:endParaRPr>
          </a:p>
          <a:p>
            <a:pPr lvl="1" eaLnBrk="1" hangingPunct="1">
              <a:lnSpc>
                <a:spcPct val="150000"/>
              </a:lnSpc>
              <a:spcBef>
                <a:spcPts val="0"/>
              </a:spcBef>
            </a:pPr>
            <a:r>
              <a:rPr lang="zh-CN" altLang="zh-CN" b="0" dirty="0">
                <a:latin typeface="+mn-ea"/>
                <a:ea typeface="+mn-ea"/>
              </a:rPr>
              <a:t>“教学网站”</a:t>
            </a:r>
            <a:endParaRPr lang="en-US" altLang="zh-CN" b="0" dirty="0">
              <a:latin typeface="+mn-ea"/>
              <a:ea typeface="+mn-ea"/>
            </a:endParaRPr>
          </a:p>
          <a:p>
            <a:pPr lvl="1" eaLnBrk="1" hangingPunct="1">
              <a:lnSpc>
                <a:spcPct val="150000"/>
              </a:lnSpc>
              <a:spcBef>
                <a:spcPts val="0"/>
              </a:spcBef>
            </a:pPr>
            <a:r>
              <a:rPr lang="zh-CN" altLang="zh-CN" b="0" dirty="0">
                <a:latin typeface="+mn-ea"/>
                <a:ea typeface="+mn-ea"/>
              </a:rPr>
              <a:t>“门户网站”</a:t>
            </a:r>
            <a:endParaRPr lang="en-US" altLang="zh-CN" b="0" dirty="0">
              <a:latin typeface="+mn-ea"/>
              <a:ea typeface="+mn-ea"/>
            </a:endParaRPr>
          </a:p>
          <a:p>
            <a:pPr marL="0" indent="0">
              <a:lnSpc>
                <a:spcPct val="150000"/>
              </a:lnSpc>
              <a:spcBef>
                <a:spcPts val="0"/>
              </a:spcBef>
            </a:pPr>
            <a:endParaRPr lang="en-US" altLang="zh-CN" dirty="0">
              <a:latin typeface="+mn-ea"/>
            </a:endParaRPr>
          </a:p>
          <a:p>
            <a:pPr marL="0" indent="0">
              <a:lnSpc>
                <a:spcPct val="150000"/>
              </a:lnSpc>
              <a:spcBef>
                <a:spcPts val="0"/>
              </a:spcBef>
            </a:pPr>
            <a:r>
              <a:rPr lang="zh-CN" altLang="zh-CN" dirty="0">
                <a:latin typeface="+mn-ea"/>
              </a:rPr>
              <a:t>在动手制作网站前，建议先确定网站定位，再拟定网站主题，这样才不致于制作方向偏离而造成网站杂乱无章。</a:t>
            </a:r>
          </a:p>
          <a:p>
            <a:pPr marL="0" indent="0">
              <a:lnSpc>
                <a:spcPct val="150000"/>
              </a:lnSpc>
              <a:spcBef>
                <a:spcPts val="0"/>
              </a:spcBef>
            </a:pPr>
            <a:endParaRPr lang="en-US" altLang="zh-CN" dirty="0">
              <a:latin typeface="+mn-ea"/>
            </a:endParaRPr>
          </a:p>
        </p:txBody>
      </p:sp>
      <p:sp>
        <p:nvSpPr>
          <p:cNvPr id="45059" name="标题 1"/>
          <p:cNvSpPr>
            <a:spLocks noGrp="1"/>
          </p:cNvSpPr>
          <p:nvPr>
            <p:ph type="title"/>
          </p:nvPr>
        </p:nvSpPr>
        <p:spPr>
          <a:xfrm>
            <a:off x="1345853" y="242620"/>
            <a:ext cx="6589713" cy="53555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kern="1200" dirty="0">
                <a:solidFill>
                  <a:srgbClr val="F8F8F8"/>
                </a:solidFill>
                <a:latin typeface="微软雅黑"/>
              </a:rPr>
              <a:t>1.3 </a:t>
            </a:r>
            <a:r>
              <a:rPr lang="zh-CN" altLang="en-US" kern="1200" dirty="0">
                <a:solidFill>
                  <a:srgbClr val="F8F8F8"/>
                </a:solidFill>
                <a:latin typeface="微软雅黑"/>
              </a:rPr>
              <a:t>构建网站的流程</a:t>
            </a:r>
          </a:p>
        </p:txBody>
      </p:sp>
    </p:spTree>
    <p:extLst>
      <p:ext uri="{BB962C8B-B14F-4D97-AF65-F5344CB8AC3E}">
        <p14:creationId xmlns:p14="http://schemas.microsoft.com/office/powerpoint/2010/main" val="148356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2"/>
          <p:cNvSpPr>
            <a:spLocks noGrp="1"/>
          </p:cNvSpPr>
          <p:nvPr>
            <p:ph idx="1"/>
          </p:nvPr>
        </p:nvSpPr>
        <p:spPr>
          <a:xfrm>
            <a:off x="1273845" y="980728"/>
            <a:ext cx="8640960" cy="4965700"/>
          </a:xfrm>
        </p:spPr>
        <p:txBody>
          <a:bodyPr/>
          <a:lstStyle/>
          <a:p>
            <a:pPr marL="0" indent="0">
              <a:lnSpc>
                <a:spcPct val="150000"/>
              </a:lnSpc>
              <a:buNone/>
            </a:pPr>
            <a:r>
              <a:rPr lang="zh-CN" altLang="zh-CN" dirty="0" smtClean="0">
                <a:latin typeface="+mn-ea"/>
              </a:rPr>
              <a:t>建议</a:t>
            </a:r>
            <a:r>
              <a:rPr lang="zh-CN" altLang="zh-CN" dirty="0">
                <a:latin typeface="+mn-ea"/>
              </a:rPr>
              <a:t>规划网站时，可以从下面</a:t>
            </a:r>
            <a:r>
              <a:rPr lang="en-US" altLang="zh-CN" dirty="0">
                <a:latin typeface="+mn-ea"/>
              </a:rPr>
              <a:t>3</a:t>
            </a:r>
            <a:r>
              <a:rPr lang="zh-CN" altLang="zh-CN" dirty="0">
                <a:latin typeface="+mn-ea"/>
              </a:rPr>
              <a:t>个方向入手。</a:t>
            </a:r>
          </a:p>
          <a:p>
            <a:pPr marL="0" indent="0">
              <a:lnSpc>
                <a:spcPct val="150000"/>
              </a:lnSpc>
              <a:buNone/>
            </a:pPr>
            <a:r>
              <a:rPr lang="zh-CN" altLang="zh-CN" dirty="0">
                <a:latin typeface="+mn-ea"/>
              </a:rPr>
              <a:t>（</a:t>
            </a:r>
            <a:r>
              <a:rPr lang="en-US" altLang="zh-CN" dirty="0">
                <a:latin typeface="+mn-ea"/>
              </a:rPr>
              <a:t>1</a:t>
            </a:r>
            <a:r>
              <a:rPr lang="zh-CN" altLang="zh-CN" dirty="0">
                <a:latin typeface="+mn-ea"/>
              </a:rPr>
              <a:t>）网站主要的内容</a:t>
            </a:r>
          </a:p>
          <a:p>
            <a:pPr marL="0" indent="0">
              <a:lnSpc>
                <a:spcPct val="150000"/>
              </a:lnSpc>
              <a:buNone/>
            </a:pPr>
            <a:r>
              <a:rPr lang="zh-CN" altLang="zh-CN" dirty="0">
                <a:latin typeface="+mn-ea"/>
              </a:rPr>
              <a:t>按照网站主题，先规划出网站的内容，例如想要制作一个介绍某企业的网站，确定网页内容介绍企业概况、企业新闻、企业案例和联系方式为主。</a:t>
            </a:r>
          </a:p>
          <a:p>
            <a:pPr marL="0" indent="0">
              <a:lnSpc>
                <a:spcPct val="150000"/>
              </a:lnSpc>
              <a:buNone/>
            </a:pPr>
            <a:r>
              <a:rPr lang="zh-CN" altLang="zh-CN" dirty="0">
                <a:latin typeface="+mn-ea"/>
              </a:rPr>
              <a:t>（</a:t>
            </a:r>
            <a:r>
              <a:rPr lang="en-US" altLang="zh-CN" dirty="0">
                <a:latin typeface="+mn-ea"/>
              </a:rPr>
              <a:t>2</a:t>
            </a:r>
            <a:r>
              <a:rPr lang="zh-CN" altLang="zh-CN" dirty="0">
                <a:latin typeface="+mn-ea"/>
              </a:rPr>
              <a:t>）确定浏览的对象</a:t>
            </a:r>
          </a:p>
          <a:p>
            <a:pPr marL="0" indent="0">
              <a:lnSpc>
                <a:spcPct val="150000"/>
              </a:lnSpc>
              <a:buNone/>
            </a:pPr>
            <a:r>
              <a:rPr lang="zh-CN" altLang="zh-CN" dirty="0">
                <a:latin typeface="+mn-ea"/>
              </a:rPr>
              <a:t>确定浏览网站的主要目标用户，以决定未来网页呈现的内容与方式。如网页浏览的对象是企业潜在客户，在介绍案例时需要更加详细和专业。</a:t>
            </a:r>
          </a:p>
          <a:p>
            <a:pPr marL="0" indent="0">
              <a:lnSpc>
                <a:spcPct val="150000"/>
              </a:lnSpc>
              <a:buNone/>
            </a:pPr>
            <a:r>
              <a:rPr lang="zh-CN" altLang="zh-CN" dirty="0">
                <a:latin typeface="+mn-ea"/>
              </a:rPr>
              <a:t>（</a:t>
            </a:r>
            <a:r>
              <a:rPr lang="en-US" altLang="zh-CN" dirty="0">
                <a:latin typeface="+mn-ea"/>
              </a:rPr>
              <a:t>3</a:t>
            </a:r>
            <a:r>
              <a:rPr lang="zh-CN" altLang="zh-CN" dirty="0">
                <a:latin typeface="+mn-ea"/>
              </a:rPr>
              <a:t>）网页包含的元素</a:t>
            </a:r>
            <a:endParaRPr lang="en-US" altLang="zh-CN" dirty="0">
              <a:latin typeface="+mn-ea"/>
            </a:endParaRPr>
          </a:p>
          <a:p>
            <a:pPr marL="457200" lvl="1" indent="0" eaLnBrk="1" hangingPunct="1">
              <a:lnSpc>
                <a:spcPct val="150000"/>
              </a:lnSpc>
              <a:buNone/>
            </a:pPr>
            <a:r>
              <a:rPr lang="zh-CN" altLang="zh-CN" b="0" dirty="0">
                <a:latin typeface="+mn-ea"/>
                <a:ea typeface="+mn-ea"/>
              </a:rPr>
              <a:t>文字</a:t>
            </a:r>
            <a:r>
              <a:rPr lang="zh-CN" altLang="en-US" b="0" dirty="0">
                <a:latin typeface="+mn-ea"/>
                <a:ea typeface="+mn-ea"/>
              </a:rPr>
              <a:t>、</a:t>
            </a:r>
            <a:r>
              <a:rPr lang="zh-CN" altLang="zh-CN" b="0" dirty="0">
                <a:latin typeface="+mn-ea"/>
                <a:ea typeface="+mn-ea"/>
              </a:rPr>
              <a:t>图片</a:t>
            </a:r>
            <a:r>
              <a:rPr lang="zh-CN" altLang="en-US" b="0" dirty="0">
                <a:latin typeface="+mn-ea"/>
                <a:ea typeface="+mn-ea"/>
              </a:rPr>
              <a:t>、</a:t>
            </a:r>
            <a:r>
              <a:rPr lang="zh-CN" altLang="zh-CN" b="0" dirty="0">
                <a:latin typeface="+mn-ea"/>
                <a:ea typeface="+mn-ea"/>
              </a:rPr>
              <a:t>声音</a:t>
            </a:r>
            <a:r>
              <a:rPr lang="zh-CN" altLang="en-US" b="0" dirty="0">
                <a:latin typeface="+mn-ea"/>
                <a:ea typeface="+mn-ea"/>
              </a:rPr>
              <a:t>、</a:t>
            </a:r>
            <a:r>
              <a:rPr lang="zh-CN" altLang="zh-CN" b="0" dirty="0">
                <a:latin typeface="+mn-ea"/>
                <a:ea typeface="+mn-ea"/>
              </a:rPr>
              <a:t>多媒体</a:t>
            </a:r>
            <a:r>
              <a:rPr lang="zh-CN" altLang="en-US" b="0" dirty="0">
                <a:latin typeface="+mn-ea"/>
                <a:ea typeface="+mn-ea"/>
              </a:rPr>
              <a:t>、</a:t>
            </a:r>
            <a:r>
              <a:rPr lang="zh-CN" altLang="zh-CN" b="0" dirty="0">
                <a:latin typeface="+mn-ea"/>
                <a:ea typeface="+mn-ea"/>
              </a:rPr>
              <a:t>超链接</a:t>
            </a:r>
            <a:endParaRPr lang="en-US" altLang="zh-CN" b="0" dirty="0">
              <a:latin typeface="+mn-ea"/>
              <a:ea typeface="+mn-ea"/>
            </a:endParaRPr>
          </a:p>
          <a:p>
            <a:pPr marL="0" indent="0">
              <a:lnSpc>
                <a:spcPct val="150000"/>
              </a:lnSpc>
              <a:buNone/>
            </a:pPr>
            <a:endParaRPr lang="zh-CN" altLang="zh-CN" dirty="0">
              <a:latin typeface="+mn-ea"/>
            </a:endParaRPr>
          </a:p>
          <a:p>
            <a:pPr marL="0" indent="0">
              <a:lnSpc>
                <a:spcPct val="150000"/>
              </a:lnSpc>
              <a:buNone/>
            </a:pPr>
            <a:endParaRPr lang="zh-CN" altLang="en-US" dirty="0">
              <a:latin typeface="+mn-ea"/>
            </a:endParaRPr>
          </a:p>
        </p:txBody>
      </p:sp>
      <p:sp>
        <p:nvSpPr>
          <p:cNvPr id="46083" name="标题 1"/>
          <p:cNvSpPr>
            <a:spLocks noGrp="1"/>
          </p:cNvSpPr>
          <p:nvPr>
            <p:ph type="title"/>
          </p:nvPr>
        </p:nvSpPr>
        <p:spPr>
          <a:xfrm>
            <a:off x="1345853" y="188640"/>
            <a:ext cx="6589712" cy="50435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kern="1200" dirty="0" smtClean="0">
                <a:solidFill>
                  <a:srgbClr val="F8F8F8"/>
                </a:solidFill>
                <a:latin typeface="微软雅黑"/>
              </a:rPr>
              <a:t>1.3.2 </a:t>
            </a:r>
            <a:r>
              <a:rPr lang="zh-CN" altLang="zh-CN" kern="1200" dirty="0">
                <a:solidFill>
                  <a:srgbClr val="F8F8F8"/>
                </a:solidFill>
                <a:latin typeface="微软雅黑"/>
              </a:rPr>
              <a:t>规划网站架构与</a:t>
            </a:r>
            <a:r>
              <a:rPr lang="zh-CN" altLang="zh-CN" kern="1200" dirty="0" smtClean="0">
                <a:solidFill>
                  <a:srgbClr val="F8F8F8"/>
                </a:solidFill>
                <a:latin typeface="微软雅黑"/>
              </a:rPr>
              <a:t>内容</a:t>
            </a:r>
            <a:endParaRPr lang="zh-CN" altLang="en-US" kern="1200" dirty="0">
              <a:solidFill>
                <a:srgbClr val="F8F8F8"/>
              </a:solidFill>
              <a:latin typeface="微软雅黑"/>
            </a:endParaRPr>
          </a:p>
        </p:txBody>
      </p:sp>
    </p:spTree>
    <p:extLst>
      <p:ext uri="{BB962C8B-B14F-4D97-AF65-F5344CB8AC3E}">
        <p14:creationId xmlns:p14="http://schemas.microsoft.com/office/powerpoint/2010/main" val="1904016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内容占位符 2"/>
          <p:cNvSpPr>
            <a:spLocks noGrp="1"/>
          </p:cNvSpPr>
          <p:nvPr>
            <p:ph idx="1"/>
          </p:nvPr>
        </p:nvSpPr>
        <p:spPr>
          <a:xfrm>
            <a:off x="1561877" y="1052736"/>
            <a:ext cx="7632848" cy="4321175"/>
          </a:xfrm>
        </p:spPr>
        <p:txBody>
          <a:bodyPr/>
          <a:lstStyle/>
          <a:p>
            <a:pPr marL="0" indent="0">
              <a:lnSpc>
                <a:spcPct val="150000"/>
              </a:lnSpc>
              <a:spcBef>
                <a:spcPts val="0"/>
              </a:spcBef>
            </a:pPr>
            <a:r>
              <a:rPr lang="zh-CN" altLang="zh-CN" dirty="0" smtClean="0">
                <a:latin typeface="+mn-ea"/>
              </a:rPr>
              <a:t>网站</a:t>
            </a:r>
            <a:r>
              <a:rPr lang="zh-CN" altLang="zh-CN" dirty="0">
                <a:latin typeface="+mn-ea"/>
              </a:rPr>
              <a:t>制作前资料的收集和整理是非常重要的，这样做不但可以节省制作时间、避免遗漏重要数据，还可以丰富网站的内容。一个内容乏善可陈的网页，想必无法让访问者驻足浏览。</a:t>
            </a:r>
          </a:p>
          <a:p>
            <a:pPr marL="0" indent="0">
              <a:lnSpc>
                <a:spcPct val="150000"/>
              </a:lnSpc>
              <a:spcBef>
                <a:spcPts val="0"/>
              </a:spcBef>
            </a:pPr>
            <a:r>
              <a:rPr lang="zh-CN" altLang="zh-CN" dirty="0">
                <a:latin typeface="+mn-ea"/>
              </a:rPr>
              <a:t>收集资料的方式很多，只要与网站主题相关的素材都是收集的对象，可以分为</a:t>
            </a:r>
            <a:r>
              <a:rPr lang="en-US" altLang="zh-CN" dirty="0">
                <a:latin typeface="+mn-ea"/>
              </a:rPr>
              <a:t>4</a:t>
            </a:r>
            <a:r>
              <a:rPr lang="zh-CN" altLang="zh-CN" dirty="0">
                <a:latin typeface="+mn-ea"/>
              </a:rPr>
              <a:t>大方向，分别是“文字”“图片”“多媒体”和“超链接”，将收集好的资料分别放在</a:t>
            </a:r>
            <a:r>
              <a:rPr lang="en-US" altLang="zh-CN" dirty="0">
                <a:latin typeface="+mn-ea"/>
              </a:rPr>
              <a:t>4</a:t>
            </a:r>
            <a:r>
              <a:rPr lang="zh-CN" altLang="zh-CN" dirty="0">
                <a:latin typeface="+mn-ea"/>
              </a:rPr>
              <a:t>个文件夹中，</a:t>
            </a:r>
            <a:endParaRPr lang="zh-CN" altLang="en-US" dirty="0">
              <a:latin typeface="+mn-ea"/>
            </a:endParaRPr>
          </a:p>
        </p:txBody>
      </p:sp>
      <p:sp>
        <p:nvSpPr>
          <p:cNvPr id="47107" name="标题 1"/>
          <p:cNvSpPr>
            <a:spLocks noGrp="1"/>
          </p:cNvSpPr>
          <p:nvPr>
            <p:ph type="title"/>
          </p:nvPr>
        </p:nvSpPr>
        <p:spPr>
          <a:xfrm>
            <a:off x="1304177" y="188640"/>
            <a:ext cx="6588125" cy="50405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kern="1200" dirty="0" smtClean="0">
                <a:solidFill>
                  <a:srgbClr val="F8F8F8"/>
                </a:solidFill>
                <a:latin typeface="微软雅黑"/>
              </a:rPr>
              <a:t>1.3.3 </a:t>
            </a:r>
            <a:r>
              <a:rPr lang="zh-CN" altLang="en-US" kern="1200" dirty="0">
                <a:solidFill>
                  <a:srgbClr val="F8F8F8"/>
                </a:solidFill>
                <a:latin typeface="微软雅黑"/>
              </a:rPr>
              <a:t>收集相关</a:t>
            </a:r>
            <a:r>
              <a:rPr lang="zh-CN" altLang="en-US" kern="1200" dirty="0" smtClean="0">
                <a:solidFill>
                  <a:srgbClr val="F8F8F8"/>
                </a:solidFill>
                <a:latin typeface="微软雅黑"/>
              </a:rPr>
              <a:t>资料</a:t>
            </a:r>
            <a:endParaRPr lang="zh-CN" altLang="en-US" kern="1200" dirty="0">
              <a:solidFill>
                <a:srgbClr val="F8F8F8"/>
              </a:solidFill>
              <a:latin typeface="微软雅黑"/>
            </a:endParaRPr>
          </a:p>
        </p:txBody>
      </p:sp>
    </p:spTree>
    <p:extLst>
      <p:ext uri="{BB962C8B-B14F-4D97-AF65-F5344CB8AC3E}">
        <p14:creationId xmlns:p14="http://schemas.microsoft.com/office/powerpoint/2010/main" val="3935017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2"/>
          <p:cNvSpPr>
            <a:spLocks noGrp="1"/>
          </p:cNvSpPr>
          <p:nvPr>
            <p:ph idx="1"/>
          </p:nvPr>
        </p:nvSpPr>
        <p:spPr>
          <a:xfrm>
            <a:off x="1319255" y="832412"/>
            <a:ext cx="8388350" cy="2566987"/>
          </a:xfrm>
        </p:spPr>
        <p:txBody>
          <a:bodyPr/>
          <a:lstStyle/>
          <a:p>
            <a:pPr marL="0" indent="0">
              <a:lnSpc>
                <a:spcPct val="150000"/>
              </a:lnSpc>
              <a:spcBef>
                <a:spcPts val="0"/>
              </a:spcBef>
              <a:buNone/>
            </a:pPr>
            <a:r>
              <a:rPr lang="zh-CN" altLang="zh-CN" dirty="0" smtClean="0">
                <a:latin typeface="+mn-ea"/>
              </a:rPr>
              <a:t>（</a:t>
            </a:r>
            <a:r>
              <a:rPr lang="fr-FR" altLang="zh-CN" dirty="0">
                <a:latin typeface="+mn-ea"/>
              </a:rPr>
              <a:t>1</a:t>
            </a:r>
            <a:r>
              <a:rPr lang="zh-CN" altLang="zh-CN" dirty="0">
                <a:latin typeface="+mn-ea"/>
              </a:rPr>
              <a:t>）页面设计以确定网站整体外观</a:t>
            </a:r>
          </a:p>
          <a:p>
            <a:pPr marL="0" indent="0">
              <a:lnSpc>
                <a:spcPct val="150000"/>
              </a:lnSpc>
              <a:spcBef>
                <a:spcPts val="0"/>
              </a:spcBef>
            </a:pPr>
            <a:r>
              <a:rPr lang="zh-CN" altLang="zh-CN" dirty="0">
                <a:latin typeface="+mn-ea"/>
              </a:rPr>
              <a:t>可以先用纸笔记录下初步构思，然后使用</a:t>
            </a:r>
            <a:r>
              <a:rPr lang="en-US" altLang="zh-CN" dirty="0" err="1">
                <a:latin typeface="+mn-ea"/>
              </a:rPr>
              <a:t>PhotoShop</a:t>
            </a:r>
            <a:r>
              <a:rPr lang="zh-CN" altLang="zh-CN" dirty="0">
                <a:latin typeface="+mn-ea"/>
              </a:rPr>
              <a:t>或</a:t>
            </a:r>
            <a:r>
              <a:rPr lang="en-US" altLang="zh-CN" dirty="0">
                <a:latin typeface="+mn-ea"/>
              </a:rPr>
              <a:t>Fireworks</a:t>
            </a:r>
            <a:r>
              <a:rPr lang="zh-CN" altLang="zh-CN" dirty="0">
                <a:latin typeface="+mn-ea"/>
              </a:rPr>
              <a:t>来创建网页的实体模型。网页实体模型通常显示设计布局、技术组件、主题和颜色、图形图像以及其他媒体元素。</a:t>
            </a:r>
          </a:p>
          <a:p>
            <a:pPr marL="0" indent="0">
              <a:lnSpc>
                <a:spcPct val="150000"/>
              </a:lnSpc>
              <a:spcBef>
                <a:spcPts val="0"/>
              </a:spcBef>
            </a:pPr>
            <a:r>
              <a:rPr lang="zh-CN" altLang="zh-CN" dirty="0">
                <a:latin typeface="+mn-ea"/>
              </a:rPr>
              <a:t>可以在草稿纸上先画出如图的设计草图。</a:t>
            </a:r>
            <a:endParaRPr lang="en-US" altLang="zh-CN" dirty="0">
              <a:latin typeface="+mn-ea"/>
            </a:endParaRPr>
          </a:p>
        </p:txBody>
      </p:sp>
      <p:pic>
        <p:nvPicPr>
          <p:cNvPr id="48131" name="Picture 2" descr="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2037" y="3284984"/>
            <a:ext cx="4824413" cy="341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标题 1"/>
          <p:cNvSpPr>
            <a:spLocks noGrp="1"/>
          </p:cNvSpPr>
          <p:nvPr>
            <p:ph type="title"/>
          </p:nvPr>
        </p:nvSpPr>
        <p:spPr>
          <a:xfrm>
            <a:off x="1345853" y="184150"/>
            <a:ext cx="6588125" cy="58055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kern="1200" dirty="0" smtClean="0">
                <a:solidFill>
                  <a:srgbClr val="F8F8F8"/>
                </a:solidFill>
                <a:latin typeface="微软雅黑"/>
              </a:rPr>
              <a:t>1.3.4  </a:t>
            </a:r>
            <a:r>
              <a:rPr lang="zh-CN" altLang="en-US" kern="1200" dirty="0">
                <a:solidFill>
                  <a:srgbClr val="F8F8F8"/>
                </a:solidFill>
                <a:latin typeface="微软雅黑"/>
              </a:rPr>
              <a:t>页面设计和布局</a:t>
            </a:r>
            <a:r>
              <a:rPr lang="zh-CN" altLang="en-US" kern="1200" dirty="0" smtClean="0">
                <a:solidFill>
                  <a:srgbClr val="F8F8F8"/>
                </a:solidFill>
                <a:latin typeface="微软雅黑"/>
              </a:rPr>
              <a:t>规划</a:t>
            </a:r>
            <a:endParaRPr lang="zh-CN" altLang="en-US" kern="1200" dirty="0">
              <a:solidFill>
                <a:srgbClr val="F8F8F8"/>
              </a:solidFill>
              <a:latin typeface="微软雅黑"/>
            </a:endParaRPr>
          </a:p>
        </p:txBody>
      </p:sp>
    </p:spTree>
    <p:extLst>
      <p:ext uri="{BB962C8B-B14F-4D97-AF65-F5344CB8AC3E}">
        <p14:creationId xmlns:p14="http://schemas.microsoft.com/office/powerpoint/2010/main" val="1378174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2"/>
          <p:cNvSpPr>
            <a:spLocks noGrp="1"/>
          </p:cNvSpPr>
          <p:nvPr>
            <p:ph idx="1"/>
          </p:nvPr>
        </p:nvSpPr>
        <p:spPr>
          <a:xfrm>
            <a:off x="1849909" y="849313"/>
            <a:ext cx="8388350" cy="406400"/>
          </a:xfrm>
        </p:spPr>
        <p:txBody>
          <a:bodyPr/>
          <a:lstStyle/>
          <a:p>
            <a:pPr eaLnBrk="1" hangingPunct="1"/>
            <a:r>
              <a:rPr lang="zh-CN" altLang="zh-CN" dirty="0" smtClean="0">
                <a:ea typeface="宋体" panose="02010600030101010101" pitchFamily="2" charset="-122"/>
              </a:rPr>
              <a:t>然后在</a:t>
            </a:r>
            <a:r>
              <a:rPr lang="en-US" altLang="zh-CN" dirty="0" err="1" smtClean="0">
                <a:ea typeface="宋体" panose="02010600030101010101" pitchFamily="2" charset="-122"/>
              </a:rPr>
              <a:t>PhotoShop</a:t>
            </a:r>
            <a:r>
              <a:rPr lang="zh-CN" altLang="zh-CN" dirty="0" smtClean="0">
                <a:ea typeface="宋体" panose="02010600030101010101" pitchFamily="2" charset="-122"/>
              </a:rPr>
              <a:t>中建立的实体模型</a:t>
            </a:r>
            <a:endParaRPr lang="zh-CN" altLang="en-US" dirty="0" smtClean="0">
              <a:ea typeface="宋体" panose="02010600030101010101" pitchFamily="2" charset="-122"/>
            </a:endParaRPr>
          </a:p>
        </p:txBody>
      </p:sp>
      <p:pic>
        <p:nvPicPr>
          <p:cNvPr id="491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2032" y="1412875"/>
            <a:ext cx="6696075" cy="490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标题 1"/>
          <p:cNvSpPr>
            <a:spLocks noGrp="1"/>
          </p:cNvSpPr>
          <p:nvPr>
            <p:ph type="title"/>
          </p:nvPr>
        </p:nvSpPr>
        <p:spPr>
          <a:xfrm>
            <a:off x="1345853" y="184150"/>
            <a:ext cx="6588125" cy="50854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kern="1200" dirty="0" smtClean="0">
                <a:solidFill>
                  <a:srgbClr val="F8F8F8"/>
                </a:solidFill>
                <a:latin typeface="微软雅黑"/>
              </a:rPr>
              <a:t>1.3.4  </a:t>
            </a:r>
            <a:r>
              <a:rPr lang="zh-CN" altLang="en-US" kern="1200" dirty="0">
                <a:solidFill>
                  <a:srgbClr val="F8F8F8"/>
                </a:solidFill>
                <a:latin typeface="微软雅黑"/>
              </a:rPr>
              <a:t>页面设计和布局规划</a:t>
            </a:r>
          </a:p>
        </p:txBody>
      </p:sp>
    </p:spTree>
    <p:extLst>
      <p:ext uri="{BB962C8B-B14F-4D97-AF65-F5344CB8AC3E}">
        <p14:creationId xmlns:p14="http://schemas.microsoft.com/office/powerpoint/2010/main" val="1251593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2"/>
          <p:cNvSpPr>
            <a:spLocks noGrp="1"/>
          </p:cNvSpPr>
          <p:nvPr>
            <p:ph idx="1"/>
          </p:nvPr>
        </p:nvSpPr>
        <p:spPr>
          <a:xfrm>
            <a:off x="1435847" y="1052736"/>
            <a:ext cx="7869237" cy="1846263"/>
          </a:xfrm>
        </p:spPr>
        <p:txBody>
          <a:bodyPr/>
          <a:lstStyle/>
          <a:p>
            <a:pPr marL="0" indent="0">
              <a:lnSpc>
                <a:spcPct val="150000"/>
              </a:lnSpc>
              <a:spcBef>
                <a:spcPts val="0"/>
              </a:spcBef>
              <a:buNone/>
            </a:pPr>
            <a:r>
              <a:rPr lang="zh-CN" altLang="zh-CN" dirty="0">
                <a:latin typeface="+mn-ea"/>
              </a:rPr>
              <a:t>（</a:t>
            </a:r>
            <a:r>
              <a:rPr lang="fr-FR" altLang="zh-CN" dirty="0">
                <a:latin typeface="+mn-ea"/>
              </a:rPr>
              <a:t>2</a:t>
            </a:r>
            <a:r>
              <a:rPr lang="zh-CN" altLang="zh-CN" dirty="0">
                <a:latin typeface="+mn-ea"/>
              </a:rPr>
              <a:t>）页面布局规划 </a:t>
            </a:r>
          </a:p>
          <a:p>
            <a:pPr marL="0" indent="0">
              <a:lnSpc>
                <a:spcPct val="150000"/>
              </a:lnSpc>
              <a:spcBef>
                <a:spcPts val="0"/>
              </a:spcBef>
            </a:pPr>
            <a:r>
              <a:rPr lang="zh-CN" altLang="zh-CN" dirty="0">
                <a:latin typeface="+mn-ea"/>
              </a:rPr>
              <a:t>页面布局是</a:t>
            </a:r>
            <a:r>
              <a:rPr lang="en-US" altLang="zh-CN" dirty="0">
                <a:latin typeface="+mn-ea"/>
              </a:rPr>
              <a:t>Web</a:t>
            </a:r>
            <a:r>
              <a:rPr lang="zh-CN" altLang="zh-CN" dirty="0">
                <a:latin typeface="+mn-ea"/>
              </a:rPr>
              <a:t>设计中最重要的方面之一。页面布局决定页面在浏览器中的外观，例如，显示菜单、图像和</a:t>
            </a:r>
            <a:r>
              <a:rPr lang="en-US" altLang="zh-CN" dirty="0">
                <a:latin typeface="+mn-ea"/>
              </a:rPr>
              <a:t>Flash</a:t>
            </a:r>
            <a:r>
              <a:rPr lang="zh-CN" altLang="zh-CN" dirty="0">
                <a:latin typeface="+mn-ea"/>
              </a:rPr>
              <a:t>内容的放置位置。</a:t>
            </a:r>
          </a:p>
          <a:p>
            <a:pPr marL="0" indent="0">
              <a:lnSpc>
                <a:spcPct val="150000"/>
              </a:lnSpc>
              <a:spcBef>
                <a:spcPts val="0"/>
              </a:spcBef>
            </a:pPr>
            <a:endParaRPr lang="zh-CN" altLang="en-US" dirty="0">
              <a:latin typeface="+mn-ea"/>
            </a:endParaRPr>
          </a:p>
        </p:txBody>
      </p:sp>
      <p:sp>
        <p:nvSpPr>
          <p:cNvPr id="50179" name="标题 1"/>
          <p:cNvSpPr>
            <a:spLocks noGrp="1"/>
          </p:cNvSpPr>
          <p:nvPr>
            <p:ph type="title"/>
          </p:nvPr>
        </p:nvSpPr>
        <p:spPr>
          <a:xfrm>
            <a:off x="1417861" y="184150"/>
            <a:ext cx="6588125" cy="58055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kern="1200" dirty="0">
                <a:solidFill>
                  <a:srgbClr val="F8F8F8"/>
                </a:solidFill>
                <a:latin typeface="微软雅黑"/>
              </a:rPr>
              <a:t>1.3.4  </a:t>
            </a:r>
            <a:r>
              <a:rPr lang="zh-CN" altLang="en-US" kern="1200" dirty="0">
                <a:solidFill>
                  <a:srgbClr val="F8F8F8"/>
                </a:solidFill>
                <a:latin typeface="微软雅黑"/>
              </a:rPr>
              <a:t>页面设计和布局规划</a:t>
            </a:r>
          </a:p>
        </p:txBody>
      </p:sp>
    </p:spTree>
    <p:extLst>
      <p:ext uri="{BB962C8B-B14F-4D97-AF65-F5344CB8AC3E}">
        <p14:creationId xmlns:p14="http://schemas.microsoft.com/office/powerpoint/2010/main" val="1546149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1345853" y="188641"/>
            <a:ext cx="7272337" cy="50405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kern="1200" dirty="0">
                <a:solidFill>
                  <a:srgbClr val="F8F8F8"/>
                </a:solidFill>
                <a:latin typeface="微软雅黑"/>
              </a:rPr>
              <a:t>1.3.5 </a:t>
            </a:r>
            <a:r>
              <a:rPr lang="zh-CN" altLang="zh-CN" kern="1200" dirty="0">
                <a:solidFill>
                  <a:srgbClr val="F8F8F8"/>
                </a:solidFill>
                <a:latin typeface="微软雅黑"/>
              </a:rPr>
              <a:t>网页制作、测试与上传</a:t>
            </a:r>
            <a:endParaRPr lang="zh-CN" altLang="en-US" kern="1200" dirty="0">
              <a:solidFill>
                <a:srgbClr val="F8F8F8"/>
              </a:solidFill>
              <a:latin typeface="微软雅黑"/>
            </a:endParaRPr>
          </a:p>
        </p:txBody>
      </p:sp>
      <p:sp>
        <p:nvSpPr>
          <p:cNvPr id="51203" name="内容占位符 2"/>
          <p:cNvSpPr>
            <a:spLocks noGrp="1"/>
          </p:cNvSpPr>
          <p:nvPr>
            <p:ph idx="1"/>
          </p:nvPr>
        </p:nvSpPr>
        <p:spPr>
          <a:xfrm>
            <a:off x="1375793" y="1052736"/>
            <a:ext cx="8034956" cy="3312368"/>
          </a:xfrm>
        </p:spPr>
        <p:txBody>
          <a:bodyPr/>
          <a:lstStyle/>
          <a:p>
            <a:pPr marL="0" indent="0">
              <a:lnSpc>
                <a:spcPct val="150000"/>
              </a:lnSpc>
              <a:spcBef>
                <a:spcPts val="0"/>
              </a:spcBef>
              <a:buNone/>
            </a:pPr>
            <a:r>
              <a:rPr lang="zh-CN" altLang="zh-CN" dirty="0">
                <a:latin typeface="+mn-ea"/>
              </a:rPr>
              <a:t>（</a:t>
            </a:r>
            <a:r>
              <a:rPr lang="fr-FR" altLang="zh-CN" dirty="0">
                <a:latin typeface="+mn-ea"/>
              </a:rPr>
              <a:t>1</a:t>
            </a:r>
            <a:r>
              <a:rPr lang="zh-CN" altLang="zh-CN" dirty="0">
                <a:latin typeface="+mn-ea"/>
              </a:rPr>
              <a:t>）合理安排网站的目录结构</a:t>
            </a:r>
          </a:p>
          <a:p>
            <a:pPr marL="0" indent="0">
              <a:lnSpc>
                <a:spcPct val="150000"/>
              </a:lnSpc>
              <a:spcBef>
                <a:spcPts val="0"/>
              </a:spcBef>
            </a:pPr>
            <a:r>
              <a:rPr lang="zh-CN" altLang="zh-CN" dirty="0">
                <a:latin typeface="+mn-ea"/>
              </a:rPr>
              <a:t>网站的目录是指建立网站时创建的目录。合理的站点结构，能够加快对站点的设计，提高工作效率，节省时间。如果将所有网页都存储在一个目录下，当网站规模越来越大时，管理起来就会变得很不容易。因此，一般来说，应该利用文件夹来管理文档。 </a:t>
            </a:r>
          </a:p>
          <a:p>
            <a:pPr marL="0" indent="0">
              <a:lnSpc>
                <a:spcPct val="150000"/>
              </a:lnSpc>
              <a:spcBef>
                <a:spcPts val="0"/>
              </a:spcBef>
            </a:pPr>
            <a:r>
              <a:rPr lang="zh-CN" altLang="zh-CN" dirty="0">
                <a:latin typeface="+mn-ea"/>
              </a:rPr>
              <a:t>用文件夹来保存文档。一般来说，应该用文件夹合理构建网站结构。</a:t>
            </a:r>
          </a:p>
        </p:txBody>
      </p:sp>
    </p:spTree>
    <p:extLst>
      <p:ext uri="{BB962C8B-B14F-4D97-AF65-F5344CB8AC3E}">
        <p14:creationId xmlns:p14="http://schemas.microsoft.com/office/powerpoint/2010/main" val="165464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1345853" y="198439"/>
            <a:ext cx="7200900" cy="49425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kern="1200" dirty="0">
                <a:solidFill>
                  <a:srgbClr val="F8F8F8"/>
                </a:solidFill>
                <a:latin typeface="微软雅黑"/>
              </a:rPr>
              <a:t>1.3.5 </a:t>
            </a:r>
            <a:r>
              <a:rPr lang="zh-CN" altLang="zh-CN" kern="1200" dirty="0">
                <a:solidFill>
                  <a:srgbClr val="F8F8F8"/>
                </a:solidFill>
                <a:latin typeface="微软雅黑"/>
              </a:rPr>
              <a:t>网页制作、测试与上传</a:t>
            </a:r>
            <a:endParaRPr lang="zh-CN" altLang="en-US" kern="1200" dirty="0">
              <a:solidFill>
                <a:srgbClr val="F8F8F8"/>
              </a:solidFill>
              <a:latin typeface="微软雅黑"/>
            </a:endParaRPr>
          </a:p>
        </p:txBody>
      </p:sp>
      <p:sp>
        <p:nvSpPr>
          <p:cNvPr id="52227" name="内容占位符 2"/>
          <p:cNvSpPr>
            <a:spLocks noGrp="1"/>
          </p:cNvSpPr>
          <p:nvPr>
            <p:ph idx="1"/>
          </p:nvPr>
        </p:nvSpPr>
        <p:spPr>
          <a:xfrm>
            <a:off x="1345853" y="947422"/>
            <a:ext cx="8424936" cy="4895850"/>
          </a:xfrm>
        </p:spPr>
        <p:txBody>
          <a:bodyPr/>
          <a:lstStyle/>
          <a:p>
            <a:pPr marL="0" indent="0">
              <a:buNone/>
            </a:pPr>
            <a:r>
              <a:rPr lang="zh-CN" altLang="zh-CN" dirty="0">
                <a:latin typeface="+mn-ea"/>
              </a:rPr>
              <a:t>（</a:t>
            </a:r>
            <a:r>
              <a:rPr lang="fr-FR" altLang="zh-CN" dirty="0">
                <a:latin typeface="+mn-ea"/>
              </a:rPr>
              <a:t>1</a:t>
            </a:r>
            <a:r>
              <a:rPr lang="zh-CN" altLang="zh-CN" dirty="0">
                <a:latin typeface="+mn-ea"/>
              </a:rPr>
              <a:t>）合理安排网站的目录结构</a:t>
            </a:r>
          </a:p>
          <a:p>
            <a:pPr marL="0" indent="0"/>
            <a:r>
              <a:rPr lang="zh-CN" altLang="zh-CN" dirty="0">
                <a:solidFill>
                  <a:srgbClr val="FF0000"/>
                </a:solidFill>
                <a:latin typeface="+mn-ea"/>
              </a:rPr>
              <a:t>首先为网站创建一个根文件夹，然后在其中创建多个子文件夹，再将素材分门别类存储到相应的文件夹下，必要时，可以创建多级子文件夹。</a:t>
            </a:r>
            <a:r>
              <a:rPr lang="zh-CN" altLang="zh-CN" dirty="0">
                <a:latin typeface="+mn-ea"/>
              </a:rPr>
              <a:t>设计合理的网站结构，能够提高工作效率，方便对网站的管理。</a:t>
            </a:r>
          </a:p>
          <a:p>
            <a:pPr marL="0" indent="0"/>
            <a:r>
              <a:rPr lang="zh-CN" altLang="zh-CN" dirty="0">
                <a:solidFill>
                  <a:srgbClr val="FF0000"/>
                </a:solidFill>
                <a:latin typeface="+mn-ea"/>
              </a:rPr>
              <a:t>使用合理的文件名称。</a:t>
            </a:r>
            <a:r>
              <a:rPr lang="zh-CN" altLang="zh-CN" dirty="0">
                <a:latin typeface="+mn-ea"/>
              </a:rPr>
              <a:t>使用合理的文件名非常重要，特别是在网站的规模变得很大时。文件名应该容易理解，让人看了就知道网页表述的内容。尽管中文文件名对于中国人来说，更清晰易懂，但是应该避免使用中文文件名，因为很多</a:t>
            </a:r>
            <a:r>
              <a:rPr lang="en-US" altLang="zh-CN" dirty="0">
                <a:latin typeface="+mn-ea"/>
              </a:rPr>
              <a:t>Web</a:t>
            </a:r>
            <a:r>
              <a:rPr lang="zh-CN" altLang="zh-CN" dirty="0">
                <a:latin typeface="+mn-ea"/>
              </a:rPr>
              <a:t>服务器使用的是英文操作系统，不能对中文文件名提供很好的支持；而且浏览网站的用户也可能使用英文操作系统，中文的文件名称同样可能导致浏览错误或访问失败。如果实在对英文不熟悉，可以用汉语拼音作为文件名称的拼写。</a:t>
            </a:r>
          </a:p>
          <a:p>
            <a:pPr marL="0" indent="0"/>
            <a:r>
              <a:rPr lang="zh-CN" altLang="zh-CN" dirty="0">
                <a:latin typeface="+mn-ea"/>
              </a:rPr>
              <a:t>另外，很多</a:t>
            </a:r>
            <a:r>
              <a:rPr lang="en-US" altLang="zh-CN" dirty="0">
                <a:latin typeface="+mn-ea"/>
              </a:rPr>
              <a:t>Web</a:t>
            </a:r>
            <a:r>
              <a:rPr lang="zh-CN" altLang="zh-CN" dirty="0">
                <a:latin typeface="+mn-ea"/>
              </a:rPr>
              <a:t>服务器采用不同的操作系统，有可能区分文件名的大小写。所以在构建站点时，</a:t>
            </a:r>
            <a:r>
              <a:rPr lang="zh-CN" altLang="zh-CN" dirty="0">
                <a:solidFill>
                  <a:srgbClr val="FF0000"/>
                </a:solidFill>
                <a:latin typeface="+mn-ea"/>
              </a:rPr>
              <a:t>全部要使用小写的文件名。</a:t>
            </a:r>
          </a:p>
          <a:p>
            <a:pPr marL="0" indent="0"/>
            <a:endParaRPr lang="zh-CN" altLang="en-US" dirty="0">
              <a:latin typeface="+mn-ea"/>
            </a:endParaRPr>
          </a:p>
        </p:txBody>
      </p:sp>
    </p:spTree>
    <p:extLst>
      <p:ext uri="{BB962C8B-B14F-4D97-AF65-F5344CB8AC3E}">
        <p14:creationId xmlns:p14="http://schemas.microsoft.com/office/powerpoint/2010/main" val="62972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1526381" y="3124200"/>
            <a:ext cx="914400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ctr" eaLnBrk="1" hangingPunct="1"/>
            <a:endParaRPr kumimoji="1" lang="zh-CN" altLang="en-US" sz="4400" b="0">
              <a:solidFill>
                <a:srgbClr val="FFFF00"/>
              </a:solidFill>
              <a:latin typeface="黑体" panose="02010609060101010101" pitchFamily="49" charset="-122"/>
              <a:ea typeface="黑体" panose="02010609060101010101" pitchFamily="49" charset="-122"/>
            </a:endParaRPr>
          </a:p>
          <a:p>
            <a:endParaRPr kumimoji="1" lang="zh-CN" altLang="en-US" sz="4400" b="0">
              <a:latin typeface="黑体" panose="02010609060101010101" pitchFamily="49" charset="-122"/>
              <a:ea typeface="黑体" panose="02010609060101010101" pitchFamily="49" charset="-122"/>
            </a:endParaRPr>
          </a:p>
        </p:txBody>
      </p:sp>
      <p:sp>
        <p:nvSpPr>
          <p:cNvPr id="4099" name="Rectangle 3"/>
          <p:cNvSpPr>
            <a:spLocks noGrp="1" noChangeArrowheads="1"/>
          </p:cNvSpPr>
          <p:nvPr>
            <p:ph type="title"/>
          </p:nvPr>
        </p:nvSpPr>
        <p:spPr>
          <a:xfrm>
            <a:off x="1411111" y="260648"/>
            <a:ext cx="4674678" cy="46166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ctr" anchorCtr="0" compatLnSpc="1">
            <a:prstTxWarp prst="textNoShape">
              <a:avLst/>
            </a:prstTxWarp>
            <a:spAutoFit/>
          </a:bodyPr>
          <a:lstStyle/>
          <a:p>
            <a:pPr>
              <a:buFont typeface="Arial" pitchFamily="34" charset="0"/>
            </a:pPr>
            <a:r>
              <a:rPr lang="zh-CN" altLang="en-US" kern="1200" dirty="0">
                <a:solidFill>
                  <a:srgbClr val="F8F8F8"/>
                </a:solidFill>
                <a:latin typeface="微软雅黑"/>
                <a:cs typeface="+mn-cs"/>
              </a:rPr>
              <a:t>第</a:t>
            </a:r>
            <a:r>
              <a:rPr lang="en-US" altLang="zh-CN" kern="1200" dirty="0">
                <a:solidFill>
                  <a:srgbClr val="F8F8F8"/>
                </a:solidFill>
                <a:latin typeface="微软雅黑"/>
                <a:cs typeface="+mn-cs"/>
              </a:rPr>
              <a:t>1</a:t>
            </a:r>
            <a:r>
              <a:rPr lang="zh-CN" altLang="en-US" kern="1200" dirty="0">
                <a:solidFill>
                  <a:srgbClr val="F8F8F8"/>
                </a:solidFill>
                <a:latin typeface="微软雅黑"/>
                <a:cs typeface="+mn-cs"/>
              </a:rPr>
              <a:t>章 网页设计与</a:t>
            </a:r>
            <a:r>
              <a:rPr lang="en-US" altLang="zh-CN" kern="1200" dirty="0">
                <a:solidFill>
                  <a:srgbClr val="F8F8F8"/>
                </a:solidFill>
                <a:latin typeface="微软雅黑"/>
                <a:cs typeface="+mn-cs"/>
              </a:rPr>
              <a:t>Web</a:t>
            </a:r>
            <a:r>
              <a:rPr lang="zh-CN" altLang="en-US" kern="1200" dirty="0">
                <a:solidFill>
                  <a:srgbClr val="F8F8F8"/>
                </a:solidFill>
                <a:latin typeface="微软雅黑"/>
                <a:cs typeface="+mn-cs"/>
              </a:rPr>
              <a:t>前端基础</a:t>
            </a:r>
            <a:endParaRPr lang="zh-CN" altLang="en-US" kern="1200" dirty="0">
              <a:solidFill>
                <a:srgbClr val="F8F8F8"/>
              </a:solidFill>
              <a:latin typeface="微软雅黑"/>
              <a:ea typeface="微软雅黑"/>
              <a:cs typeface="+mn-cs"/>
            </a:endParaRPr>
          </a:p>
        </p:txBody>
      </p:sp>
      <p:sp>
        <p:nvSpPr>
          <p:cNvPr id="4100" name="Rectangle 4"/>
          <p:cNvSpPr>
            <a:spLocks noGrp="1" noChangeArrowheads="1"/>
          </p:cNvSpPr>
          <p:nvPr>
            <p:ph type="body" idx="1"/>
          </p:nvPr>
        </p:nvSpPr>
        <p:spPr>
          <a:xfrm>
            <a:off x="1406985" y="908720"/>
            <a:ext cx="8388350" cy="4875212"/>
          </a:xfrm>
        </p:spPr>
        <p:txBody>
          <a:bodyPr/>
          <a:lstStyle/>
          <a:p>
            <a:pPr eaLnBrk="1" hangingPunct="1">
              <a:spcAft>
                <a:spcPct val="25000"/>
              </a:spcAft>
              <a:buFont typeface="Wingdings" panose="05000000000000000000" pitchFamily="2" charset="2"/>
              <a:buNone/>
            </a:pPr>
            <a:r>
              <a:rPr lang="zh-CN" altLang="en-US" sz="2400" dirty="0" smtClean="0">
                <a:solidFill>
                  <a:schemeClr val="accent1"/>
                </a:solidFill>
                <a:latin typeface="+mn-ea"/>
              </a:rPr>
              <a:t>学习目标：</a:t>
            </a:r>
          </a:p>
          <a:p>
            <a:r>
              <a:rPr lang="zh-CN" altLang="en-US" dirty="0">
                <a:latin typeface="+mn-ea"/>
              </a:rPr>
              <a:t>了解</a:t>
            </a:r>
            <a:r>
              <a:rPr lang="en-US" altLang="zh-CN" dirty="0">
                <a:latin typeface="+mn-ea"/>
              </a:rPr>
              <a:t>Web</a:t>
            </a:r>
            <a:r>
              <a:rPr lang="zh-CN" altLang="en-US" dirty="0">
                <a:latin typeface="+mn-ea"/>
              </a:rPr>
              <a:t>的基本概念</a:t>
            </a:r>
          </a:p>
          <a:p>
            <a:r>
              <a:rPr lang="zh-CN" altLang="en-US" dirty="0">
                <a:latin typeface="+mn-ea"/>
              </a:rPr>
              <a:t>了解</a:t>
            </a:r>
            <a:r>
              <a:rPr lang="en-US" altLang="zh-CN" dirty="0">
                <a:latin typeface="+mn-ea"/>
              </a:rPr>
              <a:t>Web</a:t>
            </a:r>
            <a:r>
              <a:rPr lang="zh-CN" altLang="en-US" dirty="0">
                <a:latin typeface="+mn-ea"/>
              </a:rPr>
              <a:t>的体系结构</a:t>
            </a:r>
          </a:p>
          <a:p>
            <a:r>
              <a:rPr lang="zh-CN" altLang="en-US" dirty="0">
                <a:latin typeface="+mn-ea"/>
              </a:rPr>
              <a:t>理解</a:t>
            </a:r>
            <a:r>
              <a:rPr lang="en-US" altLang="zh-CN" dirty="0">
                <a:latin typeface="+mn-ea"/>
              </a:rPr>
              <a:t>Web</a:t>
            </a:r>
            <a:r>
              <a:rPr lang="zh-CN" altLang="en-US" dirty="0">
                <a:latin typeface="+mn-ea"/>
              </a:rPr>
              <a:t>相关的概念，掌握统一资源定位器（</a:t>
            </a:r>
            <a:r>
              <a:rPr lang="en-US" altLang="zh-CN" dirty="0">
                <a:latin typeface="+mn-ea"/>
              </a:rPr>
              <a:t>URL</a:t>
            </a:r>
            <a:r>
              <a:rPr lang="zh-CN" altLang="en-US" dirty="0">
                <a:latin typeface="+mn-ea"/>
              </a:rPr>
              <a:t>）的使用</a:t>
            </a:r>
          </a:p>
          <a:p>
            <a:r>
              <a:rPr lang="zh-CN" altLang="en-US" dirty="0">
                <a:latin typeface="+mn-ea"/>
              </a:rPr>
              <a:t>了解网页编程的</a:t>
            </a:r>
            <a:r>
              <a:rPr lang="en-US" altLang="zh-CN" dirty="0">
                <a:latin typeface="+mn-ea"/>
              </a:rPr>
              <a:t>3</a:t>
            </a:r>
            <a:r>
              <a:rPr lang="zh-CN" altLang="en-US" dirty="0">
                <a:latin typeface="+mn-ea"/>
              </a:rPr>
              <a:t>类标准，包括：</a:t>
            </a:r>
          </a:p>
          <a:p>
            <a:pPr lvl="1"/>
            <a:r>
              <a:rPr lang="zh-CN" altLang="en-US" dirty="0">
                <a:latin typeface="+mn-ea"/>
              </a:rPr>
              <a:t>结构标准语言</a:t>
            </a:r>
          </a:p>
          <a:p>
            <a:pPr lvl="1"/>
            <a:r>
              <a:rPr lang="zh-CN" altLang="en-US" dirty="0">
                <a:latin typeface="+mn-ea"/>
              </a:rPr>
              <a:t>表现标准语言</a:t>
            </a:r>
          </a:p>
          <a:p>
            <a:pPr lvl="1"/>
            <a:r>
              <a:rPr lang="zh-CN" altLang="en-US" dirty="0">
                <a:latin typeface="+mn-ea"/>
              </a:rPr>
              <a:t>行为标准语言</a:t>
            </a:r>
          </a:p>
          <a:p>
            <a:r>
              <a:rPr lang="zh-CN" altLang="en-US" dirty="0">
                <a:latin typeface="+mn-ea"/>
              </a:rPr>
              <a:t>理解网站开发的工作流程</a:t>
            </a:r>
          </a:p>
          <a:p>
            <a:r>
              <a:rPr lang="zh-CN" altLang="en-US" dirty="0">
                <a:latin typeface="+mn-ea"/>
              </a:rPr>
              <a:t>了解常用的网页制作软件</a:t>
            </a:r>
          </a:p>
        </p:txBody>
      </p:sp>
    </p:spTree>
    <p:extLst>
      <p:ext uri="{BB962C8B-B14F-4D97-AF65-F5344CB8AC3E}">
        <p14:creationId xmlns:p14="http://schemas.microsoft.com/office/powerpoint/2010/main" val="2480726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iterate type="wd">
                                    <p:tmAbs val="300"/>
                                  </p:iterate>
                                  <p:childTnLst>
                                    <p:set>
                                      <p:cBhvr>
                                        <p:cTn id="6" dur="1" fill="hold">
                                          <p:stCondLst>
                                            <p:cond delay="299"/>
                                          </p:stCondLst>
                                        </p:cTn>
                                        <p:tgtEl>
                                          <p:spTgt spid="368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2"/>
          <p:cNvSpPr>
            <a:spLocks noGrp="1"/>
          </p:cNvSpPr>
          <p:nvPr>
            <p:ph idx="1"/>
          </p:nvPr>
        </p:nvSpPr>
        <p:spPr>
          <a:xfrm>
            <a:off x="1129829" y="1052736"/>
            <a:ext cx="8388350" cy="3989388"/>
          </a:xfrm>
        </p:spPr>
        <p:txBody>
          <a:bodyPr/>
          <a:lstStyle/>
          <a:p>
            <a:pPr marL="0" indent="0">
              <a:lnSpc>
                <a:spcPct val="150000"/>
              </a:lnSpc>
              <a:spcBef>
                <a:spcPts val="0"/>
              </a:spcBef>
              <a:buNone/>
            </a:pPr>
            <a:r>
              <a:rPr lang="zh-CN" altLang="zh-CN" dirty="0" smtClean="0">
                <a:latin typeface="+mn-ea"/>
              </a:rPr>
              <a:t>（</a:t>
            </a:r>
            <a:r>
              <a:rPr lang="en-US" altLang="zh-CN" dirty="0" smtClean="0">
                <a:latin typeface="+mn-ea"/>
              </a:rPr>
              <a:t>2</a:t>
            </a:r>
            <a:r>
              <a:rPr lang="zh-CN" altLang="zh-CN" dirty="0" smtClean="0">
                <a:latin typeface="+mn-ea"/>
              </a:rPr>
              <a:t>）选择一个合适的工具软件</a:t>
            </a:r>
          </a:p>
          <a:p>
            <a:pPr marL="0" indent="0">
              <a:lnSpc>
                <a:spcPct val="150000"/>
              </a:lnSpc>
              <a:spcBef>
                <a:spcPts val="0"/>
              </a:spcBef>
              <a:buNone/>
            </a:pPr>
            <a:r>
              <a:rPr lang="zh-CN" altLang="zh-CN" dirty="0" smtClean="0">
                <a:latin typeface="+mn-ea"/>
              </a:rPr>
              <a:t>（</a:t>
            </a:r>
            <a:r>
              <a:rPr lang="fr-FR" altLang="zh-CN" dirty="0" smtClean="0">
                <a:latin typeface="+mn-ea"/>
              </a:rPr>
              <a:t>3</a:t>
            </a:r>
            <a:r>
              <a:rPr lang="zh-CN" altLang="zh-CN" dirty="0" smtClean="0">
                <a:latin typeface="+mn-ea"/>
              </a:rPr>
              <a:t>）网站测试</a:t>
            </a:r>
          </a:p>
          <a:p>
            <a:pPr marL="0" indent="0">
              <a:lnSpc>
                <a:spcPct val="150000"/>
              </a:lnSpc>
              <a:spcBef>
                <a:spcPts val="0"/>
              </a:spcBef>
            </a:pPr>
            <a:r>
              <a:rPr lang="zh-CN" altLang="zh-CN" dirty="0" smtClean="0">
                <a:latin typeface="+mn-ea"/>
              </a:rPr>
              <a:t>在网站制作完成，将其上传到</a:t>
            </a:r>
            <a:r>
              <a:rPr lang="en-US" altLang="zh-CN" dirty="0" smtClean="0">
                <a:latin typeface="+mn-ea"/>
              </a:rPr>
              <a:t>Web</a:t>
            </a:r>
            <a:r>
              <a:rPr lang="zh-CN" altLang="zh-CN" dirty="0" smtClean="0">
                <a:latin typeface="+mn-ea"/>
              </a:rPr>
              <a:t>服务器之前，最好先在本地对其进行测试。实际上，在网站建设过程中，最好经常进行测试并解决出现的问题，这样可以尽早发现问题并避免重犯错误。</a:t>
            </a:r>
          </a:p>
          <a:p>
            <a:pPr marL="0" indent="0">
              <a:lnSpc>
                <a:spcPct val="150000"/>
              </a:lnSpc>
              <a:spcBef>
                <a:spcPts val="0"/>
              </a:spcBef>
              <a:buNone/>
            </a:pPr>
            <a:r>
              <a:rPr lang="zh-CN" altLang="zh-CN" dirty="0" smtClean="0">
                <a:latin typeface="+mn-ea"/>
              </a:rPr>
              <a:t>（</a:t>
            </a:r>
            <a:r>
              <a:rPr lang="fr-FR" altLang="zh-CN" dirty="0" smtClean="0">
                <a:latin typeface="+mn-ea"/>
              </a:rPr>
              <a:t>4</a:t>
            </a:r>
            <a:r>
              <a:rPr lang="zh-CN" altLang="zh-CN" dirty="0" smtClean="0">
                <a:latin typeface="+mn-ea"/>
              </a:rPr>
              <a:t>）上传</a:t>
            </a:r>
          </a:p>
          <a:p>
            <a:pPr marL="0" indent="0">
              <a:lnSpc>
                <a:spcPct val="150000"/>
              </a:lnSpc>
              <a:spcBef>
                <a:spcPts val="0"/>
              </a:spcBef>
              <a:buNone/>
            </a:pPr>
            <a:endParaRPr lang="en-US" altLang="zh-CN" dirty="0" smtClean="0">
              <a:latin typeface="+mn-ea"/>
            </a:endParaRPr>
          </a:p>
          <a:p>
            <a:pPr marL="0" indent="0">
              <a:lnSpc>
                <a:spcPct val="150000"/>
              </a:lnSpc>
              <a:spcBef>
                <a:spcPts val="0"/>
              </a:spcBef>
            </a:pPr>
            <a:endParaRPr lang="zh-CN" altLang="en-US" dirty="0" smtClean="0">
              <a:latin typeface="+mn-ea"/>
            </a:endParaRPr>
          </a:p>
        </p:txBody>
      </p:sp>
      <p:sp>
        <p:nvSpPr>
          <p:cNvPr id="53251" name="标题 1"/>
          <p:cNvSpPr>
            <a:spLocks noGrp="1"/>
          </p:cNvSpPr>
          <p:nvPr>
            <p:ph type="title"/>
          </p:nvPr>
        </p:nvSpPr>
        <p:spPr>
          <a:xfrm>
            <a:off x="1345853" y="260648"/>
            <a:ext cx="6588125" cy="43234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kern="1200" dirty="0">
                <a:solidFill>
                  <a:srgbClr val="F8F8F8"/>
                </a:solidFill>
                <a:latin typeface="微软雅黑"/>
              </a:rPr>
              <a:t>1.3.5 </a:t>
            </a:r>
            <a:r>
              <a:rPr lang="zh-CN" altLang="zh-CN" kern="1200" dirty="0">
                <a:solidFill>
                  <a:srgbClr val="F8F8F8"/>
                </a:solidFill>
                <a:latin typeface="微软雅黑"/>
              </a:rPr>
              <a:t>网页制作、测试与上传</a:t>
            </a:r>
            <a:endParaRPr lang="zh-CN" altLang="en-US" kern="1200" dirty="0">
              <a:solidFill>
                <a:srgbClr val="F8F8F8"/>
              </a:solidFill>
              <a:latin typeface="微软雅黑"/>
            </a:endParaRPr>
          </a:p>
        </p:txBody>
      </p:sp>
    </p:spTree>
    <p:extLst>
      <p:ext uri="{BB962C8B-B14F-4D97-AF65-F5344CB8AC3E}">
        <p14:creationId xmlns:p14="http://schemas.microsoft.com/office/powerpoint/2010/main" val="3994127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网站</a:t>
            </a:r>
            <a:r>
              <a:rPr lang="zh-CN" altLang="en-US" dirty="0"/>
              <a:t>的结构越清晰明了，越能方便用户浏览</a:t>
            </a:r>
            <a:r>
              <a:rPr lang="zh-CN" altLang="en-US" dirty="0" smtClean="0"/>
              <a:t>。所以想要留住用户，网站就要进行结构优化，使得网站更加符合用户的审美和用户浏览习惯。网站</a:t>
            </a:r>
            <a:r>
              <a:rPr lang="zh-CN" altLang="en-US" dirty="0"/>
              <a:t>结构的优化除了有吸引用户，满足用户需求的作用，网站结构的优化还可以有利于搜索引擎蜘蛛的抓爬，可以提高网站在搜索引擎中的收录和权重</a:t>
            </a:r>
            <a:r>
              <a:rPr lang="zh-CN" altLang="en-US" dirty="0" smtClean="0"/>
              <a:t>。</a:t>
            </a:r>
            <a:endParaRPr lang="en-US" altLang="zh-CN" dirty="0" smtClean="0"/>
          </a:p>
          <a:p>
            <a:r>
              <a:rPr lang="zh-CN" altLang="en-US" dirty="0"/>
              <a:t>网站的软硬件</a:t>
            </a:r>
            <a:r>
              <a:rPr lang="zh-CN" altLang="en-US" dirty="0" smtClean="0"/>
              <a:t>维护包括</a:t>
            </a:r>
            <a:r>
              <a:rPr lang="zh-CN" altLang="en-US" dirty="0"/>
              <a:t>服务器、操作系统</a:t>
            </a:r>
            <a:r>
              <a:rPr lang="zh-CN" altLang="en-US" dirty="0" smtClean="0"/>
              <a:t>、应用站点和</a:t>
            </a:r>
            <a:r>
              <a:rPr lang="en-US" altLang="zh-CN" dirty="0"/>
              <a:t>Internet</a:t>
            </a:r>
            <a:r>
              <a:rPr lang="zh-CN" altLang="en-US" dirty="0"/>
              <a:t>联接线路等等，以确保网站的</a:t>
            </a:r>
            <a:r>
              <a:rPr lang="en-US" altLang="zh-CN" dirty="0"/>
              <a:t>24</a:t>
            </a:r>
            <a:r>
              <a:rPr lang="zh-CN" altLang="en-US" dirty="0"/>
              <a:t>小时不间断正常运行</a:t>
            </a:r>
            <a:r>
              <a:rPr lang="zh-CN" altLang="en-US" dirty="0" smtClean="0"/>
              <a:t>。</a:t>
            </a:r>
            <a:endParaRPr lang="en-US" altLang="zh-CN" dirty="0" smtClean="0"/>
          </a:p>
          <a:p>
            <a:r>
              <a:rPr lang="zh-CN" altLang="en-US" dirty="0"/>
              <a:t>网站内容的更新一个好的网站需要定期或不定期地更新内容，才能不断地吸引更多的浏览者，增加访问量。建站容易维护难</a:t>
            </a:r>
            <a:r>
              <a:rPr lang="zh-CN" altLang="en-US" dirty="0" smtClean="0"/>
              <a:t>。</a:t>
            </a:r>
            <a:endParaRPr lang="en-US" altLang="zh-CN" dirty="0" smtClean="0"/>
          </a:p>
          <a:p>
            <a:pPr marL="0" indent="0">
              <a:buNone/>
            </a:pPr>
            <a:endParaRPr lang="zh-CN" altLang="en-US" dirty="0"/>
          </a:p>
        </p:txBody>
      </p:sp>
      <p:sp>
        <p:nvSpPr>
          <p:cNvPr id="3" name="标题 2"/>
          <p:cNvSpPr>
            <a:spLocks noGrp="1"/>
          </p:cNvSpPr>
          <p:nvPr>
            <p:ph type="title"/>
          </p:nvPr>
        </p:nvSpPr>
        <p:spPr/>
        <p:txBody>
          <a:bodyPr/>
          <a:lstStyle/>
          <a:p>
            <a:r>
              <a:rPr lang="en-US" altLang="zh-CN" dirty="0"/>
              <a:t>1.3.6 </a:t>
            </a:r>
            <a:r>
              <a:rPr lang="zh-CN" altLang="en-US" dirty="0"/>
              <a:t>网站的推广与更新</a:t>
            </a:r>
            <a:r>
              <a:rPr lang="zh-CN" altLang="en-US" dirty="0" smtClean="0"/>
              <a:t>维护</a:t>
            </a:r>
            <a:endParaRPr lang="zh-CN" altLang="en-US" dirty="0"/>
          </a:p>
        </p:txBody>
      </p:sp>
    </p:spTree>
    <p:extLst>
      <p:ext uri="{BB962C8B-B14F-4D97-AF65-F5344CB8AC3E}">
        <p14:creationId xmlns:p14="http://schemas.microsoft.com/office/powerpoint/2010/main" val="27419567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1345853" y="260649"/>
            <a:ext cx="7127875" cy="43204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kern="1200" dirty="0">
                <a:solidFill>
                  <a:srgbClr val="F8F8F8"/>
                </a:solidFill>
                <a:latin typeface="微软雅黑"/>
              </a:rPr>
              <a:t>1.4  Web</a:t>
            </a:r>
            <a:r>
              <a:rPr lang="zh-CN" altLang="zh-CN" kern="1200" dirty="0">
                <a:solidFill>
                  <a:srgbClr val="F8F8F8"/>
                </a:solidFill>
                <a:latin typeface="微软雅黑"/>
              </a:rPr>
              <a:t>开发工具</a:t>
            </a:r>
            <a:r>
              <a:rPr lang="en-US" altLang="zh-CN" kern="1200" dirty="0">
                <a:solidFill>
                  <a:srgbClr val="F8F8F8"/>
                </a:solidFill>
                <a:latin typeface="微软雅黑"/>
              </a:rPr>
              <a:t>	</a:t>
            </a:r>
            <a:endParaRPr lang="zh-CN" altLang="en-US" kern="1200" dirty="0">
              <a:solidFill>
                <a:srgbClr val="F8F8F8"/>
              </a:solidFill>
              <a:latin typeface="微软雅黑"/>
            </a:endParaRPr>
          </a:p>
        </p:txBody>
      </p:sp>
      <p:sp>
        <p:nvSpPr>
          <p:cNvPr id="54275" name="内容占位符 2"/>
          <p:cNvSpPr>
            <a:spLocks noGrp="1"/>
          </p:cNvSpPr>
          <p:nvPr>
            <p:ph idx="1"/>
          </p:nvPr>
        </p:nvSpPr>
        <p:spPr>
          <a:xfrm>
            <a:off x="1340958" y="980728"/>
            <a:ext cx="3528392" cy="2016224"/>
          </a:xfrm>
        </p:spPr>
        <p:txBody>
          <a:bodyPr/>
          <a:lstStyle/>
          <a:p>
            <a:pPr eaLnBrk="1" hangingPunct="1"/>
            <a:r>
              <a:rPr lang="en-US" altLang="zh-CN" dirty="0" smtClean="0">
                <a:ea typeface="宋体" panose="02010600030101010101" pitchFamily="2" charset="-122"/>
              </a:rPr>
              <a:t>Adobe </a:t>
            </a:r>
            <a:r>
              <a:rPr lang="en-US" altLang="zh-CN" dirty="0">
                <a:ea typeface="宋体" panose="02010600030101010101" pitchFamily="2" charset="-122"/>
              </a:rPr>
              <a:t>Dreamweaver</a:t>
            </a:r>
          </a:p>
          <a:p>
            <a:pPr eaLnBrk="1" hangingPunct="1"/>
            <a:r>
              <a:rPr lang="en-US" altLang="zh-CN" b="1" dirty="0">
                <a:ea typeface="宋体" panose="02010600030101010101" pitchFamily="2" charset="-122"/>
              </a:rPr>
              <a:t>Sublime Text</a:t>
            </a:r>
          </a:p>
          <a:p>
            <a:pPr eaLnBrk="1" hangingPunct="1"/>
            <a:r>
              <a:rPr lang="en-US" altLang="zh-CN" b="1" dirty="0" err="1" smtClean="0">
                <a:ea typeface="宋体" panose="02010600030101010101" pitchFamily="2" charset="-122"/>
              </a:rPr>
              <a:t>WebStorm</a:t>
            </a:r>
            <a:endParaRPr lang="en-US" altLang="zh-CN" b="1" dirty="0">
              <a:ea typeface="宋体" panose="02010600030101010101" pitchFamily="2" charset="-122"/>
            </a:endParaRPr>
          </a:p>
          <a:p>
            <a:r>
              <a:rPr lang="en-US" altLang="zh-CN" dirty="0" err="1" smtClean="0">
                <a:ea typeface="宋体" panose="02010600030101010101" pitchFamily="2" charset="-122"/>
              </a:rPr>
              <a:t>Hbuilder</a:t>
            </a:r>
            <a:endParaRPr lang="en-US" altLang="zh-CN" dirty="0" smtClean="0">
              <a:ea typeface="宋体" panose="02010600030101010101" pitchFamily="2" charset="-122"/>
            </a:endParaRPr>
          </a:p>
          <a:p>
            <a:r>
              <a:rPr lang="en-US" altLang="zh-CN" b="1" dirty="0" smtClean="0">
                <a:ea typeface="宋体" panose="02010600030101010101" pitchFamily="2" charset="-122"/>
              </a:rPr>
              <a:t>Visual </a:t>
            </a:r>
            <a:r>
              <a:rPr lang="en-US" altLang="zh-CN" b="1" dirty="0">
                <a:ea typeface="宋体" panose="02010600030101010101" pitchFamily="2" charset="-122"/>
              </a:rPr>
              <a:t>Studio Code</a:t>
            </a:r>
          </a:p>
          <a:p>
            <a:pPr eaLnBrk="1" hangingPunct="1"/>
            <a:endParaRPr lang="zh-CN" altLang="en-US" dirty="0">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5954365" y="2052883"/>
            <a:ext cx="5428571" cy="3752381"/>
          </a:xfrm>
          <a:prstGeom prst="rect">
            <a:avLst/>
          </a:prstGeom>
        </p:spPr>
      </p:pic>
      <p:pic>
        <p:nvPicPr>
          <p:cNvPr id="3" name="图片 2"/>
          <p:cNvPicPr>
            <a:picLocks noChangeAspect="1"/>
          </p:cNvPicPr>
          <p:nvPr/>
        </p:nvPicPr>
        <p:blipFill>
          <a:blip r:embed="rId3"/>
          <a:stretch>
            <a:fillRect/>
          </a:stretch>
        </p:blipFill>
        <p:spPr>
          <a:xfrm>
            <a:off x="969488" y="2996952"/>
            <a:ext cx="4767600" cy="2808312"/>
          </a:xfrm>
          <a:prstGeom prst="rect">
            <a:avLst/>
          </a:prstGeom>
        </p:spPr>
      </p:pic>
    </p:spTree>
    <p:extLst>
      <p:ext uri="{BB962C8B-B14F-4D97-AF65-F5344CB8AC3E}">
        <p14:creationId xmlns:p14="http://schemas.microsoft.com/office/powerpoint/2010/main" val="4195802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00869" y="980728"/>
            <a:ext cx="10601349" cy="5112568"/>
          </a:xfrm>
        </p:spPr>
        <p:txBody>
          <a:bodyPr/>
          <a:lstStyle/>
          <a:p>
            <a:pPr marL="0" indent="0">
              <a:buNone/>
            </a:pPr>
            <a:r>
              <a:rPr lang="zh-CN" altLang="en-US" b="1" dirty="0"/>
              <a:t>什么是</a:t>
            </a:r>
            <a:r>
              <a:rPr lang="en-US" altLang="zh-CN" b="1" dirty="0"/>
              <a:t>web</a:t>
            </a:r>
            <a:r>
              <a:rPr lang="zh-CN" altLang="en-US" b="1" dirty="0"/>
              <a:t>前端？</a:t>
            </a:r>
          </a:p>
          <a:p>
            <a:r>
              <a:rPr lang="en-US" altLang="zh-CN" dirty="0"/>
              <a:t>web</a:t>
            </a:r>
            <a:r>
              <a:rPr lang="zh-CN" altLang="en-US" dirty="0"/>
              <a:t>前端开发主要是通过</a:t>
            </a:r>
            <a:r>
              <a:rPr lang="en-US" altLang="zh-CN" dirty="0"/>
              <a:t>html</a:t>
            </a:r>
            <a:r>
              <a:rPr lang="zh-CN" altLang="en-US" dirty="0"/>
              <a:t>，</a:t>
            </a:r>
            <a:r>
              <a:rPr lang="en-US" altLang="zh-CN" dirty="0" err="1"/>
              <a:t>css,js,ajax,DOM</a:t>
            </a:r>
            <a:r>
              <a:rPr lang="zh-CN" altLang="en-US" dirty="0"/>
              <a:t>等前端技术，实现网站在客户端（</a:t>
            </a:r>
            <a:r>
              <a:rPr lang="zh-CN" altLang="en-US" b="1" dirty="0"/>
              <a:t>浏览器</a:t>
            </a:r>
            <a:r>
              <a:rPr lang="zh-CN" altLang="en-US" dirty="0"/>
              <a:t>）的正确显示及交互功能。</a:t>
            </a:r>
            <a:br>
              <a:rPr lang="zh-CN" altLang="en-US" dirty="0"/>
            </a:br>
            <a:endParaRPr lang="en-US" altLang="zh-CN" dirty="0" smtClean="0"/>
          </a:p>
          <a:p>
            <a:r>
              <a:rPr lang="zh-CN" altLang="en-US" dirty="0" smtClean="0"/>
              <a:t>进入</a:t>
            </a:r>
            <a:r>
              <a:rPr lang="en-US" altLang="zh-CN" dirty="0"/>
              <a:t>web2.0</a:t>
            </a:r>
            <a:r>
              <a:rPr lang="zh-CN" altLang="en-US" dirty="0"/>
              <a:t>时代之后， 前端工程师是互联网时代软件产品研发中不可缺少的一种专业研发角色。从狭义上讲，前端工程师使用</a:t>
            </a:r>
            <a:r>
              <a:rPr lang="en-US" altLang="zh-CN" dirty="0"/>
              <a:t>HTML</a:t>
            </a:r>
            <a:r>
              <a:rPr lang="zh-CN" altLang="en-US" dirty="0"/>
              <a:t>、</a:t>
            </a:r>
            <a:r>
              <a:rPr lang="en-US" altLang="zh-CN" dirty="0"/>
              <a:t>CSS</a:t>
            </a:r>
            <a:r>
              <a:rPr lang="zh-CN" altLang="en-US" dirty="0"/>
              <a:t>、</a:t>
            </a:r>
            <a:r>
              <a:rPr lang="en-US" altLang="zh-CN" dirty="0"/>
              <a:t>JavaScript</a:t>
            </a:r>
            <a:r>
              <a:rPr lang="zh-CN" altLang="en-US" dirty="0"/>
              <a:t>等专业技能和工具将产品</a:t>
            </a:r>
            <a:r>
              <a:rPr lang="en-US" altLang="zh-CN" dirty="0"/>
              <a:t>UI</a:t>
            </a:r>
            <a:r>
              <a:rPr lang="zh-CN" altLang="en-US" dirty="0"/>
              <a:t>设计稿实现成网站产品，涵盖用户</a:t>
            </a:r>
            <a:r>
              <a:rPr lang="en-US" altLang="zh-CN" dirty="0"/>
              <a:t>PC</a:t>
            </a:r>
            <a:r>
              <a:rPr lang="zh-CN" altLang="en-US" dirty="0"/>
              <a:t>端、移动端网页，处理视觉和交互问题。 从广义上来讲，所有用户终端产品与视觉和交互有关的部分，都是前端工程师的专业领域。</a:t>
            </a:r>
          </a:p>
        </p:txBody>
      </p:sp>
      <p:sp>
        <p:nvSpPr>
          <p:cNvPr id="3" name="标题 2"/>
          <p:cNvSpPr>
            <a:spLocks noGrp="1"/>
          </p:cNvSpPr>
          <p:nvPr>
            <p:ph type="title"/>
          </p:nvPr>
        </p:nvSpPr>
        <p:spPr/>
        <p:txBody>
          <a:bodyPr/>
          <a:lstStyle/>
          <a:p>
            <a:r>
              <a:rPr lang="zh-CN" altLang="en-US" dirty="0"/>
              <a:t>什么是</a:t>
            </a:r>
            <a:r>
              <a:rPr lang="en-US" altLang="zh-CN" dirty="0"/>
              <a:t>web</a:t>
            </a:r>
            <a:r>
              <a:rPr lang="zh-CN" altLang="en-US" dirty="0"/>
              <a:t>前端</a:t>
            </a:r>
            <a:r>
              <a:rPr lang="zh-CN" altLang="en-US" dirty="0" smtClean="0"/>
              <a:t>？</a:t>
            </a:r>
            <a:endParaRPr lang="zh-CN" altLang="en-US" dirty="0"/>
          </a:p>
        </p:txBody>
      </p:sp>
    </p:spTree>
    <p:extLst>
      <p:ext uri="{BB962C8B-B14F-4D97-AF65-F5344CB8AC3E}">
        <p14:creationId xmlns:p14="http://schemas.microsoft.com/office/powerpoint/2010/main" val="10335816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前端工程师的工作范围</a:t>
            </a:r>
          </a:p>
        </p:txBody>
      </p:sp>
      <p:sp>
        <p:nvSpPr>
          <p:cNvPr id="4" name="矩形 3"/>
          <p:cNvSpPr/>
          <p:nvPr/>
        </p:nvSpPr>
        <p:spPr>
          <a:xfrm>
            <a:off x="1040785" y="894573"/>
            <a:ext cx="8496944" cy="707886"/>
          </a:xfrm>
          <a:prstGeom prst="rect">
            <a:avLst/>
          </a:prstGeom>
        </p:spPr>
        <p:txBody>
          <a:bodyPr wrap="square">
            <a:spAutoFit/>
          </a:bodyPr>
          <a:lstStyle/>
          <a:p>
            <a:r>
              <a:rPr lang="zh-CN" altLang="en-US" sz="2000" dirty="0">
                <a:solidFill>
                  <a:schemeClr val="accent2"/>
                </a:solidFill>
                <a:latin typeface="+mn-lt"/>
                <a:ea typeface="+mn-ea"/>
              </a:rPr>
              <a:t>进入</a:t>
            </a:r>
            <a:r>
              <a:rPr lang="en-US" altLang="zh-CN" sz="2000" dirty="0">
                <a:solidFill>
                  <a:schemeClr val="accent2"/>
                </a:solidFill>
                <a:latin typeface="+mn-lt"/>
                <a:ea typeface="+mn-ea"/>
              </a:rPr>
              <a:t>web2.0</a:t>
            </a:r>
            <a:r>
              <a:rPr lang="zh-CN" altLang="en-US" sz="2000" dirty="0">
                <a:solidFill>
                  <a:schemeClr val="accent2"/>
                </a:solidFill>
                <a:latin typeface="+mn-lt"/>
                <a:ea typeface="+mn-ea"/>
              </a:rPr>
              <a:t>时代之后， 前端工程师是互联网时代软件产品研发中不可缺少的一种专业研发角色。</a:t>
            </a:r>
          </a:p>
        </p:txBody>
      </p:sp>
      <p:pic>
        <p:nvPicPr>
          <p:cNvPr id="13" name="内容占位符 12"/>
          <p:cNvPicPr>
            <a:picLocks noGrp="1" noChangeAspect="1"/>
          </p:cNvPicPr>
          <p:nvPr>
            <p:ph idx="1"/>
          </p:nvPr>
        </p:nvPicPr>
        <p:blipFill>
          <a:blip r:embed="rId2"/>
          <a:stretch>
            <a:fillRect/>
          </a:stretch>
        </p:blipFill>
        <p:spPr>
          <a:xfrm>
            <a:off x="2209949" y="1707499"/>
            <a:ext cx="6724650" cy="4572000"/>
          </a:xfrm>
          <a:prstGeom prst="rect">
            <a:avLst/>
          </a:prstGeom>
        </p:spPr>
      </p:pic>
    </p:spTree>
    <p:extLst>
      <p:ext uri="{BB962C8B-B14F-4D97-AF65-F5344CB8AC3E}">
        <p14:creationId xmlns:p14="http://schemas.microsoft.com/office/powerpoint/2010/main" val="14149656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417861" y="184150"/>
            <a:ext cx="6588125" cy="58055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kern="1200" dirty="0">
                <a:solidFill>
                  <a:srgbClr val="F8F8F8"/>
                </a:solidFill>
                <a:latin typeface="微软雅黑"/>
              </a:rPr>
              <a:t>Web</a:t>
            </a:r>
            <a:r>
              <a:rPr lang="zh-CN" altLang="en-US" kern="1200" dirty="0">
                <a:solidFill>
                  <a:srgbClr val="F8F8F8"/>
                </a:solidFill>
                <a:latin typeface="微软雅黑"/>
              </a:rPr>
              <a:t>前端开发工程师职业需求</a:t>
            </a:r>
          </a:p>
        </p:txBody>
      </p:sp>
      <p:sp>
        <p:nvSpPr>
          <p:cNvPr id="55299" name="Rectangle 4"/>
          <p:cNvSpPr>
            <a:spLocks noGrp="1" noChangeArrowheads="1"/>
          </p:cNvSpPr>
          <p:nvPr>
            <p:ph idx="1"/>
          </p:nvPr>
        </p:nvSpPr>
        <p:spPr>
          <a:xfrm>
            <a:off x="1345853" y="908720"/>
            <a:ext cx="8784976" cy="4679950"/>
          </a:xfrm>
        </p:spPr>
        <p:txBody>
          <a:bodyPr/>
          <a:lstStyle/>
          <a:p>
            <a:pPr marL="0" indent="619125">
              <a:lnSpc>
                <a:spcPct val="150000"/>
              </a:lnSpc>
              <a:spcBef>
                <a:spcPct val="0"/>
              </a:spcBef>
            </a:pPr>
            <a:r>
              <a:rPr lang="en-US" altLang="zh-CN" sz="2200" b="1" dirty="0"/>
              <a:t>Web</a:t>
            </a:r>
            <a:r>
              <a:rPr lang="zh-CN" altLang="en-US" sz="2200" b="1" dirty="0"/>
              <a:t>前端开发工程师的职业要求</a:t>
            </a:r>
          </a:p>
          <a:p>
            <a:pPr marL="0" indent="619125">
              <a:lnSpc>
                <a:spcPct val="150000"/>
              </a:lnSpc>
              <a:spcBef>
                <a:spcPct val="0"/>
              </a:spcBef>
              <a:buNone/>
            </a:pPr>
            <a:r>
              <a:rPr lang="en-US" altLang="zh-CN" sz="2200" dirty="0"/>
              <a:t>1.</a:t>
            </a:r>
            <a:r>
              <a:rPr lang="zh-CN" altLang="en-US" sz="2200" dirty="0"/>
              <a:t>掌握基本的</a:t>
            </a:r>
            <a:r>
              <a:rPr lang="en-US" altLang="zh-CN" sz="2200" dirty="0"/>
              <a:t>Web</a:t>
            </a:r>
            <a:r>
              <a:rPr lang="zh-CN" altLang="en-US" sz="2200" dirty="0"/>
              <a:t>前端开发技术，其中包括：</a:t>
            </a:r>
            <a:r>
              <a:rPr lang="en-US" altLang="zh-CN" sz="2200" dirty="0"/>
              <a:t>HTML</a:t>
            </a:r>
            <a:r>
              <a:rPr lang="zh-CN" altLang="en-US" sz="2200" dirty="0"/>
              <a:t>、</a:t>
            </a:r>
            <a:r>
              <a:rPr lang="en-US" altLang="zh-CN" sz="2200" dirty="0"/>
              <a:t>CSS</a:t>
            </a:r>
            <a:r>
              <a:rPr lang="zh-CN" altLang="en-US" sz="2200" dirty="0"/>
              <a:t>、</a:t>
            </a:r>
            <a:r>
              <a:rPr lang="en-US" altLang="zh-CN" sz="2200" dirty="0"/>
              <a:t>JavaScript</a:t>
            </a:r>
            <a:r>
              <a:rPr lang="zh-CN" altLang="en-US" sz="2200" dirty="0"/>
              <a:t>、</a:t>
            </a:r>
            <a:r>
              <a:rPr lang="en-US" altLang="zh-CN" sz="2200" dirty="0"/>
              <a:t>DOM</a:t>
            </a:r>
            <a:r>
              <a:rPr lang="zh-CN" altLang="en-US" sz="2200" dirty="0"/>
              <a:t>、</a:t>
            </a:r>
            <a:r>
              <a:rPr lang="en-US" altLang="zh-CN" sz="2200" dirty="0"/>
              <a:t>BOM</a:t>
            </a:r>
            <a:r>
              <a:rPr lang="zh-CN" altLang="en-US" sz="2200" dirty="0"/>
              <a:t>、</a:t>
            </a:r>
            <a:r>
              <a:rPr lang="en-US" altLang="zh-CN" sz="2200" dirty="0"/>
              <a:t>Ajax</a:t>
            </a:r>
            <a:r>
              <a:rPr lang="zh-CN" altLang="en-US" sz="2200" dirty="0"/>
              <a:t>、</a:t>
            </a:r>
            <a:r>
              <a:rPr lang="en-US" altLang="zh-CN" sz="2200" dirty="0"/>
              <a:t>JQuery</a:t>
            </a:r>
            <a:r>
              <a:rPr lang="zh-CN" altLang="en-US" sz="2200" dirty="0"/>
              <a:t>等。 </a:t>
            </a:r>
          </a:p>
          <a:p>
            <a:pPr marL="0" indent="619125">
              <a:lnSpc>
                <a:spcPct val="150000"/>
              </a:lnSpc>
              <a:spcBef>
                <a:spcPct val="0"/>
              </a:spcBef>
              <a:buNone/>
            </a:pPr>
            <a:r>
              <a:rPr lang="en-US" altLang="zh-CN" sz="2200" dirty="0"/>
              <a:t>2.</a:t>
            </a:r>
            <a:r>
              <a:rPr lang="zh-CN" altLang="en-US" sz="2200" dirty="0"/>
              <a:t>掌握网站性能优化、搜索引擎优化</a:t>
            </a:r>
            <a:r>
              <a:rPr lang="en-US" altLang="zh-CN" sz="2200" dirty="0"/>
              <a:t>(SEO)</a:t>
            </a:r>
            <a:r>
              <a:rPr lang="zh-CN" altLang="en-US" sz="2200" dirty="0"/>
              <a:t>和服务器端技术的基础知识。 </a:t>
            </a:r>
          </a:p>
          <a:p>
            <a:pPr marL="0" indent="619125">
              <a:lnSpc>
                <a:spcPct val="150000"/>
              </a:lnSpc>
              <a:spcBef>
                <a:spcPct val="0"/>
              </a:spcBef>
              <a:buNone/>
            </a:pPr>
            <a:r>
              <a:rPr lang="en-US" altLang="zh-CN" sz="2200" dirty="0"/>
              <a:t>3.</a:t>
            </a:r>
            <a:r>
              <a:rPr lang="zh-CN" altLang="en-US" sz="2200" dirty="0"/>
              <a:t>学会运用各种</a:t>
            </a:r>
            <a:r>
              <a:rPr lang="en-US" altLang="zh-CN" sz="2200" dirty="0"/>
              <a:t>Web</a:t>
            </a:r>
            <a:r>
              <a:rPr lang="zh-CN" altLang="en-US" sz="2200" dirty="0"/>
              <a:t>前端开发与测试工具进行辅助开发。 </a:t>
            </a:r>
          </a:p>
          <a:p>
            <a:pPr marL="0" indent="619125">
              <a:lnSpc>
                <a:spcPct val="150000"/>
              </a:lnSpc>
              <a:spcBef>
                <a:spcPct val="0"/>
              </a:spcBef>
              <a:buNone/>
            </a:pPr>
            <a:r>
              <a:rPr lang="en-US" altLang="zh-CN" sz="2200" dirty="0"/>
              <a:t>4.</a:t>
            </a:r>
            <a:r>
              <a:rPr lang="zh-CN" altLang="en-US" sz="2200" dirty="0"/>
              <a:t>除了要掌握技术层面的知识，还要掌握理论层面的知识，包括代码的可维护性、组件的易用性和浏览器兼容性等。 </a:t>
            </a:r>
          </a:p>
        </p:txBody>
      </p:sp>
    </p:spTree>
    <p:extLst>
      <p:ext uri="{BB962C8B-B14F-4D97-AF65-F5344CB8AC3E}">
        <p14:creationId xmlns:p14="http://schemas.microsoft.com/office/powerpoint/2010/main" val="1757620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1940" y="249336"/>
            <a:ext cx="5412505" cy="46166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a:buFont typeface="Arial" pitchFamily="34" charset="0"/>
            </a:pPr>
            <a:r>
              <a:rPr lang="zh-CN" altLang="en-US" kern="1200" dirty="0" smtClean="0">
                <a:solidFill>
                  <a:srgbClr val="F8F8F8"/>
                </a:solidFill>
                <a:latin typeface="微软雅黑"/>
                <a:ea typeface="微软雅黑"/>
                <a:cs typeface="+mn-cs"/>
              </a:rPr>
              <a:t>学习资源</a:t>
            </a:r>
            <a:endParaRPr lang="zh-CN" altLang="en-US" kern="1200" dirty="0">
              <a:solidFill>
                <a:srgbClr val="F8F8F8"/>
              </a:solidFill>
              <a:latin typeface="微软雅黑"/>
              <a:ea typeface="微软雅黑"/>
              <a:cs typeface="+mn-cs"/>
            </a:endParaRPr>
          </a:p>
        </p:txBody>
      </p:sp>
      <p:sp>
        <p:nvSpPr>
          <p:cNvPr id="3" name="内容占位符 2"/>
          <p:cNvSpPr>
            <a:spLocks noGrp="1"/>
          </p:cNvSpPr>
          <p:nvPr>
            <p:ph idx="1"/>
          </p:nvPr>
        </p:nvSpPr>
        <p:spPr>
          <a:xfrm>
            <a:off x="913805" y="928440"/>
            <a:ext cx="10225136" cy="4608512"/>
          </a:xfrm>
        </p:spPr>
        <p:txBody>
          <a:bodyPr/>
          <a:lstStyle/>
          <a:p>
            <a:pPr marL="0" indent="0">
              <a:defRPr/>
            </a:pPr>
            <a:r>
              <a:rPr lang="en-US" altLang="zh-CN" dirty="0" smtClean="0">
                <a:hlinkClick r:id="rId3"/>
              </a:rPr>
              <a:t>https</a:t>
            </a:r>
            <a:r>
              <a:rPr lang="en-US" altLang="zh-CN" dirty="0">
                <a:hlinkClick r:id="rId3"/>
              </a:rPr>
              <a:t>://www.runoob.com</a:t>
            </a:r>
            <a:r>
              <a:rPr lang="en-US" altLang="zh-CN" dirty="0" smtClean="0">
                <a:hlinkClick r:id="rId3"/>
              </a:rPr>
              <a:t>/</a:t>
            </a:r>
            <a:endParaRPr lang="en-US" altLang="zh-CN" dirty="0" smtClean="0"/>
          </a:p>
          <a:p>
            <a:pPr marL="0" indent="0">
              <a:defRPr/>
            </a:pPr>
            <a:r>
              <a:rPr lang="en-US" altLang="zh-CN" dirty="0">
                <a:hlinkClick r:id="rId4"/>
              </a:rPr>
              <a:t>https://www.w3school.com.cn</a:t>
            </a:r>
            <a:r>
              <a:rPr lang="en-US" altLang="zh-CN" dirty="0" smtClean="0">
                <a:hlinkClick r:id="rId4"/>
              </a:rPr>
              <a:t>/</a:t>
            </a:r>
            <a:endParaRPr lang="en-US" altLang="zh-CN" dirty="0" smtClean="0"/>
          </a:p>
          <a:p>
            <a:pPr marL="0" indent="0">
              <a:defRPr/>
            </a:pPr>
            <a:r>
              <a:rPr lang="en-US" altLang="zh-CN" dirty="0" smtClean="0">
                <a:hlinkClick r:id="rId5"/>
              </a:rPr>
              <a:t>http</a:t>
            </a:r>
            <a:r>
              <a:rPr lang="en-US" altLang="zh-CN" dirty="0">
                <a:hlinkClick r:id="rId5"/>
              </a:rPr>
              <a:t>://www.divcss5.com</a:t>
            </a:r>
            <a:r>
              <a:rPr lang="en-US" altLang="zh-CN" dirty="0" smtClean="0">
                <a:hlinkClick r:id="rId5"/>
              </a:rPr>
              <a:t>/</a:t>
            </a:r>
            <a:endParaRPr lang="en-US" altLang="zh-CN" dirty="0" smtClean="0"/>
          </a:p>
          <a:p>
            <a:pPr marL="0" indent="0">
              <a:defRPr/>
            </a:pPr>
            <a:endParaRPr lang="en-US" altLang="zh-CN" dirty="0"/>
          </a:p>
          <a:p>
            <a:pPr marL="0" indent="0">
              <a:defRPr/>
            </a:pPr>
            <a:endParaRPr lang="zh-CN" altLang="en-US" dirty="0" smtClean="0">
              <a:latin typeface="+mn-ea"/>
              <a:ea typeface="+mn-ea"/>
            </a:endParaRPr>
          </a:p>
        </p:txBody>
      </p:sp>
    </p:spTree>
    <p:extLst>
      <p:ext uri="{BB962C8B-B14F-4D97-AF65-F5344CB8AC3E}">
        <p14:creationId xmlns:p14="http://schemas.microsoft.com/office/powerpoint/2010/main" val="447869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01500" y="980728"/>
            <a:ext cx="10169301" cy="5112568"/>
          </a:xfrm>
        </p:spPr>
        <p:txBody>
          <a:bodyPr/>
          <a:lstStyle/>
          <a:p>
            <a:r>
              <a:rPr lang="zh-CN" altLang="en-US" dirty="0"/>
              <a:t>通俗的说浏览器用于通过网址（</a:t>
            </a:r>
            <a:r>
              <a:rPr lang="en-US" altLang="zh-CN" dirty="0"/>
              <a:t>URL</a:t>
            </a:r>
            <a:r>
              <a:rPr lang="zh-CN" altLang="en-US" dirty="0"/>
              <a:t>）来获取并显示</a:t>
            </a:r>
            <a:r>
              <a:rPr lang="en-US" altLang="zh-CN" dirty="0"/>
              <a:t>Web</a:t>
            </a:r>
            <a:r>
              <a:rPr lang="zh-CN" altLang="en-US" dirty="0"/>
              <a:t>网页的一种</a:t>
            </a:r>
            <a:r>
              <a:rPr lang="zh-CN" altLang="en-US" dirty="0" smtClean="0"/>
              <a:t>软件工具，浏览器</a:t>
            </a:r>
            <a:r>
              <a:rPr lang="zh-CN" altLang="en-US" dirty="0"/>
              <a:t>的主要功能是将用户选择的</a:t>
            </a:r>
            <a:r>
              <a:rPr lang="en-US" altLang="zh-CN" dirty="0"/>
              <a:t>web</a:t>
            </a:r>
            <a:r>
              <a:rPr lang="zh-CN" altLang="en-US" dirty="0"/>
              <a:t>资源呈现出来，它需要从服务器请求资源，并</a:t>
            </a:r>
            <a:r>
              <a:rPr lang="zh-CN" altLang="en-US" dirty="0" smtClean="0"/>
              <a:t>将其</a:t>
            </a:r>
            <a:r>
              <a:rPr lang="zh-CN" altLang="en-US" dirty="0"/>
              <a:t>显示在浏览器窗口中，资源的格式通常是</a:t>
            </a:r>
            <a:r>
              <a:rPr lang="en-US" altLang="zh-CN" dirty="0"/>
              <a:t>HTML</a:t>
            </a:r>
            <a:r>
              <a:rPr lang="zh-CN" altLang="en-US" dirty="0"/>
              <a:t>，也包括</a:t>
            </a:r>
            <a:r>
              <a:rPr lang="en-US" altLang="zh-CN" dirty="0"/>
              <a:t>PDF</a:t>
            </a:r>
            <a:r>
              <a:rPr lang="zh-CN" altLang="en-US" dirty="0"/>
              <a:t>、</a:t>
            </a:r>
            <a:r>
              <a:rPr lang="en-US" altLang="zh-CN" dirty="0"/>
              <a:t>image</a:t>
            </a:r>
            <a:r>
              <a:rPr lang="zh-CN" altLang="en-US" dirty="0"/>
              <a:t>及其他格式。用户用</a:t>
            </a:r>
            <a:r>
              <a:rPr lang="en-US" altLang="zh-CN" dirty="0"/>
              <a:t>URI</a:t>
            </a:r>
            <a:r>
              <a:rPr lang="zh-CN" altLang="en-US" dirty="0"/>
              <a:t>（</a:t>
            </a:r>
            <a:r>
              <a:rPr lang="en-US" altLang="zh-CN" dirty="0"/>
              <a:t>Uniform Resource Identifier</a:t>
            </a:r>
            <a:r>
              <a:rPr lang="zh-CN" altLang="en-US" dirty="0"/>
              <a:t>统一资源标识符）来指定所请求资源的位置，关于</a:t>
            </a:r>
            <a:r>
              <a:rPr lang="en-US" altLang="zh-CN" dirty="0"/>
              <a:t>URI</a:t>
            </a:r>
            <a:r>
              <a:rPr lang="zh-CN" altLang="en-US" dirty="0"/>
              <a:t>的部分在之后的</a:t>
            </a:r>
            <a:r>
              <a:rPr lang="en-US" altLang="zh-CN" dirty="0"/>
              <a:t>HTTP</a:t>
            </a:r>
            <a:r>
              <a:rPr lang="zh-CN" altLang="en-US" dirty="0"/>
              <a:t>协议这部分再进行详细的研究</a:t>
            </a:r>
            <a:r>
              <a:rPr lang="zh-CN" altLang="en-US" dirty="0" smtClean="0"/>
              <a:t>。</a:t>
            </a:r>
            <a:endParaRPr lang="en-US" altLang="zh-CN" dirty="0" smtClean="0"/>
          </a:p>
          <a:p>
            <a:endParaRPr lang="en-US" altLang="zh-CN" b="1" dirty="0" smtClean="0"/>
          </a:p>
          <a:p>
            <a:r>
              <a:rPr lang="zh-CN" altLang="en-US" b="1" dirty="0"/>
              <a:t>什么是浏览器的</a:t>
            </a:r>
            <a:r>
              <a:rPr lang="zh-CN" altLang="en-US" b="1" dirty="0" smtClean="0"/>
              <a:t>内核</a:t>
            </a:r>
            <a:endParaRPr lang="en-US" altLang="zh-CN" b="1" dirty="0" smtClean="0"/>
          </a:p>
          <a:p>
            <a:pPr marL="400050" lvl="1" indent="0">
              <a:buNone/>
            </a:pPr>
            <a:r>
              <a:rPr lang="zh-CN" altLang="en-US" dirty="0" smtClean="0"/>
              <a:t>浏览器</a:t>
            </a:r>
            <a:r>
              <a:rPr lang="zh-CN" altLang="en-US" dirty="0"/>
              <a:t>最重要或者说最核心的部分叫做“</a:t>
            </a:r>
            <a:r>
              <a:rPr lang="en-US" altLang="zh-CN" dirty="0"/>
              <a:t>Rendering Engine”</a:t>
            </a:r>
            <a:r>
              <a:rPr lang="zh-CN" altLang="en-US" dirty="0"/>
              <a:t>，可大概译为“渲染引擎”，不过我们一般习惯将之称为“浏览器内核”。负责对网页语法的解释并渲染网页。所以，通常所谓的浏览器内核也就是浏览器所采用的渲染引擎，渲染引擎决定了浏览器如何显示网页的内容以及页面的格式信息。</a:t>
            </a:r>
            <a:br>
              <a:rPr lang="zh-CN" altLang="en-US" dirty="0"/>
            </a:br>
            <a:r>
              <a:rPr lang="zh-CN" altLang="en-US" dirty="0"/>
              <a:t>浏览器的内核决定了网页的呈现的内容、格式以及效果。所以说，一个好的浏览器，一定是基于有一个稳定、高端、作用明显的浏览器内核的。</a:t>
            </a:r>
          </a:p>
          <a:p>
            <a:endParaRPr lang="zh-CN" altLang="en-US" b="1" dirty="0"/>
          </a:p>
          <a:p>
            <a:endParaRPr lang="zh-CN" altLang="en-US" dirty="0"/>
          </a:p>
          <a:p>
            <a:endParaRPr lang="zh-CN" altLang="en-US" dirty="0"/>
          </a:p>
        </p:txBody>
      </p:sp>
      <p:sp>
        <p:nvSpPr>
          <p:cNvPr id="3" name="标题 2"/>
          <p:cNvSpPr>
            <a:spLocks noGrp="1"/>
          </p:cNvSpPr>
          <p:nvPr>
            <p:ph type="title"/>
          </p:nvPr>
        </p:nvSpPr>
        <p:spPr/>
        <p:txBody>
          <a:bodyPr/>
          <a:lstStyle/>
          <a:p>
            <a:r>
              <a:rPr lang="zh-CN" altLang="en-US" dirty="0" smtClean="0"/>
              <a:t>浏览器</a:t>
            </a:r>
            <a:endParaRPr lang="zh-CN" altLang="en-US" dirty="0"/>
          </a:p>
        </p:txBody>
      </p:sp>
    </p:spTree>
    <p:extLst>
      <p:ext uri="{BB962C8B-B14F-4D97-AF65-F5344CB8AC3E}">
        <p14:creationId xmlns:p14="http://schemas.microsoft.com/office/powerpoint/2010/main" val="15996995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浏览器的主要</a:t>
            </a:r>
            <a:r>
              <a:rPr lang="zh-CN" altLang="en-US" dirty="0" smtClean="0"/>
              <a:t>组成</a:t>
            </a:r>
            <a:endParaRPr lang="zh-CN" altLang="en-US" dirty="0"/>
          </a:p>
        </p:txBody>
      </p:sp>
      <p:pic>
        <p:nvPicPr>
          <p:cNvPr id="7" name="内容占位符 6"/>
          <p:cNvPicPr>
            <a:picLocks noGrp="1" noChangeAspect="1"/>
          </p:cNvPicPr>
          <p:nvPr>
            <p:ph idx="1"/>
          </p:nvPr>
        </p:nvPicPr>
        <p:blipFill>
          <a:blip r:embed="rId3"/>
          <a:stretch>
            <a:fillRect/>
          </a:stretch>
        </p:blipFill>
        <p:spPr>
          <a:xfrm>
            <a:off x="1561877" y="811611"/>
            <a:ext cx="6408712" cy="4588816"/>
          </a:xfrm>
          <a:prstGeom prst="rect">
            <a:avLst/>
          </a:prstGeom>
        </p:spPr>
      </p:pic>
    </p:spTree>
    <p:extLst>
      <p:ext uri="{BB962C8B-B14F-4D97-AF65-F5344CB8AC3E}">
        <p14:creationId xmlns:p14="http://schemas.microsoft.com/office/powerpoint/2010/main" val="6508444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3"/>
          <a:stretch>
            <a:fillRect/>
          </a:stretch>
        </p:blipFill>
        <p:spPr>
          <a:xfrm>
            <a:off x="2569989" y="908720"/>
            <a:ext cx="5634916" cy="5113337"/>
          </a:xfrm>
          <a:prstGeom prst="rect">
            <a:avLst/>
          </a:prstGeom>
        </p:spPr>
      </p:pic>
      <p:sp>
        <p:nvSpPr>
          <p:cNvPr id="3" name="标题 2"/>
          <p:cNvSpPr>
            <a:spLocks noGrp="1"/>
          </p:cNvSpPr>
          <p:nvPr>
            <p:ph type="title"/>
          </p:nvPr>
        </p:nvSpPr>
        <p:spPr/>
        <p:txBody>
          <a:bodyPr/>
          <a:lstStyle/>
          <a:p>
            <a:r>
              <a:rPr lang="zh-CN" altLang="en-US" dirty="0"/>
              <a:t>在浏览器输入网址到看到页面经历了哪些过程？</a:t>
            </a:r>
          </a:p>
        </p:txBody>
      </p:sp>
    </p:spTree>
    <p:extLst>
      <p:ext uri="{BB962C8B-B14F-4D97-AF65-F5344CB8AC3E}">
        <p14:creationId xmlns:p14="http://schemas.microsoft.com/office/powerpoint/2010/main" val="1819709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273845" y="849349"/>
            <a:ext cx="3960440" cy="46166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marL="342900" indent="-342900">
              <a:spcBef>
                <a:spcPct val="20000"/>
              </a:spcBef>
              <a:spcAft>
                <a:spcPct val="25000"/>
              </a:spcAft>
              <a:buClr>
                <a:schemeClr val="accent1"/>
              </a:buClr>
            </a:pPr>
            <a:r>
              <a:rPr lang="en-US" altLang="zh-CN" dirty="0">
                <a:solidFill>
                  <a:schemeClr val="accent1"/>
                </a:solidFill>
                <a:latin typeface="+mn-ea"/>
                <a:ea typeface="+mn-ea"/>
                <a:cs typeface="+mn-cs"/>
              </a:rPr>
              <a:t>1.1.1  Web</a:t>
            </a:r>
            <a:r>
              <a:rPr lang="zh-CN" altLang="en-US" dirty="0">
                <a:solidFill>
                  <a:schemeClr val="accent1"/>
                </a:solidFill>
                <a:latin typeface="+mn-ea"/>
                <a:ea typeface="+mn-ea"/>
                <a:cs typeface="+mn-cs"/>
              </a:rPr>
              <a:t>历史</a:t>
            </a:r>
            <a:endParaRPr lang="zh-CN" altLang="zh-CN" dirty="0">
              <a:solidFill>
                <a:schemeClr val="accent1"/>
              </a:solidFill>
              <a:latin typeface="+mn-ea"/>
              <a:ea typeface="+mn-ea"/>
              <a:cs typeface="+mn-cs"/>
            </a:endParaRPr>
          </a:p>
        </p:txBody>
      </p:sp>
      <p:sp>
        <p:nvSpPr>
          <p:cNvPr id="5123" name="Rectangle 3"/>
          <p:cNvSpPr>
            <a:spLocks noGrp="1" noChangeArrowheads="1"/>
          </p:cNvSpPr>
          <p:nvPr>
            <p:ph type="body" idx="1"/>
          </p:nvPr>
        </p:nvSpPr>
        <p:spPr>
          <a:xfrm>
            <a:off x="1273845" y="1412776"/>
            <a:ext cx="9649072" cy="4680519"/>
          </a:xfrm>
        </p:spPr>
        <p:txBody>
          <a:bodyPr/>
          <a:lstStyle/>
          <a:p>
            <a:pPr eaLnBrk="1" hangingPunct="1">
              <a:lnSpc>
                <a:spcPct val="150000"/>
              </a:lnSpc>
              <a:spcBef>
                <a:spcPts val="0"/>
              </a:spcBef>
              <a:defRPr/>
            </a:pPr>
            <a:r>
              <a:rPr lang="en-US" altLang="zh-CN" dirty="0">
                <a:latin typeface="+mn-ea"/>
              </a:rPr>
              <a:t>Web</a:t>
            </a:r>
            <a:r>
              <a:rPr lang="zh-CN" altLang="en-US" dirty="0">
                <a:latin typeface="+mn-ea"/>
              </a:rPr>
              <a:t>技术诞生于欧洲原子能研究中心（</a:t>
            </a:r>
            <a:r>
              <a:rPr lang="en-US" altLang="zh-CN" dirty="0">
                <a:latin typeface="+mn-ea"/>
              </a:rPr>
              <a:t>CERN</a:t>
            </a:r>
            <a:r>
              <a:rPr lang="zh-CN" altLang="en-US" dirty="0">
                <a:latin typeface="+mn-ea"/>
              </a:rPr>
              <a:t>）。</a:t>
            </a:r>
            <a:r>
              <a:rPr lang="en-US" altLang="zh-CN" dirty="0">
                <a:latin typeface="+mn-ea"/>
              </a:rPr>
              <a:t>1989</a:t>
            </a:r>
            <a:r>
              <a:rPr lang="zh-CN" altLang="en-US" dirty="0">
                <a:latin typeface="+mn-ea"/>
              </a:rPr>
              <a:t>年</a:t>
            </a:r>
            <a:r>
              <a:rPr lang="en-US" altLang="zh-CN" dirty="0">
                <a:latin typeface="+mn-ea"/>
              </a:rPr>
              <a:t>3</a:t>
            </a:r>
            <a:r>
              <a:rPr lang="zh-CN" altLang="en-US" dirty="0">
                <a:latin typeface="+mn-ea"/>
              </a:rPr>
              <a:t>月，</a:t>
            </a:r>
            <a:r>
              <a:rPr lang="en-US" altLang="zh-CN" dirty="0">
                <a:latin typeface="+mn-ea"/>
              </a:rPr>
              <a:t>CERN</a:t>
            </a:r>
            <a:r>
              <a:rPr lang="zh-CN" altLang="en-US" dirty="0">
                <a:latin typeface="+mn-ea"/>
              </a:rPr>
              <a:t>的物理学家</a:t>
            </a:r>
            <a:r>
              <a:rPr lang="en-US" altLang="zh-CN" dirty="0">
                <a:latin typeface="+mn-ea"/>
              </a:rPr>
              <a:t>Tim Berners-Lee</a:t>
            </a:r>
            <a:r>
              <a:rPr lang="zh-CN" altLang="en-US" dirty="0">
                <a:latin typeface="+mn-ea"/>
              </a:rPr>
              <a:t>提出了一个新的</a:t>
            </a:r>
            <a:r>
              <a:rPr lang="en-US" altLang="zh-CN" dirty="0">
                <a:latin typeface="+mn-ea"/>
              </a:rPr>
              <a:t>Internet</a:t>
            </a:r>
            <a:r>
              <a:rPr lang="zh-CN" altLang="en-US" dirty="0">
                <a:latin typeface="+mn-ea"/>
              </a:rPr>
              <a:t>应用，命名为</a:t>
            </a:r>
            <a:r>
              <a:rPr lang="en-US" altLang="zh-CN" dirty="0">
                <a:latin typeface="+mn-ea"/>
              </a:rPr>
              <a:t>Web</a:t>
            </a:r>
            <a:r>
              <a:rPr lang="zh-CN" altLang="en-US" dirty="0">
                <a:latin typeface="+mn-ea"/>
              </a:rPr>
              <a:t>，其目的是让全世界的科学家能利用</a:t>
            </a:r>
            <a:r>
              <a:rPr lang="en-US" altLang="zh-CN" dirty="0">
                <a:latin typeface="+mn-ea"/>
              </a:rPr>
              <a:t>Internet</a:t>
            </a:r>
            <a:r>
              <a:rPr lang="zh-CN" altLang="en-US" dirty="0">
                <a:latin typeface="+mn-ea"/>
              </a:rPr>
              <a:t>交换文档。</a:t>
            </a:r>
          </a:p>
          <a:p>
            <a:pPr eaLnBrk="1" hangingPunct="1">
              <a:lnSpc>
                <a:spcPct val="150000"/>
              </a:lnSpc>
              <a:spcBef>
                <a:spcPts val="0"/>
              </a:spcBef>
              <a:defRPr/>
            </a:pPr>
            <a:r>
              <a:rPr lang="zh-CN" altLang="en-US" dirty="0">
                <a:latin typeface="+mn-ea"/>
              </a:rPr>
              <a:t>同年，他编写了第一个浏览器与服务器软件。</a:t>
            </a:r>
            <a:r>
              <a:rPr lang="en-US" altLang="zh-CN" dirty="0">
                <a:latin typeface="+mn-ea"/>
              </a:rPr>
              <a:t>1991</a:t>
            </a:r>
            <a:r>
              <a:rPr lang="zh-CN" altLang="en-US" dirty="0">
                <a:latin typeface="+mn-ea"/>
              </a:rPr>
              <a:t>年，</a:t>
            </a:r>
            <a:r>
              <a:rPr lang="en-US" altLang="zh-CN" dirty="0">
                <a:latin typeface="+mn-ea"/>
              </a:rPr>
              <a:t>CERN</a:t>
            </a:r>
            <a:r>
              <a:rPr lang="zh-CN" altLang="en-US" dirty="0">
                <a:latin typeface="+mn-ea"/>
              </a:rPr>
              <a:t>正式发布了</a:t>
            </a:r>
            <a:r>
              <a:rPr lang="en-US" altLang="zh-CN" dirty="0">
                <a:latin typeface="+mn-ea"/>
              </a:rPr>
              <a:t>Web</a:t>
            </a:r>
            <a:r>
              <a:rPr lang="zh-CN" altLang="en-US" dirty="0">
                <a:latin typeface="+mn-ea"/>
              </a:rPr>
              <a:t>技术。</a:t>
            </a:r>
          </a:p>
          <a:p>
            <a:pPr eaLnBrk="1" hangingPunct="1">
              <a:lnSpc>
                <a:spcPct val="150000"/>
              </a:lnSpc>
              <a:spcBef>
                <a:spcPts val="0"/>
              </a:spcBef>
              <a:defRPr/>
            </a:pPr>
            <a:r>
              <a:rPr lang="en-US" altLang="zh-CN" dirty="0">
                <a:latin typeface="+mn-ea"/>
              </a:rPr>
              <a:t>1993</a:t>
            </a:r>
            <a:r>
              <a:rPr lang="zh-CN" altLang="en-US" dirty="0">
                <a:latin typeface="+mn-ea"/>
              </a:rPr>
              <a:t>年</a:t>
            </a:r>
            <a:r>
              <a:rPr lang="en-US" altLang="zh-CN" dirty="0">
                <a:latin typeface="+mn-ea"/>
              </a:rPr>
              <a:t>3</a:t>
            </a:r>
            <a:r>
              <a:rPr lang="zh-CN" altLang="en-US" dirty="0">
                <a:latin typeface="+mn-ea"/>
              </a:rPr>
              <a:t>月，网景（</a:t>
            </a:r>
            <a:r>
              <a:rPr lang="en-US" altLang="zh-CN" dirty="0">
                <a:latin typeface="+mn-ea"/>
              </a:rPr>
              <a:t>Netscape</a:t>
            </a:r>
            <a:r>
              <a:rPr lang="zh-CN" altLang="en-US" dirty="0">
                <a:latin typeface="+mn-ea"/>
              </a:rPr>
              <a:t>）公司创始人马克</a:t>
            </a:r>
            <a:r>
              <a:rPr lang="en-US" altLang="zh-CN" dirty="0">
                <a:latin typeface="+mn-ea"/>
              </a:rPr>
              <a:t>·</a:t>
            </a:r>
            <a:r>
              <a:rPr lang="zh-CN" altLang="en-US" dirty="0">
                <a:latin typeface="+mn-ea"/>
              </a:rPr>
              <a:t>安德森与好友埃里克</a:t>
            </a:r>
            <a:r>
              <a:rPr lang="en-US" altLang="zh-CN" dirty="0">
                <a:latin typeface="+mn-ea"/>
              </a:rPr>
              <a:t>·</a:t>
            </a:r>
            <a:r>
              <a:rPr lang="zh-CN" altLang="en-US" dirty="0">
                <a:latin typeface="+mn-ea"/>
              </a:rPr>
              <a:t>比纳合作开发了支持图像的浏览器</a:t>
            </a:r>
            <a:r>
              <a:rPr lang="en-US" altLang="zh-CN" dirty="0">
                <a:latin typeface="+mn-ea"/>
              </a:rPr>
              <a:t>Mosaic</a:t>
            </a:r>
            <a:r>
              <a:rPr lang="zh-CN" altLang="en-US" dirty="0">
                <a:latin typeface="+mn-ea"/>
              </a:rPr>
              <a:t>，并在网上迅速扩散。</a:t>
            </a:r>
          </a:p>
          <a:p>
            <a:pPr eaLnBrk="1" hangingPunct="1">
              <a:lnSpc>
                <a:spcPct val="150000"/>
              </a:lnSpc>
              <a:spcBef>
                <a:spcPts val="0"/>
              </a:spcBef>
              <a:defRPr/>
            </a:pPr>
            <a:r>
              <a:rPr lang="en-US" altLang="zh-CN" dirty="0">
                <a:latin typeface="+mn-ea"/>
              </a:rPr>
              <a:t>1994</a:t>
            </a:r>
            <a:r>
              <a:rPr lang="zh-CN" altLang="en-US" dirty="0">
                <a:latin typeface="+mn-ea"/>
              </a:rPr>
              <a:t>年</a:t>
            </a:r>
            <a:r>
              <a:rPr lang="en-US" altLang="zh-CN" dirty="0">
                <a:latin typeface="+mn-ea"/>
              </a:rPr>
              <a:t>10</a:t>
            </a:r>
            <a:r>
              <a:rPr lang="zh-CN" altLang="en-US" dirty="0">
                <a:latin typeface="+mn-ea"/>
              </a:rPr>
              <a:t>月，网景公司安德森等人推出了</a:t>
            </a:r>
            <a:r>
              <a:rPr lang="en-US" altLang="zh-CN" dirty="0">
                <a:latin typeface="+mn-ea"/>
              </a:rPr>
              <a:t>Navigator</a:t>
            </a:r>
            <a:r>
              <a:rPr lang="zh-CN" altLang="en-US" dirty="0">
                <a:latin typeface="+mn-ea"/>
              </a:rPr>
              <a:t>浏览器，后来改名为</a:t>
            </a:r>
            <a:r>
              <a:rPr lang="en-US" altLang="zh-CN" dirty="0">
                <a:latin typeface="+mn-ea"/>
              </a:rPr>
              <a:t>Netscape</a:t>
            </a:r>
            <a:r>
              <a:rPr lang="zh-CN" altLang="en-US" dirty="0">
                <a:latin typeface="+mn-ea"/>
              </a:rPr>
              <a:t>浏览器。</a:t>
            </a:r>
          </a:p>
          <a:p>
            <a:pPr eaLnBrk="1" hangingPunct="1">
              <a:lnSpc>
                <a:spcPct val="150000"/>
              </a:lnSpc>
              <a:spcBef>
                <a:spcPts val="0"/>
              </a:spcBef>
              <a:defRPr/>
            </a:pPr>
            <a:r>
              <a:rPr lang="en-US" altLang="zh-CN" dirty="0">
                <a:latin typeface="+mn-ea"/>
              </a:rPr>
              <a:t>1995</a:t>
            </a:r>
            <a:r>
              <a:rPr lang="zh-CN" altLang="en-US" dirty="0">
                <a:latin typeface="+mn-ea"/>
              </a:rPr>
              <a:t>年，微软公司开发出</a:t>
            </a:r>
            <a:r>
              <a:rPr lang="en-US" altLang="zh-CN" dirty="0">
                <a:latin typeface="+mn-ea"/>
              </a:rPr>
              <a:t>IE(Internet Explorer)</a:t>
            </a:r>
            <a:r>
              <a:rPr lang="zh-CN" altLang="en-US" dirty="0" smtClean="0">
                <a:latin typeface="+mn-ea"/>
              </a:rPr>
              <a:t>浏览器</a:t>
            </a:r>
            <a:endParaRPr lang="zh-CN" altLang="en-US" dirty="0">
              <a:latin typeface="+mn-ea"/>
            </a:endParaRPr>
          </a:p>
        </p:txBody>
      </p:sp>
      <p:sp>
        <p:nvSpPr>
          <p:cNvPr id="2" name="矩形 1"/>
          <p:cNvSpPr/>
          <p:nvPr/>
        </p:nvSpPr>
        <p:spPr>
          <a:xfrm>
            <a:off x="1273845" y="235110"/>
            <a:ext cx="66967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r>
              <a:rPr lang="en-US" altLang="zh-CN" sz="2400" dirty="0">
                <a:solidFill>
                  <a:srgbClr val="F8F8F8"/>
                </a:solidFill>
                <a:latin typeface="微软雅黑"/>
                <a:ea typeface="微软雅黑"/>
              </a:rPr>
              <a:t>1.1  Web</a:t>
            </a:r>
            <a:r>
              <a:rPr lang="zh-CN" altLang="en-US" sz="2400" dirty="0" smtClean="0">
                <a:solidFill>
                  <a:srgbClr val="F8F8F8"/>
                </a:solidFill>
                <a:latin typeface="微软雅黑"/>
                <a:ea typeface="微软雅黑"/>
              </a:rPr>
              <a:t>概述</a:t>
            </a:r>
            <a:endParaRPr lang="zh-CN" altLang="en-US" sz="2400" dirty="0">
              <a:solidFill>
                <a:srgbClr val="F8F8F8"/>
              </a:solidFill>
              <a:latin typeface="微软雅黑"/>
              <a:ea typeface="微软雅黑"/>
            </a:endParaRPr>
          </a:p>
        </p:txBody>
      </p:sp>
    </p:spTree>
    <p:extLst>
      <p:ext uri="{BB962C8B-B14F-4D97-AF65-F5344CB8AC3E}">
        <p14:creationId xmlns:p14="http://schemas.microsoft.com/office/powerpoint/2010/main" val="3549229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7"/>
          <p:cNvGrpSpPr>
            <a:grpSpLocks/>
          </p:cNvGrpSpPr>
          <p:nvPr/>
        </p:nvGrpSpPr>
        <p:grpSpPr bwMode="auto">
          <a:xfrm>
            <a:off x="6764162" y="4276189"/>
            <a:ext cx="843454" cy="1094482"/>
            <a:chOff x="3600" y="3001"/>
            <a:chExt cx="779" cy="1007"/>
          </a:xfrm>
          <a:solidFill>
            <a:schemeClr val="bg1"/>
          </a:solidFill>
        </p:grpSpPr>
        <p:sp>
          <p:nvSpPr>
            <p:cNvPr id="28" name="Freeform 7"/>
            <p:cNvSpPr>
              <a:spLocks/>
            </p:cNvSpPr>
            <p:nvPr/>
          </p:nvSpPr>
          <p:spPr bwMode="auto">
            <a:xfrm>
              <a:off x="3600" y="3072"/>
              <a:ext cx="779" cy="936"/>
            </a:xfrm>
            <a:custGeom>
              <a:avLst/>
              <a:gdLst/>
              <a:ahLst/>
              <a:cxnLst>
                <a:cxn ang="0">
                  <a:pos x="3" y="159"/>
                </a:cxn>
                <a:cxn ang="0">
                  <a:pos x="90" y="130"/>
                </a:cxn>
                <a:cxn ang="0">
                  <a:pos x="360" y="128"/>
                </a:cxn>
                <a:cxn ang="0">
                  <a:pos x="451" y="116"/>
                </a:cxn>
                <a:cxn ang="0">
                  <a:pos x="602" y="40"/>
                </a:cxn>
                <a:cxn ang="0">
                  <a:pos x="693" y="26"/>
                </a:cxn>
                <a:cxn ang="0">
                  <a:pos x="648" y="98"/>
                </a:cxn>
                <a:cxn ang="0">
                  <a:pos x="586" y="139"/>
                </a:cxn>
                <a:cxn ang="0">
                  <a:pos x="483" y="221"/>
                </a:cxn>
                <a:cxn ang="0">
                  <a:pos x="465" y="306"/>
                </a:cxn>
                <a:cxn ang="0">
                  <a:pos x="571" y="786"/>
                </a:cxn>
                <a:cxn ang="0">
                  <a:pos x="541" y="843"/>
                </a:cxn>
                <a:cxn ang="0">
                  <a:pos x="483" y="816"/>
                </a:cxn>
                <a:cxn ang="0">
                  <a:pos x="389" y="557"/>
                </a:cxn>
                <a:cxn ang="0">
                  <a:pos x="366" y="518"/>
                </a:cxn>
                <a:cxn ang="0">
                  <a:pos x="355" y="518"/>
                </a:cxn>
                <a:cxn ang="0">
                  <a:pos x="334" y="557"/>
                </a:cxn>
                <a:cxn ang="0">
                  <a:pos x="239" y="816"/>
                </a:cxn>
                <a:cxn ang="0">
                  <a:pos x="182" y="843"/>
                </a:cxn>
                <a:cxn ang="0">
                  <a:pos x="152" y="786"/>
                </a:cxn>
                <a:cxn ang="0">
                  <a:pos x="257" y="306"/>
                </a:cxn>
                <a:cxn ang="0">
                  <a:pos x="241" y="235"/>
                </a:cxn>
                <a:cxn ang="0">
                  <a:pos x="165" y="211"/>
                </a:cxn>
                <a:cxn ang="0">
                  <a:pos x="75" y="203"/>
                </a:cxn>
                <a:cxn ang="0">
                  <a:pos x="3" y="159"/>
                </a:cxn>
              </a:cxnLst>
              <a:rect l="0" t="0" r="r" b="b"/>
              <a:pathLst>
                <a:path w="709" h="852">
                  <a:moveTo>
                    <a:pt x="3" y="159"/>
                  </a:moveTo>
                  <a:cubicBezTo>
                    <a:pt x="6" y="128"/>
                    <a:pt x="51" y="130"/>
                    <a:pt x="90" y="130"/>
                  </a:cubicBezTo>
                  <a:cubicBezTo>
                    <a:pt x="126" y="130"/>
                    <a:pt x="312" y="128"/>
                    <a:pt x="360" y="128"/>
                  </a:cubicBezTo>
                  <a:cubicBezTo>
                    <a:pt x="409" y="128"/>
                    <a:pt x="450" y="116"/>
                    <a:pt x="451" y="116"/>
                  </a:cubicBezTo>
                  <a:cubicBezTo>
                    <a:pt x="478" y="111"/>
                    <a:pt x="569" y="57"/>
                    <a:pt x="602" y="40"/>
                  </a:cubicBezTo>
                  <a:cubicBezTo>
                    <a:pt x="637" y="23"/>
                    <a:pt x="676" y="0"/>
                    <a:pt x="693" y="26"/>
                  </a:cubicBezTo>
                  <a:cubicBezTo>
                    <a:pt x="709" y="52"/>
                    <a:pt x="687" y="73"/>
                    <a:pt x="648" y="98"/>
                  </a:cubicBezTo>
                  <a:cubicBezTo>
                    <a:pt x="605" y="125"/>
                    <a:pt x="611" y="123"/>
                    <a:pt x="586" y="139"/>
                  </a:cubicBezTo>
                  <a:cubicBezTo>
                    <a:pt x="558" y="156"/>
                    <a:pt x="497" y="200"/>
                    <a:pt x="483" y="221"/>
                  </a:cubicBezTo>
                  <a:cubicBezTo>
                    <a:pt x="470" y="241"/>
                    <a:pt x="469" y="272"/>
                    <a:pt x="465" y="306"/>
                  </a:cubicBezTo>
                  <a:cubicBezTo>
                    <a:pt x="454" y="436"/>
                    <a:pt x="564" y="761"/>
                    <a:pt x="571" y="786"/>
                  </a:cubicBezTo>
                  <a:cubicBezTo>
                    <a:pt x="577" y="807"/>
                    <a:pt x="573" y="833"/>
                    <a:pt x="541" y="843"/>
                  </a:cubicBezTo>
                  <a:cubicBezTo>
                    <a:pt x="509" y="852"/>
                    <a:pt x="490" y="837"/>
                    <a:pt x="483" y="816"/>
                  </a:cubicBezTo>
                  <a:cubicBezTo>
                    <a:pt x="472" y="778"/>
                    <a:pt x="408" y="606"/>
                    <a:pt x="389" y="557"/>
                  </a:cubicBezTo>
                  <a:cubicBezTo>
                    <a:pt x="381" y="537"/>
                    <a:pt x="373" y="522"/>
                    <a:pt x="366" y="518"/>
                  </a:cubicBezTo>
                  <a:cubicBezTo>
                    <a:pt x="363" y="517"/>
                    <a:pt x="357" y="518"/>
                    <a:pt x="355" y="518"/>
                  </a:cubicBezTo>
                  <a:cubicBezTo>
                    <a:pt x="348" y="521"/>
                    <a:pt x="341" y="537"/>
                    <a:pt x="334" y="557"/>
                  </a:cubicBezTo>
                  <a:cubicBezTo>
                    <a:pt x="315" y="606"/>
                    <a:pt x="251" y="778"/>
                    <a:pt x="239" y="816"/>
                  </a:cubicBezTo>
                  <a:cubicBezTo>
                    <a:pt x="233" y="837"/>
                    <a:pt x="214" y="852"/>
                    <a:pt x="182" y="843"/>
                  </a:cubicBezTo>
                  <a:cubicBezTo>
                    <a:pt x="150" y="833"/>
                    <a:pt x="145" y="807"/>
                    <a:pt x="152" y="786"/>
                  </a:cubicBezTo>
                  <a:cubicBezTo>
                    <a:pt x="159" y="761"/>
                    <a:pt x="269" y="436"/>
                    <a:pt x="257" y="306"/>
                  </a:cubicBezTo>
                  <a:cubicBezTo>
                    <a:pt x="254" y="272"/>
                    <a:pt x="254" y="255"/>
                    <a:pt x="241" y="235"/>
                  </a:cubicBezTo>
                  <a:cubicBezTo>
                    <a:pt x="227" y="215"/>
                    <a:pt x="197" y="214"/>
                    <a:pt x="165" y="211"/>
                  </a:cubicBezTo>
                  <a:cubicBezTo>
                    <a:pt x="136" y="208"/>
                    <a:pt x="125" y="207"/>
                    <a:pt x="75" y="203"/>
                  </a:cubicBezTo>
                  <a:cubicBezTo>
                    <a:pt x="29" y="198"/>
                    <a:pt x="0" y="189"/>
                    <a:pt x="3" y="159"/>
                  </a:cubicBezTo>
                  <a:close/>
                </a:path>
              </a:pathLst>
            </a:custGeom>
            <a:grpFill/>
            <a:ln w="9525">
              <a:no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a:endParaRPr>
            </a:p>
          </p:txBody>
        </p:sp>
        <p:sp>
          <p:nvSpPr>
            <p:cNvPr id="29" name="Oval 8"/>
            <p:cNvSpPr>
              <a:spLocks noChangeArrowheads="1"/>
            </p:cNvSpPr>
            <p:nvPr/>
          </p:nvSpPr>
          <p:spPr bwMode="auto">
            <a:xfrm>
              <a:off x="3899" y="3001"/>
              <a:ext cx="188" cy="189"/>
            </a:xfrm>
            <a:prstGeom prst="ellipse">
              <a:avLst/>
            </a:prstGeom>
            <a:grpFill/>
            <a:ln w="9525">
              <a:no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a:endParaRPr>
            </a:p>
          </p:txBody>
        </p:sp>
      </p:grpSp>
      <p:grpSp>
        <p:nvGrpSpPr>
          <p:cNvPr id="30" name="Group 29"/>
          <p:cNvGrpSpPr>
            <a:grpSpLocks/>
          </p:cNvGrpSpPr>
          <p:nvPr/>
        </p:nvGrpSpPr>
        <p:grpSpPr bwMode="auto">
          <a:xfrm>
            <a:off x="5124590" y="4276186"/>
            <a:ext cx="852061" cy="1094481"/>
            <a:chOff x="2086" y="3001"/>
            <a:chExt cx="787" cy="1007"/>
          </a:xfrm>
          <a:solidFill>
            <a:schemeClr val="bg1"/>
          </a:solidFill>
        </p:grpSpPr>
        <p:sp>
          <p:nvSpPr>
            <p:cNvPr id="41" name="Freeform 9"/>
            <p:cNvSpPr>
              <a:spLocks/>
            </p:cNvSpPr>
            <p:nvPr/>
          </p:nvSpPr>
          <p:spPr bwMode="auto">
            <a:xfrm>
              <a:off x="2086" y="3213"/>
              <a:ext cx="787" cy="795"/>
            </a:xfrm>
            <a:custGeom>
              <a:avLst/>
              <a:gdLst/>
              <a:ahLst/>
              <a:cxnLst>
                <a:cxn ang="0">
                  <a:pos x="713" y="31"/>
                </a:cxn>
                <a:cxn ang="0">
                  <a:pos x="625" y="2"/>
                </a:cxn>
                <a:cxn ang="0">
                  <a:pos x="358" y="0"/>
                </a:cxn>
                <a:cxn ang="0">
                  <a:pos x="91" y="2"/>
                </a:cxn>
                <a:cxn ang="0">
                  <a:pos x="3" y="31"/>
                </a:cxn>
                <a:cxn ang="0">
                  <a:pos x="76" y="75"/>
                </a:cxn>
                <a:cxn ang="0">
                  <a:pos x="166" y="83"/>
                </a:cxn>
                <a:cxn ang="0">
                  <a:pos x="241" y="107"/>
                </a:cxn>
                <a:cxn ang="0">
                  <a:pos x="258" y="178"/>
                </a:cxn>
                <a:cxn ang="0">
                  <a:pos x="152" y="658"/>
                </a:cxn>
                <a:cxn ang="0">
                  <a:pos x="183" y="715"/>
                </a:cxn>
                <a:cxn ang="0">
                  <a:pos x="240" y="688"/>
                </a:cxn>
                <a:cxn ang="0">
                  <a:pos x="334" y="429"/>
                </a:cxn>
                <a:cxn ang="0">
                  <a:pos x="356" y="390"/>
                </a:cxn>
                <a:cxn ang="0">
                  <a:pos x="360" y="390"/>
                </a:cxn>
                <a:cxn ang="0">
                  <a:pos x="382" y="429"/>
                </a:cxn>
                <a:cxn ang="0">
                  <a:pos x="476" y="688"/>
                </a:cxn>
                <a:cxn ang="0">
                  <a:pos x="533" y="715"/>
                </a:cxn>
                <a:cxn ang="0">
                  <a:pos x="564" y="658"/>
                </a:cxn>
                <a:cxn ang="0">
                  <a:pos x="458" y="178"/>
                </a:cxn>
                <a:cxn ang="0">
                  <a:pos x="475" y="107"/>
                </a:cxn>
                <a:cxn ang="0">
                  <a:pos x="550" y="83"/>
                </a:cxn>
                <a:cxn ang="0">
                  <a:pos x="640" y="75"/>
                </a:cxn>
                <a:cxn ang="0">
                  <a:pos x="713" y="31"/>
                </a:cxn>
              </a:cxnLst>
              <a:rect l="0" t="0" r="r" b="b"/>
              <a:pathLst>
                <a:path w="716" h="724">
                  <a:moveTo>
                    <a:pt x="713" y="31"/>
                  </a:moveTo>
                  <a:cubicBezTo>
                    <a:pt x="710" y="0"/>
                    <a:pt x="664" y="2"/>
                    <a:pt x="625" y="2"/>
                  </a:cubicBezTo>
                  <a:cubicBezTo>
                    <a:pt x="591" y="2"/>
                    <a:pt x="410" y="0"/>
                    <a:pt x="358" y="0"/>
                  </a:cubicBezTo>
                  <a:cubicBezTo>
                    <a:pt x="306" y="0"/>
                    <a:pt x="125" y="2"/>
                    <a:pt x="91" y="2"/>
                  </a:cubicBezTo>
                  <a:cubicBezTo>
                    <a:pt x="51" y="2"/>
                    <a:pt x="6" y="0"/>
                    <a:pt x="3" y="31"/>
                  </a:cubicBezTo>
                  <a:cubicBezTo>
                    <a:pt x="0" y="61"/>
                    <a:pt x="29" y="70"/>
                    <a:pt x="76" y="75"/>
                  </a:cubicBezTo>
                  <a:cubicBezTo>
                    <a:pt x="126" y="79"/>
                    <a:pt x="136" y="80"/>
                    <a:pt x="166" y="83"/>
                  </a:cubicBezTo>
                  <a:cubicBezTo>
                    <a:pt x="198" y="86"/>
                    <a:pt x="228" y="87"/>
                    <a:pt x="241" y="107"/>
                  </a:cubicBezTo>
                  <a:cubicBezTo>
                    <a:pt x="254" y="127"/>
                    <a:pt x="255" y="144"/>
                    <a:pt x="258" y="178"/>
                  </a:cubicBezTo>
                  <a:cubicBezTo>
                    <a:pt x="269" y="308"/>
                    <a:pt x="159" y="633"/>
                    <a:pt x="152" y="658"/>
                  </a:cubicBezTo>
                  <a:cubicBezTo>
                    <a:pt x="146" y="679"/>
                    <a:pt x="150" y="705"/>
                    <a:pt x="183" y="715"/>
                  </a:cubicBezTo>
                  <a:cubicBezTo>
                    <a:pt x="215" y="724"/>
                    <a:pt x="234" y="709"/>
                    <a:pt x="240" y="688"/>
                  </a:cubicBezTo>
                  <a:cubicBezTo>
                    <a:pt x="251" y="650"/>
                    <a:pt x="315" y="478"/>
                    <a:pt x="334" y="429"/>
                  </a:cubicBezTo>
                  <a:cubicBezTo>
                    <a:pt x="342" y="409"/>
                    <a:pt x="348" y="393"/>
                    <a:pt x="356" y="390"/>
                  </a:cubicBezTo>
                  <a:cubicBezTo>
                    <a:pt x="360" y="390"/>
                    <a:pt x="360" y="390"/>
                    <a:pt x="360" y="390"/>
                  </a:cubicBezTo>
                  <a:cubicBezTo>
                    <a:pt x="368" y="393"/>
                    <a:pt x="374" y="409"/>
                    <a:pt x="382" y="429"/>
                  </a:cubicBezTo>
                  <a:cubicBezTo>
                    <a:pt x="401" y="478"/>
                    <a:pt x="465" y="650"/>
                    <a:pt x="476" y="688"/>
                  </a:cubicBezTo>
                  <a:cubicBezTo>
                    <a:pt x="482" y="709"/>
                    <a:pt x="501" y="724"/>
                    <a:pt x="533" y="715"/>
                  </a:cubicBezTo>
                  <a:cubicBezTo>
                    <a:pt x="566" y="705"/>
                    <a:pt x="570" y="679"/>
                    <a:pt x="564" y="658"/>
                  </a:cubicBezTo>
                  <a:cubicBezTo>
                    <a:pt x="556" y="633"/>
                    <a:pt x="447" y="308"/>
                    <a:pt x="458" y="178"/>
                  </a:cubicBezTo>
                  <a:cubicBezTo>
                    <a:pt x="461" y="144"/>
                    <a:pt x="462" y="127"/>
                    <a:pt x="475" y="107"/>
                  </a:cubicBezTo>
                  <a:cubicBezTo>
                    <a:pt x="488" y="87"/>
                    <a:pt x="518" y="86"/>
                    <a:pt x="550" y="83"/>
                  </a:cubicBezTo>
                  <a:cubicBezTo>
                    <a:pt x="580" y="80"/>
                    <a:pt x="590" y="79"/>
                    <a:pt x="640" y="75"/>
                  </a:cubicBezTo>
                  <a:cubicBezTo>
                    <a:pt x="687" y="70"/>
                    <a:pt x="716" y="61"/>
                    <a:pt x="713" y="31"/>
                  </a:cubicBezTo>
                  <a:close/>
                </a:path>
              </a:pathLst>
            </a:custGeom>
            <a:grpFill/>
            <a:ln w="9525">
              <a:no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a:endParaRPr>
            </a:p>
          </p:txBody>
        </p:sp>
        <p:sp>
          <p:nvSpPr>
            <p:cNvPr id="42" name="Oval 10"/>
            <p:cNvSpPr>
              <a:spLocks noChangeArrowheads="1"/>
            </p:cNvSpPr>
            <p:nvPr/>
          </p:nvSpPr>
          <p:spPr bwMode="auto">
            <a:xfrm>
              <a:off x="2384" y="3001"/>
              <a:ext cx="189" cy="189"/>
            </a:xfrm>
            <a:prstGeom prst="ellipse">
              <a:avLst/>
            </a:prstGeom>
            <a:grpFill/>
            <a:ln w="9525">
              <a:no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a:endParaRPr>
            </a:p>
          </p:txBody>
        </p:sp>
      </p:grpSp>
      <p:grpSp>
        <p:nvGrpSpPr>
          <p:cNvPr id="43" name="Group 30"/>
          <p:cNvGrpSpPr>
            <a:grpSpLocks/>
          </p:cNvGrpSpPr>
          <p:nvPr/>
        </p:nvGrpSpPr>
        <p:grpSpPr bwMode="auto">
          <a:xfrm>
            <a:off x="4302652" y="4276189"/>
            <a:ext cx="844889" cy="1094482"/>
            <a:chOff x="1327" y="3001"/>
            <a:chExt cx="780" cy="1007"/>
          </a:xfrm>
          <a:solidFill>
            <a:schemeClr val="bg1"/>
          </a:solidFill>
        </p:grpSpPr>
        <p:sp>
          <p:nvSpPr>
            <p:cNvPr id="44" name="Freeform 11"/>
            <p:cNvSpPr>
              <a:spLocks/>
            </p:cNvSpPr>
            <p:nvPr/>
          </p:nvSpPr>
          <p:spPr bwMode="auto">
            <a:xfrm>
              <a:off x="1327" y="3072"/>
              <a:ext cx="780" cy="936"/>
            </a:xfrm>
            <a:custGeom>
              <a:avLst/>
              <a:gdLst/>
              <a:ahLst/>
              <a:cxnLst>
                <a:cxn ang="0">
                  <a:pos x="706" y="159"/>
                </a:cxn>
                <a:cxn ang="0">
                  <a:pos x="618" y="130"/>
                </a:cxn>
                <a:cxn ang="0">
                  <a:pos x="348" y="128"/>
                </a:cxn>
                <a:cxn ang="0">
                  <a:pos x="258" y="116"/>
                </a:cxn>
                <a:cxn ang="0">
                  <a:pos x="107" y="40"/>
                </a:cxn>
                <a:cxn ang="0">
                  <a:pos x="16" y="26"/>
                </a:cxn>
                <a:cxn ang="0">
                  <a:pos x="61" y="98"/>
                </a:cxn>
                <a:cxn ang="0">
                  <a:pos x="123" y="139"/>
                </a:cxn>
                <a:cxn ang="0">
                  <a:pos x="225" y="221"/>
                </a:cxn>
                <a:cxn ang="0">
                  <a:pos x="243" y="306"/>
                </a:cxn>
                <a:cxn ang="0">
                  <a:pos x="138" y="786"/>
                </a:cxn>
                <a:cxn ang="0">
                  <a:pos x="168" y="843"/>
                </a:cxn>
                <a:cxn ang="0">
                  <a:pos x="225" y="816"/>
                </a:cxn>
                <a:cxn ang="0">
                  <a:pos x="319" y="557"/>
                </a:cxn>
                <a:cxn ang="0">
                  <a:pos x="343" y="518"/>
                </a:cxn>
                <a:cxn ang="0">
                  <a:pos x="354" y="518"/>
                </a:cxn>
                <a:cxn ang="0">
                  <a:pos x="375" y="557"/>
                </a:cxn>
                <a:cxn ang="0">
                  <a:pos x="469" y="816"/>
                </a:cxn>
                <a:cxn ang="0">
                  <a:pos x="527" y="843"/>
                </a:cxn>
                <a:cxn ang="0">
                  <a:pos x="557" y="786"/>
                </a:cxn>
                <a:cxn ang="0">
                  <a:pos x="451" y="306"/>
                </a:cxn>
                <a:cxn ang="0">
                  <a:pos x="468" y="235"/>
                </a:cxn>
                <a:cxn ang="0">
                  <a:pos x="543" y="211"/>
                </a:cxn>
                <a:cxn ang="0">
                  <a:pos x="633" y="203"/>
                </a:cxn>
                <a:cxn ang="0">
                  <a:pos x="706" y="159"/>
                </a:cxn>
              </a:cxnLst>
              <a:rect l="0" t="0" r="r" b="b"/>
              <a:pathLst>
                <a:path w="709" h="852">
                  <a:moveTo>
                    <a:pt x="706" y="159"/>
                  </a:moveTo>
                  <a:cubicBezTo>
                    <a:pt x="703" y="128"/>
                    <a:pt x="658" y="130"/>
                    <a:pt x="618" y="130"/>
                  </a:cubicBezTo>
                  <a:cubicBezTo>
                    <a:pt x="583" y="130"/>
                    <a:pt x="397" y="128"/>
                    <a:pt x="348" y="128"/>
                  </a:cubicBezTo>
                  <a:cubicBezTo>
                    <a:pt x="300" y="128"/>
                    <a:pt x="258" y="116"/>
                    <a:pt x="258" y="116"/>
                  </a:cubicBezTo>
                  <a:cubicBezTo>
                    <a:pt x="230" y="111"/>
                    <a:pt x="140" y="57"/>
                    <a:pt x="107" y="40"/>
                  </a:cubicBezTo>
                  <a:cubicBezTo>
                    <a:pt x="72" y="23"/>
                    <a:pt x="33" y="0"/>
                    <a:pt x="16" y="26"/>
                  </a:cubicBezTo>
                  <a:cubicBezTo>
                    <a:pt x="0" y="52"/>
                    <a:pt x="21" y="73"/>
                    <a:pt x="61" y="98"/>
                  </a:cubicBezTo>
                  <a:cubicBezTo>
                    <a:pt x="103" y="125"/>
                    <a:pt x="98" y="123"/>
                    <a:pt x="123" y="139"/>
                  </a:cubicBezTo>
                  <a:cubicBezTo>
                    <a:pt x="150" y="156"/>
                    <a:pt x="212" y="200"/>
                    <a:pt x="225" y="221"/>
                  </a:cubicBezTo>
                  <a:cubicBezTo>
                    <a:pt x="238" y="241"/>
                    <a:pt x="240" y="272"/>
                    <a:pt x="243" y="306"/>
                  </a:cubicBezTo>
                  <a:cubicBezTo>
                    <a:pt x="255" y="436"/>
                    <a:pt x="145" y="761"/>
                    <a:pt x="138" y="786"/>
                  </a:cubicBezTo>
                  <a:cubicBezTo>
                    <a:pt x="131" y="807"/>
                    <a:pt x="136" y="833"/>
                    <a:pt x="168" y="843"/>
                  </a:cubicBezTo>
                  <a:cubicBezTo>
                    <a:pt x="200" y="852"/>
                    <a:pt x="219" y="837"/>
                    <a:pt x="225" y="816"/>
                  </a:cubicBezTo>
                  <a:cubicBezTo>
                    <a:pt x="237" y="778"/>
                    <a:pt x="300" y="606"/>
                    <a:pt x="319" y="557"/>
                  </a:cubicBezTo>
                  <a:cubicBezTo>
                    <a:pt x="327" y="537"/>
                    <a:pt x="335" y="522"/>
                    <a:pt x="343" y="518"/>
                  </a:cubicBezTo>
                  <a:cubicBezTo>
                    <a:pt x="346" y="517"/>
                    <a:pt x="352" y="518"/>
                    <a:pt x="354" y="518"/>
                  </a:cubicBezTo>
                  <a:cubicBezTo>
                    <a:pt x="361" y="521"/>
                    <a:pt x="367" y="537"/>
                    <a:pt x="375" y="557"/>
                  </a:cubicBezTo>
                  <a:cubicBezTo>
                    <a:pt x="394" y="606"/>
                    <a:pt x="458" y="778"/>
                    <a:pt x="469" y="816"/>
                  </a:cubicBezTo>
                  <a:cubicBezTo>
                    <a:pt x="476" y="837"/>
                    <a:pt x="495" y="852"/>
                    <a:pt x="527" y="843"/>
                  </a:cubicBezTo>
                  <a:cubicBezTo>
                    <a:pt x="559" y="833"/>
                    <a:pt x="563" y="807"/>
                    <a:pt x="557" y="786"/>
                  </a:cubicBezTo>
                  <a:cubicBezTo>
                    <a:pt x="550" y="761"/>
                    <a:pt x="440" y="436"/>
                    <a:pt x="451" y="306"/>
                  </a:cubicBezTo>
                  <a:cubicBezTo>
                    <a:pt x="454" y="272"/>
                    <a:pt x="455" y="255"/>
                    <a:pt x="468" y="235"/>
                  </a:cubicBezTo>
                  <a:cubicBezTo>
                    <a:pt x="481" y="215"/>
                    <a:pt x="511" y="214"/>
                    <a:pt x="543" y="211"/>
                  </a:cubicBezTo>
                  <a:cubicBezTo>
                    <a:pt x="573" y="208"/>
                    <a:pt x="583" y="207"/>
                    <a:pt x="633" y="203"/>
                  </a:cubicBezTo>
                  <a:cubicBezTo>
                    <a:pt x="680" y="198"/>
                    <a:pt x="709" y="189"/>
                    <a:pt x="706" y="159"/>
                  </a:cubicBezTo>
                  <a:close/>
                </a:path>
              </a:pathLst>
            </a:custGeom>
            <a:grpFill/>
            <a:ln w="9525">
              <a:no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a:endParaRPr>
            </a:p>
          </p:txBody>
        </p:sp>
        <p:sp>
          <p:nvSpPr>
            <p:cNvPr id="45" name="Oval 12"/>
            <p:cNvSpPr>
              <a:spLocks noChangeArrowheads="1"/>
            </p:cNvSpPr>
            <p:nvPr/>
          </p:nvSpPr>
          <p:spPr bwMode="auto">
            <a:xfrm>
              <a:off x="1617" y="3001"/>
              <a:ext cx="189" cy="189"/>
            </a:xfrm>
            <a:prstGeom prst="ellipse">
              <a:avLst/>
            </a:prstGeom>
            <a:grpFill/>
            <a:ln w="9525">
              <a:no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a:endParaRPr>
            </a:p>
          </p:txBody>
        </p:sp>
      </p:grpSp>
      <p:grpSp>
        <p:nvGrpSpPr>
          <p:cNvPr id="46" name="Group 28"/>
          <p:cNvGrpSpPr>
            <a:grpSpLocks/>
          </p:cNvGrpSpPr>
          <p:nvPr/>
        </p:nvGrpSpPr>
        <p:grpSpPr bwMode="auto">
          <a:xfrm>
            <a:off x="5933618" y="4276186"/>
            <a:ext cx="850626" cy="1094481"/>
            <a:chOff x="2833" y="3001"/>
            <a:chExt cx="786" cy="1007"/>
          </a:xfrm>
          <a:solidFill>
            <a:schemeClr val="bg1"/>
          </a:solidFill>
        </p:grpSpPr>
        <p:sp>
          <p:nvSpPr>
            <p:cNvPr id="47" name="Freeform 13"/>
            <p:cNvSpPr>
              <a:spLocks/>
            </p:cNvSpPr>
            <p:nvPr/>
          </p:nvSpPr>
          <p:spPr bwMode="auto">
            <a:xfrm>
              <a:off x="2833" y="3213"/>
              <a:ext cx="786" cy="795"/>
            </a:xfrm>
            <a:custGeom>
              <a:avLst/>
              <a:gdLst/>
              <a:ahLst/>
              <a:cxnLst>
                <a:cxn ang="0">
                  <a:pos x="713" y="31"/>
                </a:cxn>
                <a:cxn ang="0">
                  <a:pos x="625" y="2"/>
                </a:cxn>
                <a:cxn ang="0">
                  <a:pos x="358" y="0"/>
                </a:cxn>
                <a:cxn ang="0">
                  <a:pos x="90" y="2"/>
                </a:cxn>
                <a:cxn ang="0">
                  <a:pos x="3" y="31"/>
                </a:cxn>
                <a:cxn ang="0">
                  <a:pos x="76" y="75"/>
                </a:cxn>
                <a:cxn ang="0">
                  <a:pos x="166" y="83"/>
                </a:cxn>
                <a:cxn ang="0">
                  <a:pos x="241" y="107"/>
                </a:cxn>
                <a:cxn ang="0">
                  <a:pos x="258" y="178"/>
                </a:cxn>
                <a:cxn ang="0">
                  <a:pos x="152" y="658"/>
                </a:cxn>
                <a:cxn ang="0">
                  <a:pos x="182" y="715"/>
                </a:cxn>
                <a:cxn ang="0">
                  <a:pos x="240" y="688"/>
                </a:cxn>
                <a:cxn ang="0">
                  <a:pos x="334" y="429"/>
                </a:cxn>
                <a:cxn ang="0">
                  <a:pos x="355" y="390"/>
                </a:cxn>
                <a:cxn ang="0">
                  <a:pos x="360" y="390"/>
                </a:cxn>
                <a:cxn ang="0">
                  <a:pos x="382" y="429"/>
                </a:cxn>
                <a:cxn ang="0">
                  <a:pos x="476" y="688"/>
                </a:cxn>
                <a:cxn ang="0">
                  <a:pos x="533" y="715"/>
                </a:cxn>
                <a:cxn ang="0">
                  <a:pos x="564" y="658"/>
                </a:cxn>
                <a:cxn ang="0">
                  <a:pos x="458" y="178"/>
                </a:cxn>
                <a:cxn ang="0">
                  <a:pos x="475" y="107"/>
                </a:cxn>
                <a:cxn ang="0">
                  <a:pos x="550" y="83"/>
                </a:cxn>
                <a:cxn ang="0">
                  <a:pos x="640" y="75"/>
                </a:cxn>
                <a:cxn ang="0">
                  <a:pos x="713" y="31"/>
                </a:cxn>
              </a:cxnLst>
              <a:rect l="0" t="0" r="r" b="b"/>
              <a:pathLst>
                <a:path w="715" h="724">
                  <a:moveTo>
                    <a:pt x="713" y="31"/>
                  </a:moveTo>
                  <a:cubicBezTo>
                    <a:pt x="710" y="0"/>
                    <a:pt x="664" y="2"/>
                    <a:pt x="625" y="2"/>
                  </a:cubicBezTo>
                  <a:cubicBezTo>
                    <a:pt x="590" y="2"/>
                    <a:pt x="410" y="0"/>
                    <a:pt x="358" y="0"/>
                  </a:cubicBezTo>
                  <a:cubicBezTo>
                    <a:pt x="306" y="0"/>
                    <a:pt x="125" y="2"/>
                    <a:pt x="90" y="2"/>
                  </a:cubicBezTo>
                  <a:cubicBezTo>
                    <a:pt x="51" y="2"/>
                    <a:pt x="6" y="0"/>
                    <a:pt x="3" y="31"/>
                  </a:cubicBezTo>
                  <a:cubicBezTo>
                    <a:pt x="0" y="61"/>
                    <a:pt x="29" y="70"/>
                    <a:pt x="76" y="75"/>
                  </a:cubicBezTo>
                  <a:cubicBezTo>
                    <a:pt x="126" y="79"/>
                    <a:pt x="136" y="80"/>
                    <a:pt x="166" y="83"/>
                  </a:cubicBezTo>
                  <a:cubicBezTo>
                    <a:pt x="198" y="86"/>
                    <a:pt x="228" y="87"/>
                    <a:pt x="241" y="107"/>
                  </a:cubicBezTo>
                  <a:cubicBezTo>
                    <a:pt x="254" y="127"/>
                    <a:pt x="254" y="144"/>
                    <a:pt x="258" y="178"/>
                  </a:cubicBezTo>
                  <a:cubicBezTo>
                    <a:pt x="269" y="308"/>
                    <a:pt x="159" y="633"/>
                    <a:pt x="152" y="658"/>
                  </a:cubicBezTo>
                  <a:cubicBezTo>
                    <a:pt x="146" y="679"/>
                    <a:pt x="150" y="705"/>
                    <a:pt x="182" y="715"/>
                  </a:cubicBezTo>
                  <a:cubicBezTo>
                    <a:pt x="214" y="724"/>
                    <a:pt x="233" y="709"/>
                    <a:pt x="240" y="688"/>
                  </a:cubicBezTo>
                  <a:cubicBezTo>
                    <a:pt x="251" y="650"/>
                    <a:pt x="315" y="478"/>
                    <a:pt x="334" y="429"/>
                  </a:cubicBezTo>
                  <a:cubicBezTo>
                    <a:pt x="342" y="409"/>
                    <a:pt x="348" y="393"/>
                    <a:pt x="355" y="390"/>
                  </a:cubicBezTo>
                  <a:cubicBezTo>
                    <a:pt x="360" y="390"/>
                    <a:pt x="360" y="390"/>
                    <a:pt x="360" y="390"/>
                  </a:cubicBezTo>
                  <a:cubicBezTo>
                    <a:pt x="368" y="393"/>
                    <a:pt x="374" y="409"/>
                    <a:pt x="382" y="429"/>
                  </a:cubicBezTo>
                  <a:cubicBezTo>
                    <a:pt x="401" y="478"/>
                    <a:pt x="464" y="650"/>
                    <a:pt x="476" y="688"/>
                  </a:cubicBezTo>
                  <a:cubicBezTo>
                    <a:pt x="482" y="709"/>
                    <a:pt x="501" y="724"/>
                    <a:pt x="533" y="715"/>
                  </a:cubicBezTo>
                  <a:cubicBezTo>
                    <a:pt x="565" y="705"/>
                    <a:pt x="570" y="679"/>
                    <a:pt x="564" y="658"/>
                  </a:cubicBezTo>
                  <a:cubicBezTo>
                    <a:pt x="556" y="633"/>
                    <a:pt x="446" y="308"/>
                    <a:pt x="458" y="178"/>
                  </a:cubicBezTo>
                  <a:cubicBezTo>
                    <a:pt x="461" y="144"/>
                    <a:pt x="462" y="127"/>
                    <a:pt x="475" y="107"/>
                  </a:cubicBezTo>
                  <a:cubicBezTo>
                    <a:pt x="488" y="87"/>
                    <a:pt x="518" y="86"/>
                    <a:pt x="550" y="83"/>
                  </a:cubicBezTo>
                  <a:cubicBezTo>
                    <a:pt x="580" y="80"/>
                    <a:pt x="590" y="79"/>
                    <a:pt x="640" y="75"/>
                  </a:cubicBezTo>
                  <a:cubicBezTo>
                    <a:pt x="687" y="70"/>
                    <a:pt x="715" y="61"/>
                    <a:pt x="713" y="31"/>
                  </a:cubicBezTo>
                  <a:close/>
                </a:path>
              </a:pathLst>
            </a:custGeom>
            <a:grpFill/>
            <a:ln w="9525">
              <a:no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a:endParaRPr>
            </a:p>
          </p:txBody>
        </p:sp>
        <p:sp>
          <p:nvSpPr>
            <p:cNvPr id="48" name="Oval 14"/>
            <p:cNvSpPr>
              <a:spLocks noChangeArrowheads="1"/>
            </p:cNvSpPr>
            <p:nvPr/>
          </p:nvSpPr>
          <p:spPr bwMode="auto">
            <a:xfrm>
              <a:off x="3131" y="3001"/>
              <a:ext cx="188" cy="189"/>
            </a:xfrm>
            <a:prstGeom prst="ellipse">
              <a:avLst/>
            </a:prstGeom>
            <a:grpFill/>
            <a:ln w="9525">
              <a:no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a:endParaRPr>
            </a:p>
          </p:txBody>
        </p:sp>
      </p:grpSp>
      <p:grpSp>
        <p:nvGrpSpPr>
          <p:cNvPr id="49" name="Group 34"/>
          <p:cNvGrpSpPr>
            <a:grpSpLocks/>
          </p:cNvGrpSpPr>
          <p:nvPr/>
        </p:nvGrpSpPr>
        <p:grpSpPr bwMode="auto">
          <a:xfrm>
            <a:off x="6361083" y="3422693"/>
            <a:ext cx="844888" cy="1093048"/>
            <a:chOff x="3228" y="2215"/>
            <a:chExt cx="780" cy="1006"/>
          </a:xfrm>
          <a:solidFill>
            <a:schemeClr val="tx1"/>
          </a:solidFill>
        </p:grpSpPr>
        <p:sp>
          <p:nvSpPr>
            <p:cNvPr id="50" name="Freeform 15"/>
            <p:cNvSpPr>
              <a:spLocks/>
            </p:cNvSpPr>
            <p:nvPr/>
          </p:nvSpPr>
          <p:spPr bwMode="auto">
            <a:xfrm>
              <a:off x="3228" y="2286"/>
              <a:ext cx="780" cy="935"/>
            </a:xfrm>
            <a:custGeom>
              <a:avLst/>
              <a:gdLst/>
              <a:ahLst/>
              <a:cxnLst>
                <a:cxn ang="0">
                  <a:pos x="3" y="159"/>
                </a:cxn>
                <a:cxn ang="0">
                  <a:pos x="90" y="130"/>
                </a:cxn>
                <a:cxn ang="0">
                  <a:pos x="360" y="128"/>
                </a:cxn>
                <a:cxn ang="0">
                  <a:pos x="451" y="116"/>
                </a:cxn>
                <a:cxn ang="0">
                  <a:pos x="602" y="40"/>
                </a:cxn>
                <a:cxn ang="0">
                  <a:pos x="692" y="26"/>
                </a:cxn>
                <a:cxn ang="0">
                  <a:pos x="648" y="98"/>
                </a:cxn>
                <a:cxn ang="0">
                  <a:pos x="586" y="139"/>
                </a:cxn>
                <a:cxn ang="0">
                  <a:pos x="483" y="221"/>
                </a:cxn>
                <a:cxn ang="0">
                  <a:pos x="465" y="306"/>
                </a:cxn>
                <a:cxn ang="0">
                  <a:pos x="571" y="785"/>
                </a:cxn>
                <a:cxn ang="0">
                  <a:pos x="541" y="842"/>
                </a:cxn>
                <a:cxn ang="0">
                  <a:pos x="483" y="816"/>
                </a:cxn>
                <a:cxn ang="0">
                  <a:pos x="389" y="557"/>
                </a:cxn>
                <a:cxn ang="0">
                  <a:pos x="366" y="518"/>
                </a:cxn>
                <a:cxn ang="0">
                  <a:pos x="355" y="518"/>
                </a:cxn>
                <a:cxn ang="0">
                  <a:pos x="333" y="557"/>
                </a:cxn>
                <a:cxn ang="0">
                  <a:pos x="239" y="816"/>
                </a:cxn>
                <a:cxn ang="0">
                  <a:pos x="182" y="842"/>
                </a:cxn>
                <a:cxn ang="0">
                  <a:pos x="151" y="785"/>
                </a:cxn>
                <a:cxn ang="0">
                  <a:pos x="257" y="306"/>
                </a:cxn>
                <a:cxn ang="0">
                  <a:pos x="241" y="235"/>
                </a:cxn>
                <a:cxn ang="0">
                  <a:pos x="165" y="211"/>
                </a:cxn>
                <a:cxn ang="0">
                  <a:pos x="75" y="202"/>
                </a:cxn>
                <a:cxn ang="0">
                  <a:pos x="3" y="159"/>
                </a:cxn>
              </a:cxnLst>
              <a:rect l="0" t="0" r="r" b="b"/>
              <a:pathLst>
                <a:path w="709" h="852">
                  <a:moveTo>
                    <a:pt x="3" y="159"/>
                  </a:moveTo>
                  <a:cubicBezTo>
                    <a:pt x="6" y="128"/>
                    <a:pt x="51" y="130"/>
                    <a:pt x="90" y="130"/>
                  </a:cubicBezTo>
                  <a:cubicBezTo>
                    <a:pt x="125" y="130"/>
                    <a:pt x="312" y="128"/>
                    <a:pt x="360" y="128"/>
                  </a:cubicBezTo>
                  <a:cubicBezTo>
                    <a:pt x="408" y="128"/>
                    <a:pt x="450" y="116"/>
                    <a:pt x="451" y="116"/>
                  </a:cubicBezTo>
                  <a:cubicBezTo>
                    <a:pt x="478" y="111"/>
                    <a:pt x="569" y="57"/>
                    <a:pt x="602" y="40"/>
                  </a:cubicBezTo>
                  <a:cubicBezTo>
                    <a:pt x="637" y="23"/>
                    <a:pt x="676" y="0"/>
                    <a:pt x="692" y="26"/>
                  </a:cubicBezTo>
                  <a:cubicBezTo>
                    <a:pt x="709" y="52"/>
                    <a:pt x="687" y="73"/>
                    <a:pt x="648" y="98"/>
                  </a:cubicBezTo>
                  <a:cubicBezTo>
                    <a:pt x="605" y="125"/>
                    <a:pt x="611" y="123"/>
                    <a:pt x="586" y="139"/>
                  </a:cubicBezTo>
                  <a:cubicBezTo>
                    <a:pt x="558" y="156"/>
                    <a:pt x="496" y="200"/>
                    <a:pt x="483" y="221"/>
                  </a:cubicBezTo>
                  <a:cubicBezTo>
                    <a:pt x="470" y="241"/>
                    <a:pt x="468" y="272"/>
                    <a:pt x="465" y="306"/>
                  </a:cubicBezTo>
                  <a:cubicBezTo>
                    <a:pt x="454" y="436"/>
                    <a:pt x="564" y="760"/>
                    <a:pt x="571" y="785"/>
                  </a:cubicBezTo>
                  <a:cubicBezTo>
                    <a:pt x="577" y="807"/>
                    <a:pt x="573" y="833"/>
                    <a:pt x="541" y="842"/>
                  </a:cubicBezTo>
                  <a:cubicBezTo>
                    <a:pt x="508" y="852"/>
                    <a:pt x="489" y="837"/>
                    <a:pt x="483" y="816"/>
                  </a:cubicBezTo>
                  <a:cubicBezTo>
                    <a:pt x="472" y="777"/>
                    <a:pt x="408" y="606"/>
                    <a:pt x="389" y="557"/>
                  </a:cubicBezTo>
                  <a:cubicBezTo>
                    <a:pt x="381" y="537"/>
                    <a:pt x="373" y="522"/>
                    <a:pt x="366" y="518"/>
                  </a:cubicBezTo>
                  <a:cubicBezTo>
                    <a:pt x="363" y="517"/>
                    <a:pt x="357" y="517"/>
                    <a:pt x="355" y="518"/>
                  </a:cubicBezTo>
                  <a:cubicBezTo>
                    <a:pt x="347" y="521"/>
                    <a:pt x="341" y="537"/>
                    <a:pt x="333" y="557"/>
                  </a:cubicBezTo>
                  <a:cubicBezTo>
                    <a:pt x="314" y="606"/>
                    <a:pt x="251" y="777"/>
                    <a:pt x="239" y="816"/>
                  </a:cubicBezTo>
                  <a:cubicBezTo>
                    <a:pt x="233" y="837"/>
                    <a:pt x="214" y="852"/>
                    <a:pt x="182" y="842"/>
                  </a:cubicBezTo>
                  <a:cubicBezTo>
                    <a:pt x="150" y="833"/>
                    <a:pt x="145" y="807"/>
                    <a:pt x="151" y="785"/>
                  </a:cubicBezTo>
                  <a:cubicBezTo>
                    <a:pt x="159" y="760"/>
                    <a:pt x="269" y="436"/>
                    <a:pt x="257" y="306"/>
                  </a:cubicBezTo>
                  <a:cubicBezTo>
                    <a:pt x="254" y="272"/>
                    <a:pt x="254" y="255"/>
                    <a:pt x="241" y="235"/>
                  </a:cubicBezTo>
                  <a:cubicBezTo>
                    <a:pt x="227" y="214"/>
                    <a:pt x="197" y="214"/>
                    <a:pt x="165" y="211"/>
                  </a:cubicBezTo>
                  <a:cubicBezTo>
                    <a:pt x="136" y="208"/>
                    <a:pt x="125" y="207"/>
                    <a:pt x="75" y="202"/>
                  </a:cubicBezTo>
                  <a:cubicBezTo>
                    <a:pt x="29" y="198"/>
                    <a:pt x="0" y="189"/>
                    <a:pt x="3" y="159"/>
                  </a:cubicBezTo>
                  <a:close/>
                </a:path>
              </a:pathLst>
            </a:custGeom>
            <a:grpFill/>
            <a:ln w="9525">
              <a:no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a:endParaRPr>
            </a:p>
          </p:txBody>
        </p:sp>
        <p:sp>
          <p:nvSpPr>
            <p:cNvPr id="51" name="Oval 16"/>
            <p:cNvSpPr>
              <a:spLocks noChangeArrowheads="1"/>
            </p:cNvSpPr>
            <p:nvPr/>
          </p:nvSpPr>
          <p:spPr bwMode="auto">
            <a:xfrm>
              <a:off x="3527" y="2215"/>
              <a:ext cx="189" cy="187"/>
            </a:xfrm>
            <a:prstGeom prst="ellipse">
              <a:avLst/>
            </a:prstGeom>
            <a:grpFill/>
            <a:ln w="9525">
              <a:no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a:endParaRPr>
            </a:p>
          </p:txBody>
        </p:sp>
      </p:grpSp>
      <p:grpSp>
        <p:nvGrpSpPr>
          <p:cNvPr id="52" name="Group 33"/>
          <p:cNvGrpSpPr>
            <a:grpSpLocks/>
          </p:cNvGrpSpPr>
          <p:nvPr/>
        </p:nvGrpSpPr>
        <p:grpSpPr bwMode="auto">
          <a:xfrm>
            <a:off x="5537711" y="3422693"/>
            <a:ext cx="853495" cy="1093048"/>
            <a:chOff x="2468" y="2215"/>
            <a:chExt cx="788" cy="1006"/>
          </a:xfrm>
          <a:solidFill>
            <a:schemeClr val="tx1"/>
          </a:solidFill>
        </p:grpSpPr>
        <p:sp>
          <p:nvSpPr>
            <p:cNvPr id="53" name="Freeform 17"/>
            <p:cNvSpPr>
              <a:spLocks/>
            </p:cNvSpPr>
            <p:nvPr/>
          </p:nvSpPr>
          <p:spPr bwMode="auto">
            <a:xfrm>
              <a:off x="2468" y="2426"/>
              <a:ext cx="788" cy="795"/>
            </a:xfrm>
            <a:custGeom>
              <a:avLst/>
              <a:gdLst/>
              <a:ahLst/>
              <a:cxnLst>
                <a:cxn ang="0">
                  <a:pos x="713" y="31"/>
                </a:cxn>
                <a:cxn ang="0">
                  <a:pos x="625" y="2"/>
                </a:cxn>
                <a:cxn ang="0">
                  <a:pos x="358" y="0"/>
                </a:cxn>
                <a:cxn ang="0">
                  <a:pos x="91" y="2"/>
                </a:cxn>
                <a:cxn ang="0">
                  <a:pos x="3" y="31"/>
                </a:cxn>
                <a:cxn ang="0">
                  <a:pos x="76" y="74"/>
                </a:cxn>
                <a:cxn ang="0">
                  <a:pos x="166" y="83"/>
                </a:cxn>
                <a:cxn ang="0">
                  <a:pos x="241" y="107"/>
                </a:cxn>
                <a:cxn ang="0">
                  <a:pos x="258" y="178"/>
                </a:cxn>
                <a:cxn ang="0">
                  <a:pos x="152" y="657"/>
                </a:cxn>
                <a:cxn ang="0">
                  <a:pos x="183" y="714"/>
                </a:cxn>
                <a:cxn ang="0">
                  <a:pos x="240" y="688"/>
                </a:cxn>
                <a:cxn ang="0">
                  <a:pos x="334" y="429"/>
                </a:cxn>
                <a:cxn ang="0">
                  <a:pos x="356" y="390"/>
                </a:cxn>
                <a:cxn ang="0">
                  <a:pos x="360" y="390"/>
                </a:cxn>
                <a:cxn ang="0">
                  <a:pos x="382" y="429"/>
                </a:cxn>
                <a:cxn ang="0">
                  <a:pos x="476" y="688"/>
                </a:cxn>
                <a:cxn ang="0">
                  <a:pos x="533" y="714"/>
                </a:cxn>
                <a:cxn ang="0">
                  <a:pos x="564" y="657"/>
                </a:cxn>
                <a:cxn ang="0">
                  <a:pos x="458" y="178"/>
                </a:cxn>
                <a:cxn ang="0">
                  <a:pos x="475" y="107"/>
                </a:cxn>
                <a:cxn ang="0">
                  <a:pos x="550" y="83"/>
                </a:cxn>
                <a:cxn ang="0">
                  <a:pos x="640" y="74"/>
                </a:cxn>
                <a:cxn ang="0">
                  <a:pos x="713" y="31"/>
                </a:cxn>
              </a:cxnLst>
              <a:rect l="0" t="0" r="r" b="b"/>
              <a:pathLst>
                <a:path w="716" h="724">
                  <a:moveTo>
                    <a:pt x="713" y="31"/>
                  </a:moveTo>
                  <a:cubicBezTo>
                    <a:pt x="710" y="0"/>
                    <a:pt x="665" y="2"/>
                    <a:pt x="625" y="2"/>
                  </a:cubicBezTo>
                  <a:cubicBezTo>
                    <a:pt x="591" y="2"/>
                    <a:pt x="410" y="0"/>
                    <a:pt x="358" y="0"/>
                  </a:cubicBezTo>
                  <a:cubicBezTo>
                    <a:pt x="306" y="0"/>
                    <a:pt x="125" y="2"/>
                    <a:pt x="91" y="2"/>
                  </a:cubicBezTo>
                  <a:cubicBezTo>
                    <a:pt x="52" y="2"/>
                    <a:pt x="6" y="0"/>
                    <a:pt x="3" y="31"/>
                  </a:cubicBezTo>
                  <a:cubicBezTo>
                    <a:pt x="0" y="61"/>
                    <a:pt x="29" y="70"/>
                    <a:pt x="76" y="74"/>
                  </a:cubicBezTo>
                  <a:cubicBezTo>
                    <a:pt x="126" y="79"/>
                    <a:pt x="136" y="80"/>
                    <a:pt x="166" y="83"/>
                  </a:cubicBezTo>
                  <a:cubicBezTo>
                    <a:pt x="198" y="86"/>
                    <a:pt x="228" y="86"/>
                    <a:pt x="241" y="107"/>
                  </a:cubicBezTo>
                  <a:cubicBezTo>
                    <a:pt x="254" y="127"/>
                    <a:pt x="255" y="144"/>
                    <a:pt x="258" y="178"/>
                  </a:cubicBezTo>
                  <a:cubicBezTo>
                    <a:pt x="269" y="308"/>
                    <a:pt x="160" y="632"/>
                    <a:pt x="152" y="657"/>
                  </a:cubicBezTo>
                  <a:cubicBezTo>
                    <a:pt x="146" y="679"/>
                    <a:pt x="150" y="705"/>
                    <a:pt x="183" y="714"/>
                  </a:cubicBezTo>
                  <a:cubicBezTo>
                    <a:pt x="215" y="724"/>
                    <a:pt x="234" y="709"/>
                    <a:pt x="240" y="688"/>
                  </a:cubicBezTo>
                  <a:cubicBezTo>
                    <a:pt x="251" y="649"/>
                    <a:pt x="315" y="478"/>
                    <a:pt x="334" y="429"/>
                  </a:cubicBezTo>
                  <a:cubicBezTo>
                    <a:pt x="342" y="409"/>
                    <a:pt x="348" y="393"/>
                    <a:pt x="356" y="390"/>
                  </a:cubicBezTo>
                  <a:cubicBezTo>
                    <a:pt x="360" y="390"/>
                    <a:pt x="360" y="390"/>
                    <a:pt x="360" y="390"/>
                  </a:cubicBezTo>
                  <a:cubicBezTo>
                    <a:pt x="368" y="393"/>
                    <a:pt x="374" y="409"/>
                    <a:pt x="382" y="429"/>
                  </a:cubicBezTo>
                  <a:cubicBezTo>
                    <a:pt x="401" y="478"/>
                    <a:pt x="465" y="649"/>
                    <a:pt x="476" y="688"/>
                  </a:cubicBezTo>
                  <a:cubicBezTo>
                    <a:pt x="482" y="709"/>
                    <a:pt x="501" y="724"/>
                    <a:pt x="533" y="714"/>
                  </a:cubicBezTo>
                  <a:cubicBezTo>
                    <a:pt x="566" y="705"/>
                    <a:pt x="570" y="679"/>
                    <a:pt x="564" y="657"/>
                  </a:cubicBezTo>
                  <a:cubicBezTo>
                    <a:pt x="557" y="632"/>
                    <a:pt x="447" y="308"/>
                    <a:pt x="458" y="178"/>
                  </a:cubicBezTo>
                  <a:cubicBezTo>
                    <a:pt x="461" y="144"/>
                    <a:pt x="462" y="127"/>
                    <a:pt x="475" y="107"/>
                  </a:cubicBezTo>
                  <a:cubicBezTo>
                    <a:pt x="488" y="86"/>
                    <a:pt x="518" y="86"/>
                    <a:pt x="550" y="83"/>
                  </a:cubicBezTo>
                  <a:cubicBezTo>
                    <a:pt x="580" y="80"/>
                    <a:pt x="590" y="79"/>
                    <a:pt x="640" y="74"/>
                  </a:cubicBezTo>
                  <a:cubicBezTo>
                    <a:pt x="687" y="70"/>
                    <a:pt x="716" y="61"/>
                    <a:pt x="713" y="31"/>
                  </a:cubicBezTo>
                  <a:close/>
                </a:path>
              </a:pathLst>
            </a:custGeom>
            <a:grpFill/>
            <a:ln w="9525">
              <a:no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a:endParaRPr>
            </a:p>
          </p:txBody>
        </p:sp>
        <p:sp>
          <p:nvSpPr>
            <p:cNvPr id="54" name="Oval 18"/>
            <p:cNvSpPr>
              <a:spLocks noChangeArrowheads="1"/>
            </p:cNvSpPr>
            <p:nvPr/>
          </p:nvSpPr>
          <p:spPr bwMode="auto">
            <a:xfrm>
              <a:off x="2766" y="2215"/>
              <a:ext cx="189" cy="187"/>
            </a:xfrm>
            <a:prstGeom prst="ellipse">
              <a:avLst/>
            </a:prstGeom>
            <a:grpFill/>
            <a:ln w="9525">
              <a:no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a:endParaRPr>
            </a:p>
          </p:txBody>
        </p:sp>
      </p:grpSp>
      <p:grpSp>
        <p:nvGrpSpPr>
          <p:cNvPr id="55" name="Group 32"/>
          <p:cNvGrpSpPr>
            <a:grpSpLocks/>
          </p:cNvGrpSpPr>
          <p:nvPr/>
        </p:nvGrpSpPr>
        <p:grpSpPr bwMode="auto">
          <a:xfrm>
            <a:off x="4717207" y="3422693"/>
            <a:ext cx="843454" cy="1093048"/>
            <a:chOff x="1710" y="2215"/>
            <a:chExt cx="779" cy="1006"/>
          </a:xfrm>
          <a:solidFill>
            <a:schemeClr val="tx1"/>
          </a:solidFill>
        </p:grpSpPr>
        <p:sp>
          <p:nvSpPr>
            <p:cNvPr id="56" name="Freeform 19"/>
            <p:cNvSpPr>
              <a:spLocks/>
            </p:cNvSpPr>
            <p:nvPr/>
          </p:nvSpPr>
          <p:spPr bwMode="auto">
            <a:xfrm>
              <a:off x="1710" y="2286"/>
              <a:ext cx="779" cy="935"/>
            </a:xfrm>
            <a:custGeom>
              <a:avLst/>
              <a:gdLst/>
              <a:ahLst/>
              <a:cxnLst>
                <a:cxn ang="0">
                  <a:pos x="706" y="159"/>
                </a:cxn>
                <a:cxn ang="0">
                  <a:pos x="619" y="130"/>
                </a:cxn>
                <a:cxn ang="0">
                  <a:pos x="348" y="128"/>
                </a:cxn>
                <a:cxn ang="0">
                  <a:pos x="258" y="116"/>
                </a:cxn>
                <a:cxn ang="0">
                  <a:pos x="107" y="40"/>
                </a:cxn>
                <a:cxn ang="0">
                  <a:pos x="16" y="26"/>
                </a:cxn>
                <a:cxn ang="0">
                  <a:pos x="61" y="98"/>
                </a:cxn>
                <a:cxn ang="0">
                  <a:pos x="123" y="139"/>
                </a:cxn>
                <a:cxn ang="0">
                  <a:pos x="226" y="221"/>
                </a:cxn>
                <a:cxn ang="0">
                  <a:pos x="243" y="306"/>
                </a:cxn>
                <a:cxn ang="0">
                  <a:pos x="138" y="785"/>
                </a:cxn>
                <a:cxn ang="0">
                  <a:pos x="168" y="842"/>
                </a:cxn>
                <a:cxn ang="0">
                  <a:pos x="225" y="816"/>
                </a:cxn>
                <a:cxn ang="0">
                  <a:pos x="320" y="557"/>
                </a:cxn>
                <a:cxn ang="0">
                  <a:pos x="343" y="518"/>
                </a:cxn>
                <a:cxn ang="0">
                  <a:pos x="354" y="518"/>
                </a:cxn>
                <a:cxn ang="0">
                  <a:pos x="375" y="557"/>
                </a:cxn>
                <a:cxn ang="0">
                  <a:pos x="469" y="816"/>
                </a:cxn>
                <a:cxn ang="0">
                  <a:pos x="527" y="842"/>
                </a:cxn>
                <a:cxn ang="0">
                  <a:pos x="557" y="785"/>
                </a:cxn>
                <a:cxn ang="0">
                  <a:pos x="451" y="306"/>
                </a:cxn>
                <a:cxn ang="0">
                  <a:pos x="468" y="235"/>
                </a:cxn>
                <a:cxn ang="0">
                  <a:pos x="543" y="211"/>
                </a:cxn>
                <a:cxn ang="0">
                  <a:pos x="633" y="202"/>
                </a:cxn>
                <a:cxn ang="0">
                  <a:pos x="706" y="159"/>
                </a:cxn>
              </a:cxnLst>
              <a:rect l="0" t="0" r="r" b="b"/>
              <a:pathLst>
                <a:path w="709" h="852">
                  <a:moveTo>
                    <a:pt x="706" y="159"/>
                  </a:moveTo>
                  <a:cubicBezTo>
                    <a:pt x="703" y="128"/>
                    <a:pt x="658" y="130"/>
                    <a:pt x="619" y="130"/>
                  </a:cubicBezTo>
                  <a:cubicBezTo>
                    <a:pt x="583" y="130"/>
                    <a:pt x="397" y="128"/>
                    <a:pt x="348" y="128"/>
                  </a:cubicBezTo>
                  <a:cubicBezTo>
                    <a:pt x="300" y="128"/>
                    <a:pt x="259" y="116"/>
                    <a:pt x="258" y="116"/>
                  </a:cubicBezTo>
                  <a:cubicBezTo>
                    <a:pt x="230" y="111"/>
                    <a:pt x="140" y="57"/>
                    <a:pt x="107" y="40"/>
                  </a:cubicBezTo>
                  <a:cubicBezTo>
                    <a:pt x="72" y="23"/>
                    <a:pt x="33" y="0"/>
                    <a:pt x="16" y="26"/>
                  </a:cubicBezTo>
                  <a:cubicBezTo>
                    <a:pt x="0" y="52"/>
                    <a:pt x="21" y="73"/>
                    <a:pt x="61" y="98"/>
                  </a:cubicBezTo>
                  <a:cubicBezTo>
                    <a:pt x="103" y="125"/>
                    <a:pt x="98" y="123"/>
                    <a:pt x="123" y="139"/>
                  </a:cubicBezTo>
                  <a:cubicBezTo>
                    <a:pt x="150" y="156"/>
                    <a:pt x="212" y="200"/>
                    <a:pt x="226" y="221"/>
                  </a:cubicBezTo>
                  <a:cubicBezTo>
                    <a:pt x="238" y="241"/>
                    <a:pt x="240" y="272"/>
                    <a:pt x="243" y="306"/>
                  </a:cubicBezTo>
                  <a:cubicBezTo>
                    <a:pt x="255" y="436"/>
                    <a:pt x="145" y="760"/>
                    <a:pt x="138" y="785"/>
                  </a:cubicBezTo>
                  <a:cubicBezTo>
                    <a:pt x="131" y="807"/>
                    <a:pt x="136" y="833"/>
                    <a:pt x="168" y="842"/>
                  </a:cubicBezTo>
                  <a:cubicBezTo>
                    <a:pt x="200" y="852"/>
                    <a:pt x="219" y="837"/>
                    <a:pt x="225" y="816"/>
                  </a:cubicBezTo>
                  <a:cubicBezTo>
                    <a:pt x="237" y="777"/>
                    <a:pt x="301" y="606"/>
                    <a:pt x="320" y="557"/>
                  </a:cubicBezTo>
                  <a:cubicBezTo>
                    <a:pt x="327" y="537"/>
                    <a:pt x="335" y="522"/>
                    <a:pt x="343" y="518"/>
                  </a:cubicBezTo>
                  <a:cubicBezTo>
                    <a:pt x="346" y="517"/>
                    <a:pt x="352" y="517"/>
                    <a:pt x="354" y="518"/>
                  </a:cubicBezTo>
                  <a:cubicBezTo>
                    <a:pt x="361" y="521"/>
                    <a:pt x="367" y="537"/>
                    <a:pt x="375" y="557"/>
                  </a:cubicBezTo>
                  <a:cubicBezTo>
                    <a:pt x="394" y="606"/>
                    <a:pt x="458" y="777"/>
                    <a:pt x="469" y="816"/>
                  </a:cubicBezTo>
                  <a:cubicBezTo>
                    <a:pt x="476" y="837"/>
                    <a:pt x="495" y="852"/>
                    <a:pt x="527" y="842"/>
                  </a:cubicBezTo>
                  <a:cubicBezTo>
                    <a:pt x="559" y="833"/>
                    <a:pt x="563" y="807"/>
                    <a:pt x="557" y="785"/>
                  </a:cubicBezTo>
                  <a:cubicBezTo>
                    <a:pt x="550" y="760"/>
                    <a:pt x="440" y="436"/>
                    <a:pt x="451" y="306"/>
                  </a:cubicBezTo>
                  <a:cubicBezTo>
                    <a:pt x="455" y="272"/>
                    <a:pt x="455" y="255"/>
                    <a:pt x="468" y="235"/>
                  </a:cubicBezTo>
                  <a:cubicBezTo>
                    <a:pt x="481" y="214"/>
                    <a:pt x="511" y="214"/>
                    <a:pt x="543" y="211"/>
                  </a:cubicBezTo>
                  <a:cubicBezTo>
                    <a:pt x="573" y="208"/>
                    <a:pt x="583" y="207"/>
                    <a:pt x="633" y="202"/>
                  </a:cubicBezTo>
                  <a:cubicBezTo>
                    <a:pt x="680" y="198"/>
                    <a:pt x="709" y="189"/>
                    <a:pt x="706" y="159"/>
                  </a:cubicBezTo>
                  <a:close/>
                </a:path>
              </a:pathLst>
            </a:custGeom>
            <a:grpFill/>
            <a:ln w="9525">
              <a:no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a:endParaRPr>
            </a:p>
          </p:txBody>
        </p:sp>
        <p:sp>
          <p:nvSpPr>
            <p:cNvPr id="57" name="Oval 20"/>
            <p:cNvSpPr>
              <a:spLocks noChangeArrowheads="1"/>
            </p:cNvSpPr>
            <p:nvPr/>
          </p:nvSpPr>
          <p:spPr bwMode="auto">
            <a:xfrm>
              <a:off x="2001" y="2215"/>
              <a:ext cx="188" cy="187"/>
            </a:xfrm>
            <a:prstGeom prst="ellipse">
              <a:avLst/>
            </a:prstGeom>
            <a:grpFill/>
            <a:ln w="9525">
              <a:no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a:endParaRPr>
            </a:p>
          </p:txBody>
        </p:sp>
      </p:grpSp>
      <p:grpSp>
        <p:nvGrpSpPr>
          <p:cNvPr id="58" name="Group 35"/>
          <p:cNvGrpSpPr>
            <a:grpSpLocks/>
          </p:cNvGrpSpPr>
          <p:nvPr/>
        </p:nvGrpSpPr>
        <p:grpSpPr bwMode="auto">
          <a:xfrm>
            <a:off x="5950831" y="2566330"/>
            <a:ext cx="843454" cy="1094483"/>
            <a:chOff x="2849" y="1428"/>
            <a:chExt cx="779" cy="1007"/>
          </a:xfrm>
          <a:solidFill>
            <a:schemeClr val="tx1"/>
          </a:solidFill>
        </p:grpSpPr>
        <p:sp>
          <p:nvSpPr>
            <p:cNvPr id="59" name="Freeform 21"/>
            <p:cNvSpPr>
              <a:spLocks/>
            </p:cNvSpPr>
            <p:nvPr/>
          </p:nvSpPr>
          <p:spPr bwMode="auto">
            <a:xfrm>
              <a:off x="2849" y="1501"/>
              <a:ext cx="779" cy="934"/>
            </a:xfrm>
            <a:custGeom>
              <a:avLst/>
              <a:gdLst/>
              <a:ahLst/>
              <a:cxnLst>
                <a:cxn ang="0">
                  <a:pos x="3" y="158"/>
                </a:cxn>
                <a:cxn ang="0">
                  <a:pos x="91" y="130"/>
                </a:cxn>
                <a:cxn ang="0">
                  <a:pos x="361" y="128"/>
                </a:cxn>
                <a:cxn ang="0">
                  <a:pos x="451" y="116"/>
                </a:cxn>
                <a:cxn ang="0">
                  <a:pos x="602" y="40"/>
                </a:cxn>
                <a:cxn ang="0">
                  <a:pos x="693" y="26"/>
                </a:cxn>
                <a:cxn ang="0">
                  <a:pos x="648" y="98"/>
                </a:cxn>
                <a:cxn ang="0">
                  <a:pos x="586" y="139"/>
                </a:cxn>
                <a:cxn ang="0">
                  <a:pos x="484" y="221"/>
                </a:cxn>
                <a:cxn ang="0">
                  <a:pos x="466" y="306"/>
                </a:cxn>
                <a:cxn ang="0">
                  <a:pos x="572" y="785"/>
                </a:cxn>
                <a:cxn ang="0">
                  <a:pos x="541" y="842"/>
                </a:cxn>
                <a:cxn ang="0">
                  <a:pos x="484" y="816"/>
                </a:cxn>
                <a:cxn ang="0">
                  <a:pos x="390" y="556"/>
                </a:cxn>
                <a:cxn ang="0">
                  <a:pos x="366" y="518"/>
                </a:cxn>
                <a:cxn ang="0">
                  <a:pos x="356" y="518"/>
                </a:cxn>
                <a:cxn ang="0">
                  <a:pos x="334" y="556"/>
                </a:cxn>
                <a:cxn ang="0">
                  <a:pos x="240" y="816"/>
                </a:cxn>
                <a:cxn ang="0">
                  <a:pos x="183" y="842"/>
                </a:cxn>
                <a:cxn ang="0">
                  <a:pos x="152" y="785"/>
                </a:cxn>
                <a:cxn ang="0">
                  <a:pos x="258" y="306"/>
                </a:cxn>
                <a:cxn ang="0">
                  <a:pos x="241" y="235"/>
                </a:cxn>
                <a:cxn ang="0">
                  <a:pos x="166" y="211"/>
                </a:cxn>
                <a:cxn ang="0">
                  <a:pos x="76" y="202"/>
                </a:cxn>
                <a:cxn ang="0">
                  <a:pos x="3" y="158"/>
                </a:cxn>
              </a:cxnLst>
              <a:rect l="0" t="0" r="r" b="b"/>
              <a:pathLst>
                <a:path w="709" h="852">
                  <a:moveTo>
                    <a:pt x="3" y="158"/>
                  </a:moveTo>
                  <a:cubicBezTo>
                    <a:pt x="6" y="128"/>
                    <a:pt x="52" y="130"/>
                    <a:pt x="91" y="130"/>
                  </a:cubicBezTo>
                  <a:cubicBezTo>
                    <a:pt x="126" y="130"/>
                    <a:pt x="312" y="128"/>
                    <a:pt x="361" y="128"/>
                  </a:cubicBezTo>
                  <a:cubicBezTo>
                    <a:pt x="409" y="128"/>
                    <a:pt x="451" y="116"/>
                    <a:pt x="451" y="116"/>
                  </a:cubicBezTo>
                  <a:cubicBezTo>
                    <a:pt x="479" y="111"/>
                    <a:pt x="569" y="57"/>
                    <a:pt x="602" y="40"/>
                  </a:cubicBezTo>
                  <a:cubicBezTo>
                    <a:pt x="637" y="22"/>
                    <a:pt x="677" y="0"/>
                    <a:pt x="693" y="26"/>
                  </a:cubicBezTo>
                  <a:cubicBezTo>
                    <a:pt x="709" y="51"/>
                    <a:pt x="688" y="73"/>
                    <a:pt x="648" y="98"/>
                  </a:cubicBezTo>
                  <a:cubicBezTo>
                    <a:pt x="606" y="125"/>
                    <a:pt x="611" y="123"/>
                    <a:pt x="586" y="139"/>
                  </a:cubicBezTo>
                  <a:cubicBezTo>
                    <a:pt x="559" y="156"/>
                    <a:pt x="497" y="200"/>
                    <a:pt x="484" y="221"/>
                  </a:cubicBezTo>
                  <a:cubicBezTo>
                    <a:pt x="471" y="241"/>
                    <a:pt x="469" y="272"/>
                    <a:pt x="466" y="306"/>
                  </a:cubicBezTo>
                  <a:cubicBezTo>
                    <a:pt x="454" y="436"/>
                    <a:pt x="564" y="760"/>
                    <a:pt x="572" y="785"/>
                  </a:cubicBezTo>
                  <a:cubicBezTo>
                    <a:pt x="578" y="807"/>
                    <a:pt x="573" y="833"/>
                    <a:pt x="541" y="842"/>
                  </a:cubicBezTo>
                  <a:cubicBezTo>
                    <a:pt x="509" y="852"/>
                    <a:pt x="490" y="837"/>
                    <a:pt x="484" y="816"/>
                  </a:cubicBezTo>
                  <a:cubicBezTo>
                    <a:pt x="472" y="777"/>
                    <a:pt x="409" y="606"/>
                    <a:pt x="390" y="556"/>
                  </a:cubicBezTo>
                  <a:cubicBezTo>
                    <a:pt x="382" y="536"/>
                    <a:pt x="374" y="521"/>
                    <a:pt x="366" y="518"/>
                  </a:cubicBezTo>
                  <a:cubicBezTo>
                    <a:pt x="363" y="517"/>
                    <a:pt x="358" y="517"/>
                    <a:pt x="356" y="518"/>
                  </a:cubicBezTo>
                  <a:cubicBezTo>
                    <a:pt x="348" y="521"/>
                    <a:pt x="342" y="536"/>
                    <a:pt x="334" y="556"/>
                  </a:cubicBezTo>
                  <a:cubicBezTo>
                    <a:pt x="315" y="606"/>
                    <a:pt x="251" y="777"/>
                    <a:pt x="240" y="816"/>
                  </a:cubicBezTo>
                  <a:cubicBezTo>
                    <a:pt x="234" y="837"/>
                    <a:pt x="215" y="852"/>
                    <a:pt x="183" y="842"/>
                  </a:cubicBezTo>
                  <a:cubicBezTo>
                    <a:pt x="150" y="833"/>
                    <a:pt x="146" y="807"/>
                    <a:pt x="152" y="785"/>
                  </a:cubicBezTo>
                  <a:cubicBezTo>
                    <a:pt x="160" y="760"/>
                    <a:pt x="269" y="436"/>
                    <a:pt x="258" y="306"/>
                  </a:cubicBezTo>
                  <a:cubicBezTo>
                    <a:pt x="255" y="272"/>
                    <a:pt x="254" y="255"/>
                    <a:pt x="241" y="235"/>
                  </a:cubicBezTo>
                  <a:cubicBezTo>
                    <a:pt x="228" y="214"/>
                    <a:pt x="198" y="214"/>
                    <a:pt x="166" y="211"/>
                  </a:cubicBezTo>
                  <a:cubicBezTo>
                    <a:pt x="136" y="208"/>
                    <a:pt x="126" y="207"/>
                    <a:pt x="76" y="202"/>
                  </a:cubicBezTo>
                  <a:cubicBezTo>
                    <a:pt x="29" y="198"/>
                    <a:pt x="0" y="189"/>
                    <a:pt x="3" y="158"/>
                  </a:cubicBezTo>
                  <a:close/>
                </a:path>
              </a:pathLst>
            </a:custGeom>
            <a:grpFill/>
            <a:ln w="9525">
              <a:no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a:endParaRPr>
            </a:p>
          </p:txBody>
        </p:sp>
        <p:sp>
          <p:nvSpPr>
            <p:cNvPr id="60" name="Oval 22"/>
            <p:cNvSpPr>
              <a:spLocks noChangeArrowheads="1"/>
            </p:cNvSpPr>
            <p:nvPr/>
          </p:nvSpPr>
          <p:spPr bwMode="auto">
            <a:xfrm>
              <a:off x="3148" y="1428"/>
              <a:ext cx="189" cy="187"/>
            </a:xfrm>
            <a:prstGeom prst="ellipse">
              <a:avLst/>
            </a:prstGeom>
            <a:grpFill/>
            <a:ln w="9525">
              <a:no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a:endParaRPr>
            </a:p>
          </p:txBody>
        </p:sp>
      </p:grpSp>
      <p:grpSp>
        <p:nvGrpSpPr>
          <p:cNvPr id="61" name="Group 36"/>
          <p:cNvGrpSpPr>
            <a:grpSpLocks/>
          </p:cNvGrpSpPr>
          <p:nvPr/>
        </p:nvGrpSpPr>
        <p:grpSpPr bwMode="auto">
          <a:xfrm>
            <a:off x="5136066" y="2566330"/>
            <a:ext cx="843454" cy="1094483"/>
            <a:chOff x="2097" y="1428"/>
            <a:chExt cx="779" cy="1007"/>
          </a:xfrm>
          <a:solidFill>
            <a:schemeClr val="tx1"/>
          </a:solidFill>
        </p:grpSpPr>
        <p:sp>
          <p:nvSpPr>
            <p:cNvPr id="62" name="Freeform 23"/>
            <p:cNvSpPr>
              <a:spLocks/>
            </p:cNvSpPr>
            <p:nvPr/>
          </p:nvSpPr>
          <p:spPr bwMode="auto">
            <a:xfrm>
              <a:off x="2097" y="1501"/>
              <a:ext cx="779" cy="934"/>
            </a:xfrm>
            <a:custGeom>
              <a:avLst/>
              <a:gdLst/>
              <a:ahLst/>
              <a:cxnLst>
                <a:cxn ang="0">
                  <a:pos x="706" y="158"/>
                </a:cxn>
                <a:cxn ang="0">
                  <a:pos x="619" y="130"/>
                </a:cxn>
                <a:cxn ang="0">
                  <a:pos x="349" y="128"/>
                </a:cxn>
                <a:cxn ang="0">
                  <a:pos x="259" y="116"/>
                </a:cxn>
                <a:cxn ang="0">
                  <a:pos x="107" y="40"/>
                </a:cxn>
                <a:cxn ang="0">
                  <a:pos x="17" y="26"/>
                </a:cxn>
                <a:cxn ang="0">
                  <a:pos x="61" y="98"/>
                </a:cxn>
                <a:cxn ang="0">
                  <a:pos x="124" y="139"/>
                </a:cxn>
                <a:cxn ang="0">
                  <a:pos x="226" y="221"/>
                </a:cxn>
                <a:cxn ang="0">
                  <a:pos x="244" y="306"/>
                </a:cxn>
                <a:cxn ang="0">
                  <a:pos x="138" y="785"/>
                </a:cxn>
                <a:cxn ang="0">
                  <a:pos x="169" y="842"/>
                </a:cxn>
                <a:cxn ang="0">
                  <a:pos x="226" y="816"/>
                </a:cxn>
                <a:cxn ang="0">
                  <a:pos x="320" y="556"/>
                </a:cxn>
                <a:cxn ang="0">
                  <a:pos x="344" y="518"/>
                </a:cxn>
                <a:cxn ang="0">
                  <a:pos x="354" y="518"/>
                </a:cxn>
                <a:cxn ang="0">
                  <a:pos x="376" y="556"/>
                </a:cxn>
                <a:cxn ang="0">
                  <a:pos x="470" y="816"/>
                </a:cxn>
                <a:cxn ang="0">
                  <a:pos x="527" y="842"/>
                </a:cxn>
                <a:cxn ang="0">
                  <a:pos x="558" y="785"/>
                </a:cxn>
                <a:cxn ang="0">
                  <a:pos x="452" y="306"/>
                </a:cxn>
                <a:cxn ang="0">
                  <a:pos x="468" y="235"/>
                </a:cxn>
                <a:cxn ang="0">
                  <a:pos x="544" y="211"/>
                </a:cxn>
                <a:cxn ang="0">
                  <a:pos x="634" y="202"/>
                </a:cxn>
                <a:cxn ang="0">
                  <a:pos x="706" y="158"/>
                </a:cxn>
              </a:cxnLst>
              <a:rect l="0" t="0" r="r" b="b"/>
              <a:pathLst>
                <a:path w="709" h="852">
                  <a:moveTo>
                    <a:pt x="706" y="158"/>
                  </a:moveTo>
                  <a:cubicBezTo>
                    <a:pt x="703" y="128"/>
                    <a:pt x="658" y="130"/>
                    <a:pt x="619" y="130"/>
                  </a:cubicBezTo>
                  <a:cubicBezTo>
                    <a:pt x="584" y="130"/>
                    <a:pt x="397" y="128"/>
                    <a:pt x="349" y="128"/>
                  </a:cubicBezTo>
                  <a:cubicBezTo>
                    <a:pt x="301" y="128"/>
                    <a:pt x="259" y="116"/>
                    <a:pt x="259" y="116"/>
                  </a:cubicBezTo>
                  <a:cubicBezTo>
                    <a:pt x="231" y="111"/>
                    <a:pt x="140" y="57"/>
                    <a:pt x="107" y="40"/>
                  </a:cubicBezTo>
                  <a:cubicBezTo>
                    <a:pt x="72" y="22"/>
                    <a:pt x="33" y="0"/>
                    <a:pt x="17" y="26"/>
                  </a:cubicBezTo>
                  <a:cubicBezTo>
                    <a:pt x="0" y="51"/>
                    <a:pt x="22" y="73"/>
                    <a:pt x="61" y="98"/>
                  </a:cubicBezTo>
                  <a:cubicBezTo>
                    <a:pt x="104" y="125"/>
                    <a:pt x="98" y="123"/>
                    <a:pt x="124" y="139"/>
                  </a:cubicBezTo>
                  <a:cubicBezTo>
                    <a:pt x="151" y="156"/>
                    <a:pt x="213" y="200"/>
                    <a:pt x="226" y="221"/>
                  </a:cubicBezTo>
                  <a:cubicBezTo>
                    <a:pt x="239" y="241"/>
                    <a:pt x="241" y="272"/>
                    <a:pt x="244" y="306"/>
                  </a:cubicBezTo>
                  <a:cubicBezTo>
                    <a:pt x="255" y="436"/>
                    <a:pt x="146" y="760"/>
                    <a:pt x="138" y="785"/>
                  </a:cubicBezTo>
                  <a:cubicBezTo>
                    <a:pt x="132" y="807"/>
                    <a:pt x="136" y="833"/>
                    <a:pt x="169" y="842"/>
                  </a:cubicBezTo>
                  <a:cubicBezTo>
                    <a:pt x="201" y="852"/>
                    <a:pt x="220" y="837"/>
                    <a:pt x="226" y="816"/>
                  </a:cubicBezTo>
                  <a:cubicBezTo>
                    <a:pt x="237" y="777"/>
                    <a:pt x="301" y="606"/>
                    <a:pt x="320" y="556"/>
                  </a:cubicBezTo>
                  <a:cubicBezTo>
                    <a:pt x="328" y="536"/>
                    <a:pt x="336" y="521"/>
                    <a:pt x="344" y="518"/>
                  </a:cubicBezTo>
                  <a:cubicBezTo>
                    <a:pt x="346" y="517"/>
                    <a:pt x="352" y="517"/>
                    <a:pt x="354" y="518"/>
                  </a:cubicBezTo>
                  <a:cubicBezTo>
                    <a:pt x="362" y="521"/>
                    <a:pt x="368" y="536"/>
                    <a:pt x="376" y="556"/>
                  </a:cubicBezTo>
                  <a:cubicBezTo>
                    <a:pt x="395" y="606"/>
                    <a:pt x="458" y="777"/>
                    <a:pt x="470" y="816"/>
                  </a:cubicBezTo>
                  <a:cubicBezTo>
                    <a:pt x="476" y="837"/>
                    <a:pt x="495" y="852"/>
                    <a:pt x="527" y="842"/>
                  </a:cubicBezTo>
                  <a:cubicBezTo>
                    <a:pt x="559" y="833"/>
                    <a:pt x="564" y="807"/>
                    <a:pt x="558" y="785"/>
                  </a:cubicBezTo>
                  <a:cubicBezTo>
                    <a:pt x="550" y="760"/>
                    <a:pt x="440" y="436"/>
                    <a:pt x="452" y="306"/>
                  </a:cubicBezTo>
                  <a:cubicBezTo>
                    <a:pt x="455" y="272"/>
                    <a:pt x="456" y="255"/>
                    <a:pt x="468" y="235"/>
                  </a:cubicBezTo>
                  <a:cubicBezTo>
                    <a:pt x="482" y="214"/>
                    <a:pt x="512" y="214"/>
                    <a:pt x="544" y="211"/>
                  </a:cubicBezTo>
                  <a:cubicBezTo>
                    <a:pt x="574" y="208"/>
                    <a:pt x="584" y="207"/>
                    <a:pt x="634" y="202"/>
                  </a:cubicBezTo>
                  <a:cubicBezTo>
                    <a:pt x="681" y="198"/>
                    <a:pt x="709" y="189"/>
                    <a:pt x="706" y="158"/>
                  </a:cubicBezTo>
                  <a:close/>
                </a:path>
              </a:pathLst>
            </a:custGeom>
            <a:grpFill/>
            <a:ln w="9525">
              <a:no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a:endParaRPr>
            </a:p>
          </p:txBody>
        </p:sp>
        <p:sp>
          <p:nvSpPr>
            <p:cNvPr id="63" name="Oval 24"/>
            <p:cNvSpPr>
              <a:spLocks noChangeArrowheads="1"/>
            </p:cNvSpPr>
            <p:nvPr/>
          </p:nvSpPr>
          <p:spPr bwMode="auto">
            <a:xfrm>
              <a:off x="2388" y="1428"/>
              <a:ext cx="188" cy="187"/>
            </a:xfrm>
            <a:prstGeom prst="ellipse">
              <a:avLst/>
            </a:prstGeom>
            <a:grpFill/>
            <a:ln w="9525">
              <a:no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a:endParaRPr>
            </a:p>
          </p:txBody>
        </p:sp>
      </p:grpSp>
      <p:grpSp>
        <p:nvGrpSpPr>
          <p:cNvPr id="64" name="Group 31"/>
          <p:cNvGrpSpPr>
            <a:grpSpLocks/>
          </p:cNvGrpSpPr>
          <p:nvPr/>
        </p:nvGrpSpPr>
        <p:grpSpPr bwMode="auto">
          <a:xfrm>
            <a:off x="5566400" y="1712833"/>
            <a:ext cx="827675" cy="1094483"/>
            <a:chOff x="2494" y="642"/>
            <a:chExt cx="765" cy="1007"/>
          </a:xfrm>
          <a:solidFill>
            <a:schemeClr val="tx2"/>
          </a:solidFill>
        </p:grpSpPr>
        <p:sp>
          <p:nvSpPr>
            <p:cNvPr id="65" name="Freeform 25"/>
            <p:cNvSpPr>
              <a:spLocks/>
            </p:cNvSpPr>
            <p:nvPr/>
          </p:nvSpPr>
          <p:spPr bwMode="auto">
            <a:xfrm>
              <a:off x="2494" y="715"/>
              <a:ext cx="765" cy="934"/>
            </a:xfrm>
            <a:custGeom>
              <a:avLst/>
              <a:gdLst/>
              <a:ahLst/>
              <a:cxnLst>
                <a:cxn ang="0">
                  <a:pos x="680" y="26"/>
                </a:cxn>
                <a:cxn ang="0">
                  <a:pos x="589" y="40"/>
                </a:cxn>
                <a:cxn ang="0">
                  <a:pos x="440" y="115"/>
                </a:cxn>
                <a:cxn ang="0">
                  <a:pos x="348" y="128"/>
                </a:cxn>
                <a:cxn ang="0">
                  <a:pos x="258" y="116"/>
                </a:cxn>
                <a:cxn ang="0">
                  <a:pos x="107" y="40"/>
                </a:cxn>
                <a:cxn ang="0">
                  <a:pos x="16" y="26"/>
                </a:cxn>
                <a:cxn ang="0">
                  <a:pos x="61" y="98"/>
                </a:cxn>
                <a:cxn ang="0">
                  <a:pos x="123" y="139"/>
                </a:cxn>
                <a:cxn ang="0">
                  <a:pos x="225" y="221"/>
                </a:cxn>
                <a:cxn ang="0">
                  <a:pos x="243" y="306"/>
                </a:cxn>
                <a:cxn ang="0">
                  <a:pos x="137" y="785"/>
                </a:cxn>
                <a:cxn ang="0">
                  <a:pos x="168" y="842"/>
                </a:cxn>
                <a:cxn ang="0">
                  <a:pos x="225" y="816"/>
                </a:cxn>
                <a:cxn ang="0">
                  <a:pos x="319" y="556"/>
                </a:cxn>
                <a:cxn ang="0">
                  <a:pos x="343" y="518"/>
                </a:cxn>
                <a:cxn ang="0">
                  <a:pos x="354" y="518"/>
                </a:cxn>
                <a:cxn ang="0">
                  <a:pos x="375" y="556"/>
                </a:cxn>
                <a:cxn ang="0">
                  <a:pos x="469" y="816"/>
                </a:cxn>
                <a:cxn ang="0">
                  <a:pos x="527" y="842"/>
                </a:cxn>
                <a:cxn ang="0">
                  <a:pos x="557" y="785"/>
                </a:cxn>
                <a:cxn ang="0">
                  <a:pos x="451" y="306"/>
                </a:cxn>
                <a:cxn ang="0">
                  <a:pos x="469" y="221"/>
                </a:cxn>
                <a:cxn ang="0">
                  <a:pos x="573" y="139"/>
                </a:cxn>
                <a:cxn ang="0">
                  <a:pos x="635" y="98"/>
                </a:cxn>
                <a:cxn ang="0">
                  <a:pos x="680" y="26"/>
                </a:cxn>
              </a:cxnLst>
              <a:rect l="0" t="0" r="r" b="b"/>
              <a:pathLst>
                <a:path w="696" h="852">
                  <a:moveTo>
                    <a:pt x="680" y="26"/>
                  </a:moveTo>
                  <a:cubicBezTo>
                    <a:pt x="663" y="0"/>
                    <a:pt x="624" y="22"/>
                    <a:pt x="589" y="40"/>
                  </a:cubicBezTo>
                  <a:cubicBezTo>
                    <a:pt x="557" y="56"/>
                    <a:pt x="471" y="107"/>
                    <a:pt x="440" y="115"/>
                  </a:cubicBezTo>
                  <a:cubicBezTo>
                    <a:pt x="439" y="115"/>
                    <a:pt x="397" y="128"/>
                    <a:pt x="348" y="128"/>
                  </a:cubicBezTo>
                  <a:cubicBezTo>
                    <a:pt x="300" y="128"/>
                    <a:pt x="258" y="116"/>
                    <a:pt x="258" y="116"/>
                  </a:cubicBezTo>
                  <a:cubicBezTo>
                    <a:pt x="230" y="111"/>
                    <a:pt x="140" y="57"/>
                    <a:pt x="107" y="40"/>
                  </a:cubicBezTo>
                  <a:cubicBezTo>
                    <a:pt x="72" y="22"/>
                    <a:pt x="33" y="0"/>
                    <a:pt x="16" y="26"/>
                  </a:cubicBezTo>
                  <a:cubicBezTo>
                    <a:pt x="0" y="51"/>
                    <a:pt x="21" y="73"/>
                    <a:pt x="61" y="98"/>
                  </a:cubicBezTo>
                  <a:cubicBezTo>
                    <a:pt x="103" y="125"/>
                    <a:pt x="98" y="123"/>
                    <a:pt x="123" y="139"/>
                  </a:cubicBezTo>
                  <a:cubicBezTo>
                    <a:pt x="150" y="156"/>
                    <a:pt x="212" y="200"/>
                    <a:pt x="225" y="221"/>
                  </a:cubicBezTo>
                  <a:cubicBezTo>
                    <a:pt x="238" y="241"/>
                    <a:pt x="240" y="272"/>
                    <a:pt x="243" y="306"/>
                  </a:cubicBezTo>
                  <a:cubicBezTo>
                    <a:pt x="255" y="436"/>
                    <a:pt x="145" y="760"/>
                    <a:pt x="137" y="785"/>
                  </a:cubicBezTo>
                  <a:cubicBezTo>
                    <a:pt x="131" y="807"/>
                    <a:pt x="136" y="833"/>
                    <a:pt x="168" y="842"/>
                  </a:cubicBezTo>
                  <a:cubicBezTo>
                    <a:pt x="200" y="852"/>
                    <a:pt x="219" y="837"/>
                    <a:pt x="225" y="816"/>
                  </a:cubicBezTo>
                  <a:cubicBezTo>
                    <a:pt x="237" y="777"/>
                    <a:pt x="300" y="606"/>
                    <a:pt x="319" y="556"/>
                  </a:cubicBezTo>
                  <a:cubicBezTo>
                    <a:pt x="327" y="536"/>
                    <a:pt x="335" y="521"/>
                    <a:pt x="343" y="518"/>
                  </a:cubicBezTo>
                  <a:cubicBezTo>
                    <a:pt x="346" y="517"/>
                    <a:pt x="351" y="517"/>
                    <a:pt x="354" y="518"/>
                  </a:cubicBezTo>
                  <a:cubicBezTo>
                    <a:pt x="361" y="521"/>
                    <a:pt x="367" y="536"/>
                    <a:pt x="375" y="556"/>
                  </a:cubicBezTo>
                  <a:cubicBezTo>
                    <a:pt x="394" y="606"/>
                    <a:pt x="458" y="777"/>
                    <a:pt x="469" y="816"/>
                  </a:cubicBezTo>
                  <a:cubicBezTo>
                    <a:pt x="476" y="837"/>
                    <a:pt x="494" y="852"/>
                    <a:pt x="527" y="842"/>
                  </a:cubicBezTo>
                  <a:cubicBezTo>
                    <a:pt x="559" y="833"/>
                    <a:pt x="563" y="807"/>
                    <a:pt x="557" y="785"/>
                  </a:cubicBezTo>
                  <a:cubicBezTo>
                    <a:pt x="550" y="760"/>
                    <a:pt x="440" y="436"/>
                    <a:pt x="451" y="306"/>
                  </a:cubicBezTo>
                  <a:cubicBezTo>
                    <a:pt x="454" y="272"/>
                    <a:pt x="456" y="241"/>
                    <a:pt x="469" y="221"/>
                  </a:cubicBezTo>
                  <a:cubicBezTo>
                    <a:pt x="482" y="200"/>
                    <a:pt x="545" y="156"/>
                    <a:pt x="573" y="139"/>
                  </a:cubicBezTo>
                  <a:cubicBezTo>
                    <a:pt x="598" y="123"/>
                    <a:pt x="592" y="125"/>
                    <a:pt x="635" y="98"/>
                  </a:cubicBezTo>
                  <a:cubicBezTo>
                    <a:pt x="674" y="73"/>
                    <a:pt x="696" y="51"/>
                    <a:pt x="680" y="26"/>
                  </a:cubicBezTo>
                  <a:close/>
                </a:path>
              </a:pathLst>
            </a:custGeom>
            <a:grpFill/>
            <a:ln w="9525">
              <a:no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a:endParaRPr>
            </a:p>
          </p:txBody>
        </p:sp>
        <p:sp>
          <p:nvSpPr>
            <p:cNvPr id="66" name="Oval 26"/>
            <p:cNvSpPr>
              <a:spLocks noChangeArrowheads="1"/>
            </p:cNvSpPr>
            <p:nvPr/>
          </p:nvSpPr>
          <p:spPr bwMode="auto">
            <a:xfrm>
              <a:off x="2784" y="642"/>
              <a:ext cx="188" cy="187"/>
            </a:xfrm>
            <a:prstGeom prst="ellipse">
              <a:avLst/>
            </a:prstGeom>
            <a:grpFill/>
            <a:ln w="9525">
              <a:noFill/>
              <a:round/>
              <a:headEnd/>
              <a:tailE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800" b="0" i="0" u="none" strike="noStrike" kern="1200" cap="none" spc="0" normalizeH="0" baseline="0" noProof="0">
                <a:ln>
                  <a:noFill/>
                </a:ln>
                <a:solidFill>
                  <a:srgbClr val="000000"/>
                </a:solidFill>
                <a:effectLst/>
                <a:uLnTx/>
                <a:uFillTx/>
                <a:latin typeface="Arial"/>
              </a:endParaRPr>
            </a:p>
          </p:txBody>
        </p:sp>
      </p:grpSp>
      <p:sp>
        <p:nvSpPr>
          <p:cNvPr id="88" name="Freeform 15"/>
          <p:cNvSpPr>
            <a:spLocks noEditPoints="1"/>
          </p:cNvSpPr>
          <p:nvPr/>
        </p:nvSpPr>
        <p:spPr bwMode="auto">
          <a:xfrm>
            <a:off x="481757" y="284486"/>
            <a:ext cx="361811" cy="370426"/>
          </a:xfrm>
          <a:custGeom>
            <a:avLst/>
            <a:gdLst>
              <a:gd name="T0" fmla="*/ 224 w 411"/>
              <a:gd name="T1" fmla="*/ 346 h 411"/>
              <a:gd name="T2" fmla="*/ 193 w 411"/>
              <a:gd name="T3" fmla="*/ 320 h 411"/>
              <a:gd name="T4" fmla="*/ 272 w 411"/>
              <a:gd name="T5" fmla="*/ 227 h 411"/>
              <a:gd name="T6" fmla="*/ 67 w 411"/>
              <a:gd name="T7" fmla="*/ 227 h 411"/>
              <a:gd name="T8" fmla="*/ 67 w 411"/>
              <a:gd name="T9" fmla="*/ 183 h 411"/>
              <a:gd name="T10" fmla="*/ 272 w 411"/>
              <a:gd name="T11" fmla="*/ 183 h 411"/>
              <a:gd name="T12" fmla="*/ 193 w 411"/>
              <a:gd name="T13" fmla="*/ 91 h 411"/>
              <a:gd name="T14" fmla="*/ 224 w 411"/>
              <a:gd name="T15" fmla="*/ 64 h 411"/>
              <a:gd name="T16" fmla="*/ 345 w 411"/>
              <a:gd name="T17" fmla="*/ 205 h 411"/>
              <a:gd name="T18" fmla="*/ 224 w 411"/>
              <a:gd name="T19" fmla="*/ 346 h 411"/>
              <a:gd name="T20" fmla="*/ 206 w 411"/>
              <a:gd name="T21" fmla="*/ 0 h 411"/>
              <a:gd name="T22" fmla="*/ 411 w 411"/>
              <a:gd name="T23" fmla="*/ 205 h 411"/>
              <a:gd name="T24" fmla="*/ 206 w 411"/>
              <a:gd name="T25" fmla="*/ 411 h 411"/>
              <a:gd name="T26" fmla="*/ 0 w 411"/>
              <a:gd name="T27" fmla="*/ 205 h 411"/>
              <a:gd name="T28" fmla="*/ 206 w 411"/>
              <a:gd name="T29" fmla="*/ 0 h 411"/>
              <a:gd name="T30" fmla="*/ 206 w 411"/>
              <a:gd name="T31" fmla="*/ 26 h 411"/>
              <a:gd name="T32" fmla="*/ 385 w 411"/>
              <a:gd name="T33" fmla="*/ 205 h 411"/>
              <a:gd name="T34" fmla="*/ 206 w 411"/>
              <a:gd name="T35" fmla="*/ 385 h 411"/>
              <a:gd name="T36" fmla="*/ 27 w 411"/>
              <a:gd name="T37" fmla="*/ 205 h 411"/>
              <a:gd name="T38" fmla="*/ 206 w 411"/>
              <a:gd name="T39" fmla="*/ 26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028774170"/>
      </p:ext>
    </p:extLst>
  </p:cSld>
  <p:clrMapOvr>
    <a:masterClrMapping/>
  </p:clrMapOvr>
  <mc:AlternateContent xmlns:mc="http://schemas.openxmlformats.org/markup-compatibility/2006" xmlns:p14="http://schemas.microsoft.com/office/powerpoint/2010/main">
    <mc:Choice Requires="p14">
      <p:transition spd="slow" p14:dur="800" advTm="8670">
        <p14:conveyor dir="l"/>
      </p:transition>
    </mc:Choice>
    <mc:Fallback xmlns="">
      <p:transition spd="slow" advTm="867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33333">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14:bounceEnd="33333">
                                          <p:cBhvr additive="base">
                                            <p:cTn id="7" dur="300" fill="hold"/>
                                            <p:tgtEl>
                                              <p:spTgt spid="88"/>
                                            </p:tgtEl>
                                            <p:attrNameLst>
                                              <p:attrName>ppt_x</p:attrName>
                                            </p:attrNameLst>
                                          </p:cBhvr>
                                          <p:tavLst>
                                            <p:tav tm="0">
                                              <p:val>
                                                <p:strVal val="0-#ppt_w/2"/>
                                              </p:val>
                                            </p:tav>
                                            <p:tav tm="100000">
                                              <p:val>
                                                <p:strVal val="#ppt_x"/>
                                              </p:val>
                                            </p:tav>
                                          </p:tavLst>
                                        </p:anim>
                                        <p:anim calcmode="lin" valueType="num" p14:bounceEnd="33333">
                                          <p:cBhvr additive="base">
                                            <p:cTn id="8" dur="300" fill="hold"/>
                                            <p:tgtEl>
                                              <p:spTgt spid="88"/>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10" presetClass="entr" presetSubtype="0" fill="hold" nodeType="after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par>
                                    <p:cTn id="13" presetID="10" presetClass="entr" presetSubtype="0" fill="hold" nodeType="withEffect">
                                      <p:stCondLst>
                                        <p:cond delay="10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par>
                                    <p:cTn id="16" presetID="10" presetClass="entr" presetSubtype="0" fill="hold" nodeType="withEffect">
                                      <p:stCondLst>
                                        <p:cond delay="20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par>
                                    <p:cTn id="19" presetID="10" presetClass="entr" presetSubtype="0" fill="hold" nodeType="withEffect">
                                      <p:stCondLst>
                                        <p:cond delay="30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nodeType="withEffect">
                                      <p:stCondLst>
                                        <p:cond delay="500"/>
                                      </p:stCondLst>
                                      <p:childTnLst>
                                        <p:set>
                                          <p:cBhvr>
                                            <p:cTn id="23" dur="1" fill="hold">
                                              <p:stCondLst>
                                                <p:cond delay="0"/>
                                              </p:stCondLst>
                                            </p:cTn>
                                            <p:tgtEl>
                                              <p:spTgt spid="55"/>
                                            </p:tgtEl>
                                            <p:attrNameLst>
                                              <p:attrName>style.visibility</p:attrName>
                                            </p:attrNameLst>
                                          </p:cBhvr>
                                          <p:to>
                                            <p:strVal val="visible"/>
                                          </p:to>
                                        </p:set>
                                        <p:animEffect transition="in" filter="fade">
                                          <p:cBhvr>
                                            <p:cTn id="24" dur="500"/>
                                            <p:tgtEl>
                                              <p:spTgt spid="55"/>
                                            </p:tgtEl>
                                          </p:cBhvr>
                                        </p:animEffect>
                                      </p:childTnLst>
                                    </p:cTn>
                                  </p:par>
                                  <p:par>
                                    <p:cTn id="25" presetID="10" presetClass="entr" presetSubtype="0" fill="hold" nodeType="withEffect">
                                      <p:stCondLst>
                                        <p:cond delay="600"/>
                                      </p:stCondLst>
                                      <p:childTnLst>
                                        <p:set>
                                          <p:cBhvr>
                                            <p:cTn id="26" dur="1" fill="hold">
                                              <p:stCondLst>
                                                <p:cond delay="0"/>
                                              </p:stCondLst>
                                            </p:cTn>
                                            <p:tgtEl>
                                              <p:spTgt spid="52"/>
                                            </p:tgtEl>
                                            <p:attrNameLst>
                                              <p:attrName>style.visibility</p:attrName>
                                            </p:attrNameLst>
                                          </p:cBhvr>
                                          <p:to>
                                            <p:strVal val="visible"/>
                                          </p:to>
                                        </p:set>
                                        <p:animEffect transition="in" filter="fade">
                                          <p:cBhvr>
                                            <p:cTn id="27" dur="500"/>
                                            <p:tgtEl>
                                              <p:spTgt spid="52"/>
                                            </p:tgtEl>
                                          </p:cBhvr>
                                        </p:animEffect>
                                      </p:childTnLst>
                                    </p:cTn>
                                  </p:par>
                                  <p:par>
                                    <p:cTn id="28" presetID="10" presetClass="entr" presetSubtype="0" fill="hold" nodeType="withEffect">
                                      <p:stCondLst>
                                        <p:cond delay="700"/>
                                      </p:stCondLst>
                                      <p:childTnLst>
                                        <p:set>
                                          <p:cBhvr>
                                            <p:cTn id="29" dur="1" fill="hold">
                                              <p:stCondLst>
                                                <p:cond delay="0"/>
                                              </p:stCondLst>
                                            </p:cTn>
                                            <p:tgtEl>
                                              <p:spTgt spid="49"/>
                                            </p:tgtEl>
                                            <p:attrNameLst>
                                              <p:attrName>style.visibility</p:attrName>
                                            </p:attrNameLst>
                                          </p:cBhvr>
                                          <p:to>
                                            <p:strVal val="visible"/>
                                          </p:to>
                                        </p:set>
                                        <p:animEffect transition="in" filter="fade">
                                          <p:cBhvr>
                                            <p:cTn id="30" dur="500"/>
                                            <p:tgtEl>
                                              <p:spTgt spid="49"/>
                                            </p:tgtEl>
                                          </p:cBhvr>
                                        </p:animEffect>
                                      </p:childTnLst>
                                    </p:cTn>
                                  </p:par>
                                  <p:par>
                                    <p:cTn id="31" presetID="10" presetClass="entr" presetSubtype="0" fill="hold" nodeType="withEffect">
                                      <p:stCondLst>
                                        <p:cond delay="900"/>
                                      </p:stCondLst>
                                      <p:childTnLst>
                                        <p:set>
                                          <p:cBhvr>
                                            <p:cTn id="32" dur="1" fill="hold">
                                              <p:stCondLst>
                                                <p:cond delay="0"/>
                                              </p:stCondLst>
                                            </p:cTn>
                                            <p:tgtEl>
                                              <p:spTgt spid="61"/>
                                            </p:tgtEl>
                                            <p:attrNameLst>
                                              <p:attrName>style.visibility</p:attrName>
                                            </p:attrNameLst>
                                          </p:cBhvr>
                                          <p:to>
                                            <p:strVal val="visible"/>
                                          </p:to>
                                        </p:set>
                                        <p:animEffect transition="in" filter="fade">
                                          <p:cBhvr>
                                            <p:cTn id="33" dur="500"/>
                                            <p:tgtEl>
                                              <p:spTgt spid="61"/>
                                            </p:tgtEl>
                                          </p:cBhvr>
                                        </p:animEffect>
                                      </p:childTnLst>
                                    </p:cTn>
                                  </p:par>
                                  <p:par>
                                    <p:cTn id="34" presetID="10" presetClass="entr" presetSubtype="0" fill="hold" nodeType="withEffect">
                                      <p:stCondLst>
                                        <p:cond delay="1000"/>
                                      </p:stCondLst>
                                      <p:childTnLst>
                                        <p:set>
                                          <p:cBhvr>
                                            <p:cTn id="35" dur="1" fill="hold">
                                              <p:stCondLst>
                                                <p:cond delay="0"/>
                                              </p:stCondLst>
                                            </p:cTn>
                                            <p:tgtEl>
                                              <p:spTgt spid="58"/>
                                            </p:tgtEl>
                                            <p:attrNameLst>
                                              <p:attrName>style.visibility</p:attrName>
                                            </p:attrNameLst>
                                          </p:cBhvr>
                                          <p:to>
                                            <p:strVal val="visible"/>
                                          </p:to>
                                        </p:set>
                                        <p:animEffect transition="in" filter="fade">
                                          <p:cBhvr>
                                            <p:cTn id="36" dur="500"/>
                                            <p:tgtEl>
                                              <p:spTgt spid="58"/>
                                            </p:tgtEl>
                                          </p:cBhvr>
                                        </p:animEffect>
                                      </p:childTnLst>
                                    </p:cTn>
                                  </p:par>
                                  <p:par>
                                    <p:cTn id="37" presetID="10" presetClass="entr" presetSubtype="0" fill="hold" nodeType="withEffect">
                                      <p:stCondLst>
                                        <p:cond delay="1100"/>
                                      </p:stCondLst>
                                      <p:childTnLst>
                                        <p:set>
                                          <p:cBhvr>
                                            <p:cTn id="38" dur="1" fill="hold">
                                              <p:stCondLst>
                                                <p:cond delay="0"/>
                                              </p:stCondLst>
                                            </p:cTn>
                                            <p:tgtEl>
                                              <p:spTgt spid="64"/>
                                            </p:tgtEl>
                                            <p:attrNameLst>
                                              <p:attrName>style.visibility</p:attrName>
                                            </p:attrNameLst>
                                          </p:cBhvr>
                                          <p:to>
                                            <p:strVal val="visible"/>
                                          </p:to>
                                        </p:set>
                                        <p:animEffect transition="in" filter="fade">
                                          <p:cBhvr>
                                            <p:cTn id="39"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additive="base">
                                            <p:cTn id="7" dur="300" fill="hold"/>
                                            <p:tgtEl>
                                              <p:spTgt spid="88"/>
                                            </p:tgtEl>
                                            <p:attrNameLst>
                                              <p:attrName>ppt_x</p:attrName>
                                            </p:attrNameLst>
                                          </p:cBhvr>
                                          <p:tavLst>
                                            <p:tav tm="0">
                                              <p:val>
                                                <p:strVal val="0-#ppt_w/2"/>
                                              </p:val>
                                            </p:tav>
                                            <p:tav tm="100000">
                                              <p:val>
                                                <p:strVal val="#ppt_x"/>
                                              </p:val>
                                            </p:tav>
                                          </p:tavLst>
                                        </p:anim>
                                        <p:anim calcmode="lin" valueType="num">
                                          <p:cBhvr additive="base">
                                            <p:cTn id="8" dur="300" fill="hold"/>
                                            <p:tgtEl>
                                              <p:spTgt spid="88"/>
                                            </p:tgtEl>
                                            <p:attrNameLst>
                                              <p:attrName>ppt_y</p:attrName>
                                            </p:attrNameLst>
                                          </p:cBhvr>
                                          <p:tavLst>
                                            <p:tav tm="0">
                                              <p:val>
                                                <p:strVal val="#ppt_y"/>
                                              </p:val>
                                            </p:tav>
                                            <p:tav tm="100000">
                                              <p:val>
                                                <p:strVal val="#ppt_y"/>
                                              </p:val>
                                            </p:tav>
                                          </p:tavLst>
                                        </p:anim>
                                      </p:childTnLst>
                                    </p:cTn>
                                  </p:par>
                                </p:childTnLst>
                              </p:cTn>
                            </p:par>
                            <p:par>
                              <p:cTn id="9" fill="hold">
                                <p:stCondLst>
                                  <p:cond delay="300"/>
                                </p:stCondLst>
                                <p:childTnLst>
                                  <p:par>
                                    <p:cTn id="10" presetID="10" presetClass="entr" presetSubtype="0" fill="hold" nodeType="after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par>
                                    <p:cTn id="13" presetID="10" presetClass="entr" presetSubtype="0" fill="hold" nodeType="withEffect">
                                      <p:stCondLst>
                                        <p:cond delay="10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par>
                                    <p:cTn id="16" presetID="10" presetClass="entr" presetSubtype="0" fill="hold" nodeType="withEffect">
                                      <p:stCondLst>
                                        <p:cond delay="20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par>
                                    <p:cTn id="19" presetID="10" presetClass="entr" presetSubtype="0" fill="hold" nodeType="withEffect">
                                      <p:stCondLst>
                                        <p:cond delay="30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nodeType="withEffect">
                                      <p:stCondLst>
                                        <p:cond delay="500"/>
                                      </p:stCondLst>
                                      <p:childTnLst>
                                        <p:set>
                                          <p:cBhvr>
                                            <p:cTn id="23" dur="1" fill="hold">
                                              <p:stCondLst>
                                                <p:cond delay="0"/>
                                              </p:stCondLst>
                                            </p:cTn>
                                            <p:tgtEl>
                                              <p:spTgt spid="55"/>
                                            </p:tgtEl>
                                            <p:attrNameLst>
                                              <p:attrName>style.visibility</p:attrName>
                                            </p:attrNameLst>
                                          </p:cBhvr>
                                          <p:to>
                                            <p:strVal val="visible"/>
                                          </p:to>
                                        </p:set>
                                        <p:animEffect transition="in" filter="fade">
                                          <p:cBhvr>
                                            <p:cTn id="24" dur="500"/>
                                            <p:tgtEl>
                                              <p:spTgt spid="55"/>
                                            </p:tgtEl>
                                          </p:cBhvr>
                                        </p:animEffect>
                                      </p:childTnLst>
                                    </p:cTn>
                                  </p:par>
                                  <p:par>
                                    <p:cTn id="25" presetID="10" presetClass="entr" presetSubtype="0" fill="hold" nodeType="withEffect">
                                      <p:stCondLst>
                                        <p:cond delay="600"/>
                                      </p:stCondLst>
                                      <p:childTnLst>
                                        <p:set>
                                          <p:cBhvr>
                                            <p:cTn id="26" dur="1" fill="hold">
                                              <p:stCondLst>
                                                <p:cond delay="0"/>
                                              </p:stCondLst>
                                            </p:cTn>
                                            <p:tgtEl>
                                              <p:spTgt spid="52"/>
                                            </p:tgtEl>
                                            <p:attrNameLst>
                                              <p:attrName>style.visibility</p:attrName>
                                            </p:attrNameLst>
                                          </p:cBhvr>
                                          <p:to>
                                            <p:strVal val="visible"/>
                                          </p:to>
                                        </p:set>
                                        <p:animEffect transition="in" filter="fade">
                                          <p:cBhvr>
                                            <p:cTn id="27" dur="500"/>
                                            <p:tgtEl>
                                              <p:spTgt spid="52"/>
                                            </p:tgtEl>
                                          </p:cBhvr>
                                        </p:animEffect>
                                      </p:childTnLst>
                                    </p:cTn>
                                  </p:par>
                                  <p:par>
                                    <p:cTn id="28" presetID="10" presetClass="entr" presetSubtype="0" fill="hold" nodeType="withEffect">
                                      <p:stCondLst>
                                        <p:cond delay="700"/>
                                      </p:stCondLst>
                                      <p:childTnLst>
                                        <p:set>
                                          <p:cBhvr>
                                            <p:cTn id="29" dur="1" fill="hold">
                                              <p:stCondLst>
                                                <p:cond delay="0"/>
                                              </p:stCondLst>
                                            </p:cTn>
                                            <p:tgtEl>
                                              <p:spTgt spid="49"/>
                                            </p:tgtEl>
                                            <p:attrNameLst>
                                              <p:attrName>style.visibility</p:attrName>
                                            </p:attrNameLst>
                                          </p:cBhvr>
                                          <p:to>
                                            <p:strVal val="visible"/>
                                          </p:to>
                                        </p:set>
                                        <p:animEffect transition="in" filter="fade">
                                          <p:cBhvr>
                                            <p:cTn id="30" dur="500"/>
                                            <p:tgtEl>
                                              <p:spTgt spid="49"/>
                                            </p:tgtEl>
                                          </p:cBhvr>
                                        </p:animEffect>
                                      </p:childTnLst>
                                    </p:cTn>
                                  </p:par>
                                  <p:par>
                                    <p:cTn id="31" presetID="10" presetClass="entr" presetSubtype="0" fill="hold" nodeType="withEffect">
                                      <p:stCondLst>
                                        <p:cond delay="900"/>
                                      </p:stCondLst>
                                      <p:childTnLst>
                                        <p:set>
                                          <p:cBhvr>
                                            <p:cTn id="32" dur="1" fill="hold">
                                              <p:stCondLst>
                                                <p:cond delay="0"/>
                                              </p:stCondLst>
                                            </p:cTn>
                                            <p:tgtEl>
                                              <p:spTgt spid="61"/>
                                            </p:tgtEl>
                                            <p:attrNameLst>
                                              <p:attrName>style.visibility</p:attrName>
                                            </p:attrNameLst>
                                          </p:cBhvr>
                                          <p:to>
                                            <p:strVal val="visible"/>
                                          </p:to>
                                        </p:set>
                                        <p:animEffect transition="in" filter="fade">
                                          <p:cBhvr>
                                            <p:cTn id="33" dur="500"/>
                                            <p:tgtEl>
                                              <p:spTgt spid="61"/>
                                            </p:tgtEl>
                                          </p:cBhvr>
                                        </p:animEffect>
                                      </p:childTnLst>
                                    </p:cTn>
                                  </p:par>
                                  <p:par>
                                    <p:cTn id="34" presetID="10" presetClass="entr" presetSubtype="0" fill="hold" nodeType="withEffect">
                                      <p:stCondLst>
                                        <p:cond delay="1000"/>
                                      </p:stCondLst>
                                      <p:childTnLst>
                                        <p:set>
                                          <p:cBhvr>
                                            <p:cTn id="35" dur="1" fill="hold">
                                              <p:stCondLst>
                                                <p:cond delay="0"/>
                                              </p:stCondLst>
                                            </p:cTn>
                                            <p:tgtEl>
                                              <p:spTgt spid="58"/>
                                            </p:tgtEl>
                                            <p:attrNameLst>
                                              <p:attrName>style.visibility</p:attrName>
                                            </p:attrNameLst>
                                          </p:cBhvr>
                                          <p:to>
                                            <p:strVal val="visible"/>
                                          </p:to>
                                        </p:set>
                                        <p:animEffect transition="in" filter="fade">
                                          <p:cBhvr>
                                            <p:cTn id="36" dur="500"/>
                                            <p:tgtEl>
                                              <p:spTgt spid="58"/>
                                            </p:tgtEl>
                                          </p:cBhvr>
                                        </p:animEffect>
                                      </p:childTnLst>
                                    </p:cTn>
                                  </p:par>
                                  <p:par>
                                    <p:cTn id="37" presetID="10" presetClass="entr" presetSubtype="0" fill="hold" nodeType="withEffect">
                                      <p:stCondLst>
                                        <p:cond delay="1100"/>
                                      </p:stCondLst>
                                      <p:childTnLst>
                                        <p:set>
                                          <p:cBhvr>
                                            <p:cTn id="38" dur="1" fill="hold">
                                              <p:stCondLst>
                                                <p:cond delay="0"/>
                                              </p:stCondLst>
                                            </p:cTn>
                                            <p:tgtEl>
                                              <p:spTgt spid="64"/>
                                            </p:tgtEl>
                                            <p:attrNameLst>
                                              <p:attrName>style.visibility</p:attrName>
                                            </p:attrNameLst>
                                          </p:cBhvr>
                                          <p:to>
                                            <p:strVal val="visible"/>
                                          </p:to>
                                        </p:set>
                                        <p:animEffect transition="in" filter="fade">
                                          <p:cBhvr>
                                            <p:cTn id="39"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1417861" y="245419"/>
            <a:ext cx="4464496" cy="46166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a:buFont typeface="Arial" pitchFamily="34" charset="0"/>
            </a:pPr>
            <a:r>
              <a:rPr lang="en-US" altLang="zh-CN" kern="1200" dirty="0">
                <a:solidFill>
                  <a:srgbClr val="F8F8F8"/>
                </a:solidFill>
                <a:latin typeface="微软雅黑"/>
                <a:cs typeface="+mn-cs"/>
              </a:rPr>
              <a:t>1.1.2 Web</a:t>
            </a:r>
            <a:r>
              <a:rPr lang="zh-CN" altLang="zh-CN" kern="1200" dirty="0">
                <a:solidFill>
                  <a:srgbClr val="F8F8F8"/>
                </a:solidFill>
                <a:latin typeface="微软雅黑"/>
                <a:cs typeface="+mn-cs"/>
              </a:rPr>
              <a:t>体系结构</a:t>
            </a:r>
            <a:endParaRPr lang="zh-CN" altLang="en-US" kern="1200" dirty="0">
              <a:solidFill>
                <a:srgbClr val="F8F8F8"/>
              </a:solidFill>
              <a:latin typeface="微软雅黑"/>
              <a:cs typeface="+mn-cs"/>
            </a:endParaRPr>
          </a:p>
        </p:txBody>
      </p:sp>
      <p:sp>
        <p:nvSpPr>
          <p:cNvPr id="22531" name="内容占位符 2"/>
          <p:cNvSpPr>
            <a:spLocks noGrp="1"/>
          </p:cNvSpPr>
          <p:nvPr>
            <p:ph idx="1"/>
          </p:nvPr>
        </p:nvSpPr>
        <p:spPr>
          <a:xfrm>
            <a:off x="1129829" y="836712"/>
            <a:ext cx="9433048" cy="18002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spcBef>
                <a:spcPts val="0"/>
              </a:spcBef>
            </a:pPr>
            <a:r>
              <a:rPr lang="en-US" altLang="zh-CN" dirty="0">
                <a:latin typeface="+mn-ea"/>
              </a:rPr>
              <a:t>Web</a:t>
            </a:r>
            <a:r>
              <a:rPr lang="zh-CN" altLang="zh-CN" dirty="0">
                <a:latin typeface="+mn-ea"/>
              </a:rPr>
              <a:t>的体系结构采用了客户</a:t>
            </a:r>
            <a:r>
              <a:rPr lang="en-US" altLang="zh-CN" dirty="0">
                <a:latin typeface="+mn-ea"/>
              </a:rPr>
              <a:t>/</a:t>
            </a:r>
            <a:r>
              <a:rPr lang="zh-CN" altLang="zh-CN" dirty="0">
                <a:latin typeface="+mn-ea"/>
              </a:rPr>
              <a:t>服务器（</a:t>
            </a:r>
            <a:r>
              <a:rPr lang="en-US" altLang="zh-CN" dirty="0">
                <a:latin typeface="+mn-ea"/>
              </a:rPr>
              <a:t>Client/Server</a:t>
            </a:r>
            <a:r>
              <a:rPr lang="zh-CN" altLang="zh-CN" dirty="0">
                <a:latin typeface="+mn-ea"/>
              </a:rPr>
              <a:t>）模式，它的工作原理如图所示。信息资源以网页（</a:t>
            </a:r>
            <a:r>
              <a:rPr lang="en-US" altLang="zh-CN" dirty="0">
                <a:latin typeface="+mn-ea"/>
              </a:rPr>
              <a:t>HTML</a:t>
            </a:r>
            <a:r>
              <a:rPr lang="zh-CN" altLang="zh-CN" dirty="0">
                <a:latin typeface="+mn-ea"/>
              </a:rPr>
              <a:t>文件）的形式存储在</a:t>
            </a:r>
            <a:r>
              <a:rPr lang="en-US" altLang="zh-CN" dirty="0">
                <a:latin typeface="+mn-ea"/>
              </a:rPr>
              <a:t>Web</a:t>
            </a:r>
            <a:r>
              <a:rPr lang="zh-CN" altLang="zh-CN" dirty="0">
                <a:latin typeface="+mn-ea"/>
              </a:rPr>
              <a:t>服务器中，用户通过客户端程序（浏览器）向</a:t>
            </a:r>
            <a:r>
              <a:rPr lang="en-US" altLang="zh-CN" dirty="0">
                <a:latin typeface="+mn-ea"/>
              </a:rPr>
              <a:t>Web</a:t>
            </a:r>
            <a:r>
              <a:rPr lang="zh-CN" altLang="zh-CN" dirty="0">
                <a:latin typeface="+mn-ea"/>
              </a:rPr>
              <a:t>服务器发出请求；</a:t>
            </a:r>
            <a:r>
              <a:rPr lang="en-US" altLang="zh-CN" dirty="0">
                <a:latin typeface="+mn-ea"/>
              </a:rPr>
              <a:t>Web</a:t>
            </a:r>
            <a:r>
              <a:rPr lang="zh-CN" altLang="zh-CN" dirty="0">
                <a:latin typeface="+mn-ea"/>
              </a:rPr>
              <a:t>服务器根据客户端请求的内容，将保存在</a:t>
            </a:r>
            <a:r>
              <a:rPr lang="en-US" altLang="zh-CN" dirty="0">
                <a:latin typeface="+mn-ea"/>
              </a:rPr>
              <a:t>WWW</a:t>
            </a:r>
            <a:r>
              <a:rPr lang="zh-CN" altLang="zh-CN" dirty="0">
                <a:latin typeface="+mn-ea"/>
              </a:rPr>
              <a:t>服务器中的某个页面发送给客户端；客户端程序在接收到该页面后对其进行解释，最终以图文声并茂的画面呈现给用户。</a:t>
            </a:r>
          </a:p>
          <a:p>
            <a:pPr>
              <a:lnSpc>
                <a:spcPct val="150000"/>
              </a:lnSpc>
              <a:spcBef>
                <a:spcPts val="0"/>
              </a:spcBef>
            </a:pPr>
            <a:endParaRPr lang="zh-CN" altLang="en-US" dirty="0">
              <a:latin typeface="+mn-ea"/>
            </a:endParaRPr>
          </a:p>
        </p:txBody>
      </p:sp>
      <p:pic>
        <p:nvPicPr>
          <p:cNvPr id="22532" name="对象 3"/>
          <p:cNvPicPr>
            <a:picLocks noChangeArrowheads="1"/>
          </p:cNvPicPr>
          <p:nvPr/>
        </p:nvPicPr>
        <p:blipFill>
          <a:blip r:embed="rId2">
            <a:extLst>
              <a:ext uri="{28A0092B-C50C-407E-A947-70E740481C1C}">
                <a14:useLocalDpi xmlns:a14="http://schemas.microsoft.com/office/drawing/2010/main" val="0"/>
              </a:ext>
            </a:extLst>
          </a:blip>
          <a:srcRect t="-768" b="-317"/>
          <a:stretch>
            <a:fillRect/>
          </a:stretch>
        </p:blipFill>
        <p:spPr bwMode="auto">
          <a:xfrm>
            <a:off x="1561877" y="3284984"/>
            <a:ext cx="7489825" cy="309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0656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内容占位符 2"/>
          <p:cNvSpPr>
            <a:spLocks noGrp="1"/>
          </p:cNvSpPr>
          <p:nvPr>
            <p:ph idx="1"/>
          </p:nvPr>
        </p:nvSpPr>
        <p:spPr>
          <a:xfrm>
            <a:off x="1417861" y="865267"/>
            <a:ext cx="9217024" cy="457995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nSpc>
                <a:spcPct val="150000"/>
              </a:lnSpc>
              <a:spcBef>
                <a:spcPts val="0"/>
              </a:spcBef>
              <a:buNone/>
            </a:pPr>
            <a:r>
              <a:rPr lang="en-US" altLang="zh-CN" dirty="0">
                <a:latin typeface="+mn-ea"/>
              </a:rPr>
              <a:t>Web</a:t>
            </a:r>
            <a:r>
              <a:rPr lang="zh-CN" altLang="zh-CN" dirty="0">
                <a:latin typeface="+mn-ea"/>
              </a:rPr>
              <a:t>体系结构主要由三个部分构成。</a:t>
            </a:r>
          </a:p>
          <a:p>
            <a:pPr marL="0" indent="0">
              <a:lnSpc>
                <a:spcPct val="150000"/>
              </a:lnSpc>
              <a:spcBef>
                <a:spcPts val="0"/>
              </a:spcBef>
              <a:buNone/>
            </a:pPr>
            <a:r>
              <a:rPr lang="zh-CN" altLang="zh-CN" dirty="0">
                <a:latin typeface="+mn-ea"/>
              </a:rPr>
              <a:t>（</a:t>
            </a:r>
            <a:r>
              <a:rPr lang="en-US" altLang="zh-CN" dirty="0">
                <a:latin typeface="+mn-ea"/>
              </a:rPr>
              <a:t>1</a:t>
            </a:r>
            <a:r>
              <a:rPr lang="zh-CN" altLang="zh-CN" dirty="0">
                <a:latin typeface="+mn-ea"/>
              </a:rPr>
              <a:t>）</a:t>
            </a:r>
            <a:r>
              <a:rPr lang="en-US" altLang="zh-CN" dirty="0">
                <a:latin typeface="+mn-ea"/>
              </a:rPr>
              <a:t>Web</a:t>
            </a:r>
            <a:r>
              <a:rPr lang="zh-CN" altLang="zh-CN" dirty="0">
                <a:latin typeface="+mn-ea"/>
              </a:rPr>
              <a:t>服务器</a:t>
            </a:r>
            <a:endParaRPr lang="en-US" altLang="zh-CN" dirty="0">
              <a:latin typeface="+mn-ea"/>
            </a:endParaRPr>
          </a:p>
          <a:p>
            <a:pPr marL="0" indent="0">
              <a:lnSpc>
                <a:spcPct val="150000"/>
              </a:lnSpc>
              <a:spcBef>
                <a:spcPts val="0"/>
              </a:spcBef>
              <a:buNone/>
            </a:pPr>
            <a:r>
              <a:rPr lang="zh-CN" altLang="zh-CN" dirty="0">
                <a:latin typeface="+mn-ea"/>
              </a:rPr>
              <a:t>（</a:t>
            </a:r>
            <a:r>
              <a:rPr lang="en-US" altLang="zh-CN" dirty="0">
                <a:latin typeface="+mn-ea"/>
              </a:rPr>
              <a:t>2</a:t>
            </a:r>
            <a:r>
              <a:rPr lang="zh-CN" altLang="zh-CN" dirty="0">
                <a:latin typeface="+mn-ea"/>
              </a:rPr>
              <a:t>）客户端</a:t>
            </a:r>
          </a:p>
          <a:p>
            <a:pPr marL="0" indent="0">
              <a:lnSpc>
                <a:spcPct val="150000"/>
              </a:lnSpc>
              <a:spcBef>
                <a:spcPts val="0"/>
              </a:spcBef>
              <a:buNone/>
            </a:pPr>
            <a:r>
              <a:rPr lang="zh-CN" altLang="zh-CN" dirty="0">
                <a:latin typeface="+mn-ea"/>
              </a:rPr>
              <a:t>（</a:t>
            </a:r>
            <a:r>
              <a:rPr lang="en-US" altLang="zh-CN" dirty="0">
                <a:latin typeface="+mn-ea"/>
              </a:rPr>
              <a:t>3</a:t>
            </a:r>
            <a:r>
              <a:rPr lang="zh-CN" altLang="zh-CN" dirty="0">
                <a:latin typeface="+mn-ea"/>
              </a:rPr>
              <a:t>）通信协议</a:t>
            </a:r>
          </a:p>
          <a:p>
            <a:pPr marL="0" indent="0">
              <a:lnSpc>
                <a:spcPct val="150000"/>
              </a:lnSpc>
              <a:spcBef>
                <a:spcPts val="0"/>
              </a:spcBef>
              <a:buNone/>
            </a:pPr>
            <a:endParaRPr lang="zh-CN" altLang="zh-CN" dirty="0">
              <a:latin typeface="+mn-ea"/>
            </a:endParaRPr>
          </a:p>
          <a:p>
            <a:pPr marL="0" indent="0">
              <a:lnSpc>
                <a:spcPct val="150000"/>
              </a:lnSpc>
              <a:spcBef>
                <a:spcPts val="0"/>
              </a:spcBef>
              <a:buNone/>
            </a:pPr>
            <a:endParaRPr lang="zh-CN" altLang="en-US" dirty="0">
              <a:latin typeface="+mn-ea"/>
            </a:endParaRPr>
          </a:p>
        </p:txBody>
      </p:sp>
      <p:sp>
        <p:nvSpPr>
          <p:cNvPr id="2" name="标题 1"/>
          <p:cNvSpPr>
            <a:spLocks noGrp="1"/>
          </p:cNvSpPr>
          <p:nvPr>
            <p:ph type="title"/>
          </p:nvPr>
        </p:nvSpPr>
        <p:spPr/>
        <p:txBody>
          <a:bodyPr/>
          <a:lstStyle/>
          <a:p>
            <a:r>
              <a:rPr lang="en-US" altLang="zh-CN" kern="1200" dirty="0">
                <a:solidFill>
                  <a:srgbClr val="F8F8F8"/>
                </a:solidFill>
                <a:latin typeface="微软雅黑"/>
              </a:rPr>
              <a:t>1.1.2 Web</a:t>
            </a:r>
            <a:r>
              <a:rPr lang="zh-CN" altLang="zh-CN" kern="1200" dirty="0">
                <a:solidFill>
                  <a:srgbClr val="F8F8F8"/>
                </a:solidFill>
                <a:latin typeface="微软雅黑"/>
              </a:rPr>
              <a:t>体系结构</a:t>
            </a:r>
            <a:endParaRPr lang="zh-CN" altLang="en-US" dirty="0"/>
          </a:p>
        </p:txBody>
      </p:sp>
    </p:spTree>
    <p:extLst>
      <p:ext uri="{BB962C8B-B14F-4D97-AF65-F5344CB8AC3E}">
        <p14:creationId xmlns:p14="http://schemas.microsoft.com/office/powerpoint/2010/main" val="27931487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1345853" y="89102"/>
            <a:ext cx="7200900" cy="7207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kern="1200" dirty="0">
                <a:solidFill>
                  <a:srgbClr val="F8F8F8"/>
                </a:solidFill>
                <a:latin typeface="微软雅黑"/>
              </a:rPr>
              <a:t>1.1.3 </a:t>
            </a:r>
            <a:r>
              <a:rPr lang="zh-CN" altLang="zh-CN" kern="1200" dirty="0">
                <a:solidFill>
                  <a:srgbClr val="F8F8F8"/>
                </a:solidFill>
                <a:latin typeface="微软雅黑"/>
              </a:rPr>
              <a:t>基本</a:t>
            </a:r>
            <a:r>
              <a:rPr lang="en-US" altLang="zh-CN" kern="1200" dirty="0">
                <a:solidFill>
                  <a:srgbClr val="F8F8F8"/>
                </a:solidFill>
                <a:latin typeface="微软雅黑"/>
              </a:rPr>
              <a:t>Web</a:t>
            </a:r>
            <a:r>
              <a:rPr lang="zh-CN" altLang="zh-CN" kern="1200" dirty="0">
                <a:solidFill>
                  <a:srgbClr val="F8F8F8"/>
                </a:solidFill>
                <a:latin typeface="微软雅黑"/>
              </a:rPr>
              <a:t>技术</a:t>
            </a:r>
            <a:endParaRPr lang="zh-CN" altLang="en-US" kern="1200" dirty="0">
              <a:solidFill>
                <a:srgbClr val="F8F8F8"/>
              </a:solidFill>
              <a:latin typeface="微软雅黑"/>
            </a:endParaRPr>
          </a:p>
        </p:txBody>
      </p:sp>
      <p:sp>
        <p:nvSpPr>
          <p:cNvPr id="24579" name="内容占位符 2"/>
          <p:cNvSpPr>
            <a:spLocks noGrp="1"/>
          </p:cNvSpPr>
          <p:nvPr>
            <p:ph idx="1"/>
          </p:nvPr>
        </p:nvSpPr>
        <p:spPr>
          <a:xfrm>
            <a:off x="1777901" y="1124744"/>
            <a:ext cx="7848600" cy="28813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nSpc>
                <a:spcPct val="150000"/>
              </a:lnSpc>
              <a:spcBef>
                <a:spcPts val="0"/>
              </a:spcBef>
              <a:buNone/>
            </a:pPr>
            <a:r>
              <a:rPr lang="en-US" altLang="zh-CN" dirty="0">
                <a:latin typeface="+mn-ea"/>
              </a:rPr>
              <a:t>1.URL</a:t>
            </a:r>
            <a:endParaRPr lang="zh-CN" altLang="zh-CN" dirty="0">
              <a:latin typeface="+mn-ea"/>
            </a:endParaRPr>
          </a:p>
          <a:p>
            <a:pPr>
              <a:lnSpc>
                <a:spcPct val="150000"/>
              </a:lnSpc>
              <a:spcBef>
                <a:spcPts val="0"/>
              </a:spcBef>
            </a:pPr>
            <a:r>
              <a:rPr lang="zh-CN" altLang="zh-CN" dirty="0">
                <a:latin typeface="+mn-ea"/>
              </a:rPr>
              <a:t>在</a:t>
            </a:r>
            <a:r>
              <a:rPr lang="en-US" altLang="zh-CN" dirty="0">
                <a:latin typeface="+mn-ea"/>
              </a:rPr>
              <a:t>Internet</a:t>
            </a:r>
            <a:r>
              <a:rPr lang="zh-CN" altLang="zh-CN" dirty="0">
                <a:latin typeface="+mn-ea"/>
              </a:rPr>
              <a:t>中有如此众多的</a:t>
            </a:r>
            <a:r>
              <a:rPr lang="en-US" altLang="zh-CN" dirty="0">
                <a:latin typeface="+mn-ea"/>
              </a:rPr>
              <a:t>Web</a:t>
            </a:r>
            <a:r>
              <a:rPr lang="zh-CN" altLang="zh-CN" dirty="0">
                <a:latin typeface="+mn-ea"/>
              </a:rPr>
              <a:t>服务器，而每台服务器中都包含很多的信息，我们如何来找到想要的信息呢？这时，就需要使用统一资源定位器（</a:t>
            </a:r>
            <a:r>
              <a:rPr lang="en-US" altLang="zh-CN" dirty="0">
                <a:latin typeface="+mn-ea"/>
              </a:rPr>
              <a:t>URL</a:t>
            </a:r>
            <a:r>
              <a:rPr lang="zh-CN" altLang="zh-CN" dirty="0">
                <a:latin typeface="+mn-ea"/>
              </a:rPr>
              <a:t>，</a:t>
            </a:r>
            <a:r>
              <a:rPr lang="en-US" altLang="zh-CN" dirty="0">
                <a:latin typeface="+mn-ea"/>
              </a:rPr>
              <a:t>Uniform Resource Locator</a:t>
            </a:r>
            <a:r>
              <a:rPr lang="zh-CN" altLang="zh-CN" dirty="0">
                <a:latin typeface="+mn-ea"/>
              </a:rPr>
              <a:t>）。</a:t>
            </a:r>
          </a:p>
          <a:p>
            <a:pPr>
              <a:lnSpc>
                <a:spcPct val="150000"/>
              </a:lnSpc>
              <a:spcBef>
                <a:spcPts val="0"/>
              </a:spcBef>
            </a:pPr>
            <a:r>
              <a:rPr lang="zh-CN" altLang="zh-CN" dirty="0">
                <a:latin typeface="+mn-ea"/>
              </a:rPr>
              <a:t>标准的</a:t>
            </a:r>
            <a:r>
              <a:rPr lang="en-US" altLang="zh-CN" dirty="0">
                <a:latin typeface="+mn-ea"/>
              </a:rPr>
              <a:t>URL</a:t>
            </a:r>
            <a:r>
              <a:rPr lang="zh-CN" altLang="zh-CN" dirty="0">
                <a:latin typeface="+mn-ea"/>
              </a:rPr>
              <a:t>由三部分组成：通信协议类型、主机名、路径和文件名。</a:t>
            </a:r>
          </a:p>
          <a:p>
            <a:pPr marL="0" indent="0">
              <a:lnSpc>
                <a:spcPct val="150000"/>
              </a:lnSpc>
              <a:spcBef>
                <a:spcPts val="0"/>
              </a:spcBef>
              <a:buNone/>
            </a:pPr>
            <a:endParaRPr lang="zh-CN" altLang="en-US" dirty="0">
              <a:latin typeface="+mn-ea"/>
            </a:endParaRPr>
          </a:p>
        </p:txBody>
      </p:sp>
    </p:spTree>
    <p:extLst>
      <p:ext uri="{BB962C8B-B14F-4D97-AF65-F5344CB8AC3E}">
        <p14:creationId xmlns:p14="http://schemas.microsoft.com/office/powerpoint/2010/main" val="168454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1417861" y="116632"/>
            <a:ext cx="7704138" cy="7207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kern="1200" dirty="0">
                <a:solidFill>
                  <a:srgbClr val="F8F8F8"/>
                </a:solidFill>
                <a:latin typeface="微软雅黑"/>
              </a:rPr>
              <a:t>1.1.3 </a:t>
            </a:r>
            <a:r>
              <a:rPr lang="zh-CN" altLang="zh-CN" kern="1200" dirty="0">
                <a:solidFill>
                  <a:srgbClr val="F8F8F8"/>
                </a:solidFill>
                <a:latin typeface="微软雅黑"/>
              </a:rPr>
              <a:t>基本</a:t>
            </a:r>
            <a:r>
              <a:rPr lang="en-US" altLang="zh-CN" kern="1200" dirty="0">
                <a:solidFill>
                  <a:srgbClr val="F8F8F8"/>
                </a:solidFill>
                <a:latin typeface="微软雅黑"/>
              </a:rPr>
              <a:t>Web</a:t>
            </a:r>
            <a:r>
              <a:rPr lang="zh-CN" altLang="zh-CN" kern="1200" dirty="0">
                <a:solidFill>
                  <a:srgbClr val="F8F8F8"/>
                </a:solidFill>
                <a:latin typeface="微软雅黑"/>
              </a:rPr>
              <a:t>技术</a:t>
            </a:r>
            <a:endParaRPr lang="zh-CN" altLang="en-US" kern="1200" dirty="0">
              <a:solidFill>
                <a:srgbClr val="F8F8F8"/>
              </a:solidFill>
              <a:latin typeface="微软雅黑"/>
            </a:endParaRPr>
          </a:p>
        </p:txBody>
      </p:sp>
      <p:sp>
        <p:nvSpPr>
          <p:cNvPr id="25603" name="内容占位符 2"/>
          <p:cNvSpPr>
            <a:spLocks noGrp="1"/>
          </p:cNvSpPr>
          <p:nvPr>
            <p:ph idx="1"/>
          </p:nvPr>
        </p:nvSpPr>
        <p:spPr>
          <a:xfrm>
            <a:off x="1703598" y="1052736"/>
            <a:ext cx="8388350" cy="4876800"/>
          </a:xfrm>
        </p:spPr>
        <p:txBody>
          <a:bodyPr/>
          <a:lstStyle/>
          <a:p>
            <a:pPr eaLnBrk="1" hangingPunct="1"/>
            <a:r>
              <a:rPr lang="en-US" altLang="zh-CN" dirty="0">
                <a:latin typeface="+mn-ea"/>
              </a:rPr>
              <a:t>URL</a:t>
            </a:r>
            <a:r>
              <a:rPr lang="zh-CN" altLang="zh-CN" dirty="0">
                <a:latin typeface="+mn-ea"/>
              </a:rPr>
              <a:t>的第一部分指出访问指定的信息文件要使用的通信协议类型，常用的协议类型有：</a:t>
            </a:r>
          </a:p>
          <a:p>
            <a:pPr lvl="1" eaLnBrk="1" hangingPunct="1"/>
            <a:r>
              <a:rPr lang="en-US" altLang="zh-CN" b="0" dirty="0">
                <a:latin typeface="+mn-ea"/>
                <a:ea typeface="+mn-ea"/>
              </a:rPr>
              <a:t>http——</a:t>
            </a:r>
            <a:r>
              <a:rPr lang="zh-CN" altLang="zh-CN" b="0" dirty="0">
                <a:latin typeface="+mn-ea"/>
                <a:ea typeface="+mn-ea"/>
              </a:rPr>
              <a:t>超文本传输协议</a:t>
            </a:r>
          </a:p>
          <a:p>
            <a:pPr lvl="1" eaLnBrk="1" hangingPunct="1"/>
            <a:r>
              <a:rPr lang="en-US" altLang="zh-CN" b="0" dirty="0">
                <a:latin typeface="+mn-ea"/>
                <a:ea typeface="+mn-ea"/>
              </a:rPr>
              <a:t>https——</a:t>
            </a:r>
            <a:r>
              <a:rPr lang="zh-CN" altLang="zh-CN" b="0" dirty="0">
                <a:latin typeface="+mn-ea"/>
                <a:ea typeface="+mn-ea"/>
              </a:rPr>
              <a:t>用</a:t>
            </a:r>
            <a:r>
              <a:rPr lang="en-US" altLang="zh-CN" b="0" dirty="0" err="1">
                <a:latin typeface="+mn-ea"/>
                <a:ea typeface="+mn-ea"/>
                <a:hlinkClick r:id="rId2"/>
              </a:rPr>
              <a:t>安全套接字层</a:t>
            </a:r>
            <a:r>
              <a:rPr lang="zh-CN" altLang="zh-CN" b="0" dirty="0">
                <a:latin typeface="+mn-ea"/>
                <a:ea typeface="+mn-ea"/>
              </a:rPr>
              <a:t>传送的</a:t>
            </a:r>
            <a:r>
              <a:rPr lang="en-US" altLang="zh-CN" b="0" dirty="0" err="1">
                <a:latin typeface="+mn-ea"/>
                <a:ea typeface="+mn-ea"/>
                <a:hlinkClick r:id="rId3"/>
              </a:rPr>
              <a:t>超文本</a:t>
            </a:r>
            <a:r>
              <a:rPr lang="en-US" altLang="zh-CN" b="0" dirty="0" err="1">
                <a:latin typeface="+mn-ea"/>
                <a:ea typeface="+mn-ea"/>
                <a:hlinkClick r:id="rId4"/>
              </a:rPr>
              <a:t>传输协议</a:t>
            </a:r>
            <a:endParaRPr lang="zh-CN" altLang="zh-CN" b="0" dirty="0">
              <a:latin typeface="+mn-ea"/>
              <a:ea typeface="+mn-ea"/>
            </a:endParaRPr>
          </a:p>
          <a:p>
            <a:pPr lvl="1" eaLnBrk="1" hangingPunct="1"/>
            <a:r>
              <a:rPr lang="en-US" altLang="zh-CN" b="0" dirty="0">
                <a:latin typeface="+mn-ea"/>
                <a:ea typeface="+mn-ea"/>
              </a:rPr>
              <a:t>ftp——</a:t>
            </a:r>
            <a:r>
              <a:rPr lang="en-US" altLang="zh-CN" b="0" dirty="0" err="1">
                <a:latin typeface="+mn-ea"/>
                <a:ea typeface="+mn-ea"/>
                <a:hlinkClick r:id="rId5"/>
              </a:rPr>
              <a:t>文件传输协议</a:t>
            </a:r>
            <a:endParaRPr lang="zh-CN" altLang="zh-CN" b="0" dirty="0">
              <a:latin typeface="+mn-ea"/>
              <a:ea typeface="+mn-ea"/>
            </a:endParaRPr>
          </a:p>
          <a:p>
            <a:pPr lvl="1" eaLnBrk="1" hangingPunct="1"/>
            <a:r>
              <a:rPr lang="en-US" altLang="zh-CN" b="0" dirty="0">
                <a:latin typeface="+mn-ea"/>
                <a:ea typeface="+mn-ea"/>
              </a:rPr>
              <a:t>mailto——</a:t>
            </a:r>
            <a:r>
              <a:rPr lang="en-US" altLang="zh-CN" b="0" dirty="0" err="1">
                <a:latin typeface="+mn-ea"/>
                <a:ea typeface="+mn-ea"/>
                <a:hlinkClick r:id="rId6"/>
              </a:rPr>
              <a:t>电子邮件地址</a:t>
            </a:r>
            <a:endParaRPr lang="zh-CN" altLang="zh-CN" b="0" dirty="0">
              <a:latin typeface="+mn-ea"/>
              <a:ea typeface="+mn-ea"/>
            </a:endParaRPr>
          </a:p>
          <a:p>
            <a:pPr lvl="1" eaLnBrk="1" hangingPunct="1"/>
            <a:r>
              <a:rPr lang="en-US" altLang="zh-CN" b="0" dirty="0">
                <a:latin typeface="+mn-ea"/>
                <a:ea typeface="+mn-ea"/>
              </a:rPr>
              <a:t>file——</a:t>
            </a:r>
            <a:r>
              <a:rPr lang="zh-CN" altLang="zh-CN" b="0" dirty="0">
                <a:latin typeface="+mn-ea"/>
                <a:ea typeface="+mn-ea"/>
              </a:rPr>
              <a:t>当地电脑上分享的文件</a:t>
            </a:r>
          </a:p>
          <a:p>
            <a:pPr lvl="1" eaLnBrk="1" hangingPunct="1"/>
            <a:r>
              <a:rPr lang="en-US" altLang="zh-CN" b="0" dirty="0">
                <a:latin typeface="+mn-ea"/>
                <a:ea typeface="+mn-ea"/>
              </a:rPr>
              <a:t>news——</a:t>
            </a:r>
            <a:r>
              <a:rPr lang="en-US" altLang="zh-CN" b="0" dirty="0" err="1">
                <a:latin typeface="+mn-ea"/>
                <a:ea typeface="+mn-ea"/>
                <a:hlinkClick r:id="rId7"/>
              </a:rPr>
              <a:t>Usenet新闻组</a:t>
            </a:r>
            <a:endParaRPr lang="zh-CN" altLang="zh-CN" b="0" dirty="0">
              <a:latin typeface="+mn-ea"/>
              <a:ea typeface="+mn-ea"/>
            </a:endParaRPr>
          </a:p>
          <a:p>
            <a:pPr lvl="1" eaLnBrk="1" hangingPunct="1"/>
            <a:r>
              <a:rPr lang="en-US" altLang="zh-CN" b="0" dirty="0">
                <a:latin typeface="+mn-ea"/>
                <a:ea typeface="+mn-ea"/>
              </a:rPr>
              <a:t>gopher——Gopher</a:t>
            </a:r>
            <a:r>
              <a:rPr lang="zh-CN" altLang="zh-CN" b="0" dirty="0">
                <a:latin typeface="+mn-ea"/>
                <a:ea typeface="+mn-ea"/>
              </a:rPr>
              <a:t>协议</a:t>
            </a:r>
          </a:p>
          <a:p>
            <a:pPr lvl="1" eaLnBrk="1" hangingPunct="1"/>
            <a:r>
              <a:rPr lang="en-US" altLang="zh-CN" b="0" dirty="0">
                <a:latin typeface="+mn-ea"/>
                <a:ea typeface="+mn-ea"/>
              </a:rPr>
              <a:t>telnet——</a:t>
            </a:r>
            <a:r>
              <a:rPr lang="en-US" altLang="zh-CN" b="0" dirty="0" err="1">
                <a:latin typeface="+mn-ea"/>
                <a:ea typeface="+mn-ea"/>
                <a:hlinkClick r:id="rId8"/>
              </a:rPr>
              <a:t>Telnet协议</a:t>
            </a:r>
            <a:endParaRPr lang="zh-CN" altLang="zh-CN" b="0" dirty="0">
              <a:latin typeface="+mn-ea"/>
              <a:ea typeface="+mn-ea"/>
            </a:endParaRPr>
          </a:p>
        </p:txBody>
      </p:sp>
    </p:spTree>
    <p:extLst>
      <p:ext uri="{BB962C8B-B14F-4D97-AF65-F5344CB8AC3E}">
        <p14:creationId xmlns:p14="http://schemas.microsoft.com/office/powerpoint/2010/main" val="3891766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1417861" y="116632"/>
            <a:ext cx="7726362" cy="7207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kern="1200" dirty="0">
                <a:solidFill>
                  <a:srgbClr val="F8F8F8"/>
                </a:solidFill>
                <a:latin typeface="微软雅黑"/>
              </a:rPr>
              <a:t>1.1.3 </a:t>
            </a:r>
            <a:r>
              <a:rPr lang="zh-CN" altLang="zh-CN" kern="1200" dirty="0">
                <a:solidFill>
                  <a:srgbClr val="F8F8F8"/>
                </a:solidFill>
                <a:latin typeface="微软雅黑"/>
              </a:rPr>
              <a:t>基本</a:t>
            </a:r>
            <a:r>
              <a:rPr lang="en-US" altLang="zh-CN" kern="1200" dirty="0">
                <a:solidFill>
                  <a:srgbClr val="F8F8F8"/>
                </a:solidFill>
                <a:latin typeface="微软雅黑"/>
              </a:rPr>
              <a:t>Web</a:t>
            </a:r>
            <a:r>
              <a:rPr lang="zh-CN" altLang="zh-CN" kern="1200" dirty="0">
                <a:solidFill>
                  <a:srgbClr val="F8F8F8"/>
                </a:solidFill>
                <a:latin typeface="微软雅黑"/>
              </a:rPr>
              <a:t>技术</a:t>
            </a:r>
            <a:endParaRPr lang="zh-CN" altLang="en-US" kern="1200" dirty="0">
              <a:solidFill>
                <a:srgbClr val="F8F8F8"/>
              </a:solidFill>
              <a:latin typeface="微软雅黑"/>
            </a:endParaRPr>
          </a:p>
        </p:txBody>
      </p:sp>
      <p:sp>
        <p:nvSpPr>
          <p:cNvPr id="26627" name="内容占位符 2"/>
          <p:cNvSpPr>
            <a:spLocks noGrp="1"/>
          </p:cNvSpPr>
          <p:nvPr>
            <p:ph idx="1"/>
          </p:nvPr>
        </p:nvSpPr>
        <p:spPr>
          <a:xfrm>
            <a:off x="1417861" y="980729"/>
            <a:ext cx="8640960" cy="446449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a:latin typeface="+mn-ea"/>
              </a:rPr>
              <a:t>URL</a:t>
            </a:r>
            <a:r>
              <a:rPr lang="zh-CN" altLang="zh-CN" dirty="0">
                <a:latin typeface="+mn-ea"/>
              </a:rPr>
              <a:t>的第二部分指出要访问的信息文件所在的主机地址。</a:t>
            </a:r>
          </a:p>
          <a:p>
            <a:r>
              <a:rPr lang="en-US" altLang="zh-CN" dirty="0">
                <a:latin typeface="+mn-ea"/>
              </a:rPr>
              <a:t>URL</a:t>
            </a:r>
            <a:r>
              <a:rPr lang="zh-CN" altLang="zh-CN" dirty="0">
                <a:latin typeface="+mn-ea"/>
              </a:rPr>
              <a:t>的第三部分指出在主机上存放信息文件的网站目录以及文件名。</a:t>
            </a:r>
          </a:p>
          <a:p>
            <a:endParaRPr lang="en-US" altLang="zh-CN" dirty="0">
              <a:latin typeface="+mn-ea"/>
            </a:endParaRPr>
          </a:p>
          <a:p>
            <a:r>
              <a:rPr lang="zh-CN" altLang="zh-CN" dirty="0">
                <a:latin typeface="+mn-ea"/>
              </a:rPr>
              <a:t>用户通过</a:t>
            </a:r>
            <a:r>
              <a:rPr lang="en-US" altLang="zh-CN" dirty="0">
                <a:latin typeface="+mn-ea"/>
              </a:rPr>
              <a:t>URL</a:t>
            </a:r>
            <a:r>
              <a:rPr lang="zh-CN" altLang="zh-CN" dirty="0">
                <a:latin typeface="+mn-ea"/>
              </a:rPr>
              <a:t>地址可以指定要访问什么服务、哪台主机、主机中的哪个文件。</a:t>
            </a:r>
            <a:endParaRPr lang="en-US" altLang="zh-CN" dirty="0">
              <a:latin typeface="+mn-ea"/>
            </a:endParaRPr>
          </a:p>
          <a:p>
            <a:r>
              <a:rPr lang="zh-CN" altLang="zh-CN" dirty="0">
                <a:latin typeface="+mn-ea"/>
              </a:rPr>
              <a:t>如果用户希望访问某台</a:t>
            </a:r>
            <a:r>
              <a:rPr lang="en-US" altLang="zh-CN" dirty="0">
                <a:latin typeface="+mn-ea"/>
              </a:rPr>
              <a:t>Web</a:t>
            </a:r>
            <a:r>
              <a:rPr lang="zh-CN" altLang="zh-CN" dirty="0">
                <a:latin typeface="+mn-ea"/>
              </a:rPr>
              <a:t>服务器中的某个页面，只要在浏览器中输入该页面的</a:t>
            </a:r>
            <a:r>
              <a:rPr lang="en-US" altLang="zh-CN" dirty="0">
                <a:latin typeface="+mn-ea"/>
              </a:rPr>
              <a:t>URL</a:t>
            </a:r>
            <a:r>
              <a:rPr lang="zh-CN" altLang="zh-CN" dirty="0">
                <a:latin typeface="+mn-ea"/>
              </a:rPr>
              <a:t>，如</a:t>
            </a:r>
            <a:r>
              <a:rPr lang="zh-CN" altLang="zh-CN" dirty="0" smtClean="0">
                <a:latin typeface="+mn-ea"/>
              </a:rPr>
              <a:t>：</a:t>
            </a:r>
            <a:r>
              <a:rPr lang="en-US" altLang="zh-CN" dirty="0" smtClean="0">
                <a:latin typeface="+mn-ea"/>
                <a:hlinkClick r:id="rId2"/>
              </a:rPr>
              <a:t>http</a:t>
            </a:r>
            <a:r>
              <a:rPr lang="en-US" altLang="zh-CN" dirty="0">
                <a:latin typeface="+mn-ea"/>
                <a:hlinkClick r:id="rId2"/>
              </a:rPr>
              <a:t>://</a:t>
            </a:r>
            <a:r>
              <a:rPr lang="en-US" altLang="zh-CN" dirty="0" smtClean="0">
                <a:latin typeface="+mn-ea"/>
                <a:hlinkClick r:id="rId2"/>
              </a:rPr>
              <a:t>acm.zzuli.edu.cn/ranklist.php</a:t>
            </a:r>
            <a:r>
              <a:rPr lang="en-US" altLang="zh-CN" dirty="0" smtClean="0">
                <a:latin typeface="+mn-ea"/>
              </a:rPr>
              <a:t> </a:t>
            </a:r>
            <a:r>
              <a:rPr lang="en-US" altLang="zh-CN" dirty="0" err="1" smtClean="0">
                <a:latin typeface="+mn-ea"/>
              </a:rPr>
              <a:t>就是一个典型的</a:t>
            </a:r>
            <a:r>
              <a:rPr lang="en-US" altLang="zh-CN" dirty="0" err="1">
                <a:latin typeface="+mn-ea"/>
              </a:rPr>
              <a:t>URL</a:t>
            </a:r>
            <a:r>
              <a:rPr lang="zh-CN" altLang="zh-CN" dirty="0">
                <a:latin typeface="+mn-ea"/>
              </a:rPr>
              <a:t>地址，其中，“</a:t>
            </a:r>
            <a:r>
              <a:rPr lang="en-US" altLang="zh-CN" dirty="0">
                <a:latin typeface="+mn-ea"/>
              </a:rPr>
              <a:t>http:</a:t>
            </a:r>
            <a:r>
              <a:rPr lang="zh-CN" altLang="zh-CN" dirty="0">
                <a:latin typeface="+mn-ea"/>
              </a:rPr>
              <a:t>”指出要使用</a:t>
            </a:r>
            <a:r>
              <a:rPr lang="en-US" altLang="zh-CN" dirty="0">
                <a:latin typeface="+mn-ea"/>
              </a:rPr>
              <a:t>HTTP</a:t>
            </a:r>
            <a:r>
              <a:rPr lang="zh-CN" altLang="zh-CN" dirty="0">
                <a:latin typeface="+mn-ea"/>
              </a:rPr>
              <a:t>协议，</a:t>
            </a:r>
            <a:r>
              <a:rPr lang="zh-CN" altLang="zh-CN" dirty="0" smtClean="0">
                <a:latin typeface="+mn-ea"/>
              </a:rPr>
              <a:t>“</a:t>
            </a:r>
            <a:r>
              <a:rPr lang="en-US" altLang="zh-CN" dirty="0" smtClean="0">
                <a:latin typeface="+mn-ea"/>
              </a:rPr>
              <a:t>acm.zzuli.edu.cn</a:t>
            </a:r>
            <a:r>
              <a:rPr lang="zh-CN" altLang="zh-CN" dirty="0" smtClean="0">
                <a:latin typeface="+mn-ea"/>
              </a:rPr>
              <a:t>”</a:t>
            </a:r>
            <a:r>
              <a:rPr lang="zh-CN" altLang="zh-CN" dirty="0">
                <a:latin typeface="+mn-ea"/>
              </a:rPr>
              <a:t>指出要</a:t>
            </a:r>
            <a:r>
              <a:rPr lang="zh-CN" altLang="zh-CN" dirty="0" smtClean="0">
                <a:latin typeface="+mn-ea"/>
              </a:rPr>
              <a:t>访问</a:t>
            </a:r>
            <a:r>
              <a:rPr lang="zh-CN" altLang="en-US" dirty="0" smtClean="0">
                <a:latin typeface="+mn-ea"/>
              </a:rPr>
              <a:t>郑州轻工业大学的在线判题</a:t>
            </a:r>
            <a:r>
              <a:rPr lang="en-US" altLang="zh-CN" dirty="0" smtClean="0">
                <a:latin typeface="+mn-ea"/>
              </a:rPr>
              <a:t>Web</a:t>
            </a:r>
            <a:r>
              <a:rPr lang="zh-CN" altLang="zh-CN" dirty="0">
                <a:latin typeface="+mn-ea"/>
              </a:rPr>
              <a:t>服务器。</a:t>
            </a:r>
            <a:r>
              <a:rPr lang="zh-CN" altLang="zh-CN" dirty="0" smtClean="0">
                <a:latin typeface="+mn-ea"/>
              </a:rPr>
              <a:t>“</a:t>
            </a:r>
            <a:r>
              <a:rPr lang="en-US" altLang="zh-CN" dirty="0" err="1" smtClean="0">
                <a:latin typeface="+mn-ea"/>
              </a:rPr>
              <a:t>ranklist.php</a:t>
            </a:r>
            <a:r>
              <a:rPr lang="zh-CN" altLang="zh-CN" dirty="0" smtClean="0">
                <a:latin typeface="+mn-ea"/>
              </a:rPr>
              <a:t>”</a:t>
            </a:r>
            <a:r>
              <a:rPr lang="zh-CN" altLang="zh-CN" dirty="0">
                <a:latin typeface="+mn-ea"/>
              </a:rPr>
              <a:t>指出要访问资源的路径和文件名</a:t>
            </a:r>
            <a:r>
              <a:rPr lang="zh-CN" altLang="zh-CN" dirty="0" smtClean="0">
                <a:latin typeface="+mn-ea"/>
              </a:rPr>
              <a:t>。</a:t>
            </a:r>
            <a:endParaRPr lang="zh-CN" altLang="en-US" dirty="0">
              <a:latin typeface="+mn-ea"/>
            </a:endParaRPr>
          </a:p>
        </p:txBody>
      </p:sp>
    </p:spTree>
    <p:extLst>
      <p:ext uri="{BB962C8B-B14F-4D97-AF65-F5344CB8AC3E}">
        <p14:creationId xmlns:p14="http://schemas.microsoft.com/office/powerpoint/2010/main" val="17600579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GENSWF_SLIDE_TITLE" val="1.2 网站制作流程"/>
  <p:tag name="GENSWF_ADVANCE_TIME" val="0.00"/>
  <p:tag name="ISPRING_SLIDE_INDENT_LEVEL" val="0"/>
  <p:tag name="ISPRING_CUSTOM_TIMING_USED" val="0"/>
</p:tagLst>
</file>

<file path=ppt/theme/theme1.xml><?xml version="1.0" encoding="utf-8"?>
<a:theme xmlns:a="http://schemas.openxmlformats.org/drawingml/2006/main" name="1_默认设计模板">
  <a:themeElements>
    <a:clrScheme name="自定义 1">
      <a:dk1>
        <a:srgbClr val="FEAE01"/>
      </a:dk1>
      <a:lt1>
        <a:srgbClr val="37CCCE"/>
      </a:lt1>
      <a:dk2>
        <a:srgbClr val="E25C36"/>
      </a:dk2>
      <a:lt2>
        <a:srgbClr val="C2D432"/>
      </a:lt2>
      <a:accent1>
        <a:srgbClr val="37B223"/>
      </a:accent1>
      <a:accent2>
        <a:srgbClr val="2B2A30"/>
      </a:accent2>
      <a:accent3>
        <a:srgbClr val="E0DFDD"/>
      </a:accent3>
      <a:accent4>
        <a:srgbClr val="746E6F"/>
      </a:accent4>
      <a:accent5>
        <a:srgbClr val="37CCCE"/>
      </a:accent5>
      <a:accent6>
        <a:srgbClr val="2B2A30"/>
      </a:accent6>
      <a:hlink>
        <a:srgbClr val="746E6F"/>
      </a:hlink>
      <a:folHlink>
        <a:srgbClr val="FEAE01"/>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11355</TotalTime>
  <Pages>0</Pages>
  <Words>3635</Words>
  <Characters>0</Characters>
  <Application>Microsoft Office PowerPoint</Application>
  <DocSecurity>0</DocSecurity>
  <PresentationFormat>自定义</PresentationFormat>
  <Lines>0</Lines>
  <Paragraphs>242</Paragraphs>
  <Slides>40</Slides>
  <Notes>13</Notes>
  <HiddenSlides>1</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40</vt:i4>
      </vt:variant>
    </vt:vector>
  </HeadingPairs>
  <TitlesOfParts>
    <vt:vector size="51" baseType="lpstr">
      <vt:lpstr>仿宋_GB2312</vt:lpstr>
      <vt:lpstr>黑体</vt:lpstr>
      <vt:lpstr>华文仿宋</vt:lpstr>
      <vt:lpstr>华文楷体</vt:lpstr>
      <vt:lpstr>宋体</vt:lpstr>
      <vt:lpstr>微软雅黑</vt:lpstr>
      <vt:lpstr>Arial</vt:lpstr>
      <vt:lpstr>Calibri</vt:lpstr>
      <vt:lpstr>Franklin Gothic Medium</vt:lpstr>
      <vt:lpstr>Wingdings</vt:lpstr>
      <vt:lpstr>1_默认设计模板</vt:lpstr>
      <vt:lpstr>《HTML基础B》 第1章 网页设计与Web前端基础</vt:lpstr>
      <vt:lpstr>PowerPoint 演示文稿</vt:lpstr>
      <vt:lpstr>第1章 网页设计与Web前端基础</vt:lpstr>
      <vt:lpstr>1.1.1  Web历史</vt:lpstr>
      <vt:lpstr>1.1.2 Web体系结构</vt:lpstr>
      <vt:lpstr>1.1.2 Web体系结构</vt:lpstr>
      <vt:lpstr>1.1.3 基本Web技术</vt:lpstr>
      <vt:lpstr>1.1.3 基本Web技术</vt:lpstr>
      <vt:lpstr>1.1.3 基本Web技术</vt:lpstr>
      <vt:lpstr>1.1.3 基本Web技术</vt:lpstr>
      <vt:lpstr>1.1.3 基本Web技术</vt:lpstr>
      <vt:lpstr>1.1.4 相关概念</vt:lpstr>
      <vt:lpstr>1.1.4 相关概念</vt:lpstr>
      <vt:lpstr>1.1.4 相关概念</vt:lpstr>
      <vt:lpstr>1.1.4 相关概念</vt:lpstr>
      <vt:lpstr>1.2  网页标准简介</vt:lpstr>
      <vt:lpstr>1、结构标准语言</vt:lpstr>
      <vt:lpstr>2、表现标准语言</vt:lpstr>
      <vt:lpstr>3、行为标准语言</vt:lpstr>
      <vt:lpstr>1.3 构建网站的流程</vt:lpstr>
      <vt:lpstr>1.3 构建网站的流程</vt:lpstr>
      <vt:lpstr>1.3 构建网站的流程</vt:lpstr>
      <vt:lpstr>1.3.2 规划网站架构与内容</vt:lpstr>
      <vt:lpstr>1.3.3 收集相关资料</vt:lpstr>
      <vt:lpstr>1.3.4  页面设计和布局规划</vt:lpstr>
      <vt:lpstr>1.3.4  页面设计和布局规划</vt:lpstr>
      <vt:lpstr>1.3.4  页面设计和布局规划</vt:lpstr>
      <vt:lpstr>1.3.5 网页制作、测试与上传</vt:lpstr>
      <vt:lpstr>1.3.5 网页制作、测试与上传</vt:lpstr>
      <vt:lpstr>1.3.5 网页制作、测试与上传</vt:lpstr>
      <vt:lpstr>1.3.6 网站的推广与更新维护</vt:lpstr>
      <vt:lpstr>1.4  Web开发工具 </vt:lpstr>
      <vt:lpstr>什么是web前端？</vt:lpstr>
      <vt:lpstr>前端工程师的工作范围</vt:lpstr>
      <vt:lpstr>Web前端开发工程师职业需求</vt:lpstr>
      <vt:lpstr>学习资源</vt:lpstr>
      <vt:lpstr>浏览器</vt:lpstr>
      <vt:lpstr>浏览器的主要组成</vt:lpstr>
      <vt:lpstr>在浏览器输入网址到看到页面经历了哪些过程？</vt:lpstr>
      <vt:lpstr>PowerPoint 演示文稿</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subject/>
  <dc:creator>锐旗设计;https://9ppt.taobao.com</dc:creator>
  <cp:keywords>锐旗设计；https:/9ppt.taobao.com</cp:keywords>
  <dc:description/>
  <cp:lastModifiedBy>Administrator</cp:lastModifiedBy>
  <cp:revision>464</cp:revision>
  <dcterms:created xsi:type="dcterms:W3CDTF">2013-01-25T01:44:32Z</dcterms:created>
  <dcterms:modified xsi:type="dcterms:W3CDTF">2021-08-31T15:05:09Z</dcterms:modified>
  <cp:category>锐旗设计；https://9ppt.taobao.com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2052-9.1.0.4429</vt:lpwstr>
  </property>
</Properties>
</file>