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2.xml" ContentType="application/vnd.openxmlformats-officedocument.presentationml.notesSlide+xml"/>
  <Override PartName="/ppt/tags/tag59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sldIdLst>
    <p:sldId id="256" r:id="rId2"/>
    <p:sldId id="438" r:id="rId3"/>
    <p:sldId id="553" r:id="rId4"/>
    <p:sldId id="747" r:id="rId5"/>
    <p:sldId id="794" r:id="rId6"/>
    <p:sldId id="795" r:id="rId7"/>
    <p:sldId id="801" r:id="rId8"/>
    <p:sldId id="748" r:id="rId9"/>
    <p:sldId id="750" r:id="rId10"/>
    <p:sldId id="796" r:id="rId11"/>
    <p:sldId id="793" r:id="rId12"/>
    <p:sldId id="802" r:id="rId13"/>
    <p:sldId id="803" r:id="rId14"/>
    <p:sldId id="804" r:id="rId15"/>
    <p:sldId id="805" r:id="rId16"/>
    <p:sldId id="806" r:id="rId17"/>
    <p:sldId id="829" r:id="rId18"/>
    <p:sldId id="830" r:id="rId19"/>
    <p:sldId id="797" r:id="rId20"/>
    <p:sldId id="798" r:id="rId21"/>
    <p:sldId id="799" r:id="rId22"/>
    <p:sldId id="800" r:id="rId23"/>
    <p:sldId id="786" r:id="rId24"/>
    <p:sldId id="752" r:id="rId25"/>
    <p:sldId id="821" r:id="rId26"/>
    <p:sldId id="824" r:id="rId27"/>
    <p:sldId id="822" r:id="rId28"/>
    <p:sldId id="823" r:id="rId29"/>
    <p:sldId id="819" r:id="rId30"/>
    <p:sldId id="820" r:id="rId31"/>
    <p:sldId id="825" r:id="rId32"/>
    <p:sldId id="826" r:id="rId33"/>
    <p:sldId id="755" r:id="rId34"/>
    <p:sldId id="756" r:id="rId35"/>
    <p:sldId id="757" r:id="rId36"/>
    <p:sldId id="807" r:id="rId37"/>
    <p:sldId id="808" r:id="rId38"/>
    <p:sldId id="809" r:id="rId39"/>
    <p:sldId id="810" r:id="rId40"/>
    <p:sldId id="811" r:id="rId41"/>
    <p:sldId id="812" r:id="rId42"/>
    <p:sldId id="813" r:id="rId43"/>
    <p:sldId id="761" r:id="rId44"/>
    <p:sldId id="814" r:id="rId45"/>
    <p:sldId id="815" r:id="rId46"/>
    <p:sldId id="816" r:id="rId47"/>
    <p:sldId id="817" r:id="rId48"/>
    <p:sldId id="818" r:id="rId49"/>
    <p:sldId id="763" r:id="rId50"/>
    <p:sldId id="764" r:id="rId51"/>
    <p:sldId id="765" r:id="rId52"/>
    <p:sldId id="766" r:id="rId53"/>
    <p:sldId id="767" r:id="rId54"/>
    <p:sldId id="787" r:id="rId55"/>
    <p:sldId id="788" r:id="rId56"/>
    <p:sldId id="789" r:id="rId57"/>
    <p:sldId id="790" r:id="rId58"/>
    <p:sldId id="791" r:id="rId59"/>
    <p:sldId id="792" r:id="rId60"/>
    <p:sldId id="773" r:id="rId61"/>
    <p:sldId id="774" r:id="rId62"/>
    <p:sldId id="775" r:id="rId63"/>
    <p:sldId id="776" r:id="rId64"/>
    <p:sldId id="827" r:id="rId65"/>
    <p:sldId id="777" r:id="rId66"/>
    <p:sldId id="778" r:id="rId67"/>
    <p:sldId id="779" r:id="rId68"/>
    <p:sldId id="780" r:id="rId69"/>
    <p:sldId id="781" r:id="rId70"/>
    <p:sldId id="828" r:id="rId71"/>
    <p:sldId id="782" r:id="rId72"/>
    <p:sldId id="783" r:id="rId73"/>
    <p:sldId id="784" r:id="rId74"/>
    <p:sldId id="409" r:id="rId75"/>
  </p:sldIdLst>
  <p:sldSz cx="1219676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960096"/>
    <a:srgbClr val="FEAE01"/>
    <a:srgbClr val="6600FF"/>
    <a:srgbClr val="FF0066"/>
    <a:srgbClr val="0029AC"/>
    <a:srgbClr val="00FFFF"/>
    <a:srgbClr val="FFFF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5" autoAdjust="0"/>
    <p:restoredTop sz="94233" autoAdjust="0"/>
  </p:normalViewPr>
  <p:slideViewPr>
    <p:cSldViewPr snapToObjects="1">
      <p:cViewPr varScale="1">
        <p:scale>
          <a:sx n="109" d="100"/>
          <a:sy n="109" d="100"/>
        </p:scale>
        <p:origin x="870" y="90"/>
      </p:cViewPr>
      <p:guideLst>
        <p:guide orient="horz" pos="214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pPr/>
              <a:t>2021/9/8 Wednesday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61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1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meta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元素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&lt;meta&gt;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标签是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文档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区的一个关键标签，提供文档字符集、使用语言、作者等基本信息，以及对关键词和网页等级的设定等。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&lt;meta&gt;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标签是单标签，必须位于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head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元素中。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PS: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元数据中的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keywords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description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，对于搜索引擎的优化（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SEO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优化）尤其重要。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meta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标签的属性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属性属性值描述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http-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equiv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content-type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X-UA-Compatible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expires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refresh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set-cookie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把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属性关联到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HTTP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头部。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Name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author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description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keywords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renderer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viewport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generator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revised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others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把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content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属性关联到一个名称。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Content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：定义与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http-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equiv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或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name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属性相关的元信息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content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属性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必需属性，它用来定义与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http-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equiv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或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name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属性相关的元信息，多个值用逗号分隔。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name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属性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可选属性，主要用于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描述网页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，比如网页的关键词，叙述等，与之对应的属性值为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content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content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中的内容是对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name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填入类型的具体描述，便于搜索引擎抓取。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&lt;meta name=“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参数”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content=“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具体的描述”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&gt;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参数说明用法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keywords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告诉搜索引擎网页的关键字是什么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&lt;meta type=“keywords” content="…,…,…"&gt;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description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告诉搜索引擎网页主要内容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&lt;meta type=“description” content="…,…,…"&gt;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Robots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定义与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http-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equiv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或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name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属性相关的元信息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author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标注网页作者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generator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用于标明网页制作软件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copyright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用于标注版权信息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revisit-after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用于标注搜索引擎爬虫重访时间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&lt;meta name=“revisit-after” content=“7 days”&gt;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renderer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定义双核浏览器渲染方式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viewport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用于设置移动端网页视窗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&lt;meta name=“viewport” content=“width=device-width, initial-scale=1”&gt;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applicable-device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viewport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配合使用，目的是对于自适应网页，让百度更好地识别我们的页面是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PC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还是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Mobile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&lt;meta name=“applicable-device” content=“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pc,mobile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”&gt;</a:t>
            </a: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viewport(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移动端的视区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)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viewport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的话题有些复杂，将在移动端布局的教程中具体讲解。</a:t>
            </a:r>
          </a:p>
          <a:p>
            <a:endParaRPr lang="en-US" altLang="zh-CN" sz="1200" b="1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renderer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（双核浏览器渲染方式）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renderer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是为双核浏览器准备的，用于指定双核浏览器默认以何种方式渲染页面。比如说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360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浏览器。</a:t>
            </a:r>
          </a:p>
          <a:p>
            <a:pPr latinLnBrk="1"/>
            <a:r>
              <a:rPr lang="en-US" altLang="zh-CN" dirty="0" smtClean="0"/>
              <a:t>&lt;meta name="renderer" content="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"&gt; </a:t>
            </a:r>
            <a:r>
              <a:rPr lang="zh-CN" altLang="en-US" dirty="0" smtClean="0"/>
              <a:t>默认用极速核，强制浏览器使用极速模式，按</a:t>
            </a:r>
            <a:r>
              <a:rPr lang="en-US" altLang="zh-CN" dirty="0" smtClean="0"/>
              <a:t>W3C</a:t>
            </a:r>
            <a:r>
              <a:rPr lang="zh-CN" altLang="en-US" dirty="0" smtClean="0"/>
              <a:t>标准渲染页面 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&lt;meta name="renderer" content="</a:t>
            </a:r>
            <a:r>
              <a:rPr lang="en-US" altLang="zh-CN" dirty="0" err="1" smtClean="0"/>
              <a:t>ie</a:t>
            </a:r>
            <a:r>
              <a:rPr lang="en-US" altLang="zh-CN" dirty="0" smtClean="0"/>
              <a:t>-comp"&gt; </a:t>
            </a:r>
            <a:r>
              <a:rPr lang="zh-CN" altLang="en-US" dirty="0" smtClean="0"/>
              <a:t>默认用</a:t>
            </a:r>
            <a:r>
              <a:rPr lang="en-US" altLang="zh-CN" dirty="0" err="1" smtClean="0"/>
              <a:t>ie</a:t>
            </a:r>
            <a:r>
              <a:rPr lang="zh-CN" altLang="en-US" dirty="0" smtClean="0"/>
              <a:t>兼容内核 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&lt;meta name="renderer" content="</a:t>
            </a:r>
            <a:r>
              <a:rPr lang="en-US" altLang="zh-CN" dirty="0" err="1" smtClean="0"/>
              <a:t>ie</a:t>
            </a:r>
            <a:r>
              <a:rPr lang="en-US" altLang="zh-CN" dirty="0" smtClean="0"/>
              <a:t>-stand"&gt; </a:t>
            </a:r>
            <a:r>
              <a:rPr lang="zh-CN" altLang="en-US" dirty="0" smtClean="0"/>
              <a:t>默认用</a:t>
            </a:r>
            <a:r>
              <a:rPr lang="en-US" altLang="zh-CN" dirty="0" err="1" smtClean="0"/>
              <a:t>ie</a:t>
            </a:r>
            <a:r>
              <a:rPr lang="zh-CN" altLang="en-US" dirty="0" smtClean="0"/>
              <a:t>标准内核 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&lt;meta name="renderer" content="</a:t>
            </a:r>
            <a:r>
              <a:rPr lang="en-US" altLang="zh-CN" dirty="0" err="1" smtClean="0"/>
              <a:t>webkit|ie-comp|ie-stand</a:t>
            </a:r>
            <a:r>
              <a:rPr lang="en-US" altLang="zh-CN" dirty="0" smtClean="0"/>
              <a:t>"&gt; </a:t>
            </a:r>
            <a:r>
              <a:rPr lang="zh-CN" altLang="en-US" dirty="0" smtClean="0"/>
              <a:t>推荐书写方式 </a:t>
            </a:r>
            <a:endParaRPr lang="en-US" altLang="zh-CN" sz="1200" b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推荐方式的意思是按照书写内核的顺序优先级如下：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首先强制浏览器优先使用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webkit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内核（极速内核）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如果浏览器没有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webkit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内核，则按照用户浏览器所支持的最新的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Trident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内核渲染页面（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兼容内核）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否则某种按照当前浏览器的标准内核渲染（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标准内核）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多个内核名称，之间以符号”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|”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进行分隔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http-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equiv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属性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可选属性，相当于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http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的文件头作用，用于向浏览器传递一些有用的信息，以帮助正确和精确地显示网页内容，与之对应的属性为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content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&lt;meta http-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equiv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=“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参数”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content=“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具体的描述”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&gt;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参数说明用法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content-Type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设定页面使用的字符集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&lt;&lt;meta http-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equiv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=“Content-Type” content=“text/html; charset=utf-8” &gt;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X-UA-Compatible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IE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浏览器在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IE8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版本开始提供的一个特性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&lt;meta http-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equiv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=“X-UA-Compatible” content=“IE=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Edge,chrome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=1” &gt;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cache-control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指定请求和响应遵循的缓存机制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&lt;meta http-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equiv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=“cache-control” content=“no-cache”&gt;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xpires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用于设定网页的到期时间，过期后网页必须到服务器上重新传输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&lt;meta http-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equiv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=“expires” content=“Sunday 26 October 2016 01:00 GMT” &gt;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refresh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网页将在设定的时间内，自动刷新并调向设定的网址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&lt;meta http-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equiv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=“refresh” content=“3;URL=http://www.baidu.com /”&gt;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Set-Cookie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如果网页过期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那么这个网页存在本地的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cookies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也会被自动删除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&lt;meta http-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equiv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=“Set-Cookie” content=“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cookievalue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=xxx; expires=Friday, 12-Jan-2001 18:18:18 GMT; path=/”&gt;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content-type (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字符集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)</a:t>
            </a:r>
          </a:p>
          <a:p>
            <a:pPr latinLnBrk="1"/>
            <a:r>
              <a:rPr lang="en-US" altLang="zh-CN" dirty="0" smtClean="0"/>
              <a:t>&lt;meta http-</a:t>
            </a:r>
            <a:r>
              <a:rPr lang="en-US" altLang="zh-CN" dirty="0" err="1" smtClean="0"/>
              <a:t>equiv</a:t>
            </a:r>
            <a:r>
              <a:rPr lang="en-US" altLang="zh-CN" dirty="0" smtClean="0"/>
              <a:t>="Content-Type" content="text/html; charset=utf-8" /&gt;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1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简化为</a:t>
            </a:r>
          </a:p>
          <a:p>
            <a:pPr latinLnBrk="1"/>
            <a:r>
              <a:rPr lang="en-US" altLang="zh-CN" dirty="0" smtClean="0"/>
              <a:t>&lt;meta charset="UTF-8"&gt;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1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X-UA-Compatible(IE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浏览器采取何种版本渲染当前页面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)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的专用标记，是用于指定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浏览器去模拟某个特定版本的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浏览器的渲染方式以此来解决部分兼容问题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&lt;meta http-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equiv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=“X-UA-Compatible” content=“IE=7”&gt;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以上代码告诉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浏览器，无论是否用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DTD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声明文档标准，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都会以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IE7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引擎来渲染页面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&lt;meta http-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equiv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=“X-UA-Compatible” content=“IE=edge”&gt;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以上代码告诉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浏览器，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IE8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以后的版本都会以最高版本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来渲染界面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&lt;meta http-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equiv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=“X-UA-Compatible” content=“IE=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Edge,chrome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=1” &gt;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IE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有安装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Google Chrome Frame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，那么就走安装的组件，如果没有就和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&lt;meta http-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equiv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=“X-UA-Compatible” content=“edge”&gt;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一样。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cache-control(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指定请求和响应遵循的缓存机制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)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用于告知浏览器如何缓存某个响应以及缓存多长时间。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&lt;meta http-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equiv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=“cache-control” content=“no-cache”&gt;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no-cache: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先发送请求，与服务器确认该资源是否被更改，如果未被更改，则使用缓存。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no-store: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不允许缓存，每次都要去服务器上，下载完整的响应。（安全措施）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public 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缓存所有响应，但并非必须。因为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max-age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也可以做到相同效果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private 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只为单个用户缓存，因此不允许任何中继进行缓存。（比如说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CDN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就不允许缓存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private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的响应）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maxage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 :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表示当前请求开始，该响应在多久内能被缓存和重用，而不去服务器重新请求。例如：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max-age=60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表示响应可以再缓存和重用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60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秒。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用于移动端禁止百度自动转码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用于禁止当前页面在移动端浏览时，被百度自动转码。虽然百度的本意是好的，但是转码效果很多时候却不尽人意。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&lt;meta http-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equiv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=“Cache-Control” content=“no-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siteapp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” &gt;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但实际并一定有效果，下面是网上收集的禁止百度转码的代码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:</a:t>
            </a:r>
          </a:p>
          <a:p>
            <a:r>
              <a:rPr lang="en-US" altLang="zh-CN" dirty="0" smtClean="0"/>
              <a:t>&lt;!--</a:t>
            </a:r>
            <a:r>
              <a:rPr lang="zh-CN" altLang="en-US" dirty="0" smtClean="0"/>
              <a:t>百度转码 解决方法 </a:t>
            </a:r>
            <a:r>
              <a:rPr lang="en-US" altLang="zh-CN" dirty="0" smtClean="0"/>
              <a:t>start--&gt; &lt;meta http-</a:t>
            </a:r>
            <a:r>
              <a:rPr lang="en-US" altLang="zh-CN" dirty="0" err="1" smtClean="0"/>
              <a:t>equiv</a:t>
            </a:r>
            <a:r>
              <a:rPr lang="en-US" altLang="zh-CN" dirty="0" smtClean="0"/>
              <a:t>="X-UA-Compatible" content="chrome=1"/&gt; &lt;meta name="applicable-</a:t>
            </a:r>
            <a:r>
              <a:rPr lang="en-US" altLang="zh-CN" dirty="0" err="1" smtClean="0"/>
              <a:t>device"content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pc,mobile</a:t>
            </a:r>
            <a:r>
              <a:rPr lang="en-US" altLang="zh-CN" dirty="0" smtClean="0"/>
              <a:t>"/&gt; &lt;meta http-</a:t>
            </a:r>
            <a:r>
              <a:rPr lang="en-US" altLang="zh-CN" dirty="0" err="1" smtClean="0"/>
              <a:t>equiv</a:t>
            </a:r>
            <a:r>
              <a:rPr lang="en-US" altLang="zh-CN" dirty="0" smtClean="0"/>
              <a:t>="Cache-Control" content="no-transform"/&gt; &lt;meta http-</a:t>
            </a:r>
            <a:r>
              <a:rPr lang="en-US" altLang="zh-CN" dirty="0" err="1" smtClean="0"/>
              <a:t>equiv</a:t>
            </a:r>
            <a:r>
              <a:rPr lang="en-US" altLang="zh-CN" dirty="0" smtClean="0"/>
              <a:t>="Cache-Control" content="no-</a:t>
            </a:r>
            <a:r>
              <a:rPr lang="en-US" altLang="zh-CN" dirty="0" err="1" smtClean="0"/>
              <a:t>siteapp</a:t>
            </a:r>
            <a:r>
              <a:rPr lang="en-US" altLang="zh-CN" dirty="0" smtClean="0"/>
              <a:t>"/&gt; &lt;!--</a:t>
            </a:r>
            <a:r>
              <a:rPr lang="zh-CN" altLang="en-US" dirty="0" smtClean="0"/>
              <a:t>百度转码 解决方法 </a:t>
            </a:r>
            <a:r>
              <a:rPr lang="en-US" altLang="zh-CN" dirty="0" smtClean="0"/>
              <a:t>end--&gt;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62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>
                <a:latin typeface="+mn-ea"/>
              </a:rPr>
              <a:t>HTML</a:t>
            </a:r>
            <a:r>
              <a:rPr lang="zh-CN" altLang="zh-CN" dirty="0" smtClean="0">
                <a:latin typeface="+mn-ea"/>
              </a:rPr>
              <a:t>使用</a:t>
            </a:r>
            <a:r>
              <a:rPr lang="en-US" altLang="zh-CN" dirty="0" smtClean="0">
                <a:latin typeface="+mn-ea"/>
              </a:rPr>
              <a:t>&lt;</a:t>
            </a:r>
            <a:r>
              <a:rPr lang="en-US" altLang="zh-CN" dirty="0" err="1" smtClean="0">
                <a:latin typeface="+mn-ea"/>
              </a:rPr>
              <a:t>img</a:t>
            </a:r>
            <a:r>
              <a:rPr lang="en-US" altLang="zh-CN" dirty="0" smtClean="0">
                <a:latin typeface="+mn-ea"/>
              </a:rPr>
              <a:t>&gt;</a:t>
            </a:r>
            <a:r>
              <a:rPr lang="zh-CN" altLang="en-US" dirty="0" smtClean="0">
                <a:latin typeface="+mn-ea"/>
              </a:rPr>
              <a:t>标记插入图像是网页中最常用的图像插入方式。</a:t>
            </a:r>
            <a:r>
              <a:rPr lang="en-US" altLang="zh-CN" dirty="0" smtClean="0">
                <a:latin typeface="+mn-ea"/>
              </a:rPr>
              <a:t>&lt;</a:t>
            </a:r>
            <a:r>
              <a:rPr lang="en-US" altLang="zh-CN" dirty="0" err="1" smtClean="0">
                <a:latin typeface="+mn-ea"/>
              </a:rPr>
              <a:t>img</a:t>
            </a:r>
            <a:r>
              <a:rPr lang="en-US" altLang="zh-CN" dirty="0" smtClean="0">
                <a:latin typeface="+mn-ea"/>
              </a:rPr>
              <a:t>&gt;</a:t>
            </a:r>
            <a:r>
              <a:rPr lang="zh-CN" altLang="en-US" dirty="0" smtClean="0">
                <a:latin typeface="+mn-ea"/>
              </a:rPr>
              <a:t>标记并不是在网页中插入图像，而是从网页上链接并显示一幅图像。</a:t>
            </a:r>
            <a:r>
              <a:rPr lang="zh-CN" altLang="zh-CN" dirty="0" smtClean="0">
                <a:latin typeface="+mn-ea"/>
              </a:rPr>
              <a:t>其基本格式为</a:t>
            </a:r>
            <a:endParaRPr lang="en-US" altLang="zh-CN" dirty="0" smtClean="0">
              <a:latin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ea"/>
              </a:rPr>
              <a:t> </a:t>
            </a:r>
            <a:endParaRPr lang="zh-CN" altLang="zh-CN" dirty="0" smtClean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+mn-ea"/>
              </a:rPr>
              <a:t>&lt;</a:t>
            </a:r>
            <a:r>
              <a:rPr lang="en-US" altLang="zh-CN" b="1" dirty="0" err="1" smtClean="0">
                <a:latin typeface="+mn-ea"/>
              </a:rPr>
              <a:t>img</a:t>
            </a:r>
            <a:r>
              <a:rPr lang="en-US" altLang="zh-CN" b="1" dirty="0" smtClean="0">
                <a:latin typeface="+mn-ea"/>
              </a:rPr>
              <a:t> </a:t>
            </a:r>
            <a:r>
              <a:rPr lang="en-US" altLang="zh-CN" b="1" dirty="0" err="1" smtClean="0">
                <a:latin typeface="+mn-ea"/>
              </a:rPr>
              <a:t>src</a:t>
            </a:r>
            <a:r>
              <a:rPr lang="en-US" altLang="zh-CN" b="1" dirty="0" smtClean="0">
                <a:latin typeface="+mn-ea"/>
              </a:rPr>
              <a:t>="</a:t>
            </a:r>
            <a:r>
              <a:rPr lang="zh-CN" altLang="zh-CN" b="1" dirty="0" smtClean="0">
                <a:latin typeface="+mn-ea"/>
              </a:rPr>
              <a:t>路径</a:t>
            </a:r>
            <a:r>
              <a:rPr lang="en-US" altLang="zh-CN" b="1" dirty="0" smtClean="0">
                <a:latin typeface="+mn-ea"/>
              </a:rPr>
              <a:t>/</a:t>
            </a:r>
            <a:r>
              <a:rPr lang="zh-CN" altLang="zh-CN" b="1" dirty="0" smtClean="0">
                <a:latin typeface="+mn-ea"/>
              </a:rPr>
              <a:t>图片名</a:t>
            </a:r>
            <a:r>
              <a:rPr lang="en-US" altLang="zh-CN" b="1" dirty="0" smtClean="0">
                <a:latin typeface="+mn-ea"/>
              </a:rPr>
              <a:t>"  alt="</a:t>
            </a:r>
            <a:r>
              <a:rPr lang="zh-CN" altLang="zh-CN" b="1" dirty="0" smtClean="0">
                <a:latin typeface="+mn-ea"/>
              </a:rPr>
              <a:t>描述</a:t>
            </a:r>
            <a:r>
              <a:rPr lang="en-US" altLang="zh-CN" b="1" dirty="0" smtClean="0">
                <a:latin typeface="+mn-ea"/>
              </a:rPr>
              <a:t>"  width="</a:t>
            </a:r>
            <a:r>
              <a:rPr lang="zh-CN" altLang="zh-CN" b="1" dirty="0" smtClean="0">
                <a:latin typeface="+mn-ea"/>
              </a:rPr>
              <a:t>宽度</a:t>
            </a:r>
            <a:r>
              <a:rPr lang="en-US" altLang="zh-CN" b="1" dirty="0" smtClean="0">
                <a:latin typeface="+mn-ea"/>
              </a:rPr>
              <a:t>"  height="</a:t>
            </a:r>
            <a:r>
              <a:rPr lang="zh-CN" altLang="zh-CN" b="1" dirty="0" smtClean="0">
                <a:latin typeface="+mn-ea"/>
              </a:rPr>
              <a:t>高度 </a:t>
            </a:r>
            <a:r>
              <a:rPr lang="en-US" altLang="zh-CN" b="1" dirty="0" smtClean="0">
                <a:latin typeface="+mn-ea"/>
              </a:rPr>
              <a:t>/&gt;</a:t>
            </a:r>
            <a:endParaRPr lang="zh-CN" altLang="zh-CN" dirty="0" smtClean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2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5A3360-B3FA-4258-85E3-585D3A8FFDD7}" type="slidenum">
              <a:rPr lang="zh-CN" altLang="en-US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823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C910AD-D154-4417-A364-67BBF9A5EA04}" type="slidenum">
              <a:rPr lang="zh-CN" altLang="en-US"/>
              <a:pPr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5289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6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41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标签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结合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W3C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的标准，对标签的语法做如下整理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标签是由尖括号包围的关键词，如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&lt;html&gt;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标签的基础语法：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标签名 属性名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1=“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属性值” 属性名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2=“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属性值”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…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属性名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N=“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属性值”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内容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标签名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&gt;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标签通常是成对出现的（双标签），比如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&lt;b&gt;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文字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&lt;/b&gt;</a:t>
            </a:r>
            <a:b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、不成对的标签（单标签），如：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br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XHTML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语法中必须关闭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br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 /&gt;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可以不关闭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、标签名是大小写不敏感的，就是说不区分大小写，但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XHTML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语法中规定标签必须小写。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标签可以拥有属性。属性包含了额外的信息，属性的值一般要在双引号中； 标签可以拥有一个或多个属性；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7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、可以自定义属性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中的预留字符必须被替换为字符实体，如在网页中写 ，浏览器没有办法正确的显示，需要将保留字符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进行改写。</a:t>
            </a:r>
          </a:p>
          <a:p>
            <a:r>
              <a:rPr lang="en-US" altLang="zh-CN" dirty="0" smtClean="0"/>
              <a:t>&amp;</a:t>
            </a:r>
            <a:r>
              <a:rPr lang="en-US" altLang="zh-CN" dirty="0" err="1" smtClean="0"/>
              <a:t>lt;HTML&amp;gt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97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endParaRPr lang="en-US" altLang="zh-CN" dirty="0" smtClean="0">
              <a:latin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800" kern="1200" dirty="0" smtClean="0">
                <a:solidFill>
                  <a:schemeClr val="accent6"/>
                </a:solidFill>
                <a:latin typeface="+mn-ea"/>
                <a:ea typeface="宋体" pitchFamily="2" charset="-122"/>
                <a:cs typeface="+mn-cs"/>
              </a:rPr>
              <a:t>HTML</a:t>
            </a:r>
            <a:r>
              <a:rPr lang="zh-CN" altLang="en-US" sz="800" kern="1200" dirty="0" smtClean="0">
                <a:solidFill>
                  <a:schemeClr val="accent6"/>
                </a:solidFill>
                <a:latin typeface="+mn-ea"/>
                <a:ea typeface="宋体" pitchFamily="2" charset="-122"/>
                <a:cs typeface="+mn-cs"/>
              </a:rPr>
              <a:t>文档的标签及其属性的主要规则</a:t>
            </a:r>
            <a:endParaRPr lang="en-US" altLang="zh-CN" dirty="0" smtClean="0">
              <a:latin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）以“</a:t>
            </a:r>
            <a:r>
              <a:rPr lang="en-US" altLang="zh-CN" dirty="0" smtClean="0">
                <a:latin typeface="+mn-ea"/>
              </a:rPr>
              <a:t>&lt;</a:t>
            </a:r>
            <a:r>
              <a:rPr lang="zh-CN" altLang="en-US" dirty="0" smtClean="0">
                <a:latin typeface="+mn-ea"/>
              </a:rPr>
              <a:t>标签名</a:t>
            </a:r>
            <a:r>
              <a:rPr lang="en-US" altLang="zh-CN" dirty="0" smtClean="0">
                <a:latin typeface="+mn-ea"/>
              </a:rPr>
              <a:t>&gt;”</a:t>
            </a:r>
            <a:r>
              <a:rPr lang="zh-CN" altLang="en-US" dirty="0" smtClean="0">
                <a:latin typeface="+mn-ea"/>
              </a:rPr>
              <a:t>表示标签的开始，以“</a:t>
            </a:r>
            <a:r>
              <a:rPr lang="en-US" altLang="zh-CN" dirty="0" smtClean="0">
                <a:latin typeface="+mn-ea"/>
              </a:rPr>
              <a:t>&lt;/</a:t>
            </a:r>
            <a:r>
              <a:rPr lang="zh-CN" altLang="en-US" dirty="0" smtClean="0">
                <a:latin typeface="+mn-ea"/>
              </a:rPr>
              <a:t>标签名</a:t>
            </a:r>
            <a:r>
              <a:rPr lang="en-US" altLang="zh-CN" dirty="0" smtClean="0">
                <a:latin typeface="+mn-ea"/>
              </a:rPr>
              <a:t>&gt;”</a:t>
            </a:r>
            <a:r>
              <a:rPr lang="zh-CN" altLang="en-US" dirty="0" smtClean="0">
                <a:latin typeface="+mn-ea"/>
              </a:rPr>
              <a:t>表示标签的结束 ，如：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accent1"/>
                </a:solidFill>
                <a:latin typeface="+mn-ea"/>
              </a:rPr>
              <a:t>     </a:t>
            </a:r>
            <a:r>
              <a:rPr lang="en-US" altLang="zh-CN" b="1" dirty="0" smtClean="0">
                <a:solidFill>
                  <a:schemeClr val="accent1"/>
                </a:solidFill>
                <a:latin typeface="+mn-ea"/>
              </a:rPr>
              <a:t>&lt;h3&gt;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</a:rPr>
              <a:t>标题</a:t>
            </a:r>
            <a:r>
              <a:rPr lang="en-US" altLang="zh-CN" b="1" dirty="0" smtClean="0">
                <a:solidFill>
                  <a:schemeClr val="accent1"/>
                </a:solidFill>
                <a:latin typeface="+mn-ea"/>
              </a:rPr>
              <a:t>3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</a:rPr>
              <a:t>文本</a:t>
            </a:r>
            <a:r>
              <a:rPr lang="en-US" altLang="zh-CN" b="1" dirty="0" smtClean="0">
                <a:solidFill>
                  <a:schemeClr val="accent1"/>
                </a:solidFill>
                <a:latin typeface="+mn-ea"/>
              </a:rPr>
              <a:t>&lt;/h3&gt;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）成对标签又称之为容器，一对标签中还可以嵌套其他的标签。例如，标题</a:t>
            </a: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文本标签</a:t>
            </a:r>
            <a:r>
              <a:rPr lang="en-US" altLang="zh-CN" dirty="0" smtClean="0">
                <a:latin typeface="+mn-ea"/>
              </a:rPr>
              <a:t>&lt;h3&gt;</a:t>
            </a:r>
            <a:r>
              <a:rPr lang="zh-CN" altLang="en-US" dirty="0" smtClean="0">
                <a:latin typeface="+mn-ea"/>
              </a:rPr>
              <a:t>中超链接标签</a:t>
            </a:r>
            <a:r>
              <a:rPr lang="en-US" altLang="zh-CN" dirty="0" smtClean="0">
                <a:latin typeface="+mn-ea"/>
              </a:rPr>
              <a:t>&lt;a&gt;</a:t>
            </a:r>
            <a:r>
              <a:rPr lang="zh-CN" altLang="en-US" dirty="0" smtClean="0">
                <a:latin typeface="+mn-ea"/>
              </a:rPr>
              <a:t>，表示为：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b="1" dirty="0" smtClean="0">
                <a:latin typeface="+mn-ea"/>
              </a:rPr>
              <a:t>     </a:t>
            </a:r>
            <a:r>
              <a:rPr lang="pt-BR" altLang="zh-CN" b="1" dirty="0" smtClean="0">
                <a:solidFill>
                  <a:schemeClr val="accent1"/>
                </a:solidFill>
                <a:latin typeface="+mn-ea"/>
              </a:rPr>
              <a:t>&lt;h3&gt;&lt;a href="http://www.baidu.com"&gt;</a:t>
            </a:r>
            <a:r>
              <a:rPr lang="zh-CN" altLang="pt-BR" b="1" dirty="0" smtClean="0">
                <a:solidFill>
                  <a:schemeClr val="accent1"/>
                </a:solidFill>
                <a:latin typeface="+mn-ea"/>
              </a:rPr>
              <a:t>百度</a:t>
            </a:r>
            <a:r>
              <a:rPr lang="pt-BR" altLang="zh-CN" b="1" dirty="0" smtClean="0">
                <a:solidFill>
                  <a:schemeClr val="accent1"/>
                </a:solidFill>
                <a:latin typeface="+mn-ea"/>
              </a:rPr>
              <a:t>&lt;/a&gt;&lt;/h3&gt;</a:t>
            </a:r>
            <a:r>
              <a:rPr lang="zh-CN" altLang="en-US" dirty="0" smtClean="0">
                <a:latin typeface="+mn-ea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）单独标签不需要与之配对的结束标签标签，又称之为空标签 。例如</a:t>
            </a:r>
            <a:r>
              <a:rPr lang="en-US" altLang="zh-CN" b="1" dirty="0" smtClean="0">
                <a:solidFill>
                  <a:schemeClr val="accent1"/>
                </a:solidFill>
                <a:latin typeface="+mn-ea"/>
              </a:rPr>
              <a:t>&lt;</a:t>
            </a:r>
            <a:r>
              <a:rPr lang="en-US" altLang="zh-CN" b="1" dirty="0" err="1" smtClean="0">
                <a:solidFill>
                  <a:schemeClr val="accent1"/>
                </a:solidFill>
                <a:latin typeface="+mn-ea"/>
              </a:rPr>
              <a:t>br</a:t>
            </a:r>
            <a:r>
              <a:rPr lang="en-US" altLang="zh-CN" b="1" dirty="0" smtClean="0">
                <a:solidFill>
                  <a:schemeClr val="accent1"/>
                </a:solidFill>
                <a:latin typeface="+mn-ea"/>
              </a:rPr>
              <a:t>&gt;</a:t>
            </a:r>
            <a:r>
              <a:rPr lang="zh-CN" altLang="zh-CN" dirty="0" smtClean="0">
                <a:latin typeface="+mn-ea"/>
              </a:rPr>
              <a:t>或</a:t>
            </a:r>
            <a:r>
              <a:rPr lang="en-US" altLang="zh-CN" b="1" dirty="0" smtClean="0">
                <a:solidFill>
                  <a:schemeClr val="accent1"/>
                </a:solidFill>
                <a:latin typeface="+mn-ea"/>
              </a:rPr>
              <a:t>&lt;</a:t>
            </a:r>
            <a:r>
              <a:rPr lang="en-US" altLang="zh-CN" b="1" dirty="0" err="1" smtClean="0">
                <a:solidFill>
                  <a:schemeClr val="accent1"/>
                </a:solidFill>
                <a:latin typeface="+mn-ea"/>
              </a:rPr>
              <a:t>br</a:t>
            </a:r>
            <a:r>
              <a:rPr lang="en-US" altLang="zh-CN" b="1" dirty="0" smtClean="0">
                <a:solidFill>
                  <a:schemeClr val="accent1"/>
                </a:solidFill>
                <a:latin typeface="+mn-ea"/>
              </a:rPr>
              <a:t> /&gt;</a:t>
            </a:r>
            <a:r>
              <a:rPr lang="zh-CN" altLang="en-US" dirty="0" smtClean="0">
                <a:latin typeface="+mn-ea"/>
              </a:rPr>
              <a:t>。 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）属性设置的一般格式为：属性名＝属性值，属性值部分可以用英文的双引号（ </a:t>
            </a:r>
            <a:r>
              <a:rPr lang="en-US" altLang="zh-CN" dirty="0" smtClean="0">
                <a:latin typeface="+mn-ea"/>
              </a:rPr>
              <a:t>“ </a:t>
            </a:r>
            <a:r>
              <a:rPr lang="zh-CN" altLang="en-US" dirty="0" smtClean="0">
                <a:latin typeface="+mn-ea"/>
              </a:rPr>
              <a:t>）或单引号（ </a:t>
            </a:r>
            <a:r>
              <a:rPr lang="en-US" altLang="zh-CN" dirty="0" smtClean="0">
                <a:latin typeface="+mn-ea"/>
              </a:rPr>
              <a:t>‘ </a:t>
            </a:r>
            <a:r>
              <a:rPr lang="zh-CN" altLang="en-US" dirty="0" smtClean="0">
                <a:latin typeface="+mn-ea"/>
              </a:rPr>
              <a:t>）引起来，也可以不使用任何引号 。例如：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accent1"/>
                </a:solidFill>
                <a:latin typeface="+mn-ea"/>
              </a:rPr>
              <a:t>   </a:t>
            </a:r>
            <a:r>
              <a:rPr lang="en-US" altLang="zh-CN" b="1" dirty="0" smtClean="0">
                <a:solidFill>
                  <a:schemeClr val="accent1"/>
                </a:solidFill>
                <a:latin typeface="+mn-ea"/>
              </a:rPr>
              <a:t>&lt;a </a:t>
            </a:r>
            <a:r>
              <a:rPr lang="en-US" altLang="zh-CN" b="1" dirty="0" err="1" smtClean="0">
                <a:solidFill>
                  <a:schemeClr val="accent1"/>
                </a:solidFill>
                <a:latin typeface="+mn-ea"/>
              </a:rPr>
              <a:t>href</a:t>
            </a:r>
            <a:r>
              <a:rPr lang="en-US" altLang="zh-CN" b="1" dirty="0" smtClean="0">
                <a:solidFill>
                  <a:schemeClr val="accent1"/>
                </a:solidFill>
                <a:latin typeface="+mn-ea"/>
              </a:rPr>
              <a:t>="http://www.baidu.com"  id='menu'  class=c1&gt;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</a:rPr>
              <a:t>百度</a:t>
            </a:r>
            <a:r>
              <a:rPr lang="en-US" altLang="zh-CN" b="1" dirty="0" smtClean="0">
                <a:solidFill>
                  <a:schemeClr val="accent1"/>
                </a:solidFill>
                <a:latin typeface="+mn-ea"/>
              </a:rPr>
              <a:t>&lt;/a&gt;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5</a:t>
            </a:r>
            <a:r>
              <a:rPr lang="zh-CN" altLang="en-US" dirty="0" smtClean="0">
                <a:latin typeface="+mn-ea"/>
              </a:rPr>
              <a:t>）标签名及属性名不区分大小写。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05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文档声明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&lt;!DOCTYPE&gt;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声明必须是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文档的第一行，位于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&lt;html&gt;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标签之前。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该声明不是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标签，它是告诉浏览器该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文档的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DTD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类型（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Document Type Definition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，文档类型定义）。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文档必须添加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&lt;!DOCTYPE&gt;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声明，这样浏览器才能获知文档类型。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之前，有多种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DTD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类型，分别为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Transitional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类型、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Strict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类型、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Frameset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类型。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只需声明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&lt;!DOCTYPE html&gt;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即可。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元素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此元素可告知浏览器其自身是一个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文档。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&lt;html&gt;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&lt;/html&gt;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标签限定了文档的开始点和结束点，在它们之间是文档的头部和主体。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头部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head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元素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元素用于定义文档的头部，它是所有头部元素的容器。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&lt;head&gt;&lt;/head&gt;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中的元素可以引用脚本、指示浏览器在哪里找到样式表、提供元信息等等。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绝大多数文档头部包含的数据都不会真正作为内容显示给读者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例外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&lt;title&gt;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内容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body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元素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body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元素定义文档的主体。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&lt;body&gt;&lt;/body&gt;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中元素包含文档的所有内容（比如文本、超链接、图像、表格和列表等等。）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1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 &lt;head&gt;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元素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&lt;head&gt;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元素包含了所有的头部标签元素。在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&lt;head&gt;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元素中你可以插入脚本（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scripts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样式文件（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CSS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），及各种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meta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信息。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可以添加在头部区域的元素标签为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: &lt;title&gt;, &lt;style&gt;, &lt;meta&gt;, &lt;link&gt;, &lt;script&gt;, &lt;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noscript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&gt;, and &lt;base&gt;.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 &lt;title&gt;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元素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&lt;title&gt;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标签定义了不同文档的标题。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&lt;title&gt;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HTML/XHTML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文档中是必须的。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&lt;title&gt;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元素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: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定义了浏览器工具栏的标题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当网页添加到收藏夹时，显示在收藏夹中的标题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显示在搜索引擎结果页面的标题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一个简单的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文档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: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实例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&lt;!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DOCTYPEhtml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&gt;&lt;html&gt;&lt;head&gt;&lt;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metacharset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="utf-8"&gt;&lt;title&gt;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文档标题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&lt;/title&gt;&lt;/head&gt;&lt;body&gt;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文档内容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...... &lt;/body&gt;&lt;/html&gt;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 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 &lt;base&gt;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元素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&lt;base&gt;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标签描述了基本的链接地址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链接目标，该标签作为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文档中所有的链接标签的默认链接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:</a:t>
            </a:r>
          </a:p>
          <a:p>
            <a:r>
              <a:rPr lang="en-US" altLang="zh-CN" dirty="0" smtClean="0"/>
              <a:t>&lt;head&gt; &lt;base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="http://www.runoob.com/images/" target="_blank"&gt; &lt;/head&gt; 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 &lt;link&gt;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元素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&lt;link&gt;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标签定义了文档与外部资源之间的关系。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&lt;link&gt;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标签通常用于链接到样式表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:</a:t>
            </a:r>
          </a:p>
          <a:p>
            <a:r>
              <a:rPr lang="en-US" altLang="zh-CN" dirty="0" smtClean="0"/>
              <a:t>&lt;head&gt; &lt;link </a:t>
            </a:r>
            <a:r>
              <a:rPr lang="en-US" altLang="zh-CN" dirty="0" err="1" smtClean="0"/>
              <a:t>rel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stylesheet</a:t>
            </a:r>
            <a:r>
              <a:rPr lang="en-US" altLang="zh-CN" dirty="0" smtClean="0"/>
              <a:t>" type="text/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="mystyle.css"&gt; &lt;/head&gt;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 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 &lt;style&gt;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元素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&lt;style&gt;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标签定义了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文档的样式文件引用地址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&lt;style&gt;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元素中你也可以直接添加样式来渲染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文档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:</a:t>
            </a:r>
          </a:p>
          <a:p>
            <a:r>
              <a:rPr lang="en-US" altLang="zh-CN" dirty="0" smtClean="0"/>
              <a:t>&lt;head&gt; &lt;style type="text/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"&gt; body {</a:t>
            </a:r>
            <a:r>
              <a:rPr lang="en-US" altLang="zh-CN" dirty="0" err="1" smtClean="0"/>
              <a:t>background-color:yellow</a:t>
            </a:r>
            <a:r>
              <a:rPr lang="en-US" altLang="zh-CN" dirty="0" smtClean="0"/>
              <a:t>} p {</a:t>
            </a:r>
            <a:r>
              <a:rPr lang="en-US" altLang="zh-CN" dirty="0" err="1" smtClean="0"/>
              <a:t>color:blue</a:t>
            </a:r>
            <a:r>
              <a:rPr lang="en-US" altLang="zh-CN" dirty="0" smtClean="0"/>
              <a:t>} &lt;/style&gt; &lt;/head&gt;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 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 &lt;meta&gt;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元素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meta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标签描述了一些基本的元数据。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&lt;meta&gt;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标签提供了元数据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元数据也不显示在页面上，但会被浏览器解析。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META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元素通常用于指定网页的描述，关键词，文件的最后修改时间，作者，和其他元数据。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元数据可以使用于浏览器（如何显示内容或重新加载页面），搜索引擎（关键词），或其他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Web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服务。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&lt;meta&gt;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一般放置于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&lt;head&gt;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区域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&lt;meta&gt;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标签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-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使用实例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为搜索引擎定义关键词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:</a:t>
            </a:r>
          </a:p>
          <a:p>
            <a:r>
              <a:rPr lang="en-US" altLang="zh-CN" dirty="0" smtClean="0"/>
              <a:t>&lt;meta name="keywords" content="HTML, CSS, XML, XHTML, JavaScript"&gt;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为网页定义描述内容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:</a:t>
            </a:r>
          </a:p>
          <a:p>
            <a:r>
              <a:rPr lang="en-US" altLang="zh-CN" dirty="0" smtClean="0"/>
              <a:t>&lt;meta name="description" content="</a:t>
            </a:r>
            <a:r>
              <a:rPr lang="zh-CN" altLang="en-US" dirty="0" smtClean="0"/>
              <a:t>免费 </a:t>
            </a:r>
            <a:r>
              <a:rPr lang="en-US" altLang="zh-CN" dirty="0" smtClean="0"/>
              <a:t>Web &amp; </a:t>
            </a:r>
            <a:r>
              <a:rPr lang="zh-CN" altLang="en-US" dirty="0" smtClean="0"/>
              <a:t>编程 教程</a:t>
            </a:r>
            <a:r>
              <a:rPr lang="en-US" altLang="zh-CN" dirty="0" smtClean="0"/>
              <a:t>"&gt;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定义网页作者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:</a:t>
            </a:r>
          </a:p>
          <a:p>
            <a:r>
              <a:rPr lang="en-US" altLang="zh-CN" dirty="0" smtClean="0"/>
              <a:t>&lt;meta name="author" content="</a:t>
            </a:r>
            <a:r>
              <a:rPr lang="en-US" altLang="zh-CN" dirty="0" err="1" smtClean="0"/>
              <a:t>Runoob</a:t>
            </a:r>
            <a:r>
              <a:rPr lang="en-US" altLang="zh-CN" dirty="0" smtClean="0"/>
              <a:t>"&gt;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30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秒钟刷新当前页面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:</a:t>
            </a:r>
          </a:p>
          <a:p>
            <a:r>
              <a:rPr lang="en-US" altLang="zh-CN" dirty="0" smtClean="0"/>
              <a:t>&lt;meta http-</a:t>
            </a:r>
            <a:r>
              <a:rPr lang="en-US" altLang="zh-CN" dirty="0" err="1" smtClean="0"/>
              <a:t>equiv</a:t>
            </a:r>
            <a:r>
              <a:rPr lang="en-US" altLang="zh-CN" dirty="0" smtClean="0"/>
              <a:t>="refresh" content="30"&gt;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 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 &lt;script&gt; 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元素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&lt;script&gt;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标签用于加载脚本文件，如：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&lt;script&gt;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元素在以后的章节中会详细描述。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49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05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22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title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元素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&lt;title&gt;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标签定义文档的标题。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title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元素很重要，它能够：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定义浏览器工具栏中的标题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提供页面被添加到收藏夹时显示的标题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显示在搜索引擎结果中的页面标题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base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元素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&lt;base&gt;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标签是单标签，能为页面上的所有链接规定默认地址或默认目标（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target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）：</a:t>
            </a:r>
          </a:p>
          <a:p>
            <a:pPr latinLnBrk="1"/>
            <a:r>
              <a:rPr lang="en-US" altLang="zh-CN" dirty="0" smtClean="0"/>
              <a:t>&lt;base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="http://www.baidu.com" /&gt; &lt;base target="_blank" /&gt;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1</a:t>
            </a:r>
          </a:p>
          <a:p>
            <a:pPr latinLnBrk="1"/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2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link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元素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&lt;link&gt;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标签定义文档与外部资源之间的关系。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&lt;link&gt;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标签最常用于连接样式表：</a:t>
            </a:r>
          </a:p>
          <a:p>
            <a:pPr latinLnBrk="1"/>
            <a:r>
              <a:rPr lang="en-US" altLang="zh-CN" dirty="0" smtClean="0"/>
              <a:t>&lt;link </a:t>
            </a:r>
            <a:r>
              <a:rPr lang="en-US" altLang="zh-CN" dirty="0" err="1" smtClean="0"/>
              <a:t>rel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stylesheet</a:t>
            </a:r>
            <a:r>
              <a:rPr lang="en-US" altLang="zh-CN" dirty="0" smtClean="0"/>
              <a:t>" type="text/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" </a:t>
            </a:r>
            <a:r>
              <a:rPr lang="en-US" altLang="zh-CN" dirty="0" err="1" smtClean="0"/>
              <a:t>href</a:t>
            </a:r>
            <a:r>
              <a:rPr lang="en-US" altLang="zh-CN" dirty="0" smtClean="0"/>
              <a:t>="mystyle.css" /&gt;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1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style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元素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&lt;style&gt;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标签用于为当前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文档定义样式信息。</a:t>
            </a:r>
          </a:p>
          <a:p>
            <a:pPr latinLnBrk="1"/>
            <a:r>
              <a:rPr lang="en-US" altLang="zh-CN" dirty="0" smtClean="0"/>
              <a:t>&lt;style type="text/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"&gt; p {</a:t>
            </a:r>
            <a:r>
              <a:rPr lang="en-US" altLang="zh-CN" dirty="0" err="1" smtClean="0"/>
              <a:t>color:blue</a:t>
            </a:r>
            <a:r>
              <a:rPr lang="en-US" altLang="zh-CN" dirty="0" smtClean="0"/>
              <a:t>} &lt;/style&gt;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1</a:t>
            </a:r>
          </a:p>
          <a:p>
            <a:pPr latinLnBrk="1"/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2</a:t>
            </a:r>
          </a:p>
          <a:p>
            <a:pPr latinLnBrk="1"/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3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script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元素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实际上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&lt;script&gt;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标签可以放在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文档的任何位置，用于定义客户端脚本，其实就是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JavaScript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。</a:t>
            </a: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meta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元素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&lt;meta&gt;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标签是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HTML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文档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区的一个关键标签，提供文档字符集、使用语言、作者等基本信息，以及对关键词和网页等级的设定等。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&lt;meta&gt;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标签是单标签，必须位于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head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元素中。</a:t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PS: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元数据中的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keywords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description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，对于搜索引擎的优化（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SEO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+mn-cs"/>
              </a:rPr>
              <a:t>优化）尤其重要。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91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913" y="2886609"/>
            <a:ext cx="1060349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462" y="2758265"/>
            <a:ext cx="10968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0451" y="1447779"/>
            <a:ext cx="3013731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7436" y="3771071"/>
            <a:ext cx="524127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340" y="2904246"/>
            <a:ext cx="40115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7817" y="2574149"/>
            <a:ext cx="981731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942" y="3206628"/>
            <a:ext cx="1477636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2404" y="3446014"/>
            <a:ext cx="1834444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86102" y="2725338"/>
            <a:ext cx="1116794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2800" y="3624920"/>
            <a:ext cx="52211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54880" y="2365000"/>
            <a:ext cx="52211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4437" y="2795894"/>
            <a:ext cx="1697365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3626" y="2785815"/>
            <a:ext cx="437445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9340" y="3325061"/>
            <a:ext cx="703540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9008" y="2909285"/>
            <a:ext cx="360841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4990" y="3446013"/>
            <a:ext cx="282222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86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274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430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624" y="1052736"/>
            <a:ext cx="10601349" cy="5112568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u"/>
              <a:defRPr>
                <a:solidFill>
                  <a:schemeClr val="accent2"/>
                </a:solidFill>
              </a:defRPr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Ø"/>
              <a:defRPr b="1">
                <a:solidFill>
                  <a:schemeClr val="accent2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Font typeface="Wingdings" panose="05000000000000000000" pitchFamily="2" charset="2"/>
              <a:buChar char="ü"/>
              <a:defRPr sz="200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u"/>
              <a:defRPr>
                <a:solidFill>
                  <a:schemeClr val="accent2"/>
                </a:solidFill>
              </a:defRPr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u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651531" y="6388866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A8D629F8-11E1-4F49-82F6-0EEED36D1DAD}" type="slidenum">
              <a:rPr lang="zh-CN" altLang="en-US" sz="1400" smtClean="0">
                <a:solidFill>
                  <a:srgbClr val="F8F8F8"/>
                </a:solidFill>
                <a:latin typeface="+mn-ea"/>
                <a:ea typeface="+mn-ea"/>
              </a:rPr>
              <a:pPr algn="ctr"/>
              <a:t>‹#›</a:t>
            </a:fld>
            <a:endParaRPr lang="zh-CN" altLang="en-US" sz="1400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193675" y="208707"/>
            <a:ext cx="7869238" cy="509587"/>
          </a:xfrm>
          <a:custGeom>
            <a:avLst/>
            <a:gdLst>
              <a:gd name="T0" fmla="*/ 0 w 10307"/>
              <a:gd name="T1" fmla="*/ 0 h 634"/>
              <a:gd name="T2" fmla="*/ 10307 w 10307"/>
              <a:gd name="T3" fmla="*/ 0 h 634"/>
              <a:gd name="T4" fmla="*/ 9896 w 10307"/>
              <a:gd name="T5" fmla="*/ 634 h 634"/>
              <a:gd name="T6" fmla="*/ 0 w 10307"/>
              <a:gd name="T7" fmla="*/ 634 h 634"/>
              <a:gd name="T8" fmla="*/ 0 w 10307"/>
              <a:gd name="T9" fmla="*/ 0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07" h="634">
                <a:moveTo>
                  <a:pt x="0" y="0"/>
                </a:moveTo>
                <a:lnTo>
                  <a:pt x="10307" y="0"/>
                </a:lnTo>
                <a:lnTo>
                  <a:pt x="9896" y="634"/>
                </a:lnTo>
                <a:lnTo>
                  <a:pt x="0" y="634"/>
                </a:lnTo>
                <a:lnTo>
                  <a:pt x="0" y="0"/>
                </a:lnTo>
                <a:close/>
              </a:path>
            </a:pathLst>
          </a:custGeom>
          <a:solidFill>
            <a:srgbClr val="7075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auto">
          <a:xfrm>
            <a:off x="7700963" y="143239"/>
            <a:ext cx="439738" cy="604837"/>
          </a:xfrm>
          <a:custGeom>
            <a:avLst/>
            <a:gdLst>
              <a:gd name="T0" fmla="*/ 508 w 576"/>
              <a:gd name="T1" fmla="*/ 0 h 754"/>
              <a:gd name="T2" fmla="*/ 508 w 576"/>
              <a:gd name="T3" fmla="*/ 0 h 754"/>
              <a:gd name="T4" fmla="*/ 527 w 576"/>
              <a:gd name="T5" fmla="*/ 0 h 754"/>
              <a:gd name="T6" fmla="*/ 527 w 576"/>
              <a:gd name="T7" fmla="*/ 0 h 754"/>
              <a:gd name="T8" fmla="*/ 548 w 576"/>
              <a:gd name="T9" fmla="*/ 0 h 754"/>
              <a:gd name="T10" fmla="*/ 548 w 576"/>
              <a:gd name="T11" fmla="*/ 0 h 754"/>
              <a:gd name="T12" fmla="*/ 576 w 576"/>
              <a:gd name="T13" fmla="*/ 0 h 754"/>
              <a:gd name="T14" fmla="*/ 91 w 576"/>
              <a:gd name="T15" fmla="*/ 754 h 754"/>
              <a:gd name="T16" fmla="*/ 63 w 576"/>
              <a:gd name="T17" fmla="*/ 754 h 754"/>
              <a:gd name="T18" fmla="*/ 63 w 576"/>
              <a:gd name="T19" fmla="*/ 754 h 754"/>
              <a:gd name="T20" fmla="*/ 41 w 576"/>
              <a:gd name="T21" fmla="*/ 754 h 754"/>
              <a:gd name="T22" fmla="*/ 41 w 576"/>
              <a:gd name="T23" fmla="*/ 754 h 754"/>
              <a:gd name="T24" fmla="*/ 22 w 576"/>
              <a:gd name="T25" fmla="*/ 754 h 754"/>
              <a:gd name="T26" fmla="*/ 22 w 576"/>
              <a:gd name="T27" fmla="*/ 754 h 754"/>
              <a:gd name="T28" fmla="*/ 0 w 576"/>
              <a:gd name="T29" fmla="*/ 754 h 754"/>
              <a:gd name="T30" fmla="*/ 0 w 576"/>
              <a:gd name="T31" fmla="*/ 754 h 754"/>
              <a:gd name="T32" fmla="*/ 486 w 576"/>
              <a:gd name="T33" fmla="*/ 0 h 754"/>
              <a:gd name="T34" fmla="*/ 508 w 576"/>
              <a:gd name="T35" fmla="*/ 0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6" h="754">
                <a:moveTo>
                  <a:pt x="508" y="0"/>
                </a:moveTo>
                <a:lnTo>
                  <a:pt x="508" y="0"/>
                </a:lnTo>
                <a:lnTo>
                  <a:pt x="527" y="0"/>
                </a:lnTo>
                <a:lnTo>
                  <a:pt x="527" y="0"/>
                </a:lnTo>
                <a:lnTo>
                  <a:pt x="548" y="0"/>
                </a:lnTo>
                <a:lnTo>
                  <a:pt x="548" y="0"/>
                </a:lnTo>
                <a:lnTo>
                  <a:pt x="576" y="0"/>
                </a:lnTo>
                <a:lnTo>
                  <a:pt x="91" y="754"/>
                </a:lnTo>
                <a:lnTo>
                  <a:pt x="63" y="754"/>
                </a:lnTo>
                <a:lnTo>
                  <a:pt x="63" y="754"/>
                </a:lnTo>
                <a:lnTo>
                  <a:pt x="41" y="754"/>
                </a:lnTo>
                <a:lnTo>
                  <a:pt x="41" y="754"/>
                </a:lnTo>
                <a:lnTo>
                  <a:pt x="22" y="754"/>
                </a:lnTo>
                <a:lnTo>
                  <a:pt x="22" y="754"/>
                </a:lnTo>
                <a:lnTo>
                  <a:pt x="0" y="754"/>
                </a:lnTo>
                <a:lnTo>
                  <a:pt x="0" y="754"/>
                </a:lnTo>
                <a:lnTo>
                  <a:pt x="486" y="0"/>
                </a:lnTo>
                <a:lnTo>
                  <a:pt x="508" y="0"/>
                </a:lnTo>
                <a:close/>
              </a:path>
            </a:pathLst>
          </a:custGeom>
          <a:solidFill>
            <a:srgbClr val="4551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AutoShape 13"/>
          <p:cNvSpPr>
            <a:spLocks noChangeAspect="1" noChangeArrowheads="1" noTextEdit="1"/>
          </p:cNvSpPr>
          <p:nvPr userDrawn="1"/>
        </p:nvSpPr>
        <p:spPr bwMode="auto">
          <a:xfrm>
            <a:off x="122238" y="129331"/>
            <a:ext cx="1214437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5"/>
          <p:cNvSpPr>
            <a:spLocks/>
          </p:cNvSpPr>
          <p:nvPr userDrawn="1"/>
        </p:nvSpPr>
        <p:spPr bwMode="auto">
          <a:xfrm>
            <a:off x="139700" y="129331"/>
            <a:ext cx="1212850" cy="87313"/>
          </a:xfrm>
          <a:custGeom>
            <a:avLst/>
            <a:gdLst>
              <a:gd name="T0" fmla="*/ 1529 w 1564"/>
              <a:gd name="T1" fmla="*/ 0 h 109"/>
              <a:gd name="T2" fmla="*/ 1564 w 1564"/>
              <a:gd name="T3" fmla="*/ 109 h 109"/>
              <a:gd name="T4" fmla="*/ 0 w 1564"/>
              <a:gd name="T5" fmla="*/ 109 h 109"/>
              <a:gd name="T6" fmla="*/ 1 w 1564"/>
              <a:gd name="T7" fmla="*/ 0 h 109"/>
              <a:gd name="T8" fmla="*/ 1529 w 1564"/>
              <a:gd name="T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4" h="109">
                <a:moveTo>
                  <a:pt x="1529" y="0"/>
                </a:moveTo>
                <a:lnTo>
                  <a:pt x="1564" y="109"/>
                </a:lnTo>
                <a:lnTo>
                  <a:pt x="0" y="109"/>
                </a:lnTo>
                <a:lnTo>
                  <a:pt x="1" y="0"/>
                </a:lnTo>
                <a:lnTo>
                  <a:pt x="1529" y="0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6"/>
          <p:cNvSpPr>
            <a:spLocks/>
          </p:cNvSpPr>
          <p:nvPr userDrawn="1"/>
        </p:nvSpPr>
        <p:spPr bwMode="auto">
          <a:xfrm>
            <a:off x="122238" y="129331"/>
            <a:ext cx="1203325" cy="668338"/>
          </a:xfrm>
          <a:custGeom>
            <a:avLst/>
            <a:gdLst>
              <a:gd name="T0" fmla="*/ 0 w 1551"/>
              <a:gd name="T1" fmla="*/ 0 h 839"/>
              <a:gd name="T2" fmla="*/ 1551 w 1551"/>
              <a:gd name="T3" fmla="*/ 0 h 839"/>
              <a:gd name="T4" fmla="*/ 1009 w 1551"/>
              <a:gd name="T5" fmla="*/ 839 h 839"/>
              <a:gd name="T6" fmla="*/ 3 w 1551"/>
              <a:gd name="T7" fmla="*/ 839 h 839"/>
              <a:gd name="T8" fmla="*/ 0 w 1551"/>
              <a:gd name="T9" fmla="*/ 0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1" h="839">
                <a:moveTo>
                  <a:pt x="0" y="0"/>
                </a:moveTo>
                <a:lnTo>
                  <a:pt x="1551" y="0"/>
                </a:lnTo>
                <a:lnTo>
                  <a:pt x="1009" y="839"/>
                </a:lnTo>
                <a:lnTo>
                  <a:pt x="3" y="83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1940" y="162669"/>
            <a:ext cx="9660977" cy="635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Freeform 15"/>
          <p:cNvSpPr>
            <a:spLocks noEditPoints="1"/>
          </p:cNvSpPr>
          <p:nvPr userDrawn="1"/>
        </p:nvSpPr>
        <p:spPr bwMode="auto">
          <a:xfrm>
            <a:off x="481757" y="284486"/>
            <a:ext cx="361811" cy="370426"/>
          </a:xfrm>
          <a:custGeom>
            <a:avLst/>
            <a:gdLst>
              <a:gd name="T0" fmla="*/ 224 w 411"/>
              <a:gd name="T1" fmla="*/ 346 h 411"/>
              <a:gd name="T2" fmla="*/ 193 w 411"/>
              <a:gd name="T3" fmla="*/ 320 h 411"/>
              <a:gd name="T4" fmla="*/ 272 w 411"/>
              <a:gd name="T5" fmla="*/ 227 h 411"/>
              <a:gd name="T6" fmla="*/ 67 w 411"/>
              <a:gd name="T7" fmla="*/ 227 h 411"/>
              <a:gd name="T8" fmla="*/ 67 w 411"/>
              <a:gd name="T9" fmla="*/ 183 h 411"/>
              <a:gd name="T10" fmla="*/ 272 w 411"/>
              <a:gd name="T11" fmla="*/ 183 h 411"/>
              <a:gd name="T12" fmla="*/ 193 w 411"/>
              <a:gd name="T13" fmla="*/ 91 h 411"/>
              <a:gd name="T14" fmla="*/ 224 w 411"/>
              <a:gd name="T15" fmla="*/ 64 h 411"/>
              <a:gd name="T16" fmla="*/ 345 w 411"/>
              <a:gd name="T17" fmla="*/ 205 h 411"/>
              <a:gd name="T18" fmla="*/ 224 w 411"/>
              <a:gd name="T19" fmla="*/ 346 h 411"/>
              <a:gd name="T20" fmla="*/ 206 w 411"/>
              <a:gd name="T21" fmla="*/ 0 h 411"/>
              <a:gd name="T22" fmla="*/ 411 w 411"/>
              <a:gd name="T23" fmla="*/ 205 h 411"/>
              <a:gd name="T24" fmla="*/ 206 w 411"/>
              <a:gd name="T25" fmla="*/ 411 h 411"/>
              <a:gd name="T26" fmla="*/ 0 w 411"/>
              <a:gd name="T27" fmla="*/ 205 h 411"/>
              <a:gd name="T28" fmla="*/ 206 w 411"/>
              <a:gd name="T29" fmla="*/ 0 h 411"/>
              <a:gd name="T30" fmla="*/ 206 w 411"/>
              <a:gd name="T31" fmla="*/ 26 h 411"/>
              <a:gd name="T32" fmla="*/ 385 w 411"/>
              <a:gd name="T33" fmla="*/ 205 h 411"/>
              <a:gd name="T34" fmla="*/ 206 w 411"/>
              <a:gd name="T35" fmla="*/ 385 h 411"/>
              <a:gd name="T36" fmla="*/ 27 w 411"/>
              <a:gd name="T37" fmla="*/ 205 h 411"/>
              <a:gd name="T38" fmla="*/ 206 w 411"/>
              <a:gd name="T39" fmla="*/ 26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1" h="411">
                <a:moveTo>
                  <a:pt x="224" y="346"/>
                </a:moveTo>
                <a:lnTo>
                  <a:pt x="193" y="320"/>
                </a:lnTo>
                <a:lnTo>
                  <a:pt x="272" y="227"/>
                </a:lnTo>
                <a:lnTo>
                  <a:pt x="67" y="227"/>
                </a:lnTo>
                <a:lnTo>
                  <a:pt x="67" y="183"/>
                </a:lnTo>
                <a:lnTo>
                  <a:pt x="272" y="183"/>
                </a:lnTo>
                <a:lnTo>
                  <a:pt x="193" y="91"/>
                </a:lnTo>
                <a:lnTo>
                  <a:pt x="224" y="64"/>
                </a:lnTo>
                <a:lnTo>
                  <a:pt x="345" y="205"/>
                </a:lnTo>
                <a:lnTo>
                  <a:pt x="224" y="346"/>
                </a:lnTo>
                <a:close/>
                <a:moveTo>
                  <a:pt x="206" y="0"/>
                </a:moveTo>
                <a:cubicBezTo>
                  <a:pt x="319" y="0"/>
                  <a:pt x="411" y="92"/>
                  <a:pt x="411" y="205"/>
                </a:cubicBezTo>
                <a:cubicBezTo>
                  <a:pt x="411" y="319"/>
                  <a:pt x="319" y="411"/>
                  <a:pt x="206" y="411"/>
                </a:cubicBezTo>
                <a:cubicBezTo>
                  <a:pt x="92" y="411"/>
                  <a:pt x="0" y="319"/>
                  <a:pt x="0" y="205"/>
                </a:cubicBezTo>
                <a:cubicBezTo>
                  <a:pt x="0" y="92"/>
                  <a:pt x="92" y="0"/>
                  <a:pt x="206" y="0"/>
                </a:cubicBezTo>
                <a:close/>
                <a:moveTo>
                  <a:pt x="206" y="26"/>
                </a:moveTo>
                <a:cubicBezTo>
                  <a:pt x="305" y="26"/>
                  <a:pt x="385" y="106"/>
                  <a:pt x="385" y="205"/>
                </a:cubicBezTo>
                <a:cubicBezTo>
                  <a:pt x="385" y="304"/>
                  <a:pt x="305" y="385"/>
                  <a:pt x="206" y="385"/>
                </a:cubicBezTo>
                <a:cubicBezTo>
                  <a:pt x="107" y="385"/>
                  <a:pt x="27" y="304"/>
                  <a:pt x="27" y="205"/>
                </a:cubicBezTo>
                <a:cubicBezTo>
                  <a:pt x="27" y="106"/>
                  <a:pt x="107" y="26"/>
                  <a:pt x="206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12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4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4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4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7" presetID="2" presetClass="entr" presetSubtype="8" fill="hold" grpId="0" nodeType="afterEffect" p14:presetBounceEnd="3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333">
                                          <p:cBhvr additive="base">
                                            <p:cTn id="1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333">
                                          <p:cBhvr additive="base">
                                            <p:cTn id="2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2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7" grpId="0" animBg="1"/>
          <p:bldP spid="18" grpId="0" animBg="1"/>
          <p:bldP spid="2" grpId="0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4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4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5" dur="4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7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400"/>
                                </p:stCondLst>
                                <p:childTnLst>
                                  <p:par>
                                    <p:cTn id="22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7" grpId="0" animBg="1"/>
          <p:bldP spid="18" grpId="0" animBg="1"/>
          <p:bldP spid="2" grpId="0"/>
          <p:bldP spid="10" grpId="0" animBg="1"/>
        </p:bldLst>
      </p:timing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6375" cy="1362075"/>
          </a:xfrm>
        </p:spPr>
        <p:txBody>
          <a:bodyPr anchor="t"/>
          <a:lstStyle>
            <a:lvl1pPr algn="l">
              <a:defRPr sz="4000" b="1" cap="all">
                <a:solidFill>
                  <a:srgbClr val="F8F8F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637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8F8F8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854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888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756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72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940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341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8850" y="273050"/>
            <a:ext cx="68183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0479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775" y="4800600"/>
            <a:ext cx="731837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837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775" y="5367338"/>
            <a:ext cx="731837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89314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908050"/>
            <a:ext cx="109775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75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 smtClean="0"/>
              <a:t>单击此处编辑母版文本样式</a:t>
            </a:r>
          </a:p>
          <a:p>
            <a:pPr lvl="1"/>
            <a:r>
              <a:rPr lang="zh-CN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56812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19.png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hyperlink" Target="http://www.itcast.cn/images/logo.gif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2" Type="http://schemas.openxmlformats.org/officeDocument/2006/relationships/tags" Target="../tags/tag44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tags" Target="../tags/tag5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Relationship Id="rId4" Type="http://schemas.openxmlformats.org/officeDocument/2006/relationships/image" Target="../media/image1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Relationship Id="rId4" Type="http://schemas.openxmlformats.org/officeDocument/2006/relationships/image" Target="../media/image1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2786013" y="3652043"/>
            <a:ext cx="6336704" cy="513011"/>
          </a:xfrm>
          <a:effectLst/>
        </p:spPr>
        <p:txBody>
          <a:bodyPr/>
          <a:lstStyle/>
          <a:p>
            <a:pPr algn="dist"/>
            <a:r>
              <a:rPr lang="zh-CN" altLang="en-US" sz="4400" b="1" dirty="0">
                <a:solidFill>
                  <a:srgbClr val="F8F8F8"/>
                </a:solidFill>
              </a:rPr>
              <a:t>第</a:t>
            </a:r>
            <a:r>
              <a:rPr lang="en-US" altLang="zh-CN" sz="4400" b="1" dirty="0">
                <a:solidFill>
                  <a:srgbClr val="F8F8F8"/>
                </a:solidFill>
              </a:rPr>
              <a:t>2</a:t>
            </a:r>
            <a:r>
              <a:rPr lang="zh-CN" altLang="en-US" sz="4400" b="1" dirty="0">
                <a:solidFill>
                  <a:srgbClr val="F8F8F8"/>
                </a:solidFill>
              </a:rPr>
              <a:t>章  </a:t>
            </a:r>
            <a:r>
              <a:rPr lang="en-US" altLang="zh-CN" sz="4400" b="1" dirty="0">
                <a:solidFill>
                  <a:srgbClr val="F8F8F8"/>
                </a:solidFill>
              </a:rPr>
              <a:t>HTML</a:t>
            </a:r>
            <a:r>
              <a:rPr lang="zh-CN" altLang="en-US" sz="4400" b="1" dirty="0">
                <a:solidFill>
                  <a:srgbClr val="F8F8F8"/>
                </a:solidFill>
              </a:rPr>
              <a:t>常用标签</a:t>
            </a:r>
            <a:endParaRPr lang="zh-CN" sz="4400" b="1" dirty="0">
              <a:solidFill>
                <a:srgbClr val="F8F8F8"/>
              </a:solidFill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2497981" y="4941168"/>
            <a:ext cx="7200800" cy="458416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zh-CN" altLang="en-US" sz="2400" dirty="0" smtClean="0">
                <a:solidFill>
                  <a:srgbClr val="F8F8F8"/>
                </a:solidFill>
                <a:latin typeface="+mj-lt"/>
                <a:ea typeface="+mj-ea"/>
                <a:cs typeface="+mj-cs"/>
              </a:rPr>
              <a:t>计算机与通信工程学院          </a:t>
            </a:r>
            <a:endParaRPr lang="zh-CN" sz="2400" dirty="0">
              <a:solidFill>
                <a:srgbClr val="F8F8F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855570" y="5489871"/>
            <a:ext cx="1008112" cy="39231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j-ea"/>
                <a:ea typeface="+mj-ea"/>
              </a:rPr>
              <a:t>主讲人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5892800" y="5489871"/>
            <a:ext cx="1309341" cy="392311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rgbClr val="F8F8F8"/>
                </a:solidFill>
                <a:effectLst/>
                <a:latin typeface="+mj-ea"/>
                <a:ea typeface="+mj-ea"/>
              </a:rPr>
              <a:t>朱会东</a:t>
            </a:r>
          </a:p>
        </p:txBody>
      </p:sp>
      <p:grpSp>
        <p:nvGrpSpPr>
          <p:cNvPr id="4104" name="组合 4103"/>
          <p:cNvGrpSpPr/>
          <p:nvPr/>
        </p:nvGrpSpPr>
        <p:grpSpPr>
          <a:xfrm>
            <a:off x="4557712" y="2095499"/>
            <a:ext cx="2881314" cy="2808287"/>
            <a:chOff x="4719637" y="877888"/>
            <a:chExt cx="2881314" cy="2808287"/>
          </a:xfrm>
        </p:grpSpPr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5902325" y="877888"/>
              <a:ext cx="1409700" cy="1343025"/>
            </a:xfrm>
            <a:custGeom>
              <a:avLst/>
              <a:gdLst>
                <a:gd name="T0" fmla="*/ 1176 w 1588"/>
                <a:gd name="T1" fmla="*/ 1262 h 1505"/>
                <a:gd name="T2" fmla="*/ 0 w 1588"/>
                <a:gd name="T3" fmla="*/ 236 h 1505"/>
                <a:gd name="T4" fmla="*/ 1460 w 1588"/>
                <a:gd name="T5" fmla="*/ 733 h 1505"/>
                <a:gd name="T6" fmla="*/ 1534 w 1588"/>
                <a:gd name="T7" fmla="*/ 1272 h 1505"/>
                <a:gd name="T8" fmla="*/ 1176 w 1588"/>
                <a:gd name="T9" fmla="*/ 1262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8" h="1505">
                  <a:moveTo>
                    <a:pt x="1176" y="1262"/>
                  </a:moveTo>
                  <a:cubicBezTo>
                    <a:pt x="1097" y="766"/>
                    <a:pt x="703" y="183"/>
                    <a:pt x="0" y="236"/>
                  </a:cubicBezTo>
                  <a:cubicBezTo>
                    <a:pt x="329" y="0"/>
                    <a:pt x="1129" y="138"/>
                    <a:pt x="1460" y="733"/>
                  </a:cubicBezTo>
                  <a:cubicBezTo>
                    <a:pt x="1573" y="912"/>
                    <a:pt x="1588" y="1123"/>
                    <a:pt x="1534" y="1272"/>
                  </a:cubicBezTo>
                  <a:cubicBezTo>
                    <a:pt x="1452" y="1501"/>
                    <a:pt x="1219" y="1505"/>
                    <a:pt x="1176" y="126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4719637" y="1079500"/>
              <a:ext cx="1335088" cy="1417638"/>
            </a:xfrm>
            <a:custGeom>
              <a:avLst/>
              <a:gdLst>
                <a:gd name="T0" fmla="*/ 1262 w 1505"/>
                <a:gd name="T1" fmla="*/ 412 h 1588"/>
                <a:gd name="T2" fmla="*/ 236 w 1505"/>
                <a:gd name="T3" fmla="*/ 1588 h 1588"/>
                <a:gd name="T4" fmla="*/ 733 w 1505"/>
                <a:gd name="T5" fmla="*/ 128 h 1588"/>
                <a:gd name="T6" fmla="*/ 1272 w 1505"/>
                <a:gd name="T7" fmla="*/ 54 h 1588"/>
                <a:gd name="T8" fmla="*/ 1262 w 1505"/>
                <a:gd name="T9" fmla="*/ 412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5" h="1588">
                  <a:moveTo>
                    <a:pt x="1262" y="412"/>
                  </a:moveTo>
                  <a:cubicBezTo>
                    <a:pt x="766" y="491"/>
                    <a:pt x="183" y="885"/>
                    <a:pt x="236" y="1588"/>
                  </a:cubicBezTo>
                  <a:cubicBezTo>
                    <a:pt x="0" y="1259"/>
                    <a:pt x="138" y="459"/>
                    <a:pt x="733" y="128"/>
                  </a:cubicBezTo>
                  <a:cubicBezTo>
                    <a:pt x="912" y="15"/>
                    <a:pt x="1123" y="0"/>
                    <a:pt x="1272" y="54"/>
                  </a:cubicBezTo>
                  <a:cubicBezTo>
                    <a:pt x="1501" y="136"/>
                    <a:pt x="1505" y="369"/>
                    <a:pt x="1262" y="41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919663" y="2343150"/>
              <a:ext cx="1409700" cy="1343025"/>
            </a:xfrm>
            <a:custGeom>
              <a:avLst/>
              <a:gdLst>
                <a:gd name="T0" fmla="*/ 412 w 1588"/>
                <a:gd name="T1" fmla="*/ 244 h 1505"/>
                <a:gd name="T2" fmla="*/ 1588 w 1588"/>
                <a:gd name="T3" fmla="*/ 1269 h 1505"/>
                <a:gd name="T4" fmla="*/ 128 w 1588"/>
                <a:gd name="T5" fmla="*/ 772 h 1505"/>
                <a:gd name="T6" fmla="*/ 54 w 1588"/>
                <a:gd name="T7" fmla="*/ 233 h 1505"/>
                <a:gd name="T8" fmla="*/ 412 w 1588"/>
                <a:gd name="T9" fmla="*/ 244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8" h="1505">
                  <a:moveTo>
                    <a:pt x="412" y="244"/>
                  </a:moveTo>
                  <a:cubicBezTo>
                    <a:pt x="491" y="740"/>
                    <a:pt x="885" y="1322"/>
                    <a:pt x="1588" y="1269"/>
                  </a:cubicBezTo>
                  <a:cubicBezTo>
                    <a:pt x="1259" y="1505"/>
                    <a:pt x="459" y="1368"/>
                    <a:pt x="128" y="772"/>
                  </a:cubicBezTo>
                  <a:cubicBezTo>
                    <a:pt x="15" y="594"/>
                    <a:pt x="0" y="382"/>
                    <a:pt x="54" y="233"/>
                  </a:cubicBezTo>
                  <a:cubicBezTo>
                    <a:pt x="136" y="4"/>
                    <a:pt x="369" y="0"/>
                    <a:pt x="412" y="24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5"/>
            <p:cNvSpPr>
              <a:spLocks/>
            </p:cNvSpPr>
            <p:nvPr/>
          </p:nvSpPr>
          <p:spPr bwMode="auto">
            <a:xfrm>
              <a:off x="6161088" y="1781175"/>
              <a:ext cx="1439863" cy="1695450"/>
            </a:xfrm>
            <a:custGeom>
              <a:avLst/>
              <a:gdLst>
                <a:gd name="T0" fmla="*/ 255 w 1623"/>
                <a:gd name="T1" fmla="*/ 1512 h 1899"/>
                <a:gd name="T2" fmla="*/ 1336 w 1623"/>
                <a:gd name="T3" fmla="*/ 0 h 1899"/>
                <a:gd name="T4" fmla="*/ 788 w 1623"/>
                <a:gd name="T5" fmla="*/ 1781 h 1899"/>
                <a:gd name="T6" fmla="*/ 229 w 1623"/>
                <a:gd name="T7" fmla="*/ 1844 h 1899"/>
                <a:gd name="T8" fmla="*/ 255 w 1623"/>
                <a:gd name="T9" fmla="*/ 1512 h 1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3" h="1899">
                  <a:moveTo>
                    <a:pt x="255" y="1512"/>
                  </a:moveTo>
                  <a:cubicBezTo>
                    <a:pt x="907" y="1463"/>
                    <a:pt x="1414" y="716"/>
                    <a:pt x="1336" y="0"/>
                  </a:cubicBezTo>
                  <a:cubicBezTo>
                    <a:pt x="1623" y="573"/>
                    <a:pt x="1384" y="1450"/>
                    <a:pt x="788" y="1781"/>
                  </a:cubicBezTo>
                  <a:cubicBezTo>
                    <a:pt x="610" y="1894"/>
                    <a:pt x="378" y="1899"/>
                    <a:pt x="229" y="1844"/>
                  </a:cubicBezTo>
                  <a:cubicBezTo>
                    <a:pt x="0" y="1762"/>
                    <a:pt x="11" y="1555"/>
                    <a:pt x="255" y="15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102" name="组合 4101"/>
          <p:cNvGrpSpPr/>
          <p:nvPr/>
        </p:nvGrpSpPr>
        <p:grpSpPr>
          <a:xfrm>
            <a:off x="5277644" y="2712243"/>
            <a:ext cx="1641475" cy="1571625"/>
            <a:chOff x="5395913" y="1517650"/>
            <a:chExt cx="1641475" cy="1571625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5395913" y="1517650"/>
              <a:ext cx="873125" cy="1127125"/>
            </a:xfrm>
            <a:custGeom>
              <a:avLst/>
              <a:gdLst>
                <a:gd name="T0" fmla="*/ 574 w 984"/>
                <a:gd name="T1" fmla="*/ 380 h 1262"/>
                <a:gd name="T2" fmla="*/ 723 w 984"/>
                <a:gd name="T3" fmla="*/ 167 h 1262"/>
                <a:gd name="T4" fmla="*/ 511 w 984"/>
                <a:gd name="T5" fmla="*/ 17 h 1262"/>
                <a:gd name="T6" fmla="*/ 361 w 984"/>
                <a:gd name="T7" fmla="*/ 230 h 1262"/>
                <a:gd name="T8" fmla="*/ 574 w 984"/>
                <a:gd name="T9" fmla="*/ 380 h 1262"/>
                <a:gd name="T10" fmla="*/ 938 w 984"/>
                <a:gd name="T11" fmla="*/ 665 h 1262"/>
                <a:gd name="T12" fmla="*/ 979 w 984"/>
                <a:gd name="T13" fmla="*/ 606 h 1262"/>
                <a:gd name="T14" fmla="*/ 920 w 984"/>
                <a:gd name="T15" fmla="*/ 565 h 1262"/>
                <a:gd name="T16" fmla="*/ 702 w 984"/>
                <a:gd name="T17" fmla="*/ 605 h 1262"/>
                <a:gd name="T18" fmla="*/ 554 w 984"/>
                <a:gd name="T19" fmla="*/ 441 h 1262"/>
                <a:gd name="T20" fmla="*/ 539 w 984"/>
                <a:gd name="T21" fmla="*/ 429 h 1262"/>
                <a:gd name="T22" fmla="*/ 530 w 984"/>
                <a:gd name="T23" fmla="*/ 425 h 1262"/>
                <a:gd name="T24" fmla="*/ 419 w 984"/>
                <a:gd name="T25" fmla="*/ 388 h 1262"/>
                <a:gd name="T26" fmla="*/ 419 w 984"/>
                <a:gd name="T27" fmla="*/ 388 h 1262"/>
                <a:gd name="T28" fmla="*/ 387 w 984"/>
                <a:gd name="T29" fmla="*/ 383 h 1262"/>
                <a:gd name="T30" fmla="*/ 141 w 984"/>
                <a:gd name="T31" fmla="*/ 426 h 1262"/>
                <a:gd name="T32" fmla="*/ 100 w 984"/>
                <a:gd name="T33" fmla="*/ 465 h 1262"/>
                <a:gd name="T34" fmla="*/ 11 w 984"/>
                <a:gd name="T35" fmla="*/ 689 h 1262"/>
                <a:gd name="T36" fmla="*/ 39 w 984"/>
                <a:gd name="T37" fmla="*/ 755 h 1262"/>
                <a:gd name="T38" fmla="*/ 105 w 984"/>
                <a:gd name="T39" fmla="*/ 727 h 1262"/>
                <a:gd name="T40" fmla="*/ 187 w 984"/>
                <a:gd name="T41" fmla="*/ 521 h 1262"/>
                <a:gd name="T42" fmla="*/ 313 w 984"/>
                <a:gd name="T43" fmla="*/ 499 h 1262"/>
                <a:gd name="T44" fmla="*/ 229 w 984"/>
                <a:gd name="T45" fmla="*/ 749 h 1262"/>
                <a:gd name="T46" fmla="*/ 225 w 984"/>
                <a:gd name="T47" fmla="*/ 766 h 1262"/>
                <a:gd name="T48" fmla="*/ 223 w 984"/>
                <a:gd name="T49" fmla="*/ 794 h 1262"/>
                <a:gd name="T50" fmla="*/ 263 w 984"/>
                <a:gd name="T51" fmla="*/ 1020 h 1262"/>
                <a:gd name="T52" fmla="*/ 61 w 984"/>
                <a:gd name="T53" fmla="*/ 1137 h 1262"/>
                <a:gd name="T54" fmla="*/ 39 w 984"/>
                <a:gd name="T55" fmla="*/ 1222 h 1262"/>
                <a:gd name="T56" fmla="*/ 124 w 984"/>
                <a:gd name="T57" fmla="*/ 1245 h 1262"/>
                <a:gd name="T58" fmla="*/ 359 w 984"/>
                <a:gd name="T59" fmla="*/ 1109 h 1262"/>
                <a:gd name="T60" fmla="*/ 370 w 984"/>
                <a:gd name="T61" fmla="*/ 1100 h 1262"/>
                <a:gd name="T62" fmla="*/ 393 w 984"/>
                <a:gd name="T63" fmla="*/ 1040 h 1262"/>
                <a:gd name="T64" fmla="*/ 365 w 984"/>
                <a:gd name="T65" fmla="*/ 881 h 1262"/>
                <a:gd name="T66" fmla="*/ 517 w 984"/>
                <a:gd name="T67" fmla="*/ 907 h 1262"/>
                <a:gd name="T68" fmla="*/ 547 w 984"/>
                <a:gd name="T69" fmla="*/ 1067 h 1262"/>
                <a:gd name="T70" fmla="*/ 620 w 984"/>
                <a:gd name="T71" fmla="*/ 1117 h 1262"/>
                <a:gd name="T72" fmla="*/ 670 w 984"/>
                <a:gd name="T73" fmla="*/ 1044 h 1262"/>
                <a:gd name="T74" fmla="*/ 632 w 984"/>
                <a:gd name="T75" fmla="*/ 847 h 1262"/>
                <a:gd name="T76" fmla="*/ 628 w 984"/>
                <a:gd name="T77" fmla="*/ 833 h 1262"/>
                <a:gd name="T78" fmla="*/ 579 w 984"/>
                <a:gd name="T79" fmla="*/ 792 h 1262"/>
                <a:gd name="T80" fmla="*/ 482 w 984"/>
                <a:gd name="T81" fmla="*/ 775 h 1262"/>
                <a:gd name="T82" fmla="*/ 546 w 984"/>
                <a:gd name="T83" fmla="*/ 583 h 1262"/>
                <a:gd name="T84" fmla="*/ 646 w 984"/>
                <a:gd name="T85" fmla="*/ 695 h 1262"/>
                <a:gd name="T86" fmla="*/ 701 w 984"/>
                <a:gd name="T87" fmla="*/ 709 h 1262"/>
                <a:gd name="T88" fmla="*/ 938 w 984"/>
                <a:gd name="T89" fmla="*/ 665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84" h="1262">
                  <a:moveTo>
                    <a:pt x="574" y="380"/>
                  </a:moveTo>
                  <a:cubicBezTo>
                    <a:pt x="674" y="362"/>
                    <a:pt x="741" y="267"/>
                    <a:pt x="723" y="167"/>
                  </a:cubicBezTo>
                  <a:cubicBezTo>
                    <a:pt x="706" y="67"/>
                    <a:pt x="611" y="0"/>
                    <a:pt x="511" y="17"/>
                  </a:cubicBezTo>
                  <a:cubicBezTo>
                    <a:pt x="411" y="35"/>
                    <a:pt x="344" y="130"/>
                    <a:pt x="361" y="230"/>
                  </a:cubicBezTo>
                  <a:cubicBezTo>
                    <a:pt x="379" y="330"/>
                    <a:pt x="474" y="397"/>
                    <a:pt x="574" y="380"/>
                  </a:cubicBezTo>
                  <a:close/>
                  <a:moveTo>
                    <a:pt x="938" y="665"/>
                  </a:moveTo>
                  <a:cubicBezTo>
                    <a:pt x="966" y="660"/>
                    <a:pt x="984" y="634"/>
                    <a:pt x="979" y="606"/>
                  </a:cubicBezTo>
                  <a:cubicBezTo>
                    <a:pt x="974" y="578"/>
                    <a:pt x="947" y="560"/>
                    <a:pt x="920" y="565"/>
                  </a:cubicBezTo>
                  <a:lnTo>
                    <a:pt x="702" y="605"/>
                  </a:lnTo>
                  <a:lnTo>
                    <a:pt x="554" y="441"/>
                  </a:lnTo>
                  <a:cubicBezTo>
                    <a:pt x="550" y="436"/>
                    <a:pt x="545" y="432"/>
                    <a:pt x="539" y="429"/>
                  </a:cubicBezTo>
                  <a:cubicBezTo>
                    <a:pt x="536" y="428"/>
                    <a:pt x="533" y="426"/>
                    <a:pt x="530" y="425"/>
                  </a:cubicBezTo>
                  <a:lnTo>
                    <a:pt x="419" y="388"/>
                  </a:lnTo>
                  <a:cubicBezTo>
                    <a:pt x="419" y="388"/>
                    <a:pt x="419" y="388"/>
                    <a:pt x="419" y="388"/>
                  </a:cubicBezTo>
                  <a:cubicBezTo>
                    <a:pt x="410" y="383"/>
                    <a:pt x="399" y="381"/>
                    <a:pt x="387" y="383"/>
                  </a:cubicBezTo>
                  <a:lnTo>
                    <a:pt x="141" y="426"/>
                  </a:lnTo>
                  <a:cubicBezTo>
                    <a:pt x="120" y="429"/>
                    <a:pt x="104" y="445"/>
                    <a:pt x="100" y="465"/>
                  </a:cubicBezTo>
                  <a:lnTo>
                    <a:pt x="11" y="689"/>
                  </a:lnTo>
                  <a:cubicBezTo>
                    <a:pt x="0" y="715"/>
                    <a:pt x="13" y="745"/>
                    <a:pt x="39" y="755"/>
                  </a:cubicBezTo>
                  <a:cubicBezTo>
                    <a:pt x="65" y="766"/>
                    <a:pt x="95" y="753"/>
                    <a:pt x="105" y="727"/>
                  </a:cubicBezTo>
                  <a:lnTo>
                    <a:pt x="187" y="521"/>
                  </a:lnTo>
                  <a:lnTo>
                    <a:pt x="313" y="499"/>
                  </a:lnTo>
                  <a:lnTo>
                    <a:pt x="229" y="749"/>
                  </a:lnTo>
                  <a:cubicBezTo>
                    <a:pt x="227" y="755"/>
                    <a:pt x="226" y="760"/>
                    <a:pt x="225" y="766"/>
                  </a:cubicBezTo>
                  <a:cubicBezTo>
                    <a:pt x="222" y="775"/>
                    <a:pt x="222" y="784"/>
                    <a:pt x="223" y="794"/>
                  </a:cubicBezTo>
                  <a:lnTo>
                    <a:pt x="263" y="1020"/>
                  </a:lnTo>
                  <a:lnTo>
                    <a:pt x="61" y="1137"/>
                  </a:lnTo>
                  <a:cubicBezTo>
                    <a:pt x="31" y="1154"/>
                    <a:pt x="21" y="1193"/>
                    <a:pt x="39" y="1222"/>
                  </a:cubicBezTo>
                  <a:cubicBezTo>
                    <a:pt x="56" y="1252"/>
                    <a:pt x="94" y="1262"/>
                    <a:pt x="124" y="1245"/>
                  </a:cubicBezTo>
                  <a:lnTo>
                    <a:pt x="359" y="1109"/>
                  </a:lnTo>
                  <a:cubicBezTo>
                    <a:pt x="363" y="1106"/>
                    <a:pt x="366" y="1103"/>
                    <a:pt x="370" y="1100"/>
                  </a:cubicBezTo>
                  <a:cubicBezTo>
                    <a:pt x="387" y="1087"/>
                    <a:pt x="397" y="1064"/>
                    <a:pt x="393" y="1040"/>
                  </a:cubicBezTo>
                  <a:lnTo>
                    <a:pt x="365" y="881"/>
                  </a:lnTo>
                  <a:lnTo>
                    <a:pt x="517" y="907"/>
                  </a:lnTo>
                  <a:lnTo>
                    <a:pt x="547" y="1067"/>
                  </a:lnTo>
                  <a:cubicBezTo>
                    <a:pt x="553" y="1101"/>
                    <a:pt x="586" y="1123"/>
                    <a:pt x="620" y="1117"/>
                  </a:cubicBezTo>
                  <a:cubicBezTo>
                    <a:pt x="654" y="1110"/>
                    <a:pt x="676" y="1078"/>
                    <a:pt x="670" y="1044"/>
                  </a:cubicBezTo>
                  <a:lnTo>
                    <a:pt x="632" y="847"/>
                  </a:lnTo>
                  <a:cubicBezTo>
                    <a:pt x="631" y="842"/>
                    <a:pt x="630" y="837"/>
                    <a:pt x="628" y="833"/>
                  </a:cubicBezTo>
                  <a:cubicBezTo>
                    <a:pt x="621" y="812"/>
                    <a:pt x="603" y="796"/>
                    <a:pt x="579" y="792"/>
                  </a:cubicBezTo>
                  <a:lnTo>
                    <a:pt x="482" y="775"/>
                  </a:lnTo>
                  <a:lnTo>
                    <a:pt x="546" y="583"/>
                  </a:lnTo>
                  <a:lnTo>
                    <a:pt x="646" y="695"/>
                  </a:lnTo>
                  <a:cubicBezTo>
                    <a:pt x="660" y="710"/>
                    <a:pt x="682" y="715"/>
                    <a:pt x="701" y="709"/>
                  </a:cubicBezTo>
                  <a:lnTo>
                    <a:pt x="938" y="665"/>
                  </a:lnTo>
                  <a:close/>
                </a:path>
              </a:pathLst>
            </a:custGeom>
            <a:solidFill>
              <a:srgbClr val="E1E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4096" name="组合 4095"/>
            <p:cNvGrpSpPr/>
            <p:nvPr/>
          </p:nvGrpSpPr>
          <p:grpSpPr>
            <a:xfrm>
              <a:off x="6116638" y="2249488"/>
              <a:ext cx="920750" cy="260350"/>
              <a:chOff x="6116638" y="2249488"/>
              <a:chExt cx="920750" cy="260350"/>
            </a:xfrm>
          </p:grpSpPr>
          <p:sp>
            <p:nvSpPr>
              <p:cNvPr id="6" name="Freeform 6"/>
              <p:cNvSpPr>
                <a:spLocks/>
              </p:cNvSpPr>
              <p:nvPr/>
            </p:nvSpPr>
            <p:spPr bwMode="auto">
              <a:xfrm>
                <a:off x="6116638" y="2249488"/>
                <a:ext cx="920750" cy="260350"/>
              </a:xfrm>
              <a:custGeom>
                <a:avLst/>
                <a:gdLst>
                  <a:gd name="T0" fmla="*/ 1006 w 1037"/>
                  <a:gd name="T1" fmla="*/ 245 h 291"/>
                  <a:gd name="T2" fmla="*/ 414 w 1037"/>
                  <a:gd name="T3" fmla="*/ 245 h 291"/>
                  <a:gd name="T4" fmla="*/ 200 w 1037"/>
                  <a:gd name="T5" fmla="*/ 245 h 291"/>
                  <a:gd name="T6" fmla="*/ 152 w 1037"/>
                  <a:gd name="T7" fmla="*/ 244 h 291"/>
                  <a:gd name="T8" fmla="*/ 81 w 1037"/>
                  <a:gd name="T9" fmla="*/ 100 h 291"/>
                  <a:gd name="T10" fmla="*/ 226 w 1037"/>
                  <a:gd name="T11" fmla="*/ 47 h 291"/>
                  <a:gd name="T12" fmla="*/ 447 w 1037"/>
                  <a:gd name="T13" fmla="*/ 47 h 291"/>
                  <a:gd name="T14" fmla="*/ 1007 w 1037"/>
                  <a:gd name="T15" fmla="*/ 47 h 291"/>
                  <a:gd name="T16" fmla="*/ 1007 w 1037"/>
                  <a:gd name="T17" fmla="*/ 0 h 291"/>
                  <a:gd name="T18" fmla="*/ 414 w 1037"/>
                  <a:gd name="T19" fmla="*/ 0 h 291"/>
                  <a:gd name="T20" fmla="*/ 200 w 1037"/>
                  <a:gd name="T21" fmla="*/ 0 h 291"/>
                  <a:gd name="T22" fmla="*/ 154 w 1037"/>
                  <a:gd name="T23" fmla="*/ 1 h 291"/>
                  <a:gd name="T24" fmla="*/ 28 w 1037"/>
                  <a:gd name="T25" fmla="*/ 110 h 291"/>
                  <a:gd name="T26" fmla="*/ 178 w 1037"/>
                  <a:gd name="T27" fmla="*/ 291 h 291"/>
                  <a:gd name="T28" fmla="*/ 356 w 1037"/>
                  <a:gd name="T29" fmla="*/ 291 h 291"/>
                  <a:gd name="T30" fmla="*/ 999 w 1037"/>
                  <a:gd name="T31" fmla="*/ 291 h 291"/>
                  <a:gd name="T32" fmla="*/ 1007 w 1037"/>
                  <a:gd name="T33" fmla="*/ 291 h 291"/>
                  <a:gd name="T34" fmla="*/ 1008 w 1037"/>
                  <a:gd name="T35" fmla="*/ 245 h 291"/>
                  <a:gd name="T36" fmla="*/ 1006 w 1037"/>
                  <a:gd name="T37" fmla="*/ 24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37" h="291">
                    <a:moveTo>
                      <a:pt x="1006" y="245"/>
                    </a:moveTo>
                    <a:lnTo>
                      <a:pt x="414" y="245"/>
                    </a:lnTo>
                    <a:lnTo>
                      <a:pt x="200" y="245"/>
                    </a:lnTo>
                    <a:cubicBezTo>
                      <a:pt x="184" y="245"/>
                      <a:pt x="168" y="246"/>
                      <a:pt x="152" y="244"/>
                    </a:cubicBezTo>
                    <a:cubicBezTo>
                      <a:pt x="86" y="233"/>
                      <a:pt x="52" y="158"/>
                      <a:pt x="81" y="100"/>
                    </a:cubicBezTo>
                    <a:cubicBezTo>
                      <a:pt x="110" y="42"/>
                      <a:pt x="172" y="47"/>
                      <a:pt x="226" y="47"/>
                    </a:cubicBezTo>
                    <a:lnTo>
                      <a:pt x="447" y="47"/>
                    </a:lnTo>
                    <a:lnTo>
                      <a:pt x="1007" y="47"/>
                    </a:lnTo>
                    <a:cubicBezTo>
                      <a:pt x="1037" y="47"/>
                      <a:pt x="1037" y="0"/>
                      <a:pt x="1007" y="0"/>
                    </a:cubicBezTo>
                    <a:lnTo>
                      <a:pt x="414" y="0"/>
                    </a:lnTo>
                    <a:lnTo>
                      <a:pt x="200" y="0"/>
                    </a:lnTo>
                    <a:cubicBezTo>
                      <a:pt x="184" y="0"/>
                      <a:pt x="169" y="0"/>
                      <a:pt x="154" y="1"/>
                    </a:cubicBezTo>
                    <a:cubicBezTo>
                      <a:pt x="93" y="7"/>
                      <a:pt x="44" y="52"/>
                      <a:pt x="28" y="110"/>
                    </a:cubicBezTo>
                    <a:cubicBezTo>
                      <a:pt x="0" y="207"/>
                      <a:pt x="84" y="291"/>
                      <a:pt x="178" y="291"/>
                    </a:cubicBezTo>
                    <a:lnTo>
                      <a:pt x="356" y="291"/>
                    </a:lnTo>
                    <a:lnTo>
                      <a:pt x="999" y="291"/>
                    </a:lnTo>
                    <a:lnTo>
                      <a:pt x="1007" y="291"/>
                    </a:lnTo>
                    <a:cubicBezTo>
                      <a:pt x="1036" y="291"/>
                      <a:pt x="1037" y="246"/>
                      <a:pt x="1008" y="245"/>
                    </a:cubicBezTo>
                    <a:cubicBezTo>
                      <a:pt x="1007" y="245"/>
                      <a:pt x="1007" y="245"/>
                      <a:pt x="1006" y="245"/>
                    </a:cubicBezTo>
                    <a:close/>
                  </a:path>
                </a:pathLst>
              </a:custGeom>
              <a:solidFill>
                <a:srgbClr val="E1E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Freeform 7"/>
              <p:cNvSpPr>
                <a:spLocks noEditPoints="1"/>
              </p:cNvSpPr>
              <p:nvPr/>
            </p:nvSpPr>
            <p:spPr bwMode="auto">
              <a:xfrm>
                <a:off x="6199188" y="2305050"/>
                <a:ext cx="773113" cy="152400"/>
              </a:xfrm>
              <a:custGeom>
                <a:avLst/>
                <a:gdLst>
                  <a:gd name="T0" fmla="*/ 55 w 872"/>
                  <a:gd name="T1" fmla="*/ 170 h 170"/>
                  <a:gd name="T2" fmla="*/ 845 w 872"/>
                  <a:gd name="T3" fmla="*/ 170 h 170"/>
                  <a:gd name="T4" fmla="*/ 845 w 872"/>
                  <a:gd name="T5" fmla="*/ 128 h 170"/>
                  <a:gd name="T6" fmla="*/ 55 w 872"/>
                  <a:gd name="T7" fmla="*/ 128 h 170"/>
                  <a:gd name="T8" fmla="*/ 55 w 872"/>
                  <a:gd name="T9" fmla="*/ 170 h 170"/>
                  <a:gd name="T10" fmla="*/ 27 w 872"/>
                  <a:gd name="T11" fmla="*/ 106 h 170"/>
                  <a:gd name="T12" fmla="*/ 817 w 872"/>
                  <a:gd name="T13" fmla="*/ 106 h 170"/>
                  <a:gd name="T14" fmla="*/ 817 w 872"/>
                  <a:gd name="T15" fmla="*/ 64 h 170"/>
                  <a:gd name="T16" fmla="*/ 27 w 872"/>
                  <a:gd name="T17" fmla="*/ 64 h 170"/>
                  <a:gd name="T18" fmla="*/ 27 w 872"/>
                  <a:gd name="T19" fmla="*/ 106 h 170"/>
                  <a:gd name="T20" fmla="*/ 55 w 872"/>
                  <a:gd name="T21" fmla="*/ 42 h 170"/>
                  <a:gd name="T22" fmla="*/ 845 w 872"/>
                  <a:gd name="T23" fmla="*/ 42 h 170"/>
                  <a:gd name="T24" fmla="*/ 845 w 872"/>
                  <a:gd name="T25" fmla="*/ 0 h 170"/>
                  <a:gd name="T26" fmla="*/ 55 w 872"/>
                  <a:gd name="T27" fmla="*/ 0 h 170"/>
                  <a:gd name="T28" fmla="*/ 55 w 872"/>
                  <a:gd name="T29" fmla="*/ 42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72" h="170">
                    <a:moveTo>
                      <a:pt x="55" y="170"/>
                    </a:moveTo>
                    <a:lnTo>
                      <a:pt x="845" y="170"/>
                    </a:lnTo>
                    <a:cubicBezTo>
                      <a:pt x="872" y="170"/>
                      <a:pt x="872" y="128"/>
                      <a:pt x="845" y="128"/>
                    </a:cubicBezTo>
                    <a:lnTo>
                      <a:pt x="55" y="128"/>
                    </a:lnTo>
                    <a:cubicBezTo>
                      <a:pt x="28" y="128"/>
                      <a:pt x="28" y="170"/>
                      <a:pt x="55" y="170"/>
                    </a:cubicBezTo>
                    <a:close/>
                    <a:moveTo>
                      <a:pt x="27" y="106"/>
                    </a:moveTo>
                    <a:lnTo>
                      <a:pt x="817" y="106"/>
                    </a:lnTo>
                    <a:cubicBezTo>
                      <a:pt x="844" y="106"/>
                      <a:pt x="844" y="64"/>
                      <a:pt x="817" y="64"/>
                    </a:cubicBezTo>
                    <a:lnTo>
                      <a:pt x="27" y="64"/>
                    </a:lnTo>
                    <a:cubicBezTo>
                      <a:pt x="0" y="64"/>
                      <a:pt x="0" y="106"/>
                      <a:pt x="27" y="106"/>
                    </a:cubicBezTo>
                    <a:close/>
                    <a:moveTo>
                      <a:pt x="55" y="42"/>
                    </a:moveTo>
                    <a:lnTo>
                      <a:pt x="845" y="42"/>
                    </a:lnTo>
                    <a:cubicBezTo>
                      <a:pt x="872" y="42"/>
                      <a:pt x="872" y="0"/>
                      <a:pt x="845" y="0"/>
                    </a:cubicBezTo>
                    <a:lnTo>
                      <a:pt x="55" y="0"/>
                    </a:lnTo>
                    <a:cubicBezTo>
                      <a:pt x="28" y="0"/>
                      <a:pt x="28" y="42"/>
                      <a:pt x="55" y="42"/>
                    </a:cubicBezTo>
                    <a:close/>
                  </a:path>
                </a:pathLst>
              </a:custGeom>
              <a:solidFill>
                <a:srgbClr val="E1E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6777038" y="2303463"/>
                <a:ext cx="87313" cy="84138"/>
              </a:xfrm>
              <a:custGeom>
                <a:avLst/>
                <a:gdLst>
                  <a:gd name="T0" fmla="*/ 0 w 99"/>
                  <a:gd name="T1" fmla="*/ 0 h 93"/>
                  <a:gd name="T2" fmla="*/ 99 w 99"/>
                  <a:gd name="T3" fmla="*/ 0 h 93"/>
                  <a:gd name="T4" fmla="*/ 99 w 99"/>
                  <a:gd name="T5" fmla="*/ 93 h 93"/>
                  <a:gd name="T6" fmla="*/ 52 w 99"/>
                  <a:gd name="T7" fmla="*/ 74 h 93"/>
                  <a:gd name="T8" fmla="*/ 0 w 99"/>
                  <a:gd name="T9" fmla="*/ 93 h 93"/>
                  <a:gd name="T10" fmla="*/ 0 w 99"/>
                  <a:gd name="T11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" h="93">
                    <a:moveTo>
                      <a:pt x="0" y="0"/>
                    </a:moveTo>
                    <a:lnTo>
                      <a:pt x="99" y="0"/>
                    </a:lnTo>
                    <a:lnTo>
                      <a:pt x="99" y="93"/>
                    </a:lnTo>
                    <a:lnTo>
                      <a:pt x="52" y="74"/>
                    </a:lnTo>
                    <a:lnTo>
                      <a:pt x="0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098" name="组合 4097"/>
            <p:cNvGrpSpPr/>
            <p:nvPr/>
          </p:nvGrpSpPr>
          <p:grpSpPr>
            <a:xfrm>
              <a:off x="5797550" y="2540000"/>
              <a:ext cx="941388" cy="260350"/>
              <a:chOff x="5797550" y="2540000"/>
              <a:chExt cx="941388" cy="260350"/>
            </a:xfrm>
          </p:grpSpPr>
          <p:sp>
            <p:nvSpPr>
              <p:cNvPr id="8" name="Freeform 8"/>
              <p:cNvSpPr>
                <a:spLocks/>
              </p:cNvSpPr>
              <p:nvPr/>
            </p:nvSpPr>
            <p:spPr bwMode="auto">
              <a:xfrm>
                <a:off x="5797550" y="2540000"/>
                <a:ext cx="941388" cy="260350"/>
              </a:xfrm>
              <a:custGeom>
                <a:avLst/>
                <a:gdLst>
                  <a:gd name="T0" fmla="*/ 1029 w 1060"/>
                  <a:gd name="T1" fmla="*/ 245 h 292"/>
                  <a:gd name="T2" fmla="*/ 414 w 1060"/>
                  <a:gd name="T3" fmla="*/ 245 h 292"/>
                  <a:gd name="T4" fmla="*/ 199 w 1060"/>
                  <a:gd name="T5" fmla="*/ 245 h 292"/>
                  <a:gd name="T6" fmla="*/ 152 w 1060"/>
                  <a:gd name="T7" fmla="*/ 244 h 292"/>
                  <a:gd name="T8" fmla="*/ 81 w 1060"/>
                  <a:gd name="T9" fmla="*/ 101 h 292"/>
                  <a:gd name="T10" fmla="*/ 226 w 1060"/>
                  <a:gd name="T11" fmla="*/ 48 h 292"/>
                  <a:gd name="T12" fmla="*/ 446 w 1060"/>
                  <a:gd name="T13" fmla="*/ 48 h 292"/>
                  <a:gd name="T14" fmla="*/ 1029 w 1060"/>
                  <a:gd name="T15" fmla="*/ 48 h 292"/>
                  <a:gd name="T16" fmla="*/ 1029 w 1060"/>
                  <a:gd name="T17" fmla="*/ 1 h 292"/>
                  <a:gd name="T18" fmla="*/ 414 w 1060"/>
                  <a:gd name="T19" fmla="*/ 1 h 292"/>
                  <a:gd name="T20" fmla="*/ 199 w 1060"/>
                  <a:gd name="T21" fmla="*/ 1 h 292"/>
                  <a:gd name="T22" fmla="*/ 153 w 1060"/>
                  <a:gd name="T23" fmla="*/ 2 h 292"/>
                  <a:gd name="T24" fmla="*/ 28 w 1060"/>
                  <a:gd name="T25" fmla="*/ 110 h 292"/>
                  <a:gd name="T26" fmla="*/ 177 w 1060"/>
                  <a:gd name="T27" fmla="*/ 292 h 292"/>
                  <a:gd name="T28" fmla="*/ 356 w 1060"/>
                  <a:gd name="T29" fmla="*/ 292 h 292"/>
                  <a:gd name="T30" fmla="*/ 1022 w 1060"/>
                  <a:gd name="T31" fmla="*/ 292 h 292"/>
                  <a:gd name="T32" fmla="*/ 1029 w 1060"/>
                  <a:gd name="T33" fmla="*/ 292 h 292"/>
                  <a:gd name="T34" fmla="*/ 1031 w 1060"/>
                  <a:gd name="T35" fmla="*/ 245 h 292"/>
                  <a:gd name="T36" fmla="*/ 1029 w 1060"/>
                  <a:gd name="T37" fmla="*/ 245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60" h="292">
                    <a:moveTo>
                      <a:pt x="1029" y="245"/>
                    </a:moveTo>
                    <a:lnTo>
                      <a:pt x="414" y="245"/>
                    </a:lnTo>
                    <a:lnTo>
                      <a:pt x="199" y="245"/>
                    </a:lnTo>
                    <a:cubicBezTo>
                      <a:pt x="184" y="245"/>
                      <a:pt x="167" y="246"/>
                      <a:pt x="152" y="244"/>
                    </a:cubicBezTo>
                    <a:cubicBezTo>
                      <a:pt x="86" y="234"/>
                      <a:pt x="52" y="159"/>
                      <a:pt x="81" y="101"/>
                    </a:cubicBezTo>
                    <a:cubicBezTo>
                      <a:pt x="110" y="42"/>
                      <a:pt x="172" y="48"/>
                      <a:pt x="226" y="48"/>
                    </a:cubicBezTo>
                    <a:lnTo>
                      <a:pt x="446" y="48"/>
                    </a:lnTo>
                    <a:lnTo>
                      <a:pt x="1029" y="48"/>
                    </a:lnTo>
                    <a:cubicBezTo>
                      <a:pt x="1060" y="48"/>
                      <a:pt x="1060" y="1"/>
                      <a:pt x="1029" y="1"/>
                    </a:cubicBezTo>
                    <a:lnTo>
                      <a:pt x="414" y="1"/>
                    </a:lnTo>
                    <a:lnTo>
                      <a:pt x="199" y="1"/>
                    </a:lnTo>
                    <a:cubicBezTo>
                      <a:pt x="184" y="1"/>
                      <a:pt x="169" y="0"/>
                      <a:pt x="153" y="2"/>
                    </a:cubicBezTo>
                    <a:cubicBezTo>
                      <a:pt x="93" y="8"/>
                      <a:pt x="44" y="53"/>
                      <a:pt x="28" y="110"/>
                    </a:cubicBezTo>
                    <a:cubicBezTo>
                      <a:pt x="0" y="208"/>
                      <a:pt x="83" y="292"/>
                      <a:pt x="177" y="292"/>
                    </a:cubicBezTo>
                    <a:lnTo>
                      <a:pt x="356" y="292"/>
                    </a:lnTo>
                    <a:lnTo>
                      <a:pt x="1022" y="292"/>
                    </a:lnTo>
                    <a:lnTo>
                      <a:pt x="1029" y="292"/>
                    </a:lnTo>
                    <a:cubicBezTo>
                      <a:pt x="1059" y="292"/>
                      <a:pt x="1060" y="246"/>
                      <a:pt x="1031" y="245"/>
                    </a:cubicBezTo>
                    <a:cubicBezTo>
                      <a:pt x="1030" y="245"/>
                      <a:pt x="1029" y="245"/>
                      <a:pt x="1029" y="245"/>
                    </a:cubicBezTo>
                    <a:close/>
                  </a:path>
                </a:pathLst>
              </a:custGeom>
              <a:solidFill>
                <a:srgbClr val="E1E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" name="Freeform 9"/>
              <p:cNvSpPr>
                <a:spLocks noEditPoints="1"/>
              </p:cNvSpPr>
              <p:nvPr/>
            </p:nvSpPr>
            <p:spPr bwMode="auto">
              <a:xfrm>
                <a:off x="5880100" y="2595563"/>
                <a:ext cx="830263" cy="150813"/>
              </a:xfrm>
              <a:custGeom>
                <a:avLst/>
                <a:gdLst>
                  <a:gd name="T0" fmla="*/ 54 w 936"/>
                  <a:gd name="T1" fmla="*/ 169 h 169"/>
                  <a:gd name="T2" fmla="*/ 909 w 936"/>
                  <a:gd name="T3" fmla="*/ 169 h 169"/>
                  <a:gd name="T4" fmla="*/ 909 w 936"/>
                  <a:gd name="T5" fmla="*/ 127 h 169"/>
                  <a:gd name="T6" fmla="*/ 54 w 936"/>
                  <a:gd name="T7" fmla="*/ 127 h 169"/>
                  <a:gd name="T8" fmla="*/ 54 w 936"/>
                  <a:gd name="T9" fmla="*/ 169 h 169"/>
                  <a:gd name="T10" fmla="*/ 27 w 936"/>
                  <a:gd name="T11" fmla="*/ 105 h 169"/>
                  <a:gd name="T12" fmla="*/ 881 w 936"/>
                  <a:gd name="T13" fmla="*/ 105 h 169"/>
                  <a:gd name="T14" fmla="*/ 881 w 936"/>
                  <a:gd name="T15" fmla="*/ 63 h 169"/>
                  <a:gd name="T16" fmla="*/ 27 w 936"/>
                  <a:gd name="T17" fmla="*/ 63 h 169"/>
                  <a:gd name="T18" fmla="*/ 27 w 936"/>
                  <a:gd name="T19" fmla="*/ 105 h 169"/>
                  <a:gd name="T20" fmla="*/ 54 w 936"/>
                  <a:gd name="T21" fmla="*/ 41 h 169"/>
                  <a:gd name="T22" fmla="*/ 909 w 936"/>
                  <a:gd name="T23" fmla="*/ 41 h 169"/>
                  <a:gd name="T24" fmla="*/ 909 w 936"/>
                  <a:gd name="T25" fmla="*/ 0 h 169"/>
                  <a:gd name="T26" fmla="*/ 54 w 936"/>
                  <a:gd name="T27" fmla="*/ 0 h 169"/>
                  <a:gd name="T28" fmla="*/ 54 w 936"/>
                  <a:gd name="T29" fmla="*/ 41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36" h="169">
                    <a:moveTo>
                      <a:pt x="54" y="169"/>
                    </a:moveTo>
                    <a:lnTo>
                      <a:pt x="909" y="169"/>
                    </a:lnTo>
                    <a:cubicBezTo>
                      <a:pt x="936" y="169"/>
                      <a:pt x="936" y="127"/>
                      <a:pt x="909" y="127"/>
                    </a:cubicBezTo>
                    <a:lnTo>
                      <a:pt x="54" y="127"/>
                    </a:lnTo>
                    <a:cubicBezTo>
                      <a:pt x="28" y="127"/>
                      <a:pt x="28" y="169"/>
                      <a:pt x="54" y="169"/>
                    </a:cubicBezTo>
                    <a:close/>
                    <a:moveTo>
                      <a:pt x="27" y="105"/>
                    </a:moveTo>
                    <a:lnTo>
                      <a:pt x="881" y="105"/>
                    </a:lnTo>
                    <a:cubicBezTo>
                      <a:pt x="908" y="105"/>
                      <a:pt x="908" y="63"/>
                      <a:pt x="881" y="63"/>
                    </a:cubicBezTo>
                    <a:lnTo>
                      <a:pt x="27" y="63"/>
                    </a:lnTo>
                    <a:cubicBezTo>
                      <a:pt x="0" y="63"/>
                      <a:pt x="0" y="105"/>
                      <a:pt x="27" y="105"/>
                    </a:cubicBezTo>
                    <a:close/>
                    <a:moveTo>
                      <a:pt x="54" y="41"/>
                    </a:moveTo>
                    <a:lnTo>
                      <a:pt x="909" y="41"/>
                    </a:lnTo>
                    <a:cubicBezTo>
                      <a:pt x="936" y="41"/>
                      <a:pt x="936" y="0"/>
                      <a:pt x="909" y="0"/>
                    </a:cubicBezTo>
                    <a:lnTo>
                      <a:pt x="54" y="0"/>
                    </a:lnTo>
                    <a:cubicBezTo>
                      <a:pt x="28" y="0"/>
                      <a:pt x="28" y="41"/>
                      <a:pt x="54" y="41"/>
                    </a:cubicBezTo>
                    <a:close/>
                  </a:path>
                </a:pathLst>
              </a:custGeom>
              <a:solidFill>
                <a:srgbClr val="E1E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6540500" y="2593975"/>
                <a:ext cx="87313" cy="82550"/>
              </a:xfrm>
              <a:custGeom>
                <a:avLst/>
                <a:gdLst>
                  <a:gd name="T0" fmla="*/ 0 w 98"/>
                  <a:gd name="T1" fmla="*/ 0 h 93"/>
                  <a:gd name="T2" fmla="*/ 98 w 98"/>
                  <a:gd name="T3" fmla="*/ 0 h 93"/>
                  <a:gd name="T4" fmla="*/ 98 w 98"/>
                  <a:gd name="T5" fmla="*/ 93 h 93"/>
                  <a:gd name="T6" fmla="*/ 51 w 98"/>
                  <a:gd name="T7" fmla="*/ 74 h 93"/>
                  <a:gd name="T8" fmla="*/ 0 w 98"/>
                  <a:gd name="T9" fmla="*/ 93 h 93"/>
                  <a:gd name="T10" fmla="*/ 0 w 98"/>
                  <a:gd name="T11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8" h="93">
                    <a:moveTo>
                      <a:pt x="0" y="0"/>
                    </a:moveTo>
                    <a:lnTo>
                      <a:pt x="98" y="0"/>
                    </a:lnTo>
                    <a:lnTo>
                      <a:pt x="98" y="93"/>
                    </a:lnTo>
                    <a:lnTo>
                      <a:pt x="51" y="74"/>
                    </a:lnTo>
                    <a:lnTo>
                      <a:pt x="0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101" name="组合 4100"/>
            <p:cNvGrpSpPr/>
            <p:nvPr/>
          </p:nvGrpSpPr>
          <p:grpSpPr>
            <a:xfrm>
              <a:off x="5456238" y="2828925"/>
              <a:ext cx="998538" cy="260350"/>
              <a:chOff x="5456238" y="2828925"/>
              <a:chExt cx="998538" cy="260350"/>
            </a:xfrm>
          </p:grpSpPr>
          <p:sp>
            <p:nvSpPr>
              <p:cNvPr id="10" name="Freeform 10"/>
              <p:cNvSpPr>
                <a:spLocks/>
              </p:cNvSpPr>
              <p:nvPr/>
            </p:nvSpPr>
            <p:spPr bwMode="auto">
              <a:xfrm>
                <a:off x="5456238" y="2828925"/>
                <a:ext cx="998538" cy="260350"/>
              </a:xfrm>
              <a:custGeom>
                <a:avLst/>
                <a:gdLst>
                  <a:gd name="T0" fmla="*/ 1094 w 1125"/>
                  <a:gd name="T1" fmla="*/ 245 h 291"/>
                  <a:gd name="T2" fmla="*/ 413 w 1125"/>
                  <a:gd name="T3" fmla="*/ 245 h 291"/>
                  <a:gd name="T4" fmla="*/ 199 w 1125"/>
                  <a:gd name="T5" fmla="*/ 245 h 291"/>
                  <a:gd name="T6" fmla="*/ 152 w 1125"/>
                  <a:gd name="T7" fmla="*/ 243 h 291"/>
                  <a:gd name="T8" fmla="*/ 81 w 1125"/>
                  <a:gd name="T9" fmla="*/ 100 h 291"/>
                  <a:gd name="T10" fmla="*/ 226 w 1125"/>
                  <a:gd name="T11" fmla="*/ 47 h 291"/>
                  <a:gd name="T12" fmla="*/ 446 w 1125"/>
                  <a:gd name="T13" fmla="*/ 47 h 291"/>
                  <a:gd name="T14" fmla="*/ 1095 w 1125"/>
                  <a:gd name="T15" fmla="*/ 47 h 291"/>
                  <a:gd name="T16" fmla="*/ 1095 w 1125"/>
                  <a:gd name="T17" fmla="*/ 0 h 291"/>
                  <a:gd name="T18" fmla="*/ 413 w 1125"/>
                  <a:gd name="T19" fmla="*/ 0 h 291"/>
                  <a:gd name="T20" fmla="*/ 199 w 1125"/>
                  <a:gd name="T21" fmla="*/ 0 h 291"/>
                  <a:gd name="T22" fmla="*/ 153 w 1125"/>
                  <a:gd name="T23" fmla="*/ 1 h 291"/>
                  <a:gd name="T24" fmla="*/ 28 w 1125"/>
                  <a:gd name="T25" fmla="*/ 109 h 291"/>
                  <a:gd name="T26" fmla="*/ 177 w 1125"/>
                  <a:gd name="T27" fmla="*/ 291 h 291"/>
                  <a:gd name="T28" fmla="*/ 356 w 1125"/>
                  <a:gd name="T29" fmla="*/ 291 h 291"/>
                  <a:gd name="T30" fmla="*/ 1088 w 1125"/>
                  <a:gd name="T31" fmla="*/ 291 h 291"/>
                  <a:gd name="T32" fmla="*/ 1095 w 1125"/>
                  <a:gd name="T33" fmla="*/ 291 h 291"/>
                  <a:gd name="T34" fmla="*/ 1096 w 1125"/>
                  <a:gd name="T35" fmla="*/ 245 h 291"/>
                  <a:gd name="T36" fmla="*/ 1094 w 1125"/>
                  <a:gd name="T37" fmla="*/ 24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25" h="291">
                    <a:moveTo>
                      <a:pt x="1094" y="245"/>
                    </a:moveTo>
                    <a:lnTo>
                      <a:pt x="413" y="245"/>
                    </a:lnTo>
                    <a:lnTo>
                      <a:pt x="199" y="245"/>
                    </a:lnTo>
                    <a:cubicBezTo>
                      <a:pt x="184" y="245"/>
                      <a:pt x="167" y="246"/>
                      <a:pt x="152" y="243"/>
                    </a:cubicBezTo>
                    <a:cubicBezTo>
                      <a:pt x="85" y="233"/>
                      <a:pt x="52" y="158"/>
                      <a:pt x="81" y="100"/>
                    </a:cubicBezTo>
                    <a:cubicBezTo>
                      <a:pt x="110" y="42"/>
                      <a:pt x="172" y="47"/>
                      <a:pt x="226" y="47"/>
                    </a:cubicBezTo>
                    <a:lnTo>
                      <a:pt x="446" y="47"/>
                    </a:lnTo>
                    <a:lnTo>
                      <a:pt x="1095" y="47"/>
                    </a:lnTo>
                    <a:cubicBezTo>
                      <a:pt x="1125" y="47"/>
                      <a:pt x="1125" y="0"/>
                      <a:pt x="1095" y="0"/>
                    </a:cubicBezTo>
                    <a:lnTo>
                      <a:pt x="413" y="0"/>
                    </a:lnTo>
                    <a:lnTo>
                      <a:pt x="199" y="0"/>
                    </a:lnTo>
                    <a:cubicBezTo>
                      <a:pt x="184" y="0"/>
                      <a:pt x="168" y="0"/>
                      <a:pt x="153" y="1"/>
                    </a:cubicBezTo>
                    <a:cubicBezTo>
                      <a:pt x="92" y="7"/>
                      <a:pt x="44" y="52"/>
                      <a:pt x="28" y="109"/>
                    </a:cubicBezTo>
                    <a:cubicBezTo>
                      <a:pt x="0" y="207"/>
                      <a:pt x="83" y="291"/>
                      <a:pt x="177" y="291"/>
                    </a:cubicBezTo>
                    <a:lnTo>
                      <a:pt x="356" y="291"/>
                    </a:lnTo>
                    <a:lnTo>
                      <a:pt x="1088" y="291"/>
                    </a:lnTo>
                    <a:lnTo>
                      <a:pt x="1095" y="291"/>
                    </a:lnTo>
                    <a:cubicBezTo>
                      <a:pt x="1125" y="291"/>
                      <a:pt x="1125" y="246"/>
                      <a:pt x="1096" y="245"/>
                    </a:cubicBezTo>
                    <a:cubicBezTo>
                      <a:pt x="1096" y="245"/>
                      <a:pt x="1095" y="245"/>
                      <a:pt x="1094" y="245"/>
                    </a:cubicBezTo>
                    <a:close/>
                  </a:path>
                </a:pathLst>
              </a:custGeom>
              <a:solidFill>
                <a:srgbClr val="E1E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11"/>
              <p:cNvSpPr>
                <a:spLocks noEditPoints="1"/>
              </p:cNvSpPr>
              <p:nvPr/>
            </p:nvSpPr>
            <p:spPr bwMode="auto">
              <a:xfrm>
                <a:off x="5538788" y="2884488"/>
                <a:ext cx="868363" cy="150813"/>
              </a:xfrm>
              <a:custGeom>
                <a:avLst/>
                <a:gdLst>
                  <a:gd name="T0" fmla="*/ 54 w 979"/>
                  <a:gd name="T1" fmla="*/ 169 h 169"/>
                  <a:gd name="T2" fmla="*/ 952 w 979"/>
                  <a:gd name="T3" fmla="*/ 169 h 169"/>
                  <a:gd name="T4" fmla="*/ 952 w 979"/>
                  <a:gd name="T5" fmla="*/ 128 h 169"/>
                  <a:gd name="T6" fmla="*/ 54 w 979"/>
                  <a:gd name="T7" fmla="*/ 128 h 169"/>
                  <a:gd name="T8" fmla="*/ 54 w 979"/>
                  <a:gd name="T9" fmla="*/ 169 h 169"/>
                  <a:gd name="T10" fmla="*/ 26 w 979"/>
                  <a:gd name="T11" fmla="*/ 106 h 169"/>
                  <a:gd name="T12" fmla="*/ 924 w 979"/>
                  <a:gd name="T13" fmla="*/ 106 h 169"/>
                  <a:gd name="T14" fmla="*/ 924 w 979"/>
                  <a:gd name="T15" fmla="*/ 64 h 169"/>
                  <a:gd name="T16" fmla="*/ 26 w 979"/>
                  <a:gd name="T17" fmla="*/ 64 h 169"/>
                  <a:gd name="T18" fmla="*/ 26 w 979"/>
                  <a:gd name="T19" fmla="*/ 106 h 169"/>
                  <a:gd name="T20" fmla="*/ 54 w 979"/>
                  <a:gd name="T21" fmla="*/ 42 h 169"/>
                  <a:gd name="T22" fmla="*/ 952 w 979"/>
                  <a:gd name="T23" fmla="*/ 42 h 169"/>
                  <a:gd name="T24" fmla="*/ 952 w 979"/>
                  <a:gd name="T25" fmla="*/ 0 h 169"/>
                  <a:gd name="T26" fmla="*/ 54 w 979"/>
                  <a:gd name="T27" fmla="*/ 0 h 169"/>
                  <a:gd name="T28" fmla="*/ 54 w 979"/>
                  <a:gd name="T29" fmla="*/ 42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79" h="169">
                    <a:moveTo>
                      <a:pt x="54" y="169"/>
                    </a:moveTo>
                    <a:lnTo>
                      <a:pt x="952" y="169"/>
                    </a:lnTo>
                    <a:cubicBezTo>
                      <a:pt x="979" y="169"/>
                      <a:pt x="979" y="128"/>
                      <a:pt x="952" y="128"/>
                    </a:cubicBezTo>
                    <a:lnTo>
                      <a:pt x="54" y="128"/>
                    </a:lnTo>
                    <a:cubicBezTo>
                      <a:pt x="27" y="128"/>
                      <a:pt x="27" y="169"/>
                      <a:pt x="54" y="169"/>
                    </a:cubicBezTo>
                    <a:close/>
                    <a:moveTo>
                      <a:pt x="26" y="106"/>
                    </a:moveTo>
                    <a:lnTo>
                      <a:pt x="924" y="106"/>
                    </a:lnTo>
                    <a:cubicBezTo>
                      <a:pt x="951" y="106"/>
                      <a:pt x="951" y="64"/>
                      <a:pt x="924" y="64"/>
                    </a:cubicBezTo>
                    <a:lnTo>
                      <a:pt x="26" y="64"/>
                    </a:lnTo>
                    <a:cubicBezTo>
                      <a:pt x="0" y="64"/>
                      <a:pt x="0" y="106"/>
                      <a:pt x="26" y="106"/>
                    </a:cubicBezTo>
                    <a:close/>
                    <a:moveTo>
                      <a:pt x="54" y="42"/>
                    </a:moveTo>
                    <a:lnTo>
                      <a:pt x="952" y="42"/>
                    </a:lnTo>
                    <a:cubicBezTo>
                      <a:pt x="979" y="42"/>
                      <a:pt x="979" y="0"/>
                      <a:pt x="952" y="0"/>
                    </a:cubicBezTo>
                    <a:lnTo>
                      <a:pt x="54" y="0"/>
                    </a:lnTo>
                    <a:cubicBezTo>
                      <a:pt x="27" y="0"/>
                      <a:pt x="27" y="42"/>
                      <a:pt x="54" y="42"/>
                    </a:cubicBezTo>
                    <a:close/>
                  </a:path>
                </a:pathLst>
              </a:custGeom>
              <a:solidFill>
                <a:srgbClr val="E1E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6234113" y="2884488"/>
                <a:ext cx="87313" cy="82550"/>
              </a:xfrm>
              <a:custGeom>
                <a:avLst/>
                <a:gdLst>
                  <a:gd name="T0" fmla="*/ 0 w 99"/>
                  <a:gd name="T1" fmla="*/ 0 h 93"/>
                  <a:gd name="T2" fmla="*/ 99 w 99"/>
                  <a:gd name="T3" fmla="*/ 0 h 93"/>
                  <a:gd name="T4" fmla="*/ 99 w 99"/>
                  <a:gd name="T5" fmla="*/ 93 h 93"/>
                  <a:gd name="T6" fmla="*/ 52 w 99"/>
                  <a:gd name="T7" fmla="*/ 75 h 93"/>
                  <a:gd name="T8" fmla="*/ 0 w 99"/>
                  <a:gd name="T9" fmla="*/ 93 h 93"/>
                  <a:gd name="T10" fmla="*/ 0 w 99"/>
                  <a:gd name="T11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" h="93">
                    <a:moveTo>
                      <a:pt x="0" y="0"/>
                    </a:moveTo>
                    <a:lnTo>
                      <a:pt x="99" y="0"/>
                    </a:lnTo>
                    <a:lnTo>
                      <a:pt x="99" y="93"/>
                    </a:lnTo>
                    <a:lnTo>
                      <a:pt x="52" y="75"/>
                    </a:lnTo>
                    <a:lnTo>
                      <a:pt x="0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7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111" name="组合 4110"/>
          <p:cNvGrpSpPr/>
          <p:nvPr/>
        </p:nvGrpSpPr>
        <p:grpSpPr>
          <a:xfrm>
            <a:off x="10850909" y="6165304"/>
            <a:ext cx="939800" cy="368300"/>
            <a:chOff x="8618538" y="979488"/>
            <a:chExt cx="939800" cy="368300"/>
          </a:xfrm>
        </p:grpSpPr>
        <p:sp>
          <p:nvSpPr>
            <p:cNvPr id="4109" name="Freeform 22"/>
            <p:cNvSpPr>
              <a:spLocks/>
            </p:cNvSpPr>
            <p:nvPr/>
          </p:nvSpPr>
          <p:spPr bwMode="auto">
            <a:xfrm>
              <a:off x="9380538" y="979488"/>
              <a:ext cx="177800" cy="368300"/>
            </a:xfrm>
            <a:custGeom>
              <a:avLst/>
              <a:gdLst>
                <a:gd name="T0" fmla="*/ 9 w 265"/>
                <a:gd name="T1" fmla="*/ 2 h 543"/>
                <a:gd name="T2" fmla="*/ 9 w 265"/>
                <a:gd name="T3" fmla="*/ 2 h 543"/>
                <a:gd name="T4" fmla="*/ 29 w 265"/>
                <a:gd name="T5" fmla="*/ 6 h 543"/>
                <a:gd name="T6" fmla="*/ 263 w 265"/>
                <a:gd name="T7" fmla="*/ 266 h 543"/>
                <a:gd name="T8" fmla="*/ 265 w 265"/>
                <a:gd name="T9" fmla="*/ 271 h 543"/>
                <a:gd name="T10" fmla="*/ 265 w 265"/>
                <a:gd name="T11" fmla="*/ 271 h 543"/>
                <a:gd name="T12" fmla="*/ 263 w 265"/>
                <a:gd name="T13" fmla="*/ 276 h 543"/>
                <a:gd name="T14" fmla="*/ 29 w 265"/>
                <a:gd name="T15" fmla="*/ 537 h 543"/>
                <a:gd name="T16" fmla="*/ 9 w 265"/>
                <a:gd name="T17" fmla="*/ 540 h 543"/>
                <a:gd name="T18" fmla="*/ 9 w 265"/>
                <a:gd name="T19" fmla="*/ 540 h 543"/>
                <a:gd name="T20" fmla="*/ 4 w 265"/>
                <a:gd name="T21" fmla="*/ 528 h 543"/>
                <a:gd name="T22" fmla="*/ 234 w 265"/>
                <a:gd name="T23" fmla="*/ 271 h 543"/>
                <a:gd name="T24" fmla="*/ 4 w 265"/>
                <a:gd name="T25" fmla="*/ 15 h 543"/>
                <a:gd name="T26" fmla="*/ 9 w 265"/>
                <a:gd name="T27" fmla="*/ 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5" h="543">
                  <a:moveTo>
                    <a:pt x="9" y="2"/>
                  </a:moveTo>
                  <a:lnTo>
                    <a:pt x="9" y="2"/>
                  </a:lnTo>
                  <a:cubicBezTo>
                    <a:pt x="16" y="0"/>
                    <a:pt x="25" y="1"/>
                    <a:pt x="29" y="6"/>
                  </a:cubicBezTo>
                  <a:lnTo>
                    <a:pt x="263" y="266"/>
                  </a:lnTo>
                  <a:cubicBezTo>
                    <a:pt x="264" y="268"/>
                    <a:pt x="265" y="270"/>
                    <a:pt x="265" y="271"/>
                  </a:cubicBezTo>
                  <a:lnTo>
                    <a:pt x="265" y="271"/>
                  </a:lnTo>
                  <a:cubicBezTo>
                    <a:pt x="265" y="273"/>
                    <a:pt x="264" y="275"/>
                    <a:pt x="263" y="276"/>
                  </a:cubicBezTo>
                  <a:lnTo>
                    <a:pt x="29" y="537"/>
                  </a:lnTo>
                  <a:cubicBezTo>
                    <a:pt x="25" y="541"/>
                    <a:pt x="16" y="543"/>
                    <a:pt x="9" y="540"/>
                  </a:cubicBezTo>
                  <a:lnTo>
                    <a:pt x="9" y="540"/>
                  </a:lnTo>
                  <a:cubicBezTo>
                    <a:pt x="2" y="538"/>
                    <a:pt x="0" y="532"/>
                    <a:pt x="4" y="528"/>
                  </a:cubicBezTo>
                  <a:lnTo>
                    <a:pt x="234" y="271"/>
                  </a:lnTo>
                  <a:lnTo>
                    <a:pt x="4" y="15"/>
                  </a:lnTo>
                  <a:cubicBezTo>
                    <a:pt x="0" y="10"/>
                    <a:pt x="2" y="5"/>
                    <a:pt x="9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0" name="Freeform 23"/>
            <p:cNvSpPr>
              <a:spLocks noEditPoints="1"/>
            </p:cNvSpPr>
            <p:nvPr/>
          </p:nvSpPr>
          <p:spPr bwMode="auto">
            <a:xfrm>
              <a:off x="8618538" y="1139826"/>
              <a:ext cx="769938" cy="66675"/>
            </a:xfrm>
            <a:custGeom>
              <a:avLst/>
              <a:gdLst>
                <a:gd name="T0" fmla="*/ 50 w 1145"/>
                <a:gd name="T1" fmla="*/ 0 h 100"/>
                <a:gd name="T2" fmla="*/ 101 w 1145"/>
                <a:gd name="T3" fmla="*/ 50 h 100"/>
                <a:gd name="T4" fmla="*/ 50 w 1145"/>
                <a:gd name="T5" fmla="*/ 100 h 100"/>
                <a:gd name="T6" fmla="*/ 0 w 1145"/>
                <a:gd name="T7" fmla="*/ 50 h 100"/>
                <a:gd name="T8" fmla="*/ 50 w 1145"/>
                <a:gd name="T9" fmla="*/ 0 h 100"/>
                <a:gd name="T10" fmla="*/ 244 w 1145"/>
                <a:gd name="T11" fmla="*/ 0 h 100"/>
                <a:gd name="T12" fmla="*/ 294 w 1145"/>
                <a:gd name="T13" fmla="*/ 50 h 100"/>
                <a:gd name="T14" fmla="*/ 244 w 1145"/>
                <a:gd name="T15" fmla="*/ 100 h 100"/>
                <a:gd name="T16" fmla="*/ 193 w 1145"/>
                <a:gd name="T17" fmla="*/ 50 h 100"/>
                <a:gd name="T18" fmla="*/ 244 w 1145"/>
                <a:gd name="T19" fmla="*/ 0 h 100"/>
                <a:gd name="T20" fmla="*/ 437 w 1145"/>
                <a:gd name="T21" fmla="*/ 0 h 100"/>
                <a:gd name="T22" fmla="*/ 487 w 1145"/>
                <a:gd name="T23" fmla="*/ 50 h 100"/>
                <a:gd name="T24" fmla="*/ 437 w 1145"/>
                <a:gd name="T25" fmla="*/ 100 h 100"/>
                <a:gd name="T26" fmla="*/ 387 w 1145"/>
                <a:gd name="T27" fmla="*/ 50 h 100"/>
                <a:gd name="T28" fmla="*/ 437 w 1145"/>
                <a:gd name="T29" fmla="*/ 0 h 100"/>
                <a:gd name="T30" fmla="*/ 1095 w 1145"/>
                <a:gd name="T31" fmla="*/ 0 h 100"/>
                <a:gd name="T32" fmla="*/ 1145 w 1145"/>
                <a:gd name="T33" fmla="*/ 50 h 100"/>
                <a:gd name="T34" fmla="*/ 1095 w 1145"/>
                <a:gd name="T35" fmla="*/ 100 h 100"/>
                <a:gd name="T36" fmla="*/ 1044 w 1145"/>
                <a:gd name="T37" fmla="*/ 50 h 100"/>
                <a:gd name="T38" fmla="*/ 1095 w 1145"/>
                <a:gd name="T39" fmla="*/ 0 h 100"/>
                <a:gd name="T40" fmla="*/ 902 w 1145"/>
                <a:gd name="T41" fmla="*/ 0 h 100"/>
                <a:gd name="T42" fmla="*/ 952 w 1145"/>
                <a:gd name="T43" fmla="*/ 50 h 100"/>
                <a:gd name="T44" fmla="*/ 902 w 1145"/>
                <a:gd name="T45" fmla="*/ 100 h 100"/>
                <a:gd name="T46" fmla="*/ 851 w 1145"/>
                <a:gd name="T47" fmla="*/ 50 h 100"/>
                <a:gd name="T48" fmla="*/ 902 w 1145"/>
                <a:gd name="T49" fmla="*/ 0 h 100"/>
                <a:gd name="T50" fmla="*/ 708 w 1145"/>
                <a:gd name="T51" fmla="*/ 0 h 100"/>
                <a:gd name="T52" fmla="*/ 759 w 1145"/>
                <a:gd name="T53" fmla="*/ 50 h 100"/>
                <a:gd name="T54" fmla="*/ 708 w 1145"/>
                <a:gd name="T55" fmla="*/ 100 h 100"/>
                <a:gd name="T56" fmla="*/ 658 w 1145"/>
                <a:gd name="T57" fmla="*/ 50 h 100"/>
                <a:gd name="T58" fmla="*/ 708 w 1145"/>
                <a:gd name="T5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45" h="100">
                  <a:moveTo>
                    <a:pt x="50" y="0"/>
                  </a:moveTo>
                  <a:cubicBezTo>
                    <a:pt x="78" y="0"/>
                    <a:pt x="101" y="22"/>
                    <a:pt x="101" y="50"/>
                  </a:cubicBezTo>
                  <a:cubicBezTo>
                    <a:pt x="101" y="78"/>
                    <a:pt x="78" y="100"/>
                    <a:pt x="50" y="100"/>
                  </a:cubicBezTo>
                  <a:cubicBezTo>
                    <a:pt x="23" y="100"/>
                    <a:pt x="0" y="78"/>
                    <a:pt x="0" y="50"/>
                  </a:cubicBezTo>
                  <a:cubicBezTo>
                    <a:pt x="0" y="22"/>
                    <a:pt x="23" y="0"/>
                    <a:pt x="50" y="0"/>
                  </a:cubicBezTo>
                  <a:close/>
                  <a:moveTo>
                    <a:pt x="244" y="0"/>
                  </a:moveTo>
                  <a:cubicBezTo>
                    <a:pt x="271" y="0"/>
                    <a:pt x="294" y="22"/>
                    <a:pt x="294" y="50"/>
                  </a:cubicBezTo>
                  <a:cubicBezTo>
                    <a:pt x="294" y="78"/>
                    <a:pt x="271" y="100"/>
                    <a:pt x="244" y="100"/>
                  </a:cubicBezTo>
                  <a:cubicBezTo>
                    <a:pt x="216" y="100"/>
                    <a:pt x="193" y="78"/>
                    <a:pt x="193" y="50"/>
                  </a:cubicBezTo>
                  <a:cubicBezTo>
                    <a:pt x="193" y="22"/>
                    <a:pt x="216" y="0"/>
                    <a:pt x="244" y="0"/>
                  </a:cubicBezTo>
                  <a:close/>
                  <a:moveTo>
                    <a:pt x="437" y="0"/>
                  </a:moveTo>
                  <a:cubicBezTo>
                    <a:pt x="465" y="0"/>
                    <a:pt x="487" y="22"/>
                    <a:pt x="487" y="50"/>
                  </a:cubicBezTo>
                  <a:cubicBezTo>
                    <a:pt x="487" y="78"/>
                    <a:pt x="465" y="100"/>
                    <a:pt x="437" y="100"/>
                  </a:cubicBezTo>
                  <a:cubicBezTo>
                    <a:pt x="409" y="100"/>
                    <a:pt x="387" y="78"/>
                    <a:pt x="387" y="50"/>
                  </a:cubicBezTo>
                  <a:cubicBezTo>
                    <a:pt x="387" y="22"/>
                    <a:pt x="409" y="0"/>
                    <a:pt x="437" y="0"/>
                  </a:cubicBezTo>
                  <a:close/>
                  <a:moveTo>
                    <a:pt x="1095" y="0"/>
                  </a:moveTo>
                  <a:cubicBezTo>
                    <a:pt x="1123" y="0"/>
                    <a:pt x="1145" y="22"/>
                    <a:pt x="1145" y="50"/>
                  </a:cubicBezTo>
                  <a:cubicBezTo>
                    <a:pt x="1145" y="78"/>
                    <a:pt x="1123" y="100"/>
                    <a:pt x="1095" y="100"/>
                  </a:cubicBezTo>
                  <a:cubicBezTo>
                    <a:pt x="1067" y="100"/>
                    <a:pt x="1044" y="78"/>
                    <a:pt x="1044" y="50"/>
                  </a:cubicBezTo>
                  <a:cubicBezTo>
                    <a:pt x="1044" y="22"/>
                    <a:pt x="1067" y="0"/>
                    <a:pt x="1095" y="0"/>
                  </a:cubicBezTo>
                  <a:close/>
                  <a:moveTo>
                    <a:pt x="902" y="0"/>
                  </a:moveTo>
                  <a:cubicBezTo>
                    <a:pt x="929" y="0"/>
                    <a:pt x="952" y="22"/>
                    <a:pt x="952" y="50"/>
                  </a:cubicBezTo>
                  <a:cubicBezTo>
                    <a:pt x="952" y="78"/>
                    <a:pt x="929" y="100"/>
                    <a:pt x="902" y="100"/>
                  </a:cubicBezTo>
                  <a:cubicBezTo>
                    <a:pt x="874" y="100"/>
                    <a:pt x="851" y="78"/>
                    <a:pt x="851" y="50"/>
                  </a:cubicBezTo>
                  <a:cubicBezTo>
                    <a:pt x="851" y="22"/>
                    <a:pt x="874" y="0"/>
                    <a:pt x="902" y="0"/>
                  </a:cubicBezTo>
                  <a:close/>
                  <a:moveTo>
                    <a:pt x="708" y="0"/>
                  </a:moveTo>
                  <a:cubicBezTo>
                    <a:pt x="736" y="0"/>
                    <a:pt x="759" y="22"/>
                    <a:pt x="759" y="50"/>
                  </a:cubicBezTo>
                  <a:cubicBezTo>
                    <a:pt x="759" y="78"/>
                    <a:pt x="736" y="100"/>
                    <a:pt x="708" y="100"/>
                  </a:cubicBezTo>
                  <a:cubicBezTo>
                    <a:pt x="680" y="100"/>
                    <a:pt x="658" y="78"/>
                    <a:pt x="658" y="50"/>
                  </a:cubicBezTo>
                  <a:cubicBezTo>
                    <a:pt x="658" y="22"/>
                    <a:pt x="680" y="0"/>
                    <a:pt x="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18849">
        <p14:flash/>
      </p:transition>
    </mc:Choice>
    <mc:Fallback xmlns="">
      <p:transition spd="slow" advTm="18849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2000"/>
                                            <p:tgtEl>
                                              <p:spTgt spid="4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fill="hold" nodeType="withEffect" p14:presetBounceEnd="6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p14:bounceEnd="6000">
                                          <p:cBhvr>
                                            <p:cTn id="9" dur="3000" fill="hold"/>
                                            <p:tgtEl>
                                              <p:spTgt spid="410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1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" dur="2000" tmFilter="0, 0; .2, .5; .8, .5; 1, 0"/>
                                            <p:tgtEl>
                                              <p:spTgt spid="410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3" dur="1000" autoRev="1" fill="hold"/>
                                            <p:tgtEl>
                                              <p:spTgt spid="410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5" presetID="10" presetClass="entr" presetSubtype="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2000"/>
                                            <p:tgtEl>
                                              <p:spTgt spid="4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19" presetID="64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91667E-6 4.81481E-6 L 2.91667E-6 -0.19908 " pathEditMode="relative" rAng="0" ptsTypes="AA">
                                          <p:cBhvr>
                                            <p:cTn id="20" dur="2000" fill="hold"/>
                                            <p:tgtEl>
                                              <p:spTgt spid="410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9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4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3.7037E-6 L -4.16667E-7 -0.19884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410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95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2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0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0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0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0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 tmFilter="0,0; .5, 1; 1, 1"/>
                                            <p:tgtEl>
                                              <p:spTgt spid="40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10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10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4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44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99" grpId="0"/>
          <p:bldP spid="4100" grpId="0" build="p"/>
          <p:bldP spid="24" grpId="0" animBg="1"/>
          <p:bldP spid="3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7" dur="2000"/>
                                            <p:tgtEl>
                                              <p:spTgt spid="41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9" dur="3000" fill="hold"/>
                                            <p:tgtEl>
                                              <p:spTgt spid="410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11" presetID="26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" dur="2000" tmFilter="0, 0; .2, .5; .8, .5; 1, 0"/>
                                            <p:tgtEl>
                                              <p:spTgt spid="410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3" dur="1000" autoRev="1" fill="hold"/>
                                            <p:tgtEl>
                                              <p:spTgt spid="410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5" presetID="10" presetClass="entr" presetSubtype="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2000"/>
                                            <p:tgtEl>
                                              <p:spTgt spid="410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19" presetID="64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91667E-6 4.81481E-6 L 2.91667E-6 -0.19908 " pathEditMode="relative" rAng="0" ptsTypes="AA">
                                          <p:cBhvr>
                                            <p:cTn id="20" dur="2000" fill="hold"/>
                                            <p:tgtEl>
                                              <p:spTgt spid="410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95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4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3.7037E-6 L -4.16667E-7 -0.19884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410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95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24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40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0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0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0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 tmFilter="0,0; .5, 1; 1, 1"/>
                                            <p:tgtEl>
                                              <p:spTgt spid="40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0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10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10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3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40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44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41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41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99" grpId="0"/>
          <p:bldP spid="4100" grpId="0" build="p"/>
          <p:bldP spid="24" grpId="0" animBg="1"/>
          <p:bldP spid="31" grpId="0" animBg="1"/>
        </p:bldLst>
      </p:timing>
    </mc:Fallback>
  </mc:AlternateContent>
  <p:extLst mod="1">
    <p:ext uri="{E180D4A7-C9FB-4DFB-919C-405C955672EB}">
      <p14:showEvtLst xmlns:p14="http://schemas.microsoft.com/office/powerpoint/2010/main">
        <p14:playEvt time="3006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52638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折角形 7"/>
          <p:cNvSpPr/>
          <p:nvPr/>
        </p:nvSpPr>
        <p:spPr>
          <a:xfrm>
            <a:off x="2205831" y="2457451"/>
            <a:ext cx="1951038" cy="2879725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latinLnBrk="1">
              <a:lnSpc>
                <a:spcPct val="125000"/>
              </a:lnSpc>
              <a:defRPr/>
            </a:pPr>
            <a:r>
              <a:rPr lang="en-US" altLang="zh-CN" sz="1600" dirty="0">
                <a:solidFill>
                  <a:srgbClr val="1369B2"/>
                </a:solidFill>
              </a:rPr>
              <a:t>&lt;!DOCTYPE&gt; </a:t>
            </a:r>
            <a:r>
              <a:rPr lang="zh-CN" altLang="en-US" sz="1600" dirty="0">
                <a:solidFill>
                  <a:srgbClr val="1369B2"/>
                </a:solidFill>
              </a:rPr>
              <a:t>标签</a:t>
            </a:r>
            <a:r>
              <a:rPr lang="zh-CN" altLang="zh-CN" sz="1600" dirty="0">
                <a:solidFill>
                  <a:schemeClr val="accent6"/>
                </a:solidFill>
              </a:rPr>
              <a:t>位于文档的最前面，用于向浏览器说明当前文档使用哪种 </a:t>
            </a:r>
            <a:r>
              <a:rPr lang="en-US" altLang="zh-CN" sz="1600" dirty="0">
                <a:solidFill>
                  <a:schemeClr val="accent6"/>
                </a:solidFill>
              </a:rPr>
              <a:t>HTML </a:t>
            </a:r>
            <a:r>
              <a:rPr lang="zh-CN" altLang="zh-CN" sz="1600" dirty="0">
                <a:solidFill>
                  <a:schemeClr val="accent6"/>
                </a:solidFill>
              </a:rPr>
              <a:t>或</a:t>
            </a:r>
            <a:r>
              <a:rPr lang="en-US" altLang="zh-CN" sz="1600" dirty="0">
                <a:solidFill>
                  <a:schemeClr val="accent6"/>
                </a:solidFill>
              </a:rPr>
              <a:t> XHTML </a:t>
            </a:r>
            <a:r>
              <a:rPr lang="zh-CN" altLang="zh-CN" sz="1600" dirty="0">
                <a:solidFill>
                  <a:schemeClr val="accent6"/>
                </a:solidFill>
              </a:rPr>
              <a:t>标准规范</a:t>
            </a:r>
            <a:r>
              <a:rPr lang="zh-CN" altLang="en-US" sz="1600" dirty="0">
                <a:solidFill>
                  <a:schemeClr val="accent6"/>
                </a:solidFill>
              </a:rPr>
              <a:t>。</a:t>
            </a:r>
            <a:endParaRPr lang="zh-CN" altLang="en-US" sz="16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4183856" y="2457451"/>
            <a:ext cx="1949450" cy="2879725"/>
          </a:xfrm>
          <a:prstGeom prst="foldedCorner">
            <a:avLst/>
          </a:prstGeom>
          <a:solidFill>
            <a:srgbClr val="FEF5E2">
              <a:alpha val="274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latinLnBrk="1">
              <a:lnSpc>
                <a:spcPct val="125000"/>
              </a:lnSpc>
              <a:defRPr/>
            </a:pPr>
            <a:r>
              <a:rPr lang="en-US" altLang="zh-CN" sz="1600" dirty="0">
                <a:solidFill>
                  <a:srgbClr val="1369B2"/>
                </a:solidFill>
              </a:rPr>
              <a:t>&lt;html&gt;</a:t>
            </a:r>
            <a:r>
              <a:rPr lang="zh-CN" altLang="en-US" sz="1600" dirty="0">
                <a:solidFill>
                  <a:srgbClr val="1369B2"/>
                </a:solidFill>
              </a:rPr>
              <a:t>标签</a:t>
            </a:r>
            <a:r>
              <a:rPr lang="zh-CN" altLang="zh-CN" sz="1600" dirty="0">
                <a:solidFill>
                  <a:schemeClr val="tx1"/>
                </a:solidFill>
              </a:rPr>
              <a:t>位于</a:t>
            </a:r>
            <a:r>
              <a:rPr lang="en-US" altLang="zh-CN" sz="1600" dirty="0">
                <a:solidFill>
                  <a:srgbClr val="1369B2"/>
                </a:solidFill>
              </a:rPr>
              <a:t>&lt;!</a:t>
            </a:r>
            <a:r>
              <a:rPr lang="en-US" altLang="zh-CN" sz="1600" dirty="0" smtClean="0">
                <a:solidFill>
                  <a:srgbClr val="1369B2"/>
                </a:solidFill>
              </a:rPr>
              <a:t>D&lt;!DOCTYPE</a:t>
            </a:r>
            <a:r>
              <a:rPr lang="en-US" altLang="zh-CN" sz="1600" dirty="0">
                <a:solidFill>
                  <a:srgbClr val="1369B2"/>
                </a:solidFill>
              </a:rPr>
              <a:t>&gt; </a:t>
            </a:r>
            <a:r>
              <a:rPr lang="zh-CN" altLang="en-US" sz="1600" dirty="0">
                <a:solidFill>
                  <a:srgbClr val="1369B2"/>
                </a:solidFill>
              </a:rPr>
              <a:t>标签</a:t>
            </a:r>
            <a:r>
              <a:rPr lang="zh-CN" altLang="zh-CN" sz="1600" dirty="0">
                <a:solidFill>
                  <a:schemeClr val="accent6"/>
                </a:solidFill>
              </a:rPr>
              <a:t>之后，也称为</a:t>
            </a:r>
            <a:r>
              <a:rPr lang="zh-CN" altLang="zh-CN" sz="1600" dirty="0">
                <a:solidFill>
                  <a:srgbClr val="1369B2"/>
                </a:solidFill>
              </a:rPr>
              <a:t>根</a:t>
            </a:r>
            <a:r>
              <a:rPr lang="zh-CN" altLang="en-US" sz="1600" dirty="0">
                <a:solidFill>
                  <a:srgbClr val="1369B2"/>
                </a:solidFill>
              </a:rPr>
              <a:t>标签</a:t>
            </a:r>
            <a:r>
              <a:rPr lang="zh-CN" altLang="zh-CN" sz="1600" dirty="0">
                <a:solidFill>
                  <a:schemeClr val="accent6"/>
                </a:solidFill>
              </a:rPr>
              <a:t>，用于告知浏览器其自身是一个</a:t>
            </a:r>
            <a:r>
              <a:rPr lang="en-US" altLang="zh-CN" sz="1600" dirty="0">
                <a:solidFill>
                  <a:schemeClr val="accent6"/>
                </a:solidFill>
              </a:rPr>
              <a:t> HTML </a:t>
            </a:r>
            <a:r>
              <a:rPr lang="zh-CN" altLang="zh-CN" sz="1600" dirty="0">
                <a:solidFill>
                  <a:schemeClr val="accent6"/>
                </a:solidFill>
              </a:rPr>
              <a:t>文档。</a:t>
            </a:r>
          </a:p>
          <a:p>
            <a:pPr eaLnBrk="1" latinLnBrk="1">
              <a:lnSpc>
                <a:spcPct val="125000"/>
              </a:lnSpc>
              <a:defRPr/>
            </a:pPr>
            <a:endParaRPr lang="zh-CN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折角形 9"/>
          <p:cNvSpPr/>
          <p:nvPr/>
        </p:nvSpPr>
        <p:spPr>
          <a:xfrm>
            <a:off x="6161881" y="2457451"/>
            <a:ext cx="1949450" cy="2879725"/>
          </a:xfrm>
          <a:prstGeom prst="foldedCorner">
            <a:avLst/>
          </a:prstGeom>
          <a:solidFill>
            <a:srgbClr val="E7E5FF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>
              <a:lnSpc>
                <a:spcPct val="125000"/>
              </a:lnSpc>
              <a:defRPr/>
            </a:pPr>
            <a:r>
              <a:rPr lang="en-US" altLang="zh-CN" sz="1600" dirty="0">
                <a:solidFill>
                  <a:srgbClr val="1369B2"/>
                </a:solidFill>
              </a:rPr>
              <a:t>&lt;head&gt;</a:t>
            </a:r>
            <a:r>
              <a:rPr lang="zh-CN" altLang="en-US" sz="1600" dirty="0">
                <a:solidFill>
                  <a:srgbClr val="1369B2"/>
                </a:solidFill>
              </a:rPr>
              <a:t>标签</a:t>
            </a:r>
            <a:r>
              <a:rPr lang="zh-CN" altLang="zh-CN" sz="1600" dirty="0">
                <a:solidFill>
                  <a:schemeClr val="tx1"/>
                </a:solidFill>
              </a:rPr>
              <a:t>用于定</a:t>
            </a:r>
            <a:r>
              <a:rPr lang="zh-CN" altLang="en-US" sz="1600" dirty="0">
                <a:solidFill>
                  <a:schemeClr val="accent6"/>
                </a:solidFill>
              </a:rPr>
              <a:t>定</a:t>
            </a:r>
            <a:r>
              <a:rPr lang="zh-CN" altLang="zh-CN" sz="1600" dirty="0">
                <a:solidFill>
                  <a:schemeClr val="accent6"/>
                </a:solidFill>
              </a:rPr>
              <a:t>义</a:t>
            </a:r>
            <a:r>
              <a:rPr lang="en-US" altLang="zh-CN" sz="1600" dirty="0">
                <a:solidFill>
                  <a:schemeClr val="accent6"/>
                </a:solidFill>
              </a:rPr>
              <a:t>HTML</a:t>
            </a:r>
            <a:r>
              <a:rPr lang="zh-CN" altLang="zh-CN" sz="1600" dirty="0">
                <a:solidFill>
                  <a:schemeClr val="accent6"/>
                </a:solidFill>
              </a:rPr>
              <a:t>文档的</a:t>
            </a:r>
            <a:r>
              <a:rPr lang="zh-CN" altLang="zh-CN" sz="1600" dirty="0">
                <a:solidFill>
                  <a:srgbClr val="1369B2"/>
                </a:solidFill>
              </a:rPr>
              <a:t>头部信息</a:t>
            </a:r>
            <a:r>
              <a:rPr lang="zh-CN" altLang="zh-CN" sz="1600" dirty="0">
                <a:solidFill>
                  <a:schemeClr val="accent6"/>
                </a:solidFill>
              </a:rPr>
              <a:t>，也称为</a:t>
            </a:r>
            <a:r>
              <a:rPr lang="zh-CN" altLang="zh-CN" sz="1600" dirty="0">
                <a:solidFill>
                  <a:srgbClr val="1369B2"/>
                </a:solidFill>
              </a:rPr>
              <a:t>头部</a:t>
            </a:r>
            <a:r>
              <a:rPr lang="zh-CN" altLang="en-US" sz="1600" dirty="0">
                <a:solidFill>
                  <a:srgbClr val="1369B2"/>
                </a:solidFill>
              </a:rPr>
              <a:t>标签</a:t>
            </a:r>
            <a:r>
              <a:rPr lang="zh-CN" altLang="zh-CN" sz="1600" dirty="0">
                <a:solidFill>
                  <a:schemeClr val="accent6"/>
                </a:solidFill>
              </a:rPr>
              <a:t>，紧跟在</a:t>
            </a:r>
            <a:r>
              <a:rPr lang="en-US" altLang="zh-CN" sz="1600" dirty="0">
                <a:solidFill>
                  <a:srgbClr val="1369B2"/>
                </a:solidFill>
              </a:rPr>
              <a:t>&lt;html&gt;</a:t>
            </a:r>
            <a:r>
              <a:rPr lang="zh-CN" altLang="en-US" sz="1600" dirty="0">
                <a:solidFill>
                  <a:srgbClr val="1369B2"/>
                </a:solidFill>
              </a:rPr>
              <a:t>标签</a:t>
            </a:r>
            <a:r>
              <a:rPr lang="zh-CN" altLang="zh-CN" sz="1600" dirty="0">
                <a:solidFill>
                  <a:schemeClr val="accent6"/>
                </a:solidFill>
              </a:rPr>
              <a:t>之后，主要用来封装其他位于文档头部的</a:t>
            </a:r>
            <a:r>
              <a:rPr lang="zh-CN" altLang="en-US" sz="1600" dirty="0">
                <a:solidFill>
                  <a:schemeClr val="accent6"/>
                </a:solidFill>
              </a:rPr>
              <a:t>标签。</a:t>
            </a:r>
            <a:endParaRPr lang="zh-CN" altLang="en-US" sz="16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11" name="折角形 10"/>
          <p:cNvSpPr/>
          <p:nvPr/>
        </p:nvSpPr>
        <p:spPr>
          <a:xfrm>
            <a:off x="8138320" y="2457451"/>
            <a:ext cx="1951037" cy="2879725"/>
          </a:xfrm>
          <a:prstGeom prst="foldedCorner">
            <a:avLst/>
          </a:prstGeom>
          <a:solidFill>
            <a:srgbClr val="EBFFFA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>
              <a:lnSpc>
                <a:spcPct val="125000"/>
              </a:lnSpc>
              <a:defRPr/>
            </a:pPr>
            <a:r>
              <a:rPr lang="en-US" altLang="zh-CN" sz="1600" dirty="0">
                <a:solidFill>
                  <a:srgbClr val="1369B2"/>
                </a:solidFill>
              </a:rPr>
              <a:t>&lt;body&gt;</a:t>
            </a:r>
            <a:r>
              <a:rPr lang="zh-CN" altLang="en-US" sz="1600" dirty="0">
                <a:solidFill>
                  <a:srgbClr val="1369B2"/>
                </a:solidFill>
              </a:rPr>
              <a:t>标签</a:t>
            </a:r>
            <a:r>
              <a:rPr lang="zh-CN" altLang="zh-CN" sz="1600" dirty="0">
                <a:solidFill>
                  <a:schemeClr val="tx1"/>
                </a:solidFill>
              </a:rPr>
              <a:t>用于定</a:t>
            </a:r>
            <a:r>
              <a:rPr lang="zh-CN" altLang="en-US" sz="1600" dirty="0">
                <a:solidFill>
                  <a:schemeClr val="accent6"/>
                </a:solidFill>
              </a:rPr>
              <a:t>定</a:t>
            </a:r>
            <a:r>
              <a:rPr lang="zh-CN" altLang="zh-CN" sz="1600" dirty="0">
                <a:solidFill>
                  <a:schemeClr val="accent6"/>
                </a:solidFill>
              </a:rPr>
              <a:t>义</a:t>
            </a:r>
            <a:r>
              <a:rPr lang="en-US" altLang="zh-CN" sz="1600" dirty="0">
                <a:solidFill>
                  <a:srgbClr val="1369B2"/>
                </a:solidFill>
              </a:rPr>
              <a:t>HTML</a:t>
            </a:r>
            <a:r>
              <a:rPr lang="zh-CN" altLang="zh-CN" sz="1600" dirty="0">
                <a:solidFill>
                  <a:srgbClr val="1369B2"/>
                </a:solidFill>
              </a:rPr>
              <a:t>文档</a:t>
            </a:r>
            <a:r>
              <a:rPr lang="zh-CN" altLang="zh-CN" sz="1600" dirty="0">
                <a:solidFill>
                  <a:schemeClr val="accent6"/>
                </a:solidFill>
              </a:rPr>
              <a:t>所要显示的内容，也称为</a:t>
            </a:r>
            <a:r>
              <a:rPr lang="zh-CN" altLang="zh-CN" sz="1600" dirty="0">
                <a:solidFill>
                  <a:srgbClr val="1369B2"/>
                </a:solidFill>
              </a:rPr>
              <a:t>主体</a:t>
            </a:r>
            <a:r>
              <a:rPr lang="zh-CN" altLang="en-US" sz="1600" dirty="0">
                <a:solidFill>
                  <a:srgbClr val="1369B2"/>
                </a:solidFill>
              </a:rPr>
              <a:t>标签</a:t>
            </a:r>
            <a:r>
              <a:rPr lang="zh-CN" altLang="zh-CN" sz="1600" dirty="0">
                <a:solidFill>
                  <a:schemeClr val="accent6"/>
                </a:solidFill>
              </a:rPr>
              <a:t>。浏览器中显示的所有</a:t>
            </a:r>
            <a:r>
              <a:rPr lang="zh-CN" altLang="zh-CN" sz="1600" dirty="0">
                <a:solidFill>
                  <a:srgbClr val="1369B2"/>
                </a:solidFill>
              </a:rPr>
              <a:t>文本、图像、音频</a:t>
            </a:r>
            <a:r>
              <a:rPr lang="zh-CN" altLang="zh-CN" sz="1600" dirty="0">
                <a:solidFill>
                  <a:schemeClr val="accent6"/>
                </a:solidFill>
              </a:rPr>
              <a:t>和</a:t>
            </a:r>
            <a:r>
              <a:rPr lang="zh-CN" altLang="zh-CN" sz="1600" dirty="0">
                <a:solidFill>
                  <a:srgbClr val="1369B2"/>
                </a:solidFill>
              </a:rPr>
              <a:t>视频</a:t>
            </a:r>
            <a:r>
              <a:rPr lang="zh-CN" altLang="zh-CN" sz="1600" dirty="0">
                <a:solidFill>
                  <a:schemeClr val="accent6"/>
                </a:solidFill>
              </a:rPr>
              <a:t>等信息都必须位于</a:t>
            </a:r>
            <a:r>
              <a:rPr lang="en-US" altLang="zh-CN" sz="1600" dirty="0">
                <a:solidFill>
                  <a:schemeClr val="accent6"/>
                </a:solidFill>
              </a:rPr>
              <a:t>&lt;body&gt;</a:t>
            </a:r>
            <a:r>
              <a:rPr lang="zh-CN" altLang="en-US" sz="1600" dirty="0">
                <a:solidFill>
                  <a:schemeClr val="accent6"/>
                </a:solidFill>
              </a:rPr>
              <a:t>标签</a:t>
            </a:r>
            <a:r>
              <a:rPr lang="zh-CN" altLang="zh-CN" sz="1600" dirty="0">
                <a:solidFill>
                  <a:schemeClr val="accent6"/>
                </a:solidFill>
              </a:rPr>
              <a:t>内</a:t>
            </a:r>
            <a:r>
              <a:rPr lang="zh-CN" altLang="en-US" sz="1600" dirty="0">
                <a:solidFill>
                  <a:schemeClr val="accent6"/>
                </a:solidFill>
              </a:rPr>
              <a:t>。</a:t>
            </a:r>
            <a:endParaRPr lang="zh-CN" altLang="en-US" sz="1600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215356" y="2365376"/>
            <a:ext cx="2122488" cy="461963"/>
            <a:chOff x="632178" y="1840266"/>
            <a:chExt cx="2122311" cy="461962"/>
          </a:xfrm>
        </p:grpSpPr>
        <p:sp>
          <p:nvSpPr>
            <p:cNvPr id="17432" name="TextBox 8"/>
            <p:cNvSpPr txBox="1">
              <a:spLocks noChangeArrowheads="1"/>
            </p:cNvSpPr>
            <p:nvPr/>
          </p:nvSpPr>
          <p:spPr bwMode="auto">
            <a:xfrm>
              <a:off x="632178" y="1840266"/>
              <a:ext cx="1941688" cy="461962"/>
            </a:xfrm>
            <a:prstGeom prst="rect">
              <a:avLst/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3" name="TextBox 16"/>
            <p:cNvSpPr txBox="1">
              <a:spLocks noChangeArrowheads="1"/>
            </p:cNvSpPr>
            <p:nvPr/>
          </p:nvSpPr>
          <p:spPr bwMode="auto">
            <a:xfrm>
              <a:off x="654756" y="1890681"/>
              <a:ext cx="20997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>
                  <a:solidFill>
                    <a:srgbClr val="FFFFFF"/>
                  </a:solidFill>
                </a:rPr>
                <a:t>&lt;!DOCTYPE&gt;</a:t>
              </a:r>
              <a:r>
                <a:rPr lang="zh-CN" altLang="en-US" sz="1600" b="1" dirty="0">
                  <a:solidFill>
                    <a:srgbClr val="FFFFFF"/>
                  </a:solidFill>
                </a:rPr>
                <a:t>标签</a:t>
              </a:r>
              <a:endParaRPr lang="zh-CN" altLang="zh-CN" sz="16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4188619" y="2365376"/>
            <a:ext cx="1943100" cy="461963"/>
            <a:chOff x="2663093" y="2365002"/>
            <a:chExt cx="1941688" cy="461962"/>
          </a:xfrm>
        </p:grpSpPr>
        <p:sp>
          <p:nvSpPr>
            <p:cNvPr id="17430" name="TextBox 30"/>
            <p:cNvSpPr txBox="1">
              <a:spLocks noChangeArrowheads="1"/>
            </p:cNvSpPr>
            <p:nvPr/>
          </p:nvSpPr>
          <p:spPr bwMode="auto">
            <a:xfrm>
              <a:off x="2663093" y="2365002"/>
              <a:ext cx="1941688" cy="461962"/>
            </a:xfrm>
            <a:prstGeom prst="rect">
              <a:avLst/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31" name="TextBox 38"/>
            <p:cNvSpPr txBox="1">
              <a:spLocks noChangeArrowheads="1"/>
            </p:cNvSpPr>
            <p:nvPr/>
          </p:nvSpPr>
          <p:spPr bwMode="auto">
            <a:xfrm>
              <a:off x="3007319" y="2415417"/>
              <a:ext cx="14788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>
                  <a:solidFill>
                    <a:srgbClr val="FFFFFF"/>
                  </a:solidFill>
                </a:rPr>
                <a:t>&lt;html&gt;</a:t>
              </a:r>
              <a:r>
                <a:rPr lang="zh-CN" altLang="en-US" sz="1600" b="1" dirty="0">
                  <a:solidFill>
                    <a:srgbClr val="FFFFFF"/>
                  </a:solidFill>
                </a:rPr>
                <a:t>标签</a:t>
              </a:r>
              <a:endParaRPr lang="zh-CN" altLang="zh-CN" sz="16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6163469" y="2365376"/>
            <a:ext cx="1941512" cy="461963"/>
            <a:chOff x="4637563" y="2365002"/>
            <a:chExt cx="1941688" cy="461962"/>
          </a:xfrm>
        </p:grpSpPr>
        <p:sp>
          <p:nvSpPr>
            <p:cNvPr id="17428" name="TextBox 33"/>
            <p:cNvSpPr txBox="1">
              <a:spLocks noChangeArrowheads="1"/>
            </p:cNvSpPr>
            <p:nvPr/>
          </p:nvSpPr>
          <p:spPr bwMode="auto">
            <a:xfrm>
              <a:off x="4637563" y="2365002"/>
              <a:ext cx="1941688" cy="461962"/>
            </a:xfrm>
            <a:prstGeom prst="rect">
              <a:avLst/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9" name="TextBox 39"/>
            <p:cNvSpPr txBox="1">
              <a:spLocks noChangeArrowheads="1"/>
            </p:cNvSpPr>
            <p:nvPr/>
          </p:nvSpPr>
          <p:spPr bwMode="auto">
            <a:xfrm>
              <a:off x="4948007" y="2415417"/>
              <a:ext cx="14788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>
                  <a:solidFill>
                    <a:srgbClr val="FFFFFF"/>
                  </a:solidFill>
                </a:rPr>
                <a:t>&lt;head&gt;</a:t>
              </a:r>
              <a:r>
                <a:rPr lang="zh-CN" altLang="en-US" sz="1600" b="1" dirty="0">
                  <a:solidFill>
                    <a:srgbClr val="FFFFFF"/>
                  </a:solidFill>
                </a:rPr>
                <a:t>标签</a:t>
              </a:r>
              <a:endParaRPr lang="zh-CN" altLang="zh-CN" sz="16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8138319" y="2365376"/>
            <a:ext cx="1941512" cy="461963"/>
            <a:chOff x="6612033" y="2365002"/>
            <a:chExt cx="1941688" cy="461962"/>
          </a:xfrm>
        </p:grpSpPr>
        <p:sp>
          <p:nvSpPr>
            <p:cNvPr id="17426" name="TextBox 36"/>
            <p:cNvSpPr txBox="1">
              <a:spLocks noChangeArrowheads="1"/>
            </p:cNvSpPr>
            <p:nvPr/>
          </p:nvSpPr>
          <p:spPr bwMode="auto">
            <a:xfrm>
              <a:off x="6612033" y="2365002"/>
              <a:ext cx="1941688" cy="461962"/>
            </a:xfrm>
            <a:prstGeom prst="rect">
              <a:avLst/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27" name="TextBox 40"/>
            <p:cNvSpPr txBox="1">
              <a:spLocks noChangeArrowheads="1"/>
            </p:cNvSpPr>
            <p:nvPr/>
          </p:nvSpPr>
          <p:spPr bwMode="auto">
            <a:xfrm>
              <a:off x="6893998" y="2415417"/>
              <a:ext cx="14788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 dirty="0">
                  <a:solidFill>
                    <a:srgbClr val="FFFFFF"/>
                  </a:solidFill>
                </a:rPr>
                <a:t>&lt;body&gt;</a:t>
              </a:r>
              <a:r>
                <a:rPr lang="zh-CN" altLang="en-US" sz="1600" b="1" dirty="0">
                  <a:solidFill>
                    <a:srgbClr val="FFFFFF"/>
                  </a:solidFill>
                </a:rPr>
                <a:t>标签</a:t>
              </a:r>
              <a:endParaRPr lang="zh-CN" altLang="zh-CN" sz="1600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7419" name="组合 14"/>
          <p:cNvGrpSpPr>
            <a:grpSpLocks/>
          </p:cNvGrpSpPr>
          <p:nvPr/>
        </p:nvGrpSpPr>
        <p:grpSpPr bwMode="auto">
          <a:xfrm>
            <a:off x="1526381" y="969963"/>
            <a:ext cx="9144000" cy="1028700"/>
            <a:chOff x="0" y="969484"/>
            <a:chExt cx="9144000" cy="1029179"/>
          </a:xfrm>
        </p:grpSpPr>
        <p:sp>
          <p:nvSpPr>
            <p:cNvPr id="30" name="矩形 29"/>
            <p:cNvSpPr/>
            <p:nvPr/>
          </p:nvSpPr>
          <p:spPr bwMode="auto">
            <a:xfrm>
              <a:off x="0" y="969484"/>
              <a:ext cx="9144000" cy="792641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pic>
          <p:nvPicPr>
            <p:cNvPr id="17424" name="Picture 2" descr="C:\Documents and Settings\Administrator\桌面\小人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125" y="969963"/>
              <a:ext cx="13239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矩形 31"/>
            <p:cNvSpPr/>
            <p:nvPr/>
          </p:nvSpPr>
          <p:spPr>
            <a:xfrm>
              <a:off x="1755775" y="1142602"/>
              <a:ext cx="2518638" cy="4618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spc="2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文档</a:t>
              </a:r>
              <a:r>
                <a:rPr lang="zh-CN" altLang="en-US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的基本格式</a:t>
              </a:r>
              <a:endParaRPr lang="en-US" altLang="zh-CN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307472" y="246277"/>
            <a:ext cx="630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>
                <a:solidFill>
                  <a:srgbClr val="F8F8F8"/>
                </a:solidFill>
                <a:latin typeface="微软雅黑"/>
                <a:ea typeface="+mj-ea"/>
              </a:rPr>
              <a:t>2.1.3  HTML</a:t>
            </a:r>
            <a:r>
              <a:rPr lang="zh-CN" altLang="en-US" sz="2400" dirty="0">
                <a:solidFill>
                  <a:srgbClr val="F8F8F8"/>
                </a:solidFill>
                <a:latin typeface="微软雅黑"/>
                <a:ea typeface="+mj-ea"/>
              </a:rPr>
              <a:t>文档的基本结构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0455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95005E-6 L 5.55556E-7 -0.06823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10916E-6 L 4.16667E-6 -0.0682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2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10916E-6 L -4.44444E-6 -0.06822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10916E-6 L 3.33333E-6 -0.06822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>
                <a:solidFill>
                  <a:srgbClr val="F8F8F8"/>
                </a:solidFill>
                <a:latin typeface="微软雅黑"/>
                <a:ea typeface="+mj-ea"/>
              </a:rPr>
              <a:t>2.1.3  HTML</a:t>
            </a:r>
            <a:r>
              <a:rPr lang="zh-CN" altLang="en-US" sz="2400" dirty="0">
                <a:solidFill>
                  <a:srgbClr val="F8F8F8"/>
                </a:solidFill>
                <a:latin typeface="微软雅黑"/>
                <a:ea typeface="+mj-ea"/>
              </a:rPr>
              <a:t>文档的基本结构 </a:t>
            </a:r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641800"/>
              </p:ext>
            </p:extLst>
          </p:nvPr>
        </p:nvGraphicFramePr>
        <p:xfrm>
          <a:off x="1705893" y="1340768"/>
          <a:ext cx="7217097" cy="3412737"/>
        </p:xfrm>
        <a:graphic>
          <a:graphicData uri="http://schemas.openxmlformats.org/drawingml/2006/table">
            <a:tbl>
              <a:tblPr/>
              <a:tblGrid>
                <a:gridCol w="1443420"/>
                <a:gridCol w="5773677"/>
              </a:tblGrid>
              <a:tr h="52807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>
                          <a:solidFill>
                            <a:srgbClr val="0000FF"/>
                          </a:solidFill>
                          <a:effectLst/>
                        </a:rPr>
                        <a:t>标签</a:t>
                      </a:r>
                    </a:p>
                  </a:txBody>
                  <a:tcPr marL="128780" marR="128780" marT="73588" marB="7358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AE0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700" dirty="0">
                          <a:solidFill>
                            <a:srgbClr val="0000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28780" marR="128780" marT="73588" marB="7358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AE01"/>
                    </a:solidFill>
                  </a:tcPr>
                </a:tc>
              </a:tr>
              <a:tr h="412095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00FF"/>
                          </a:solidFill>
                          <a:effectLst/>
                        </a:rPr>
                        <a:t>&lt;head&gt;</a:t>
                      </a:r>
                    </a:p>
                  </a:txBody>
                  <a:tcPr marL="128780" marR="128780" marT="73588" marB="7358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solidFill>
                            <a:srgbClr val="0000FF"/>
                          </a:solidFill>
                          <a:effectLst/>
                        </a:rPr>
                        <a:t>定义了文档的信息</a:t>
                      </a:r>
                    </a:p>
                  </a:txBody>
                  <a:tcPr marL="128780" marR="128780" marT="73588" marB="7358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12095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00FF"/>
                          </a:solidFill>
                          <a:effectLst/>
                        </a:rPr>
                        <a:t>&lt;title&gt;</a:t>
                      </a:r>
                    </a:p>
                  </a:txBody>
                  <a:tcPr marL="128780" marR="128780" marT="73588" marB="7358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solidFill>
                            <a:srgbClr val="0000FF"/>
                          </a:solidFill>
                          <a:effectLst/>
                        </a:rPr>
                        <a:t>定义了文档的标题</a:t>
                      </a:r>
                    </a:p>
                  </a:txBody>
                  <a:tcPr marL="128780" marR="128780" marT="73588" marB="7358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12095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00FF"/>
                          </a:solidFill>
                          <a:effectLst/>
                        </a:rPr>
                        <a:t>&lt;base&gt;</a:t>
                      </a:r>
                    </a:p>
                  </a:txBody>
                  <a:tcPr marL="128780" marR="128780" marT="73588" marB="7358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solidFill>
                            <a:srgbClr val="0000FF"/>
                          </a:solidFill>
                          <a:effectLst/>
                        </a:rPr>
                        <a:t>定义了页面链接标签的默认链接地址</a:t>
                      </a:r>
                    </a:p>
                  </a:txBody>
                  <a:tcPr marL="128780" marR="128780" marT="73588" marB="7358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12095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00FF"/>
                          </a:solidFill>
                          <a:effectLst/>
                        </a:rPr>
                        <a:t>&lt;link&gt;</a:t>
                      </a:r>
                    </a:p>
                  </a:txBody>
                  <a:tcPr marL="128780" marR="128780" marT="73588" marB="7358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solidFill>
                            <a:srgbClr val="0000FF"/>
                          </a:solidFill>
                          <a:effectLst/>
                        </a:rPr>
                        <a:t>定义了一个文档和外部资源之间的关系</a:t>
                      </a:r>
                    </a:p>
                  </a:txBody>
                  <a:tcPr marL="128780" marR="128780" marT="73588" marB="7358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12095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00FF"/>
                          </a:solidFill>
                          <a:effectLst/>
                        </a:rPr>
                        <a:t>&lt;meta&gt;</a:t>
                      </a:r>
                    </a:p>
                  </a:txBody>
                  <a:tcPr marL="128780" marR="128780" marT="73588" marB="7358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solidFill>
                            <a:srgbClr val="0000FF"/>
                          </a:solidFill>
                          <a:effectLst/>
                        </a:rPr>
                        <a:t>定义了</a:t>
                      </a:r>
                      <a:r>
                        <a:rPr lang="en-US" altLang="zh-CN" sz="1700">
                          <a:solidFill>
                            <a:srgbClr val="0000FF"/>
                          </a:solidFill>
                          <a:effectLst/>
                        </a:rPr>
                        <a:t>HTML</a:t>
                      </a:r>
                      <a:r>
                        <a:rPr lang="zh-CN" altLang="en-US" sz="1700">
                          <a:solidFill>
                            <a:srgbClr val="0000FF"/>
                          </a:solidFill>
                          <a:effectLst/>
                        </a:rPr>
                        <a:t>文档中的元数据</a:t>
                      </a:r>
                    </a:p>
                  </a:txBody>
                  <a:tcPr marL="128780" marR="128780" marT="73588" marB="7358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12095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rgbClr val="0000FF"/>
                          </a:solidFill>
                          <a:effectLst/>
                        </a:rPr>
                        <a:t>&lt;script&gt;</a:t>
                      </a:r>
                    </a:p>
                  </a:txBody>
                  <a:tcPr marL="128780" marR="128780" marT="73588" marB="7358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>
                          <a:solidFill>
                            <a:srgbClr val="0000FF"/>
                          </a:solidFill>
                          <a:effectLst/>
                        </a:rPr>
                        <a:t>定义了客户端的脚本文件</a:t>
                      </a:r>
                    </a:p>
                  </a:txBody>
                  <a:tcPr marL="128780" marR="128780" marT="73588" marB="7358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412095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0000FF"/>
                          </a:solidFill>
                          <a:effectLst/>
                        </a:rPr>
                        <a:t>&lt;style&gt;</a:t>
                      </a:r>
                    </a:p>
                  </a:txBody>
                  <a:tcPr marL="128780" marR="128780" marT="73588" marB="7358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solidFill>
                            <a:srgbClr val="0000FF"/>
                          </a:solidFill>
                          <a:effectLst/>
                        </a:rPr>
                        <a:t>定义了</a:t>
                      </a:r>
                      <a:r>
                        <a:rPr lang="en-US" altLang="zh-CN" sz="1700" dirty="0">
                          <a:solidFill>
                            <a:srgbClr val="0000FF"/>
                          </a:solidFill>
                          <a:effectLst/>
                        </a:rPr>
                        <a:t>HTML</a:t>
                      </a:r>
                      <a:r>
                        <a:rPr lang="zh-CN" altLang="en-US" sz="1700" dirty="0">
                          <a:solidFill>
                            <a:srgbClr val="0000FF"/>
                          </a:solidFill>
                          <a:effectLst/>
                        </a:rPr>
                        <a:t>文档的样式文件</a:t>
                      </a:r>
                    </a:p>
                  </a:txBody>
                  <a:tcPr marL="128780" marR="128780" marT="73588" marB="73588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39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52638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TextBox 41"/>
          <p:cNvSpPr>
            <a:spLocks noChangeArrowheads="1"/>
          </p:cNvSpPr>
          <p:nvPr/>
        </p:nvSpPr>
        <p:spPr bwMode="auto">
          <a:xfrm>
            <a:off x="2001045" y="2192338"/>
            <a:ext cx="1766887" cy="457200"/>
          </a:xfrm>
          <a:prstGeom prst="rect">
            <a:avLst/>
          </a:prstGeom>
          <a:gradFill rotWithShape="0">
            <a:gsLst>
              <a:gs pos="0">
                <a:srgbClr val="00ACE6"/>
              </a:gs>
              <a:gs pos="100000">
                <a:srgbClr val="27D4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&lt;title&gt;</a:t>
            </a:r>
            <a:endParaRPr lang="zh-CN" altLang="en-US" sz="2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TextBox 41"/>
          <p:cNvSpPr>
            <a:spLocks noChangeArrowheads="1"/>
          </p:cNvSpPr>
          <p:nvPr/>
        </p:nvSpPr>
        <p:spPr bwMode="auto">
          <a:xfrm>
            <a:off x="4147345" y="2192338"/>
            <a:ext cx="1766887" cy="457200"/>
          </a:xfrm>
          <a:prstGeom prst="rect">
            <a:avLst/>
          </a:prstGeom>
          <a:gradFill rotWithShape="0">
            <a:gsLst>
              <a:gs pos="0">
                <a:srgbClr val="00ACE6"/>
              </a:gs>
              <a:gs pos="100000">
                <a:srgbClr val="27D4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&lt;meta/&gt;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41"/>
          <p:cNvSpPr>
            <a:spLocks noChangeArrowheads="1"/>
          </p:cNvSpPr>
          <p:nvPr/>
        </p:nvSpPr>
        <p:spPr bwMode="auto">
          <a:xfrm>
            <a:off x="6292057" y="2192338"/>
            <a:ext cx="1768475" cy="457200"/>
          </a:xfrm>
          <a:prstGeom prst="rect">
            <a:avLst/>
          </a:prstGeom>
          <a:gradFill rotWithShape="0">
            <a:gsLst>
              <a:gs pos="0">
                <a:srgbClr val="00ACE6"/>
              </a:gs>
              <a:gs pos="100000">
                <a:srgbClr val="27D4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&lt;link&gt;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1"/>
          <p:cNvSpPr>
            <a:spLocks noChangeArrowheads="1"/>
          </p:cNvSpPr>
          <p:nvPr/>
        </p:nvSpPr>
        <p:spPr bwMode="auto">
          <a:xfrm>
            <a:off x="8438356" y="2192338"/>
            <a:ext cx="1766888" cy="457200"/>
          </a:xfrm>
          <a:prstGeom prst="rect">
            <a:avLst/>
          </a:prstGeom>
          <a:gradFill rotWithShape="0">
            <a:gsLst>
              <a:gs pos="0">
                <a:srgbClr val="00ACE6"/>
              </a:gs>
              <a:gs pos="100000">
                <a:srgbClr val="27D4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&lt;style&gt;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折角形 44"/>
          <p:cNvSpPr>
            <a:spLocks noChangeArrowheads="1"/>
          </p:cNvSpPr>
          <p:nvPr/>
        </p:nvSpPr>
        <p:spPr bwMode="auto">
          <a:xfrm>
            <a:off x="2001045" y="2728914"/>
            <a:ext cx="1766887" cy="2879725"/>
          </a:xfrm>
          <a:prstGeom prst="foldedCorner">
            <a:avLst>
              <a:gd name="adj" fmla="val 12500"/>
            </a:avLst>
          </a:prstGeom>
          <a:solidFill>
            <a:srgbClr val="F2F6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&lt;title&gt;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zh-CN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用于定义</a:t>
            </a:r>
            <a:r>
              <a:rPr lang="en-US" altLang="zh-CN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页面的标题，即给网页取一个名字，必须位于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zh-CN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之内。</a:t>
            </a:r>
            <a:endParaRPr lang="zh-CN" altLang="en-US" sz="16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3" name="折角形 44"/>
          <p:cNvSpPr>
            <a:spLocks noChangeArrowheads="1"/>
          </p:cNvSpPr>
          <p:nvPr/>
        </p:nvSpPr>
        <p:spPr bwMode="auto">
          <a:xfrm>
            <a:off x="4147345" y="2728914"/>
            <a:ext cx="1766887" cy="2879725"/>
          </a:xfrm>
          <a:prstGeom prst="foldedCorner">
            <a:avLst>
              <a:gd name="adj" fmla="val 12500"/>
            </a:avLst>
          </a:prstGeom>
          <a:solidFill>
            <a:srgbClr val="D1F7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&lt;meta /&gt;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zh-CN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用于定义页面的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元信息</a:t>
            </a:r>
            <a:r>
              <a:rPr lang="zh-CN" altLang="zh-CN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，可重复出现在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头部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zh-CN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折角形 44"/>
          <p:cNvSpPr>
            <a:spLocks noChangeArrowheads="1"/>
          </p:cNvSpPr>
          <p:nvPr/>
        </p:nvSpPr>
        <p:spPr bwMode="auto">
          <a:xfrm>
            <a:off x="6292056" y="2728914"/>
            <a:ext cx="1766888" cy="2879725"/>
          </a:xfrm>
          <a:prstGeom prst="foldedCorner">
            <a:avLst>
              <a:gd name="adj" fmla="val 12500"/>
            </a:avLst>
          </a:prstGeom>
          <a:solidFill>
            <a:srgbClr val="F7F8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r>
              <a:rPr lang="zh-CN" altLang="zh-CN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&lt;link&gt;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zh-CN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zh-CN" altLang="zh-CN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外部文件，一个页面允许使用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&lt;link&gt;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zh-CN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引用多个外部文件。</a:t>
            </a:r>
            <a:endParaRPr lang="zh-CN" altLang="en-US" sz="16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折角形 44"/>
          <p:cNvSpPr>
            <a:spLocks noChangeArrowheads="1"/>
          </p:cNvSpPr>
          <p:nvPr/>
        </p:nvSpPr>
        <p:spPr bwMode="auto">
          <a:xfrm>
            <a:off x="8438356" y="2728914"/>
            <a:ext cx="1766888" cy="2879725"/>
          </a:xfrm>
          <a:prstGeom prst="foldedCorner">
            <a:avLst>
              <a:gd name="adj" fmla="val 12500"/>
            </a:avLst>
          </a:prstGeom>
          <a:solidFill>
            <a:srgbClr val="FCF5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&lt;style&gt;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zh-CN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用于为</a:t>
            </a:r>
            <a:r>
              <a:rPr lang="en-US" altLang="zh-CN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文档定义样式信息，位于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头部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zh-CN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23563" name="组合 14"/>
          <p:cNvGrpSpPr>
            <a:grpSpLocks/>
          </p:cNvGrpSpPr>
          <p:nvPr/>
        </p:nvGrpSpPr>
        <p:grpSpPr bwMode="auto">
          <a:xfrm>
            <a:off x="1526381" y="969963"/>
            <a:ext cx="9144000" cy="1028700"/>
            <a:chOff x="0" y="969484"/>
            <a:chExt cx="9144000" cy="1029179"/>
          </a:xfrm>
        </p:grpSpPr>
        <p:sp>
          <p:nvSpPr>
            <p:cNvPr id="17" name="矩形 16"/>
            <p:cNvSpPr/>
            <p:nvPr/>
          </p:nvSpPr>
          <p:spPr bwMode="auto">
            <a:xfrm>
              <a:off x="0" y="969484"/>
              <a:ext cx="9144000" cy="792641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pic>
          <p:nvPicPr>
            <p:cNvPr id="23568" name="Picture 2" descr="C:\Documents and Settings\Administrator\桌面\小人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125" y="969963"/>
              <a:ext cx="13239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矩形 18"/>
            <p:cNvSpPr/>
            <p:nvPr/>
          </p:nvSpPr>
          <p:spPr>
            <a:xfrm>
              <a:off x="1755775" y="1142602"/>
              <a:ext cx="4098925" cy="462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HTML5</a:t>
              </a:r>
              <a:r>
                <a:rPr lang="zh-CN" altLang="en-US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文档头部相关标签</a:t>
              </a:r>
              <a:endParaRPr lang="en-US" altLang="zh-CN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" name="标题 4"/>
          <p:cNvSpPr>
            <a:spLocks noGrp="1"/>
          </p:cNvSpPr>
          <p:nvPr>
            <p:ph type="title"/>
          </p:nvPr>
        </p:nvSpPr>
        <p:spPr>
          <a:xfrm>
            <a:off x="1261940" y="162669"/>
            <a:ext cx="966097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>
                <a:solidFill>
                  <a:srgbClr val="F8F8F8"/>
                </a:solidFill>
                <a:latin typeface="微软雅黑"/>
                <a:ea typeface="+mj-ea"/>
              </a:rPr>
              <a:t>2.1.3  HTML</a:t>
            </a:r>
            <a:r>
              <a:rPr lang="zh-CN" altLang="en-US" sz="2400" dirty="0">
                <a:solidFill>
                  <a:srgbClr val="F8F8F8"/>
                </a:solidFill>
                <a:latin typeface="微软雅黑"/>
                <a:ea typeface="+mj-ea"/>
              </a:rPr>
              <a:t>文档的基本结构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5432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52638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TextBox 41"/>
          <p:cNvSpPr>
            <a:spLocks noChangeArrowheads="1"/>
          </p:cNvSpPr>
          <p:nvPr/>
        </p:nvSpPr>
        <p:spPr bwMode="auto">
          <a:xfrm>
            <a:off x="2001045" y="1773238"/>
            <a:ext cx="1766887" cy="457200"/>
          </a:xfrm>
          <a:prstGeom prst="rect">
            <a:avLst/>
          </a:prstGeom>
          <a:gradFill rotWithShape="0">
            <a:gsLst>
              <a:gs pos="0">
                <a:srgbClr val="00ACE6"/>
              </a:gs>
              <a:gs pos="100000">
                <a:srgbClr val="27D4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&lt;title&gt;</a:t>
            </a:r>
            <a:endParaRPr lang="zh-CN" altLang="en-US" sz="2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TextBox 41"/>
          <p:cNvSpPr>
            <a:spLocks noChangeArrowheads="1"/>
          </p:cNvSpPr>
          <p:nvPr/>
        </p:nvSpPr>
        <p:spPr bwMode="auto">
          <a:xfrm>
            <a:off x="4147345" y="1773238"/>
            <a:ext cx="1766887" cy="457200"/>
          </a:xfrm>
          <a:prstGeom prst="rect">
            <a:avLst/>
          </a:prstGeom>
          <a:gradFill rotWithShape="0">
            <a:gsLst>
              <a:gs pos="0">
                <a:srgbClr val="00ACE6"/>
              </a:gs>
              <a:gs pos="100000">
                <a:srgbClr val="27D4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&lt;meta/&gt;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0" name="TextBox 41"/>
          <p:cNvSpPr>
            <a:spLocks noChangeArrowheads="1"/>
          </p:cNvSpPr>
          <p:nvPr/>
        </p:nvSpPr>
        <p:spPr bwMode="auto">
          <a:xfrm>
            <a:off x="6292057" y="1773238"/>
            <a:ext cx="1768475" cy="457200"/>
          </a:xfrm>
          <a:prstGeom prst="rect">
            <a:avLst/>
          </a:prstGeom>
          <a:gradFill rotWithShape="0">
            <a:gsLst>
              <a:gs pos="0">
                <a:srgbClr val="00ACE6"/>
              </a:gs>
              <a:gs pos="100000">
                <a:srgbClr val="27D4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&lt;link&gt;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1" name="TextBox 41"/>
          <p:cNvSpPr>
            <a:spLocks noChangeArrowheads="1"/>
          </p:cNvSpPr>
          <p:nvPr/>
        </p:nvSpPr>
        <p:spPr bwMode="auto">
          <a:xfrm>
            <a:off x="8438356" y="1773238"/>
            <a:ext cx="1766888" cy="457200"/>
          </a:xfrm>
          <a:prstGeom prst="rect">
            <a:avLst/>
          </a:prstGeom>
          <a:gradFill rotWithShape="0">
            <a:gsLst>
              <a:gs pos="0">
                <a:srgbClr val="00ACE6"/>
              </a:gs>
              <a:gs pos="100000">
                <a:srgbClr val="27D4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&lt;style&gt;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2" name="TextBox 41"/>
          <p:cNvSpPr>
            <a:spLocks noChangeArrowheads="1"/>
          </p:cNvSpPr>
          <p:nvPr/>
        </p:nvSpPr>
        <p:spPr bwMode="auto">
          <a:xfrm>
            <a:off x="4147345" y="1200150"/>
            <a:ext cx="1766887" cy="4572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Arial" pitchFamily="34" charset="0"/>
              <a:buNone/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&lt;meta/&gt;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13" name="TextBox 41"/>
          <p:cNvSpPr>
            <a:spLocks noChangeArrowheads="1"/>
          </p:cNvSpPr>
          <p:nvPr/>
        </p:nvSpPr>
        <p:spPr bwMode="auto">
          <a:xfrm>
            <a:off x="6292057" y="1200150"/>
            <a:ext cx="1768475" cy="4572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Arial" pitchFamily="34" charset="0"/>
              <a:buNone/>
              <a:defRPr/>
            </a:pPr>
            <a:r>
              <a:rPr lang="en-US" altLang="zh-CN"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&lt;link&gt;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4" name="TextBox 41"/>
          <p:cNvSpPr>
            <a:spLocks noChangeArrowheads="1"/>
          </p:cNvSpPr>
          <p:nvPr/>
        </p:nvSpPr>
        <p:spPr bwMode="auto">
          <a:xfrm>
            <a:off x="8438356" y="1200150"/>
            <a:ext cx="1766888" cy="4572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Arial" pitchFamily="34" charset="0"/>
              <a:buNone/>
              <a:defRPr/>
            </a:pPr>
            <a:r>
              <a:rPr lang="en-US" altLang="zh-CN"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&lt;style&gt;</a:t>
            </a:r>
            <a:endParaRPr lang="zh-CN" altLang="en-US" sz="2400">
              <a:solidFill>
                <a:srgbClr val="FFFFFF"/>
              </a:solidFill>
            </a:endParaRPr>
          </a:p>
        </p:txBody>
      </p:sp>
      <p:grpSp>
        <p:nvGrpSpPr>
          <p:cNvPr id="15" name="组合 45"/>
          <p:cNvGrpSpPr>
            <a:grpSpLocks/>
          </p:cNvGrpSpPr>
          <p:nvPr/>
        </p:nvGrpSpPr>
        <p:grpSpPr bwMode="auto">
          <a:xfrm>
            <a:off x="1931195" y="2282825"/>
            <a:ext cx="2655887" cy="2806700"/>
            <a:chOff x="2714194" y="995130"/>
            <a:chExt cx="2681008" cy="2638958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16" name="椭圆 15"/>
            <p:cNvSpPr/>
            <p:nvPr/>
          </p:nvSpPr>
          <p:spPr>
            <a:xfrm>
              <a:off x="2714194" y="995130"/>
              <a:ext cx="519215" cy="519433"/>
            </a:xfrm>
            <a:prstGeom prst="ellipse">
              <a:avLst/>
            </a:prstGeom>
            <a:grpFill/>
            <a:ln w="285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 bwMode="auto">
            <a:xfrm>
              <a:off x="2843997" y="1096628"/>
              <a:ext cx="2551205" cy="2537460"/>
            </a:xfrm>
            <a:prstGeom prst="roundRect">
              <a:avLst>
                <a:gd name="adj" fmla="val 7320"/>
              </a:avLst>
            </a:prstGeom>
            <a:grpFill/>
            <a:ln w="31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zh-CN" dirty="0">
                  <a:solidFill>
                    <a:srgbClr val="00B0F0"/>
                  </a:solidFill>
                </a:rPr>
                <a:t>一个</a:t>
              </a:r>
              <a:r>
                <a:rPr lang="en-US" altLang="zh-CN" dirty="0">
                  <a:solidFill>
                    <a:srgbClr val="00B0F0"/>
                  </a:solidFill>
                </a:rPr>
                <a:t>HTML</a:t>
              </a:r>
              <a:r>
                <a:rPr lang="zh-CN" altLang="zh-CN" dirty="0">
                  <a:solidFill>
                    <a:srgbClr val="00B0F0"/>
                  </a:solidFill>
                </a:rPr>
                <a:t>文档</a:t>
              </a:r>
              <a:r>
                <a:rPr lang="zh-CN" altLang="zh-CN" dirty="0">
                  <a:solidFill>
                    <a:schemeClr val="accent6"/>
                  </a:solidFill>
                </a:rPr>
                <a:t>只能含有一对</a:t>
              </a:r>
              <a:r>
                <a:rPr lang="en-US" altLang="zh-CN" dirty="0">
                  <a:solidFill>
                    <a:srgbClr val="00B0F0"/>
                  </a:solidFill>
                </a:rPr>
                <a:t>&lt;title&gt;&lt;/title&gt;</a:t>
              </a:r>
              <a:r>
                <a:rPr lang="zh-CN" altLang="en-US" dirty="0">
                  <a:solidFill>
                    <a:srgbClr val="00B0F0"/>
                  </a:solidFill>
                </a:rPr>
                <a:t>标签</a:t>
              </a:r>
              <a:r>
                <a:rPr lang="zh-CN" altLang="zh-CN" dirty="0">
                  <a:solidFill>
                    <a:schemeClr val="accent6"/>
                  </a:solidFill>
                </a:rPr>
                <a:t>，</a:t>
              </a:r>
              <a:r>
                <a:rPr lang="en-US" altLang="zh-CN" dirty="0">
                  <a:solidFill>
                    <a:srgbClr val="00B0F0"/>
                  </a:solidFill>
                </a:rPr>
                <a:t>&lt;title&gt;&lt;/title&gt;</a:t>
              </a:r>
              <a:r>
                <a:rPr lang="zh-CN" altLang="zh-CN" dirty="0">
                  <a:solidFill>
                    <a:schemeClr val="accent6"/>
                  </a:solidFill>
                </a:rPr>
                <a:t>之间的内容将显示在浏览器窗口的</a:t>
              </a:r>
              <a:r>
                <a:rPr lang="zh-CN" altLang="zh-CN" dirty="0">
                  <a:solidFill>
                    <a:srgbClr val="00B0F0"/>
                  </a:solidFill>
                </a:rPr>
                <a:t>标题栏</a:t>
              </a:r>
              <a:r>
                <a:rPr lang="zh-CN" altLang="zh-CN" dirty="0">
                  <a:solidFill>
                    <a:schemeClr val="accent6"/>
                  </a:solidFill>
                </a:rPr>
                <a:t>中。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2714194" y="995130"/>
              <a:ext cx="519215" cy="519433"/>
            </a:xfrm>
            <a:prstGeom prst="ellipse">
              <a:avLst/>
            </a:prstGeom>
            <a:grpFill/>
            <a:ln w="95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757461" y="1038417"/>
              <a:ext cx="431077" cy="4313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600" b="1" dirty="0">
                <a:latin typeface="+mn-ea"/>
              </a:endParaRPr>
            </a:p>
          </p:txBody>
        </p:sp>
      </p:grpSp>
      <p:sp>
        <p:nvSpPr>
          <p:cNvPr id="20" name="虚尾箭头 19"/>
          <p:cNvSpPr/>
          <p:nvPr/>
        </p:nvSpPr>
        <p:spPr bwMode="auto">
          <a:xfrm>
            <a:off x="5199857" y="3416301"/>
            <a:ext cx="684213" cy="550863"/>
          </a:xfrm>
          <a:prstGeom prst="stripedRightArrow">
            <a:avLst/>
          </a:prstGeom>
          <a:solidFill>
            <a:srgbClr val="00B0F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6072981" y="3736976"/>
            <a:ext cx="4211638" cy="4603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&lt;title&gt;</a:t>
            </a:r>
            <a:r>
              <a:rPr lang="zh-CN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网页标题名称</a:t>
            </a: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&lt;/title&gt;</a:t>
            </a: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5984081" y="3224213"/>
            <a:ext cx="2338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基本语法格式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23" name="标题 4"/>
          <p:cNvSpPr>
            <a:spLocks noGrp="1"/>
          </p:cNvSpPr>
          <p:nvPr>
            <p:ph type="title"/>
          </p:nvPr>
        </p:nvSpPr>
        <p:spPr>
          <a:xfrm>
            <a:off x="1261940" y="162669"/>
            <a:ext cx="966097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>
                <a:solidFill>
                  <a:srgbClr val="F8F8F8"/>
                </a:solidFill>
                <a:latin typeface="微软雅黑"/>
                <a:ea typeface="+mj-ea"/>
              </a:rPr>
              <a:t>2.1.3  HTML</a:t>
            </a:r>
            <a:r>
              <a:rPr lang="zh-CN" altLang="en-US" sz="2400" dirty="0">
                <a:solidFill>
                  <a:srgbClr val="F8F8F8"/>
                </a:solidFill>
                <a:latin typeface="微软雅黑"/>
                <a:ea typeface="+mj-ea"/>
              </a:rPr>
              <a:t>文档的基本结构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64299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0.00225 -0.0828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85185E-6 L 0.00035 -0.0828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41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85185E-6 L -1.94444E-6 -0.0828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-5.55556E-7 -0.0828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52638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8" name="Organization Chart 10"/>
          <p:cNvGrpSpPr>
            <a:grpSpLocks noRot="1"/>
          </p:cNvGrpSpPr>
          <p:nvPr/>
        </p:nvGrpSpPr>
        <p:grpSpPr bwMode="auto">
          <a:xfrm>
            <a:off x="3506094" y="1884364"/>
            <a:ext cx="4270375" cy="4162425"/>
            <a:chOff x="640" y="432"/>
            <a:chExt cx="1508" cy="2448"/>
          </a:xfrm>
        </p:grpSpPr>
        <p:sp>
          <p:nvSpPr>
            <p:cNvPr id="25624" name="_s11269"/>
            <p:cNvSpPr>
              <a:spLocks noChangeArrowheads="1"/>
            </p:cNvSpPr>
            <p:nvPr/>
          </p:nvSpPr>
          <p:spPr bwMode="auto">
            <a:xfrm>
              <a:off x="640" y="432"/>
              <a:ext cx="684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ACE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A3EEE8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rgbClr val="00ACE6"/>
                  </a:solidFill>
                </a:rPr>
                <a:t>meta</a:t>
              </a:r>
              <a:r>
                <a:rPr lang="zh-CN" altLang="en-US" sz="1600">
                  <a:solidFill>
                    <a:srgbClr val="00ACE6"/>
                  </a:solidFill>
                </a:rPr>
                <a:t>定义页面参数</a:t>
              </a:r>
            </a:p>
          </p:txBody>
        </p:sp>
        <p:sp>
          <p:nvSpPr>
            <p:cNvPr id="25625" name="_s11271"/>
            <p:cNvSpPr>
              <a:spLocks noChangeArrowheads="1"/>
            </p:cNvSpPr>
            <p:nvPr/>
          </p:nvSpPr>
          <p:spPr bwMode="auto">
            <a:xfrm>
              <a:off x="1265" y="864"/>
              <a:ext cx="883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ACE6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ACE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rgbClr val="00ACE6"/>
                  </a:solidFill>
                </a:rPr>
                <a:t>设置网页关键字</a:t>
              </a:r>
              <a:endParaRPr lang="zh-CN" altLang="zh-CN" sz="1600">
                <a:solidFill>
                  <a:srgbClr val="00ACE6"/>
                </a:solidFill>
              </a:endParaRPr>
            </a:p>
          </p:txBody>
        </p:sp>
        <p:cxnSp>
          <p:nvCxnSpPr>
            <p:cNvPr id="25626" name="_s11272"/>
            <p:cNvCxnSpPr>
              <a:cxnSpLocks noChangeShapeType="1"/>
              <a:stCxn id="25625" idx="1"/>
            </p:cNvCxnSpPr>
            <p:nvPr/>
          </p:nvCxnSpPr>
          <p:spPr bwMode="auto">
            <a:xfrm rot="10800000" flipV="1">
              <a:off x="956" y="1008"/>
              <a:ext cx="309" cy="0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00ACE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27" name="_s11273"/>
            <p:cNvSpPr>
              <a:spLocks noChangeArrowheads="1"/>
            </p:cNvSpPr>
            <p:nvPr/>
          </p:nvSpPr>
          <p:spPr bwMode="auto">
            <a:xfrm>
              <a:off x="1265" y="1296"/>
              <a:ext cx="883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ACE6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B8BDB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rgbClr val="00ACE6"/>
                  </a:solidFill>
                </a:rPr>
                <a:t>设置网页描述</a:t>
              </a:r>
              <a:endParaRPr lang="zh-CN" altLang="zh-CN" sz="1600">
                <a:solidFill>
                  <a:srgbClr val="00ACE6"/>
                </a:solidFill>
              </a:endParaRPr>
            </a:p>
          </p:txBody>
        </p:sp>
        <p:cxnSp>
          <p:nvCxnSpPr>
            <p:cNvPr id="25628" name="_s11274"/>
            <p:cNvCxnSpPr>
              <a:cxnSpLocks noChangeShapeType="1"/>
              <a:stCxn id="25627" idx="1"/>
            </p:cNvCxnSpPr>
            <p:nvPr/>
          </p:nvCxnSpPr>
          <p:spPr bwMode="auto">
            <a:xfrm rot="10800000">
              <a:off x="958" y="720"/>
              <a:ext cx="307" cy="720"/>
            </a:xfrm>
            <a:prstGeom prst="bentConnector2">
              <a:avLst/>
            </a:prstGeom>
            <a:noFill/>
            <a:ln w="28575">
              <a:solidFill>
                <a:srgbClr val="00ACE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29" name="_s11275"/>
            <p:cNvSpPr>
              <a:spLocks noChangeArrowheads="1"/>
            </p:cNvSpPr>
            <p:nvPr/>
          </p:nvSpPr>
          <p:spPr bwMode="auto">
            <a:xfrm>
              <a:off x="1265" y="1728"/>
              <a:ext cx="883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ACE6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B8BDB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rgbClr val="00ACE6"/>
                  </a:solidFill>
                </a:rPr>
                <a:t>设置网页作者</a:t>
              </a:r>
              <a:endParaRPr lang="zh-CN" altLang="zh-CN" sz="1600">
                <a:solidFill>
                  <a:srgbClr val="00ACE6"/>
                </a:solidFill>
              </a:endParaRPr>
            </a:p>
          </p:txBody>
        </p:sp>
        <p:cxnSp>
          <p:nvCxnSpPr>
            <p:cNvPr id="25630" name="_s11276"/>
            <p:cNvCxnSpPr>
              <a:cxnSpLocks noChangeShapeType="1"/>
              <a:stCxn id="25629" idx="1"/>
            </p:cNvCxnSpPr>
            <p:nvPr/>
          </p:nvCxnSpPr>
          <p:spPr bwMode="auto">
            <a:xfrm rot="10800000">
              <a:off x="958" y="720"/>
              <a:ext cx="307" cy="1152"/>
            </a:xfrm>
            <a:prstGeom prst="bentConnector2">
              <a:avLst/>
            </a:prstGeom>
            <a:noFill/>
            <a:ln w="28575">
              <a:solidFill>
                <a:srgbClr val="00ACE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31" name="_s11277"/>
            <p:cNvSpPr>
              <a:spLocks noChangeArrowheads="1"/>
            </p:cNvSpPr>
            <p:nvPr/>
          </p:nvSpPr>
          <p:spPr bwMode="auto">
            <a:xfrm>
              <a:off x="1265" y="2160"/>
              <a:ext cx="883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ACE6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ACE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rgbClr val="00ACE6"/>
                  </a:solidFill>
                </a:rPr>
                <a:t>设置字符集</a:t>
              </a:r>
              <a:endParaRPr lang="zh-CN" altLang="zh-CN" sz="1600">
                <a:solidFill>
                  <a:srgbClr val="00ACE6"/>
                </a:solidFill>
              </a:endParaRPr>
            </a:p>
          </p:txBody>
        </p:sp>
        <p:cxnSp>
          <p:nvCxnSpPr>
            <p:cNvPr id="25632" name="_s11278"/>
            <p:cNvCxnSpPr>
              <a:cxnSpLocks noChangeShapeType="1"/>
              <a:stCxn id="25631" idx="1"/>
            </p:cNvCxnSpPr>
            <p:nvPr/>
          </p:nvCxnSpPr>
          <p:spPr bwMode="auto">
            <a:xfrm rot="10800000">
              <a:off x="958" y="720"/>
              <a:ext cx="307" cy="1584"/>
            </a:xfrm>
            <a:prstGeom prst="bentConnector2">
              <a:avLst/>
            </a:prstGeom>
            <a:noFill/>
            <a:ln w="28575">
              <a:solidFill>
                <a:srgbClr val="00ACE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33" name="_s11279"/>
            <p:cNvSpPr>
              <a:spLocks noChangeArrowheads="1"/>
            </p:cNvSpPr>
            <p:nvPr/>
          </p:nvSpPr>
          <p:spPr bwMode="auto">
            <a:xfrm>
              <a:off x="1265" y="2592"/>
              <a:ext cx="883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ACE6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B8BDB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rgbClr val="00ACE6"/>
                  </a:solidFill>
                </a:rPr>
                <a:t>设置页面自动刷新与跳转</a:t>
              </a:r>
            </a:p>
          </p:txBody>
        </p:sp>
        <p:cxnSp>
          <p:nvCxnSpPr>
            <p:cNvPr id="25634" name="_s11280"/>
            <p:cNvCxnSpPr>
              <a:cxnSpLocks noChangeShapeType="1"/>
              <a:stCxn id="25633" idx="1"/>
            </p:cNvCxnSpPr>
            <p:nvPr/>
          </p:nvCxnSpPr>
          <p:spPr bwMode="auto">
            <a:xfrm rot="10800000">
              <a:off x="958" y="720"/>
              <a:ext cx="307" cy="2016"/>
            </a:xfrm>
            <a:prstGeom prst="bentConnector2">
              <a:avLst/>
            </a:prstGeom>
            <a:noFill/>
            <a:ln w="28575">
              <a:solidFill>
                <a:srgbClr val="00ACE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Box 41"/>
          <p:cNvSpPr>
            <a:spLocks noChangeArrowheads="1"/>
          </p:cNvSpPr>
          <p:nvPr/>
        </p:nvSpPr>
        <p:spPr bwMode="auto">
          <a:xfrm>
            <a:off x="2001045" y="1200150"/>
            <a:ext cx="1766887" cy="4572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Arial" pitchFamily="34" charset="0"/>
              <a:buNone/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&lt;title&gt;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TextBox 41"/>
          <p:cNvSpPr>
            <a:spLocks noChangeArrowheads="1"/>
          </p:cNvSpPr>
          <p:nvPr/>
        </p:nvSpPr>
        <p:spPr bwMode="auto">
          <a:xfrm>
            <a:off x="4147345" y="1200150"/>
            <a:ext cx="1766887" cy="457200"/>
          </a:xfrm>
          <a:prstGeom prst="rect">
            <a:avLst/>
          </a:prstGeom>
          <a:gradFill rotWithShape="0">
            <a:gsLst>
              <a:gs pos="0">
                <a:srgbClr val="00ACE6"/>
              </a:gs>
              <a:gs pos="100000">
                <a:srgbClr val="27D4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&lt;meta/&gt;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22" name="TextBox 41"/>
          <p:cNvSpPr>
            <a:spLocks noChangeArrowheads="1"/>
          </p:cNvSpPr>
          <p:nvPr/>
        </p:nvSpPr>
        <p:spPr bwMode="auto">
          <a:xfrm>
            <a:off x="6292057" y="1200150"/>
            <a:ext cx="1768475" cy="4572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Arial" pitchFamily="34" charset="0"/>
              <a:buNone/>
              <a:defRPr/>
            </a:pPr>
            <a:r>
              <a:rPr lang="en-US" altLang="zh-CN"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&lt;link&gt;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23" name="TextBox 41"/>
          <p:cNvSpPr>
            <a:spLocks noChangeArrowheads="1"/>
          </p:cNvSpPr>
          <p:nvPr/>
        </p:nvSpPr>
        <p:spPr bwMode="auto">
          <a:xfrm>
            <a:off x="8438356" y="1200150"/>
            <a:ext cx="1766888" cy="4572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Arial" pitchFamily="34" charset="0"/>
              <a:buNone/>
              <a:defRPr/>
            </a:pPr>
            <a:r>
              <a:rPr lang="en-US" altLang="zh-CN" sz="24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&lt;style&gt;</a:t>
            </a:r>
            <a:endParaRPr lang="zh-CN" altLang="en-US" sz="2400">
              <a:solidFill>
                <a:srgbClr val="FFFFFF"/>
              </a:solidFill>
            </a:endParaRPr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5860354" y="2513013"/>
            <a:ext cx="3982443" cy="647700"/>
            <a:chOff x="4499372" y="2472482"/>
            <a:chExt cx="3423047" cy="646331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25" name="矩形 24"/>
            <p:cNvSpPr/>
            <p:nvPr/>
          </p:nvSpPr>
          <p:spPr>
            <a:xfrm>
              <a:off x="4892935" y="2472482"/>
              <a:ext cx="3029484" cy="646331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chemeClr val="accent6"/>
                  </a:solidFill>
                </a:rPr>
                <a:t>&lt;meta name=“keywords” content=“</a:t>
              </a:r>
              <a:r>
                <a:rPr lang="en-US" altLang="zh-CN" dirty="0">
                  <a:solidFill>
                    <a:srgbClr val="FF0000"/>
                  </a:solidFill>
                </a:rPr>
                <a:t>JAVA</a:t>
              </a:r>
              <a:r>
                <a:rPr lang="zh-CN" altLang="en-US" dirty="0">
                  <a:solidFill>
                    <a:srgbClr val="FF0000"/>
                  </a:solidFill>
                </a:rPr>
                <a:t>、</a:t>
              </a:r>
              <a:r>
                <a:rPr lang="en-US" altLang="zh-CN" dirty="0" err="1">
                  <a:solidFill>
                    <a:srgbClr val="FF0000"/>
                  </a:solidFill>
                </a:rPr>
                <a:t>php</a:t>
              </a:r>
              <a:r>
                <a:rPr lang="en-US" altLang="zh-CN" dirty="0">
                  <a:solidFill>
                    <a:schemeClr val="accent6"/>
                  </a:solidFill>
                </a:rPr>
                <a:t>" /&gt;</a:t>
              </a:r>
              <a:endParaRPr lang="zh-CN" altLang="zh-CN" dirty="0">
                <a:solidFill>
                  <a:schemeClr val="accent6"/>
                </a:solidFill>
              </a:endParaRPr>
            </a:p>
          </p:txBody>
        </p:sp>
        <p:sp>
          <p:nvSpPr>
            <p:cNvPr id="25623" name="燕尾形 39"/>
            <p:cNvSpPr>
              <a:spLocks noChangeArrowheads="1"/>
            </p:cNvSpPr>
            <p:nvPr/>
          </p:nvSpPr>
          <p:spPr bwMode="auto">
            <a:xfrm>
              <a:off x="4499372" y="2628431"/>
              <a:ext cx="304006" cy="334431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5847655" y="3275012"/>
            <a:ext cx="3995142" cy="646331"/>
            <a:chOff x="4499372" y="2472482"/>
            <a:chExt cx="3423047" cy="644965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28" name="矩形 27"/>
            <p:cNvSpPr/>
            <p:nvPr/>
          </p:nvSpPr>
          <p:spPr>
            <a:xfrm>
              <a:off x="4892935" y="2472482"/>
              <a:ext cx="3029484" cy="644965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chemeClr val="accent6"/>
                  </a:solidFill>
                </a:rPr>
                <a:t>&lt;meta </a:t>
              </a:r>
              <a:r>
                <a:rPr lang="en-US" altLang="zh-CN" dirty="0" smtClean="0">
                  <a:solidFill>
                    <a:schemeClr val="accent6"/>
                  </a:solidFill>
                </a:rPr>
                <a:t>name=“description” </a:t>
              </a:r>
            </a:p>
            <a:p>
              <a:pPr>
                <a:defRPr/>
              </a:pPr>
              <a:r>
                <a:rPr lang="en-US" altLang="zh-CN" dirty="0" smtClean="0">
                  <a:solidFill>
                    <a:schemeClr val="accent6"/>
                  </a:solidFill>
                </a:rPr>
                <a:t> </a:t>
              </a:r>
              <a:r>
                <a:rPr lang="en-US" altLang="zh-CN" dirty="0">
                  <a:solidFill>
                    <a:schemeClr val="accent6"/>
                  </a:solidFill>
                </a:rPr>
                <a:t>content</a:t>
              </a:r>
              <a:r>
                <a:rPr lang="en-US" altLang="zh-CN" dirty="0" smtClean="0">
                  <a:solidFill>
                    <a:schemeClr val="accent6"/>
                  </a:solidFill>
                </a:rPr>
                <a:t>=“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Web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前端教学</a:t>
              </a:r>
              <a:r>
                <a:rPr lang="en-US" altLang="zh-CN" dirty="0" smtClean="0">
                  <a:solidFill>
                    <a:schemeClr val="accent6"/>
                  </a:solidFill>
                </a:rPr>
                <a:t>”/&gt;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25621" name="燕尾形 43"/>
            <p:cNvSpPr>
              <a:spLocks noChangeArrowheads="1"/>
            </p:cNvSpPr>
            <p:nvPr/>
          </p:nvSpPr>
          <p:spPr bwMode="auto">
            <a:xfrm>
              <a:off x="4499372" y="2628431"/>
              <a:ext cx="304006" cy="334431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5847655" y="4011613"/>
            <a:ext cx="3995142" cy="647700"/>
            <a:chOff x="4499372" y="2472482"/>
            <a:chExt cx="3423047" cy="646331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31" name="矩形 30"/>
            <p:cNvSpPr/>
            <p:nvPr/>
          </p:nvSpPr>
          <p:spPr>
            <a:xfrm>
              <a:off x="4892935" y="2472482"/>
              <a:ext cx="3029484" cy="646331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dirty="0">
                  <a:solidFill>
                    <a:schemeClr val="accent6"/>
                  </a:solidFill>
                </a:rPr>
                <a:t>&lt;meta name=“author” content</a:t>
              </a:r>
              <a:r>
                <a:rPr lang="en-US" altLang="zh-CN" dirty="0" smtClean="0">
                  <a:solidFill>
                    <a:schemeClr val="accent6"/>
                  </a:solidFill>
                </a:rPr>
                <a:t>=“</a:t>
              </a:r>
              <a:r>
                <a:rPr lang="zh-CN" altLang="en-US" dirty="0" smtClean="0">
                  <a:solidFill>
                    <a:schemeClr val="accent6"/>
                  </a:solidFill>
                </a:rPr>
                <a:t>千门万户</a:t>
              </a:r>
              <a:r>
                <a:rPr lang="en-US" altLang="zh-CN" dirty="0" smtClean="0">
                  <a:solidFill>
                    <a:schemeClr val="accent6"/>
                  </a:solidFill>
                </a:rPr>
                <a:t>" </a:t>
              </a:r>
              <a:r>
                <a:rPr lang="en-US" altLang="zh-CN" dirty="0">
                  <a:solidFill>
                    <a:schemeClr val="accent6"/>
                  </a:solidFill>
                </a:rPr>
                <a:t>/&gt;</a:t>
              </a:r>
              <a:endParaRPr lang="zh-CN" altLang="zh-CN" dirty="0">
                <a:solidFill>
                  <a:schemeClr val="accent6"/>
                </a:solidFill>
              </a:endParaRPr>
            </a:p>
          </p:txBody>
        </p:sp>
        <p:sp>
          <p:nvSpPr>
            <p:cNvPr id="25619" name="燕尾形 47"/>
            <p:cNvSpPr>
              <a:spLocks noChangeArrowheads="1"/>
            </p:cNvSpPr>
            <p:nvPr/>
          </p:nvSpPr>
          <p:spPr bwMode="auto">
            <a:xfrm>
              <a:off x="4499372" y="2628431"/>
              <a:ext cx="304006" cy="334431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5847655" y="4799013"/>
            <a:ext cx="3995142" cy="584775"/>
            <a:chOff x="4499372" y="2535982"/>
            <a:chExt cx="3423047" cy="584044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34" name="矩形 33"/>
            <p:cNvSpPr/>
            <p:nvPr/>
          </p:nvSpPr>
          <p:spPr>
            <a:xfrm>
              <a:off x="4892935" y="2535982"/>
              <a:ext cx="3029484" cy="584044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600" dirty="0">
                  <a:solidFill>
                    <a:schemeClr val="accent6"/>
                  </a:solidFill>
                </a:rPr>
                <a:t>&lt;meta http-</a:t>
              </a:r>
              <a:r>
                <a:rPr lang="en-US" altLang="zh-CN" sz="1600" dirty="0" err="1">
                  <a:solidFill>
                    <a:schemeClr val="accent6"/>
                  </a:solidFill>
                </a:rPr>
                <a:t>equiv</a:t>
              </a:r>
              <a:r>
                <a:rPr lang="en-US" altLang="zh-CN" sz="1600" dirty="0">
                  <a:solidFill>
                    <a:schemeClr val="accent6"/>
                  </a:solidFill>
                </a:rPr>
                <a:t>="</a:t>
              </a:r>
              <a:r>
                <a:rPr lang="en-US" altLang="zh-CN" sz="1600" dirty="0">
                  <a:solidFill>
                    <a:srgbClr val="FF0000"/>
                  </a:solidFill>
                </a:rPr>
                <a:t>Content-Type</a:t>
              </a:r>
              <a:r>
                <a:rPr lang="en-US" altLang="zh-CN" sz="1600" dirty="0">
                  <a:solidFill>
                    <a:schemeClr val="accent6"/>
                  </a:solidFill>
                </a:rPr>
                <a:t>" content="</a:t>
              </a:r>
              <a:r>
                <a:rPr lang="en-US" altLang="zh-CN" sz="1600" dirty="0">
                  <a:solidFill>
                    <a:srgbClr val="FF0000"/>
                  </a:solidFill>
                </a:rPr>
                <a:t>text/html</a:t>
              </a:r>
              <a:r>
                <a:rPr lang="en-US" altLang="zh-CN" sz="1600" dirty="0">
                  <a:solidFill>
                    <a:schemeClr val="accent6"/>
                  </a:solidFill>
                </a:rPr>
                <a:t>; charset=</a:t>
              </a:r>
              <a:r>
                <a:rPr lang="en-US" altLang="zh-CN" sz="1600" dirty="0">
                  <a:solidFill>
                    <a:srgbClr val="FF0000"/>
                  </a:solidFill>
                </a:rPr>
                <a:t>utf-8</a:t>
              </a:r>
              <a:r>
                <a:rPr lang="en-US" altLang="zh-CN" sz="1600" dirty="0">
                  <a:solidFill>
                    <a:schemeClr val="accent6"/>
                  </a:solidFill>
                </a:rPr>
                <a:t>" /&gt;</a:t>
              </a:r>
              <a:endParaRPr lang="zh-CN" altLang="zh-CN" sz="1600" dirty="0">
                <a:solidFill>
                  <a:schemeClr val="accent6"/>
                </a:solidFill>
              </a:endParaRPr>
            </a:p>
          </p:txBody>
        </p:sp>
        <p:sp>
          <p:nvSpPr>
            <p:cNvPr id="25617" name="燕尾形 51"/>
            <p:cNvSpPr>
              <a:spLocks noChangeArrowheads="1"/>
            </p:cNvSpPr>
            <p:nvPr/>
          </p:nvSpPr>
          <p:spPr bwMode="auto">
            <a:xfrm>
              <a:off x="4499372" y="2628431"/>
              <a:ext cx="304006" cy="334431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600"/>
            </a:p>
          </p:txBody>
        </p:sp>
      </p:grp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5847655" y="5561016"/>
            <a:ext cx="3995142" cy="523220"/>
            <a:chOff x="4499372" y="2535982"/>
            <a:chExt cx="3423047" cy="522883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38" name="矩形 37"/>
            <p:cNvSpPr/>
            <p:nvPr/>
          </p:nvSpPr>
          <p:spPr>
            <a:xfrm>
              <a:off x="4892935" y="2535982"/>
              <a:ext cx="3029484" cy="522883"/>
            </a:xfrm>
            <a:prstGeom prst="rect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1400" dirty="0">
                  <a:solidFill>
                    <a:schemeClr val="accent6"/>
                  </a:solidFill>
                </a:rPr>
                <a:t>&lt;meta http-</a:t>
              </a:r>
              <a:r>
                <a:rPr lang="en-US" altLang="zh-CN" sz="1400" dirty="0" err="1">
                  <a:solidFill>
                    <a:schemeClr val="accent6"/>
                  </a:solidFill>
                </a:rPr>
                <a:t>equiv</a:t>
              </a:r>
              <a:r>
                <a:rPr lang="en-US" altLang="zh-CN" sz="1400" dirty="0">
                  <a:solidFill>
                    <a:schemeClr val="accent6"/>
                  </a:solidFill>
                </a:rPr>
                <a:t>="</a:t>
              </a:r>
              <a:r>
                <a:rPr lang="en-US" altLang="zh-CN" sz="1400" dirty="0">
                  <a:solidFill>
                    <a:srgbClr val="FF0000"/>
                  </a:solidFill>
                </a:rPr>
                <a:t>refresh</a:t>
              </a:r>
              <a:r>
                <a:rPr lang="en-US" altLang="zh-CN" sz="1400" dirty="0">
                  <a:solidFill>
                    <a:schemeClr val="accent6"/>
                  </a:solidFill>
                </a:rPr>
                <a:t>"</a:t>
              </a:r>
              <a:r>
                <a:rPr lang="en-US" altLang="zh-CN" sz="1400" dirty="0"/>
                <a:t> </a:t>
              </a:r>
              <a:r>
                <a:rPr lang="en-US" altLang="zh-CN" sz="1400" dirty="0">
                  <a:solidFill>
                    <a:schemeClr val="accent6"/>
                  </a:solidFill>
                </a:rPr>
                <a:t>content="</a:t>
              </a:r>
              <a:r>
                <a:rPr lang="en-US" altLang="zh-CN" sz="1400" dirty="0">
                  <a:solidFill>
                    <a:srgbClr val="FF0000"/>
                  </a:solidFill>
                </a:rPr>
                <a:t>10;url=http</a:t>
              </a:r>
              <a:r>
                <a:rPr lang="en-US" altLang="zh-CN" sz="1400" dirty="0" smtClean="0">
                  <a:solidFill>
                    <a:srgbClr val="FF0000"/>
                  </a:solidFill>
                </a:rPr>
                <a:t>://acm.zzuli.edu.cn</a:t>
              </a:r>
              <a:r>
                <a:rPr lang="en-US" altLang="zh-CN" sz="1400" dirty="0">
                  <a:solidFill>
                    <a:schemeClr val="accent6"/>
                  </a:solidFill>
                </a:rPr>
                <a:t>" /&gt;</a:t>
              </a:r>
              <a:endParaRPr lang="zh-CN" altLang="zh-CN" sz="1400" dirty="0">
                <a:solidFill>
                  <a:schemeClr val="accent6"/>
                </a:solidFill>
              </a:endParaRPr>
            </a:p>
          </p:txBody>
        </p:sp>
        <p:sp>
          <p:nvSpPr>
            <p:cNvPr id="25615" name="燕尾形 55"/>
            <p:cNvSpPr>
              <a:spLocks noChangeArrowheads="1"/>
            </p:cNvSpPr>
            <p:nvPr/>
          </p:nvSpPr>
          <p:spPr bwMode="auto">
            <a:xfrm>
              <a:off x="4499372" y="2628431"/>
              <a:ext cx="304006" cy="334431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400"/>
            </a:p>
          </p:txBody>
        </p:sp>
      </p:grpSp>
      <p:sp>
        <p:nvSpPr>
          <p:cNvPr id="35" name="标题 4"/>
          <p:cNvSpPr>
            <a:spLocks noGrp="1"/>
          </p:cNvSpPr>
          <p:nvPr>
            <p:ph type="title"/>
          </p:nvPr>
        </p:nvSpPr>
        <p:spPr>
          <a:xfrm>
            <a:off x="1261940" y="162669"/>
            <a:ext cx="966097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>
                <a:solidFill>
                  <a:srgbClr val="F8F8F8"/>
                </a:solidFill>
                <a:latin typeface="微软雅黑"/>
                <a:ea typeface="+mj-ea"/>
              </a:rPr>
              <a:t>2.1.3  HTML</a:t>
            </a:r>
            <a:r>
              <a:rPr lang="zh-CN" altLang="en-US" sz="2400" dirty="0">
                <a:solidFill>
                  <a:srgbClr val="F8F8F8"/>
                </a:solidFill>
                <a:latin typeface="微软雅黑"/>
                <a:ea typeface="+mj-ea"/>
              </a:rPr>
              <a:t>文档的基本结构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63197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8537E-7 -0.00301 L -0.17506 0.0030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60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52638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TextBox 41"/>
          <p:cNvSpPr>
            <a:spLocks noChangeArrowheads="1"/>
          </p:cNvSpPr>
          <p:nvPr/>
        </p:nvSpPr>
        <p:spPr bwMode="auto">
          <a:xfrm>
            <a:off x="2001045" y="1200150"/>
            <a:ext cx="1766887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Arial" pitchFamily="34" charset="0"/>
              <a:buNone/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&lt;title&gt;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TextBox 41"/>
          <p:cNvSpPr>
            <a:spLocks noChangeArrowheads="1"/>
          </p:cNvSpPr>
          <p:nvPr/>
        </p:nvSpPr>
        <p:spPr bwMode="auto">
          <a:xfrm>
            <a:off x="4147345" y="1200150"/>
            <a:ext cx="1766887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Arial" pitchFamily="34" charset="0"/>
              <a:buNone/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&lt;meta/&gt;</a:t>
            </a:r>
            <a:endParaRPr lang="zh-CN" altLang="en-US" sz="2400" dirty="0"/>
          </a:p>
        </p:txBody>
      </p:sp>
      <p:sp>
        <p:nvSpPr>
          <p:cNvPr id="10" name="TextBox 41"/>
          <p:cNvSpPr>
            <a:spLocks noChangeArrowheads="1"/>
          </p:cNvSpPr>
          <p:nvPr/>
        </p:nvSpPr>
        <p:spPr bwMode="auto">
          <a:xfrm>
            <a:off x="6292057" y="1200150"/>
            <a:ext cx="1768475" cy="457200"/>
          </a:xfrm>
          <a:prstGeom prst="rect">
            <a:avLst/>
          </a:prstGeom>
          <a:gradFill rotWithShape="0">
            <a:gsLst>
              <a:gs pos="0">
                <a:srgbClr val="00ACE6"/>
              </a:gs>
              <a:gs pos="100000">
                <a:srgbClr val="27D4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&lt;link&gt;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1" name="TextBox 41"/>
          <p:cNvSpPr>
            <a:spLocks noChangeArrowheads="1"/>
          </p:cNvSpPr>
          <p:nvPr/>
        </p:nvSpPr>
        <p:spPr bwMode="auto">
          <a:xfrm>
            <a:off x="8438356" y="1200150"/>
            <a:ext cx="1766888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Arial" pitchFamily="34" charset="0"/>
              <a:buNone/>
              <a:defRPr/>
            </a:pPr>
            <a:r>
              <a:rPr lang="en-US" altLang="zh-CN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&lt;style&gt;</a:t>
            </a:r>
            <a:endParaRPr lang="zh-CN" altLang="en-US" sz="240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293644" y="2492376"/>
            <a:ext cx="3511550" cy="4603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&lt;link </a:t>
            </a:r>
            <a:r>
              <a:rPr lang="zh-CN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zh-CN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/&gt;</a:t>
            </a:r>
            <a:endParaRPr lang="zh-CN" altLang="zh-CN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204745" y="1979613"/>
            <a:ext cx="2339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基本语法格式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961339"/>
              </p:ext>
            </p:extLst>
          </p:nvPr>
        </p:nvGraphicFramePr>
        <p:xfrm>
          <a:off x="2707482" y="3206751"/>
          <a:ext cx="7116763" cy="304165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52875"/>
                <a:gridCol w="2196894"/>
                <a:gridCol w="3166994"/>
              </a:tblGrid>
              <a:tr h="3796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属性名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0063" marR="800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常用属性值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0063" marR="800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0063" marR="80063" marT="0" marB="0" anchor="ctr"/>
                </a:tc>
              </a:tr>
              <a:tr h="4983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0000FF"/>
                          </a:solidFill>
                          <a:effectLst/>
                        </a:rPr>
                        <a:t>href</a:t>
                      </a:r>
                      <a:endParaRPr lang="zh-CN" sz="1600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0063" marR="800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FF"/>
                          </a:solidFill>
                          <a:effectLst/>
                        </a:rPr>
                        <a:t>URL</a:t>
                      </a:r>
                      <a:endParaRPr lang="zh-CN" sz="1600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0063" marR="8006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00FF"/>
                          </a:solidFill>
                          <a:effectLst/>
                        </a:rPr>
                        <a:t>指定引用外部文档的地址</a:t>
                      </a:r>
                      <a:endParaRPr lang="zh-CN" sz="1600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0063" marR="80063" marT="0" marB="0" anchor="ctr"/>
                </a:tc>
              </a:tr>
              <a:tr h="9966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FF"/>
                          </a:solidFill>
                          <a:effectLst/>
                        </a:rPr>
                        <a:t>rel</a:t>
                      </a:r>
                      <a:endParaRPr lang="zh-CN" sz="1600" kern="10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0063" marR="800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0000FF"/>
                          </a:solidFill>
                          <a:effectLst/>
                        </a:rPr>
                        <a:t>stylesheet</a:t>
                      </a:r>
                      <a:endParaRPr lang="zh-CN" sz="1600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0063" marR="8006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00FF"/>
                          </a:solidFill>
                          <a:effectLst/>
                        </a:rPr>
                        <a:t>指定当前文档与引用外部文档的关系，该属性值通常为</a:t>
                      </a:r>
                      <a:r>
                        <a:rPr lang="en-US" sz="1600" kern="100" dirty="0" err="1">
                          <a:solidFill>
                            <a:srgbClr val="0000FF"/>
                          </a:solidFill>
                          <a:effectLst/>
                        </a:rPr>
                        <a:t>stylesheet</a:t>
                      </a:r>
                      <a:r>
                        <a:rPr lang="zh-CN" sz="1600" kern="100" dirty="0">
                          <a:solidFill>
                            <a:srgbClr val="0000FF"/>
                          </a:solidFill>
                          <a:effectLst/>
                        </a:rPr>
                        <a:t>，表示定义一个外部样式表</a:t>
                      </a:r>
                      <a:endParaRPr lang="zh-CN" sz="1600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0063" marR="80063" marT="0" marB="0" anchor="ctr"/>
                </a:tc>
              </a:tr>
              <a:tr h="60797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FF"/>
                          </a:solidFill>
                          <a:effectLst/>
                        </a:rPr>
                        <a:t>type</a:t>
                      </a:r>
                      <a:endParaRPr lang="zh-CN" sz="1600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0063" marR="8006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FF"/>
                          </a:solidFill>
                          <a:effectLst/>
                        </a:rPr>
                        <a:t>text/css</a:t>
                      </a:r>
                      <a:endParaRPr lang="zh-CN" sz="1600" kern="10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0063" marR="8006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00FF"/>
                          </a:solidFill>
                          <a:effectLst/>
                        </a:rPr>
                        <a:t>引用外部文档的类型为</a:t>
                      </a:r>
                      <a:r>
                        <a:rPr lang="en-US" sz="1600" kern="100" dirty="0">
                          <a:solidFill>
                            <a:srgbClr val="0000FF"/>
                          </a:solidFill>
                          <a:effectLst/>
                        </a:rPr>
                        <a:t>CSS</a:t>
                      </a:r>
                      <a:r>
                        <a:rPr lang="zh-CN" sz="1600" kern="100" dirty="0">
                          <a:solidFill>
                            <a:srgbClr val="0000FF"/>
                          </a:solidFill>
                          <a:effectLst/>
                        </a:rPr>
                        <a:t>样式表</a:t>
                      </a:r>
                      <a:endParaRPr lang="zh-CN" sz="1600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0063" marR="80063" marT="0" marB="0" anchor="ctr"/>
                </a:tc>
              </a:tr>
              <a:tr h="5589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FF"/>
                          </a:solidFill>
                          <a:effectLst/>
                        </a:rPr>
                        <a:t>text/</a:t>
                      </a:r>
                      <a:r>
                        <a:rPr lang="en-US" sz="1600" kern="100" dirty="0" err="1">
                          <a:solidFill>
                            <a:srgbClr val="0000FF"/>
                          </a:solidFill>
                          <a:effectLst/>
                        </a:rPr>
                        <a:t>javascript</a:t>
                      </a:r>
                      <a:endParaRPr lang="zh-CN" sz="1600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0063" marR="8006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00FF"/>
                          </a:solidFill>
                          <a:effectLst/>
                        </a:rPr>
                        <a:t>引用外部文档的类型为</a:t>
                      </a:r>
                      <a:r>
                        <a:rPr lang="en-US" sz="1600" kern="100" dirty="0" err="1">
                          <a:solidFill>
                            <a:srgbClr val="0000FF"/>
                          </a:solidFill>
                          <a:effectLst/>
                        </a:rPr>
                        <a:t>javascript</a:t>
                      </a:r>
                      <a:r>
                        <a:rPr lang="zh-CN" sz="1600" kern="100" dirty="0">
                          <a:solidFill>
                            <a:srgbClr val="0000FF"/>
                          </a:solidFill>
                          <a:effectLst/>
                        </a:rPr>
                        <a:t>脚本</a:t>
                      </a:r>
                      <a:endParaRPr lang="zh-CN" sz="1600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80063" marR="80063" marT="0" marB="0" anchor="ctr"/>
                </a:tc>
              </a:tr>
            </a:tbl>
          </a:graphicData>
        </a:graphic>
      </p:graphicFrame>
      <p:sp>
        <p:nvSpPr>
          <p:cNvPr id="15" name="标题 4"/>
          <p:cNvSpPr>
            <a:spLocks noGrp="1"/>
          </p:cNvSpPr>
          <p:nvPr>
            <p:ph type="title"/>
          </p:nvPr>
        </p:nvSpPr>
        <p:spPr>
          <a:xfrm>
            <a:off x="1261940" y="162669"/>
            <a:ext cx="966097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>
                <a:solidFill>
                  <a:srgbClr val="F8F8F8"/>
                </a:solidFill>
                <a:latin typeface="微软雅黑"/>
                <a:ea typeface="+mj-ea"/>
              </a:rPr>
              <a:t>2.1.3  HTML</a:t>
            </a:r>
            <a:r>
              <a:rPr lang="zh-CN" altLang="en-US" sz="2400" dirty="0">
                <a:solidFill>
                  <a:srgbClr val="F8F8F8"/>
                </a:solidFill>
                <a:latin typeface="微软雅黑"/>
                <a:ea typeface="+mj-ea"/>
              </a:rPr>
              <a:t>文档的基本结构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4848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52638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TextBox 41"/>
          <p:cNvSpPr>
            <a:spLocks noChangeArrowheads="1"/>
          </p:cNvSpPr>
          <p:nvPr/>
        </p:nvSpPr>
        <p:spPr bwMode="auto">
          <a:xfrm>
            <a:off x="2001045" y="1200150"/>
            <a:ext cx="1766887" cy="4572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Arial" pitchFamily="34" charset="0"/>
              <a:buNone/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&lt;title&gt;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TextBox 41"/>
          <p:cNvSpPr>
            <a:spLocks noChangeArrowheads="1"/>
          </p:cNvSpPr>
          <p:nvPr/>
        </p:nvSpPr>
        <p:spPr bwMode="auto">
          <a:xfrm>
            <a:off x="4147345" y="1200150"/>
            <a:ext cx="1766887" cy="4572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Arial" pitchFamily="34" charset="0"/>
              <a:buNone/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&lt;meta/&gt;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10" name="TextBox 41"/>
          <p:cNvSpPr>
            <a:spLocks noChangeArrowheads="1"/>
          </p:cNvSpPr>
          <p:nvPr/>
        </p:nvSpPr>
        <p:spPr bwMode="auto">
          <a:xfrm>
            <a:off x="6292057" y="1200150"/>
            <a:ext cx="1768475" cy="4572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buFont typeface="Arial" pitchFamily="34" charset="0"/>
              <a:buNone/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&lt;link&gt;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11" name="TextBox 41"/>
          <p:cNvSpPr>
            <a:spLocks noChangeArrowheads="1"/>
          </p:cNvSpPr>
          <p:nvPr/>
        </p:nvSpPr>
        <p:spPr bwMode="auto">
          <a:xfrm>
            <a:off x="8438356" y="1200150"/>
            <a:ext cx="1766888" cy="457200"/>
          </a:xfrm>
          <a:prstGeom prst="rect">
            <a:avLst/>
          </a:prstGeom>
          <a:gradFill rotWithShape="0">
            <a:gsLst>
              <a:gs pos="0">
                <a:srgbClr val="00ACE6"/>
              </a:gs>
              <a:gs pos="100000">
                <a:srgbClr val="27D4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&lt;style&gt;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929856" y="2630489"/>
            <a:ext cx="6286500" cy="4603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&lt;style </a:t>
            </a:r>
            <a:r>
              <a:rPr lang="zh-CN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=”</a:t>
            </a:r>
            <a:r>
              <a:rPr lang="zh-CN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</a:t>
            </a: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”&gt;</a:t>
            </a:r>
            <a:r>
              <a:rPr lang="zh-CN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样式内容</a:t>
            </a:r>
            <a:r>
              <a:rPr lang="en-US" altLang="zh-CN" sz="2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&lt;/style&gt;</a:t>
            </a:r>
            <a:endParaRPr lang="zh-CN" altLang="zh-CN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063707" y="2079626"/>
            <a:ext cx="2339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基本语法格式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4" name="矩形 13"/>
          <p:cNvSpPr/>
          <p:nvPr/>
        </p:nvSpPr>
        <p:spPr>
          <a:xfrm>
            <a:off x="3890170" y="3960814"/>
            <a:ext cx="6307137" cy="1682577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2400" dirty="0">
                <a:solidFill>
                  <a:schemeClr val="accent6"/>
                </a:solidFill>
              </a:rPr>
              <a:t>在</a:t>
            </a:r>
            <a:r>
              <a:rPr lang="en-US" altLang="zh-CN" sz="2400" dirty="0">
                <a:solidFill>
                  <a:srgbClr val="1369B2"/>
                </a:solidFill>
              </a:rPr>
              <a:t>HTML</a:t>
            </a:r>
            <a:r>
              <a:rPr lang="zh-CN" altLang="zh-CN" sz="2400" dirty="0">
                <a:solidFill>
                  <a:schemeClr val="accent6"/>
                </a:solidFill>
              </a:rPr>
              <a:t>中使用</a:t>
            </a:r>
            <a:r>
              <a:rPr lang="en-US" altLang="zh-CN" sz="2400" dirty="0">
                <a:solidFill>
                  <a:srgbClr val="1369B2"/>
                </a:solidFill>
              </a:rPr>
              <a:t>style</a:t>
            </a:r>
            <a:r>
              <a:rPr lang="zh-CN" altLang="en-US" sz="2400" dirty="0">
                <a:solidFill>
                  <a:srgbClr val="1369B2"/>
                </a:solidFill>
              </a:rPr>
              <a:t>标签</a:t>
            </a:r>
            <a:r>
              <a:rPr lang="zh-CN" altLang="zh-CN" sz="2400" dirty="0">
                <a:solidFill>
                  <a:schemeClr val="accent6"/>
                </a:solidFill>
              </a:rPr>
              <a:t>时，常常定义其属性为</a:t>
            </a:r>
            <a:r>
              <a:rPr lang="en-US" altLang="zh-CN" sz="2400" dirty="0">
                <a:solidFill>
                  <a:srgbClr val="1369B2"/>
                </a:solidFill>
              </a:rPr>
              <a:t>type</a:t>
            </a:r>
            <a:r>
              <a:rPr lang="zh-CN" altLang="zh-CN" sz="2400" dirty="0">
                <a:solidFill>
                  <a:schemeClr val="accent6"/>
                </a:solidFill>
              </a:rPr>
              <a:t>，相应的属性值为</a:t>
            </a:r>
            <a:r>
              <a:rPr lang="en-US" altLang="zh-CN" sz="2400" dirty="0">
                <a:solidFill>
                  <a:srgbClr val="1369B2"/>
                </a:solidFill>
              </a:rPr>
              <a:t>text/</a:t>
            </a:r>
            <a:r>
              <a:rPr lang="en-US" altLang="zh-CN" sz="2400" dirty="0" err="1">
                <a:solidFill>
                  <a:srgbClr val="1369B2"/>
                </a:solidFill>
              </a:rPr>
              <a:t>css</a:t>
            </a:r>
            <a:r>
              <a:rPr lang="zh-CN" altLang="zh-CN" sz="2400" dirty="0">
                <a:solidFill>
                  <a:schemeClr val="accent6"/>
                </a:solidFill>
              </a:rPr>
              <a:t>，表示使用</a:t>
            </a:r>
            <a:r>
              <a:rPr lang="zh-CN" altLang="zh-CN" sz="2400" dirty="0">
                <a:solidFill>
                  <a:srgbClr val="1369B2"/>
                </a:solidFill>
              </a:rPr>
              <a:t>内嵌式</a:t>
            </a:r>
            <a:r>
              <a:rPr lang="zh-CN" altLang="zh-CN" sz="2400" dirty="0">
                <a:solidFill>
                  <a:schemeClr val="accent6"/>
                </a:solidFill>
              </a:rPr>
              <a:t>的</a:t>
            </a:r>
            <a:r>
              <a:rPr lang="en-US" altLang="zh-CN" sz="2400" dirty="0">
                <a:solidFill>
                  <a:schemeClr val="accent6"/>
                </a:solidFill>
              </a:rPr>
              <a:t>CSS</a:t>
            </a:r>
            <a:r>
              <a:rPr lang="zh-CN" altLang="zh-CN" sz="2400" dirty="0">
                <a:solidFill>
                  <a:schemeClr val="accent6"/>
                </a:solidFill>
              </a:rPr>
              <a:t>样式。</a:t>
            </a:r>
          </a:p>
        </p:txBody>
      </p:sp>
      <p:sp>
        <p:nvSpPr>
          <p:cNvPr id="15" name="下箭头 14"/>
          <p:cNvSpPr>
            <a:spLocks noChangeArrowheads="1"/>
          </p:cNvSpPr>
          <p:nvPr/>
        </p:nvSpPr>
        <p:spPr bwMode="auto">
          <a:xfrm>
            <a:off x="6815932" y="3333750"/>
            <a:ext cx="473075" cy="482600"/>
          </a:xfrm>
          <a:prstGeom prst="downArrow">
            <a:avLst>
              <a:gd name="adj1" fmla="val 50000"/>
              <a:gd name="adj2" fmla="val 50001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6" name="标题 4"/>
          <p:cNvSpPr>
            <a:spLocks noGrp="1"/>
          </p:cNvSpPr>
          <p:nvPr>
            <p:ph type="title"/>
          </p:nvPr>
        </p:nvSpPr>
        <p:spPr>
          <a:xfrm>
            <a:off x="1261940" y="162669"/>
            <a:ext cx="966097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>
                <a:solidFill>
                  <a:srgbClr val="F8F8F8"/>
                </a:solidFill>
                <a:latin typeface="微软雅黑"/>
                <a:ea typeface="+mj-ea"/>
              </a:rPr>
              <a:t>2.1.3  HTML</a:t>
            </a:r>
            <a:r>
              <a:rPr lang="zh-CN" altLang="en-US" sz="2400" dirty="0">
                <a:solidFill>
                  <a:srgbClr val="F8F8F8"/>
                </a:solidFill>
                <a:latin typeface="微软雅黑"/>
                <a:ea typeface="+mj-ea"/>
              </a:rPr>
              <a:t>文档的基本结构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709216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文档头部</a:t>
            </a:r>
            <a:r>
              <a:rPr lang="en-US" altLang="zh-CN" dirty="0"/>
              <a:t>head</a:t>
            </a:r>
            <a:r>
              <a:rPr lang="zh-CN" altLang="en-US" dirty="0"/>
              <a:t>的结构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4005" y="908720"/>
            <a:ext cx="6480720" cy="53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9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&lt;meta&gt;</a:t>
            </a:r>
            <a:r>
              <a:rPr lang="zh-CN" altLang="en-US" dirty="0"/>
              <a:t>标签是</a:t>
            </a:r>
            <a:r>
              <a:rPr lang="en-US" altLang="zh-CN" dirty="0"/>
              <a:t>HTML</a:t>
            </a:r>
            <a:r>
              <a:rPr lang="zh-CN" altLang="en-US" dirty="0"/>
              <a:t>文档</a:t>
            </a:r>
            <a:r>
              <a:rPr lang="en-US" altLang="zh-CN" dirty="0"/>
              <a:t>head</a:t>
            </a:r>
            <a:r>
              <a:rPr lang="zh-CN" altLang="en-US" dirty="0"/>
              <a:t>区的一个关键标签，提供文档字符集、使用语言、作者等基本信息，以及对关键词和网页等级的设定等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meta</a:t>
            </a:r>
            <a:r>
              <a:rPr lang="zh-CN" altLang="en-US" b="1" dirty="0"/>
              <a:t>标签的属性</a:t>
            </a:r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</a:t>
            </a:r>
            <a:r>
              <a:rPr lang="zh-CN" altLang="en-US" dirty="0"/>
              <a:t>元素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848504"/>
              </p:ext>
            </p:extLst>
          </p:nvPr>
        </p:nvGraphicFramePr>
        <p:xfrm>
          <a:off x="1057821" y="2564904"/>
          <a:ext cx="9505056" cy="2804160"/>
        </p:xfrm>
        <a:graphic>
          <a:graphicData uri="http://schemas.openxmlformats.org/drawingml/2006/table">
            <a:tbl>
              <a:tblPr/>
              <a:tblGrid>
                <a:gridCol w="1344522"/>
                <a:gridCol w="4481740"/>
                <a:gridCol w="3678794"/>
              </a:tblGrid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 dirty="0">
                          <a:solidFill>
                            <a:srgbClr val="4F4F4F"/>
                          </a:solidFill>
                          <a:effectLst/>
                        </a:rPr>
                        <a:t>属性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 dirty="0">
                          <a:solidFill>
                            <a:srgbClr val="4F4F4F"/>
                          </a:solidFill>
                          <a:effectLst/>
                        </a:rPr>
                        <a:t>属性值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1">
                          <a:solidFill>
                            <a:srgbClr val="4F4F4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http-equiv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1" dirty="0" err="1" smtClean="0">
                          <a:solidFill>
                            <a:srgbClr val="4F4F4F"/>
                          </a:solidFill>
                          <a:effectLst/>
                        </a:rPr>
                        <a:t>content-type</a:t>
                      </a:r>
                      <a:r>
                        <a:rPr lang="en-US" b="0" dirty="0" err="1" smtClean="0">
                          <a:solidFill>
                            <a:srgbClr val="4F4F4F"/>
                          </a:solidFill>
                          <a:effectLst/>
                        </a:rPr>
                        <a:t>、</a:t>
                      </a:r>
                      <a:r>
                        <a:rPr lang="en-US" b="1" dirty="0" err="1" smtClean="0">
                          <a:solidFill>
                            <a:srgbClr val="4F4F4F"/>
                          </a:solidFill>
                          <a:effectLst/>
                        </a:rPr>
                        <a:t>X-UA-Compatible</a:t>
                      </a:r>
                      <a:r>
                        <a:rPr lang="en-US" b="0" dirty="0" err="1" smtClean="0">
                          <a:solidFill>
                            <a:srgbClr val="4F4F4F"/>
                          </a:solidFill>
                          <a:effectLst/>
                        </a:rPr>
                        <a:t>、expires、refresh、set-cookie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把 </a:t>
                      </a:r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content </a:t>
                      </a:r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属性关联到 </a:t>
                      </a:r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HTTP </a:t>
                      </a:r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头部。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name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 dirty="0" smtClean="0">
                          <a:solidFill>
                            <a:srgbClr val="4F4F4F"/>
                          </a:solidFill>
                          <a:effectLst/>
                        </a:rPr>
                        <a:t>author、</a:t>
                      </a:r>
                      <a:r>
                        <a:rPr lang="en-US" b="1" dirty="0" smtClean="0">
                          <a:solidFill>
                            <a:srgbClr val="4F4F4F"/>
                          </a:solidFill>
                          <a:effectLst/>
                        </a:rPr>
                        <a:t>description</a:t>
                      </a:r>
                      <a:r>
                        <a:rPr lang="en-US" b="0" dirty="0" smtClean="0">
                          <a:solidFill>
                            <a:srgbClr val="4F4F4F"/>
                          </a:solidFill>
                          <a:effectLst/>
                        </a:rPr>
                        <a:t>、</a:t>
                      </a:r>
                      <a:r>
                        <a:rPr lang="en-US" b="1" dirty="0" smtClean="0">
                          <a:solidFill>
                            <a:srgbClr val="4F4F4F"/>
                          </a:solidFill>
                          <a:effectLst/>
                        </a:rPr>
                        <a:t>keywords</a:t>
                      </a:r>
                      <a:r>
                        <a:rPr lang="en-US" b="0" dirty="0" smtClean="0">
                          <a:solidFill>
                            <a:srgbClr val="4F4F4F"/>
                          </a:solidFill>
                          <a:effectLst/>
                        </a:rPr>
                        <a:t>、</a:t>
                      </a:r>
                      <a:r>
                        <a:rPr lang="en-US" altLang="zh-CN" b="1" dirty="0" smtClean="0">
                          <a:solidFill>
                            <a:srgbClr val="4F4F4F"/>
                          </a:solidFill>
                          <a:effectLst/>
                        </a:rPr>
                        <a:t>renderer</a:t>
                      </a:r>
                      <a:r>
                        <a:rPr lang="en-US" altLang="zh-CN" b="0" dirty="0" smtClean="0">
                          <a:solidFill>
                            <a:srgbClr val="4F4F4F"/>
                          </a:solidFill>
                          <a:effectLst/>
                        </a:rPr>
                        <a:t>、</a:t>
                      </a:r>
                      <a:r>
                        <a:rPr lang="en-US" b="1" dirty="0" smtClean="0">
                          <a:solidFill>
                            <a:srgbClr val="4F4F4F"/>
                          </a:solidFill>
                          <a:effectLst/>
                        </a:rPr>
                        <a:t>viewport</a:t>
                      </a:r>
                      <a:r>
                        <a:rPr lang="en-US" b="0" dirty="0" smtClean="0">
                          <a:solidFill>
                            <a:srgbClr val="4F4F4F"/>
                          </a:solidFill>
                          <a:effectLst/>
                        </a:rPr>
                        <a:t>、generator、revised、others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把 </a:t>
                      </a:r>
                      <a:r>
                        <a:rPr lang="en-US" altLang="zh-CN" b="0">
                          <a:solidFill>
                            <a:srgbClr val="4F4F4F"/>
                          </a:solidFill>
                          <a:effectLst/>
                        </a:rPr>
                        <a:t>content </a:t>
                      </a:r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</a:rPr>
                        <a:t>属性关联到一个名称。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</a:rPr>
                        <a:t>content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endParaRPr lang="zh-CN" altLang="en-US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定义与 </a:t>
                      </a:r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http-</a:t>
                      </a:r>
                      <a:r>
                        <a:rPr lang="en-US" altLang="zh-CN" b="0" dirty="0" err="1">
                          <a:solidFill>
                            <a:srgbClr val="4F4F4F"/>
                          </a:solidFill>
                          <a:effectLst/>
                        </a:rPr>
                        <a:t>equiv</a:t>
                      </a:r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 </a:t>
                      </a:r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或 </a:t>
                      </a:r>
                      <a:r>
                        <a:rPr lang="en-US" altLang="zh-CN" b="0" dirty="0">
                          <a:solidFill>
                            <a:srgbClr val="4F4F4F"/>
                          </a:solidFill>
                          <a:effectLst/>
                        </a:rPr>
                        <a:t>name </a:t>
                      </a:r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</a:rPr>
                        <a:t>属性相关的元信息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5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52638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2737644" y="2924175"/>
            <a:ext cx="2533650" cy="2533650"/>
            <a:chOff x="1210866" y="2597192"/>
            <a:chExt cx="2534080" cy="2534080"/>
          </a:xfrm>
        </p:grpSpPr>
        <p:sp>
          <p:nvSpPr>
            <p:cNvPr id="9" name="任意多边形 8"/>
            <p:cNvSpPr/>
            <p:nvPr/>
          </p:nvSpPr>
          <p:spPr>
            <a:xfrm>
              <a:off x="1210866" y="2597192"/>
              <a:ext cx="2534080" cy="2534080"/>
            </a:xfrm>
            <a:custGeom>
              <a:avLst/>
              <a:gdLst>
                <a:gd name="connsiteX0" fmla="*/ 0 w 2825311"/>
                <a:gd name="connsiteY0" fmla="*/ 1412656 h 2825311"/>
                <a:gd name="connsiteX1" fmla="*/ 1412656 w 2825311"/>
                <a:gd name="connsiteY1" fmla="*/ 0 h 2825311"/>
                <a:gd name="connsiteX2" fmla="*/ 2825312 w 2825311"/>
                <a:gd name="connsiteY2" fmla="*/ 1412656 h 2825311"/>
                <a:gd name="connsiteX3" fmla="*/ 1412656 w 2825311"/>
                <a:gd name="connsiteY3" fmla="*/ 2825312 h 2825311"/>
                <a:gd name="connsiteX4" fmla="*/ 0 w 2825311"/>
                <a:gd name="connsiteY4" fmla="*/ 1412656 h 2825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25311" h="2825311">
                  <a:moveTo>
                    <a:pt x="0" y="1412656"/>
                  </a:moveTo>
                  <a:cubicBezTo>
                    <a:pt x="0" y="632468"/>
                    <a:pt x="632468" y="0"/>
                    <a:pt x="1412656" y="0"/>
                  </a:cubicBezTo>
                  <a:cubicBezTo>
                    <a:pt x="2192844" y="0"/>
                    <a:pt x="2825312" y="632468"/>
                    <a:pt x="2825312" y="1412656"/>
                  </a:cubicBezTo>
                  <a:cubicBezTo>
                    <a:pt x="2825312" y="2192844"/>
                    <a:pt x="2192844" y="2825312"/>
                    <a:pt x="1412656" y="2825312"/>
                  </a:cubicBezTo>
                  <a:cubicBezTo>
                    <a:pt x="632468" y="2825312"/>
                    <a:pt x="0" y="2192844"/>
                    <a:pt x="0" y="1412656"/>
                  </a:cubicBezTo>
                  <a:close/>
                </a:path>
              </a:pathLst>
            </a:custGeom>
            <a:solidFill>
              <a:srgbClr val="FFC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lIns="493767" tIns="493767" rIns="493767" bIns="493767" spcCol="1270" anchor="ctr"/>
            <a:lstStyle/>
            <a:p>
              <a:pPr algn="ctr" defTabSz="28003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3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96693" y="3550632"/>
              <a:ext cx="1811645" cy="581156"/>
            </a:xfrm>
            <a:prstGeom prst="rect">
              <a:avLst/>
            </a:prstGeom>
            <a:noFill/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anchor="ctr" anchorCtr="1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标签的属性</a:t>
              </a:r>
            </a:p>
          </p:txBody>
        </p:sp>
      </p:grpSp>
      <p:sp>
        <p:nvSpPr>
          <p:cNvPr id="11" name="任意多边形 10"/>
          <p:cNvSpPr/>
          <p:nvPr/>
        </p:nvSpPr>
        <p:spPr>
          <a:xfrm>
            <a:off x="3370768" y="1907822"/>
            <a:ext cx="1267040" cy="1267040"/>
          </a:xfrm>
          <a:custGeom>
            <a:avLst/>
            <a:gdLst>
              <a:gd name="connsiteX0" fmla="*/ 0 w 1412655"/>
              <a:gd name="connsiteY0" fmla="*/ 706328 h 1412655"/>
              <a:gd name="connsiteX1" fmla="*/ 706328 w 1412655"/>
              <a:gd name="connsiteY1" fmla="*/ 0 h 1412655"/>
              <a:gd name="connsiteX2" fmla="*/ 1412656 w 1412655"/>
              <a:gd name="connsiteY2" fmla="*/ 706328 h 1412655"/>
              <a:gd name="connsiteX3" fmla="*/ 706328 w 1412655"/>
              <a:gd name="connsiteY3" fmla="*/ 1412656 h 1412655"/>
              <a:gd name="connsiteX4" fmla="*/ 0 w 1412655"/>
              <a:gd name="connsiteY4" fmla="*/ 706328 h 141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2655" h="1412655">
                <a:moveTo>
                  <a:pt x="0" y="706328"/>
                </a:moveTo>
                <a:cubicBezTo>
                  <a:pt x="0" y="316234"/>
                  <a:pt x="316234" y="0"/>
                  <a:pt x="706328" y="0"/>
                </a:cubicBezTo>
                <a:cubicBezTo>
                  <a:pt x="1096422" y="0"/>
                  <a:pt x="1412656" y="316234"/>
                  <a:pt x="1412656" y="706328"/>
                </a:cubicBezTo>
                <a:cubicBezTo>
                  <a:pt x="1412656" y="1096422"/>
                  <a:pt x="1096422" y="1412656"/>
                  <a:pt x="706328" y="1412656"/>
                </a:cubicBezTo>
                <a:cubicBezTo>
                  <a:pt x="316234" y="1412656"/>
                  <a:pt x="0" y="1096422"/>
                  <a:pt x="0" y="706328"/>
                </a:cubicBezTo>
                <a:close/>
              </a:path>
            </a:pathLst>
          </a:custGeom>
          <a:solidFill>
            <a:srgbClr val="0099FF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lIns="246249" tIns="246249" rIns="246249" bIns="246249" spcCol="1270" anchor="ctr"/>
          <a:lstStyle/>
          <a:p>
            <a:pPr algn="ctr" defTabSz="13779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3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字体</a:t>
            </a:r>
          </a:p>
        </p:txBody>
      </p:sp>
      <p:sp>
        <p:nvSpPr>
          <p:cNvPr id="12" name="任意多边形 11"/>
          <p:cNvSpPr/>
          <p:nvPr/>
        </p:nvSpPr>
        <p:spPr>
          <a:xfrm>
            <a:off x="5021036" y="3558092"/>
            <a:ext cx="1267040" cy="1267040"/>
          </a:xfrm>
          <a:custGeom>
            <a:avLst/>
            <a:gdLst>
              <a:gd name="connsiteX0" fmla="*/ 0 w 1412655"/>
              <a:gd name="connsiteY0" fmla="*/ 706328 h 1412655"/>
              <a:gd name="connsiteX1" fmla="*/ 706328 w 1412655"/>
              <a:gd name="connsiteY1" fmla="*/ 0 h 1412655"/>
              <a:gd name="connsiteX2" fmla="*/ 1412656 w 1412655"/>
              <a:gd name="connsiteY2" fmla="*/ 706328 h 1412655"/>
              <a:gd name="connsiteX3" fmla="*/ 706328 w 1412655"/>
              <a:gd name="connsiteY3" fmla="*/ 1412656 h 1412655"/>
              <a:gd name="connsiteX4" fmla="*/ 0 w 1412655"/>
              <a:gd name="connsiteY4" fmla="*/ 706328 h 141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2655" h="1412655">
                <a:moveTo>
                  <a:pt x="0" y="706328"/>
                </a:moveTo>
                <a:cubicBezTo>
                  <a:pt x="0" y="316234"/>
                  <a:pt x="316234" y="0"/>
                  <a:pt x="706328" y="0"/>
                </a:cubicBezTo>
                <a:cubicBezTo>
                  <a:pt x="1096422" y="0"/>
                  <a:pt x="1412656" y="316234"/>
                  <a:pt x="1412656" y="706328"/>
                </a:cubicBezTo>
                <a:cubicBezTo>
                  <a:pt x="1412656" y="1096422"/>
                  <a:pt x="1096422" y="1412656"/>
                  <a:pt x="706328" y="1412656"/>
                </a:cubicBezTo>
                <a:cubicBezTo>
                  <a:pt x="316234" y="1412656"/>
                  <a:pt x="0" y="1096422"/>
                  <a:pt x="0" y="706328"/>
                </a:cubicBezTo>
                <a:close/>
              </a:path>
            </a:pathLst>
          </a:custGeom>
          <a:solidFill>
            <a:srgbClr val="00CC99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lIns="246249" tIns="246249" rIns="246249" bIns="246249" spcCol="1270" anchor="ctr"/>
          <a:lstStyle/>
          <a:p>
            <a:pPr algn="ctr" defTabSz="13779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3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3370768" y="5208360"/>
            <a:ext cx="1267040" cy="1267040"/>
          </a:xfrm>
          <a:custGeom>
            <a:avLst/>
            <a:gdLst>
              <a:gd name="connsiteX0" fmla="*/ 0 w 1412655"/>
              <a:gd name="connsiteY0" fmla="*/ 706328 h 1412655"/>
              <a:gd name="connsiteX1" fmla="*/ 706328 w 1412655"/>
              <a:gd name="connsiteY1" fmla="*/ 0 h 1412655"/>
              <a:gd name="connsiteX2" fmla="*/ 1412656 w 1412655"/>
              <a:gd name="connsiteY2" fmla="*/ 706328 h 1412655"/>
              <a:gd name="connsiteX3" fmla="*/ 706328 w 1412655"/>
              <a:gd name="connsiteY3" fmla="*/ 1412656 h 1412655"/>
              <a:gd name="connsiteX4" fmla="*/ 0 w 1412655"/>
              <a:gd name="connsiteY4" fmla="*/ 706328 h 141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2655" h="1412655">
                <a:moveTo>
                  <a:pt x="0" y="706328"/>
                </a:moveTo>
                <a:cubicBezTo>
                  <a:pt x="0" y="316234"/>
                  <a:pt x="316234" y="0"/>
                  <a:pt x="706328" y="0"/>
                </a:cubicBezTo>
                <a:cubicBezTo>
                  <a:pt x="1096422" y="0"/>
                  <a:pt x="1412656" y="316234"/>
                  <a:pt x="1412656" y="706328"/>
                </a:cubicBezTo>
                <a:cubicBezTo>
                  <a:pt x="1412656" y="1096422"/>
                  <a:pt x="1096422" y="1412656"/>
                  <a:pt x="706328" y="1412656"/>
                </a:cubicBezTo>
                <a:cubicBezTo>
                  <a:pt x="316234" y="1412656"/>
                  <a:pt x="0" y="1096422"/>
                  <a:pt x="0" y="706328"/>
                </a:cubicBezTo>
                <a:close/>
              </a:path>
            </a:pathLst>
          </a:custGeom>
          <a:solidFill>
            <a:srgbClr val="FF66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lIns="246249" tIns="246249" rIns="246249" bIns="246249" spcCol="1270" anchor="ctr"/>
          <a:lstStyle/>
          <a:p>
            <a:pPr algn="ctr" defTabSz="13779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3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字号</a:t>
            </a:r>
          </a:p>
        </p:txBody>
      </p:sp>
      <p:sp>
        <p:nvSpPr>
          <p:cNvPr id="14" name="任意多边形 13"/>
          <p:cNvSpPr/>
          <p:nvPr/>
        </p:nvSpPr>
        <p:spPr>
          <a:xfrm>
            <a:off x="1720498" y="3558092"/>
            <a:ext cx="1267040" cy="1267040"/>
          </a:xfrm>
          <a:custGeom>
            <a:avLst/>
            <a:gdLst>
              <a:gd name="connsiteX0" fmla="*/ 0 w 1412655"/>
              <a:gd name="connsiteY0" fmla="*/ 706328 h 1412655"/>
              <a:gd name="connsiteX1" fmla="*/ 706328 w 1412655"/>
              <a:gd name="connsiteY1" fmla="*/ 0 h 1412655"/>
              <a:gd name="connsiteX2" fmla="*/ 1412656 w 1412655"/>
              <a:gd name="connsiteY2" fmla="*/ 706328 h 1412655"/>
              <a:gd name="connsiteX3" fmla="*/ 706328 w 1412655"/>
              <a:gd name="connsiteY3" fmla="*/ 1412656 h 1412655"/>
              <a:gd name="connsiteX4" fmla="*/ 0 w 1412655"/>
              <a:gd name="connsiteY4" fmla="*/ 706328 h 141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2655" h="1412655">
                <a:moveTo>
                  <a:pt x="0" y="706328"/>
                </a:moveTo>
                <a:cubicBezTo>
                  <a:pt x="0" y="316234"/>
                  <a:pt x="316234" y="0"/>
                  <a:pt x="706328" y="0"/>
                </a:cubicBezTo>
                <a:cubicBezTo>
                  <a:pt x="1096422" y="0"/>
                  <a:pt x="1412656" y="316234"/>
                  <a:pt x="1412656" y="706328"/>
                </a:cubicBezTo>
                <a:cubicBezTo>
                  <a:pt x="1412656" y="1096422"/>
                  <a:pt x="1096422" y="1412656"/>
                  <a:pt x="706328" y="1412656"/>
                </a:cubicBezTo>
                <a:cubicBezTo>
                  <a:pt x="316234" y="1412656"/>
                  <a:pt x="0" y="1096422"/>
                  <a:pt x="0" y="706328"/>
                </a:cubicBezTo>
                <a:close/>
              </a:path>
            </a:pathLst>
          </a:custGeom>
          <a:solidFill>
            <a:srgbClr val="6699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3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lIns="246249" tIns="246249" rIns="246249" bIns="246249" spcCol="1270" anchor="ctr"/>
          <a:lstStyle/>
          <a:p>
            <a:pPr algn="ctr" defTabSz="13779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3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颜色</a:t>
            </a: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6412707" y="3860800"/>
            <a:ext cx="962025" cy="635000"/>
            <a:chOff x="4886917" y="3533877"/>
            <a:chExt cx="960726" cy="635139"/>
          </a:xfrm>
        </p:grpSpPr>
        <p:sp>
          <p:nvSpPr>
            <p:cNvPr id="18457" name="右箭头 14"/>
            <p:cNvSpPr>
              <a:spLocks noChangeArrowheads="1"/>
            </p:cNvSpPr>
            <p:nvPr/>
          </p:nvSpPr>
          <p:spPr bwMode="auto">
            <a:xfrm>
              <a:off x="4974070" y="3785022"/>
              <a:ext cx="873573" cy="383994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58" name="矩形 23"/>
            <p:cNvSpPr>
              <a:spLocks noChangeArrowheads="1"/>
            </p:cNvSpPr>
            <p:nvPr/>
          </p:nvSpPr>
          <p:spPr bwMode="auto">
            <a:xfrm>
              <a:off x="4886917" y="3533877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b="1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语法格式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7514431" y="3563938"/>
            <a:ext cx="2755900" cy="12850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accent6"/>
                </a:solidFill>
              </a:rPr>
              <a:t>&lt;</a:t>
            </a:r>
            <a:r>
              <a:rPr lang="zh-CN" altLang="en-US" dirty="0">
                <a:solidFill>
                  <a:schemeClr val="accent6"/>
                </a:solidFill>
              </a:rPr>
              <a:t>标签</a:t>
            </a:r>
            <a:r>
              <a:rPr lang="zh-CN" altLang="zh-CN" dirty="0">
                <a:solidFill>
                  <a:schemeClr val="accent6"/>
                </a:solidFill>
              </a:rPr>
              <a:t>名 属性</a:t>
            </a:r>
            <a:r>
              <a:rPr lang="en-US" altLang="zh-CN" dirty="0">
                <a:solidFill>
                  <a:schemeClr val="accent6"/>
                </a:solidFill>
              </a:rPr>
              <a:t>1="</a:t>
            </a:r>
            <a:r>
              <a:rPr lang="zh-CN" altLang="zh-CN" dirty="0">
                <a:solidFill>
                  <a:schemeClr val="accent6"/>
                </a:solidFill>
              </a:rPr>
              <a:t>属性值</a:t>
            </a:r>
            <a:r>
              <a:rPr lang="en-US" altLang="zh-CN" dirty="0">
                <a:solidFill>
                  <a:schemeClr val="accent6"/>
                </a:solidFill>
              </a:rPr>
              <a:t>1" </a:t>
            </a:r>
            <a:r>
              <a:rPr lang="zh-CN" altLang="zh-CN" dirty="0">
                <a:solidFill>
                  <a:schemeClr val="accent6"/>
                </a:solidFill>
              </a:rPr>
              <a:t>属性</a:t>
            </a:r>
            <a:r>
              <a:rPr lang="en-US" altLang="zh-CN" dirty="0">
                <a:solidFill>
                  <a:schemeClr val="accent6"/>
                </a:solidFill>
              </a:rPr>
              <a:t>2="</a:t>
            </a:r>
            <a:r>
              <a:rPr lang="zh-CN" altLang="zh-CN" dirty="0">
                <a:solidFill>
                  <a:schemeClr val="accent6"/>
                </a:solidFill>
              </a:rPr>
              <a:t>属性值</a:t>
            </a:r>
            <a:r>
              <a:rPr lang="en-US" altLang="zh-CN" dirty="0">
                <a:solidFill>
                  <a:schemeClr val="accent6"/>
                </a:solidFill>
              </a:rPr>
              <a:t>2" </a:t>
            </a:r>
            <a:r>
              <a:rPr lang="zh-CN" altLang="zh-CN" dirty="0">
                <a:solidFill>
                  <a:schemeClr val="accent6"/>
                </a:solidFill>
              </a:rPr>
              <a:t>…</a:t>
            </a:r>
            <a:r>
              <a:rPr lang="en-US" altLang="zh-CN" dirty="0">
                <a:solidFill>
                  <a:schemeClr val="accent6"/>
                </a:solidFill>
              </a:rPr>
              <a:t>&gt; </a:t>
            </a:r>
            <a:r>
              <a:rPr lang="zh-CN" altLang="zh-CN" dirty="0">
                <a:solidFill>
                  <a:schemeClr val="accent6"/>
                </a:solidFill>
              </a:rPr>
              <a:t>内容</a:t>
            </a:r>
            <a:r>
              <a:rPr lang="en-US" altLang="zh-CN" dirty="0">
                <a:solidFill>
                  <a:schemeClr val="accent6"/>
                </a:solidFill>
              </a:rPr>
              <a:t> &lt;/</a:t>
            </a:r>
            <a:r>
              <a:rPr lang="zh-CN" altLang="en-US" dirty="0">
                <a:solidFill>
                  <a:schemeClr val="accent6"/>
                </a:solidFill>
              </a:rPr>
              <a:t>标签</a:t>
            </a:r>
            <a:r>
              <a:rPr lang="zh-CN" altLang="zh-CN" dirty="0">
                <a:solidFill>
                  <a:schemeClr val="accent6"/>
                </a:solidFill>
              </a:rPr>
              <a:t>名</a:t>
            </a:r>
            <a:r>
              <a:rPr lang="en-US" altLang="zh-CN" dirty="0">
                <a:solidFill>
                  <a:schemeClr val="accent6"/>
                </a:solidFill>
              </a:rPr>
              <a:t>&gt;</a:t>
            </a:r>
            <a:endParaRPr lang="zh-CN" altLang="zh-CN" dirty="0">
              <a:solidFill>
                <a:schemeClr val="accent6"/>
              </a:solidFill>
            </a:endParaRPr>
          </a:p>
        </p:txBody>
      </p:sp>
      <p:grpSp>
        <p:nvGrpSpPr>
          <p:cNvPr id="18450" name="组合 14"/>
          <p:cNvGrpSpPr>
            <a:grpSpLocks/>
          </p:cNvGrpSpPr>
          <p:nvPr/>
        </p:nvGrpSpPr>
        <p:grpSpPr bwMode="auto">
          <a:xfrm>
            <a:off x="1526381" y="969963"/>
            <a:ext cx="9144000" cy="1028700"/>
            <a:chOff x="0" y="969484"/>
            <a:chExt cx="9144000" cy="1029179"/>
          </a:xfrm>
        </p:grpSpPr>
        <p:sp>
          <p:nvSpPr>
            <p:cNvPr id="25" name="矩形 24"/>
            <p:cNvSpPr/>
            <p:nvPr/>
          </p:nvSpPr>
          <p:spPr bwMode="auto">
            <a:xfrm>
              <a:off x="0" y="969484"/>
              <a:ext cx="9144000" cy="792641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pic>
          <p:nvPicPr>
            <p:cNvPr id="18455" name="Picture 2" descr="C:\Documents and Settings\Administrator\桌面\小人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125" y="969963"/>
              <a:ext cx="13239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矩形 26"/>
            <p:cNvSpPr/>
            <p:nvPr/>
          </p:nvSpPr>
          <p:spPr>
            <a:xfrm>
              <a:off x="1755775" y="1142602"/>
              <a:ext cx="1518364" cy="4618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spc="2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标签</a:t>
              </a:r>
              <a:r>
                <a:rPr lang="zh-CN" altLang="en-US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属性</a:t>
              </a:r>
              <a:endParaRPr lang="en-US" altLang="zh-CN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标题 4"/>
          <p:cNvSpPr>
            <a:spLocks noGrp="1"/>
          </p:cNvSpPr>
          <p:nvPr>
            <p:ph type="title"/>
          </p:nvPr>
        </p:nvSpPr>
        <p:spPr>
          <a:xfrm>
            <a:off x="1261940" y="162669"/>
            <a:ext cx="966097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>
                <a:solidFill>
                  <a:srgbClr val="F8F8F8"/>
                </a:solidFill>
                <a:latin typeface="微软雅黑"/>
                <a:ea typeface="+mj-ea"/>
              </a:rPr>
              <a:t>2.1.3  HTML</a:t>
            </a:r>
            <a:r>
              <a:rPr lang="zh-CN" altLang="en-US" sz="2400" dirty="0">
                <a:solidFill>
                  <a:srgbClr val="F8F8F8"/>
                </a:solidFill>
                <a:latin typeface="微软雅黑"/>
                <a:ea typeface="+mj-ea"/>
              </a:rPr>
              <a:t>文档的基本结构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26555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690141" y="289242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8F8F8"/>
                </a:solidFill>
                <a:latin typeface="+mn-ea"/>
                <a:ea typeface="+mn-ea"/>
              </a:rPr>
              <a:t>目录</a:t>
            </a:r>
            <a:endParaRPr lang="zh-CN" altLang="en-US" sz="3600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99883" y="3447408"/>
            <a:ext cx="16165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 smtClean="0">
                <a:solidFill>
                  <a:srgbClr val="F8F8F8"/>
                </a:solidFill>
                <a:latin typeface="+mn-ea"/>
                <a:ea typeface="+mn-ea"/>
              </a:rPr>
              <a:t>Contents</a:t>
            </a:r>
            <a:endParaRPr lang="zh-CN" altLang="en-US" sz="2600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870671" y="2073342"/>
            <a:ext cx="2881314" cy="2808287"/>
            <a:chOff x="4719637" y="877888"/>
            <a:chExt cx="2881314" cy="2808287"/>
          </a:xfrm>
        </p:grpSpPr>
        <p:sp>
          <p:nvSpPr>
            <p:cNvPr id="63" name="Freeform 12"/>
            <p:cNvSpPr>
              <a:spLocks/>
            </p:cNvSpPr>
            <p:nvPr/>
          </p:nvSpPr>
          <p:spPr bwMode="auto">
            <a:xfrm>
              <a:off x="5902325" y="877888"/>
              <a:ext cx="1409700" cy="1343025"/>
            </a:xfrm>
            <a:custGeom>
              <a:avLst/>
              <a:gdLst>
                <a:gd name="T0" fmla="*/ 1176 w 1588"/>
                <a:gd name="T1" fmla="*/ 1262 h 1505"/>
                <a:gd name="T2" fmla="*/ 0 w 1588"/>
                <a:gd name="T3" fmla="*/ 236 h 1505"/>
                <a:gd name="T4" fmla="*/ 1460 w 1588"/>
                <a:gd name="T5" fmla="*/ 733 h 1505"/>
                <a:gd name="T6" fmla="*/ 1534 w 1588"/>
                <a:gd name="T7" fmla="*/ 1272 h 1505"/>
                <a:gd name="T8" fmla="*/ 1176 w 1588"/>
                <a:gd name="T9" fmla="*/ 1262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8" h="1505">
                  <a:moveTo>
                    <a:pt x="1176" y="1262"/>
                  </a:moveTo>
                  <a:cubicBezTo>
                    <a:pt x="1097" y="766"/>
                    <a:pt x="703" y="183"/>
                    <a:pt x="0" y="236"/>
                  </a:cubicBezTo>
                  <a:cubicBezTo>
                    <a:pt x="329" y="0"/>
                    <a:pt x="1129" y="138"/>
                    <a:pt x="1460" y="733"/>
                  </a:cubicBezTo>
                  <a:cubicBezTo>
                    <a:pt x="1573" y="912"/>
                    <a:pt x="1588" y="1123"/>
                    <a:pt x="1534" y="1272"/>
                  </a:cubicBezTo>
                  <a:cubicBezTo>
                    <a:pt x="1452" y="1501"/>
                    <a:pt x="1219" y="1505"/>
                    <a:pt x="1176" y="126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13"/>
            <p:cNvSpPr>
              <a:spLocks/>
            </p:cNvSpPr>
            <p:nvPr/>
          </p:nvSpPr>
          <p:spPr bwMode="auto">
            <a:xfrm>
              <a:off x="4719637" y="1079500"/>
              <a:ext cx="1335088" cy="1417638"/>
            </a:xfrm>
            <a:custGeom>
              <a:avLst/>
              <a:gdLst>
                <a:gd name="T0" fmla="*/ 1262 w 1505"/>
                <a:gd name="T1" fmla="*/ 412 h 1588"/>
                <a:gd name="T2" fmla="*/ 236 w 1505"/>
                <a:gd name="T3" fmla="*/ 1588 h 1588"/>
                <a:gd name="T4" fmla="*/ 733 w 1505"/>
                <a:gd name="T5" fmla="*/ 128 h 1588"/>
                <a:gd name="T6" fmla="*/ 1272 w 1505"/>
                <a:gd name="T7" fmla="*/ 54 h 1588"/>
                <a:gd name="T8" fmla="*/ 1262 w 1505"/>
                <a:gd name="T9" fmla="*/ 412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5" h="1588">
                  <a:moveTo>
                    <a:pt x="1262" y="412"/>
                  </a:moveTo>
                  <a:cubicBezTo>
                    <a:pt x="766" y="491"/>
                    <a:pt x="183" y="885"/>
                    <a:pt x="236" y="1588"/>
                  </a:cubicBezTo>
                  <a:cubicBezTo>
                    <a:pt x="0" y="1259"/>
                    <a:pt x="138" y="459"/>
                    <a:pt x="733" y="128"/>
                  </a:cubicBezTo>
                  <a:cubicBezTo>
                    <a:pt x="912" y="15"/>
                    <a:pt x="1123" y="0"/>
                    <a:pt x="1272" y="54"/>
                  </a:cubicBezTo>
                  <a:cubicBezTo>
                    <a:pt x="1501" y="136"/>
                    <a:pt x="1505" y="369"/>
                    <a:pt x="1262" y="41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4"/>
            <p:cNvSpPr>
              <a:spLocks/>
            </p:cNvSpPr>
            <p:nvPr/>
          </p:nvSpPr>
          <p:spPr bwMode="auto">
            <a:xfrm>
              <a:off x="4919663" y="2343150"/>
              <a:ext cx="1409700" cy="1343025"/>
            </a:xfrm>
            <a:custGeom>
              <a:avLst/>
              <a:gdLst>
                <a:gd name="T0" fmla="*/ 412 w 1588"/>
                <a:gd name="T1" fmla="*/ 244 h 1505"/>
                <a:gd name="T2" fmla="*/ 1588 w 1588"/>
                <a:gd name="T3" fmla="*/ 1269 h 1505"/>
                <a:gd name="T4" fmla="*/ 128 w 1588"/>
                <a:gd name="T5" fmla="*/ 772 h 1505"/>
                <a:gd name="T6" fmla="*/ 54 w 1588"/>
                <a:gd name="T7" fmla="*/ 233 h 1505"/>
                <a:gd name="T8" fmla="*/ 412 w 1588"/>
                <a:gd name="T9" fmla="*/ 244 h 1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8" h="1505">
                  <a:moveTo>
                    <a:pt x="412" y="244"/>
                  </a:moveTo>
                  <a:cubicBezTo>
                    <a:pt x="491" y="740"/>
                    <a:pt x="885" y="1322"/>
                    <a:pt x="1588" y="1269"/>
                  </a:cubicBezTo>
                  <a:cubicBezTo>
                    <a:pt x="1259" y="1505"/>
                    <a:pt x="459" y="1368"/>
                    <a:pt x="128" y="772"/>
                  </a:cubicBezTo>
                  <a:cubicBezTo>
                    <a:pt x="15" y="594"/>
                    <a:pt x="0" y="382"/>
                    <a:pt x="54" y="233"/>
                  </a:cubicBezTo>
                  <a:cubicBezTo>
                    <a:pt x="136" y="4"/>
                    <a:pt x="369" y="0"/>
                    <a:pt x="412" y="24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15"/>
            <p:cNvSpPr>
              <a:spLocks/>
            </p:cNvSpPr>
            <p:nvPr/>
          </p:nvSpPr>
          <p:spPr bwMode="auto">
            <a:xfrm>
              <a:off x="6161088" y="1781175"/>
              <a:ext cx="1439863" cy="1695450"/>
            </a:xfrm>
            <a:custGeom>
              <a:avLst/>
              <a:gdLst>
                <a:gd name="T0" fmla="*/ 255 w 1623"/>
                <a:gd name="T1" fmla="*/ 1512 h 1899"/>
                <a:gd name="T2" fmla="*/ 1336 w 1623"/>
                <a:gd name="T3" fmla="*/ 0 h 1899"/>
                <a:gd name="T4" fmla="*/ 788 w 1623"/>
                <a:gd name="T5" fmla="*/ 1781 h 1899"/>
                <a:gd name="T6" fmla="*/ 229 w 1623"/>
                <a:gd name="T7" fmla="*/ 1844 h 1899"/>
                <a:gd name="T8" fmla="*/ 255 w 1623"/>
                <a:gd name="T9" fmla="*/ 1512 h 1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3" h="1899">
                  <a:moveTo>
                    <a:pt x="255" y="1512"/>
                  </a:moveTo>
                  <a:cubicBezTo>
                    <a:pt x="907" y="1463"/>
                    <a:pt x="1414" y="716"/>
                    <a:pt x="1336" y="0"/>
                  </a:cubicBezTo>
                  <a:cubicBezTo>
                    <a:pt x="1623" y="573"/>
                    <a:pt x="1384" y="1450"/>
                    <a:pt x="788" y="1781"/>
                  </a:cubicBezTo>
                  <a:cubicBezTo>
                    <a:pt x="610" y="1894"/>
                    <a:pt x="378" y="1899"/>
                    <a:pt x="229" y="1844"/>
                  </a:cubicBezTo>
                  <a:cubicBezTo>
                    <a:pt x="0" y="1762"/>
                    <a:pt x="11" y="1555"/>
                    <a:pt x="255" y="15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730087" y="1021782"/>
            <a:ext cx="6015038" cy="547688"/>
            <a:chOff x="3798888" y="1339850"/>
            <a:chExt cx="6015038" cy="547688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798888" y="1339850"/>
              <a:ext cx="6015038" cy="547688"/>
            </a:xfrm>
            <a:custGeom>
              <a:avLst/>
              <a:gdLst>
                <a:gd name="T0" fmla="*/ 92 w 8268"/>
                <a:gd name="T1" fmla="*/ 0 h 733"/>
                <a:gd name="T2" fmla="*/ 8176 w 8268"/>
                <a:gd name="T3" fmla="*/ 0 h 733"/>
                <a:gd name="T4" fmla="*/ 8268 w 8268"/>
                <a:gd name="T5" fmla="*/ 92 h 733"/>
                <a:gd name="T6" fmla="*/ 8268 w 8268"/>
                <a:gd name="T7" fmla="*/ 640 h 733"/>
                <a:gd name="T8" fmla="*/ 8176 w 8268"/>
                <a:gd name="T9" fmla="*/ 733 h 733"/>
                <a:gd name="T10" fmla="*/ 92 w 8268"/>
                <a:gd name="T11" fmla="*/ 733 h 733"/>
                <a:gd name="T12" fmla="*/ 0 w 8268"/>
                <a:gd name="T13" fmla="*/ 640 h 733"/>
                <a:gd name="T14" fmla="*/ 0 w 8268"/>
                <a:gd name="T15" fmla="*/ 92 h 733"/>
                <a:gd name="T16" fmla="*/ 92 w 8268"/>
                <a:gd name="T17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68" h="733">
                  <a:moveTo>
                    <a:pt x="92" y="0"/>
                  </a:moveTo>
                  <a:lnTo>
                    <a:pt x="8176" y="0"/>
                  </a:lnTo>
                  <a:cubicBezTo>
                    <a:pt x="8226" y="0"/>
                    <a:pt x="8268" y="41"/>
                    <a:pt x="8268" y="92"/>
                  </a:cubicBezTo>
                  <a:lnTo>
                    <a:pt x="8268" y="640"/>
                  </a:lnTo>
                  <a:cubicBezTo>
                    <a:pt x="8268" y="691"/>
                    <a:pt x="8226" y="733"/>
                    <a:pt x="8176" y="733"/>
                  </a:cubicBezTo>
                  <a:lnTo>
                    <a:pt x="92" y="733"/>
                  </a:lnTo>
                  <a:cubicBezTo>
                    <a:pt x="41" y="733"/>
                    <a:pt x="0" y="691"/>
                    <a:pt x="0" y="640"/>
                  </a:cubicBezTo>
                  <a:lnTo>
                    <a:pt x="0" y="92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8F8F8"/>
                </a:gs>
              </a:gsLst>
              <a:lin ang="16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9263063" y="1339850"/>
              <a:ext cx="550863" cy="547688"/>
            </a:xfrm>
            <a:custGeom>
              <a:avLst/>
              <a:gdLst>
                <a:gd name="T0" fmla="*/ 300 w 757"/>
                <a:gd name="T1" fmla="*/ 0 h 733"/>
                <a:gd name="T2" fmla="*/ 665 w 757"/>
                <a:gd name="T3" fmla="*/ 0 h 733"/>
                <a:gd name="T4" fmla="*/ 757 w 757"/>
                <a:gd name="T5" fmla="*/ 92 h 733"/>
                <a:gd name="T6" fmla="*/ 757 w 757"/>
                <a:gd name="T7" fmla="*/ 640 h 733"/>
                <a:gd name="T8" fmla="*/ 665 w 757"/>
                <a:gd name="T9" fmla="*/ 733 h 733"/>
                <a:gd name="T10" fmla="*/ 0 w 757"/>
                <a:gd name="T11" fmla="*/ 733 h 733"/>
                <a:gd name="T12" fmla="*/ 300 w 757"/>
                <a:gd name="T13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7" h="733">
                  <a:moveTo>
                    <a:pt x="300" y="0"/>
                  </a:moveTo>
                  <a:lnTo>
                    <a:pt x="665" y="0"/>
                  </a:lnTo>
                  <a:cubicBezTo>
                    <a:pt x="715" y="0"/>
                    <a:pt x="757" y="41"/>
                    <a:pt x="757" y="92"/>
                  </a:cubicBezTo>
                  <a:lnTo>
                    <a:pt x="757" y="640"/>
                  </a:lnTo>
                  <a:cubicBezTo>
                    <a:pt x="757" y="691"/>
                    <a:pt x="715" y="733"/>
                    <a:pt x="665" y="733"/>
                  </a:cubicBezTo>
                  <a:lnTo>
                    <a:pt x="0" y="733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9550401" y="1422400"/>
              <a:ext cx="120650" cy="393700"/>
            </a:xfrm>
            <a:custGeom>
              <a:avLst/>
              <a:gdLst>
                <a:gd name="T0" fmla="*/ 6 w 166"/>
                <a:gd name="T1" fmla="*/ 2 h 529"/>
                <a:gd name="T2" fmla="*/ 6 w 166"/>
                <a:gd name="T3" fmla="*/ 2 h 529"/>
                <a:gd name="T4" fmla="*/ 18 w 166"/>
                <a:gd name="T5" fmla="*/ 5 h 529"/>
                <a:gd name="T6" fmla="*/ 165 w 166"/>
                <a:gd name="T7" fmla="*/ 259 h 529"/>
                <a:gd name="T8" fmla="*/ 166 w 166"/>
                <a:gd name="T9" fmla="*/ 264 h 529"/>
                <a:gd name="T10" fmla="*/ 166 w 166"/>
                <a:gd name="T11" fmla="*/ 264 h 529"/>
                <a:gd name="T12" fmla="*/ 165 w 166"/>
                <a:gd name="T13" fmla="*/ 269 h 529"/>
                <a:gd name="T14" fmla="*/ 18 w 166"/>
                <a:gd name="T15" fmla="*/ 523 h 529"/>
                <a:gd name="T16" fmla="*/ 6 w 166"/>
                <a:gd name="T17" fmla="*/ 526 h 529"/>
                <a:gd name="T18" fmla="*/ 6 w 166"/>
                <a:gd name="T19" fmla="*/ 526 h 529"/>
                <a:gd name="T20" fmla="*/ 3 w 166"/>
                <a:gd name="T21" fmla="*/ 514 h 529"/>
                <a:gd name="T22" fmla="*/ 147 w 166"/>
                <a:gd name="T23" fmla="*/ 264 h 529"/>
                <a:gd name="T24" fmla="*/ 3 w 166"/>
                <a:gd name="T25" fmla="*/ 14 h 529"/>
                <a:gd name="T26" fmla="*/ 6 w 166"/>
                <a:gd name="T27" fmla="*/ 2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529">
                  <a:moveTo>
                    <a:pt x="6" y="2"/>
                  </a:moveTo>
                  <a:lnTo>
                    <a:pt x="6" y="2"/>
                  </a:lnTo>
                  <a:cubicBezTo>
                    <a:pt x="10" y="0"/>
                    <a:pt x="16" y="1"/>
                    <a:pt x="18" y="5"/>
                  </a:cubicBezTo>
                  <a:lnTo>
                    <a:pt x="165" y="259"/>
                  </a:lnTo>
                  <a:cubicBezTo>
                    <a:pt x="166" y="261"/>
                    <a:pt x="166" y="262"/>
                    <a:pt x="166" y="264"/>
                  </a:cubicBezTo>
                  <a:lnTo>
                    <a:pt x="166" y="264"/>
                  </a:lnTo>
                  <a:cubicBezTo>
                    <a:pt x="166" y="266"/>
                    <a:pt x="166" y="267"/>
                    <a:pt x="165" y="269"/>
                  </a:cubicBezTo>
                  <a:lnTo>
                    <a:pt x="18" y="523"/>
                  </a:lnTo>
                  <a:cubicBezTo>
                    <a:pt x="16" y="527"/>
                    <a:pt x="10" y="529"/>
                    <a:pt x="6" y="526"/>
                  </a:cubicBezTo>
                  <a:lnTo>
                    <a:pt x="6" y="526"/>
                  </a:lnTo>
                  <a:cubicBezTo>
                    <a:pt x="1" y="524"/>
                    <a:pt x="0" y="518"/>
                    <a:pt x="3" y="514"/>
                  </a:cubicBezTo>
                  <a:lnTo>
                    <a:pt x="147" y="264"/>
                  </a:lnTo>
                  <a:lnTo>
                    <a:pt x="3" y="14"/>
                  </a:lnTo>
                  <a:cubicBezTo>
                    <a:pt x="0" y="10"/>
                    <a:pt x="1" y="4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118998" y="1995562"/>
            <a:ext cx="6015038" cy="547688"/>
            <a:chOff x="3798888" y="2316034"/>
            <a:chExt cx="6015038" cy="547688"/>
          </a:xfrm>
        </p:grpSpPr>
        <p:sp>
          <p:nvSpPr>
            <p:cNvPr id="59" name="Freeform 5"/>
            <p:cNvSpPr>
              <a:spLocks/>
            </p:cNvSpPr>
            <p:nvPr/>
          </p:nvSpPr>
          <p:spPr bwMode="auto">
            <a:xfrm>
              <a:off x="3798888" y="2316034"/>
              <a:ext cx="6015038" cy="547688"/>
            </a:xfrm>
            <a:custGeom>
              <a:avLst/>
              <a:gdLst>
                <a:gd name="T0" fmla="*/ 92 w 8268"/>
                <a:gd name="T1" fmla="*/ 0 h 733"/>
                <a:gd name="T2" fmla="*/ 8176 w 8268"/>
                <a:gd name="T3" fmla="*/ 0 h 733"/>
                <a:gd name="T4" fmla="*/ 8268 w 8268"/>
                <a:gd name="T5" fmla="*/ 92 h 733"/>
                <a:gd name="T6" fmla="*/ 8268 w 8268"/>
                <a:gd name="T7" fmla="*/ 640 h 733"/>
                <a:gd name="T8" fmla="*/ 8176 w 8268"/>
                <a:gd name="T9" fmla="*/ 733 h 733"/>
                <a:gd name="T10" fmla="*/ 92 w 8268"/>
                <a:gd name="T11" fmla="*/ 733 h 733"/>
                <a:gd name="T12" fmla="*/ 0 w 8268"/>
                <a:gd name="T13" fmla="*/ 640 h 733"/>
                <a:gd name="T14" fmla="*/ 0 w 8268"/>
                <a:gd name="T15" fmla="*/ 92 h 733"/>
                <a:gd name="T16" fmla="*/ 92 w 8268"/>
                <a:gd name="T17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68" h="733">
                  <a:moveTo>
                    <a:pt x="92" y="0"/>
                  </a:moveTo>
                  <a:lnTo>
                    <a:pt x="8176" y="0"/>
                  </a:lnTo>
                  <a:cubicBezTo>
                    <a:pt x="8226" y="0"/>
                    <a:pt x="8268" y="41"/>
                    <a:pt x="8268" y="92"/>
                  </a:cubicBezTo>
                  <a:lnTo>
                    <a:pt x="8268" y="640"/>
                  </a:lnTo>
                  <a:cubicBezTo>
                    <a:pt x="8268" y="691"/>
                    <a:pt x="8226" y="733"/>
                    <a:pt x="8176" y="733"/>
                  </a:cubicBezTo>
                  <a:lnTo>
                    <a:pt x="92" y="733"/>
                  </a:lnTo>
                  <a:cubicBezTo>
                    <a:pt x="41" y="733"/>
                    <a:pt x="0" y="691"/>
                    <a:pt x="0" y="640"/>
                  </a:cubicBezTo>
                  <a:lnTo>
                    <a:pt x="0" y="92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8F8F8"/>
                </a:gs>
              </a:gsLst>
              <a:lin ang="16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8"/>
            <p:cNvSpPr>
              <a:spLocks/>
            </p:cNvSpPr>
            <p:nvPr/>
          </p:nvSpPr>
          <p:spPr bwMode="auto">
            <a:xfrm>
              <a:off x="9263063" y="2316034"/>
              <a:ext cx="550863" cy="547688"/>
            </a:xfrm>
            <a:custGeom>
              <a:avLst/>
              <a:gdLst>
                <a:gd name="T0" fmla="*/ 300 w 757"/>
                <a:gd name="T1" fmla="*/ 0 h 733"/>
                <a:gd name="T2" fmla="*/ 665 w 757"/>
                <a:gd name="T3" fmla="*/ 0 h 733"/>
                <a:gd name="T4" fmla="*/ 757 w 757"/>
                <a:gd name="T5" fmla="*/ 92 h 733"/>
                <a:gd name="T6" fmla="*/ 757 w 757"/>
                <a:gd name="T7" fmla="*/ 640 h 733"/>
                <a:gd name="T8" fmla="*/ 665 w 757"/>
                <a:gd name="T9" fmla="*/ 733 h 733"/>
                <a:gd name="T10" fmla="*/ 0 w 757"/>
                <a:gd name="T11" fmla="*/ 733 h 733"/>
                <a:gd name="T12" fmla="*/ 300 w 757"/>
                <a:gd name="T13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7" h="733">
                  <a:moveTo>
                    <a:pt x="300" y="0"/>
                  </a:moveTo>
                  <a:lnTo>
                    <a:pt x="665" y="0"/>
                  </a:lnTo>
                  <a:cubicBezTo>
                    <a:pt x="715" y="0"/>
                    <a:pt x="757" y="41"/>
                    <a:pt x="757" y="92"/>
                  </a:cubicBezTo>
                  <a:lnTo>
                    <a:pt x="757" y="640"/>
                  </a:lnTo>
                  <a:cubicBezTo>
                    <a:pt x="757" y="691"/>
                    <a:pt x="715" y="733"/>
                    <a:pt x="665" y="733"/>
                  </a:cubicBezTo>
                  <a:lnTo>
                    <a:pt x="0" y="733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9"/>
            <p:cNvSpPr>
              <a:spLocks/>
            </p:cNvSpPr>
            <p:nvPr/>
          </p:nvSpPr>
          <p:spPr bwMode="auto">
            <a:xfrm>
              <a:off x="9550401" y="2398584"/>
              <a:ext cx="120650" cy="393700"/>
            </a:xfrm>
            <a:custGeom>
              <a:avLst/>
              <a:gdLst>
                <a:gd name="T0" fmla="*/ 6 w 166"/>
                <a:gd name="T1" fmla="*/ 2 h 529"/>
                <a:gd name="T2" fmla="*/ 6 w 166"/>
                <a:gd name="T3" fmla="*/ 2 h 529"/>
                <a:gd name="T4" fmla="*/ 18 w 166"/>
                <a:gd name="T5" fmla="*/ 5 h 529"/>
                <a:gd name="T6" fmla="*/ 165 w 166"/>
                <a:gd name="T7" fmla="*/ 259 h 529"/>
                <a:gd name="T8" fmla="*/ 166 w 166"/>
                <a:gd name="T9" fmla="*/ 264 h 529"/>
                <a:gd name="T10" fmla="*/ 166 w 166"/>
                <a:gd name="T11" fmla="*/ 264 h 529"/>
                <a:gd name="T12" fmla="*/ 165 w 166"/>
                <a:gd name="T13" fmla="*/ 269 h 529"/>
                <a:gd name="T14" fmla="*/ 18 w 166"/>
                <a:gd name="T15" fmla="*/ 523 h 529"/>
                <a:gd name="T16" fmla="*/ 6 w 166"/>
                <a:gd name="T17" fmla="*/ 526 h 529"/>
                <a:gd name="T18" fmla="*/ 6 w 166"/>
                <a:gd name="T19" fmla="*/ 526 h 529"/>
                <a:gd name="T20" fmla="*/ 3 w 166"/>
                <a:gd name="T21" fmla="*/ 514 h 529"/>
                <a:gd name="T22" fmla="*/ 147 w 166"/>
                <a:gd name="T23" fmla="*/ 264 h 529"/>
                <a:gd name="T24" fmla="*/ 3 w 166"/>
                <a:gd name="T25" fmla="*/ 14 h 529"/>
                <a:gd name="T26" fmla="*/ 6 w 166"/>
                <a:gd name="T27" fmla="*/ 2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529">
                  <a:moveTo>
                    <a:pt x="6" y="2"/>
                  </a:moveTo>
                  <a:lnTo>
                    <a:pt x="6" y="2"/>
                  </a:lnTo>
                  <a:cubicBezTo>
                    <a:pt x="10" y="0"/>
                    <a:pt x="16" y="1"/>
                    <a:pt x="18" y="5"/>
                  </a:cubicBezTo>
                  <a:lnTo>
                    <a:pt x="165" y="259"/>
                  </a:lnTo>
                  <a:cubicBezTo>
                    <a:pt x="166" y="261"/>
                    <a:pt x="166" y="262"/>
                    <a:pt x="166" y="264"/>
                  </a:cubicBezTo>
                  <a:lnTo>
                    <a:pt x="166" y="264"/>
                  </a:lnTo>
                  <a:cubicBezTo>
                    <a:pt x="166" y="266"/>
                    <a:pt x="166" y="267"/>
                    <a:pt x="165" y="269"/>
                  </a:cubicBezTo>
                  <a:lnTo>
                    <a:pt x="18" y="523"/>
                  </a:lnTo>
                  <a:cubicBezTo>
                    <a:pt x="16" y="527"/>
                    <a:pt x="10" y="529"/>
                    <a:pt x="6" y="526"/>
                  </a:cubicBezTo>
                  <a:lnTo>
                    <a:pt x="6" y="526"/>
                  </a:lnTo>
                  <a:cubicBezTo>
                    <a:pt x="1" y="524"/>
                    <a:pt x="0" y="518"/>
                    <a:pt x="3" y="514"/>
                  </a:cubicBezTo>
                  <a:lnTo>
                    <a:pt x="147" y="264"/>
                  </a:lnTo>
                  <a:lnTo>
                    <a:pt x="3" y="14"/>
                  </a:lnTo>
                  <a:cubicBezTo>
                    <a:pt x="0" y="10"/>
                    <a:pt x="1" y="4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335022" y="3003674"/>
            <a:ext cx="6015038" cy="547688"/>
            <a:chOff x="3798888" y="3304575"/>
            <a:chExt cx="6015038" cy="547688"/>
          </a:xfrm>
        </p:grpSpPr>
        <p:sp>
          <p:nvSpPr>
            <p:cNvPr id="73" name="Freeform 5"/>
            <p:cNvSpPr>
              <a:spLocks/>
            </p:cNvSpPr>
            <p:nvPr/>
          </p:nvSpPr>
          <p:spPr bwMode="auto">
            <a:xfrm>
              <a:off x="3798888" y="3304575"/>
              <a:ext cx="6015038" cy="547688"/>
            </a:xfrm>
            <a:custGeom>
              <a:avLst/>
              <a:gdLst>
                <a:gd name="T0" fmla="*/ 92 w 8268"/>
                <a:gd name="T1" fmla="*/ 0 h 733"/>
                <a:gd name="T2" fmla="*/ 8176 w 8268"/>
                <a:gd name="T3" fmla="*/ 0 h 733"/>
                <a:gd name="T4" fmla="*/ 8268 w 8268"/>
                <a:gd name="T5" fmla="*/ 92 h 733"/>
                <a:gd name="T6" fmla="*/ 8268 w 8268"/>
                <a:gd name="T7" fmla="*/ 640 h 733"/>
                <a:gd name="T8" fmla="*/ 8176 w 8268"/>
                <a:gd name="T9" fmla="*/ 733 h 733"/>
                <a:gd name="T10" fmla="*/ 92 w 8268"/>
                <a:gd name="T11" fmla="*/ 733 h 733"/>
                <a:gd name="T12" fmla="*/ 0 w 8268"/>
                <a:gd name="T13" fmla="*/ 640 h 733"/>
                <a:gd name="T14" fmla="*/ 0 w 8268"/>
                <a:gd name="T15" fmla="*/ 92 h 733"/>
                <a:gd name="T16" fmla="*/ 92 w 8268"/>
                <a:gd name="T17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68" h="733">
                  <a:moveTo>
                    <a:pt x="92" y="0"/>
                  </a:moveTo>
                  <a:lnTo>
                    <a:pt x="8176" y="0"/>
                  </a:lnTo>
                  <a:cubicBezTo>
                    <a:pt x="8226" y="0"/>
                    <a:pt x="8268" y="41"/>
                    <a:pt x="8268" y="92"/>
                  </a:cubicBezTo>
                  <a:lnTo>
                    <a:pt x="8268" y="640"/>
                  </a:lnTo>
                  <a:cubicBezTo>
                    <a:pt x="8268" y="691"/>
                    <a:pt x="8226" y="733"/>
                    <a:pt x="8176" y="733"/>
                  </a:cubicBezTo>
                  <a:lnTo>
                    <a:pt x="92" y="733"/>
                  </a:lnTo>
                  <a:cubicBezTo>
                    <a:pt x="41" y="733"/>
                    <a:pt x="0" y="691"/>
                    <a:pt x="0" y="640"/>
                  </a:cubicBezTo>
                  <a:lnTo>
                    <a:pt x="0" y="92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8F8F8"/>
                </a:gs>
              </a:gsLst>
              <a:lin ang="16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8"/>
            <p:cNvSpPr>
              <a:spLocks/>
            </p:cNvSpPr>
            <p:nvPr/>
          </p:nvSpPr>
          <p:spPr bwMode="auto">
            <a:xfrm>
              <a:off x="9263063" y="3304575"/>
              <a:ext cx="550863" cy="547688"/>
            </a:xfrm>
            <a:custGeom>
              <a:avLst/>
              <a:gdLst>
                <a:gd name="T0" fmla="*/ 300 w 757"/>
                <a:gd name="T1" fmla="*/ 0 h 733"/>
                <a:gd name="T2" fmla="*/ 665 w 757"/>
                <a:gd name="T3" fmla="*/ 0 h 733"/>
                <a:gd name="T4" fmla="*/ 757 w 757"/>
                <a:gd name="T5" fmla="*/ 92 h 733"/>
                <a:gd name="T6" fmla="*/ 757 w 757"/>
                <a:gd name="T7" fmla="*/ 640 h 733"/>
                <a:gd name="T8" fmla="*/ 665 w 757"/>
                <a:gd name="T9" fmla="*/ 733 h 733"/>
                <a:gd name="T10" fmla="*/ 0 w 757"/>
                <a:gd name="T11" fmla="*/ 733 h 733"/>
                <a:gd name="T12" fmla="*/ 300 w 757"/>
                <a:gd name="T13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7" h="733">
                  <a:moveTo>
                    <a:pt x="300" y="0"/>
                  </a:moveTo>
                  <a:lnTo>
                    <a:pt x="665" y="0"/>
                  </a:lnTo>
                  <a:cubicBezTo>
                    <a:pt x="715" y="0"/>
                    <a:pt x="757" y="41"/>
                    <a:pt x="757" y="92"/>
                  </a:cubicBezTo>
                  <a:lnTo>
                    <a:pt x="757" y="640"/>
                  </a:lnTo>
                  <a:cubicBezTo>
                    <a:pt x="757" y="691"/>
                    <a:pt x="715" y="733"/>
                    <a:pt x="665" y="733"/>
                  </a:cubicBezTo>
                  <a:lnTo>
                    <a:pt x="0" y="733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F66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9"/>
            <p:cNvSpPr>
              <a:spLocks/>
            </p:cNvSpPr>
            <p:nvPr/>
          </p:nvSpPr>
          <p:spPr bwMode="auto">
            <a:xfrm>
              <a:off x="9550401" y="3387125"/>
              <a:ext cx="120650" cy="393700"/>
            </a:xfrm>
            <a:custGeom>
              <a:avLst/>
              <a:gdLst>
                <a:gd name="T0" fmla="*/ 6 w 166"/>
                <a:gd name="T1" fmla="*/ 2 h 529"/>
                <a:gd name="T2" fmla="*/ 6 w 166"/>
                <a:gd name="T3" fmla="*/ 2 h 529"/>
                <a:gd name="T4" fmla="*/ 18 w 166"/>
                <a:gd name="T5" fmla="*/ 5 h 529"/>
                <a:gd name="T6" fmla="*/ 165 w 166"/>
                <a:gd name="T7" fmla="*/ 259 h 529"/>
                <a:gd name="T8" fmla="*/ 166 w 166"/>
                <a:gd name="T9" fmla="*/ 264 h 529"/>
                <a:gd name="T10" fmla="*/ 166 w 166"/>
                <a:gd name="T11" fmla="*/ 264 h 529"/>
                <a:gd name="T12" fmla="*/ 165 w 166"/>
                <a:gd name="T13" fmla="*/ 269 h 529"/>
                <a:gd name="T14" fmla="*/ 18 w 166"/>
                <a:gd name="T15" fmla="*/ 523 h 529"/>
                <a:gd name="T16" fmla="*/ 6 w 166"/>
                <a:gd name="T17" fmla="*/ 526 h 529"/>
                <a:gd name="T18" fmla="*/ 6 w 166"/>
                <a:gd name="T19" fmla="*/ 526 h 529"/>
                <a:gd name="T20" fmla="*/ 3 w 166"/>
                <a:gd name="T21" fmla="*/ 514 h 529"/>
                <a:gd name="T22" fmla="*/ 147 w 166"/>
                <a:gd name="T23" fmla="*/ 264 h 529"/>
                <a:gd name="T24" fmla="*/ 3 w 166"/>
                <a:gd name="T25" fmla="*/ 14 h 529"/>
                <a:gd name="T26" fmla="*/ 6 w 166"/>
                <a:gd name="T27" fmla="*/ 2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529">
                  <a:moveTo>
                    <a:pt x="6" y="2"/>
                  </a:moveTo>
                  <a:lnTo>
                    <a:pt x="6" y="2"/>
                  </a:lnTo>
                  <a:cubicBezTo>
                    <a:pt x="10" y="0"/>
                    <a:pt x="16" y="1"/>
                    <a:pt x="18" y="5"/>
                  </a:cubicBezTo>
                  <a:lnTo>
                    <a:pt x="165" y="259"/>
                  </a:lnTo>
                  <a:cubicBezTo>
                    <a:pt x="166" y="261"/>
                    <a:pt x="166" y="262"/>
                    <a:pt x="166" y="264"/>
                  </a:cubicBezTo>
                  <a:lnTo>
                    <a:pt x="166" y="264"/>
                  </a:lnTo>
                  <a:cubicBezTo>
                    <a:pt x="166" y="266"/>
                    <a:pt x="166" y="267"/>
                    <a:pt x="165" y="269"/>
                  </a:cubicBezTo>
                  <a:lnTo>
                    <a:pt x="18" y="523"/>
                  </a:lnTo>
                  <a:cubicBezTo>
                    <a:pt x="16" y="527"/>
                    <a:pt x="10" y="529"/>
                    <a:pt x="6" y="526"/>
                  </a:cubicBezTo>
                  <a:lnTo>
                    <a:pt x="6" y="526"/>
                  </a:lnTo>
                  <a:cubicBezTo>
                    <a:pt x="1" y="524"/>
                    <a:pt x="0" y="518"/>
                    <a:pt x="3" y="514"/>
                  </a:cubicBezTo>
                  <a:lnTo>
                    <a:pt x="147" y="264"/>
                  </a:lnTo>
                  <a:lnTo>
                    <a:pt x="3" y="14"/>
                  </a:lnTo>
                  <a:cubicBezTo>
                    <a:pt x="0" y="10"/>
                    <a:pt x="1" y="4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" name="Freeform 6"/>
          <p:cNvSpPr>
            <a:spLocks/>
          </p:cNvSpPr>
          <p:nvPr/>
        </p:nvSpPr>
        <p:spPr bwMode="auto">
          <a:xfrm>
            <a:off x="4004725" y="931294"/>
            <a:ext cx="866775" cy="90488"/>
          </a:xfrm>
          <a:custGeom>
            <a:avLst/>
            <a:gdLst>
              <a:gd name="T0" fmla="*/ 116 w 1190"/>
              <a:gd name="T1" fmla="*/ 121 h 121"/>
              <a:gd name="T2" fmla="*/ 1190 w 1190"/>
              <a:gd name="T3" fmla="*/ 121 h 121"/>
              <a:gd name="T4" fmla="*/ 1074 w 1190"/>
              <a:gd name="T5" fmla="*/ 0 h 121"/>
              <a:gd name="T6" fmla="*/ 0 w 1190"/>
              <a:gd name="T7" fmla="*/ 0 h 121"/>
              <a:gd name="T8" fmla="*/ 116 w 1190"/>
              <a:gd name="T9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0" h="121">
                <a:moveTo>
                  <a:pt x="116" y="121"/>
                </a:moveTo>
                <a:cubicBezTo>
                  <a:pt x="474" y="121"/>
                  <a:pt x="832" y="121"/>
                  <a:pt x="1190" y="121"/>
                </a:cubicBezTo>
                <a:cubicBezTo>
                  <a:pt x="1158" y="70"/>
                  <a:pt x="1123" y="24"/>
                  <a:pt x="1074" y="0"/>
                </a:cubicBezTo>
                <a:lnTo>
                  <a:pt x="0" y="0"/>
                </a:lnTo>
                <a:lnTo>
                  <a:pt x="116" y="12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714212" y="931294"/>
            <a:ext cx="1073150" cy="731838"/>
          </a:xfrm>
          <a:custGeom>
            <a:avLst/>
            <a:gdLst>
              <a:gd name="T0" fmla="*/ 1474 w 1474"/>
              <a:gd name="T1" fmla="*/ 0 h 981"/>
              <a:gd name="T2" fmla="*/ 252 w 1474"/>
              <a:gd name="T3" fmla="*/ 0 h 981"/>
              <a:gd name="T4" fmla="*/ 4 w 1474"/>
              <a:gd name="T5" fmla="*/ 247 h 981"/>
              <a:gd name="T6" fmla="*/ 4 w 1474"/>
              <a:gd name="T7" fmla="*/ 730 h 981"/>
              <a:gd name="T8" fmla="*/ 311 w 1474"/>
              <a:gd name="T9" fmla="*/ 977 h 981"/>
              <a:gd name="T10" fmla="*/ 718 w 1474"/>
              <a:gd name="T11" fmla="*/ 977 h 981"/>
              <a:gd name="T12" fmla="*/ 1124 w 1474"/>
              <a:gd name="T13" fmla="*/ 703 h 981"/>
              <a:gd name="T14" fmla="*/ 1348 w 1474"/>
              <a:gd name="T15" fmla="*/ 156 h 981"/>
              <a:gd name="T16" fmla="*/ 1474 w 1474"/>
              <a:gd name="T17" fmla="*/ 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4" h="981">
                <a:moveTo>
                  <a:pt x="1474" y="0"/>
                </a:moveTo>
                <a:cubicBezTo>
                  <a:pt x="1073" y="0"/>
                  <a:pt x="654" y="0"/>
                  <a:pt x="252" y="0"/>
                </a:cubicBezTo>
                <a:cubicBezTo>
                  <a:pt x="78" y="0"/>
                  <a:pt x="4" y="125"/>
                  <a:pt x="4" y="247"/>
                </a:cubicBezTo>
                <a:cubicBezTo>
                  <a:pt x="4" y="426"/>
                  <a:pt x="4" y="551"/>
                  <a:pt x="4" y="730"/>
                </a:cubicBezTo>
                <a:cubicBezTo>
                  <a:pt x="0" y="911"/>
                  <a:pt x="118" y="979"/>
                  <a:pt x="311" y="977"/>
                </a:cubicBezTo>
                <a:cubicBezTo>
                  <a:pt x="411" y="977"/>
                  <a:pt x="618" y="977"/>
                  <a:pt x="718" y="977"/>
                </a:cubicBezTo>
                <a:cubicBezTo>
                  <a:pt x="980" y="977"/>
                  <a:pt x="1014" y="981"/>
                  <a:pt x="1124" y="703"/>
                </a:cubicBezTo>
                <a:cubicBezTo>
                  <a:pt x="1198" y="521"/>
                  <a:pt x="1273" y="338"/>
                  <a:pt x="1348" y="156"/>
                </a:cubicBezTo>
                <a:cubicBezTo>
                  <a:pt x="1374" y="96"/>
                  <a:pt x="1392" y="16"/>
                  <a:pt x="14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6"/>
          <p:cNvSpPr>
            <a:spLocks/>
          </p:cNvSpPr>
          <p:nvPr/>
        </p:nvSpPr>
        <p:spPr bwMode="auto">
          <a:xfrm>
            <a:off x="4393636" y="1905074"/>
            <a:ext cx="866775" cy="90488"/>
          </a:xfrm>
          <a:custGeom>
            <a:avLst/>
            <a:gdLst>
              <a:gd name="T0" fmla="*/ 116 w 1190"/>
              <a:gd name="T1" fmla="*/ 121 h 121"/>
              <a:gd name="T2" fmla="*/ 1190 w 1190"/>
              <a:gd name="T3" fmla="*/ 121 h 121"/>
              <a:gd name="T4" fmla="*/ 1074 w 1190"/>
              <a:gd name="T5" fmla="*/ 0 h 121"/>
              <a:gd name="T6" fmla="*/ 0 w 1190"/>
              <a:gd name="T7" fmla="*/ 0 h 121"/>
              <a:gd name="T8" fmla="*/ 116 w 1190"/>
              <a:gd name="T9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0" h="121">
                <a:moveTo>
                  <a:pt x="116" y="121"/>
                </a:moveTo>
                <a:cubicBezTo>
                  <a:pt x="474" y="121"/>
                  <a:pt x="832" y="121"/>
                  <a:pt x="1190" y="121"/>
                </a:cubicBezTo>
                <a:cubicBezTo>
                  <a:pt x="1158" y="70"/>
                  <a:pt x="1123" y="24"/>
                  <a:pt x="1074" y="0"/>
                </a:cubicBezTo>
                <a:lnTo>
                  <a:pt x="0" y="0"/>
                </a:lnTo>
                <a:lnTo>
                  <a:pt x="116" y="1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7"/>
          <p:cNvSpPr>
            <a:spLocks/>
          </p:cNvSpPr>
          <p:nvPr/>
        </p:nvSpPr>
        <p:spPr bwMode="auto">
          <a:xfrm>
            <a:off x="4103123" y="1905074"/>
            <a:ext cx="1073150" cy="731838"/>
          </a:xfrm>
          <a:custGeom>
            <a:avLst/>
            <a:gdLst>
              <a:gd name="T0" fmla="*/ 1474 w 1474"/>
              <a:gd name="T1" fmla="*/ 0 h 981"/>
              <a:gd name="T2" fmla="*/ 252 w 1474"/>
              <a:gd name="T3" fmla="*/ 0 h 981"/>
              <a:gd name="T4" fmla="*/ 4 w 1474"/>
              <a:gd name="T5" fmla="*/ 247 h 981"/>
              <a:gd name="T6" fmla="*/ 4 w 1474"/>
              <a:gd name="T7" fmla="*/ 730 h 981"/>
              <a:gd name="T8" fmla="*/ 311 w 1474"/>
              <a:gd name="T9" fmla="*/ 977 h 981"/>
              <a:gd name="T10" fmla="*/ 718 w 1474"/>
              <a:gd name="T11" fmla="*/ 977 h 981"/>
              <a:gd name="T12" fmla="*/ 1124 w 1474"/>
              <a:gd name="T13" fmla="*/ 703 h 981"/>
              <a:gd name="T14" fmla="*/ 1348 w 1474"/>
              <a:gd name="T15" fmla="*/ 156 h 981"/>
              <a:gd name="T16" fmla="*/ 1474 w 1474"/>
              <a:gd name="T17" fmla="*/ 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4" h="981">
                <a:moveTo>
                  <a:pt x="1474" y="0"/>
                </a:moveTo>
                <a:cubicBezTo>
                  <a:pt x="1073" y="0"/>
                  <a:pt x="654" y="0"/>
                  <a:pt x="252" y="0"/>
                </a:cubicBezTo>
                <a:cubicBezTo>
                  <a:pt x="78" y="0"/>
                  <a:pt x="4" y="125"/>
                  <a:pt x="4" y="247"/>
                </a:cubicBezTo>
                <a:cubicBezTo>
                  <a:pt x="4" y="426"/>
                  <a:pt x="4" y="551"/>
                  <a:pt x="4" y="730"/>
                </a:cubicBezTo>
                <a:cubicBezTo>
                  <a:pt x="0" y="911"/>
                  <a:pt x="118" y="979"/>
                  <a:pt x="311" y="977"/>
                </a:cubicBezTo>
                <a:cubicBezTo>
                  <a:pt x="411" y="977"/>
                  <a:pt x="618" y="977"/>
                  <a:pt x="718" y="977"/>
                </a:cubicBezTo>
                <a:cubicBezTo>
                  <a:pt x="980" y="977"/>
                  <a:pt x="1014" y="981"/>
                  <a:pt x="1124" y="703"/>
                </a:cubicBezTo>
                <a:cubicBezTo>
                  <a:pt x="1198" y="521"/>
                  <a:pt x="1273" y="338"/>
                  <a:pt x="1348" y="156"/>
                </a:cubicBezTo>
                <a:cubicBezTo>
                  <a:pt x="1374" y="96"/>
                  <a:pt x="1392" y="16"/>
                  <a:pt x="14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Freeform 6"/>
          <p:cNvSpPr>
            <a:spLocks/>
          </p:cNvSpPr>
          <p:nvPr/>
        </p:nvSpPr>
        <p:spPr bwMode="auto">
          <a:xfrm>
            <a:off x="4609660" y="2913186"/>
            <a:ext cx="866775" cy="90488"/>
          </a:xfrm>
          <a:custGeom>
            <a:avLst/>
            <a:gdLst>
              <a:gd name="T0" fmla="*/ 116 w 1190"/>
              <a:gd name="T1" fmla="*/ 121 h 121"/>
              <a:gd name="T2" fmla="*/ 1190 w 1190"/>
              <a:gd name="T3" fmla="*/ 121 h 121"/>
              <a:gd name="T4" fmla="*/ 1074 w 1190"/>
              <a:gd name="T5" fmla="*/ 0 h 121"/>
              <a:gd name="T6" fmla="*/ 0 w 1190"/>
              <a:gd name="T7" fmla="*/ 0 h 121"/>
              <a:gd name="T8" fmla="*/ 116 w 1190"/>
              <a:gd name="T9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0" h="121">
                <a:moveTo>
                  <a:pt x="116" y="121"/>
                </a:moveTo>
                <a:cubicBezTo>
                  <a:pt x="474" y="121"/>
                  <a:pt x="832" y="121"/>
                  <a:pt x="1190" y="121"/>
                </a:cubicBezTo>
                <a:cubicBezTo>
                  <a:pt x="1158" y="70"/>
                  <a:pt x="1123" y="24"/>
                  <a:pt x="1074" y="0"/>
                </a:cubicBezTo>
                <a:lnTo>
                  <a:pt x="0" y="0"/>
                </a:lnTo>
                <a:lnTo>
                  <a:pt x="116" y="121"/>
                </a:lnTo>
                <a:close/>
              </a:path>
            </a:pathLst>
          </a:custGeom>
          <a:solidFill>
            <a:srgbClr val="FF0D5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7"/>
          <p:cNvSpPr>
            <a:spLocks/>
          </p:cNvSpPr>
          <p:nvPr/>
        </p:nvSpPr>
        <p:spPr bwMode="auto">
          <a:xfrm>
            <a:off x="4319147" y="2913186"/>
            <a:ext cx="1073150" cy="731838"/>
          </a:xfrm>
          <a:custGeom>
            <a:avLst/>
            <a:gdLst>
              <a:gd name="T0" fmla="*/ 1474 w 1474"/>
              <a:gd name="T1" fmla="*/ 0 h 981"/>
              <a:gd name="T2" fmla="*/ 252 w 1474"/>
              <a:gd name="T3" fmla="*/ 0 h 981"/>
              <a:gd name="T4" fmla="*/ 4 w 1474"/>
              <a:gd name="T5" fmla="*/ 247 h 981"/>
              <a:gd name="T6" fmla="*/ 4 w 1474"/>
              <a:gd name="T7" fmla="*/ 730 h 981"/>
              <a:gd name="T8" fmla="*/ 311 w 1474"/>
              <a:gd name="T9" fmla="*/ 977 h 981"/>
              <a:gd name="T10" fmla="*/ 718 w 1474"/>
              <a:gd name="T11" fmla="*/ 977 h 981"/>
              <a:gd name="T12" fmla="*/ 1124 w 1474"/>
              <a:gd name="T13" fmla="*/ 703 h 981"/>
              <a:gd name="T14" fmla="*/ 1348 w 1474"/>
              <a:gd name="T15" fmla="*/ 156 h 981"/>
              <a:gd name="T16" fmla="*/ 1474 w 1474"/>
              <a:gd name="T17" fmla="*/ 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4" h="981">
                <a:moveTo>
                  <a:pt x="1474" y="0"/>
                </a:moveTo>
                <a:cubicBezTo>
                  <a:pt x="1073" y="0"/>
                  <a:pt x="654" y="0"/>
                  <a:pt x="252" y="0"/>
                </a:cubicBezTo>
                <a:cubicBezTo>
                  <a:pt x="78" y="0"/>
                  <a:pt x="4" y="125"/>
                  <a:pt x="4" y="247"/>
                </a:cubicBezTo>
                <a:cubicBezTo>
                  <a:pt x="4" y="426"/>
                  <a:pt x="4" y="551"/>
                  <a:pt x="4" y="730"/>
                </a:cubicBezTo>
                <a:cubicBezTo>
                  <a:pt x="0" y="911"/>
                  <a:pt x="118" y="979"/>
                  <a:pt x="311" y="977"/>
                </a:cubicBezTo>
                <a:cubicBezTo>
                  <a:pt x="411" y="977"/>
                  <a:pt x="618" y="977"/>
                  <a:pt x="718" y="977"/>
                </a:cubicBezTo>
                <a:cubicBezTo>
                  <a:pt x="980" y="977"/>
                  <a:pt x="1014" y="981"/>
                  <a:pt x="1124" y="703"/>
                </a:cubicBezTo>
                <a:cubicBezTo>
                  <a:pt x="1198" y="521"/>
                  <a:pt x="1273" y="338"/>
                  <a:pt x="1348" y="156"/>
                </a:cubicBezTo>
                <a:cubicBezTo>
                  <a:pt x="1374" y="96"/>
                  <a:pt x="1392" y="16"/>
                  <a:pt x="1474" y="0"/>
                </a:cubicBezTo>
                <a:close/>
              </a:path>
            </a:pathLst>
          </a:custGeom>
          <a:solidFill>
            <a:srgbClr val="FF66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3928504" y="1012386"/>
            <a:ext cx="434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8F8F8"/>
                </a:solidFill>
                <a:latin typeface="+mn-ea"/>
                <a:ea typeface="+mn-ea"/>
              </a:rPr>
              <a:t>1</a:t>
            </a:r>
            <a:endParaRPr lang="zh-CN" altLang="en-US" sz="32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92759" y="1034016"/>
            <a:ext cx="338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  <a:latin typeface="+mn-ea"/>
                <a:ea typeface="+mn-ea"/>
              </a:rPr>
              <a:t>HTML5</a:t>
            </a:r>
            <a:r>
              <a:rPr lang="zh-CN" altLang="en-US" sz="2800" dirty="0" smtClean="0">
                <a:solidFill>
                  <a:schemeClr val="accent2"/>
                </a:solidFill>
                <a:latin typeface="+mn-ea"/>
                <a:ea typeface="+mn-ea"/>
              </a:rPr>
              <a:t>网页结构</a:t>
            </a:r>
            <a:endParaRPr lang="zh-CN" altLang="en-US" sz="2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317415" y="2000582"/>
            <a:ext cx="434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8F8F8"/>
                </a:solidFill>
                <a:latin typeface="+mn-ea"/>
                <a:ea typeface="+mn-ea"/>
              </a:rPr>
              <a:t>2</a:t>
            </a:r>
            <a:endParaRPr lang="zh-CN" altLang="en-US" sz="32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81670" y="2022212"/>
            <a:ext cx="338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  <a:latin typeface="+mn-ea"/>
                <a:ea typeface="+mn-ea"/>
              </a:rPr>
              <a:t>网页文本</a:t>
            </a:r>
            <a:endParaRPr lang="zh-CN" altLang="en-US" sz="2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533439" y="2980273"/>
            <a:ext cx="434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8F8F8"/>
                </a:solidFill>
                <a:latin typeface="+mn-ea"/>
                <a:ea typeface="+mn-ea"/>
              </a:rPr>
              <a:t>3</a:t>
            </a:r>
            <a:endParaRPr lang="zh-CN" altLang="en-US" sz="32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357411" y="3010932"/>
            <a:ext cx="338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  <a:latin typeface="+mn-ea"/>
                <a:ea typeface="+mn-ea"/>
              </a:rPr>
              <a:t>图片标签及属性</a:t>
            </a:r>
            <a:endParaRPr lang="zh-CN" altLang="en-US" sz="2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0" y="6696074"/>
            <a:ext cx="12196800" cy="161926"/>
            <a:chOff x="6350" y="4365625"/>
            <a:chExt cx="15438439" cy="161926"/>
          </a:xfrm>
        </p:grpSpPr>
        <p:sp>
          <p:nvSpPr>
            <p:cNvPr id="121" name="Rectangle 5"/>
            <p:cNvSpPr>
              <a:spLocks noChangeArrowheads="1"/>
            </p:cNvSpPr>
            <p:nvPr/>
          </p:nvSpPr>
          <p:spPr bwMode="auto">
            <a:xfrm>
              <a:off x="6350" y="4365625"/>
              <a:ext cx="3087688" cy="161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Rectangle 6"/>
            <p:cNvSpPr>
              <a:spLocks noChangeArrowheads="1"/>
            </p:cNvSpPr>
            <p:nvPr/>
          </p:nvSpPr>
          <p:spPr bwMode="auto">
            <a:xfrm>
              <a:off x="3094038" y="4365625"/>
              <a:ext cx="3087688" cy="161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Rectangle 7"/>
            <p:cNvSpPr>
              <a:spLocks noChangeArrowheads="1"/>
            </p:cNvSpPr>
            <p:nvPr/>
          </p:nvSpPr>
          <p:spPr bwMode="auto">
            <a:xfrm>
              <a:off x="6181725" y="4365625"/>
              <a:ext cx="3087688" cy="16192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Rectangle 8"/>
            <p:cNvSpPr>
              <a:spLocks noChangeArrowheads="1"/>
            </p:cNvSpPr>
            <p:nvPr/>
          </p:nvSpPr>
          <p:spPr bwMode="auto">
            <a:xfrm>
              <a:off x="9269413" y="4365625"/>
              <a:ext cx="3087688" cy="1619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Rectangle 8"/>
            <p:cNvSpPr>
              <a:spLocks noChangeArrowheads="1"/>
            </p:cNvSpPr>
            <p:nvPr/>
          </p:nvSpPr>
          <p:spPr bwMode="auto">
            <a:xfrm>
              <a:off x="12357101" y="4365625"/>
              <a:ext cx="3087688" cy="1619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187799" y="4011786"/>
            <a:ext cx="6015038" cy="547688"/>
            <a:chOff x="3798888" y="3304575"/>
            <a:chExt cx="6015038" cy="547688"/>
          </a:xfrm>
        </p:grpSpPr>
        <p:sp>
          <p:nvSpPr>
            <p:cNvPr id="57" name="Freeform 5"/>
            <p:cNvSpPr>
              <a:spLocks/>
            </p:cNvSpPr>
            <p:nvPr/>
          </p:nvSpPr>
          <p:spPr bwMode="auto">
            <a:xfrm>
              <a:off x="3798888" y="3304575"/>
              <a:ext cx="6015038" cy="547688"/>
            </a:xfrm>
            <a:custGeom>
              <a:avLst/>
              <a:gdLst>
                <a:gd name="T0" fmla="*/ 92 w 8268"/>
                <a:gd name="T1" fmla="*/ 0 h 733"/>
                <a:gd name="T2" fmla="*/ 8176 w 8268"/>
                <a:gd name="T3" fmla="*/ 0 h 733"/>
                <a:gd name="T4" fmla="*/ 8268 w 8268"/>
                <a:gd name="T5" fmla="*/ 92 h 733"/>
                <a:gd name="T6" fmla="*/ 8268 w 8268"/>
                <a:gd name="T7" fmla="*/ 640 h 733"/>
                <a:gd name="T8" fmla="*/ 8176 w 8268"/>
                <a:gd name="T9" fmla="*/ 733 h 733"/>
                <a:gd name="T10" fmla="*/ 92 w 8268"/>
                <a:gd name="T11" fmla="*/ 733 h 733"/>
                <a:gd name="T12" fmla="*/ 0 w 8268"/>
                <a:gd name="T13" fmla="*/ 640 h 733"/>
                <a:gd name="T14" fmla="*/ 0 w 8268"/>
                <a:gd name="T15" fmla="*/ 92 h 733"/>
                <a:gd name="T16" fmla="*/ 92 w 8268"/>
                <a:gd name="T17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68" h="733">
                  <a:moveTo>
                    <a:pt x="92" y="0"/>
                  </a:moveTo>
                  <a:lnTo>
                    <a:pt x="8176" y="0"/>
                  </a:lnTo>
                  <a:cubicBezTo>
                    <a:pt x="8226" y="0"/>
                    <a:pt x="8268" y="41"/>
                    <a:pt x="8268" y="92"/>
                  </a:cubicBezTo>
                  <a:lnTo>
                    <a:pt x="8268" y="640"/>
                  </a:lnTo>
                  <a:cubicBezTo>
                    <a:pt x="8268" y="691"/>
                    <a:pt x="8226" y="733"/>
                    <a:pt x="8176" y="733"/>
                  </a:cubicBezTo>
                  <a:lnTo>
                    <a:pt x="92" y="733"/>
                  </a:lnTo>
                  <a:cubicBezTo>
                    <a:pt x="41" y="733"/>
                    <a:pt x="0" y="691"/>
                    <a:pt x="0" y="640"/>
                  </a:cubicBezTo>
                  <a:lnTo>
                    <a:pt x="0" y="92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8F8F8"/>
                </a:gs>
              </a:gsLst>
              <a:lin ang="16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8"/>
            <p:cNvSpPr>
              <a:spLocks/>
            </p:cNvSpPr>
            <p:nvPr/>
          </p:nvSpPr>
          <p:spPr bwMode="auto">
            <a:xfrm>
              <a:off x="9263063" y="3304575"/>
              <a:ext cx="550863" cy="547688"/>
            </a:xfrm>
            <a:custGeom>
              <a:avLst/>
              <a:gdLst>
                <a:gd name="T0" fmla="*/ 300 w 757"/>
                <a:gd name="T1" fmla="*/ 0 h 733"/>
                <a:gd name="T2" fmla="*/ 665 w 757"/>
                <a:gd name="T3" fmla="*/ 0 h 733"/>
                <a:gd name="T4" fmla="*/ 757 w 757"/>
                <a:gd name="T5" fmla="*/ 92 h 733"/>
                <a:gd name="T6" fmla="*/ 757 w 757"/>
                <a:gd name="T7" fmla="*/ 640 h 733"/>
                <a:gd name="T8" fmla="*/ 665 w 757"/>
                <a:gd name="T9" fmla="*/ 733 h 733"/>
                <a:gd name="T10" fmla="*/ 0 w 757"/>
                <a:gd name="T11" fmla="*/ 733 h 733"/>
                <a:gd name="T12" fmla="*/ 300 w 757"/>
                <a:gd name="T13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7" h="733">
                  <a:moveTo>
                    <a:pt x="300" y="0"/>
                  </a:moveTo>
                  <a:lnTo>
                    <a:pt x="665" y="0"/>
                  </a:lnTo>
                  <a:cubicBezTo>
                    <a:pt x="715" y="0"/>
                    <a:pt x="757" y="41"/>
                    <a:pt x="757" y="92"/>
                  </a:cubicBezTo>
                  <a:lnTo>
                    <a:pt x="757" y="640"/>
                  </a:lnTo>
                  <a:cubicBezTo>
                    <a:pt x="757" y="691"/>
                    <a:pt x="715" y="733"/>
                    <a:pt x="665" y="733"/>
                  </a:cubicBezTo>
                  <a:lnTo>
                    <a:pt x="0" y="733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9"/>
            <p:cNvSpPr>
              <a:spLocks/>
            </p:cNvSpPr>
            <p:nvPr/>
          </p:nvSpPr>
          <p:spPr bwMode="auto">
            <a:xfrm>
              <a:off x="9550401" y="3387125"/>
              <a:ext cx="120650" cy="393700"/>
            </a:xfrm>
            <a:custGeom>
              <a:avLst/>
              <a:gdLst>
                <a:gd name="T0" fmla="*/ 6 w 166"/>
                <a:gd name="T1" fmla="*/ 2 h 529"/>
                <a:gd name="T2" fmla="*/ 6 w 166"/>
                <a:gd name="T3" fmla="*/ 2 h 529"/>
                <a:gd name="T4" fmla="*/ 18 w 166"/>
                <a:gd name="T5" fmla="*/ 5 h 529"/>
                <a:gd name="T6" fmla="*/ 165 w 166"/>
                <a:gd name="T7" fmla="*/ 259 h 529"/>
                <a:gd name="T8" fmla="*/ 166 w 166"/>
                <a:gd name="T9" fmla="*/ 264 h 529"/>
                <a:gd name="T10" fmla="*/ 166 w 166"/>
                <a:gd name="T11" fmla="*/ 264 h 529"/>
                <a:gd name="T12" fmla="*/ 165 w 166"/>
                <a:gd name="T13" fmla="*/ 269 h 529"/>
                <a:gd name="T14" fmla="*/ 18 w 166"/>
                <a:gd name="T15" fmla="*/ 523 h 529"/>
                <a:gd name="T16" fmla="*/ 6 w 166"/>
                <a:gd name="T17" fmla="*/ 526 h 529"/>
                <a:gd name="T18" fmla="*/ 6 w 166"/>
                <a:gd name="T19" fmla="*/ 526 h 529"/>
                <a:gd name="T20" fmla="*/ 3 w 166"/>
                <a:gd name="T21" fmla="*/ 514 h 529"/>
                <a:gd name="T22" fmla="*/ 147 w 166"/>
                <a:gd name="T23" fmla="*/ 264 h 529"/>
                <a:gd name="T24" fmla="*/ 3 w 166"/>
                <a:gd name="T25" fmla="*/ 14 h 529"/>
                <a:gd name="T26" fmla="*/ 6 w 166"/>
                <a:gd name="T27" fmla="*/ 2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529">
                  <a:moveTo>
                    <a:pt x="6" y="2"/>
                  </a:moveTo>
                  <a:lnTo>
                    <a:pt x="6" y="2"/>
                  </a:lnTo>
                  <a:cubicBezTo>
                    <a:pt x="10" y="0"/>
                    <a:pt x="16" y="1"/>
                    <a:pt x="18" y="5"/>
                  </a:cubicBezTo>
                  <a:lnTo>
                    <a:pt x="165" y="259"/>
                  </a:lnTo>
                  <a:cubicBezTo>
                    <a:pt x="166" y="261"/>
                    <a:pt x="166" y="262"/>
                    <a:pt x="166" y="264"/>
                  </a:cubicBezTo>
                  <a:lnTo>
                    <a:pt x="166" y="264"/>
                  </a:lnTo>
                  <a:cubicBezTo>
                    <a:pt x="166" y="266"/>
                    <a:pt x="166" y="267"/>
                    <a:pt x="165" y="269"/>
                  </a:cubicBezTo>
                  <a:lnTo>
                    <a:pt x="18" y="523"/>
                  </a:lnTo>
                  <a:cubicBezTo>
                    <a:pt x="16" y="527"/>
                    <a:pt x="10" y="529"/>
                    <a:pt x="6" y="526"/>
                  </a:cubicBezTo>
                  <a:lnTo>
                    <a:pt x="6" y="526"/>
                  </a:lnTo>
                  <a:cubicBezTo>
                    <a:pt x="1" y="524"/>
                    <a:pt x="0" y="518"/>
                    <a:pt x="3" y="514"/>
                  </a:cubicBezTo>
                  <a:lnTo>
                    <a:pt x="147" y="264"/>
                  </a:lnTo>
                  <a:lnTo>
                    <a:pt x="3" y="14"/>
                  </a:lnTo>
                  <a:cubicBezTo>
                    <a:pt x="0" y="10"/>
                    <a:pt x="1" y="4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8" name="Freeform 6"/>
          <p:cNvSpPr>
            <a:spLocks/>
          </p:cNvSpPr>
          <p:nvPr/>
        </p:nvSpPr>
        <p:spPr bwMode="auto">
          <a:xfrm>
            <a:off x="4462437" y="3921298"/>
            <a:ext cx="866775" cy="90488"/>
          </a:xfrm>
          <a:custGeom>
            <a:avLst/>
            <a:gdLst>
              <a:gd name="T0" fmla="*/ 116 w 1190"/>
              <a:gd name="T1" fmla="*/ 121 h 121"/>
              <a:gd name="T2" fmla="*/ 1190 w 1190"/>
              <a:gd name="T3" fmla="*/ 121 h 121"/>
              <a:gd name="T4" fmla="*/ 1074 w 1190"/>
              <a:gd name="T5" fmla="*/ 0 h 121"/>
              <a:gd name="T6" fmla="*/ 0 w 1190"/>
              <a:gd name="T7" fmla="*/ 0 h 121"/>
              <a:gd name="T8" fmla="*/ 116 w 1190"/>
              <a:gd name="T9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0" h="121">
                <a:moveTo>
                  <a:pt x="116" y="121"/>
                </a:moveTo>
                <a:cubicBezTo>
                  <a:pt x="474" y="121"/>
                  <a:pt x="832" y="121"/>
                  <a:pt x="1190" y="121"/>
                </a:cubicBezTo>
                <a:cubicBezTo>
                  <a:pt x="1158" y="70"/>
                  <a:pt x="1123" y="24"/>
                  <a:pt x="1074" y="0"/>
                </a:cubicBezTo>
                <a:lnTo>
                  <a:pt x="0" y="0"/>
                </a:lnTo>
                <a:lnTo>
                  <a:pt x="116" y="121"/>
                </a:lnTo>
                <a:close/>
              </a:path>
            </a:pathLst>
          </a:custGeom>
          <a:solidFill>
            <a:srgbClr val="4A206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7"/>
          <p:cNvSpPr>
            <a:spLocks/>
          </p:cNvSpPr>
          <p:nvPr/>
        </p:nvSpPr>
        <p:spPr bwMode="auto">
          <a:xfrm>
            <a:off x="4171924" y="3921298"/>
            <a:ext cx="1073150" cy="731838"/>
          </a:xfrm>
          <a:custGeom>
            <a:avLst/>
            <a:gdLst>
              <a:gd name="T0" fmla="*/ 1474 w 1474"/>
              <a:gd name="T1" fmla="*/ 0 h 981"/>
              <a:gd name="T2" fmla="*/ 252 w 1474"/>
              <a:gd name="T3" fmla="*/ 0 h 981"/>
              <a:gd name="T4" fmla="*/ 4 w 1474"/>
              <a:gd name="T5" fmla="*/ 247 h 981"/>
              <a:gd name="T6" fmla="*/ 4 w 1474"/>
              <a:gd name="T7" fmla="*/ 730 h 981"/>
              <a:gd name="T8" fmla="*/ 311 w 1474"/>
              <a:gd name="T9" fmla="*/ 977 h 981"/>
              <a:gd name="T10" fmla="*/ 718 w 1474"/>
              <a:gd name="T11" fmla="*/ 977 h 981"/>
              <a:gd name="T12" fmla="*/ 1124 w 1474"/>
              <a:gd name="T13" fmla="*/ 703 h 981"/>
              <a:gd name="T14" fmla="*/ 1348 w 1474"/>
              <a:gd name="T15" fmla="*/ 156 h 981"/>
              <a:gd name="T16" fmla="*/ 1474 w 1474"/>
              <a:gd name="T17" fmla="*/ 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4" h="981">
                <a:moveTo>
                  <a:pt x="1474" y="0"/>
                </a:moveTo>
                <a:cubicBezTo>
                  <a:pt x="1073" y="0"/>
                  <a:pt x="654" y="0"/>
                  <a:pt x="252" y="0"/>
                </a:cubicBezTo>
                <a:cubicBezTo>
                  <a:pt x="78" y="0"/>
                  <a:pt x="4" y="125"/>
                  <a:pt x="4" y="247"/>
                </a:cubicBezTo>
                <a:cubicBezTo>
                  <a:pt x="4" y="426"/>
                  <a:pt x="4" y="551"/>
                  <a:pt x="4" y="730"/>
                </a:cubicBezTo>
                <a:cubicBezTo>
                  <a:pt x="0" y="911"/>
                  <a:pt x="118" y="979"/>
                  <a:pt x="311" y="977"/>
                </a:cubicBezTo>
                <a:cubicBezTo>
                  <a:pt x="411" y="977"/>
                  <a:pt x="618" y="977"/>
                  <a:pt x="718" y="977"/>
                </a:cubicBezTo>
                <a:cubicBezTo>
                  <a:pt x="980" y="977"/>
                  <a:pt x="1014" y="981"/>
                  <a:pt x="1124" y="703"/>
                </a:cubicBezTo>
                <a:cubicBezTo>
                  <a:pt x="1198" y="521"/>
                  <a:pt x="1273" y="338"/>
                  <a:pt x="1348" y="156"/>
                </a:cubicBezTo>
                <a:cubicBezTo>
                  <a:pt x="1374" y="96"/>
                  <a:pt x="1392" y="16"/>
                  <a:pt x="1474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TextBox 98"/>
          <p:cNvSpPr txBox="1"/>
          <p:nvPr/>
        </p:nvSpPr>
        <p:spPr>
          <a:xfrm>
            <a:off x="4386216" y="3988385"/>
            <a:ext cx="434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8F8F8"/>
                </a:solidFill>
                <a:latin typeface="+mn-ea"/>
                <a:ea typeface="+mn-ea"/>
              </a:rPr>
              <a:t>4</a:t>
            </a:r>
            <a:endParaRPr lang="zh-CN" altLang="en-US" sz="32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71" name="TextBox 104"/>
          <p:cNvSpPr txBox="1"/>
          <p:nvPr/>
        </p:nvSpPr>
        <p:spPr>
          <a:xfrm>
            <a:off x="5250471" y="4010015"/>
            <a:ext cx="338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  <a:latin typeface="+mn-ea"/>
                <a:ea typeface="+mn-ea"/>
              </a:rPr>
              <a:t>超连接标签</a:t>
            </a:r>
            <a:endParaRPr lang="zh-CN" altLang="en-US" sz="2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3827759" y="5019898"/>
            <a:ext cx="6015038" cy="547688"/>
            <a:chOff x="3798888" y="3304575"/>
            <a:chExt cx="6015038" cy="547688"/>
          </a:xfrm>
        </p:grpSpPr>
        <p:sp>
          <p:nvSpPr>
            <p:cNvPr id="77" name="Freeform 5"/>
            <p:cNvSpPr>
              <a:spLocks/>
            </p:cNvSpPr>
            <p:nvPr/>
          </p:nvSpPr>
          <p:spPr bwMode="auto">
            <a:xfrm>
              <a:off x="3798888" y="3304575"/>
              <a:ext cx="6015038" cy="547688"/>
            </a:xfrm>
            <a:custGeom>
              <a:avLst/>
              <a:gdLst>
                <a:gd name="T0" fmla="*/ 92 w 8268"/>
                <a:gd name="T1" fmla="*/ 0 h 733"/>
                <a:gd name="T2" fmla="*/ 8176 w 8268"/>
                <a:gd name="T3" fmla="*/ 0 h 733"/>
                <a:gd name="T4" fmla="*/ 8268 w 8268"/>
                <a:gd name="T5" fmla="*/ 92 h 733"/>
                <a:gd name="T6" fmla="*/ 8268 w 8268"/>
                <a:gd name="T7" fmla="*/ 640 h 733"/>
                <a:gd name="T8" fmla="*/ 8176 w 8268"/>
                <a:gd name="T9" fmla="*/ 733 h 733"/>
                <a:gd name="T10" fmla="*/ 92 w 8268"/>
                <a:gd name="T11" fmla="*/ 733 h 733"/>
                <a:gd name="T12" fmla="*/ 0 w 8268"/>
                <a:gd name="T13" fmla="*/ 640 h 733"/>
                <a:gd name="T14" fmla="*/ 0 w 8268"/>
                <a:gd name="T15" fmla="*/ 92 h 733"/>
                <a:gd name="T16" fmla="*/ 92 w 8268"/>
                <a:gd name="T17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68" h="733">
                  <a:moveTo>
                    <a:pt x="92" y="0"/>
                  </a:moveTo>
                  <a:lnTo>
                    <a:pt x="8176" y="0"/>
                  </a:lnTo>
                  <a:cubicBezTo>
                    <a:pt x="8226" y="0"/>
                    <a:pt x="8268" y="41"/>
                    <a:pt x="8268" y="92"/>
                  </a:cubicBezTo>
                  <a:lnTo>
                    <a:pt x="8268" y="640"/>
                  </a:lnTo>
                  <a:cubicBezTo>
                    <a:pt x="8268" y="691"/>
                    <a:pt x="8226" y="733"/>
                    <a:pt x="8176" y="733"/>
                  </a:cubicBezTo>
                  <a:lnTo>
                    <a:pt x="92" y="733"/>
                  </a:lnTo>
                  <a:cubicBezTo>
                    <a:pt x="41" y="733"/>
                    <a:pt x="0" y="691"/>
                    <a:pt x="0" y="640"/>
                  </a:cubicBezTo>
                  <a:lnTo>
                    <a:pt x="0" y="92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8F8F8"/>
                </a:gs>
              </a:gsLst>
              <a:lin ang="16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8"/>
            <p:cNvSpPr>
              <a:spLocks/>
            </p:cNvSpPr>
            <p:nvPr/>
          </p:nvSpPr>
          <p:spPr bwMode="auto">
            <a:xfrm>
              <a:off x="9263063" y="3304575"/>
              <a:ext cx="550863" cy="547688"/>
            </a:xfrm>
            <a:custGeom>
              <a:avLst/>
              <a:gdLst>
                <a:gd name="T0" fmla="*/ 300 w 757"/>
                <a:gd name="T1" fmla="*/ 0 h 733"/>
                <a:gd name="T2" fmla="*/ 665 w 757"/>
                <a:gd name="T3" fmla="*/ 0 h 733"/>
                <a:gd name="T4" fmla="*/ 757 w 757"/>
                <a:gd name="T5" fmla="*/ 92 h 733"/>
                <a:gd name="T6" fmla="*/ 757 w 757"/>
                <a:gd name="T7" fmla="*/ 640 h 733"/>
                <a:gd name="T8" fmla="*/ 665 w 757"/>
                <a:gd name="T9" fmla="*/ 733 h 733"/>
                <a:gd name="T10" fmla="*/ 0 w 757"/>
                <a:gd name="T11" fmla="*/ 733 h 733"/>
                <a:gd name="T12" fmla="*/ 300 w 757"/>
                <a:gd name="T13" fmla="*/ 0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7" h="733">
                  <a:moveTo>
                    <a:pt x="300" y="0"/>
                  </a:moveTo>
                  <a:lnTo>
                    <a:pt x="665" y="0"/>
                  </a:lnTo>
                  <a:cubicBezTo>
                    <a:pt x="715" y="0"/>
                    <a:pt x="757" y="41"/>
                    <a:pt x="757" y="92"/>
                  </a:cubicBezTo>
                  <a:lnTo>
                    <a:pt x="757" y="640"/>
                  </a:lnTo>
                  <a:cubicBezTo>
                    <a:pt x="757" y="691"/>
                    <a:pt x="715" y="733"/>
                    <a:pt x="665" y="733"/>
                  </a:cubicBezTo>
                  <a:lnTo>
                    <a:pt x="0" y="733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3366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9"/>
            <p:cNvSpPr>
              <a:spLocks/>
            </p:cNvSpPr>
            <p:nvPr/>
          </p:nvSpPr>
          <p:spPr bwMode="auto">
            <a:xfrm>
              <a:off x="9550401" y="3387125"/>
              <a:ext cx="120650" cy="393700"/>
            </a:xfrm>
            <a:custGeom>
              <a:avLst/>
              <a:gdLst>
                <a:gd name="T0" fmla="*/ 6 w 166"/>
                <a:gd name="T1" fmla="*/ 2 h 529"/>
                <a:gd name="T2" fmla="*/ 6 w 166"/>
                <a:gd name="T3" fmla="*/ 2 h 529"/>
                <a:gd name="T4" fmla="*/ 18 w 166"/>
                <a:gd name="T5" fmla="*/ 5 h 529"/>
                <a:gd name="T6" fmla="*/ 165 w 166"/>
                <a:gd name="T7" fmla="*/ 259 h 529"/>
                <a:gd name="T8" fmla="*/ 166 w 166"/>
                <a:gd name="T9" fmla="*/ 264 h 529"/>
                <a:gd name="T10" fmla="*/ 166 w 166"/>
                <a:gd name="T11" fmla="*/ 264 h 529"/>
                <a:gd name="T12" fmla="*/ 165 w 166"/>
                <a:gd name="T13" fmla="*/ 269 h 529"/>
                <a:gd name="T14" fmla="*/ 18 w 166"/>
                <a:gd name="T15" fmla="*/ 523 h 529"/>
                <a:gd name="T16" fmla="*/ 6 w 166"/>
                <a:gd name="T17" fmla="*/ 526 h 529"/>
                <a:gd name="T18" fmla="*/ 6 w 166"/>
                <a:gd name="T19" fmla="*/ 526 h 529"/>
                <a:gd name="T20" fmla="*/ 3 w 166"/>
                <a:gd name="T21" fmla="*/ 514 h 529"/>
                <a:gd name="T22" fmla="*/ 147 w 166"/>
                <a:gd name="T23" fmla="*/ 264 h 529"/>
                <a:gd name="T24" fmla="*/ 3 w 166"/>
                <a:gd name="T25" fmla="*/ 14 h 529"/>
                <a:gd name="T26" fmla="*/ 6 w 166"/>
                <a:gd name="T27" fmla="*/ 2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529">
                  <a:moveTo>
                    <a:pt x="6" y="2"/>
                  </a:moveTo>
                  <a:lnTo>
                    <a:pt x="6" y="2"/>
                  </a:lnTo>
                  <a:cubicBezTo>
                    <a:pt x="10" y="0"/>
                    <a:pt x="16" y="1"/>
                    <a:pt x="18" y="5"/>
                  </a:cubicBezTo>
                  <a:lnTo>
                    <a:pt x="165" y="259"/>
                  </a:lnTo>
                  <a:cubicBezTo>
                    <a:pt x="166" y="261"/>
                    <a:pt x="166" y="262"/>
                    <a:pt x="166" y="264"/>
                  </a:cubicBezTo>
                  <a:lnTo>
                    <a:pt x="166" y="264"/>
                  </a:lnTo>
                  <a:cubicBezTo>
                    <a:pt x="166" y="266"/>
                    <a:pt x="166" y="267"/>
                    <a:pt x="165" y="269"/>
                  </a:cubicBezTo>
                  <a:lnTo>
                    <a:pt x="18" y="523"/>
                  </a:lnTo>
                  <a:cubicBezTo>
                    <a:pt x="16" y="527"/>
                    <a:pt x="10" y="529"/>
                    <a:pt x="6" y="526"/>
                  </a:cubicBezTo>
                  <a:lnTo>
                    <a:pt x="6" y="526"/>
                  </a:lnTo>
                  <a:cubicBezTo>
                    <a:pt x="1" y="524"/>
                    <a:pt x="0" y="518"/>
                    <a:pt x="3" y="514"/>
                  </a:cubicBezTo>
                  <a:lnTo>
                    <a:pt x="147" y="264"/>
                  </a:lnTo>
                  <a:lnTo>
                    <a:pt x="3" y="14"/>
                  </a:lnTo>
                  <a:cubicBezTo>
                    <a:pt x="0" y="10"/>
                    <a:pt x="1" y="4"/>
                    <a:pt x="6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88" name="Freeform 6"/>
          <p:cNvSpPr>
            <a:spLocks/>
          </p:cNvSpPr>
          <p:nvPr/>
        </p:nvSpPr>
        <p:spPr bwMode="auto">
          <a:xfrm>
            <a:off x="4102397" y="4929410"/>
            <a:ext cx="866775" cy="90488"/>
          </a:xfrm>
          <a:custGeom>
            <a:avLst/>
            <a:gdLst>
              <a:gd name="T0" fmla="*/ 116 w 1190"/>
              <a:gd name="T1" fmla="*/ 121 h 121"/>
              <a:gd name="T2" fmla="*/ 1190 w 1190"/>
              <a:gd name="T3" fmla="*/ 121 h 121"/>
              <a:gd name="T4" fmla="*/ 1074 w 1190"/>
              <a:gd name="T5" fmla="*/ 0 h 121"/>
              <a:gd name="T6" fmla="*/ 0 w 1190"/>
              <a:gd name="T7" fmla="*/ 0 h 121"/>
              <a:gd name="T8" fmla="*/ 116 w 1190"/>
              <a:gd name="T9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0" h="121">
                <a:moveTo>
                  <a:pt x="116" y="121"/>
                </a:moveTo>
                <a:cubicBezTo>
                  <a:pt x="474" y="121"/>
                  <a:pt x="832" y="121"/>
                  <a:pt x="1190" y="121"/>
                </a:cubicBezTo>
                <a:cubicBezTo>
                  <a:pt x="1158" y="70"/>
                  <a:pt x="1123" y="24"/>
                  <a:pt x="1074" y="0"/>
                </a:cubicBezTo>
                <a:lnTo>
                  <a:pt x="0" y="0"/>
                </a:lnTo>
                <a:lnTo>
                  <a:pt x="116" y="121"/>
                </a:lnTo>
                <a:close/>
              </a:path>
            </a:pathLst>
          </a:custGeom>
          <a:solidFill>
            <a:srgbClr val="0029A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9" name="Freeform 7"/>
          <p:cNvSpPr>
            <a:spLocks/>
          </p:cNvSpPr>
          <p:nvPr/>
        </p:nvSpPr>
        <p:spPr bwMode="auto">
          <a:xfrm>
            <a:off x="3811884" y="4929410"/>
            <a:ext cx="1073150" cy="731838"/>
          </a:xfrm>
          <a:custGeom>
            <a:avLst/>
            <a:gdLst>
              <a:gd name="T0" fmla="*/ 1474 w 1474"/>
              <a:gd name="T1" fmla="*/ 0 h 981"/>
              <a:gd name="T2" fmla="*/ 252 w 1474"/>
              <a:gd name="T3" fmla="*/ 0 h 981"/>
              <a:gd name="T4" fmla="*/ 4 w 1474"/>
              <a:gd name="T5" fmla="*/ 247 h 981"/>
              <a:gd name="T6" fmla="*/ 4 w 1474"/>
              <a:gd name="T7" fmla="*/ 730 h 981"/>
              <a:gd name="T8" fmla="*/ 311 w 1474"/>
              <a:gd name="T9" fmla="*/ 977 h 981"/>
              <a:gd name="T10" fmla="*/ 718 w 1474"/>
              <a:gd name="T11" fmla="*/ 977 h 981"/>
              <a:gd name="T12" fmla="*/ 1124 w 1474"/>
              <a:gd name="T13" fmla="*/ 703 h 981"/>
              <a:gd name="T14" fmla="*/ 1348 w 1474"/>
              <a:gd name="T15" fmla="*/ 156 h 981"/>
              <a:gd name="T16" fmla="*/ 1474 w 1474"/>
              <a:gd name="T17" fmla="*/ 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4" h="981">
                <a:moveTo>
                  <a:pt x="1474" y="0"/>
                </a:moveTo>
                <a:cubicBezTo>
                  <a:pt x="1073" y="0"/>
                  <a:pt x="654" y="0"/>
                  <a:pt x="252" y="0"/>
                </a:cubicBezTo>
                <a:cubicBezTo>
                  <a:pt x="78" y="0"/>
                  <a:pt x="4" y="125"/>
                  <a:pt x="4" y="247"/>
                </a:cubicBezTo>
                <a:cubicBezTo>
                  <a:pt x="4" y="426"/>
                  <a:pt x="4" y="551"/>
                  <a:pt x="4" y="730"/>
                </a:cubicBezTo>
                <a:cubicBezTo>
                  <a:pt x="0" y="911"/>
                  <a:pt x="118" y="979"/>
                  <a:pt x="311" y="977"/>
                </a:cubicBezTo>
                <a:cubicBezTo>
                  <a:pt x="411" y="977"/>
                  <a:pt x="618" y="977"/>
                  <a:pt x="718" y="977"/>
                </a:cubicBezTo>
                <a:cubicBezTo>
                  <a:pt x="980" y="977"/>
                  <a:pt x="1014" y="981"/>
                  <a:pt x="1124" y="703"/>
                </a:cubicBezTo>
                <a:cubicBezTo>
                  <a:pt x="1198" y="521"/>
                  <a:pt x="1273" y="338"/>
                  <a:pt x="1348" y="156"/>
                </a:cubicBezTo>
                <a:cubicBezTo>
                  <a:pt x="1374" y="96"/>
                  <a:pt x="1392" y="16"/>
                  <a:pt x="1474" y="0"/>
                </a:cubicBezTo>
                <a:close/>
              </a:path>
            </a:pathLst>
          </a:custGeom>
          <a:solidFill>
            <a:srgbClr val="3366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" name="TextBox 98"/>
          <p:cNvSpPr txBox="1"/>
          <p:nvPr/>
        </p:nvSpPr>
        <p:spPr>
          <a:xfrm>
            <a:off x="4026176" y="4996497"/>
            <a:ext cx="434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8F8F8"/>
                </a:solidFill>
                <a:latin typeface="+mn-ea"/>
                <a:ea typeface="+mn-ea"/>
              </a:rPr>
              <a:t>5</a:t>
            </a:r>
            <a:endParaRPr lang="zh-CN" altLang="en-US" sz="3200" b="1" dirty="0">
              <a:solidFill>
                <a:srgbClr val="F8F8F8"/>
              </a:solidFill>
              <a:latin typeface="+mn-ea"/>
              <a:ea typeface="+mn-ea"/>
            </a:endParaRPr>
          </a:p>
        </p:txBody>
      </p:sp>
      <p:sp>
        <p:nvSpPr>
          <p:cNvPr id="95" name="TextBox 104"/>
          <p:cNvSpPr txBox="1"/>
          <p:nvPr/>
        </p:nvSpPr>
        <p:spPr>
          <a:xfrm>
            <a:off x="4890431" y="5018127"/>
            <a:ext cx="338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  <a:latin typeface="+mn-ea"/>
                <a:ea typeface="+mn-ea"/>
              </a:rPr>
              <a:t>插入多媒体</a:t>
            </a:r>
            <a:endParaRPr lang="zh-CN" altLang="en-US" sz="2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2798635"/>
      </p:ext>
    </p:extLst>
  </p:cSld>
  <p:clrMapOvr>
    <a:masterClrMapping/>
  </p:clrMapOvr>
  <p:transition spd="slow" advTm="10079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"/>
                            </p:stCondLst>
                            <p:childTnLst>
                              <p:par>
                                <p:cTn id="2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5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5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50"/>
                            </p:stCondLst>
                            <p:childTnLst>
                              <p:par>
                                <p:cTn id="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85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15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4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50"/>
                            </p:stCondLst>
                            <p:childTnLst>
                              <p:par>
                                <p:cTn id="9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95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25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4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650"/>
                            </p:stCondLst>
                            <p:childTnLst>
                              <p:par>
                                <p:cTn id="1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4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4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50"/>
                            </p:stCondLst>
                            <p:childTnLst>
                              <p:par>
                                <p:cTn id="1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35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4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750"/>
                            </p:stCondLst>
                            <p:childTnLst>
                              <p:par>
                                <p:cTn id="1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4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15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45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4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6850"/>
                            </p:stCondLst>
                            <p:childTnLst>
                              <p:par>
                                <p:cTn id="15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4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6" grpId="0" animBg="1"/>
      <p:bldP spid="7" grpId="0" animBg="1"/>
      <p:bldP spid="60" grpId="0" animBg="1"/>
      <p:bldP spid="61" grpId="0" animBg="1"/>
      <p:bldP spid="74" grpId="0" animBg="1"/>
      <p:bldP spid="75" grpId="0" animBg="1"/>
      <p:bldP spid="96" grpId="0"/>
      <p:bldP spid="18" grpId="0"/>
      <p:bldP spid="97" grpId="0"/>
      <p:bldP spid="98" grpId="0"/>
      <p:bldP spid="99" grpId="0"/>
      <p:bldP spid="105" grpId="0"/>
      <p:bldP spid="68" grpId="0" animBg="1"/>
      <p:bldP spid="69" grpId="0" animBg="1"/>
      <p:bldP spid="70" grpId="0"/>
      <p:bldP spid="71" grpId="0"/>
      <p:bldP spid="88" grpId="0" animBg="1"/>
      <p:bldP spid="89" grpId="0" animBg="1"/>
      <p:bldP spid="94" grpId="0"/>
      <p:bldP spid="9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638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8" name="Picture 7" descr="放大镜小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882" y="2305050"/>
            <a:ext cx="1954213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488532" y="2436814"/>
            <a:ext cx="57896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accent6"/>
                </a:solidFill>
                <a:ea typeface="黑体" panose="02010609060101010101" pitchFamily="49" charset="-122"/>
              </a:rPr>
              <a:t>以</a:t>
            </a:r>
            <a:r>
              <a:rPr lang="zh-CN" altLang="en-US" sz="2800" b="1" dirty="0">
                <a:solidFill>
                  <a:srgbClr val="1369B2"/>
                </a:solidFill>
                <a:ea typeface="黑体" panose="02010609060101010101" pitchFamily="49" charset="-122"/>
              </a:rPr>
              <a:t>一段代码</a:t>
            </a:r>
            <a:r>
              <a:rPr lang="zh-CN" altLang="en-US" sz="2400" dirty="0">
                <a:solidFill>
                  <a:schemeClr val="accent6"/>
                </a:solidFill>
                <a:ea typeface="黑体" panose="02010609060101010101" pitchFamily="49" charset="-122"/>
              </a:rPr>
              <a:t>为例，分析</a:t>
            </a:r>
            <a:r>
              <a:rPr lang="zh-CN" altLang="en-US" sz="3600" b="1" dirty="0">
                <a:solidFill>
                  <a:srgbClr val="1369B2"/>
                </a:solidFill>
                <a:ea typeface="黑体" panose="02010609060101010101" pitchFamily="49" charset="-122"/>
              </a:rPr>
              <a:t>标签的属性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488531" y="4854575"/>
            <a:ext cx="5638800" cy="6159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en-US" altLang="zh-CN" sz="800" dirty="0"/>
          </a:p>
          <a:p>
            <a:pPr>
              <a:defRPr/>
            </a:pPr>
            <a:r>
              <a:rPr lang="en-US" altLang="zh-CN" dirty="0">
                <a:solidFill>
                  <a:schemeClr val="accent6"/>
                </a:solidFill>
              </a:rPr>
              <a:t>&lt;h1 align="center" &gt;</a:t>
            </a:r>
            <a:r>
              <a:rPr lang="zh-CN" altLang="zh-CN" dirty="0">
                <a:solidFill>
                  <a:schemeClr val="accent6"/>
                </a:solidFill>
              </a:rPr>
              <a:t>标题文本</a:t>
            </a:r>
            <a:r>
              <a:rPr lang="en-US" altLang="zh-CN" dirty="0">
                <a:solidFill>
                  <a:schemeClr val="accent6"/>
                </a:solidFill>
              </a:rPr>
              <a:t>&lt;h1&gt;</a:t>
            </a:r>
          </a:p>
          <a:p>
            <a:pPr>
              <a:defRPr/>
            </a:pPr>
            <a:endParaRPr lang="zh-CN" altLang="zh-CN" sz="800" dirty="0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4017170" y="3930651"/>
            <a:ext cx="1385887" cy="1033463"/>
            <a:chOff x="2388835" y="3054592"/>
            <a:chExt cx="1386540" cy="1034014"/>
          </a:xfrm>
        </p:grpSpPr>
        <p:grpSp>
          <p:nvGrpSpPr>
            <p:cNvPr id="19475" name="组合 11"/>
            <p:cNvGrpSpPr>
              <a:grpSpLocks/>
            </p:cNvGrpSpPr>
            <p:nvPr/>
          </p:nvGrpSpPr>
          <p:grpSpPr bwMode="auto">
            <a:xfrm>
              <a:off x="2388835" y="3054592"/>
              <a:ext cx="1386540" cy="1034014"/>
              <a:chOff x="956102" y="1844825"/>
              <a:chExt cx="2800310" cy="2160239"/>
            </a:xfrm>
          </p:grpSpPr>
          <p:sp>
            <p:nvSpPr>
              <p:cNvPr id="14" name="椭圆形标注 13"/>
              <p:cNvSpPr/>
              <p:nvPr/>
            </p:nvSpPr>
            <p:spPr>
              <a:xfrm>
                <a:off x="956102" y="1844825"/>
                <a:ext cx="2800310" cy="2160239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5" name="椭圆形标注 14"/>
              <p:cNvSpPr/>
              <p:nvPr/>
            </p:nvSpPr>
            <p:spPr>
              <a:xfrm>
                <a:off x="1042709" y="1931102"/>
                <a:ext cx="2591811" cy="2000959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19476" name="矩形 2"/>
            <p:cNvSpPr>
              <a:spLocks noChangeArrowheads="1"/>
            </p:cNvSpPr>
            <p:nvPr/>
          </p:nvSpPr>
          <p:spPr bwMode="auto">
            <a:xfrm>
              <a:off x="2562708" y="3271244"/>
              <a:ext cx="113364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align</a:t>
              </a:r>
              <a:r>
                <a:rPr lang="zh-CN" altLang="en-US" dirty="0">
                  <a:solidFill>
                    <a:schemeClr val="accent6"/>
                  </a:solidFill>
                </a:rPr>
                <a:t>为属</a:t>
              </a:r>
              <a:endParaRPr lang="en-US" altLang="zh-CN" dirty="0">
                <a:solidFill>
                  <a:schemeClr val="accent6"/>
                </a:solidFill>
              </a:endParaRPr>
            </a:p>
            <a:p>
              <a:r>
                <a:rPr lang="zh-CN" altLang="en-US" dirty="0">
                  <a:solidFill>
                    <a:schemeClr val="accent6"/>
                  </a:solidFill>
                </a:rPr>
                <a:t>性名</a:t>
              </a: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4804569" y="3101976"/>
            <a:ext cx="2101850" cy="1827213"/>
            <a:chOff x="2388835" y="2297603"/>
            <a:chExt cx="2100558" cy="1827444"/>
          </a:xfrm>
        </p:grpSpPr>
        <p:grpSp>
          <p:nvGrpSpPr>
            <p:cNvPr id="19471" name="组合 11"/>
            <p:cNvGrpSpPr>
              <a:grpSpLocks/>
            </p:cNvGrpSpPr>
            <p:nvPr/>
          </p:nvGrpSpPr>
          <p:grpSpPr bwMode="auto">
            <a:xfrm>
              <a:off x="2388835" y="2297603"/>
              <a:ext cx="2100558" cy="1827444"/>
              <a:chOff x="956102" y="263340"/>
              <a:chExt cx="4242369" cy="3817856"/>
            </a:xfrm>
          </p:grpSpPr>
          <p:sp>
            <p:nvSpPr>
              <p:cNvPr id="19" name="椭圆形标注 18"/>
              <p:cNvSpPr/>
              <p:nvPr/>
            </p:nvSpPr>
            <p:spPr>
              <a:xfrm>
                <a:off x="956102" y="263340"/>
                <a:ext cx="4242369" cy="3817856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0" name="椭圆形标注 19"/>
              <p:cNvSpPr/>
              <p:nvPr/>
            </p:nvSpPr>
            <p:spPr>
              <a:xfrm>
                <a:off x="1113107" y="399338"/>
                <a:ext cx="3970012" cy="3512691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19472" name="矩形 17"/>
            <p:cNvSpPr>
              <a:spLocks noChangeArrowheads="1"/>
            </p:cNvSpPr>
            <p:nvPr/>
          </p:nvSpPr>
          <p:spPr bwMode="auto">
            <a:xfrm>
              <a:off x="2713469" y="2726742"/>
              <a:ext cx="155560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center</a:t>
              </a:r>
              <a:r>
                <a:rPr lang="zh-CN" altLang="zh-CN" dirty="0">
                  <a:solidFill>
                    <a:schemeClr val="accent6"/>
                  </a:solidFill>
                </a:rPr>
                <a:t>为属性值</a:t>
              </a:r>
              <a:r>
                <a:rPr lang="zh-CN" altLang="en-US" dirty="0">
                  <a:solidFill>
                    <a:schemeClr val="accent6"/>
                  </a:solidFill>
                </a:rPr>
                <a:t>，</a:t>
              </a:r>
              <a:r>
                <a:rPr lang="zh-CN" altLang="zh-CN" dirty="0">
                  <a:solidFill>
                    <a:schemeClr val="accent6"/>
                  </a:solidFill>
                </a:rPr>
                <a:t>表示标题文本居中对齐</a:t>
              </a:r>
              <a:endParaRPr lang="zh-CN" altLang="en-US" dirty="0">
                <a:solidFill>
                  <a:schemeClr val="accent6"/>
                </a:solidFill>
              </a:endParaRPr>
            </a:p>
            <a:p>
              <a:endParaRPr lang="zh-CN" alt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9464" name="组合 14"/>
          <p:cNvGrpSpPr>
            <a:grpSpLocks/>
          </p:cNvGrpSpPr>
          <p:nvPr/>
        </p:nvGrpSpPr>
        <p:grpSpPr bwMode="auto">
          <a:xfrm>
            <a:off x="1526381" y="969963"/>
            <a:ext cx="9144000" cy="1028700"/>
            <a:chOff x="0" y="969484"/>
            <a:chExt cx="9144000" cy="1029179"/>
          </a:xfrm>
        </p:grpSpPr>
        <p:sp>
          <p:nvSpPr>
            <p:cNvPr id="22" name="矩形 21"/>
            <p:cNvSpPr/>
            <p:nvPr/>
          </p:nvSpPr>
          <p:spPr bwMode="auto">
            <a:xfrm>
              <a:off x="0" y="969484"/>
              <a:ext cx="9144000" cy="792641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pic>
          <p:nvPicPr>
            <p:cNvPr id="19469" name="Picture 2" descr="C:\Documents and Settings\Administrator\桌面\小人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125" y="969963"/>
              <a:ext cx="13239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矩形 23"/>
            <p:cNvSpPr/>
            <p:nvPr/>
          </p:nvSpPr>
          <p:spPr>
            <a:xfrm>
              <a:off x="1755775" y="1142602"/>
              <a:ext cx="1518364" cy="4618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spc="2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标签</a:t>
              </a:r>
              <a:r>
                <a:rPr lang="zh-CN" altLang="en-US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属性</a:t>
              </a:r>
              <a:endParaRPr lang="en-US" altLang="zh-CN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标题 4"/>
          <p:cNvSpPr>
            <a:spLocks noGrp="1"/>
          </p:cNvSpPr>
          <p:nvPr>
            <p:ph type="title"/>
          </p:nvPr>
        </p:nvSpPr>
        <p:spPr>
          <a:xfrm>
            <a:off x="1261940" y="162669"/>
            <a:ext cx="966097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>
                <a:solidFill>
                  <a:srgbClr val="F8F8F8"/>
                </a:solidFill>
                <a:latin typeface="微软雅黑"/>
                <a:ea typeface="+mj-ea"/>
              </a:rPr>
              <a:t>2.1.3  HTML</a:t>
            </a:r>
            <a:r>
              <a:rPr lang="zh-CN" altLang="en-US" sz="2400" dirty="0">
                <a:solidFill>
                  <a:srgbClr val="F8F8F8"/>
                </a:solidFill>
                <a:latin typeface="微软雅黑"/>
                <a:ea typeface="+mj-ea"/>
              </a:rPr>
              <a:t>文档的基本结构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47387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52638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405856" y="2154239"/>
            <a:ext cx="3416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以一段代码为例，分析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嵌套结构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31257" y="3163889"/>
            <a:ext cx="6094413" cy="25860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FF"/>
                </a:solidFill>
              </a:rPr>
              <a:t>&lt;p align="center"&gt;</a:t>
            </a:r>
            <a:endParaRPr lang="zh-CN" altLang="zh-CN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FF"/>
                </a:solidFill>
              </a:rPr>
              <a:t>      &lt;font color="#979797" size="2"&gt;</a:t>
            </a:r>
            <a:endParaRPr lang="zh-CN" altLang="zh-CN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FF"/>
                </a:solidFill>
              </a:rPr>
              <a:t>    	</a:t>
            </a:r>
            <a:r>
              <a:rPr lang="zh-CN" altLang="zh-CN" dirty="0">
                <a:solidFill>
                  <a:srgbClr val="0000FF"/>
                </a:solidFill>
              </a:rPr>
              <a:t>更行时间：</a:t>
            </a:r>
            <a:r>
              <a:rPr lang="en-US" altLang="zh-CN" dirty="0" smtClean="0">
                <a:solidFill>
                  <a:srgbClr val="0000FF"/>
                </a:solidFill>
              </a:rPr>
              <a:t>2020</a:t>
            </a:r>
            <a:r>
              <a:rPr lang="zh-CN" altLang="zh-CN" dirty="0" smtClean="0">
                <a:solidFill>
                  <a:srgbClr val="0000FF"/>
                </a:solidFill>
              </a:rPr>
              <a:t>年</a:t>
            </a:r>
            <a:r>
              <a:rPr lang="en-US" altLang="zh-CN" dirty="0">
                <a:solidFill>
                  <a:srgbClr val="0000FF"/>
                </a:solidFill>
              </a:rPr>
              <a:t>09</a:t>
            </a:r>
            <a:r>
              <a:rPr lang="zh-CN" altLang="zh-CN" dirty="0" smtClean="0">
                <a:solidFill>
                  <a:srgbClr val="0000FF"/>
                </a:solidFill>
              </a:rPr>
              <a:t>月</a:t>
            </a:r>
            <a:r>
              <a:rPr lang="en-US" altLang="zh-CN" dirty="0" smtClean="0">
                <a:solidFill>
                  <a:srgbClr val="0000FF"/>
                </a:solidFill>
              </a:rPr>
              <a:t>16</a:t>
            </a:r>
            <a:r>
              <a:rPr lang="zh-CN" altLang="zh-CN" dirty="0" smtClean="0">
                <a:solidFill>
                  <a:srgbClr val="0000FF"/>
                </a:solidFill>
              </a:rPr>
              <a:t>日</a:t>
            </a:r>
            <a:r>
              <a:rPr lang="en-US" altLang="zh-CN" dirty="0">
                <a:solidFill>
                  <a:srgbClr val="0000FF"/>
                </a:solidFill>
              </a:rPr>
              <a:t>14</a:t>
            </a:r>
            <a:r>
              <a:rPr lang="zh-CN" altLang="zh-CN" dirty="0">
                <a:solidFill>
                  <a:srgbClr val="0000FF"/>
                </a:solidFill>
              </a:rPr>
              <a:t>时</a:t>
            </a:r>
            <a:r>
              <a:rPr lang="en-US" altLang="zh-CN" dirty="0">
                <a:solidFill>
                  <a:srgbClr val="0000FF"/>
                </a:solidFill>
              </a:rPr>
              <a:t>08</a:t>
            </a:r>
            <a:r>
              <a:rPr lang="zh-CN" altLang="zh-CN" dirty="0">
                <a:solidFill>
                  <a:srgbClr val="0000FF"/>
                </a:solidFill>
              </a:rPr>
              <a:t>分 来源：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              </a:t>
            </a:r>
            <a:r>
              <a:rPr lang="en-US" altLang="zh-CN" dirty="0">
                <a:solidFill>
                  <a:srgbClr val="FF0000"/>
                </a:solidFill>
              </a:rPr>
              <a:t>&lt;font color</a:t>
            </a:r>
            <a:r>
              <a:rPr lang="en-US" altLang="zh-CN" dirty="0" smtClean="0">
                <a:solidFill>
                  <a:srgbClr val="FF0000"/>
                </a:solidFill>
              </a:rPr>
              <a:t>=“blue”&gt;</a:t>
            </a:r>
            <a:r>
              <a:rPr lang="zh-CN" altLang="en-US" dirty="0" smtClean="0">
                <a:solidFill>
                  <a:srgbClr val="FF0000"/>
                </a:solidFill>
              </a:rPr>
              <a:t>郑州轻工业大学</a:t>
            </a:r>
            <a:r>
              <a:rPr lang="en-US" altLang="zh-CN" dirty="0" smtClean="0">
                <a:solidFill>
                  <a:srgbClr val="FF0000"/>
                </a:solidFill>
              </a:rPr>
              <a:t>&lt;/</a:t>
            </a:r>
            <a:r>
              <a:rPr lang="en-US" altLang="zh-CN" dirty="0">
                <a:solidFill>
                  <a:srgbClr val="FF0000"/>
                </a:solidFill>
              </a:rPr>
              <a:t>font&gt;</a:t>
            </a:r>
            <a:endParaRPr lang="zh-CN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00FF"/>
                </a:solidFill>
              </a:rPr>
              <a:t>&lt;/font&gt;</a:t>
            </a:r>
            <a:endParaRPr lang="zh-CN" altLang="zh-CN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FF"/>
                </a:solidFill>
              </a:rPr>
              <a:t>&lt;/p&gt;</a:t>
            </a:r>
            <a:endParaRPr lang="zh-CN" altLang="zh-CN" dirty="0">
              <a:solidFill>
                <a:srgbClr val="0000FF"/>
              </a:solidFill>
            </a:endParaRP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507457" y="1985963"/>
            <a:ext cx="2100263" cy="1236662"/>
            <a:chOff x="2388835" y="2297603"/>
            <a:chExt cx="2100558" cy="1827444"/>
          </a:xfrm>
        </p:grpSpPr>
        <p:grpSp>
          <p:nvGrpSpPr>
            <p:cNvPr id="20499" name="组合 11"/>
            <p:cNvGrpSpPr>
              <a:grpSpLocks/>
            </p:cNvGrpSpPr>
            <p:nvPr/>
          </p:nvGrpSpPr>
          <p:grpSpPr bwMode="auto">
            <a:xfrm>
              <a:off x="2388835" y="2297603"/>
              <a:ext cx="2100558" cy="1827444"/>
              <a:chOff x="956102" y="263340"/>
              <a:chExt cx="4242369" cy="3817856"/>
            </a:xfrm>
          </p:grpSpPr>
          <p:sp>
            <p:nvSpPr>
              <p:cNvPr id="13" name="椭圆形标注 12"/>
              <p:cNvSpPr/>
              <p:nvPr/>
            </p:nvSpPr>
            <p:spPr>
              <a:xfrm>
                <a:off x="956102" y="263340"/>
                <a:ext cx="4242369" cy="3817856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4" name="椭圆形标注 13"/>
              <p:cNvSpPr/>
              <p:nvPr/>
            </p:nvSpPr>
            <p:spPr>
              <a:xfrm>
                <a:off x="1113228" y="400567"/>
                <a:ext cx="3969805" cy="3509096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20500" name="矩形 19"/>
            <p:cNvSpPr>
              <a:spLocks noChangeArrowheads="1"/>
            </p:cNvSpPr>
            <p:nvPr/>
          </p:nvSpPr>
          <p:spPr bwMode="auto">
            <a:xfrm>
              <a:off x="2668313" y="2746577"/>
              <a:ext cx="1555602" cy="955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&lt;p&gt;</a:t>
              </a:r>
              <a:r>
                <a:rPr lang="zh-CN" altLang="en-US" dirty="0">
                  <a:solidFill>
                    <a:srgbClr val="0000FF"/>
                  </a:solidFill>
                </a:rPr>
                <a:t>标签</a:t>
              </a:r>
              <a:r>
                <a:rPr lang="zh-CN" altLang="zh-CN" dirty="0">
                  <a:solidFill>
                    <a:srgbClr val="0000FF"/>
                  </a:solidFill>
                </a:rPr>
                <a:t>中包含</a:t>
              </a:r>
              <a:r>
                <a:rPr lang="en-US" altLang="zh-CN" dirty="0"/>
                <a:t>&lt;font&gt;</a:t>
              </a:r>
              <a:r>
                <a:rPr lang="zh-CN" altLang="en-US" dirty="0"/>
                <a:t>标签</a:t>
              </a: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2997994" y="2468564"/>
            <a:ext cx="2101850" cy="1235075"/>
            <a:chOff x="2388835" y="2297603"/>
            <a:chExt cx="2100558" cy="1827444"/>
          </a:xfrm>
        </p:grpSpPr>
        <p:grpSp>
          <p:nvGrpSpPr>
            <p:cNvPr id="20495" name="组合 11"/>
            <p:cNvGrpSpPr>
              <a:grpSpLocks/>
            </p:cNvGrpSpPr>
            <p:nvPr/>
          </p:nvGrpSpPr>
          <p:grpSpPr bwMode="auto">
            <a:xfrm>
              <a:off x="2388835" y="2297603"/>
              <a:ext cx="2100558" cy="1827444"/>
              <a:chOff x="956102" y="263340"/>
              <a:chExt cx="4242369" cy="3817856"/>
            </a:xfrm>
          </p:grpSpPr>
          <p:sp>
            <p:nvSpPr>
              <p:cNvPr id="18" name="椭圆形标注 17"/>
              <p:cNvSpPr/>
              <p:nvPr/>
            </p:nvSpPr>
            <p:spPr>
              <a:xfrm>
                <a:off x="956102" y="263340"/>
                <a:ext cx="4242369" cy="3817856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9" name="椭圆形标注 18"/>
              <p:cNvSpPr/>
              <p:nvPr/>
            </p:nvSpPr>
            <p:spPr>
              <a:xfrm>
                <a:off x="1113107" y="400744"/>
                <a:ext cx="3970012" cy="3508696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20496" name="矩形 24"/>
            <p:cNvSpPr>
              <a:spLocks noChangeArrowheads="1"/>
            </p:cNvSpPr>
            <p:nvPr/>
          </p:nvSpPr>
          <p:spPr bwMode="auto">
            <a:xfrm>
              <a:off x="2758625" y="2663154"/>
              <a:ext cx="1555602" cy="1091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dirty="0">
                  <a:solidFill>
                    <a:srgbClr val="FF0000"/>
                  </a:solidFill>
                </a:rPr>
                <a:t>&lt;font&gt;</a:t>
              </a:r>
              <a:r>
                <a:rPr lang="zh-CN" altLang="en-US" sz="1400" dirty="0">
                  <a:solidFill>
                    <a:srgbClr val="FF0000"/>
                  </a:solidFill>
                </a:rPr>
                <a:t>标签</a:t>
              </a:r>
              <a:r>
                <a:rPr lang="zh-CN" altLang="zh-CN" sz="1400" dirty="0">
                  <a:solidFill>
                    <a:srgbClr val="0000FF"/>
                  </a:solidFill>
                </a:rPr>
                <a:t>中又包含了一个内层的</a:t>
              </a:r>
              <a:r>
                <a:rPr lang="en-US" altLang="zh-CN" sz="1400" dirty="0">
                  <a:solidFill>
                    <a:srgbClr val="FF0000"/>
                  </a:solidFill>
                </a:rPr>
                <a:t>&lt;font&gt;</a:t>
              </a:r>
              <a:r>
                <a:rPr lang="zh-CN" altLang="en-US" sz="1400" dirty="0">
                  <a:solidFill>
                    <a:srgbClr val="FF0000"/>
                  </a:solidFill>
                </a:rPr>
                <a:t>标签</a:t>
              </a:r>
            </a:p>
          </p:txBody>
        </p:sp>
      </p:grp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294732" y="5883276"/>
            <a:ext cx="8569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在嵌套结构中，</a:t>
            </a:r>
            <a:r>
              <a:rPr lang="en-US" altLang="zh-CN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元素的样式总是遵从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“就近原则”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20488" name="组合 14"/>
          <p:cNvGrpSpPr>
            <a:grpSpLocks/>
          </p:cNvGrpSpPr>
          <p:nvPr/>
        </p:nvGrpSpPr>
        <p:grpSpPr bwMode="auto">
          <a:xfrm>
            <a:off x="1526381" y="969963"/>
            <a:ext cx="9144000" cy="1028700"/>
            <a:chOff x="0" y="969484"/>
            <a:chExt cx="9144000" cy="1029179"/>
          </a:xfrm>
        </p:grpSpPr>
        <p:sp>
          <p:nvSpPr>
            <p:cNvPr id="22" name="矩形 21"/>
            <p:cNvSpPr/>
            <p:nvPr/>
          </p:nvSpPr>
          <p:spPr bwMode="auto">
            <a:xfrm>
              <a:off x="0" y="969484"/>
              <a:ext cx="9144000" cy="792641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pic>
          <p:nvPicPr>
            <p:cNvPr id="20493" name="Picture 2" descr="C:\Documents and Settings\Administrator\桌面\小人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125" y="969963"/>
              <a:ext cx="13239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矩形 23"/>
            <p:cNvSpPr/>
            <p:nvPr/>
          </p:nvSpPr>
          <p:spPr>
            <a:xfrm>
              <a:off x="1755775" y="1142602"/>
              <a:ext cx="1518364" cy="4618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spc="2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标签</a:t>
              </a:r>
              <a:r>
                <a:rPr lang="zh-CN" altLang="en-US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属性</a:t>
              </a:r>
              <a:endParaRPr lang="en-US" altLang="zh-CN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标题 4"/>
          <p:cNvSpPr>
            <a:spLocks noGrp="1"/>
          </p:cNvSpPr>
          <p:nvPr>
            <p:ph type="title"/>
          </p:nvPr>
        </p:nvSpPr>
        <p:spPr>
          <a:xfrm>
            <a:off x="1261940" y="162669"/>
            <a:ext cx="966097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>
                <a:solidFill>
                  <a:srgbClr val="F8F8F8"/>
                </a:solidFill>
                <a:latin typeface="微软雅黑"/>
                <a:ea typeface="+mj-ea"/>
              </a:rPr>
              <a:t>2.1.3  HTML</a:t>
            </a:r>
            <a:r>
              <a:rPr lang="zh-CN" altLang="en-US" sz="2400" dirty="0">
                <a:solidFill>
                  <a:srgbClr val="F8F8F8"/>
                </a:solidFill>
                <a:latin typeface="微软雅黑"/>
                <a:ea typeface="+mj-ea"/>
              </a:rPr>
              <a:t>文档的基本结构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9789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52638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274095" y="2266951"/>
            <a:ext cx="1381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</p:txBody>
      </p:sp>
      <p:sp>
        <p:nvSpPr>
          <p:cNvPr id="9" name="矩形 8"/>
          <p:cNvSpPr/>
          <p:nvPr/>
        </p:nvSpPr>
        <p:spPr>
          <a:xfrm>
            <a:off x="2331245" y="2890839"/>
            <a:ext cx="8135937" cy="3698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&lt;p&gt; </a:t>
            </a:r>
            <a:r>
              <a:rPr lang="en-US" altLang="zh-CN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&lt;strong&gt;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em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zh-CN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我们正在学习</a:t>
            </a:r>
            <a:r>
              <a:rPr lang="zh-CN" altLang="en-US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zh-CN" altLang="zh-CN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的嵌套。</a:t>
            </a:r>
            <a:r>
              <a:rPr lang="en-US" altLang="zh-CN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&lt;/strong&gt; </a:t>
            </a:r>
            <a:r>
              <a:rPr lang="en-US" altLang="zh-CN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dirty="0" err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em</a:t>
            </a:r>
            <a:r>
              <a:rPr lang="en-US" altLang="zh-CN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&gt; &lt;/p&gt; </a:t>
            </a:r>
            <a:endParaRPr lang="zh-CN" altLang="en-US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36007" y="3482975"/>
            <a:ext cx="8131175" cy="3698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&lt;p&gt; &lt;</a:t>
            </a:r>
            <a:r>
              <a:rPr lang="en-US" altLang="zh-CN" dirty="0" err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em</a:t>
            </a:r>
            <a:r>
              <a:rPr lang="en-US" altLang="zh-CN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&lt;strong&gt;</a:t>
            </a:r>
            <a:r>
              <a:rPr lang="zh-CN" altLang="zh-CN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我们正在学习</a:t>
            </a:r>
            <a:r>
              <a:rPr lang="zh-CN" altLang="en-US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zh-CN" altLang="zh-CN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的嵌套。</a:t>
            </a:r>
            <a:r>
              <a:rPr lang="en-US" altLang="zh-CN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&lt;/strong&gt; </a:t>
            </a:r>
            <a:r>
              <a:rPr lang="en-US" altLang="zh-CN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dirty="0" err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em</a:t>
            </a:r>
            <a:r>
              <a:rPr lang="en-US" altLang="zh-CN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&gt; &lt;/p&gt;</a:t>
            </a:r>
            <a:endParaRPr lang="zh-CN" altLang="en-US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4702970" y="2684464"/>
            <a:ext cx="744537" cy="744537"/>
            <a:chOff x="4357513" y="2009135"/>
            <a:chExt cx="918924" cy="918924"/>
          </a:xfrm>
        </p:grpSpPr>
        <p:sp>
          <p:nvSpPr>
            <p:cNvPr id="21528" name="椭圆 17"/>
            <p:cNvSpPr>
              <a:spLocks noChangeArrowheads="1"/>
            </p:cNvSpPr>
            <p:nvPr/>
          </p:nvSpPr>
          <p:spPr bwMode="auto">
            <a:xfrm>
              <a:off x="4357513" y="2009135"/>
              <a:ext cx="918924" cy="9189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乘号 12"/>
            <p:cNvSpPr/>
            <p:nvPr/>
          </p:nvSpPr>
          <p:spPr bwMode="auto">
            <a:xfrm>
              <a:off x="4373188" y="2009135"/>
              <a:ext cx="879737" cy="881697"/>
            </a:xfrm>
            <a:prstGeom prst="mathMultiply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5599906" y="3295650"/>
            <a:ext cx="744538" cy="744538"/>
            <a:chOff x="4035456" y="3384387"/>
            <a:chExt cx="745111" cy="745111"/>
          </a:xfrm>
        </p:grpSpPr>
        <p:sp>
          <p:nvSpPr>
            <p:cNvPr id="21524" name="椭圆 20"/>
            <p:cNvSpPr>
              <a:spLocks noChangeArrowheads="1"/>
            </p:cNvSpPr>
            <p:nvPr/>
          </p:nvSpPr>
          <p:spPr bwMode="auto">
            <a:xfrm>
              <a:off x="4035456" y="3384387"/>
              <a:ext cx="745111" cy="745111"/>
            </a:xfrm>
            <a:prstGeom prst="ellipse">
              <a:avLst/>
            </a:prstGeom>
            <a:solidFill>
              <a:srgbClr val="66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525" name="组合 25"/>
            <p:cNvGrpSpPr>
              <a:grpSpLocks/>
            </p:cNvGrpSpPr>
            <p:nvPr/>
          </p:nvGrpSpPr>
          <p:grpSpPr bwMode="auto">
            <a:xfrm>
              <a:off x="4159689" y="3687804"/>
              <a:ext cx="559423" cy="214489"/>
              <a:chOff x="4212082" y="3644937"/>
              <a:chExt cx="559423" cy="214489"/>
            </a:xfrm>
          </p:grpSpPr>
          <p:sp>
            <p:nvSpPr>
              <p:cNvPr id="21526" name="矩形 23"/>
              <p:cNvSpPr>
                <a:spLocks noChangeArrowheads="1"/>
              </p:cNvSpPr>
              <p:nvPr/>
            </p:nvSpPr>
            <p:spPr bwMode="auto">
              <a:xfrm rot="2700000">
                <a:off x="4436433" y="3473838"/>
                <a:ext cx="160778" cy="5093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27" name="矩形 24"/>
              <p:cNvSpPr>
                <a:spLocks noChangeArrowheads="1"/>
              </p:cNvSpPr>
              <p:nvPr/>
            </p:nvSpPr>
            <p:spPr bwMode="auto">
              <a:xfrm rot="-2700000">
                <a:off x="4212082" y="3644937"/>
                <a:ext cx="160778" cy="2144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2783681" y="4400550"/>
            <a:ext cx="7054850" cy="1277938"/>
            <a:chOff x="1219201" y="5124230"/>
            <a:chExt cx="7054512" cy="1277466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1257299" y="5327355"/>
              <a:ext cx="681004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1521" name="矩形 20"/>
            <p:cNvSpPr>
              <a:spLocks noChangeArrowheads="1"/>
            </p:cNvSpPr>
            <p:nvPr/>
          </p:nvSpPr>
          <p:spPr bwMode="auto">
            <a:xfrm>
              <a:off x="3889353" y="5124230"/>
              <a:ext cx="1159623" cy="3693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  <a:r>
                <a:rPr lang="en-US" altLang="zh-CN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  <a:endPara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1219201" y="6401696"/>
              <a:ext cx="68481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1523" name="矩形 31"/>
            <p:cNvSpPr>
              <a:spLocks noChangeArrowheads="1"/>
            </p:cNvSpPr>
            <p:nvPr/>
          </p:nvSpPr>
          <p:spPr bwMode="auto">
            <a:xfrm>
              <a:off x="1225551" y="5536828"/>
              <a:ext cx="7048162" cy="752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zh-CN" altLang="zh-CN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在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的嵌套</a:t>
              </a:r>
              <a:r>
                <a:rPr lang="zh-CN" altLang="zh-CN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过程中，必须先结束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最靠近内容的</a:t>
              </a:r>
              <a:r>
                <a:rPr lang="zh-CN" altLang="en-US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r>
                <a:rPr lang="zh-CN" altLang="zh-CN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，再按照</a:t>
              </a:r>
              <a:r>
                <a:rPr lang="zh-CN" altLang="zh-CN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由内及外</a:t>
              </a:r>
              <a:r>
                <a:rPr lang="zh-CN" altLang="zh-CN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的顺序依次关闭</a:t>
              </a:r>
              <a:r>
                <a:rPr lang="zh-CN" altLang="en-US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标签</a:t>
              </a:r>
              <a:r>
                <a:rPr lang="zh-CN" altLang="zh-CN" dirty="0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513" name="组合 14"/>
          <p:cNvGrpSpPr>
            <a:grpSpLocks/>
          </p:cNvGrpSpPr>
          <p:nvPr/>
        </p:nvGrpSpPr>
        <p:grpSpPr bwMode="auto">
          <a:xfrm>
            <a:off x="1526381" y="969963"/>
            <a:ext cx="9144000" cy="1028700"/>
            <a:chOff x="0" y="969484"/>
            <a:chExt cx="9144000" cy="1029179"/>
          </a:xfrm>
        </p:grpSpPr>
        <p:sp>
          <p:nvSpPr>
            <p:cNvPr id="25" name="矩形 24"/>
            <p:cNvSpPr/>
            <p:nvPr/>
          </p:nvSpPr>
          <p:spPr bwMode="auto">
            <a:xfrm>
              <a:off x="0" y="969484"/>
              <a:ext cx="9144000" cy="792641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pic>
          <p:nvPicPr>
            <p:cNvPr id="21518" name="Picture 2" descr="C:\Documents and Settings\Administrator\桌面\小人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125" y="969963"/>
              <a:ext cx="13239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矩形 26"/>
            <p:cNvSpPr/>
            <p:nvPr/>
          </p:nvSpPr>
          <p:spPr>
            <a:xfrm>
              <a:off x="1755775" y="1142602"/>
              <a:ext cx="1518364" cy="4618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spc="2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标签</a:t>
              </a:r>
              <a:r>
                <a:rPr lang="zh-CN" altLang="en-US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属性</a:t>
              </a:r>
              <a:endParaRPr lang="en-US" altLang="zh-CN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" name="标题 4"/>
          <p:cNvSpPr>
            <a:spLocks noGrp="1"/>
          </p:cNvSpPr>
          <p:nvPr>
            <p:ph type="title"/>
          </p:nvPr>
        </p:nvSpPr>
        <p:spPr>
          <a:xfrm>
            <a:off x="1261940" y="162669"/>
            <a:ext cx="966097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>
                <a:solidFill>
                  <a:srgbClr val="F8F8F8"/>
                </a:solidFill>
                <a:latin typeface="微软雅黑"/>
                <a:ea typeface="+mj-ea"/>
              </a:rPr>
              <a:t>2.1.3  HTML</a:t>
            </a:r>
            <a:r>
              <a:rPr lang="zh-CN" altLang="en-US" sz="2400" dirty="0">
                <a:solidFill>
                  <a:srgbClr val="F8F8F8"/>
                </a:solidFill>
                <a:latin typeface="微软雅黑"/>
                <a:ea typeface="+mj-ea"/>
              </a:rPr>
              <a:t>文档的基本结构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30545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2.1.4  HTML</a:t>
            </a:r>
            <a:r>
              <a:rPr lang="zh-CN" altLang="en-US" dirty="0"/>
              <a:t>文档主体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42930" y="889198"/>
            <a:ext cx="8388350" cy="403225"/>
          </a:xfrm>
          <a:prstGeom prst="rect">
            <a:avLst/>
          </a:prstGeom>
        </p:spPr>
        <p:txBody>
          <a:bodyPr/>
          <a:lstStyle>
            <a:lvl1pPr marL="460375" indent="-460375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2438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270000" indent="-354013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1788" indent="-330200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1971675" indent="-325438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428875" indent="-325438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886075" indent="-325438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343275" indent="-325438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00475" indent="-325438" algn="l" rtl="0" fontAlgn="base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000" b="1" dirty="0">
                <a:solidFill>
                  <a:schemeClr val="accent6"/>
                </a:solidFill>
                <a:ea typeface="宋体" pitchFamily="2" charset="-122"/>
              </a:rPr>
              <a:t>HTML</a:t>
            </a:r>
            <a:r>
              <a:rPr lang="zh-CN" altLang="en-US" sz="2000" b="1" dirty="0">
                <a:solidFill>
                  <a:schemeClr val="accent6"/>
                </a:solidFill>
                <a:ea typeface="宋体" pitchFamily="2" charset="-122"/>
              </a:rPr>
              <a:t>文档主体标签的基本格式为</a:t>
            </a:r>
          </a:p>
          <a:p>
            <a:pPr marL="0" indent="0">
              <a:buNone/>
              <a:defRPr/>
            </a:pPr>
            <a:r>
              <a:rPr lang="zh-CN" altLang="en-US" b="1" dirty="0">
                <a:solidFill>
                  <a:schemeClr val="accent6"/>
                </a:solidFill>
                <a:ea typeface="宋体" pitchFamily="2" charset="-122"/>
              </a:rPr>
              <a:t>	</a:t>
            </a:r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96" y="1368026"/>
            <a:ext cx="6764664" cy="4892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129829" y="1196752"/>
            <a:ext cx="7707313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2000" dirty="0"/>
          </a:p>
          <a:p>
            <a:pPr>
              <a:defRPr/>
            </a:pPr>
            <a:r>
              <a:rPr lang="en-US" altLang="zh-CN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&lt;body&gt;</a:t>
            </a:r>
            <a:endParaRPr lang="zh-CN" altLang="zh-CN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zh-CN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网页的内容</a:t>
            </a:r>
          </a:p>
          <a:p>
            <a:pPr>
              <a:defRPr/>
            </a:pPr>
            <a:r>
              <a:rPr lang="en-US" altLang="zh-CN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&lt;/body&gt;</a:t>
            </a:r>
            <a:endParaRPr lang="zh-CN" altLang="zh-CN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402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5853" y="212935"/>
            <a:ext cx="8393113" cy="45878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2.2  </a:t>
            </a:r>
            <a:r>
              <a:rPr lang="zh-CN" altLang="en-US" dirty="0"/>
              <a:t>网页文本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7206" y="836613"/>
            <a:ext cx="8388350" cy="43307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solidFill>
                  <a:schemeClr val="accent1"/>
                </a:solidFill>
                <a:latin typeface="+mn-ea"/>
              </a:rPr>
              <a:t>2.2.1  </a:t>
            </a:r>
            <a:r>
              <a:rPr kumimoji="1" lang="zh-CN" altLang="en-US" sz="2400" dirty="0">
                <a:solidFill>
                  <a:schemeClr val="accent1"/>
                </a:solidFill>
                <a:latin typeface="+mn-ea"/>
              </a:rPr>
              <a:t>注释标签</a:t>
            </a:r>
            <a:endParaRPr kumimoji="1" lang="en-US" altLang="zh-CN" sz="2400" dirty="0">
              <a:solidFill>
                <a:schemeClr val="accent1"/>
              </a:solidFill>
              <a:latin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+mn-ea"/>
              </a:rPr>
              <a:t>注释标签的格式为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latin typeface="+mn-ea"/>
              </a:rPr>
              <a:t>&lt;!-- 注释内容 --&gt;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dirty="0">
                <a:latin typeface="+mn-ea"/>
              </a:rPr>
              <a:t>结束标签与开始标签可以不在一行上，长度不受限制。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572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52638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569369" y="2025651"/>
            <a:ext cx="6921500" cy="72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36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段落标签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主要用于</a:t>
            </a:r>
            <a:r>
              <a:rPr lang="zh-CN" altLang="zh-CN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把文字</a:t>
            </a:r>
            <a:r>
              <a:rPr lang="zh-CN" altLang="zh-CN" sz="32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有条理</a:t>
            </a:r>
            <a:r>
              <a:rPr lang="zh-CN" altLang="zh-CN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地显示出来</a:t>
            </a:r>
            <a:endParaRPr lang="zh-CN" altLang="en-US"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下箭头 9"/>
          <p:cNvSpPr>
            <a:spLocks noChangeArrowheads="1"/>
          </p:cNvSpPr>
          <p:nvPr/>
        </p:nvSpPr>
        <p:spPr bwMode="auto">
          <a:xfrm>
            <a:off x="5603081" y="2852738"/>
            <a:ext cx="571500" cy="51911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96B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707482" y="3556001"/>
            <a:ext cx="6621463" cy="1801813"/>
            <a:chOff x="1435099" y="3438416"/>
            <a:chExt cx="6621651" cy="1802101"/>
          </a:xfrm>
        </p:grpSpPr>
        <p:grpSp>
          <p:nvGrpSpPr>
            <p:cNvPr id="30728" name="组合 76"/>
            <p:cNvGrpSpPr>
              <a:grpSpLocks/>
            </p:cNvGrpSpPr>
            <p:nvPr/>
          </p:nvGrpSpPr>
          <p:grpSpPr bwMode="auto">
            <a:xfrm>
              <a:off x="1435099" y="3438416"/>
              <a:ext cx="6621651" cy="1802101"/>
              <a:chOff x="533399" y="3181246"/>
              <a:chExt cx="6621651" cy="1802101"/>
            </a:xfrm>
          </p:grpSpPr>
          <p:grpSp>
            <p:nvGrpSpPr>
              <p:cNvPr id="30730" name="组合 72"/>
              <p:cNvGrpSpPr>
                <a:grpSpLocks/>
              </p:cNvGrpSpPr>
              <p:nvPr/>
            </p:nvGrpSpPr>
            <p:grpSpPr bwMode="auto">
              <a:xfrm>
                <a:off x="533399" y="3181246"/>
                <a:ext cx="6621651" cy="1802101"/>
                <a:chOff x="1523999" y="2388304"/>
                <a:chExt cx="7357393" cy="1985444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1523999" y="2736413"/>
                  <a:ext cx="7357393" cy="1637335"/>
                </a:xfrm>
                <a:prstGeom prst="rect">
                  <a:avLst/>
                </a:prstGeom>
                <a:ln>
                  <a:solidFill>
                    <a:srgbClr val="596B9D"/>
                  </a:solidFill>
                </a:ln>
              </p:spPr>
              <p:style>
                <a:lnRef idx="2">
                  <a:schemeClr val="accent4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1832689" y="2388304"/>
                  <a:ext cx="3444974" cy="577265"/>
                </a:xfrm>
                <a:custGeom>
                  <a:avLst/>
                  <a:gdLst>
                    <a:gd name="connsiteX0" fmla="*/ 0 w 4267200"/>
                    <a:gd name="connsiteY0" fmla="*/ 201820 h 1210897"/>
                    <a:gd name="connsiteX1" fmla="*/ 201820 w 4267200"/>
                    <a:gd name="connsiteY1" fmla="*/ 0 h 1210897"/>
                    <a:gd name="connsiteX2" fmla="*/ 4065380 w 4267200"/>
                    <a:gd name="connsiteY2" fmla="*/ 0 h 1210897"/>
                    <a:gd name="connsiteX3" fmla="*/ 4267200 w 4267200"/>
                    <a:gd name="connsiteY3" fmla="*/ 201820 h 1210897"/>
                    <a:gd name="connsiteX4" fmla="*/ 4267200 w 4267200"/>
                    <a:gd name="connsiteY4" fmla="*/ 1009077 h 1210897"/>
                    <a:gd name="connsiteX5" fmla="*/ 4065380 w 4267200"/>
                    <a:gd name="connsiteY5" fmla="*/ 1210897 h 1210897"/>
                    <a:gd name="connsiteX6" fmla="*/ 201820 w 4267200"/>
                    <a:gd name="connsiteY6" fmla="*/ 1210897 h 1210897"/>
                    <a:gd name="connsiteX7" fmla="*/ 0 w 4267200"/>
                    <a:gd name="connsiteY7" fmla="*/ 1009077 h 1210897"/>
                    <a:gd name="connsiteX8" fmla="*/ 0 w 4267200"/>
                    <a:gd name="connsiteY8" fmla="*/ 201820 h 1210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67200" h="1210897">
                      <a:moveTo>
                        <a:pt x="0" y="201820"/>
                      </a:moveTo>
                      <a:cubicBezTo>
                        <a:pt x="0" y="90358"/>
                        <a:pt x="90358" y="0"/>
                        <a:pt x="201820" y="0"/>
                      </a:cubicBezTo>
                      <a:lnTo>
                        <a:pt x="4065380" y="0"/>
                      </a:lnTo>
                      <a:cubicBezTo>
                        <a:pt x="4176842" y="0"/>
                        <a:pt x="4267200" y="90358"/>
                        <a:pt x="4267200" y="201820"/>
                      </a:cubicBezTo>
                      <a:lnTo>
                        <a:pt x="4267200" y="1009077"/>
                      </a:lnTo>
                      <a:cubicBezTo>
                        <a:pt x="4267200" y="1120539"/>
                        <a:pt x="4176842" y="1210897"/>
                        <a:pt x="4065380" y="1210897"/>
                      </a:cubicBezTo>
                      <a:lnTo>
                        <a:pt x="201820" y="1210897"/>
                      </a:lnTo>
                      <a:cubicBezTo>
                        <a:pt x="90358" y="1210897"/>
                        <a:pt x="0" y="1120539"/>
                        <a:pt x="0" y="1009077"/>
                      </a:cubicBezTo>
                      <a:lnTo>
                        <a:pt x="0" y="201820"/>
                      </a:lnTo>
                      <a:close/>
                    </a:path>
                  </a:pathLst>
                </a:custGeom>
                <a:solidFill>
                  <a:srgbClr val="596B9D"/>
                </a:solidFill>
              </p:spPr>
              <p:style>
                <a:lnRef idx="3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lIns="220401" tIns="59111" rIns="220401" bIns="59111" spcCol="1270" anchor="ctr"/>
                <a:lstStyle/>
                <a:p>
                  <a:pPr defTabSz="2889250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endParaRPr lang="zh-CN" altLang="en-US" sz="6500" dirty="0"/>
                </a:p>
              </p:txBody>
            </p:sp>
          </p:grpSp>
          <p:sp>
            <p:nvSpPr>
              <p:cNvPr id="30731" name="矩形 75"/>
              <p:cNvSpPr>
                <a:spLocks noChangeArrowheads="1"/>
              </p:cNvSpPr>
              <p:nvPr/>
            </p:nvSpPr>
            <p:spPr bwMode="auto">
              <a:xfrm>
                <a:off x="1186239" y="3193947"/>
                <a:ext cx="233910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28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基本语法格式</a:t>
                </a:r>
                <a:endParaRPr lang="zh-CN" altLang="en-US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729" name="矩形 79"/>
            <p:cNvSpPr>
              <a:spLocks noChangeArrowheads="1"/>
            </p:cNvSpPr>
            <p:nvPr/>
          </p:nvSpPr>
          <p:spPr bwMode="auto">
            <a:xfrm>
              <a:off x="1560829" y="4261680"/>
              <a:ext cx="626165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&lt;p align="</a:t>
              </a:r>
              <a:r>
                <a:rPr lang="zh-CN" altLang="en-US" sz="2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对齐方式</a:t>
              </a:r>
              <a:r>
                <a:rPr lang="en-US" altLang="zh-CN" sz="2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r>
                <a:rPr lang="zh-CN" altLang="en-US" sz="2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段落文本</a:t>
              </a:r>
              <a:r>
                <a:rPr lang="en-US" altLang="zh-CN" sz="2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&lt;/p&gt;</a:t>
              </a:r>
              <a:endPara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61940" y="162669"/>
            <a:ext cx="9660977" cy="635000"/>
          </a:xfrm>
        </p:spPr>
        <p:txBody>
          <a:bodyPr/>
          <a:lstStyle/>
          <a:p>
            <a:r>
              <a:rPr kumimoji="1" lang="en-US" altLang="zh-CN" dirty="0" smtClean="0">
                <a:latin typeface="Times New Roman" pitchFamily="18" charset="0"/>
              </a:rPr>
              <a:t>2.2.2  </a:t>
            </a:r>
            <a:r>
              <a:rPr kumimoji="1" lang="zh-CN" altLang="en-US" dirty="0">
                <a:latin typeface="Times New Roman" pitchFamily="18" charset="0"/>
              </a:rPr>
              <a:t>段落和换行</a:t>
            </a:r>
            <a:r>
              <a:rPr kumimoji="1" lang="zh-CN" altLang="en-US" dirty="0" smtClean="0">
                <a:latin typeface="Times New Roman" pitchFamily="18" charset="0"/>
              </a:rPr>
              <a:t>标签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11955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52638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121693" y="1460500"/>
            <a:ext cx="675957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换行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/&gt;</a:t>
            </a:r>
            <a:r>
              <a: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zh-CN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段落</a:t>
            </a:r>
            <a:r>
              <a:rPr lang="zh-CN" altLang="zh-CN" sz="2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强制换行</a:t>
            </a:r>
            <a:r>
              <a:rPr lang="zh-CN" altLang="zh-CN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的效果。</a:t>
            </a:r>
            <a:endParaRPr lang="zh-CN" altLang="en-US" sz="24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下箭头 11"/>
          <p:cNvSpPr>
            <a:spLocks noChangeArrowheads="1"/>
          </p:cNvSpPr>
          <p:nvPr/>
        </p:nvSpPr>
        <p:spPr bwMode="auto">
          <a:xfrm>
            <a:off x="4952204" y="2192338"/>
            <a:ext cx="571500" cy="51911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pic>
        <p:nvPicPr>
          <p:cNvPr id="1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905" y="2792414"/>
            <a:ext cx="6607175" cy="271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4734717" y="2435226"/>
            <a:ext cx="2100262" cy="1827213"/>
            <a:chOff x="2388835" y="2297603"/>
            <a:chExt cx="2100558" cy="1827444"/>
          </a:xfrm>
        </p:grpSpPr>
        <p:grpSp>
          <p:nvGrpSpPr>
            <p:cNvPr id="33801" name="组合 11"/>
            <p:cNvGrpSpPr>
              <a:grpSpLocks/>
            </p:cNvGrpSpPr>
            <p:nvPr/>
          </p:nvGrpSpPr>
          <p:grpSpPr bwMode="auto">
            <a:xfrm>
              <a:off x="2388835" y="2297603"/>
              <a:ext cx="2100558" cy="1827444"/>
              <a:chOff x="956102" y="263340"/>
              <a:chExt cx="4242369" cy="3817856"/>
            </a:xfrm>
          </p:grpSpPr>
          <p:sp>
            <p:nvSpPr>
              <p:cNvPr id="17" name="椭圆形标注 16"/>
              <p:cNvSpPr/>
              <p:nvPr/>
            </p:nvSpPr>
            <p:spPr>
              <a:xfrm>
                <a:off x="956102" y="263340"/>
                <a:ext cx="4242369" cy="3817856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8" name="椭圆形标注 17"/>
              <p:cNvSpPr/>
              <p:nvPr/>
            </p:nvSpPr>
            <p:spPr>
              <a:xfrm>
                <a:off x="1113226" y="399338"/>
                <a:ext cx="3969807" cy="3512691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33802" name="矩形 13"/>
            <p:cNvSpPr>
              <a:spLocks noChangeArrowheads="1"/>
            </p:cNvSpPr>
            <p:nvPr/>
          </p:nvSpPr>
          <p:spPr bwMode="auto">
            <a:xfrm>
              <a:off x="2688068" y="2599742"/>
              <a:ext cx="171948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>
                  <a:solidFill>
                    <a:srgbClr val="FF0000"/>
                  </a:solidFill>
                </a:rPr>
                <a:t>换行标签</a:t>
              </a:r>
              <a:r>
                <a:rPr lang="en-US" altLang="zh-CN" sz="2400">
                  <a:solidFill>
                    <a:srgbClr val="FF0000"/>
                  </a:solidFill>
                </a:rPr>
                <a:t>&lt;br/&gt;</a:t>
              </a:r>
              <a:r>
                <a:rPr lang="zh-CN" altLang="en-US" sz="2400">
                  <a:solidFill>
                    <a:srgbClr val="FF0000"/>
                  </a:solidFill>
                </a:rPr>
                <a:t>的效果</a:t>
              </a:r>
            </a:p>
          </p:txBody>
        </p:sp>
      </p:grp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261940" y="162669"/>
            <a:ext cx="9660977" cy="635000"/>
          </a:xfrm>
        </p:spPr>
        <p:txBody>
          <a:bodyPr/>
          <a:lstStyle/>
          <a:p>
            <a:r>
              <a:rPr kumimoji="1" lang="en-US" altLang="zh-CN" dirty="0" smtClean="0">
                <a:latin typeface="Times New Roman" pitchFamily="18" charset="0"/>
              </a:rPr>
              <a:t>2.2.2  </a:t>
            </a:r>
            <a:r>
              <a:rPr kumimoji="1" lang="zh-CN" altLang="en-US" dirty="0">
                <a:latin typeface="Times New Roman" pitchFamily="18" charset="0"/>
              </a:rPr>
              <a:t>段落和换行</a:t>
            </a:r>
            <a:r>
              <a:rPr kumimoji="1" lang="zh-CN" altLang="en-US" dirty="0" smtClean="0">
                <a:latin typeface="Times New Roman" pitchFamily="18" charset="0"/>
              </a:rPr>
              <a:t>标签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19381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638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281957" y="1340768"/>
            <a:ext cx="7875588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水平线</a:t>
            </a:r>
            <a:r>
              <a:rPr lang="zh-CN" altLang="en-US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用于段落与段落之间隔开，使得文档结构清晰，层次分明。</a:t>
            </a:r>
            <a:endParaRPr lang="zh-CN" altLang="en-US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下箭头 9"/>
          <p:cNvSpPr>
            <a:spLocks noChangeArrowheads="1"/>
          </p:cNvSpPr>
          <p:nvPr/>
        </p:nvSpPr>
        <p:spPr bwMode="auto">
          <a:xfrm>
            <a:off x="5355357" y="2010692"/>
            <a:ext cx="571500" cy="51911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428007" y="2674268"/>
            <a:ext cx="6413500" cy="1489075"/>
            <a:chOff x="1435100" y="3438417"/>
            <a:chExt cx="6413500" cy="1489185"/>
          </a:xfrm>
        </p:grpSpPr>
        <p:grpSp>
          <p:nvGrpSpPr>
            <p:cNvPr id="31757" name="组合 11"/>
            <p:cNvGrpSpPr>
              <a:grpSpLocks/>
            </p:cNvGrpSpPr>
            <p:nvPr/>
          </p:nvGrpSpPr>
          <p:grpSpPr bwMode="auto">
            <a:xfrm>
              <a:off x="1435100" y="3438417"/>
              <a:ext cx="6413500" cy="1489185"/>
              <a:chOff x="533400" y="3181247"/>
              <a:chExt cx="6413500" cy="1489185"/>
            </a:xfrm>
          </p:grpSpPr>
          <p:grpSp>
            <p:nvGrpSpPr>
              <p:cNvPr id="31759" name="组合 13"/>
              <p:cNvGrpSpPr>
                <a:grpSpLocks/>
              </p:cNvGrpSpPr>
              <p:nvPr/>
            </p:nvGrpSpPr>
            <p:grpSpPr bwMode="auto">
              <a:xfrm>
                <a:off x="533400" y="3181247"/>
                <a:ext cx="6413500" cy="1489185"/>
                <a:chOff x="1524000" y="2388304"/>
                <a:chExt cx="7126114" cy="1640692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1524000" y="2736382"/>
                  <a:ext cx="7126114" cy="1292614"/>
                </a:xfrm>
                <a:prstGeom prst="rect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7" name="任意多边形 16"/>
                <p:cNvSpPr/>
                <p:nvPr/>
              </p:nvSpPr>
              <p:spPr>
                <a:xfrm>
                  <a:off x="1832681" y="2388304"/>
                  <a:ext cx="3444876" cy="577216"/>
                </a:xfrm>
                <a:custGeom>
                  <a:avLst/>
                  <a:gdLst>
                    <a:gd name="connsiteX0" fmla="*/ 0 w 4267200"/>
                    <a:gd name="connsiteY0" fmla="*/ 201820 h 1210897"/>
                    <a:gd name="connsiteX1" fmla="*/ 201820 w 4267200"/>
                    <a:gd name="connsiteY1" fmla="*/ 0 h 1210897"/>
                    <a:gd name="connsiteX2" fmla="*/ 4065380 w 4267200"/>
                    <a:gd name="connsiteY2" fmla="*/ 0 h 1210897"/>
                    <a:gd name="connsiteX3" fmla="*/ 4267200 w 4267200"/>
                    <a:gd name="connsiteY3" fmla="*/ 201820 h 1210897"/>
                    <a:gd name="connsiteX4" fmla="*/ 4267200 w 4267200"/>
                    <a:gd name="connsiteY4" fmla="*/ 1009077 h 1210897"/>
                    <a:gd name="connsiteX5" fmla="*/ 4065380 w 4267200"/>
                    <a:gd name="connsiteY5" fmla="*/ 1210897 h 1210897"/>
                    <a:gd name="connsiteX6" fmla="*/ 201820 w 4267200"/>
                    <a:gd name="connsiteY6" fmla="*/ 1210897 h 1210897"/>
                    <a:gd name="connsiteX7" fmla="*/ 0 w 4267200"/>
                    <a:gd name="connsiteY7" fmla="*/ 1009077 h 1210897"/>
                    <a:gd name="connsiteX8" fmla="*/ 0 w 4267200"/>
                    <a:gd name="connsiteY8" fmla="*/ 201820 h 1210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67200" h="1210897">
                      <a:moveTo>
                        <a:pt x="0" y="201820"/>
                      </a:moveTo>
                      <a:cubicBezTo>
                        <a:pt x="0" y="90358"/>
                        <a:pt x="90358" y="0"/>
                        <a:pt x="201820" y="0"/>
                      </a:cubicBezTo>
                      <a:lnTo>
                        <a:pt x="4065380" y="0"/>
                      </a:lnTo>
                      <a:cubicBezTo>
                        <a:pt x="4176842" y="0"/>
                        <a:pt x="4267200" y="90358"/>
                        <a:pt x="4267200" y="201820"/>
                      </a:cubicBezTo>
                      <a:lnTo>
                        <a:pt x="4267200" y="1009077"/>
                      </a:lnTo>
                      <a:cubicBezTo>
                        <a:pt x="4267200" y="1120539"/>
                        <a:pt x="4176842" y="1210897"/>
                        <a:pt x="4065380" y="1210897"/>
                      </a:cubicBezTo>
                      <a:lnTo>
                        <a:pt x="201820" y="1210897"/>
                      </a:lnTo>
                      <a:cubicBezTo>
                        <a:pt x="90358" y="1210897"/>
                        <a:pt x="0" y="1120539"/>
                        <a:pt x="0" y="1009077"/>
                      </a:cubicBezTo>
                      <a:lnTo>
                        <a:pt x="0" y="20182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</p:spPr>
              <p:style>
                <a:lnRef idx="3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lIns="220401" tIns="59111" rIns="220401" bIns="59111" spcCol="1270" anchor="ctr"/>
                <a:lstStyle/>
                <a:p>
                  <a:pPr defTabSz="2889250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endParaRPr lang="zh-CN" altLang="en-US" sz="6500" dirty="0"/>
                </a:p>
              </p:txBody>
            </p:sp>
          </p:grpSp>
          <p:sp>
            <p:nvSpPr>
              <p:cNvPr id="31760" name="矩形 14"/>
              <p:cNvSpPr>
                <a:spLocks noChangeArrowheads="1"/>
              </p:cNvSpPr>
              <p:nvPr/>
            </p:nvSpPr>
            <p:spPr bwMode="auto">
              <a:xfrm>
                <a:off x="1186239" y="3193947"/>
                <a:ext cx="233910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28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基本语法格式</a:t>
                </a:r>
                <a:endParaRPr lang="zh-CN" altLang="en-US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758" name="矩形 12"/>
            <p:cNvSpPr>
              <a:spLocks noChangeArrowheads="1"/>
            </p:cNvSpPr>
            <p:nvPr/>
          </p:nvSpPr>
          <p:spPr bwMode="auto">
            <a:xfrm>
              <a:off x="1560829" y="4147380"/>
              <a:ext cx="381707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&lt;hr </a:t>
              </a:r>
              <a:r>
                <a:rPr lang="zh-CN" altLang="en-US" sz="2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en-US" altLang="zh-CN" sz="2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</a:t>
              </a:r>
              <a:r>
                <a:rPr lang="zh-CN" altLang="en-US" sz="2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属性值</a:t>
              </a:r>
              <a:r>
                <a:rPr lang="en-US" altLang="zh-CN" sz="2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 /&gt;</a:t>
              </a:r>
              <a:endPara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2269257" y="4364954"/>
            <a:ext cx="7054850" cy="1277938"/>
            <a:chOff x="1219201" y="5124230"/>
            <a:chExt cx="7054512" cy="1277466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257299" y="5327355"/>
              <a:ext cx="681004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1754" name="矩形 20"/>
            <p:cNvSpPr>
              <a:spLocks noChangeArrowheads="1"/>
            </p:cNvSpPr>
            <p:nvPr/>
          </p:nvSpPr>
          <p:spPr bwMode="auto">
            <a:xfrm>
              <a:off x="3889353" y="5124230"/>
              <a:ext cx="1159623" cy="3693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  <a:r>
                <a:rPr lang="en-US" altLang="zh-CN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219201" y="6401696"/>
              <a:ext cx="684814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1756" name="矩形 22"/>
            <p:cNvSpPr>
              <a:spLocks noChangeArrowheads="1"/>
            </p:cNvSpPr>
            <p:nvPr/>
          </p:nvSpPr>
          <p:spPr bwMode="auto">
            <a:xfrm>
              <a:off x="1225551" y="5536828"/>
              <a:ext cx="7048162" cy="646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rgbClr val="00B0F0"/>
                  </a:solidFill>
                </a:rPr>
                <a:t>&lt;</a:t>
              </a:r>
              <a:r>
                <a:rPr lang="en-US" altLang="zh-CN" dirty="0" err="1">
                  <a:solidFill>
                    <a:srgbClr val="00B0F0"/>
                  </a:solidFill>
                </a:rPr>
                <a:t>hr</a:t>
              </a:r>
              <a:r>
                <a:rPr lang="en-US" altLang="zh-CN" dirty="0">
                  <a:solidFill>
                    <a:srgbClr val="00B0F0"/>
                  </a:solidFill>
                </a:rPr>
                <a:t> /&gt;</a:t>
              </a:r>
              <a:r>
                <a:rPr lang="zh-CN" altLang="zh-CN" dirty="0">
                  <a:solidFill>
                    <a:schemeClr val="accent6"/>
                  </a:solidFill>
                </a:rPr>
                <a:t>是</a:t>
              </a:r>
              <a:r>
                <a:rPr lang="zh-CN" altLang="zh-CN" dirty="0">
                  <a:solidFill>
                    <a:srgbClr val="00B0F0"/>
                  </a:solidFill>
                </a:rPr>
                <a:t>单</a:t>
              </a:r>
              <a:r>
                <a:rPr lang="zh-CN" altLang="en-US" dirty="0">
                  <a:solidFill>
                    <a:srgbClr val="00B0F0"/>
                  </a:solidFill>
                </a:rPr>
                <a:t>标签</a:t>
              </a:r>
              <a:r>
                <a:rPr lang="zh-CN" altLang="zh-CN" dirty="0">
                  <a:solidFill>
                    <a:schemeClr val="accent6"/>
                  </a:solidFill>
                </a:rPr>
                <a:t>，在网页中输入一个</a:t>
              </a:r>
              <a:r>
                <a:rPr lang="en-US" altLang="zh-CN" dirty="0">
                  <a:solidFill>
                    <a:srgbClr val="00B0F0"/>
                  </a:solidFill>
                </a:rPr>
                <a:t>&lt;</a:t>
              </a:r>
              <a:r>
                <a:rPr lang="en-US" altLang="zh-CN" dirty="0" err="1">
                  <a:solidFill>
                    <a:srgbClr val="00B0F0"/>
                  </a:solidFill>
                </a:rPr>
                <a:t>hr</a:t>
              </a:r>
              <a:r>
                <a:rPr lang="en-US" altLang="zh-CN" dirty="0">
                  <a:solidFill>
                    <a:srgbClr val="00B0F0"/>
                  </a:solidFill>
                </a:rPr>
                <a:t> /&gt;</a:t>
              </a:r>
              <a:r>
                <a:rPr lang="zh-CN" altLang="zh-CN" dirty="0">
                  <a:solidFill>
                    <a:schemeClr val="accent6"/>
                  </a:solidFill>
                </a:rPr>
                <a:t>，就添加了一条默认样式的</a:t>
              </a:r>
              <a:r>
                <a:rPr lang="zh-CN" altLang="zh-CN" dirty="0">
                  <a:solidFill>
                    <a:srgbClr val="00B0F0"/>
                  </a:solidFill>
                </a:rPr>
                <a:t>水平线</a:t>
              </a:r>
              <a:r>
                <a:rPr lang="zh-CN" altLang="en-US" dirty="0">
                  <a:solidFill>
                    <a:schemeClr val="accent6"/>
                  </a:solidFill>
                </a:rPr>
                <a:t>。</a:t>
              </a:r>
            </a:p>
          </p:txBody>
        </p:sp>
      </p:grp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1261940" y="162669"/>
            <a:ext cx="9660977" cy="635000"/>
          </a:xfrm>
        </p:spPr>
        <p:txBody>
          <a:bodyPr/>
          <a:lstStyle/>
          <a:p>
            <a:r>
              <a:rPr kumimoji="1" lang="en-US" altLang="zh-CN" dirty="0" smtClean="0">
                <a:latin typeface="Times New Roman" pitchFamily="18" charset="0"/>
              </a:rPr>
              <a:t>2.2.2  </a:t>
            </a:r>
            <a:r>
              <a:rPr kumimoji="1" lang="zh-CN" altLang="en-US" dirty="0">
                <a:latin typeface="Times New Roman" pitchFamily="18" charset="0"/>
              </a:rPr>
              <a:t>段落和换行</a:t>
            </a:r>
            <a:r>
              <a:rPr kumimoji="1" lang="zh-CN" altLang="en-US" dirty="0" smtClean="0">
                <a:latin typeface="Times New Roman" pitchFamily="18" charset="0"/>
              </a:rPr>
              <a:t>标签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48707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52638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720791"/>
              </p:ext>
            </p:extLst>
          </p:nvPr>
        </p:nvGraphicFramePr>
        <p:xfrm>
          <a:off x="1921917" y="2046289"/>
          <a:ext cx="7405688" cy="33909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5263"/>
                <a:gridCol w="2247663"/>
                <a:gridCol w="3862762"/>
              </a:tblGrid>
              <a:tr h="640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属性名</a:t>
                      </a: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含义</a:t>
                      </a: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属性值</a:t>
                      </a:r>
                    </a:p>
                  </a:txBody>
                  <a:tcPr marL="68573" marR="68573" marT="0" marB="0" anchor="ctr"/>
                </a:tc>
              </a:tr>
              <a:tr h="640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align</a:t>
                      </a:r>
                      <a:endParaRPr lang="zh-CN" sz="1400" b="1" kern="100" dirty="0">
                        <a:solidFill>
                          <a:schemeClr val="accent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设置水平线的对齐方式 </a:t>
                      </a: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可选择</a:t>
                      </a:r>
                      <a:r>
                        <a:rPr lang="en-US" sz="1400" b="1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left</a:t>
                      </a:r>
                      <a:r>
                        <a:rPr lang="zh-CN" sz="1400" b="1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400" b="1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right</a:t>
                      </a:r>
                      <a:r>
                        <a:rPr lang="zh-CN" sz="1400" b="1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400" b="1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center</a:t>
                      </a:r>
                      <a:r>
                        <a:rPr lang="zh-CN" sz="1400" b="1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三种值，默认为</a:t>
                      </a:r>
                      <a:r>
                        <a:rPr lang="en-US" sz="1400" b="1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center</a:t>
                      </a:r>
                      <a:r>
                        <a:rPr lang="zh-CN" sz="1400" b="1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，居中对齐</a:t>
                      </a:r>
                    </a:p>
                  </a:txBody>
                  <a:tcPr marL="68573" marR="68573" marT="0" marB="0" anchor="ctr"/>
                </a:tc>
              </a:tr>
              <a:tr h="640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size</a:t>
                      </a:r>
                      <a:endParaRPr lang="zh-CN" sz="1400" b="1" kern="100" dirty="0">
                        <a:solidFill>
                          <a:schemeClr val="accent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设置水平线的粗细 </a:t>
                      </a: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以像素为单位，默认为</a:t>
                      </a:r>
                      <a:r>
                        <a:rPr lang="en-US" sz="1400" b="1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sz="1400" b="1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像素</a:t>
                      </a:r>
                    </a:p>
                  </a:txBody>
                  <a:tcPr marL="68573" marR="68573" marT="0" marB="0" anchor="ctr"/>
                </a:tc>
              </a:tr>
              <a:tr h="640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color</a:t>
                      </a:r>
                      <a:endParaRPr lang="zh-CN" sz="1400" b="1" kern="100" dirty="0">
                        <a:solidFill>
                          <a:schemeClr val="accent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设置水平线的颜色</a:t>
                      </a: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可用颜色名称、十六进制</a:t>
                      </a:r>
                      <a:r>
                        <a:rPr lang="en-US" sz="1400" b="1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#RGB</a:t>
                      </a:r>
                      <a:r>
                        <a:rPr lang="zh-CN" sz="1400" b="1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sz="1400" b="1" kern="100" dirty="0" err="1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rgb</a:t>
                      </a:r>
                      <a:r>
                        <a:rPr lang="en-US" sz="1400" b="1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en-US" sz="1400" b="1" kern="100" dirty="0" err="1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r,g,b</a:t>
                      </a:r>
                      <a:r>
                        <a:rPr lang="en-US" sz="1400" b="1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sz="1400" b="1" kern="100" dirty="0">
                        <a:solidFill>
                          <a:schemeClr val="accent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73" marR="68573" marT="0" marB="0" anchor="ctr"/>
                </a:tc>
              </a:tr>
              <a:tr h="8290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width</a:t>
                      </a:r>
                      <a:endParaRPr lang="zh-CN" sz="1400" b="1" kern="100" dirty="0">
                        <a:solidFill>
                          <a:schemeClr val="accent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设置水平线的宽度</a:t>
                      </a: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可以是确定的像素值，也可以是浏览器窗口的百分比，默认为</a:t>
                      </a:r>
                      <a:r>
                        <a:rPr lang="en-US" sz="1400" b="1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100%</a:t>
                      </a:r>
                      <a:endParaRPr lang="zh-CN" sz="1400" b="1" kern="100" dirty="0">
                        <a:solidFill>
                          <a:schemeClr val="accent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73" marR="68573" marT="0" marB="0" anchor="ctr"/>
                </a:tc>
              </a:tr>
            </a:tbl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292055" y="1611315"/>
            <a:ext cx="2311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1600" b="1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</a:t>
            </a:r>
            <a:r>
              <a:rPr lang="en-US" altLang="zh-CN" sz="16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/&gt;</a:t>
            </a:r>
            <a:r>
              <a:rPr lang="zh-CN" altLang="en-US" sz="16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sz="16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的常用属性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61940" y="162669"/>
            <a:ext cx="9660977" cy="635000"/>
          </a:xfrm>
        </p:spPr>
        <p:txBody>
          <a:bodyPr/>
          <a:lstStyle/>
          <a:p>
            <a:r>
              <a:rPr kumimoji="1" lang="en-US" altLang="zh-CN" dirty="0" smtClean="0">
                <a:latin typeface="Times New Roman" pitchFamily="18" charset="0"/>
              </a:rPr>
              <a:t>2.2.2  </a:t>
            </a:r>
            <a:r>
              <a:rPr kumimoji="1" lang="zh-CN" altLang="en-US" dirty="0">
                <a:latin typeface="Times New Roman" pitchFamily="18" charset="0"/>
              </a:rPr>
              <a:t>段落和换行</a:t>
            </a:r>
            <a:r>
              <a:rPr kumimoji="1" lang="zh-CN" altLang="en-US" dirty="0" smtClean="0">
                <a:latin typeface="Times New Roman" pitchFamily="18" charset="0"/>
              </a:rPr>
              <a:t>标签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64419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52638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2275681" y="2609851"/>
            <a:ext cx="6096000" cy="2309813"/>
            <a:chOff x="749300" y="2317598"/>
            <a:chExt cx="6096000" cy="2310308"/>
          </a:xfrm>
          <a:solidFill>
            <a:schemeClr val="bg1"/>
          </a:solidFill>
        </p:grpSpPr>
        <p:sp>
          <p:nvSpPr>
            <p:cNvPr id="9" name="任意多边形 8"/>
            <p:cNvSpPr/>
            <p:nvPr/>
          </p:nvSpPr>
          <p:spPr>
            <a:xfrm>
              <a:off x="749300" y="2317598"/>
              <a:ext cx="6096000" cy="886015"/>
            </a:xfrm>
            <a:custGeom>
              <a:avLst/>
              <a:gdLst>
                <a:gd name="connsiteX0" fmla="*/ 0 w 6096000"/>
                <a:gd name="connsiteY0" fmla="*/ 221632 h 886529"/>
                <a:gd name="connsiteX1" fmla="*/ 5652736 w 6096000"/>
                <a:gd name="connsiteY1" fmla="*/ 221632 h 886529"/>
                <a:gd name="connsiteX2" fmla="*/ 5652736 w 6096000"/>
                <a:gd name="connsiteY2" fmla="*/ 0 h 886529"/>
                <a:gd name="connsiteX3" fmla="*/ 6096000 w 6096000"/>
                <a:gd name="connsiteY3" fmla="*/ 443265 h 886529"/>
                <a:gd name="connsiteX4" fmla="*/ 5652736 w 6096000"/>
                <a:gd name="connsiteY4" fmla="*/ 886529 h 886529"/>
                <a:gd name="connsiteX5" fmla="*/ 5652736 w 6096000"/>
                <a:gd name="connsiteY5" fmla="*/ 664897 h 886529"/>
                <a:gd name="connsiteX6" fmla="*/ 0 w 6096000"/>
                <a:gd name="connsiteY6" fmla="*/ 664897 h 886529"/>
                <a:gd name="connsiteX7" fmla="*/ 0 w 6096000"/>
                <a:gd name="connsiteY7" fmla="*/ 221632 h 886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000" h="886529">
                  <a:moveTo>
                    <a:pt x="0" y="221632"/>
                  </a:moveTo>
                  <a:lnTo>
                    <a:pt x="5652736" y="221632"/>
                  </a:lnTo>
                  <a:lnTo>
                    <a:pt x="5652736" y="0"/>
                  </a:lnTo>
                  <a:lnTo>
                    <a:pt x="6096000" y="443265"/>
                  </a:lnTo>
                  <a:lnTo>
                    <a:pt x="5652736" y="886529"/>
                  </a:lnTo>
                  <a:lnTo>
                    <a:pt x="5652736" y="664897"/>
                  </a:lnTo>
                  <a:lnTo>
                    <a:pt x="0" y="664897"/>
                  </a:lnTo>
                  <a:lnTo>
                    <a:pt x="0" y="221632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0960" tIns="282592" rIns="475632" bIns="362369" spcCol="1270" anchor="ctr"/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16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774700" y="3000369"/>
              <a:ext cx="901700" cy="1627537"/>
            </a:xfrm>
            <a:custGeom>
              <a:avLst/>
              <a:gdLst>
                <a:gd name="connsiteX0" fmla="*/ 0 w 1126662"/>
                <a:gd name="connsiteY0" fmla="*/ 0 h 1627810"/>
                <a:gd name="connsiteX1" fmla="*/ 1126662 w 1126662"/>
                <a:gd name="connsiteY1" fmla="*/ 0 h 1627810"/>
                <a:gd name="connsiteX2" fmla="*/ 1126662 w 1126662"/>
                <a:gd name="connsiteY2" fmla="*/ 1627810 h 1627810"/>
                <a:gd name="connsiteX3" fmla="*/ 0 w 1126662"/>
                <a:gd name="connsiteY3" fmla="*/ 1627810 h 1627810"/>
                <a:gd name="connsiteX4" fmla="*/ 0 w 1126662"/>
                <a:gd name="connsiteY4" fmla="*/ 0 h 162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662" h="1627810">
                  <a:moveTo>
                    <a:pt x="0" y="0"/>
                  </a:moveTo>
                  <a:lnTo>
                    <a:pt x="1126662" y="0"/>
                  </a:lnTo>
                  <a:lnTo>
                    <a:pt x="1126662" y="1627810"/>
                  </a:lnTo>
                  <a:lnTo>
                    <a:pt x="0" y="162781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14300" tIns="114300" rIns="114300" bIns="114300" spcCol="1270"/>
            <a:lstStyle/>
            <a:p>
              <a:pPr defTabSz="13335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4400" b="1" dirty="0"/>
                <a:t>h1</a:t>
              </a:r>
              <a:endParaRPr lang="zh-CN" altLang="en-US" sz="4400" b="1" dirty="0"/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3291681" y="2778125"/>
            <a:ext cx="5245100" cy="2317750"/>
            <a:chOff x="1765300" y="2486222"/>
            <a:chExt cx="5245099" cy="2317081"/>
          </a:xfrm>
        </p:grpSpPr>
        <p:sp>
          <p:nvSpPr>
            <p:cNvPr id="12" name="任意多边形 11"/>
            <p:cNvSpPr/>
            <p:nvPr/>
          </p:nvSpPr>
          <p:spPr>
            <a:xfrm>
              <a:off x="1765300" y="2486222"/>
              <a:ext cx="5245099" cy="887157"/>
            </a:xfrm>
            <a:custGeom>
              <a:avLst/>
              <a:gdLst>
                <a:gd name="connsiteX0" fmla="*/ 0 w 4969459"/>
                <a:gd name="connsiteY0" fmla="*/ 221632 h 886529"/>
                <a:gd name="connsiteX1" fmla="*/ 4526195 w 4969459"/>
                <a:gd name="connsiteY1" fmla="*/ 221632 h 886529"/>
                <a:gd name="connsiteX2" fmla="*/ 4526195 w 4969459"/>
                <a:gd name="connsiteY2" fmla="*/ 0 h 886529"/>
                <a:gd name="connsiteX3" fmla="*/ 4969459 w 4969459"/>
                <a:gd name="connsiteY3" fmla="*/ 443265 h 886529"/>
                <a:gd name="connsiteX4" fmla="*/ 4526195 w 4969459"/>
                <a:gd name="connsiteY4" fmla="*/ 886529 h 886529"/>
                <a:gd name="connsiteX5" fmla="*/ 4526195 w 4969459"/>
                <a:gd name="connsiteY5" fmla="*/ 664897 h 886529"/>
                <a:gd name="connsiteX6" fmla="*/ 0 w 4969459"/>
                <a:gd name="connsiteY6" fmla="*/ 664897 h 886529"/>
                <a:gd name="connsiteX7" fmla="*/ 0 w 4969459"/>
                <a:gd name="connsiteY7" fmla="*/ 221632 h 886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69459" h="886529">
                  <a:moveTo>
                    <a:pt x="0" y="221632"/>
                  </a:moveTo>
                  <a:lnTo>
                    <a:pt x="4526195" y="221632"/>
                  </a:lnTo>
                  <a:lnTo>
                    <a:pt x="4526195" y="0"/>
                  </a:lnTo>
                  <a:lnTo>
                    <a:pt x="4969459" y="443265"/>
                  </a:lnTo>
                  <a:lnTo>
                    <a:pt x="4526195" y="886529"/>
                  </a:lnTo>
                  <a:lnTo>
                    <a:pt x="4526195" y="664897"/>
                  </a:lnTo>
                  <a:lnTo>
                    <a:pt x="0" y="664897"/>
                  </a:lnTo>
                  <a:lnTo>
                    <a:pt x="0" y="22163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74129"/>
                <a:satOff val="7761"/>
                <a:lumOff val="-5392"/>
                <a:alphaOff val="0"/>
              </a:schemeClr>
            </a:fillRef>
            <a:effectRef idx="0">
              <a:schemeClr val="accent5">
                <a:hueOff val="-774129"/>
                <a:satOff val="7761"/>
                <a:lumOff val="-5392"/>
                <a:alphaOff val="0"/>
              </a:schemeClr>
            </a:effectRef>
            <a:fontRef idx="minor">
              <a:schemeClr val="lt1"/>
            </a:fontRef>
          </p:style>
          <p:txBody>
            <a:bodyPr lIns="60960" tIns="282592" rIns="475632" bIns="362369" spcCol="1270" anchor="ctr"/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1600" dirty="0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800225" y="3174998"/>
              <a:ext cx="879475" cy="1628305"/>
            </a:xfrm>
            <a:custGeom>
              <a:avLst/>
              <a:gdLst>
                <a:gd name="connsiteX0" fmla="*/ 0 w 1126662"/>
                <a:gd name="connsiteY0" fmla="*/ 0 h 1627810"/>
                <a:gd name="connsiteX1" fmla="*/ 1126662 w 1126662"/>
                <a:gd name="connsiteY1" fmla="*/ 0 h 1627810"/>
                <a:gd name="connsiteX2" fmla="*/ 1126662 w 1126662"/>
                <a:gd name="connsiteY2" fmla="*/ 1627810 h 1627810"/>
                <a:gd name="connsiteX3" fmla="*/ 0 w 1126662"/>
                <a:gd name="connsiteY3" fmla="*/ 1627810 h 1627810"/>
                <a:gd name="connsiteX4" fmla="*/ 0 w 1126662"/>
                <a:gd name="connsiteY4" fmla="*/ 0 h 162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662" h="1627810">
                  <a:moveTo>
                    <a:pt x="0" y="0"/>
                  </a:moveTo>
                  <a:lnTo>
                    <a:pt x="1126662" y="0"/>
                  </a:lnTo>
                  <a:lnTo>
                    <a:pt x="1126662" y="1627810"/>
                  </a:lnTo>
                  <a:lnTo>
                    <a:pt x="0" y="162781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rgbClr val="007FAC"/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14300" tIns="114300" rIns="114300" bIns="114300" spcCol="1270"/>
            <a:lstStyle/>
            <a:p>
              <a:pPr defTabSz="13335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4000" b="1" dirty="0"/>
                <a:t>h2</a:t>
              </a:r>
              <a:endParaRPr lang="zh-CN" altLang="en-US" sz="4000" b="1" dirty="0"/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4320381" y="2946400"/>
            <a:ext cx="4356100" cy="2311400"/>
            <a:chOff x="2794000" y="2654846"/>
            <a:chExt cx="4356099" cy="2310307"/>
          </a:xfrm>
        </p:grpSpPr>
        <p:sp>
          <p:nvSpPr>
            <p:cNvPr id="15" name="任意多边形 14"/>
            <p:cNvSpPr/>
            <p:nvPr/>
          </p:nvSpPr>
          <p:spPr>
            <a:xfrm>
              <a:off x="2794000" y="2654846"/>
              <a:ext cx="4356099" cy="886993"/>
            </a:xfrm>
            <a:custGeom>
              <a:avLst/>
              <a:gdLst>
                <a:gd name="connsiteX0" fmla="*/ 0 w 3842918"/>
                <a:gd name="connsiteY0" fmla="*/ 221632 h 886529"/>
                <a:gd name="connsiteX1" fmla="*/ 3399654 w 3842918"/>
                <a:gd name="connsiteY1" fmla="*/ 221632 h 886529"/>
                <a:gd name="connsiteX2" fmla="*/ 3399654 w 3842918"/>
                <a:gd name="connsiteY2" fmla="*/ 0 h 886529"/>
                <a:gd name="connsiteX3" fmla="*/ 3842918 w 3842918"/>
                <a:gd name="connsiteY3" fmla="*/ 443265 h 886529"/>
                <a:gd name="connsiteX4" fmla="*/ 3399654 w 3842918"/>
                <a:gd name="connsiteY4" fmla="*/ 886529 h 886529"/>
                <a:gd name="connsiteX5" fmla="*/ 3399654 w 3842918"/>
                <a:gd name="connsiteY5" fmla="*/ 664897 h 886529"/>
                <a:gd name="connsiteX6" fmla="*/ 0 w 3842918"/>
                <a:gd name="connsiteY6" fmla="*/ 664897 h 886529"/>
                <a:gd name="connsiteX7" fmla="*/ 0 w 3842918"/>
                <a:gd name="connsiteY7" fmla="*/ 221632 h 886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42918" h="886529">
                  <a:moveTo>
                    <a:pt x="0" y="221632"/>
                  </a:moveTo>
                  <a:lnTo>
                    <a:pt x="3399654" y="221632"/>
                  </a:lnTo>
                  <a:lnTo>
                    <a:pt x="3399654" y="0"/>
                  </a:lnTo>
                  <a:lnTo>
                    <a:pt x="3842918" y="443265"/>
                  </a:lnTo>
                  <a:lnTo>
                    <a:pt x="3399654" y="886529"/>
                  </a:lnTo>
                  <a:lnTo>
                    <a:pt x="3399654" y="664897"/>
                  </a:lnTo>
                  <a:lnTo>
                    <a:pt x="0" y="664897"/>
                  </a:lnTo>
                  <a:lnTo>
                    <a:pt x="0" y="22163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548258"/>
                <a:satOff val="15522"/>
                <a:lumOff val="-10784"/>
                <a:alphaOff val="0"/>
              </a:schemeClr>
            </a:fillRef>
            <a:effectRef idx="0">
              <a:schemeClr val="accent5">
                <a:hueOff val="-1548258"/>
                <a:satOff val="15522"/>
                <a:lumOff val="-10784"/>
                <a:alphaOff val="0"/>
              </a:schemeClr>
            </a:effectRef>
            <a:fontRef idx="minor">
              <a:schemeClr val="lt1"/>
            </a:fontRef>
          </p:style>
          <p:txBody>
            <a:bodyPr lIns="64770" tIns="286402" rIns="475632" bIns="362369" spcCol="1270" anchor="ctr"/>
            <a:lstStyle/>
            <a:p>
              <a:pPr defTabSz="7556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1700" dirty="0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2836863" y="3337148"/>
              <a:ext cx="846137" cy="1628005"/>
            </a:xfrm>
            <a:custGeom>
              <a:avLst/>
              <a:gdLst>
                <a:gd name="connsiteX0" fmla="*/ 0 w 1126662"/>
                <a:gd name="connsiteY0" fmla="*/ 0 h 1627810"/>
                <a:gd name="connsiteX1" fmla="*/ 1126662 w 1126662"/>
                <a:gd name="connsiteY1" fmla="*/ 0 h 1627810"/>
                <a:gd name="connsiteX2" fmla="*/ 1126662 w 1126662"/>
                <a:gd name="connsiteY2" fmla="*/ 1627810 h 1627810"/>
                <a:gd name="connsiteX3" fmla="*/ 0 w 1126662"/>
                <a:gd name="connsiteY3" fmla="*/ 1627810 h 1627810"/>
                <a:gd name="connsiteX4" fmla="*/ 0 w 1126662"/>
                <a:gd name="connsiteY4" fmla="*/ 0 h 162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662" h="1627810">
                  <a:moveTo>
                    <a:pt x="0" y="0"/>
                  </a:moveTo>
                  <a:lnTo>
                    <a:pt x="1126662" y="0"/>
                  </a:lnTo>
                  <a:lnTo>
                    <a:pt x="1126662" y="1627810"/>
                  </a:lnTo>
                  <a:lnTo>
                    <a:pt x="0" y="162781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5">
                <a:hueOff val="-1548258"/>
                <a:satOff val="15522"/>
                <a:lumOff val="-10784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14300" tIns="114300" rIns="114300" bIns="114300" spcCol="1270"/>
            <a:lstStyle/>
            <a:p>
              <a:pPr defTabSz="13335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4000" b="1" dirty="0"/>
                <a:t>h3</a:t>
              </a:r>
              <a:endParaRPr lang="zh-CN" altLang="en-US" sz="4000" b="1" dirty="0"/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5323681" y="3128963"/>
            <a:ext cx="3505200" cy="2317750"/>
            <a:chOff x="3797300" y="2836169"/>
            <a:chExt cx="3505200" cy="2317833"/>
          </a:xfrm>
        </p:grpSpPr>
        <p:sp>
          <p:nvSpPr>
            <p:cNvPr id="18" name="任意多边形 17"/>
            <p:cNvSpPr/>
            <p:nvPr/>
          </p:nvSpPr>
          <p:spPr>
            <a:xfrm>
              <a:off x="3797300" y="2836169"/>
              <a:ext cx="3505200" cy="885857"/>
            </a:xfrm>
            <a:custGeom>
              <a:avLst/>
              <a:gdLst>
                <a:gd name="connsiteX0" fmla="*/ 0 w 2715768"/>
                <a:gd name="connsiteY0" fmla="*/ 221632 h 886529"/>
                <a:gd name="connsiteX1" fmla="*/ 2272504 w 2715768"/>
                <a:gd name="connsiteY1" fmla="*/ 221632 h 886529"/>
                <a:gd name="connsiteX2" fmla="*/ 2272504 w 2715768"/>
                <a:gd name="connsiteY2" fmla="*/ 0 h 886529"/>
                <a:gd name="connsiteX3" fmla="*/ 2715768 w 2715768"/>
                <a:gd name="connsiteY3" fmla="*/ 443265 h 886529"/>
                <a:gd name="connsiteX4" fmla="*/ 2272504 w 2715768"/>
                <a:gd name="connsiteY4" fmla="*/ 886529 h 886529"/>
                <a:gd name="connsiteX5" fmla="*/ 2272504 w 2715768"/>
                <a:gd name="connsiteY5" fmla="*/ 664897 h 886529"/>
                <a:gd name="connsiteX6" fmla="*/ 0 w 2715768"/>
                <a:gd name="connsiteY6" fmla="*/ 664897 h 886529"/>
                <a:gd name="connsiteX7" fmla="*/ 0 w 2715768"/>
                <a:gd name="connsiteY7" fmla="*/ 221632 h 886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15768" h="886529">
                  <a:moveTo>
                    <a:pt x="0" y="221632"/>
                  </a:moveTo>
                  <a:lnTo>
                    <a:pt x="2272504" y="221632"/>
                  </a:lnTo>
                  <a:lnTo>
                    <a:pt x="2272504" y="0"/>
                  </a:lnTo>
                  <a:lnTo>
                    <a:pt x="2715768" y="443265"/>
                  </a:lnTo>
                  <a:lnTo>
                    <a:pt x="2272504" y="886529"/>
                  </a:lnTo>
                  <a:lnTo>
                    <a:pt x="2272504" y="664897"/>
                  </a:lnTo>
                  <a:lnTo>
                    <a:pt x="0" y="664897"/>
                  </a:lnTo>
                  <a:lnTo>
                    <a:pt x="0" y="22163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322388"/>
                <a:satOff val="23283"/>
                <a:lumOff val="-16177"/>
                <a:alphaOff val="0"/>
              </a:schemeClr>
            </a:fillRef>
            <a:effectRef idx="0">
              <a:schemeClr val="accent5">
                <a:hueOff val="-2322388"/>
                <a:satOff val="23283"/>
                <a:lumOff val="-16177"/>
                <a:alphaOff val="0"/>
              </a:schemeClr>
            </a:effectRef>
            <a:fontRef idx="minor">
              <a:schemeClr val="lt1"/>
            </a:fontRef>
          </p:style>
          <p:txBody>
            <a:bodyPr lIns="60960" tIns="282592" rIns="475632" bIns="362369" spcCol="1270" anchor="ctr"/>
            <a:lstStyle/>
            <a:p>
              <a:pPr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1600" dirty="0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3836988" y="3526756"/>
              <a:ext cx="849312" cy="1627246"/>
            </a:xfrm>
            <a:custGeom>
              <a:avLst/>
              <a:gdLst>
                <a:gd name="connsiteX0" fmla="*/ 0 w 1126662"/>
                <a:gd name="connsiteY0" fmla="*/ 0 h 1627810"/>
                <a:gd name="connsiteX1" fmla="*/ 1126662 w 1126662"/>
                <a:gd name="connsiteY1" fmla="*/ 0 h 1627810"/>
                <a:gd name="connsiteX2" fmla="*/ 1126662 w 1126662"/>
                <a:gd name="connsiteY2" fmla="*/ 1627810 h 1627810"/>
                <a:gd name="connsiteX3" fmla="*/ 0 w 1126662"/>
                <a:gd name="connsiteY3" fmla="*/ 1627810 h 1627810"/>
                <a:gd name="connsiteX4" fmla="*/ 0 w 1126662"/>
                <a:gd name="connsiteY4" fmla="*/ 0 h 162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662" h="1627810">
                  <a:moveTo>
                    <a:pt x="0" y="0"/>
                  </a:moveTo>
                  <a:lnTo>
                    <a:pt x="1126662" y="0"/>
                  </a:lnTo>
                  <a:lnTo>
                    <a:pt x="1126662" y="1627810"/>
                  </a:lnTo>
                  <a:lnTo>
                    <a:pt x="0" y="162781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5">
                <a:hueOff val="-1548258"/>
                <a:satOff val="15522"/>
                <a:lumOff val="-10784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14300" tIns="114300" rIns="114300" bIns="114300" spcCol="1270"/>
            <a:lstStyle/>
            <a:p>
              <a:pPr defTabSz="13335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4000" b="1" dirty="0"/>
                <a:t>h4</a:t>
              </a:r>
              <a:endParaRPr lang="zh-CN" altLang="en-US" sz="4000" b="1" dirty="0"/>
            </a:p>
          </p:txBody>
        </p:sp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6314282" y="3298826"/>
            <a:ext cx="2652713" cy="2347913"/>
            <a:chOff x="4787900" y="3006727"/>
            <a:chExt cx="2652455" cy="2348408"/>
          </a:xfrm>
        </p:grpSpPr>
        <p:sp>
          <p:nvSpPr>
            <p:cNvPr id="21" name="任意多边形 20"/>
            <p:cNvSpPr/>
            <p:nvPr/>
          </p:nvSpPr>
          <p:spPr>
            <a:xfrm>
              <a:off x="4787900" y="3006727"/>
              <a:ext cx="2652455" cy="886012"/>
            </a:xfrm>
            <a:custGeom>
              <a:avLst/>
              <a:gdLst>
                <a:gd name="connsiteX0" fmla="*/ 0 w 1589227"/>
                <a:gd name="connsiteY0" fmla="*/ 221632 h 886529"/>
                <a:gd name="connsiteX1" fmla="*/ 1145963 w 1589227"/>
                <a:gd name="connsiteY1" fmla="*/ 221632 h 886529"/>
                <a:gd name="connsiteX2" fmla="*/ 1145963 w 1589227"/>
                <a:gd name="connsiteY2" fmla="*/ 0 h 886529"/>
                <a:gd name="connsiteX3" fmla="*/ 1589227 w 1589227"/>
                <a:gd name="connsiteY3" fmla="*/ 443265 h 886529"/>
                <a:gd name="connsiteX4" fmla="*/ 1145963 w 1589227"/>
                <a:gd name="connsiteY4" fmla="*/ 886529 h 886529"/>
                <a:gd name="connsiteX5" fmla="*/ 1145963 w 1589227"/>
                <a:gd name="connsiteY5" fmla="*/ 664897 h 886529"/>
                <a:gd name="connsiteX6" fmla="*/ 0 w 1589227"/>
                <a:gd name="connsiteY6" fmla="*/ 664897 h 886529"/>
                <a:gd name="connsiteX7" fmla="*/ 0 w 1589227"/>
                <a:gd name="connsiteY7" fmla="*/ 221632 h 886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9227" h="886529">
                  <a:moveTo>
                    <a:pt x="0" y="221632"/>
                  </a:moveTo>
                  <a:lnTo>
                    <a:pt x="1145963" y="221632"/>
                  </a:lnTo>
                  <a:lnTo>
                    <a:pt x="1145963" y="0"/>
                  </a:lnTo>
                  <a:lnTo>
                    <a:pt x="1589227" y="443265"/>
                  </a:lnTo>
                  <a:lnTo>
                    <a:pt x="1145963" y="886529"/>
                  </a:lnTo>
                  <a:lnTo>
                    <a:pt x="1145963" y="664897"/>
                  </a:lnTo>
                  <a:lnTo>
                    <a:pt x="0" y="664897"/>
                  </a:lnTo>
                  <a:lnTo>
                    <a:pt x="0" y="22163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096517"/>
                <a:satOff val="31044"/>
                <a:lumOff val="-21569"/>
                <a:alphaOff val="0"/>
              </a:schemeClr>
            </a:fillRef>
            <a:effectRef idx="0">
              <a:schemeClr val="accent5">
                <a:hueOff val="-3096517"/>
                <a:satOff val="31044"/>
                <a:lumOff val="-21569"/>
                <a:alphaOff val="0"/>
              </a:schemeClr>
            </a:effectRef>
            <a:fontRef idx="minor">
              <a:schemeClr val="lt1"/>
            </a:fontRef>
          </p:style>
          <p:txBody>
            <a:bodyPr lIns="64770" tIns="286402" rIns="475632" bIns="362369" spcCol="1270" anchor="ctr"/>
            <a:lstStyle/>
            <a:p>
              <a:pPr defTabSz="7556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1700" dirty="0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4830759" y="3727604"/>
              <a:ext cx="947645" cy="1627531"/>
            </a:xfrm>
            <a:custGeom>
              <a:avLst/>
              <a:gdLst>
                <a:gd name="connsiteX0" fmla="*/ 0 w 1126662"/>
                <a:gd name="connsiteY0" fmla="*/ 0 h 1627810"/>
                <a:gd name="connsiteX1" fmla="*/ 1126662 w 1126662"/>
                <a:gd name="connsiteY1" fmla="*/ 0 h 1627810"/>
                <a:gd name="connsiteX2" fmla="*/ 1126662 w 1126662"/>
                <a:gd name="connsiteY2" fmla="*/ 1627810 h 1627810"/>
                <a:gd name="connsiteX3" fmla="*/ 0 w 1126662"/>
                <a:gd name="connsiteY3" fmla="*/ 1627810 h 1627810"/>
                <a:gd name="connsiteX4" fmla="*/ 0 w 1126662"/>
                <a:gd name="connsiteY4" fmla="*/ 0 h 162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662" h="1627810">
                  <a:moveTo>
                    <a:pt x="0" y="0"/>
                  </a:moveTo>
                  <a:lnTo>
                    <a:pt x="1126662" y="0"/>
                  </a:lnTo>
                  <a:lnTo>
                    <a:pt x="1126662" y="1627810"/>
                  </a:lnTo>
                  <a:lnTo>
                    <a:pt x="0" y="162781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style>
            <a:lnRef idx="2">
              <a:schemeClr val="accent5">
                <a:hueOff val="-3096517"/>
                <a:satOff val="31044"/>
                <a:lumOff val="-21569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14300" tIns="114300" rIns="114300" bIns="114300" spcCol="1270"/>
            <a:lstStyle/>
            <a:p>
              <a:pPr defTabSz="13335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4000" b="1" dirty="0"/>
                <a:t>h5</a:t>
              </a:r>
              <a:endParaRPr lang="zh-CN" altLang="en-US" sz="4000" b="1" dirty="0"/>
            </a:p>
          </p:txBody>
        </p:sp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7416007" y="3495676"/>
            <a:ext cx="1743075" cy="2328863"/>
            <a:chOff x="5889193" y="3204127"/>
            <a:chExt cx="1743508" cy="2328808"/>
          </a:xfrm>
        </p:grpSpPr>
        <p:sp>
          <p:nvSpPr>
            <p:cNvPr id="24" name="任意多边形 23"/>
            <p:cNvSpPr/>
            <p:nvPr/>
          </p:nvSpPr>
          <p:spPr>
            <a:xfrm>
              <a:off x="5889193" y="3204127"/>
              <a:ext cx="1743508" cy="885804"/>
            </a:xfrm>
            <a:custGeom>
              <a:avLst/>
              <a:gdLst>
                <a:gd name="connsiteX0" fmla="*/ 0 w 1589227"/>
                <a:gd name="connsiteY0" fmla="*/ 221632 h 886529"/>
                <a:gd name="connsiteX1" fmla="*/ 1145963 w 1589227"/>
                <a:gd name="connsiteY1" fmla="*/ 221632 h 886529"/>
                <a:gd name="connsiteX2" fmla="*/ 1145963 w 1589227"/>
                <a:gd name="connsiteY2" fmla="*/ 0 h 886529"/>
                <a:gd name="connsiteX3" fmla="*/ 1589227 w 1589227"/>
                <a:gd name="connsiteY3" fmla="*/ 443265 h 886529"/>
                <a:gd name="connsiteX4" fmla="*/ 1145963 w 1589227"/>
                <a:gd name="connsiteY4" fmla="*/ 886529 h 886529"/>
                <a:gd name="connsiteX5" fmla="*/ 1145963 w 1589227"/>
                <a:gd name="connsiteY5" fmla="*/ 664897 h 886529"/>
                <a:gd name="connsiteX6" fmla="*/ 0 w 1589227"/>
                <a:gd name="connsiteY6" fmla="*/ 664897 h 886529"/>
                <a:gd name="connsiteX7" fmla="*/ 0 w 1589227"/>
                <a:gd name="connsiteY7" fmla="*/ 221632 h 886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89227" h="886529">
                  <a:moveTo>
                    <a:pt x="0" y="221632"/>
                  </a:moveTo>
                  <a:lnTo>
                    <a:pt x="1145963" y="221632"/>
                  </a:lnTo>
                  <a:lnTo>
                    <a:pt x="1145963" y="0"/>
                  </a:lnTo>
                  <a:lnTo>
                    <a:pt x="1589227" y="443265"/>
                  </a:lnTo>
                  <a:lnTo>
                    <a:pt x="1145963" y="886529"/>
                  </a:lnTo>
                  <a:lnTo>
                    <a:pt x="1145963" y="664897"/>
                  </a:lnTo>
                  <a:lnTo>
                    <a:pt x="0" y="664897"/>
                  </a:lnTo>
                  <a:lnTo>
                    <a:pt x="0" y="221632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096517"/>
                <a:satOff val="31044"/>
                <a:lumOff val="-21569"/>
                <a:alphaOff val="0"/>
              </a:schemeClr>
            </a:fillRef>
            <a:effectRef idx="0">
              <a:schemeClr val="accent5">
                <a:hueOff val="-3096517"/>
                <a:satOff val="31044"/>
                <a:lumOff val="-21569"/>
                <a:alphaOff val="0"/>
              </a:schemeClr>
            </a:effectRef>
            <a:fontRef idx="minor">
              <a:schemeClr val="lt1"/>
            </a:fontRef>
          </p:style>
          <p:txBody>
            <a:bodyPr lIns="64770" tIns="286402" rIns="475632" bIns="362369" spcCol="1270" anchor="ctr"/>
            <a:lstStyle/>
            <a:p>
              <a:pPr defTabSz="7556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1700" dirty="0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5930478" y="3905785"/>
              <a:ext cx="947973" cy="1627150"/>
            </a:xfrm>
            <a:custGeom>
              <a:avLst/>
              <a:gdLst>
                <a:gd name="connsiteX0" fmla="*/ 0 w 1126662"/>
                <a:gd name="connsiteY0" fmla="*/ 0 h 1627810"/>
                <a:gd name="connsiteX1" fmla="*/ 1126662 w 1126662"/>
                <a:gd name="connsiteY1" fmla="*/ 0 h 1627810"/>
                <a:gd name="connsiteX2" fmla="*/ 1126662 w 1126662"/>
                <a:gd name="connsiteY2" fmla="*/ 1627810 h 1627810"/>
                <a:gd name="connsiteX3" fmla="*/ 0 w 1126662"/>
                <a:gd name="connsiteY3" fmla="*/ 1627810 h 1627810"/>
                <a:gd name="connsiteX4" fmla="*/ 0 w 1126662"/>
                <a:gd name="connsiteY4" fmla="*/ 0 h 162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662" h="1627810">
                  <a:moveTo>
                    <a:pt x="0" y="0"/>
                  </a:moveTo>
                  <a:lnTo>
                    <a:pt x="1126662" y="0"/>
                  </a:lnTo>
                  <a:lnTo>
                    <a:pt x="1126662" y="1627810"/>
                  </a:lnTo>
                  <a:lnTo>
                    <a:pt x="0" y="162781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5">
                <a:hueOff val="-3096517"/>
                <a:satOff val="31044"/>
                <a:lumOff val="-21569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14300" tIns="114300" rIns="114300" bIns="114300" spcCol="1270"/>
            <a:lstStyle/>
            <a:p>
              <a:pPr defTabSz="13335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zh-CN" sz="4000" b="1" dirty="0"/>
                <a:t>h6</a:t>
              </a:r>
              <a:endParaRPr lang="zh-CN" altLang="en-US" sz="4000" b="1" dirty="0"/>
            </a:p>
          </p:txBody>
        </p:sp>
      </p:grp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7647782" y="1985963"/>
            <a:ext cx="2703513" cy="2387600"/>
            <a:chOff x="6121398" y="1693177"/>
            <a:chExt cx="2703249" cy="2387584"/>
          </a:xfrm>
        </p:grpSpPr>
        <p:sp>
          <p:nvSpPr>
            <p:cNvPr id="27" name="椭圆 26"/>
            <p:cNvSpPr/>
            <p:nvPr/>
          </p:nvSpPr>
          <p:spPr bwMode="auto">
            <a:xfrm>
              <a:off x="6121398" y="1693177"/>
              <a:ext cx="2703249" cy="2387584"/>
            </a:xfrm>
            <a:prstGeom prst="ellipse">
              <a:avLst/>
            </a:prstGeom>
            <a:solidFill>
              <a:srgbClr val="0070C0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6403945" y="2532958"/>
              <a:ext cx="2236570" cy="70802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4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标题标签</a:t>
              </a:r>
            </a:p>
          </p:txBody>
        </p:sp>
      </p:grpSp>
      <p:sp>
        <p:nvSpPr>
          <p:cNvPr id="29" name="标题 1"/>
          <p:cNvSpPr>
            <a:spLocks noGrp="1"/>
          </p:cNvSpPr>
          <p:nvPr>
            <p:ph type="title"/>
          </p:nvPr>
        </p:nvSpPr>
        <p:spPr>
          <a:xfrm>
            <a:off x="1261940" y="162669"/>
            <a:ext cx="9660977" cy="635000"/>
          </a:xfrm>
        </p:spPr>
        <p:txBody>
          <a:bodyPr/>
          <a:lstStyle/>
          <a:p>
            <a:r>
              <a:rPr kumimoji="1" lang="en-US" altLang="zh-CN" dirty="0" smtClean="0">
                <a:latin typeface="Times New Roman" pitchFamily="18" charset="0"/>
              </a:rPr>
              <a:t>2.2.3  </a:t>
            </a:r>
            <a:r>
              <a:rPr kumimoji="1" lang="zh-CN" altLang="en-US" dirty="0">
                <a:latin typeface="Times New Roman" pitchFamily="18" charset="0"/>
              </a:rPr>
              <a:t>标题</a:t>
            </a:r>
            <a:r>
              <a:rPr kumimoji="1" lang="zh-CN" altLang="en-US" dirty="0" smtClean="0">
                <a:latin typeface="Times New Roman" pitchFamily="18" charset="0"/>
              </a:rPr>
              <a:t>标签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2699" y="920543"/>
            <a:ext cx="779801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-228600" eaLnBrk="0" hangingPunct="0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chemeClr val="accent2"/>
                </a:solidFill>
                <a:latin typeface="+mn-ea"/>
                <a:ea typeface="+mn-ea"/>
              </a:rPr>
              <a:t>通过设置不同级别的标题（</a:t>
            </a:r>
            <a:r>
              <a:rPr lang="en-US" altLang="zh-CN" sz="2000" dirty="0">
                <a:solidFill>
                  <a:schemeClr val="accent2"/>
                </a:solidFill>
                <a:latin typeface="+mn-ea"/>
                <a:ea typeface="+mn-ea"/>
              </a:rPr>
              <a:t>Heading</a:t>
            </a:r>
            <a:r>
              <a:rPr lang="zh-CN" altLang="zh-CN" sz="2000" dirty="0">
                <a:solidFill>
                  <a:schemeClr val="accent2"/>
                </a:solidFill>
                <a:latin typeface="+mn-ea"/>
                <a:ea typeface="+mn-ea"/>
              </a:rPr>
              <a:t>）标记，可以清晰表示出文档的结构</a:t>
            </a:r>
            <a:r>
              <a:rPr lang="en-US" altLang="zh-CN" sz="2000" dirty="0">
                <a:solidFill>
                  <a:schemeClr val="accent2"/>
                </a:solidFill>
                <a:latin typeface="+mn-ea"/>
                <a:ea typeface="+mn-ea"/>
              </a:rPr>
              <a:t>,</a:t>
            </a:r>
            <a:r>
              <a:rPr lang="zh-CN" altLang="en-US" sz="2000" dirty="0">
                <a:solidFill>
                  <a:schemeClr val="accent2"/>
                </a:solidFill>
                <a:latin typeface="+mn-ea"/>
                <a:ea typeface="+mn-ea"/>
              </a:rPr>
              <a:t>标题文字标签的基本格式为</a:t>
            </a:r>
            <a:endParaRPr lang="en-US" altLang="zh-CN" sz="20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indent="-3429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accent2"/>
                </a:solidFill>
                <a:latin typeface="+mn-ea"/>
                <a:ea typeface="+mn-ea"/>
              </a:rPr>
              <a:t>&lt;h# &gt;</a:t>
            </a:r>
            <a:r>
              <a:rPr lang="zh-CN" altLang="en-US" sz="2000" dirty="0">
                <a:solidFill>
                  <a:schemeClr val="accent2"/>
                </a:solidFill>
                <a:latin typeface="+mn-ea"/>
                <a:ea typeface="+mn-ea"/>
              </a:rPr>
              <a:t>标题文字</a:t>
            </a:r>
            <a:r>
              <a:rPr lang="en-US" altLang="zh-CN" sz="2000" dirty="0">
                <a:solidFill>
                  <a:schemeClr val="accent2"/>
                </a:solidFill>
                <a:latin typeface="+mn-ea"/>
                <a:ea typeface="+mn-ea"/>
              </a:rPr>
              <a:t>&lt;/h#&gt;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67140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526381" y="3124200"/>
            <a:ext cx="91440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4400" b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kumimoji="1" lang="zh-CN" altLang="en-US" sz="4400" b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>
          <a:xfrm>
            <a:off x="1411111" y="260648"/>
            <a:ext cx="3270447" cy="4616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</a:pPr>
            <a:r>
              <a:rPr lang="zh-CN" altLang="en-US" kern="1200" dirty="0">
                <a:solidFill>
                  <a:srgbClr val="F8F8F8"/>
                </a:solidFill>
                <a:latin typeface="微软雅黑"/>
                <a:cs typeface="+mn-cs"/>
              </a:rPr>
              <a:t>第</a:t>
            </a:r>
            <a:r>
              <a:rPr lang="en-US" altLang="zh-CN" kern="1200" dirty="0">
                <a:solidFill>
                  <a:srgbClr val="F8F8F8"/>
                </a:solidFill>
                <a:latin typeface="微软雅黑"/>
                <a:cs typeface="+mn-cs"/>
              </a:rPr>
              <a:t>2</a:t>
            </a:r>
            <a:r>
              <a:rPr lang="zh-CN" altLang="en-US" kern="1200" dirty="0">
                <a:solidFill>
                  <a:srgbClr val="F8F8F8"/>
                </a:solidFill>
                <a:latin typeface="微软雅黑"/>
                <a:cs typeface="+mn-cs"/>
              </a:rPr>
              <a:t>章  </a:t>
            </a:r>
            <a:r>
              <a:rPr lang="en-US" altLang="zh-CN" kern="1200" dirty="0">
                <a:solidFill>
                  <a:srgbClr val="F8F8F8"/>
                </a:solidFill>
                <a:latin typeface="微软雅黑"/>
                <a:cs typeface="+mn-cs"/>
              </a:rPr>
              <a:t>HTML</a:t>
            </a:r>
            <a:r>
              <a:rPr lang="zh-CN" altLang="en-US" kern="1200" dirty="0">
                <a:solidFill>
                  <a:srgbClr val="F8F8F8"/>
                </a:solidFill>
                <a:latin typeface="微软雅黑"/>
                <a:cs typeface="+mn-cs"/>
              </a:rPr>
              <a:t>常用标签</a:t>
            </a:r>
            <a:endParaRPr lang="zh-CN" altLang="en-US" kern="1200" dirty="0">
              <a:solidFill>
                <a:srgbClr val="F8F8F8"/>
              </a:solidFill>
              <a:latin typeface="微软雅黑"/>
              <a:ea typeface="微软雅黑"/>
              <a:cs typeface="+mn-cs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06985" y="908720"/>
            <a:ext cx="8388350" cy="4875212"/>
          </a:xfrm>
        </p:spPr>
        <p:txBody>
          <a:bodyPr/>
          <a:lstStyle/>
          <a:p>
            <a:pPr eaLnBrk="1" hangingPunct="1">
              <a:spcAft>
                <a:spcPct val="25000"/>
              </a:spcAft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accent1"/>
                </a:solidFill>
                <a:latin typeface="+mn-ea"/>
              </a:rPr>
              <a:t>学习目标：</a:t>
            </a:r>
          </a:p>
          <a:p>
            <a:r>
              <a:rPr lang="zh-CN" altLang="en-US" dirty="0">
                <a:latin typeface="+mn-ea"/>
              </a:rPr>
              <a:t>了解</a:t>
            </a:r>
            <a:r>
              <a:rPr lang="en-US" altLang="zh-CN" dirty="0">
                <a:latin typeface="+mn-ea"/>
              </a:rPr>
              <a:t>HTML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HTML5</a:t>
            </a:r>
            <a:r>
              <a:rPr lang="zh-CN" altLang="en-US" dirty="0">
                <a:latin typeface="+mn-ea"/>
              </a:rPr>
              <a:t>的发展历程及关系 </a:t>
            </a:r>
          </a:p>
          <a:p>
            <a:r>
              <a:rPr lang="zh-CN" altLang="en-US" dirty="0">
                <a:latin typeface="+mn-ea"/>
              </a:rPr>
              <a:t>掌握网页中常用标签及属性的用法 </a:t>
            </a:r>
          </a:p>
          <a:p>
            <a:r>
              <a:rPr lang="zh-CN" altLang="en-US" dirty="0">
                <a:latin typeface="+mn-ea"/>
              </a:rPr>
              <a:t>通过案例网站的首页及相关页面的实例，深入了解并掌握</a:t>
            </a:r>
            <a:r>
              <a:rPr lang="en-US" altLang="zh-CN" dirty="0">
                <a:latin typeface="+mn-ea"/>
              </a:rPr>
              <a:t>XHTML</a:t>
            </a:r>
            <a:r>
              <a:rPr lang="zh-CN" altLang="en-US" dirty="0">
                <a:latin typeface="+mn-ea"/>
              </a:rPr>
              <a:t>在网站实际页面内容建设中的应用 </a:t>
            </a:r>
          </a:p>
          <a:p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  每一个网页本质上都是一个</a:t>
            </a:r>
            <a:r>
              <a:rPr lang="en-US" altLang="zh-CN" dirty="0">
                <a:latin typeface="+mn-ea"/>
              </a:rPr>
              <a:t>HTML</a:t>
            </a:r>
            <a:r>
              <a:rPr lang="zh-CN" altLang="en-US" dirty="0">
                <a:latin typeface="+mn-ea"/>
              </a:rPr>
              <a:t>或</a:t>
            </a:r>
            <a:r>
              <a:rPr lang="en-US" altLang="zh-CN" dirty="0">
                <a:latin typeface="+mn-ea"/>
              </a:rPr>
              <a:t>XHML</a:t>
            </a:r>
            <a:r>
              <a:rPr lang="zh-CN" altLang="en-US" dirty="0">
                <a:latin typeface="+mn-ea"/>
              </a:rPr>
              <a:t>文件。</a:t>
            </a:r>
            <a:r>
              <a:rPr lang="en-US" altLang="zh-CN" dirty="0">
                <a:latin typeface="+mn-ea"/>
              </a:rPr>
              <a:t>HTML 5 </a:t>
            </a:r>
            <a:r>
              <a:rPr lang="zh-CN" altLang="en-US" dirty="0">
                <a:latin typeface="+mn-ea"/>
              </a:rPr>
              <a:t>是下一代的 </a:t>
            </a:r>
            <a:r>
              <a:rPr lang="en-US" altLang="zh-CN" dirty="0">
                <a:latin typeface="+mn-ea"/>
              </a:rPr>
              <a:t>HTML</a:t>
            </a:r>
            <a:r>
              <a:rPr lang="zh-CN" altLang="en-US" dirty="0">
                <a:latin typeface="+mn-ea"/>
              </a:rPr>
              <a:t>。本章主要介绍如何使用</a:t>
            </a:r>
            <a:r>
              <a:rPr lang="en-US" altLang="zh-CN" dirty="0">
                <a:latin typeface="+mn-ea"/>
              </a:rPr>
              <a:t>HTML5</a:t>
            </a:r>
            <a:r>
              <a:rPr lang="zh-CN" altLang="en-US" dirty="0">
                <a:latin typeface="+mn-ea"/>
              </a:rPr>
              <a:t>来定义网页的结构，以及各种常见的网页元素的定义和使用。</a:t>
            </a:r>
          </a:p>
        </p:txBody>
      </p:sp>
    </p:spTree>
    <p:extLst>
      <p:ext uri="{BB962C8B-B14F-4D97-AF65-F5344CB8AC3E}">
        <p14:creationId xmlns:p14="http://schemas.microsoft.com/office/powerpoint/2010/main" val="248072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52638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829421" y="1971676"/>
            <a:ext cx="2703513" cy="2387600"/>
            <a:chOff x="6121398" y="1693177"/>
            <a:chExt cx="2703249" cy="2387584"/>
          </a:xfrm>
        </p:grpSpPr>
        <p:sp>
          <p:nvSpPr>
            <p:cNvPr id="9" name="椭圆 8"/>
            <p:cNvSpPr/>
            <p:nvPr/>
          </p:nvSpPr>
          <p:spPr bwMode="auto">
            <a:xfrm>
              <a:off x="6121398" y="1693177"/>
              <a:ext cx="2703249" cy="2387584"/>
            </a:xfrm>
            <a:prstGeom prst="ellipse">
              <a:avLst/>
            </a:prstGeom>
            <a:solidFill>
              <a:srgbClr val="596B9D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403945" y="2532958"/>
              <a:ext cx="2236570" cy="13239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40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标题标签</a:t>
              </a:r>
              <a:endParaRPr lang="en-US" altLang="zh-CN" sz="4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defRPr/>
              </a:pPr>
              <a:endParaRPr lang="zh-CN" altLang="en-US" sz="4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874245" y="1852613"/>
            <a:ext cx="3614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zh-CN" altLang="en-US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zh-CN" sz="24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32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对齐属性</a:t>
            </a:r>
            <a:endParaRPr lang="zh-CN" altLang="en-US" sz="32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52033" y="2697164"/>
            <a:ext cx="4953000" cy="212407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  <a:defRPr/>
            </a:pPr>
            <a:r>
              <a:rPr lang="en-US" altLang="zh-CN" sz="20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left  </a:t>
            </a:r>
            <a:r>
              <a:rPr lang="zh-CN" altLang="en-US" sz="20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20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设置标题文字左对齐（默认值）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  <a:defRPr/>
            </a:pPr>
            <a:r>
              <a:rPr lang="en-US" altLang="zh-CN" sz="20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center</a:t>
            </a:r>
            <a:r>
              <a:rPr lang="zh-CN" altLang="en-US" sz="20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20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设置标题文字居中对齐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  <a:defRPr/>
            </a:pPr>
            <a:r>
              <a:rPr lang="en-US" altLang="zh-CN" sz="20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rPr>
              <a:t>right</a:t>
            </a:r>
            <a:r>
              <a:rPr lang="zh-CN" altLang="en-US" sz="20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20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设置标题文字右对齐</a:t>
            </a:r>
            <a:endParaRPr lang="en-US" altLang="zh-CN" sz="20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defRPr/>
            </a:pPr>
            <a:endParaRPr lang="zh-CN" altLang="zh-CN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61940" y="162669"/>
            <a:ext cx="9660977" cy="635000"/>
          </a:xfrm>
        </p:spPr>
        <p:txBody>
          <a:bodyPr/>
          <a:lstStyle/>
          <a:p>
            <a:r>
              <a:rPr kumimoji="1" lang="en-US" altLang="zh-CN" dirty="0" smtClean="0">
                <a:latin typeface="Times New Roman" pitchFamily="18" charset="0"/>
              </a:rPr>
              <a:t>2.2.3  </a:t>
            </a:r>
            <a:r>
              <a:rPr kumimoji="1" lang="zh-CN" altLang="en-US" dirty="0">
                <a:latin typeface="Times New Roman" pitchFamily="18" charset="0"/>
              </a:rPr>
              <a:t>标题</a:t>
            </a:r>
            <a:r>
              <a:rPr kumimoji="1" lang="zh-CN" altLang="en-US" dirty="0" smtClean="0">
                <a:latin typeface="Times New Roman" pitchFamily="18" charset="0"/>
              </a:rPr>
              <a:t>标签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84551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52638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086223" y="1628800"/>
            <a:ext cx="69215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36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文本样式标签</a:t>
            </a:r>
            <a:r>
              <a:rPr lang="zh-CN" altLang="en-US" sz="2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用来控制网页中文本的字体、字号和颜色。</a:t>
            </a:r>
            <a:endParaRPr lang="zh-CN" altLang="en-US" sz="28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下箭头 10"/>
          <p:cNvSpPr>
            <a:spLocks noChangeArrowheads="1"/>
          </p:cNvSpPr>
          <p:nvPr/>
        </p:nvSpPr>
        <p:spPr bwMode="auto">
          <a:xfrm>
            <a:off x="5316785" y="2943250"/>
            <a:ext cx="571500" cy="51911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160835" y="3689375"/>
            <a:ext cx="6965950" cy="1489075"/>
            <a:chOff x="1435100" y="3438417"/>
            <a:chExt cx="6966063" cy="1489185"/>
          </a:xfrm>
        </p:grpSpPr>
        <p:grpSp>
          <p:nvGrpSpPr>
            <p:cNvPr id="34824" name="组合 11"/>
            <p:cNvGrpSpPr>
              <a:grpSpLocks/>
            </p:cNvGrpSpPr>
            <p:nvPr/>
          </p:nvGrpSpPr>
          <p:grpSpPr bwMode="auto">
            <a:xfrm>
              <a:off x="1435100" y="3438417"/>
              <a:ext cx="6948084" cy="1489185"/>
              <a:chOff x="533400" y="3181247"/>
              <a:chExt cx="6948084" cy="1489185"/>
            </a:xfrm>
          </p:grpSpPr>
          <p:grpSp>
            <p:nvGrpSpPr>
              <p:cNvPr id="34826" name="组合 13"/>
              <p:cNvGrpSpPr>
                <a:grpSpLocks/>
              </p:cNvGrpSpPr>
              <p:nvPr/>
            </p:nvGrpSpPr>
            <p:grpSpPr bwMode="auto">
              <a:xfrm>
                <a:off x="533400" y="3181247"/>
                <a:ext cx="6948084" cy="1489185"/>
                <a:chOff x="1524000" y="2388304"/>
                <a:chExt cx="7720096" cy="1640692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1524000" y="2736383"/>
                  <a:ext cx="7720670" cy="1292613"/>
                </a:xfrm>
                <a:prstGeom prst="rect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1832686" y="2388304"/>
                  <a:ext cx="3444932" cy="577216"/>
                </a:xfrm>
                <a:custGeom>
                  <a:avLst/>
                  <a:gdLst>
                    <a:gd name="connsiteX0" fmla="*/ 0 w 4267200"/>
                    <a:gd name="connsiteY0" fmla="*/ 201820 h 1210897"/>
                    <a:gd name="connsiteX1" fmla="*/ 201820 w 4267200"/>
                    <a:gd name="connsiteY1" fmla="*/ 0 h 1210897"/>
                    <a:gd name="connsiteX2" fmla="*/ 4065380 w 4267200"/>
                    <a:gd name="connsiteY2" fmla="*/ 0 h 1210897"/>
                    <a:gd name="connsiteX3" fmla="*/ 4267200 w 4267200"/>
                    <a:gd name="connsiteY3" fmla="*/ 201820 h 1210897"/>
                    <a:gd name="connsiteX4" fmla="*/ 4267200 w 4267200"/>
                    <a:gd name="connsiteY4" fmla="*/ 1009077 h 1210897"/>
                    <a:gd name="connsiteX5" fmla="*/ 4065380 w 4267200"/>
                    <a:gd name="connsiteY5" fmla="*/ 1210897 h 1210897"/>
                    <a:gd name="connsiteX6" fmla="*/ 201820 w 4267200"/>
                    <a:gd name="connsiteY6" fmla="*/ 1210897 h 1210897"/>
                    <a:gd name="connsiteX7" fmla="*/ 0 w 4267200"/>
                    <a:gd name="connsiteY7" fmla="*/ 1009077 h 1210897"/>
                    <a:gd name="connsiteX8" fmla="*/ 0 w 4267200"/>
                    <a:gd name="connsiteY8" fmla="*/ 201820 h 1210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67200" h="1210897">
                      <a:moveTo>
                        <a:pt x="0" y="201820"/>
                      </a:moveTo>
                      <a:cubicBezTo>
                        <a:pt x="0" y="90358"/>
                        <a:pt x="90358" y="0"/>
                        <a:pt x="201820" y="0"/>
                      </a:cubicBezTo>
                      <a:lnTo>
                        <a:pt x="4065380" y="0"/>
                      </a:lnTo>
                      <a:cubicBezTo>
                        <a:pt x="4176842" y="0"/>
                        <a:pt x="4267200" y="90358"/>
                        <a:pt x="4267200" y="201820"/>
                      </a:cubicBezTo>
                      <a:lnTo>
                        <a:pt x="4267200" y="1009077"/>
                      </a:lnTo>
                      <a:cubicBezTo>
                        <a:pt x="4267200" y="1120539"/>
                        <a:pt x="4176842" y="1210897"/>
                        <a:pt x="4065380" y="1210897"/>
                      </a:cubicBezTo>
                      <a:lnTo>
                        <a:pt x="201820" y="1210897"/>
                      </a:lnTo>
                      <a:cubicBezTo>
                        <a:pt x="90358" y="1210897"/>
                        <a:pt x="0" y="1120539"/>
                        <a:pt x="0" y="1009077"/>
                      </a:cubicBezTo>
                      <a:lnTo>
                        <a:pt x="0" y="20182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</p:spPr>
              <p:style>
                <a:lnRef idx="3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lIns="220401" tIns="59111" rIns="220401" bIns="59111" spcCol="1270" anchor="ctr"/>
                <a:lstStyle/>
                <a:p>
                  <a:pPr defTabSz="2889250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endParaRPr lang="zh-CN" altLang="en-US" sz="6500" dirty="0"/>
                </a:p>
              </p:txBody>
            </p:sp>
          </p:grpSp>
          <p:sp>
            <p:nvSpPr>
              <p:cNvPr id="34827" name="矩形 14"/>
              <p:cNvSpPr>
                <a:spLocks noChangeArrowheads="1"/>
              </p:cNvSpPr>
              <p:nvPr/>
            </p:nvSpPr>
            <p:spPr bwMode="auto">
              <a:xfrm>
                <a:off x="1186239" y="3193947"/>
                <a:ext cx="233910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28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基本语法格式</a:t>
                </a:r>
                <a:endParaRPr lang="zh-CN" altLang="en-US" sz="2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825" name="矩形 12"/>
            <p:cNvSpPr>
              <a:spLocks noChangeArrowheads="1"/>
            </p:cNvSpPr>
            <p:nvPr/>
          </p:nvSpPr>
          <p:spPr bwMode="auto">
            <a:xfrm>
              <a:off x="1560829" y="4147380"/>
              <a:ext cx="684033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&lt;font </a:t>
              </a:r>
              <a:r>
                <a:rPr lang="zh-CN" altLang="en-US" sz="2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en-US" altLang="zh-CN" sz="2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</a:t>
              </a:r>
              <a:r>
                <a:rPr lang="zh-CN" altLang="en-US" sz="2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属性值</a:t>
              </a:r>
              <a:r>
                <a:rPr lang="en-US" altLang="zh-CN" sz="2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  <a:r>
                <a:rPr lang="zh-CN" altLang="en-US" sz="2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文本内容</a:t>
              </a:r>
              <a:r>
                <a:rPr lang="en-US" altLang="zh-CN" sz="2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&lt;/font&gt; </a:t>
              </a:r>
              <a:endPara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1261940" y="162669"/>
            <a:ext cx="9660977" cy="635000"/>
          </a:xfrm>
        </p:spPr>
        <p:txBody>
          <a:bodyPr/>
          <a:lstStyle/>
          <a:p>
            <a:r>
              <a:rPr kumimoji="1" lang="zh-CN" altLang="en-US" dirty="0">
                <a:latin typeface="Times New Roman" pitchFamily="18" charset="0"/>
              </a:rPr>
              <a:t>文本样式标签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64954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52638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393554"/>
              </p:ext>
            </p:extLst>
          </p:nvPr>
        </p:nvGraphicFramePr>
        <p:xfrm>
          <a:off x="1526381" y="2060848"/>
          <a:ext cx="7812087" cy="274637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31249"/>
                <a:gridCol w="6080838"/>
              </a:tblGrid>
              <a:tr h="6865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属性名</a:t>
                      </a:r>
                    </a:p>
                  </a:txBody>
                  <a:tcPr marL="73531" marR="7353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含义</a:t>
                      </a:r>
                    </a:p>
                  </a:txBody>
                  <a:tcPr marL="73531" marR="73531" marT="0" marB="0" anchor="ctr"/>
                </a:tc>
              </a:tr>
              <a:tr h="6865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face</a:t>
                      </a:r>
                      <a:endParaRPr lang="zh-CN" sz="1800" kern="100" dirty="0">
                        <a:solidFill>
                          <a:schemeClr val="accent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531" marR="7353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设置文字的字体，例如微软雅黑、黑体、宋体等</a:t>
                      </a:r>
                    </a:p>
                  </a:txBody>
                  <a:tcPr marL="73531" marR="73531" marT="0" marB="0" anchor="ctr"/>
                </a:tc>
              </a:tr>
              <a:tr h="6865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size</a:t>
                      </a:r>
                      <a:endParaRPr lang="zh-CN" sz="1800" kern="100" dirty="0">
                        <a:solidFill>
                          <a:schemeClr val="accent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531" marR="73531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设置文字的大小，可以取</a:t>
                      </a:r>
                      <a:r>
                        <a:rPr lang="en-US" sz="1800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sz="1800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到</a:t>
                      </a:r>
                      <a:r>
                        <a:rPr lang="en-US" sz="1800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sz="1800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之间的整数值</a:t>
                      </a:r>
                    </a:p>
                  </a:txBody>
                  <a:tcPr marL="73531" marR="73531" marT="0" marB="0" anchor="ctr"/>
                </a:tc>
              </a:tr>
              <a:tr h="6865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color</a:t>
                      </a:r>
                      <a:endParaRPr lang="zh-CN" sz="1800" kern="100" dirty="0">
                        <a:solidFill>
                          <a:schemeClr val="accent6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531" marR="7353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accent6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设置文字的颜色</a:t>
                      </a:r>
                    </a:p>
                  </a:txBody>
                  <a:tcPr marL="73531" marR="73531" marT="0" marB="0" anchor="ctr"/>
                </a:tc>
              </a:tr>
            </a:tbl>
          </a:graphicData>
        </a:graphic>
      </p:graphicFrame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812380" y="1519510"/>
            <a:ext cx="2747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文本样式标签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常用属性</a:t>
            </a: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61940" y="162669"/>
            <a:ext cx="9660977" cy="635000"/>
          </a:xfrm>
        </p:spPr>
        <p:txBody>
          <a:bodyPr/>
          <a:lstStyle/>
          <a:p>
            <a:r>
              <a:rPr kumimoji="1" lang="zh-CN" altLang="en-US" dirty="0">
                <a:latin typeface="Times New Roman" pitchFamily="18" charset="0"/>
              </a:rPr>
              <a:t>文本样式标签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1023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6820" y="227807"/>
            <a:ext cx="8393112" cy="4556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kumimoji="1" lang="en-US" altLang="zh-CN" dirty="0">
                <a:latin typeface="Times New Roman" pitchFamily="18" charset="0"/>
              </a:rPr>
              <a:t>2.2.4  </a:t>
            </a:r>
            <a:r>
              <a:rPr kumimoji="1" lang="zh-CN" altLang="en-US" dirty="0">
                <a:latin typeface="Times New Roman" pitchFamily="18" charset="0"/>
              </a:rPr>
              <a:t>特定文字样式标签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5853" y="908720"/>
            <a:ext cx="7772400" cy="337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</a:rPr>
              <a:t>常见的特定文字样式标签如表</a:t>
            </a:r>
            <a:r>
              <a:rPr lang="en-US" altLang="zh-CN" dirty="0">
                <a:latin typeface="+mn-ea"/>
              </a:rPr>
              <a:t>2-3</a:t>
            </a:r>
            <a:r>
              <a:rPr lang="zh-CN" altLang="en-US" dirty="0">
                <a:latin typeface="+mn-ea"/>
              </a:rPr>
              <a:t>所示。</a:t>
            </a:r>
            <a:endParaRPr lang="zh-CN" altLang="en-US" sz="1800" dirty="0">
              <a:latin typeface="+mn-ea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1800" dirty="0">
              <a:latin typeface="+mn-ea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1800" dirty="0">
              <a:latin typeface="+mn-ea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1800" dirty="0">
              <a:latin typeface="+mn-ea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1800" dirty="0">
              <a:latin typeface="+mn-ea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1800" dirty="0">
              <a:latin typeface="+mn-ea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1800" dirty="0">
              <a:latin typeface="+mn-ea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1800" dirty="0">
              <a:latin typeface="+mn-ea"/>
            </a:endParaRPr>
          </a:p>
          <a:p>
            <a:pPr eaLnBrk="1" hangingPunct="1">
              <a:lnSpc>
                <a:spcPct val="90000"/>
              </a:lnSpc>
            </a:pPr>
            <a:endParaRPr lang="zh-CN" altLang="en-US" dirty="0" smtClean="0">
              <a:solidFill>
                <a:schemeClr val="tx2"/>
              </a:solidFill>
              <a:latin typeface="+mn-ea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37" y="1556792"/>
            <a:ext cx="824324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612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809" y="250775"/>
            <a:ext cx="9660977" cy="468039"/>
          </a:xfrm>
          <a:noFill/>
          <a:ln w="9525">
            <a:noFill/>
            <a:rou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2.2.5  </a:t>
            </a:r>
            <a:r>
              <a:rPr lang="zh-CN" altLang="en-US" dirty="0"/>
              <a:t>网页特殊字符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zh-CN" dirty="0"/>
              <a:t>不是标准ASCII字符集的一部分</a:t>
            </a:r>
            <a:r>
              <a:rPr lang="zh-CN" altLang="en-US" dirty="0"/>
              <a:t>，键盘上没有对应按键，如版权</a:t>
            </a:r>
            <a:endParaRPr lang="zh-CN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不能以本身的样式进行拼写，如：</a:t>
            </a:r>
            <a:r>
              <a:rPr lang="en-US" altLang="zh-CN" dirty="0"/>
              <a:t>&gt;, &lt;, &amp;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处理方式－</a:t>
            </a:r>
            <a:r>
              <a:rPr lang="zh-CN" altLang="zh-CN" dirty="0"/>
              <a:t>转义：不拼写字符本身，而是用数字或已命名的字符引用表示</a:t>
            </a:r>
          </a:p>
          <a:p>
            <a:pPr>
              <a:lnSpc>
                <a:spcPct val="110000"/>
              </a:lnSpc>
            </a:pPr>
            <a:r>
              <a:rPr lang="zh-CN" altLang="zh-CN" dirty="0"/>
              <a:t>引用特殊字符的方法</a:t>
            </a:r>
          </a:p>
          <a:p>
            <a:pPr lvl="1">
              <a:lnSpc>
                <a:spcPct val="110000"/>
              </a:lnSpc>
            </a:pPr>
            <a:r>
              <a:rPr lang="zh-CN" altLang="zh-CN" dirty="0"/>
              <a:t>利用指派的数值（数字实体）</a:t>
            </a:r>
          </a:p>
          <a:p>
            <a:pPr lvl="1">
              <a:lnSpc>
                <a:spcPct val="110000"/>
              </a:lnSpc>
            </a:pPr>
            <a:r>
              <a:rPr lang="zh-CN" altLang="zh-CN" dirty="0"/>
              <a:t>使用预定义的字符名简写（称为命名实体）</a:t>
            </a:r>
          </a:p>
          <a:p>
            <a:pPr lvl="1">
              <a:lnSpc>
                <a:spcPct val="110000"/>
              </a:lnSpc>
            </a:pPr>
            <a:r>
              <a:rPr lang="zh-CN" altLang="zh-CN" dirty="0"/>
              <a:t>所有的字符引用都</a:t>
            </a:r>
            <a:r>
              <a:rPr lang="zh-CN" altLang="zh-CN" dirty="0">
                <a:solidFill>
                  <a:srgbClr val="FF0000"/>
                </a:solidFill>
              </a:rPr>
              <a:t>以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zh-CN" altLang="zh-CN" dirty="0">
                <a:solidFill>
                  <a:srgbClr val="FF0000"/>
                </a:solidFill>
              </a:rPr>
              <a:t>&amp;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r>
              <a:rPr lang="zh-CN" altLang="zh-CN" dirty="0">
                <a:solidFill>
                  <a:srgbClr val="FF0000"/>
                </a:solidFill>
              </a:rPr>
              <a:t>开头，以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zh-CN" altLang="zh-CN" dirty="0">
                <a:solidFill>
                  <a:srgbClr val="FF0000"/>
                </a:solidFill>
              </a:rPr>
              <a:t>；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r>
              <a:rPr lang="zh-CN" altLang="zh-CN" dirty="0">
                <a:solidFill>
                  <a:srgbClr val="FF0000"/>
                </a:solidFill>
              </a:rPr>
              <a:t>结尾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28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2.2.5  </a:t>
            </a:r>
            <a:r>
              <a:rPr lang="zh-CN" altLang="en-US" dirty="0"/>
              <a:t>网页特殊字符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753" y="908720"/>
            <a:ext cx="10601349" cy="5112568"/>
          </a:xfrm>
        </p:spPr>
        <p:txBody>
          <a:bodyPr/>
          <a:lstStyle/>
          <a:p>
            <a:r>
              <a:rPr lang="zh-CN" altLang="en-US" dirty="0"/>
              <a:t>常用特殊字符列表</a:t>
            </a:r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98698"/>
              </p:ext>
            </p:extLst>
          </p:nvPr>
        </p:nvGraphicFramePr>
        <p:xfrm>
          <a:off x="1993925" y="1400797"/>
          <a:ext cx="7251700" cy="46375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14360"/>
                <a:gridCol w="2570047"/>
                <a:gridCol w="2667293"/>
              </a:tblGrid>
              <a:tr h="331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特殊字符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字符的代码</a:t>
                      </a:r>
                    </a:p>
                  </a:txBody>
                  <a:tcPr marL="68580" marR="68580" marT="0" marB="0" anchor="ctr"/>
                </a:tc>
              </a:tr>
              <a:tr h="331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 </a:t>
                      </a:r>
                      <a:endParaRPr lang="zh-CN" sz="1800" kern="100" dirty="0"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空格符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&amp;</a:t>
                      </a:r>
                      <a:r>
                        <a:rPr lang="en-US" sz="1800" kern="100" dirty="0" err="1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nbsp</a:t>
                      </a:r>
                      <a:r>
                        <a:rPr lang="en-US" sz="1800" kern="100" dirty="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;</a:t>
                      </a:r>
                      <a:endParaRPr lang="zh-CN" sz="1800" kern="100" dirty="0"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31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&lt; </a:t>
                      </a:r>
                      <a:endParaRPr lang="zh-CN" sz="1800" kern="100" dirty="0"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小于号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&amp;lt;</a:t>
                      </a:r>
                      <a:endParaRPr lang="zh-CN" sz="1800" kern="100"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31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&gt; </a:t>
                      </a:r>
                      <a:endParaRPr lang="zh-CN" sz="1800" kern="100"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大于号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&amp;</a:t>
                      </a:r>
                      <a:r>
                        <a:rPr lang="en-US" sz="1800" kern="100" dirty="0" err="1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gt</a:t>
                      </a:r>
                      <a:r>
                        <a:rPr lang="en-US" sz="1800" kern="100" dirty="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;</a:t>
                      </a:r>
                      <a:endParaRPr lang="zh-CN" sz="1800" kern="100" dirty="0"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31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&amp;</a:t>
                      </a:r>
                      <a:endParaRPr lang="zh-CN" sz="1800" kern="100"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和号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&amp;amp;</a:t>
                      </a:r>
                      <a:endParaRPr lang="zh-CN" sz="1800" kern="100" dirty="0"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31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￥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人民币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&amp;yen;</a:t>
                      </a:r>
                      <a:endParaRPr lang="zh-CN" sz="1800" kern="100" dirty="0"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31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©</a:t>
                      </a:r>
                      <a:endParaRPr lang="zh-CN" sz="1800" kern="100"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版权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&amp;copy;</a:t>
                      </a:r>
                      <a:endParaRPr lang="zh-CN" sz="1800" kern="100" dirty="0"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31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®</a:t>
                      </a:r>
                      <a:endParaRPr lang="zh-CN" sz="1800" kern="100"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注册商标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&amp;</a:t>
                      </a:r>
                      <a:r>
                        <a:rPr lang="en-US" sz="1800" kern="100" dirty="0" err="1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reg</a:t>
                      </a:r>
                      <a:r>
                        <a:rPr lang="en-US" sz="1800" kern="100" dirty="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;</a:t>
                      </a:r>
                      <a:endParaRPr lang="zh-CN" sz="1800" kern="100" dirty="0"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31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°</a:t>
                      </a:r>
                      <a:endParaRPr lang="zh-CN" sz="1800" kern="100"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摄氏度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&amp;</a:t>
                      </a:r>
                      <a:r>
                        <a:rPr lang="en-US" sz="1800" kern="100" dirty="0" err="1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deg</a:t>
                      </a:r>
                      <a:r>
                        <a:rPr lang="en-US" sz="1800" kern="100" dirty="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;</a:t>
                      </a:r>
                      <a:endParaRPr lang="zh-CN" sz="1800" kern="100" dirty="0"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31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±</a:t>
                      </a:r>
                      <a:endParaRPr lang="zh-CN" sz="1800" kern="100"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正负号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&amp;</a:t>
                      </a:r>
                      <a:r>
                        <a:rPr lang="en-US" sz="1800" kern="100" dirty="0" err="1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plusmn</a:t>
                      </a:r>
                      <a:r>
                        <a:rPr lang="en-US" sz="1800" kern="100" dirty="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;</a:t>
                      </a:r>
                      <a:endParaRPr lang="zh-CN" sz="1800" kern="100" dirty="0"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31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×</a:t>
                      </a:r>
                      <a:endParaRPr lang="zh-CN" sz="1800" kern="100"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乘号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&amp;times;</a:t>
                      </a:r>
                      <a:endParaRPr lang="zh-CN" sz="1800" kern="100" dirty="0"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31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÷</a:t>
                      </a:r>
                      <a:endParaRPr lang="zh-CN" sz="1800" kern="100"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除号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&amp;divide;</a:t>
                      </a:r>
                      <a:endParaRPr lang="zh-CN" sz="1800" kern="100" dirty="0"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31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²</a:t>
                      </a:r>
                      <a:endParaRPr lang="zh-CN" sz="1800" kern="100"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平方</a:t>
                      </a:r>
                      <a:r>
                        <a:rPr lang="en-US" sz="1800" kern="100" dirty="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sz="1800" kern="100" dirty="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（上标</a:t>
                      </a:r>
                      <a:r>
                        <a:rPr lang="en-US" sz="1800" kern="100" dirty="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sz="1800" kern="100" dirty="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&amp;sup2;</a:t>
                      </a:r>
                      <a:endParaRPr lang="zh-CN" sz="1800" kern="100" dirty="0"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  <a:tr h="3312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³</a:t>
                      </a:r>
                      <a:endParaRPr lang="zh-CN" sz="1800" kern="100" dirty="0"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立方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（上标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&amp;sup3;</a:t>
                      </a:r>
                      <a:endParaRPr lang="zh-CN" sz="1800" kern="100" dirty="0">
                        <a:solidFill>
                          <a:srgbClr val="0000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76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152638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38915" name="组合 14"/>
          <p:cNvGrpSpPr>
            <a:grpSpLocks/>
          </p:cNvGrpSpPr>
          <p:nvPr/>
        </p:nvGrpSpPr>
        <p:grpSpPr bwMode="auto">
          <a:xfrm>
            <a:off x="1526381" y="969963"/>
            <a:ext cx="9144000" cy="1028700"/>
            <a:chOff x="0" y="969484"/>
            <a:chExt cx="9144000" cy="1029179"/>
          </a:xfrm>
        </p:grpSpPr>
        <p:sp>
          <p:nvSpPr>
            <p:cNvPr id="37" name="矩形 36"/>
            <p:cNvSpPr/>
            <p:nvPr/>
          </p:nvSpPr>
          <p:spPr bwMode="auto">
            <a:xfrm>
              <a:off x="0" y="969484"/>
              <a:ext cx="9144000" cy="792641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pic>
          <p:nvPicPr>
            <p:cNvPr id="38949" name="Picture 2" descr="C:\Documents and Settings\Administrator\桌面\小人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125" y="969963"/>
              <a:ext cx="13239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矩形 38"/>
            <p:cNvSpPr/>
            <p:nvPr/>
          </p:nvSpPr>
          <p:spPr>
            <a:xfrm>
              <a:off x="1755775" y="1142602"/>
              <a:ext cx="3174267" cy="4618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spc="2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2.3.1 </a:t>
              </a:r>
              <a:r>
                <a:rPr lang="zh-CN" altLang="en-US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常见图片格式</a:t>
              </a:r>
              <a:endParaRPr lang="en-US" altLang="zh-CN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2936082" y="2001839"/>
            <a:ext cx="1497013" cy="1273175"/>
            <a:chOff x="1132087" y="2344738"/>
            <a:chExt cx="1496813" cy="1272776"/>
          </a:xfrm>
        </p:grpSpPr>
        <p:sp>
          <p:nvSpPr>
            <p:cNvPr id="10" name="任意多边形 9"/>
            <p:cNvSpPr/>
            <p:nvPr/>
          </p:nvSpPr>
          <p:spPr>
            <a:xfrm>
              <a:off x="1132087" y="2344738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128" tIns="677128" rIns="677128" bIns="677128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800" dirty="0"/>
            </a:p>
          </p:txBody>
        </p:sp>
        <p:sp>
          <p:nvSpPr>
            <p:cNvPr id="38945" name="TextBox 16"/>
            <p:cNvSpPr txBox="1">
              <a:spLocks noChangeArrowheads="1"/>
            </p:cNvSpPr>
            <p:nvPr/>
          </p:nvSpPr>
          <p:spPr bwMode="auto">
            <a:xfrm>
              <a:off x="1296293" y="2652583"/>
              <a:ext cx="13326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600" b="1">
                  <a:solidFill>
                    <a:schemeClr val="bg1"/>
                  </a:solidFill>
                </a:rPr>
                <a:t>GIF</a:t>
              </a:r>
              <a:endParaRPr lang="zh-CN" altLang="en-US" sz="3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5460206" y="1985964"/>
            <a:ext cx="1403350" cy="1273175"/>
            <a:chOff x="2751931" y="2328664"/>
            <a:chExt cx="1404339" cy="1272776"/>
          </a:xfrm>
        </p:grpSpPr>
        <p:sp>
          <p:nvSpPr>
            <p:cNvPr id="13" name="任意多边形 12"/>
            <p:cNvSpPr/>
            <p:nvPr/>
          </p:nvSpPr>
          <p:spPr>
            <a:xfrm>
              <a:off x="2751931" y="2328664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128" tIns="677128" rIns="677128" bIns="677128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/>
            </a:p>
          </p:txBody>
        </p:sp>
        <p:sp>
          <p:nvSpPr>
            <p:cNvPr id="38941" name="TextBox 17"/>
            <p:cNvSpPr txBox="1">
              <a:spLocks noChangeArrowheads="1"/>
            </p:cNvSpPr>
            <p:nvPr/>
          </p:nvSpPr>
          <p:spPr bwMode="auto">
            <a:xfrm>
              <a:off x="2823663" y="2665283"/>
              <a:ext cx="13326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600" b="1">
                  <a:solidFill>
                    <a:schemeClr val="bg1"/>
                  </a:solidFill>
                </a:rPr>
                <a:t>PNG</a:t>
              </a:r>
              <a:endParaRPr lang="zh-CN" altLang="en-US" sz="3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7890669" y="1982789"/>
            <a:ext cx="1435100" cy="1271587"/>
            <a:chOff x="4371400" y="2325290"/>
            <a:chExt cx="1434977" cy="1272776"/>
          </a:xfrm>
        </p:grpSpPr>
        <p:sp>
          <p:nvSpPr>
            <p:cNvPr id="16" name="任意多边形 15"/>
            <p:cNvSpPr/>
            <p:nvPr/>
          </p:nvSpPr>
          <p:spPr>
            <a:xfrm>
              <a:off x="4371400" y="2325290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128" tIns="677128" rIns="677128" bIns="677128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/>
            </a:p>
          </p:txBody>
        </p:sp>
        <p:sp>
          <p:nvSpPr>
            <p:cNvPr id="38937" name="TextBox 18"/>
            <p:cNvSpPr txBox="1">
              <a:spLocks noChangeArrowheads="1"/>
            </p:cNvSpPr>
            <p:nvPr/>
          </p:nvSpPr>
          <p:spPr bwMode="auto">
            <a:xfrm>
              <a:off x="4473770" y="2638166"/>
              <a:ext cx="13326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600" b="1">
                  <a:solidFill>
                    <a:schemeClr val="bg1"/>
                  </a:solidFill>
                </a:rPr>
                <a:t>JPG</a:t>
              </a:r>
              <a:endParaRPr lang="zh-CN" altLang="en-US" sz="3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5460206" y="1985964"/>
            <a:ext cx="1403350" cy="1273175"/>
            <a:chOff x="2751931" y="2328664"/>
            <a:chExt cx="1404339" cy="1272776"/>
          </a:xfrm>
        </p:grpSpPr>
        <p:sp>
          <p:nvSpPr>
            <p:cNvPr id="19" name="任意多边形 18"/>
            <p:cNvSpPr/>
            <p:nvPr/>
          </p:nvSpPr>
          <p:spPr>
            <a:xfrm>
              <a:off x="2751931" y="2328664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128" tIns="677128" rIns="677128" bIns="677128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/>
            </a:p>
          </p:txBody>
        </p:sp>
        <p:sp>
          <p:nvSpPr>
            <p:cNvPr id="38933" name="TextBox 24"/>
            <p:cNvSpPr txBox="1">
              <a:spLocks noChangeArrowheads="1"/>
            </p:cNvSpPr>
            <p:nvPr/>
          </p:nvSpPr>
          <p:spPr bwMode="auto">
            <a:xfrm>
              <a:off x="2823663" y="2665283"/>
              <a:ext cx="13326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600" b="1">
                  <a:solidFill>
                    <a:schemeClr val="bg1"/>
                  </a:solidFill>
                </a:rPr>
                <a:t>PNG</a:t>
              </a:r>
              <a:endParaRPr lang="zh-CN" altLang="en-US" sz="3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7890669" y="1982789"/>
            <a:ext cx="1435100" cy="1271587"/>
            <a:chOff x="4371400" y="2325290"/>
            <a:chExt cx="1434977" cy="1272776"/>
          </a:xfrm>
        </p:grpSpPr>
        <p:sp>
          <p:nvSpPr>
            <p:cNvPr id="22" name="任意多边形 21"/>
            <p:cNvSpPr/>
            <p:nvPr/>
          </p:nvSpPr>
          <p:spPr>
            <a:xfrm>
              <a:off x="4371400" y="2325290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128" tIns="677128" rIns="677128" bIns="677128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/>
            </a:p>
          </p:txBody>
        </p:sp>
        <p:sp>
          <p:nvSpPr>
            <p:cNvPr id="38929" name="TextBox 27"/>
            <p:cNvSpPr txBox="1">
              <a:spLocks noChangeArrowheads="1"/>
            </p:cNvSpPr>
            <p:nvPr/>
          </p:nvSpPr>
          <p:spPr bwMode="auto">
            <a:xfrm>
              <a:off x="4473770" y="2638166"/>
              <a:ext cx="13326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600" b="1">
                  <a:solidFill>
                    <a:schemeClr val="bg1"/>
                  </a:solidFill>
                </a:rPr>
                <a:t>JPG</a:t>
              </a:r>
              <a:endParaRPr lang="zh-CN" altLang="en-US" sz="3600" b="1">
                <a:solidFill>
                  <a:schemeClr val="bg1"/>
                </a:solidFill>
              </a:endParaRPr>
            </a:p>
          </p:txBody>
        </p:sp>
      </p:grp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837657" y="3551239"/>
            <a:ext cx="6575425" cy="193992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solidFill>
              <a:srgbClr val="00B0F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GIF</a:t>
            </a:r>
            <a:r>
              <a:rPr lang="zh-CN" altLang="zh-CN" sz="2000" b="1" dirty="0">
                <a:solidFill>
                  <a:schemeClr val="accent6"/>
                </a:solidFill>
              </a:rPr>
              <a:t>最突出的地方就是</a:t>
            </a:r>
            <a:r>
              <a:rPr lang="zh-CN" altLang="en-US" sz="2000" b="1" dirty="0">
                <a:solidFill>
                  <a:schemeClr val="accent6"/>
                </a:solidFill>
              </a:rPr>
              <a:t>它</a:t>
            </a:r>
            <a:r>
              <a:rPr lang="zh-CN" altLang="zh-CN" sz="2000" b="1" dirty="0">
                <a:solidFill>
                  <a:srgbClr val="FF0000"/>
                </a:solidFill>
              </a:rPr>
              <a:t>支持动画</a:t>
            </a:r>
            <a:r>
              <a:rPr lang="zh-CN" altLang="zh-CN" sz="2000" b="1" dirty="0">
                <a:solidFill>
                  <a:schemeClr val="accent6"/>
                </a:solidFill>
              </a:rPr>
              <a:t>，同时</a:t>
            </a:r>
            <a:r>
              <a:rPr lang="en-US" altLang="zh-CN" sz="2000" b="1" dirty="0">
                <a:solidFill>
                  <a:schemeClr val="accent6"/>
                </a:solidFill>
              </a:rPr>
              <a:t>GIF</a:t>
            </a:r>
            <a:r>
              <a:rPr lang="zh-CN" altLang="zh-CN" sz="2000" b="1" dirty="0">
                <a:solidFill>
                  <a:schemeClr val="accent6"/>
                </a:solidFill>
              </a:rPr>
              <a:t>也是一种</a:t>
            </a:r>
            <a:r>
              <a:rPr lang="zh-CN" altLang="zh-CN" sz="2000" b="1" dirty="0">
                <a:solidFill>
                  <a:srgbClr val="FF0000"/>
                </a:solidFill>
              </a:rPr>
              <a:t>无损的图像格式</a:t>
            </a:r>
            <a:r>
              <a:rPr lang="zh-CN" altLang="zh-CN" sz="2000" b="1" dirty="0">
                <a:solidFill>
                  <a:schemeClr val="accent6"/>
                </a:solidFill>
              </a:rPr>
              <a:t>，也就是说修改图片之后，图片质量几乎没有损失。再加上</a:t>
            </a:r>
            <a:r>
              <a:rPr lang="en-US" altLang="zh-CN" sz="2000" b="1" dirty="0">
                <a:solidFill>
                  <a:srgbClr val="FF0000"/>
                </a:solidFill>
              </a:rPr>
              <a:t>GIF</a:t>
            </a:r>
            <a:r>
              <a:rPr lang="zh-CN" altLang="zh-CN" sz="2000" b="1" dirty="0">
                <a:solidFill>
                  <a:srgbClr val="FF0000"/>
                </a:solidFill>
              </a:rPr>
              <a:t>支持透明</a:t>
            </a:r>
            <a:r>
              <a:rPr lang="zh-CN" altLang="zh-CN" sz="2000" b="1" dirty="0">
                <a:solidFill>
                  <a:schemeClr val="accent6"/>
                </a:solidFill>
              </a:rPr>
              <a:t>（全透明或全不透明），因此很适合在互联网上使用。</a:t>
            </a:r>
            <a:endParaRPr lang="zh-CN" altLang="en-US" sz="2000" b="1" dirty="0">
              <a:solidFill>
                <a:schemeClr val="accent6"/>
              </a:solidFill>
            </a:endParaRPr>
          </a:p>
        </p:txBody>
      </p: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829719" y="5640391"/>
            <a:ext cx="6716712" cy="369332"/>
            <a:chOff x="1303247" y="5872230"/>
            <a:chExt cx="6507253" cy="369457"/>
          </a:xfrm>
        </p:grpSpPr>
        <p:sp>
          <p:nvSpPr>
            <p:cNvPr id="38924" name="燕尾形 29"/>
            <p:cNvSpPr>
              <a:spLocks noChangeArrowheads="1"/>
            </p:cNvSpPr>
            <p:nvPr/>
          </p:nvSpPr>
          <p:spPr bwMode="auto">
            <a:xfrm>
              <a:off x="1303247" y="5955268"/>
              <a:ext cx="265987" cy="184666"/>
            </a:xfrm>
            <a:prstGeom prst="chevron">
              <a:avLst>
                <a:gd name="adj" fmla="val 49999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8925" name="矩形 30"/>
            <p:cNvSpPr>
              <a:spLocks noChangeArrowheads="1"/>
            </p:cNvSpPr>
            <p:nvPr/>
          </p:nvSpPr>
          <p:spPr bwMode="auto">
            <a:xfrm>
              <a:off x="1587124" y="5872230"/>
              <a:ext cx="6223376" cy="369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0000"/>
                  </a:solidFill>
                </a:rPr>
                <a:t>GIF</a:t>
              </a:r>
              <a:r>
                <a:rPr lang="zh-CN" altLang="zh-CN">
                  <a:solidFill>
                    <a:srgbClr val="FF0000"/>
                  </a:solidFill>
                </a:rPr>
                <a:t>格式常常用于</a:t>
              </a:r>
              <a:r>
                <a:rPr lang="en-US" altLang="zh-CN">
                  <a:solidFill>
                    <a:srgbClr val="FF0000"/>
                  </a:solidFill>
                </a:rPr>
                <a:t>Logo</a:t>
              </a:r>
              <a:r>
                <a:rPr lang="zh-CN" altLang="zh-CN">
                  <a:solidFill>
                    <a:srgbClr val="FF0000"/>
                  </a:solidFill>
                </a:rPr>
                <a:t>、小图标及其他色彩相对单一的图像</a:t>
              </a:r>
              <a:r>
                <a:rPr lang="zh-CN" altLang="en-US">
                  <a:solidFill>
                    <a:srgbClr val="FF0000"/>
                  </a:solidFill>
                </a:rPr>
                <a:t>。</a:t>
              </a:r>
            </a:p>
          </p:txBody>
        </p:sp>
      </p:grp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1261940" y="162669"/>
            <a:ext cx="9660977" cy="635000"/>
          </a:xfrm>
        </p:spPr>
        <p:txBody>
          <a:bodyPr/>
          <a:lstStyle/>
          <a:p>
            <a:r>
              <a:rPr lang="en-US" altLang="zh-CN" dirty="0"/>
              <a:t>2.3  </a:t>
            </a:r>
            <a:r>
              <a:rPr lang="zh-CN" altLang="en-US" dirty="0"/>
              <a:t>图片标签及属性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46984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638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39939" name="组合 14"/>
          <p:cNvGrpSpPr>
            <a:grpSpLocks/>
          </p:cNvGrpSpPr>
          <p:nvPr/>
        </p:nvGrpSpPr>
        <p:grpSpPr bwMode="auto">
          <a:xfrm>
            <a:off x="1526381" y="969963"/>
            <a:ext cx="9144000" cy="1028700"/>
            <a:chOff x="0" y="969484"/>
            <a:chExt cx="9144000" cy="1029179"/>
          </a:xfrm>
        </p:grpSpPr>
        <p:sp>
          <p:nvSpPr>
            <p:cNvPr id="37" name="矩形 36"/>
            <p:cNvSpPr/>
            <p:nvPr/>
          </p:nvSpPr>
          <p:spPr bwMode="auto">
            <a:xfrm>
              <a:off x="0" y="969484"/>
              <a:ext cx="9144000" cy="792641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pic>
          <p:nvPicPr>
            <p:cNvPr id="39973" name="Picture 2" descr="C:\Documents and Settings\Administrator\桌面\小人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125" y="969963"/>
              <a:ext cx="13239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矩形 38"/>
            <p:cNvSpPr/>
            <p:nvPr/>
          </p:nvSpPr>
          <p:spPr>
            <a:xfrm>
              <a:off x="1755775" y="1142602"/>
              <a:ext cx="2185988" cy="462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常用图片格式</a:t>
              </a:r>
              <a:endParaRPr lang="en-US" altLang="zh-CN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941" name="组合 39"/>
          <p:cNvGrpSpPr>
            <a:grpSpLocks/>
          </p:cNvGrpSpPr>
          <p:nvPr/>
        </p:nvGrpSpPr>
        <p:grpSpPr bwMode="auto">
          <a:xfrm>
            <a:off x="2936082" y="2001839"/>
            <a:ext cx="1497013" cy="1273175"/>
            <a:chOff x="1132087" y="2344738"/>
            <a:chExt cx="1496813" cy="1272776"/>
          </a:xfrm>
        </p:grpSpPr>
        <p:sp>
          <p:nvSpPr>
            <p:cNvPr id="29" name="任意多边形 28"/>
            <p:cNvSpPr/>
            <p:nvPr/>
          </p:nvSpPr>
          <p:spPr>
            <a:xfrm>
              <a:off x="1132087" y="2344738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128" tIns="677128" rIns="677128" bIns="677128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800" dirty="0"/>
            </a:p>
          </p:txBody>
        </p:sp>
        <p:sp>
          <p:nvSpPr>
            <p:cNvPr id="39969" name="TextBox 41"/>
            <p:cNvSpPr txBox="1">
              <a:spLocks noChangeArrowheads="1"/>
            </p:cNvSpPr>
            <p:nvPr/>
          </p:nvSpPr>
          <p:spPr bwMode="auto">
            <a:xfrm>
              <a:off x="1296293" y="2652583"/>
              <a:ext cx="13326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600" b="1">
                  <a:solidFill>
                    <a:schemeClr val="bg1"/>
                  </a:solidFill>
                </a:rPr>
                <a:t>GIF</a:t>
              </a:r>
              <a:endParaRPr lang="zh-CN" altLang="en-US" sz="3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5460206" y="1985964"/>
            <a:ext cx="1403350" cy="1273175"/>
            <a:chOff x="2751931" y="2328664"/>
            <a:chExt cx="1404339" cy="1272776"/>
          </a:xfrm>
        </p:grpSpPr>
        <p:sp>
          <p:nvSpPr>
            <p:cNvPr id="32" name="任意多边形 31"/>
            <p:cNvSpPr/>
            <p:nvPr/>
          </p:nvSpPr>
          <p:spPr>
            <a:xfrm>
              <a:off x="2751931" y="2328664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128" tIns="677128" rIns="677128" bIns="677128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/>
            </a:p>
          </p:txBody>
        </p:sp>
        <p:sp>
          <p:nvSpPr>
            <p:cNvPr id="39965" name="TextBox 44"/>
            <p:cNvSpPr txBox="1">
              <a:spLocks noChangeArrowheads="1"/>
            </p:cNvSpPr>
            <p:nvPr/>
          </p:nvSpPr>
          <p:spPr bwMode="auto">
            <a:xfrm>
              <a:off x="2823663" y="2665283"/>
              <a:ext cx="13326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600" b="1">
                  <a:solidFill>
                    <a:schemeClr val="bg1"/>
                  </a:solidFill>
                </a:rPr>
                <a:t>PNG</a:t>
              </a:r>
              <a:endParaRPr lang="zh-CN" altLang="en-US" sz="3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9943" name="组合 45"/>
          <p:cNvGrpSpPr>
            <a:grpSpLocks/>
          </p:cNvGrpSpPr>
          <p:nvPr/>
        </p:nvGrpSpPr>
        <p:grpSpPr bwMode="auto">
          <a:xfrm>
            <a:off x="7890669" y="1982789"/>
            <a:ext cx="1435100" cy="1271587"/>
            <a:chOff x="4371400" y="2325290"/>
            <a:chExt cx="1434977" cy="1272776"/>
          </a:xfrm>
        </p:grpSpPr>
        <p:sp>
          <p:nvSpPr>
            <p:cNvPr id="35" name="任意多边形 34"/>
            <p:cNvSpPr/>
            <p:nvPr/>
          </p:nvSpPr>
          <p:spPr>
            <a:xfrm>
              <a:off x="4371400" y="2325290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128" tIns="677128" rIns="677128" bIns="677128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/>
            </a:p>
          </p:txBody>
        </p:sp>
        <p:sp>
          <p:nvSpPr>
            <p:cNvPr id="39961" name="TextBox 47"/>
            <p:cNvSpPr txBox="1">
              <a:spLocks noChangeArrowheads="1"/>
            </p:cNvSpPr>
            <p:nvPr/>
          </p:nvSpPr>
          <p:spPr bwMode="auto">
            <a:xfrm>
              <a:off x="4473770" y="2638166"/>
              <a:ext cx="13326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600" b="1">
                  <a:solidFill>
                    <a:schemeClr val="bg1"/>
                  </a:solidFill>
                </a:rPr>
                <a:t>JPG</a:t>
              </a:r>
              <a:endParaRPr lang="zh-CN" altLang="en-US" sz="3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9944" name="组合 51"/>
          <p:cNvGrpSpPr>
            <a:grpSpLocks/>
          </p:cNvGrpSpPr>
          <p:nvPr/>
        </p:nvGrpSpPr>
        <p:grpSpPr bwMode="auto">
          <a:xfrm>
            <a:off x="7890669" y="1982789"/>
            <a:ext cx="1435100" cy="1271587"/>
            <a:chOff x="4371400" y="2325290"/>
            <a:chExt cx="1434977" cy="1272776"/>
          </a:xfrm>
        </p:grpSpPr>
        <p:sp>
          <p:nvSpPr>
            <p:cNvPr id="40" name="任意多边形 39"/>
            <p:cNvSpPr/>
            <p:nvPr/>
          </p:nvSpPr>
          <p:spPr>
            <a:xfrm>
              <a:off x="4371400" y="2325290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128" tIns="677128" rIns="677128" bIns="677128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/>
            </a:p>
          </p:txBody>
        </p:sp>
        <p:sp>
          <p:nvSpPr>
            <p:cNvPr id="39957" name="TextBox 53"/>
            <p:cNvSpPr txBox="1">
              <a:spLocks noChangeArrowheads="1"/>
            </p:cNvSpPr>
            <p:nvPr/>
          </p:nvSpPr>
          <p:spPr bwMode="auto">
            <a:xfrm>
              <a:off x="4473770" y="2638166"/>
              <a:ext cx="13326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600" b="1">
                  <a:solidFill>
                    <a:schemeClr val="bg1"/>
                  </a:solidFill>
                </a:rPr>
                <a:t>JPG</a:t>
              </a:r>
              <a:endParaRPr lang="zh-CN" altLang="en-US" sz="3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2936082" y="2001839"/>
            <a:ext cx="1497013" cy="1273175"/>
            <a:chOff x="1132087" y="2344738"/>
            <a:chExt cx="1496813" cy="1272776"/>
          </a:xfrm>
        </p:grpSpPr>
        <p:sp>
          <p:nvSpPr>
            <p:cNvPr id="43" name="任意多边形 42"/>
            <p:cNvSpPr/>
            <p:nvPr/>
          </p:nvSpPr>
          <p:spPr>
            <a:xfrm>
              <a:off x="1132087" y="2344738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128" tIns="677128" rIns="677128" bIns="677128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800" dirty="0"/>
            </a:p>
          </p:txBody>
        </p:sp>
        <p:sp>
          <p:nvSpPr>
            <p:cNvPr id="39953" name="TextBox 56"/>
            <p:cNvSpPr txBox="1">
              <a:spLocks noChangeArrowheads="1"/>
            </p:cNvSpPr>
            <p:nvPr/>
          </p:nvSpPr>
          <p:spPr bwMode="auto">
            <a:xfrm>
              <a:off x="1296293" y="2652583"/>
              <a:ext cx="13326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600" b="1">
                  <a:solidFill>
                    <a:schemeClr val="bg1"/>
                  </a:solidFill>
                </a:rPr>
                <a:t>GIF</a:t>
              </a:r>
              <a:endParaRPr lang="zh-CN" altLang="en-US" sz="3600" b="1">
                <a:solidFill>
                  <a:schemeClr val="bg1"/>
                </a:solidFill>
              </a:endParaRPr>
            </a:p>
          </p:txBody>
        </p:sp>
      </p:grp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2837657" y="3551239"/>
            <a:ext cx="6575425" cy="1939925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6"/>
                </a:solidFill>
              </a:rPr>
              <a:t>PNG</a:t>
            </a:r>
            <a:r>
              <a:rPr lang="zh-CN" altLang="zh-CN" sz="2000" b="1" dirty="0">
                <a:solidFill>
                  <a:schemeClr val="accent6"/>
                </a:solidFill>
              </a:rPr>
              <a:t>包括</a:t>
            </a:r>
            <a:r>
              <a:rPr lang="en-US" altLang="zh-CN" sz="2000" b="1" dirty="0">
                <a:solidFill>
                  <a:srgbClr val="FF0000"/>
                </a:solidFill>
              </a:rPr>
              <a:t>PNG-8</a:t>
            </a:r>
            <a:r>
              <a:rPr lang="zh-CN" altLang="zh-CN" sz="2000" b="1" dirty="0">
                <a:solidFill>
                  <a:srgbClr val="FF0000"/>
                </a:solidFill>
              </a:rPr>
              <a:t>和真色彩</a:t>
            </a:r>
            <a:r>
              <a:rPr lang="en-US" altLang="zh-CN" sz="2000" b="1" dirty="0">
                <a:solidFill>
                  <a:srgbClr val="FF0000"/>
                </a:solidFill>
              </a:rPr>
              <a:t>PNG</a:t>
            </a:r>
            <a:r>
              <a:rPr lang="zh-CN" altLang="zh-CN" sz="2000" b="1" dirty="0">
                <a:solidFill>
                  <a:schemeClr val="accent6"/>
                </a:solidFill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</a:rPr>
              <a:t>PNG-24</a:t>
            </a:r>
            <a:r>
              <a:rPr lang="zh-CN" altLang="zh-CN" sz="2000" b="1" dirty="0">
                <a:solidFill>
                  <a:schemeClr val="accent6"/>
                </a:solidFill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</a:rPr>
              <a:t>PNG-32</a:t>
            </a:r>
            <a:r>
              <a:rPr lang="zh-CN" altLang="zh-CN" sz="2000" b="1" dirty="0">
                <a:solidFill>
                  <a:schemeClr val="accent6"/>
                </a:solidFill>
              </a:rPr>
              <a:t>）。相对于</a:t>
            </a:r>
            <a:r>
              <a:rPr lang="en-US" altLang="zh-CN" sz="2000" b="1" dirty="0">
                <a:solidFill>
                  <a:schemeClr val="accent6"/>
                </a:solidFill>
              </a:rPr>
              <a:t>GIF</a:t>
            </a:r>
            <a:r>
              <a:rPr lang="zh-CN" altLang="zh-CN" sz="2000" b="1" dirty="0">
                <a:solidFill>
                  <a:schemeClr val="accent6"/>
                </a:solidFill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</a:rPr>
              <a:t>PNG</a:t>
            </a:r>
            <a:r>
              <a:rPr lang="zh-CN" altLang="zh-CN" sz="2000" b="1" dirty="0">
                <a:solidFill>
                  <a:schemeClr val="accent6"/>
                </a:solidFill>
              </a:rPr>
              <a:t>最大的优势是</a:t>
            </a:r>
            <a:r>
              <a:rPr lang="zh-CN" altLang="zh-CN" sz="2000" b="1" dirty="0">
                <a:solidFill>
                  <a:srgbClr val="FF0000"/>
                </a:solidFill>
              </a:rPr>
              <a:t>体积更小</a:t>
            </a:r>
            <a:r>
              <a:rPr lang="zh-CN" altLang="zh-CN" sz="2000" b="1" dirty="0">
                <a:solidFill>
                  <a:schemeClr val="accent6"/>
                </a:solidFill>
              </a:rPr>
              <a:t>，支持</a:t>
            </a:r>
            <a:r>
              <a:rPr lang="en-US" altLang="zh-CN" sz="2000" b="1" dirty="0">
                <a:solidFill>
                  <a:srgbClr val="FF0000"/>
                </a:solidFill>
              </a:rPr>
              <a:t>alpha</a:t>
            </a:r>
            <a:r>
              <a:rPr lang="zh-CN" altLang="zh-CN" sz="2000" b="1" dirty="0">
                <a:solidFill>
                  <a:srgbClr val="FF0000"/>
                </a:solidFill>
              </a:rPr>
              <a:t>透明</a:t>
            </a:r>
            <a:r>
              <a:rPr lang="zh-CN" altLang="zh-CN" sz="2000" b="1" dirty="0">
                <a:solidFill>
                  <a:schemeClr val="accent6"/>
                </a:solidFill>
              </a:rPr>
              <a:t>（全透明，半透明，全不透明），并且颜色过渡更平滑，但</a:t>
            </a:r>
            <a:r>
              <a:rPr lang="en-US" altLang="zh-CN" sz="2000" b="1" dirty="0">
                <a:solidFill>
                  <a:srgbClr val="FF0000"/>
                </a:solidFill>
              </a:rPr>
              <a:t>PNG</a:t>
            </a:r>
            <a:r>
              <a:rPr lang="zh-CN" altLang="zh-CN" sz="2000" b="1" dirty="0">
                <a:solidFill>
                  <a:srgbClr val="FF0000"/>
                </a:solidFill>
              </a:rPr>
              <a:t>不支持动画</a:t>
            </a:r>
            <a:r>
              <a:rPr lang="zh-CN" altLang="zh-CN" sz="2000" b="1" dirty="0"/>
              <a:t>。</a:t>
            </a:r>
            <a:endParaRPr lang="zh-CN" altLang="en-US" sz="2000" b="1" dirty="0"/>
          </a:p>
        </p:txBody>
      </p: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2829720" y="5683250"/>
            <a:ext cx="7159625" cy="369888"/>
            <a:chOff x="1303247" y="5857716"/>
            <a:chExt cx="6936533" cy="369332"/>
          </a:xfrm>
        </p:grpSpPr>
        <p:sp>
          <p:nvSpPr>
            <p:cNvPr id="39948" name="燕尾形 59"/>
            <p:cNvSpPr>
              <a:spLocks noChangeArrowheads="1"/>
            </p:cNvSpPr>
            <p:nvPr/>
          </p:nvSpPr>
          <p:spPr bwMode="auto">
            <a:xfrm>
              <a:off x="1303247" y="5955268"/>
              <a:ext cx="265987" cy="184666"/>
            </a:xfrm>
            <a:prstGeom prst="chevron">
              <a:avLst>
                <a:gd name="adj" fmla="val 49999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9949" name="矩形 60"/>
            <p:cNvSpPr>
              <a:spLocks noChangeArrowheads="1"/>
            </p:cNvSpPr>
            <p:nvPr/>
          </p:nvSpPr>
          <p:spPr bwMode="auto">
            <a:xfrm>
              <a:off x="1587123" y="5857716"/>
              <a:ext cx="66526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0000"/>
                  </a:solidFill>
                </a:rPr>
                <a:t>IE6</a:t>
              </a:r>
              <a:r>
                <a:rPr lang="zh-CN" altLang="zh-CN">
                  <a:solidFill>
                    <a:srgbClr val="FF0000"/>
                  </a:solidFill>
                </a:rPr>
                <a:t>是可以支持</a:t>
              </a:r>
              <a:r>
                <a:rPr lang="en-US" altLang="zh-CN">
                  <a:solidFill>
                    <a:srgbClr val="FF0000"/>
                  </a:solidFill>
                </a:rPr>
                <a:t>PNG-8</a:t>
              </a:r>
              <a:r>
                <a:rPr lang="zh-CN" altLang="zh-CN">
                  <a:solidFill>
                    <a:srgbClr val="FF0000"/>
                  </a:solidFill>
                </a:rPr>
                <a:t>，但在处理</a:t>
              </a:r>
              <a:r>
                <a:rPr lang="en-US" altLang="zh-CN">
                  <a:solidFill>
                    <a:srgbClr val="FF0000"/>
                  </a:solidFill>
                </a:rPr>
                <a:t>PNG-24</a:t>
              </a:r>
              <a:r>
                <a:rPr lang="zh-CN" altLang="zh-CN">
                  <a:solidFill>
                    <a:srgbClr val="FF0000"/>
                  </a:solidFill>
                </a:rPr>
                <a:t>的透明时会显示灰色</a:t>
              </a:r>
              <a:r>
                <a:rPr lang="zh-CN" altLang="en-US">
                  <a:solidFill>
                    <a:srgbClr val="FF0000"/>
                  </a:solidFill>
                </a:rPr>
                <a:t>。</a:t>
              </a:r>
            </a:p>
          </p:txBody>
        </p:sp>
      </p:grp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1261940" y="162669"/>
            <a:ext cx="9660977" cy="635000"/>
          </a:xfrm>
        </p:spPr>
        <p:txBody>
          <a:bodyPr/>
          <a:lstStyle/>
          <a:p>
            <a:r>
              <a:rPr lang="en-US" altLang="zh-CN" dirty="0"/>
              <a:t>2.3.1 </a:t>
            </a:r>
            <a:r>
              <a:rPr lang="zh-CN" altLang="en-US" dirty="0"/>
              <a:t>常见图片格式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15175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152638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40963" name="组合 14"/>
          <p:cNvGrpSpPr>
            <a:grpSpLocks/>
          </p:cNvGrpSpPr>
          <p:nvPr/>
        </p:nvGrpSpPr>
        <p:grpSpPr bwMode="auto">
          <a:xfrm>
            <a:off x="1526381" y="969963"/>
            <a:ext cx="9144000" cy="1028700"/>
            <a:chOff x="0" y="969484"/>
            <a:chExt cx="9144000" cy="1029179"/>
          </a:xfrm>
        </p:grpSpPr>
        <p:sp>
          <p:nvSpPr>
            <p:cNvPr id="37" name="矩形 36"/>
            <p:cNvSpPr/>
            <p:nvPr/>
          </p:nvSpPr>
          <p:spPr bwMode="auto">
            <a:xfrm>
              <a:off x="0" y="969484"/>
              <a:ext cx="9144000" cy="792641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pic>
          <p:nvPicPr>
            <p:cNvPr id="40997" name="Picture 2" descr="C:\Documents and Settings\Administrator\桌面\小人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125" y="969963"/>
              <a:ext cx="13239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矩形 38"/>
            <p:cNvSpPr/>
            <p:nvPr/>
          </p:nvSpPr>
          <p:spPr>
            <a:xfrm>
              <a:off x="1755775" y="1142602"/>
              <a:ext cx="2185988" cy="462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常用图片格式</a:t>
              </a:r>
              <a:endParaRPr lang="en-US" altLang="zh-CN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965" name="组合 14"/>
          <p:cNvGrpSpPr>
            <a:grpSpLocks/>
          </p:cNvGrpSpPr>
          <p:nvPr/>
        </p:nvGrpSpPr>
        <p:grpSpPr bwMode="auto">
          <a:xfrm>
            <a:off x="2936082" y="2001839"/>
            <a:ext cx="1497013" cy="1273175"/>
            <a:chOff x="1132087" y="2344738"/>
            <a:chExt cx="1496813" cy="1272776"/>
          </a:xfrm>
        </p:grpSpPr>
        <p:sp>
          <p:nvSpPr>
            <p:cNvPr id="10" name="任意多边形 9"/>
            <p:cNvSpPr/>
            <p:nvPr/>
          </p:nvSpPr>
          <p:spPr>
            <a:xfrm>
              <a:off x="1132087" y="2344738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128" tIns="677128" rIns="677128" bIns="677128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800" dirty="0"/>
            </a:p>
          </p:txBody>
        </p:sp>
        <p:sp>
          <p:nvSpPr>
            <p:cNvPr id="40993" name="TextBox 16"/>
            <p:cNvSpPr txBox="1">
              <a:spLocks noChangeArrowheads="1"/>
            </p:cNvSpPr>
            <p:nvPr/>
          </p:nvSpPr>
          <p:spPr bwMode="auto">
            <a:xfrm>
              <a:off x="1296293" y="2652583"/>
              <a:ext cx="13326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600" b="1">
                  <a:solidFill>
                    <a:schemeClr val="bg1"/>
                  </a:solidFill>
                </a:rPr>
                <a:t>GIF</a:t>
              </a:r>
              <a:endParaRPr lang="zh-CN" altLang="en-US" sz="3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40966" name="组合 17"/>
          <p:cNvGrpSpPr>
            <a:grpSpLocks/>
          </p:cNvGrpSpPr>
          <p:nvPr/>
        </p:nvGrpSpPr>
        <p:grpSpPr bwMode="auto">
          <a:xfrm>
            <a:off x="5460206" y="1985964"/>
            <a:ext cx="1403350" cy="1273175"/>
            <a:chOff x="2751931" y="2328664"/>
            <a:chExt cx="1404339" cy="1272776"/>
          </a:xfrm>
        </p:grpSpPr>
        <p:sp>
          <p:nvSpPr>
            <p:cNvPr id="13" name="任意多边形 12"/>
            <p:cNvSpPr/>
            <p:nvPr/>
          </p:nvSpPr>
          <p:spPr>
            <a:xfrm>
              <a:off x="2751931" y="2328664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128" tIns="677128" rIns="677128" bIns="677128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/>
            </a:p>
          </p:txBody>
        </p:sp>
        <p:sp>
          <p:nvSpPr>
            <p:cNvPr id="40989" name="TextBox 19"/>
            <p:cNvSpPr txBox="1">
              <a:spLocks noChangeArrowheads="1"/>
            </p:cNvSpPr>
            <p:nvPr/>
          </p:nvSpPr>
          <p:spPr bwMode="auto">
            <a:xfrm>
              <a:off x="2823663" y="2665283"/>
              <a:ext cx="13326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600" b="1">
                  <a:solidFill>
                    <a:schemeClr val="bg1"/>
                  </a:solidFill>
                </a:rPr>
                <a:t>PNG</a:t>
              </a:r>
              <a:endParaRPr lang="zh-CN" altLang="en-US" sz="3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7890669" y="1982789"/>
            <a:ext cx="1435100" cy="1271587"/>
            <a:chOff x="4371400" y="2325290"/>
            <a:chExt cx="1434977" cy="1272776"/>
          </a:xfrm>
        </p:grpSpPr>
        <p:sp>
          <p:nvSpPr>
            <p:cNvPr id="16" name="任意多边形 15"/>
            <p:cNvSpPr/>
            <p:nvPr/>
          </p:nvSpPr>
          <p:spPr>
            <a:xfrm>
              <a:off x="4371400" y="2325290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128" tIns="677128" rIns="677128" bIns="677128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/>
            </a:p>
          </p:txBody>
        </p:sp>
        <p:sp>
          <p:nvSpPr>
            <p:cNvPr id="40985" name="TextBox 22"/>
            <p:cNvSpPr txBox="1">
              <a:spLocks noChangeArrowheads="1"/>
            </p:cNvSpPr>
            <p:nvPr/>
          </p:nvSpPr>
          <p:spPr bwMode="auto">
            <a:xfrm>
              <a:off x="4473770" y="2638166"/>
              <a:ext cx="13326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600" b="1">
                  <a:solidFill>
                    <a:schemeClr val="bg1"/>
                  </a:solidFill>
                </a:rPr>
                <a:t>JPG</a:t>
              </a:r>
              <a:endParaRPr lang="zh-CN" altLang="en-US" sz="3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40968" name="组合 26"/>
          <p:cNvGrpSpPr>
            <a:grpSpLocks/>
          </p:cNvGrpSpPr>
          <p:nvPr/>
        </p:nvGrpSpPr>
        <p:grpSpPr bwMode="auto">
          <a:xfrm>
            <a:off x="2936082" y="2001839"/>
            <a:ext cx="1497013" cy="1273175"/>
            <a:chOff x="1132087" y="2344738"/>
            <a:chExt cx="1496813" cy="1272776"/>
          </a:xfrm>
        </p:grpSpPr>
        <p:sp>
          <p:nvSpPr>
            <p:cNvPr id="19" name="任意多边形 18"/>
            <p:cNvSpPr/>
            <p:nvPr/>
          </p:nvSpPr>
          <p:spPr>
            <a:xfrm>
              <a:off x="1132087" y="2344738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128" tIns="677128" rIns="677128" bIns="677128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800" dirty="0"/>
            </a:p>
          </p:txBody>
        </p:sp>
        <p:sp>
          <p:nvSpPr>
            <p:cNvPr id="40981" name="TextBox 28"/>
            <p:cNvSpPr txBox="1">
              <a:spLocks noChangeArrowheads="1"/>
            </p:cNvSpPr>
            <p:nvPr/>
          </p:nvSpPr>
          <p:spPr bwMode="auto">
            <a:xfrm>
              <a:off x="1296293" y="2652583"/>
              <a:ext cx="13326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600" b="1">
                  <a:solidFill>
                    <a:schemeClr val="bg1"/>
                  </a:solidFill>
                </a:rPr>
                <a:t>GIF</a:t>
              </a:r>
              <a:endParaRPr lang="zh-CN" altLang="en-US" sz="3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5460206" y="1985964"/>
            <a:ext cx="1403350" cy="1273175"/>
            <a:chOff x="2751931" y="2328664"/>
            <a:chExt cx="1404339" cy="1272776"/>
          </a:xfrm>
        </p:grpSpPr>
        <p:sp>
          <p:nvSpPr>
            <p:cNvPr id="22" name="任意多边形 21"/>
            <p:cNvSpPr/>
            <p:nvPr/>
          </p:nvSpPr>
          <p:spPr>
            <a:xfrm>
              <a:off x="2751931" y="2328664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128" tIns="677128" rIns="677128" bIns="677128" spcCol="1270" anchor="ctr"/>
            <a:lstStyle/>
            <a:p>
              <a:pPr algn="ctr"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/>
            </a:p>
          </p:txBody>
        </p:sp>
        <p:sp>
          <p:nvSpPr>
            <p:cNvPr id="40977" name="TextBox 31"/>
            <p:cNvSpPr txBox="1">
              <a:spLocks noChangeArrowheads="1"/>
            </p:cNvSpPr>
            <p:nvPr/>
          </p:nvSpPr>
          <p:spPr bwMode="auto">
            <a:xfrm>
              <a:off x="2823663" y="2665283"/>
              <a:ext cx="13326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600" b="1">
                  <a:solidFill>
                    <a:schemeClr val="bg1"/>
                  </a:solidFill>
                </a:rPr>
                <a:t>PNG</a:t>
              </a:r>
              <a:endParaRPr lang="zh-CN" altLang="en-US" sz="3600" b="1">
                <a:solidFill>
                  <a:schemeClr val="bg1"/>
                </a:solidFill>
              </a:endParaRPr>
            </a:p>
          </p:txBody>
        </p:sp>
      </p:grp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837657" y="3551239"/>
            <a:ext cx="6575425" cy="1939925"/>
          </a:xfrm>
          <a:prstGeom prst="rect">
            <a:avLst/>
          </a:prstGeom>
          <a:solidFill>
            <a:schemeClr val="bg1"/>
          </a:solidFill>
          <a:ln w="9525">
            <a:solidFill>
              <a:srgbClr val="00B0F0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JPG</a:t>
            </a:r>
            <a:r>
              <a:rPr lang="zh-CN" altLang="zh-CN" sz="2000" b="1" dirty="0">
                <a:solidFill>
                  <a:schemeClr val="accent6"/>
                </a:solidFill>
              </a:rPr>
              <a:t>所能显示的颜色比</a:t>
            </a:r>
            <a:r>
              <a:rPr lang="en-US" altLang="zh-CN" sz="2000" b="1" dirty="0">
                <a:solidFill>
                  <a:srgbClr val="FF0000"/>
                </a:solidFill>
              </a:rPr>
              <a:t>GIF</a:t>
            </a:r>
            <a:r>
              <a:rPr lang="zh-CN" altLang="zh-CN" sz="2000" b="1" dirty="0">
                <a:solidFill>
                  <a:srgbClr val="FF0000"/>
                </a:solidFill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</a:rPr>
              <a:t>PNG</a:t>
            </a:r>
            <a:r>
              <a:rPr lang="zh-CN" altLang="zh-CN" sz="2000" b="1" dirty="0">
                <a:solidFill>
                  <a:schemeClr val="accent6"/>
                </a:solidFill>
              </a:rPr>
              <a:t>要多的多，可以用来保存超过</a:t>
            </a:r>
            <a:r>
              <a:rPr lang="en-US" altLang="zh-CN" sz="2000" b="1" dirty="0">
                <a:solidFill>
                  <a:srgbClr val="FF0000"/>
                </a:solidFill>
              </a:rPr>
              <a:t>256</a:t>
            </a:r>
            <a:r>
              <a:rPr lang="zh-CN" altLang="zh-CN" sz="2000" b="1" dirty="0">
                <a:solidFill>
                  <a:srgbClr val="FF0000"/>
                </a:solidFill>
              </a:rPr>
              <a:t>种颜色</a:t>
            </a:r>
            <a:r>
              <a:rPr lang="zh-CN" altLang="zh-CN" sz="2000" b="1" dirty="0">
                <a:solidFill>
                  <a:schemeClr val="accent6"/>
                </a:solidFill>
              </a:rPr>
              <a:t>的图像，但是</a:t>
            </a:r>
            <a:r>
              <a:rPr lang="en-US" altLang="zh-CN" sz="2000" b="1" dirty="0">
                <a:solidFill>
                  <a:srgbClr val="FF0000"/>
                </a:solidFill>
              </a:rPr>
              <a:t>JPG</a:t>
            </a:r>
            <a:r>
              <a:rPr lang="zh-CN" altLang="zh-CN" sz="2000" b="1" dirty="0">
                <a:solidFill>
                  <a:schemeClr val="accent6"/>
                </a:solidFill>
              </a:rPr>
              <a:t>是一种</a:t>
            </a:r>
            <a:r>
              <a:rPr lang="zh-CN" altLang="zh-CN" sz="2000" b="1" dirty="0">
                <a:solidFill>
                  <a:srgbClr val="FF0000"/>
                </a:solidFill>
              </a:rPr>
              <a:t>有损压缩</a:t>
            </a:r>
            <a:r>
              <a:rPr lang="zh-CN" altLang="zh-CN" sz="2000" b="1" dirty="0">
                <a:solidFill>
                  <a:schemeClr val="accent6"/>
                </a:solidFill>
              </a:rPr>
              <a:t>的图像格式，这就意味着每修改一次图片都会造成一些图像数据的丢失。</a:t>
            </a:r>
            <a:endParaRPr lang="zh-CN" altLang="en-US" sz="2000" b="1" dirty="0">
              <a:solidFill>
                <a:schemeClr val="accent6"/>
              </a:solidFill>
            </a:endParaRPr>
          </a:p>
        </p:txBody>
      </p: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786857" y="5626101"/>
            <a:ext cx="7173913" cy="646113"/>
            <a:chOff x="1303247" y="5872230"/>
            <a:chExt cx="6950595" cy="646331"/>
          </a:xfrm>
        </p:grpSpPr>
        <p:sp>
          <p:nvSpPr>
            <p:cNvPr id="40972" name="燕尾形 34"/>
            <p:cNvSpPr>
              <a:spLocks noChangeArrowheads="1"/>
            </p:cNvSpPr>
            <p:nvPr/>
          </p:nvSpPr>
          <p:spPr bwMode="auto">
            <a:xfrm>
              <a:off x="1303247" y="5955268"/>
              <a:ext cx="265987" cy="184666"/>
            </a:xfrm>
            <a:prstGeom prst="chevron">
              <a:avLst>
                <a:gd name="adj" fmla="val 49999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0973" name="矩形 35"/>
            <p:cNvSpPr>
              <a:spLocks noChangeArrowheads="1"/>
            </p:cNvSpPr>
            <p:nvPr/>
          </p:nvSpPr>
          <p:spPr bwMode="auto">
            <a:xfrm>
              <a:off x="1601185" y="5872230"/>
              <a:ext cx="665265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>
                  <a:solidFill>
                    <a:srgbClr val="FF0000"/>
                  </a:solidFill>
                </a:rPr>
                <a:t>小图片考虑</a:t>
              </a:r>
              <a:r>
                <a:rPr lang="en-US" altLang="zh-CN">
                  <a:solidFill>
                    <a:srgbClr val="FF0000"/>
                  </a:solidFill>
                </a:rPr>
                <a:t>GIF</a:t>
              </a:r>
              <a:r>
                <a:rPr lang="zh-CN" altLang="zh-CN">
                  <a:solidFill>
                    <a:srgbClr val="FF0000"/>
                  </a:solidFill>
                </a:rPr>
                <a:t>或</a:t>
              </a:r>
              <a:r>
                <a:rPr lang="en-US" altLang="zh-CN">
                  <a:solidFill>
                    <a:srgbClr val="FF0000"/>
                  </a:solidFill>
                </a:rPr>
                <a:t>PNG-8</a:t>
              </a:r>
              <a:r>
                <a:rPr lang="zh-CN" altLang="zh-CN">
                  <a:solidFill>
                    <a:srgbClr val="FF0000"/>
                  </a:solidFill>
                </a:rPr>
                <a:t>，半透明图像考虑</a:t>
              </a:r>
              <a:r>
                <a:rPr lang="en-US" altLang="zh-CN">
                  <a:solidFill>
                    <a:srgbClr val="FF0000"/>
                  </a:solidFill>
                </a:rPr>
                <a:t>PNG-24</a:t>
              </a:r>
              <a:r>
                <a:rPr lang="zh-CN" altLang="zh-CN">
                  <a:solidFill>
                    <a:srgbClr val="FF0000"/>
                  </a:solidFill>
                </a:rPr>
                <a:t>，类似照片的图像则考虑</a:t>
              </a:r>
              <a:r>
                <a:rPr lang="en-US" altLang="zh-CN">
                  <a:solidFill>
                    <a:srgbClr val="FF0000"/>
                  </a:solidFill>
                </a:rPr>
                <a:t>JPG</a:t>
              </a:r>
              <a:r>
                <a:rPr lang="zh-CN" altLang="zh-CN">
                  <a:solidFill>
                    <a:srgbClr val="FF0000"/>
                  </a:solidFill>
                </a:rPr>
                <a:t>。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1261940" y="162669"/>
            <a:ext cx="9660977" cy="635000"/>
          </a:xfrm>
        </p:spPr>
        <p:txBody>
          <a:bodyPr/>
          <a:lstStyle/>
          <a:p>
            <a:r>
              <a:rPr lang="en-US" altLang="zh-CN" dirty="0"/>
              <a:t>2.3.1 </a:t>
            </a:r>
            <a:r>
              <a:rPr lang="zh-CN" altLang="en-US" dirty="0"/>
              <a:t>常见图片格式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30091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52638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41987" name="组合 14"/>
          <p:cNvGrpSpPr>
            <a:grpSpLocks/>
          </p:cNvGrpSpPr>
          <p:nvPr/>
        </p:nvGrpSpPr>
        <p:grpSpPr bwMode="auto">
          <a:xfrm>
            <a:off x="1526381" y="969963"/>
            <a:ext cx="9144000" cy="1028700"/>
            <a:chOff x="0" y="969484"/>
            <a:chExt cx="9144000" cy="1029179"/>
          </a:xfrm>
        </p:grpSpPr>
        <p:sp>
          <p:nvSpPr>
            <p:cNvPr id="37" name="矩形 36"/>
            <p:cNvSpPr/>
            <p:nvPr/>
          </p:nvSpPr>
          <p:spPr bwMode="auto">
            <a:xfrm>
              <a:off x="0" y="969484"/>
              <a:ext cx="9144000" cy="792641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pic>
          <p:nvPicPr>
            <p:cNvPr id="42002" name="Picture 2" descr="C:\Documents and Settings\Administrator\桌面\小人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125" y="969963"/>
              <a:ext cx="13239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矩形 38"/>
            <p:cNvSpPr/>
            <p:nvPr/>
          </p:nvSpPr>
          <p:spPr>
            <a:xfrm>
              <a:off x="1755775" y="1142602"/>
              <a:ext cx="2886075" cy="462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图像标签</a:t>
              </a:r>
              <a:r>
                <a:rPr lang="en-US" altLang="zh-CN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&lt;</a:t>
              </a:r>
              <a:r>
                <a:rPr lang="en-US" altLang="zh-CN" sz="2400" b="1" spc="200" dirty="0" err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img</a:t>
              </a:r>
              <a:r>
                <a:rPr lang="en-US" altLang="zh-CN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/&gt;</a:t>
              </a: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22070" y="2124076"/>
            <a:ext cx="2166937" cy="1120775"/>
          </a:xfrm>
          <a:prstGeom prst="rect">
            <a:avLst/>
          </a:prstGeom>
          <a:noFill/>
          <a:ln w="28575" cap="flat" cmpd="sng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dist="25400" dir="2700000" algn="ctr" rotWithShape="0">
              <a:schemeClr val="tx1">
                <a:lumMod val="65000"/>
                <a:lumOff val="3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01094" y="3201988"/>
            <a:ext cx="1839912" cy="1549400"/>
          </a:xfrm>
          <a:prstGeom prst="rect">
            <a:avLst/>
          </a:prstGeom>
          <a:noFill/>
          <a:ln w="28575" cap="flat" cmpd="sng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dist="25400" dir="2700000" algn="ctr" rotWithShape="0">
              <a:schemeClr val="tx1">
                <a:lumMod val="65000"/>
                <a:lumOff val="3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90720" y="3170238"/>
            <a:ext cx="1457325" cy="1581150"/>
          </a:xfrm>
          <a:prstGeom prst="rect">
            <a:avLst/>
          </a:prstGeom>
          <a:noFill/>
          <a:ln w="28575" cap="flat" cmpd="sng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dist="25400" dir="2700000" algn="ctr" rotWithShape="0">
              <a:schemeClr val="tx1">
                <a:lumMod val="50000"/>
                <a:lumOff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41992" name="组合 8"/>
          <p:cNvGrpSpPr>
            <a:grpSpLocks/>
          </p:cNvGrpSpPr>
          <p:nvPr/>
        </p:nvGrpSpPr>
        <p:grpSpPr bwMode="auto">
          <a:xfrm>
            <a:off x="4598194" y="3481389"/>
            <a:ext cx="3663950" cy="1416058"/>
            <a:chOff x="2824956" y="3138246"/>
            <a:chExt cx="3664846" cy="1415850"/>
          </a:xfrm>
        </p:grpSpPr>
        <p:pic>
          <p:nvPicPr>
            <p:cNvPr id="41997" name="Picture 5" descr="C:\Users\Administrator\AppData\Local\Microsoft\Windows\Temporary Internet Files\Content.IE5\K1NLY0KB\MC900441926[1].wm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4956" y="3138246"/>
              <a:ext cx="1014487" cy="798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8" name="TextBox 7"/>
            <p:cNvSpPr txBox="1">
              <a:spLocks noChangeArrowheads="1"/>
            </p:cNvSpPr>
            <p:nvPr/>
          </p:nvSpPr>
          <p:spPr bwMode="auto">
            <a:xfrm>
              <a:off x="3465500" y="3261623"/>
              <a:ext cx="3024302" cy="1292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浏览网页</a:t>
              </a:r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时经常会看到</a:t>
              </a:r>
              <a:r>
                <a:rPr lang="zh-CN" altLang="en-US" sz="24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精美的图片</a:t>
              </a:r>
            </a:p>
          </p:txBody>
        </p:sp>
      </p:grpSp>
      <p:sp>
        <p:nvSpPr>
          <p:cNvPr id="15" name="下箭头 14"/>
          <p:cNvSpPr>
            <a:spLocks noChangeArrowheads="1"/>
          </p:cNvSpPr>
          <p:nvPr/>
        </p:nvSpPr>
        <p:spPr bwMode="auto">
          <a:xfrm>
            <a:off x="6025357" y="4889501"/>
            <a:ext cx="652463" cy="4349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3858469" y="5470525"/>
            <a:ext cx="5211683" cy="523219"/>
            <a:chOff x="2252530" y="4814888"/>
            <a:chExt cx="5331747" cy="523220"/>
          </a:xfrm>
        </p:grpSpPr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492589" y="4885015"/>
              <a:ext cx="188986" cy="369333"/>
            </a:xfrm>
            <a:prstGeom prst="rect">
              <a:avLst/>
            </a:prstGeom>
            <a:gradFill rotWithShape="0">
              <a:gsLst>
                <a:gs pos="0">
                  <a:schemeClr val="bg1">
                    <a:alpha val="0"/>
                  </a:schemeClr>
                </a:gs>
                <a:gs pos="50000">
                  <a:srgbClr val="00ACE6">
                    <a:alpha val="84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zh-CN">
                <a:solidFill>
                  <a:srgbClr val="FFFF00"/>
                </a:solidFill>
              </a:endParaRPr>
            </a:p>
          </p:txBody>
        </p:sp>
        <p:sp>
          <p:nvSpPr>
            <p:cNvPr id="41996" name="Text Box 15"/>
            <p:cNvSpPr txBox="1">
              <a:spLocks noChangeArrowheads="1"/>
            </p:cNvSpPr>
            <p:nvPr/>
          </p:nvSpPr>
          <p:spPr bwMode="auto">
            <a:xfrm>
              <a:off x="2252530" y="4814888"/>
              <a:ext cx="5331747" cy="523220"/>
            </a:xfrm>
            <a:prstGeom prst="rect">
              <a:avLst/>
            </a:prstGeom>
            <a:solidFill>
              <a:srgbClr val="960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8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在网页中</a:t>
              </a:r>
              <a:r>
                <a:rPr lang="zh-CN" altLang="en-US" sz="28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如何才能</a:t>
              </a:r>
              <a:r>
                <a:rPr lang="zh-CN" altLang="zh-CN" sz="28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显示图像</a:t>
              </a:r>
              <a:r>
                <a:rPr lang="zh-CN" altLang="en-US" sz="280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呢？</a:t>
              </a:r>
            </a:p>
          </p:txBody>
        </p:sp>
      </p:grp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9107" y="229544"/>
            <a:ext cx="8393113" cy="5266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2.3.2  </a:t>
            </a:r>
            <a:r>
              <a:rPr lang="zh-CN" altLang="en-US" dirty="0"/>
              <a:t>网页图片四</a:t>
            </a:r>
            <a:r>
              <a:rPr lang="zh-CN" altLang="en-US" dirty="0" smtClean="0"/>
              <a:t>要素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52323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5853" y="231031"/>
            <a:ext cx="5472608" cy="4616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</a:pPr>
            <a:r>
              <a:rPr lang="en-US" altLang="zh-CN" kern="1200" dirty="0">
                <a:solidFill>
                  <a:srgbClr val="F8F8F8"/>
                </a:solidFill>
                <a:latin typeface="微软雅黑"/>
                <a:cs typeface="+mn-cs"/>
              </a:rPr>
              <a:t>2.1  HTML5</a:t>
            </a:r>
            <a:r>
              <a:rPr lang="zh-CN" altLang="en-US" kern="1200" dirty="0">
                <a:solidFill>
                  <a:srgbClr val="F8F8F8"/>
                </a:solidFill>
                <a:latin typeface="微软雅黑"/>
                <a:cs typeface="+mn-cs"/>
              </a:rPr>
              <a:t>网页</a:t>
            </a:r>
            <a:r>
              <a:rPr lang="zh-CN" altLang="en-US" kern="1200" dirty="0" smtClean="0">
                <a:solidFill>
                  <a:srgbClr val="F8F8F8"/>
                </a:solidFill>
                <a:latin typeface="微软雅黑"/>
                <a:cs typeface="+mn-cs"/>
              </a:rPr>
              <a:t>结构</a:t>
            </a:r>
            <a:endParaRPr lang="zh-CN" altLang="en-US" kern="1200" dirty="0">
              <a:solidFill>
                <a:srgbClr val="F8F8F8"/>
              </a:solidFill>
              <a:latin typeface="微软雅黑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3365" y="1340768"/>
            <a:ext cx="9065496" cy="460523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latin typeface="+mn-ea"/>
              </a:rPr>
              <a:t>HTML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Hyper Text </a:t>
            </a:r>
            <a:r>
              <a:rPr lang="en-US" altLang="zh-CN" dirty="0" smtClean="0">
                <a:latin typeface="+mn-ea"/>
              </a:rPr>
              <a:t>Markup </a:t>
            </a:r>
            <a:r>
              <a:rPr lang="en-US" altLang="zh-CN" dirty="0">
                <a:latin typeface="+mn-ea"/>
              </a:rPr>
              <a:t>Language</a:t>
            </a:r>
            <a:r>
              <a:rPr lang="zh-CN" altLang="en-US" dirty="0">
                <a:latin typeface="+mn-ea"/>
              </a:rPr>
              <a:t>，超文本标签语言）是在</a:t>
            </a:r>
            <a:r>
              <a:rPr lang="en-US" altLang="zh-CN" dirty="0">
                <a:latin typeface="+mn-ea"/>
              </a:rPr>
              <a:t>1989</a:t>
            </a:r>
            <a:r>
              <a:rPr lang="zh-CN" altLang="en-US" dirty="0">
                <a:latin typeface="+mn-ea"/>
              </a:rPr>
              <a:t>年由</a:t>
            </a:r>
            <a:r>
              <a:rPr lang="en-US" altLang="zh-CN" dirty="0">
                <a:latin typeface="+mn-ea"/>
              </a:rPr>
              <a:t>Tim Berners-Lee</a:t>
            </a:r>
            <a:r>
              <a:rPr lang="zh-CN" altLang="en-US" dirty="0">
                <a:latin typeface="+mn-ea"/>
              </a:rPr>
              <a:t>制定的，并在</a:t>
            </a:r>
            <a:r>
              <a:rPr lang="en-US" altLang="zh-CN" dirty="0">
                <a:latin typeface="+mn-ea"/>
              </a:rPr>
              <a:t>1990</a:t>
            </a:r>
            <a:r>
              <a:rPr lang="zh-CN" altLang="en-US" dirty="0">
                <a:latin typeface="+mn-ea"/>
              </a:rPr>
              <a:t>年被应用到</a:t>
            </a:r>
            <a:r>
              <a:rPr lang="en-US" altLang="zh-CN" dirty="0">
                <a:latin typeface="+mn-ea"/>
              </a:rPr>
              <a:t>Web</a:t>
            </a:r>
            <a:r>
              <a:rPr lang="zh-CN" altLang="en-US" dirty="0">
                <a:latin typeface="+mn-ea"/>
              </a:rPr>
              <a:t>上，成为制作网页文件的基本规范。 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+mn-ea"/>
              </a:rPr>
              <a:t>目前主流的</a:t>
            </a:r>
            <a:r>
              <a:rPr lang="en-US" altLang="zh-CN" dirty="0">
                <a:latin typeface="+mn-ea"/>
              </a:rPr>
              <a:t>HTML5</a:t>
            </a:r>
            <a:r>
              <a:rPr lang="zh-CN" altLang="en-US" dirty="0">
                <a:latin typeface="+mn-ea"/>
              </a:rPr>
              <a:t>草案 是 </a:t>
            </a:r>
            <a:r>
              <a:rPr lang="en-US" altLang="zh-CN" dirty="0">
                <a:latin typeface="+mn-ea"/>
              </a:rPr>
              <a:t>W3C 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World Wide Web Consortium</a:t>
            </a:r>
            <a:r>
              <a:rPr lang="zh-CN" altLang="en-US" dirty="0">
                <a:latin typeface="+mn-ea"/>
              </a:rPr>
              <a:t>，万维网联盟）与 </a:t>
            </a:r>
            <a:r>
              <a:rPr lang="en-US" altLang="zh-CN" dirty="0">
                <a:latin typeface="+mn-ea"/>
              </a:rPr>
              <a:t>WHATWG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Web Hypertext Application Technology Working Group</a:t>
            </a:r>
            <a:r>
              <a:rPr lang="zh-CN" altLang="en-US" dirty="0">
                <a:latin typeface="+mn-ea"/>
              </a:rPr>
              <a:t>） 合作的结果。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+mn-ea"/>
              </a:rPr>
              <a:t>在浏览器的支持方面，最新版本的 </a:t>
            </a:r>
            <a:r>
              <a:rPr lang="en-US" altLang="zh-CN" dirty="0">
                <a:latin typeface="+mn-ea"/>
              </a:rPr>
              <a:t>Safari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Chrome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Firefox 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Microsoft </a:t>
            </a:r>
            <a:r>
              <a:rPr lang="en-US" altLang="zh-CN" dirty="0">
                <a:latin typeface="+mn-ea"/>
              </a:rPr>
              <a:t>Edge</a:t>
            </a:r>
            <a:r>
              <a:rPr lang="zh-CN" altLang="en-US" dirty="0" smtClean="0">
                <a:latin typeface="+mn-ea"/>
              </a:rPr>
              <a:t>以及 </a:t>
            </a:r>
            <a:r>
              <a:rPr lang="en-US" altLang="zh-CN" dirty="0">
                <a:latin typeface="+mn-ea"/>
              </a:rPr>
              <a:t>Opera </a:t>
            </a:r>
            <a:r>
              <a:rPr lang="zh-CN" altLang="en-US" dirty="0">
                <a:latin typeface="+mn-ea"/>
              </a:rPr>
              <a:t>支持某些 </a:t>
            </a:r>
            <a:r>
              <a:rPr lang="en-US" altLang="zh-CN" dirty="0">
                <a:latin typeface="+mn-ea"/>
              </a:rPr>
              <a:t>HTML5 </a:t>
            </a:r>
            <a:r>
              <a:rPr lang="zh-CN" altLang="en-US" dirty="0">
                <a:latin typeface="+mn-ea"/>
              </a:rPr>
              <a:t>特性。</a:t>
            </a:r>
            <a:r>
              <a:rPr lang="en-US" altLang="zh-CN" dirty="0">
                <a:latin typeface="+mn-ea"/>
              </a:rPr>
              <a:t>Internet Explorer </a:t>
            </a:r>
            <a:r>
              <a:rPr lang="en-US" altLang="zh-CN" dirty="0" smtClean="0">
                <a:latin typeface="+mn-ea"/>
              </a:rPr>
              <a:t>11</a:t>
            </a:r>
            <a:r>
              <a:rPr lang="zh-CN" altLang="en-US" dirty="0" smtClean="0">
                <a:latin typeface="+mn-ea"/>
              </a:rPr>
              <a:t>也支持</a:t>
            </a:r>
            <a:r>
              <a:rPr lang="zh-CN" altLang="en-US" dirty="0">
                <a:latin typeface="+mn-ea"/>
              </a:rPr>
              <a:t>某些 </a:t>
            </a:r>
            <a:r>
              <a:rPr lang="en-US" altLang="zh-CN" dirty="0">
                <a:latin typeface="+mn-ea"/>
              </a:rPr>
              <a:t>HTML5 </a:t>
            </a:r>
            <a:r>
              <a:rPr lang="zh-CN" altLang="en-US" dirty="0">
                <a:latin typeface="+mn-ea"/>
              </a:rPr>
              <a:t>特性。</a:t>
            </a:r>
            <a:endParaRPr lang="en-US" altLang="zh-CN" dirty="0"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HTML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不是编程语言，</a:t>
            </a:r>
            <a:r>
              <a:rPr lang="zh-CN" altLang="en-US" dirty="0">
                <a:solidFill>
                  <a:schemeClr val="accent6"/>
                </a:solidFill>
                <a:latin typeface="+mn-ea"/>
              </a:rPr>
              <a:t>不同于</a:t>
            </a:r>
            <a:r>
              <a:rPr lang="en-US" altLang="zh-CN" dirty="0">
                <a:solidFill>
                  <a:schemeClr val="accent6"/>
                </a:solidFill>
                <a:latin typeface="+mn-ea"/>
              </a:rPr>
              <a:t>C</a:t>
            </a:r>
            <a:r>
              <a:rPr lang="zh-CN" altLang="en-US" dirty="0">
                <a:solidFill>
                  <a:schemeClr val="accent6"/>
                </a:solidFill>
                <a:latin typeface="+mn-ea"/>
              </a:rPr>
              <a:t>语言、</a:t>
            </a:r>
            <a:r>
              <a:rPr lang="en-US" altLang="zh-CN" dirty="0">
                <a:solidFill>
                  <a:schemeClr val="accent6"/>
                </a:solidFill>
                <a:latin typeface="+mn-ea"/>
              </a:rPr>
              <a:t>Java</a:t>
            </a:r>
            <a:r>
              <a:rPr lang="zh-CN" altLang="en-US" dirty="0">
                <a:solidFill>
                  <a:schemeClr val="accent6"/>
                </a:solidFill>
                <a:latin typeface="+mn-ea"/>
              </a:rPr>
              <a:t>或</a:t>
            </a:r>
            <a:r>
              <a:rPr lang="en-US" altLang="zh-CN" dirty="0">
                <a:solidFill>
                  <a:schemeClr val="accent6"/>
                </a:solidFill>
                <a:latin typeface="+mn-ea"/>
              </a:rPr>
              <a:t>C#</a:t>
            </a:r>
            <a:r>
              <a:rPr lang="zh-CN" altLang="en-US" dirty="0">
                <a:solidFill>
                  <a:schemeClr val="accent6"/>
                </a:solidFill>
                <a:latin typeface="+mn-ea"/>
              </a:rPr>
              <a:t>等编程语言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，而是一种标记语言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(Markup Language)</a:t>
            </a:r>
            <a:r>
              <a:rPr lang="zh-CN" altLang="en-US" dirty="0">
                <a:latin typeface="+mn-ea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1330400" y="793331"/>
            <a:ext cx="3472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+mn-ea"/>
                <a:ea typeface="+mn-ea"/>
              </a:rPr>
              <a:t>2.1.1  HTML</a:t>
            </a:r>
            <a:r>
              <a:rPr lang="zh-CN" altLang="zh-CN" sz="2400" dirty="0">
                <a:solidFill>
                  <a:srgbClr val="00B050"/>
                </a:solidFill>
                <a:latin typeface="+mn-ea"/>
                <a:ea typeface="+mn-ea"/>
              </a:rPr>
              <a:t>的发展历程</a:t>
            </a:r>
            <a:endParaRPr lang="zh-CN" altLang="en-US" sz="2400" dirty="0">
              <a:solidFill>
                <a:srgbClr val="00B05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285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52638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43011" name="组合 14"/>
          <p:cNvGrpSpPr>
            <a:grpSpLocks/>
          </p:cNvGrpSpPr>
          <p:nvPr/>
        </p:nvGrpSpPr>
        <p:grpSpPr bwMode="auto">
          <a:xfrm>
            <a:off x="1526381" y="969963"/>
            <a:ext cx="9144000" cy="1028700"/>
            <a:chOff x="0" y="969484"/>
            <a:chExt cx="9144000" cy="1029179"/>
          </a:xfrm>
        </p:grpSpPr>
        <p:sp>
          <p:nvSpPr>
            <p:cNvPr id="37" name="矩形 36"/>
            <p:cNvSpPr/>
            <p:nvPr/>
          </p:nvSpPr>
          <p:spPr bwMode="auto">
            <a:xfrm>
              <a:off x="0" y="969484"/>
              <a:ext cx="9144000" cy="792641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pic>
          <p:nvPicPr>
            <p:cNvPr id="43029" name="Picture 2" descr="C:\Documents and Settings\Administrator\桌面\小人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125" y="969963"/>
              <a:ext cx="13239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矩形 38"/>
            <p:cNvSpPr/>
            <p:nvPr/>
          </p:nvSpPr>
          <p:spPr>
            <a:xfrm>
              <a:off x="1755775" y="1142602"/>
              <a:ext cx="2886075" cy="462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图像标签</a:t>
              </a:r>
              <a:r>
                <a:rPr lang="en-US" altLang="zh-CN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&lt;</a:t>
              </a:r>
              <a:r>
                <a:rPr lang="en-US" altLang="zh-CN" sz="2400" b="1" spc="200" dirty="0" err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img</a:t>
              </a:r>
              <a:r>
                <a:rPr lang="en-US" altLang="zh-CN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/&gt;</a:t>
              </a:r>
            </a:p>
          </p:txBody>
        </p:sp>
      </p:grpSp>
      <p:sp>
        <p:nvSpPr>
          <p:cNvPr id="8" name="下箭头 7"/>
          <p:cNvSpPr>
            <a:spLocks noChangeArrowheads="1"/>
          </p:cNvSpPr>
          <p:nvPr/>
        </p:nvSpPr>
        <p:spPr bwMode="auto">
          <a:xfrm>
            <a:off x="5277644" y="2173288"/>
            <a:ext cx="571500" cy="51911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353469" y="2954338"/>
            <a:ext cx="7326312" cy="1801812"/>
            <a:chOff x="1435099" y="3438416"/>
            <a:chExt cx="7325519" cy="1802101"/>
          </a:xfrm>
        </p:grpSpPr>
        <p:grpSp>
          <p:nvGrpSpPr>
            <p:cNvPr id="43020" name="组合 76"/>
            <p:cNvGrpSpPr>
              <a:grpSpLocks/>
            </p:cNvGrpSpPr>
            <p:nvPr/>
          </p:nvGrpSpPr>
          <p:grpSpPr bwMode="auto">
            <a:xfrm>
              <a:off x="1435099" y="3438416"/>
              <a:ext cx="7325519" cy="1802101"/>
              <a:chOff x="533399" y="3181246"/>
              <a:chExt cx="7325519" cy="1802101"/>
            </a:xfrm>
          </p:grpSpPr>
          <p:grpSp>
            <p:nvGrpSpPr>
              <p:cNvPr id="43022" name="组合 72"/>
              <p:cNvGrpSpPr>
                <a:grpSpLocks/>
              </p:cNvGrpSpPr>
              <p:nvPr/>
            </p:nvGrpSpPr>
            <p:grpSpPr bwMode="auto">
              <a:xfrm>
                <a:off x="533399" y="3181246"/>
                <a:ext cx="7325519" cy="1802101"/>
                <a:chOff x="1523999" y="2388304"/>
                <a:chExt cx="8139469" cy="1985444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1523999" y="2736412"/>
                  <a:ext cx="8139469" cy="1637336"/>
                </a:xfrm>
                <a:prstGeom prst="rect">
                  <a:avLst/>
                </a:prstGeom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4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6" name="任意多边形 15"/>
                <p:cNvSpPr/>
                <p:nvPr/>
              </p:nvSpPr>
              <p:spPr>
                <a:xfrm>
                  <a:off x="1832646" y="2388304"/>
                  <a:ext cx="3444504" cy="577266"/>
                </a:xfrm>
                <a:custGeom>
                  <a:avLst/>
                  <a:gdLst>
                    <a:gd name="connsiteX0" fmla="*/ 0 w 4267200"/>
                    <a:gd name="connsiteY0" fmla="*/ 201820 h 1210897"/>
                    <a:gd name="connsiteX1" fmla="*/ 201820 w 4267200"/>
                    <a:gd name="connsiteY1" fmla="*/ 0 h 1210897"/>
                    <a:gd name="connsiteX2" fmla="*/ 4065380 w 4267200"/>
                    <a:gd name="connsiteY2" fmla="*/ 0 h 1210897"/>
                    <a:gd name="connsiteX3" fmla="*/ 4267200 w 4267200"/>
                    <a:gd name="connsiteY3" fmla="*/ 201820 h 1210897"/>
                    <a:gd name="connsiteX4" fmla="*/ 4267200 w 4267200"/>
                    <a:gd name="connsiteY4" fmla="*/ 1009077 h 1210897"/>
                    <a:gd name="connsiteX5" fmla="*/ 4065380 w 4267200"/>
                    <a:gd name="connsiteY5" fmla="*/ 1210897 h 1210897"/>
                    <a:gd name="connsiteX6" fmla="*/ 201820 w 4267200"/>
                    <a:gd name="connsiteY6" fmla="*/ 1210897 h 1210897"/>
                    <a:gd name="connsiteX7" fmla="*/ 0 w 4267200"/>
                    <a:gd name="connsiteY7" fmla="*/ 1009077 h 1210897"/>
                    <a:gd name="connsiteX8" fmla="*/ 0 w 4267200"/>
                    <a:gd name="connsiteY8" fmla="*/ 201820 h 1210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67200" h="1210897">
                      <a:moveTo>
                        <a:pt x="0" y="201820"/>
                      </a:moveTo>
                      <a:cubicBezTo>
                        <a:pt x="0" y="90358"/>
                        <a:pt x="90358" y="0"/>
                        <a:pt x="201820" y="0"/>
                      </a:cubicBezTo>
                      <a:lnTo>
                        <a:pt x="4065380" y="0"/>
                      </a:lnTo>
                      <a:cubicBezTo>
                        <a:pt x="4176842" y="0"/>
                        <a:pt x="4267200" y="90358"/>
                        <a:pt x="4267200" y="201820"/>
                      </a:cubicBezTo>
                      <a:lnTo>
                        <a:pt x="4267200" y="1009077"/>
                      </a:lnTo>
                      <a:cubicBezTo>
                        <a:pt x="4267200" y="1120539"/>
                        <a:pt x="4176842" y="1210897"/>
                        <a:pt x="4065380" y="1210897"/>
                      </a:cubicBezTo>
                      <a:lnTo>
                        <a:pt x="201820" y="1210897"/>
                      </a:lnTo>
                      <a:cubicBezTo>
                        <a:pt x="90358" y="1210897"/>
                        <a:pt x="0" y="1120539"/>
                        <a:pt x="0" y="1009077"/>
                      </a:cubicBezTo>
                      <a:lnTo>
                        <a:pt x="0" y="20182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</p:spPr>
              <p:style>
                <a:lnRef idx="3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hueOff val="0"/>
                    <a:satOff val="0"/>
                    <a:lumOff val="0"/>
                    <a:alphaOff val="0"/>
                  </a:schemeClr>
                </a:fillRef>
                <a:effectRef idx="1">
                  <a:schemeClr val="accent4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lIns="220401" tIns="59111" rIns="220401" bIns="59111" spcCol="1270" anchor="ctr"/>
                <a:lstStyle/>
                <a:p>
                  <a:pPr defTabSz="2889250">
                    <a:lnSpc>
                      <a:spcPct val="90000"/>
                    </a:lnSpc>
                    <a:spcAft>
                      <a:spcPct val="35000"/>
                    </a:spcAft>
                    <a:defRPr/>
                  </a:pPr>
                  <a:endParaRPr lang="zh-CN" altLang="en-US" sz="6500" dirty="0"/>
                </a:p>
              </p:txBody>
            </p:sp>
          </p:grpSp>
          <p:sp>
            <p:nvSpPr>
              <p:cNvPr id="43023" name="矩形 75"/>
              <p:cNvSpPr>
                <a:spLocks noChangeArrowheads="1"/>
              </p:cNvSpPr>
              <p:nvPr/>
            </p:nvSpPr>
            <p:spPr bwMode="auto">
              <a:xfrm>
                <a:off x="1186239" y="3193947"/>
                <a:ext cx="233910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zh-CN" sz="28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基本语法格式</a:t>
                </a:r>
                <a:endParaRPr lang="zh-CN" altLang="en-US" sz="28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3021" name="矩形 79"/>
            <p:cNvSpPr>
              <a:spLocks noChangeArrowheads="1"/>
            </p:cNvSpPr>
            <p:nvPr/>
          </p:nvSpPr>
          <p:spPr bwMode="auto">
            <a:xfrm>
              <a:off x="1560829" y="4261680"/>
              <a:ext cx="4207947" cy="523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&lt;img src="</a:t>
              </a:r>
              <a:r>
                <a:rPr lang="zh-CN" altLang="en-US" sz="2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图像</a:t>
              </a:r>
              <a:r>
                <a:rPr lang="en-US" altLang="zh-CN" sz="28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URL" /&gt;</a:t>
              </a:r>
              <a:endPara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3525044" y="1998663"/>
            <a:ext cx="2914650" cy="1714500"/>
            <a:chOff x="2388835" y="2297603"/>
            <a:chExt cx="2100558" cy="1827444"/>
          </a:xfrm>
        </p:grpSpPr>
        <p:grpSp>
          <p:nvGrpSpPr>
            <p:cNvPr id="43016" name="组合 11"/>
            <p:cNvGrpSpPr>
              <a:grpSpLocks/>
            </p:cNvGrpSpPr>
            <p:nvPr/>
          </p:nvGrpSpPr>
          <p:grpSpPr bwMode="auto">
            <a:xfrm>
              <a:off x="2388835" y="2297603"/>
              <a:ext cx="2100558" cy="1827444"/>
              <a:chOff x="956102" y="263340"/>
              <a:chExt cx="4242369" cy="3817856"/>
            </a:xfrm>
          </p:grpSpPr>
          <p:sp>
            <p:nvSpPr>
              <p:cNvPr id="20" name="椭圆形标注 19"/>
              <p:cNvSpPr/>
              <p:nvPr/>
            </p:nvSpPr>
            <p:spPr>
              <a:xfrm>
                <a:off x="956102" y="263340"/>
                <a:ext cx="4242369" cy="3817856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1" name="椭圆形标注 20"/>
              <p:cNvSpPr/>
              <p:nvPr/>
            </p:nvSpPr>
            <p:spPr>
              <a:xfrm>
                <a:off x="1113227" y="401206"/>
                <a:ext cx="3969711" cy="3506771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43017" name="矩形 24"/>
            <p:cNvSpPr>
              <a:spLocks noChangeArrowheads="1"/>
            </p:cNvSpPr>
            <p:nvPr/>
          </p:nvSpPr>
          <p:spPr bwMode="auto">
            <a:xfrm>
              <a:off x="2758625" y="2663154"/>
              <a:ext cx="1555602" cy="1082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 err="1">
                  <a:solidFill>
                    <a:srgbClr val="FF0000"/>
                  </a:solidFill>
                </a:rPr>
                <a:t>src</a:t>
              </a:r>
              <a:r>
                <a:rPr lang="zh-CN" altLang="en-US" sz="2000" dirty="0">
                  <a:solidFill>
                    <a:srgbClr val="FF0000"/>
                  </a:solidFill>
                </a:rPr>
                <a:t>属性</a:t>
              </a:r>
              <a:r>
                <a:rPr lang="zh-CN" altLang="en-US" sz="2000" dirty="0">
                  <a:solidFill>
                    <a:schemeClr val="accent6"/>
                  </a:solidFill>
                </a:rPr>
                <a:t>用于指定图像文件的</a:t>
              </a:r>
              <a:r>
                <a:rPr lang="zh-CN" altLang="en-US" sz="2000" dirty="0">
                  <a:solidFill>
                    <a:srgbClr val="FF0000"/>
                  </a:solidFill>
                </a:rPr>
                <a:t>路径和文件名</a:t>
              </a:r>
            </a:p>
          </p:txBody>
        </p:sp>
      </p:grp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9107" y="229544"/>
            <a:ext cx="8393113" cy="5266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2.3.2  </a:t>
            </a:r>
            <a:r>
              <a:rPr lang="zh-CN" altLang="en-US" dirty="0"/>
              <a:t>网页图片四</a:t>
            </a:r>
            <a:r>
              <a:rPr lang="zh-CN" altLang="en-US" dirty="0" smtClean="0"/>
              <a:t>要素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3961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52638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44035" name="组合 14"/>
          <p:cNvGrpSpPr>
            <a:grpSpLocks/>
          </p:cNvGrpSpPr>
          <p:nvPr/>
        </p:nvGrpSpPr>
        <p:grpSpPr bwMode="auto">
          <a:xfrm>
            <a:off x="1526381" y="969963"/>
            <a:ext cx="9144000" cy="1028700"/>
            <a:chOff x="0" y="969484"/>
            <a:chExt cx="9144000" cy="1029179"/>
          </a:xfrm>
        </p:grpSpPr>
        <p:sp>
          <p:nvSpPr>
            <p:cNvPr id="37" name="矩形 36"/>
            <p:cNvSpPr/>
            <p:nvPr/>
          </p:nvSpPr>
          <p:spPr bwMode="auto">
            <a:xfrm>
              <a:off x="0" y="969484"/>
              <a:ext cx="9144000" cy="792641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pic>
          <p:nvPicPr>
            <p:cNvPr id="44064" name="Picture 2" descr="C:\Documents and Settings\Administrator\桌面\小人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125" y="969963"/>
              <a:ext cx="13239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矩形 38"/>
            <p:cNvSpPr/>
            <p:nvPr/>
          </p:nvSpPr>
          <p:spPr>
            <a:xfrm>
              <a:off x="1755775" y="1142602"/>
              <a:ext cx="2886075" cy="462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图像标签</a:t>
              </a:r>
              <a:r>
                <a:rPr lang="en-US" altLang="zh-CN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&lt;</a:t>
              </a:r>
              <a:r>
                <a:rPr lang="en-US" altLang="zh-CN" sz="2400" b="1" spc="200" dirty="0" err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img</a:t>
              </a:r>
              <a:r>
                <a:rPr lang="en-US" altLang="zh-CN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/&gt;</a:t>
              </a:r>
            </a:p>
          </p:txBody>
        </p:sp>
      </p:grpSp>
      <p:sp>
        <p:nvSpPr>
          <p:cNvPr id="8" name="流程图: 联系 7"/>
          <p:cNvSpPr/>
          <p:nvPr/>
        </p:nvSpPr>
        <p:spPr>
          <a:xfrm>
            <a:off x="5942806" y="3238500"/>
            <a:ext cx="241300" cy="241300"/>
          </a:xfrm>
          <a:prstGeom prst="flowChartConnector">
            <a:avLst/>
          </a:prstGeom>
        </p:spPr>
        <p:style>
          <a:lnRef idx="2">
            <a:schemeClr val="accent4">
              <a:hueOff val="464206"/>
              <a:satOff val="-14103"/>
              <a:lumOff val="4657"/>
              <a:alphaOff val="0"/>
            </a:schemeClr>
          </a:lnRef>
          <a:fillRef idx="1">
            <a:schemeClr val="accent4">
              <a:hueOff val="464206"/>
              <a:satOff val="-14103"/>
              <a:lumOff val="4657"/>
              <a:alphaOff val="0"/>
            </a:schemeClr>
          </a:fillRef>
          <a:effectRef idx="0">
            <a:schemeClr val="accent4">
              <a:hueOff val="464206"/>
              <a:satOff val="-14103"/>
              <a:lumOff val="4657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流程图: 联系 9"/>
          <p:cNvSpPr/>
          <p:nvPr/>
        </p:nvSpPr>
        <p:spPr>
          <a:xfrm>
            <a:off x="5942806" y="4946650"/>
            <a:ext cx="241300" cy="241300"/>
          </a:xfrm>
          <a:prstGeom prst="flowChartConnector">
            <a:avLst/>
          </a:prstGeom>
        </p:spPr>
        <p:style>
          <a:lnRef idx="2">
            <a:schemeClr val="accent4">
              <a:hueOff val="1392617"/>
              <a:satOff val="-42308"/>
              <a:lumOff val="13971"/>
              <a:alphaOff val="0"/>
            </a:schemeClr>
          </a:lnRef>
          <a:fillRef idx="1">
            <a:schemeClr val="accent4">
              <a:hueOff val="1392617"/>
              <a:satOff val="-42308"/>
              <a:lumOff val="13971"/>
              <a:alphaOff val="0"/>
            </a:schemeClr>
          </a:fillRef>
          <a:effectRef idx="0">
            <a:schemeClr val="accent4">
              <a:hueOff val="1392617"/>
              <a:satOff val="-42308"/>
              <a:lumOff val="13971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5455445" y="3513139"/>
            <a:ext cx="4548187" cy="1355725"/>
            <a:chOff x="3751215" y="3558357"/>
            <a:chExt cx="4547880" cy="1354760"/>
          </a:xfrm>
        </p:grpSpPr>
        <p:sp>
          <p:nvSpPr>
            <p:cNvPr id="12" name="同心圆 11"/>
            <p:cNvSpPr/>
            <p:nvPr/>
          </p:nvSpPr>
          <p:spPr>
            <a:xfrm>
              <a:off x="3751215" y="3637676"/>
              <a:ext cx="1215943" cy="1216745"/>
            </a:xfrm>
            <a:prstGeom prst="donut">
              <a:avLst>
                <a:gd name="adj" fmla="val 11010"/>
              </a:avLst>
            </a:prstGeom>
          </p:spPr>
          <p:style>
            <a:lnRef idx="2">
              <a:schemeClr val="accent4">
                <a:hueOff val="928412"/>
                <a:satOff val="-28205"/>
                <a:lumOff val="9314"/>
                <a:alphaOff val="0"/>
              </a:schemeClr>
            </a:lnRef>
            <a:fillRef idx="1">
              <a:schemeClr val="accent4">
                <a:hueOff val="928412"/>
                <a:satOff val="-28205"/>
                <a:lumOff val="9314"/>
                <a:alphaOff val="0"/>
              </a:schemeClr>
            </a:fillRef>
            <a:effectRef idx="0">
              <a:schemeClr val="accent4">
                <a:hueOff val="928412"/>
                <a:satOff val="-28205"/>
                <a:lumOff val="931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矩形 12"/>
            <p:cNvSpPr/>
            <p:nvPr/>
          </p:nvSpPr>
          <p:spPr>
            <a:xfrm>
              <a:off x="4657616" y="3558357"/>
              <a:ext cx="3641479" cy="135476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743062"/>
                <a:satOff val="-13393"/>
                <a:lumOff val="5378"/>
                <a:alphaOff val="0"/>
              </a:schemeClr>
            </a:fillRef>
            <a:effectRef idx="0">
              <a:schemeClr val="accent4">
                <a:tint val="50000"/>
                <a:hueOff val="743062"/>
                <a:satOff val="-13393"/>
                <a:lumOff val="5378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任意多边形 13"/>
            <p:cNvSpPr/>
            <p:nvPr/>
          </p:nvSpPr>
          <p:spPr>
            <a:xfrm>
              <a:off x="3884556" y="3772516"/>
              <a:ext cx="949261" cy="948649"/>
            </a:xfrm>
            <a:custGeom>
              <a:avLst/>
              <a:gdLst>
                <a:gd name="connsiteX0" fmla="*/ 0 w 792432"/>
                <a:gd name="connsiteY0" fmla="*/ 396210 h 792420"/>
                <a:gd name="connsiteX1" fmla="*/ 396216 w 792432"/>
                <a:gd name="connsiteY1" fmla="*/ 0 h 792420"/>
                <a:gd name="connsiteX2" fmla="*/ 792432 w 792432"/>
                <a:gd name="connsiteY2" fmla="*/ 396210 h 792420"/>
                <a:gd name="connsiteX3" fmla="*/ 396216 w 792432"/>
                <a:gd name="connsiteY3" fmla="*/ 792420 h 792420"/>
                <a:gd name="connsiteX4" fmla="*/ 0 w 792432"/>
                <a:gd name="connsiteY4" fmla="*/ 396210 h 79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432" h="792420">
                  <a:moveTo>
                    <a:pt x="0" y="396210"/>
                  </a:moveTo>
                  <a:cubicBezTo>
                    <a:pt x="0" y="177389"/>
                    <a:pt x="177392" y="0"/>
                    <a:pt x="396216" y="0"/>
                  </a:cubicBezTo>
                  <a:cubicBezTo>
                    <a:pt x="615040" y="0"/>
                    <a:pt x="792432" y="177389"/>
                    <a:pt x="792432" y="396210"/>
                  </a:cubicBezTo>
                  <a:cubicBezTo>
                    <a:pt x="792432" y="615031"/>
                    <a:pt x="615040" y="792420"/>
                    <a:pt x="396216" y="792420"/>
                  </a:cubicBezTo>
                  <a:cubicBezTo>
                    <a:pt x="177392" y="792420"/>
                    <a:pt x="0" y="615031"/>
                    <a:pt x="0" y="396210"/>
                  </a:cubicBez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714003"/>
                <a:satOff val="-12085"/>
                <a:lumOff val="319"/>
                <a:alphaOff val="0"/>
              </a:schemeClr>
            </a:lnRef>
            <a:fillRef idx="1">
              <a:schemeClr val="accent4">
                <a:tint val="40000"/>
                <a:alpha val="90000"/>
                <a:hueOff val="714003"/>
                <a:satOff val="-12085"/>
                <a:lumOff val="319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714003"/>
                <a:satOff val="-12085"/>
                <a:lumOff val="31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16049" tIns="116047" rIns="116049" bIns="116047" spcCol="1270" anchor="ctr"/>
            <a:lstStyle/>
            <a:p>
              <a:pPr algn="ctr" defTabSz="8445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1900"/>
            </a:p>
          </p:txBody>
        </p:sp>
        <p:sp>
          <p:nvSpPr>
            <p:cNvPr id="44059" name="矩形 46"/>
            <p:cNvSpPr>
              <a:spLocks noChangeArrowheads="1"/>
            </p:cNvSpPr>
            <p:nvPr/>
          </p:nvSpPr>
          <p:spPr bwMode="auto">
            <a:xfrm>
              <a:off x="3935463" y="3866822"/>
              <a:ext cx="954107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dirty="0">
                  <a:solidFill>
                    <a:schemeClr val="accent6"/>
                  </a:solidFill>
                </a:rPr>
                <a:t>width</a:t>
              </a:r>
            </a:p>
            <a:p>
              <a:r>
                <a:rPr lang="en-US" altLang="zh-CN" sz="2000" b="1" dirty="0">
                  <a:solidFill>
                    <a:schemeClr val="accent6"/>
                  </a:solidFill>
                </a:rPr>
                <a:t>height</a:t>
              </a:r>
              <a:endParaRPr lang="zh-CN" altLang="en-US" sz="2000" dirty="0">
                <a:solidFill>
                  <a:schemeClr val="accent6"/>
                </a:solidFill>
              </a:endParaRPr>
            </a:p>
          </p:txBody>
        </p:sp>
        <p:sp>
          <p:nvSpPr>
            <p:cNvPr id="44060" name="矩形 48"/>
            <p:cNvSpPr>
              <a:spLocks noChangeArrowheads="1"/>
            </p:cNvSpPr>
            <p:nvPr/>
          </p:nvSpPr>
          <p:spPr bwMode="auto">
            <a:xfrm>
              <a:off x="4957419" y="3756894"/>
              <a:ext cx="318548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FF0000"/>
                  </a:solidFill>
                </a:rPr>
                <a:t>用来定义图片的宽度和高度，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r>
                <a:rPr lang="zh-CN" altLang="zh-CN" dirty="0">
                  <a:solidFill>
                    <a:schemeClr val="accent6"/>
                  </a:solidFill>
                </a:rPr>
                <a:t>通常我们只设置其中的一个，</a:t>
              </a:r>
              <a:endParaRPr lang="en-US" altLang="zh-CN" dirty="0">
                <a:solidFill>
                  <a:schemeClr val="accent6"/>
                </a:solidFill>
              </a:endParaRPr>
            </a:p>
            <a:p>
              <a:r>
                <a:rPr lang="zh-CN" altLang="zh-CN" dirty="0">
                  <a:solidFill>
                    <a:schemeClr val="accent6"/>
                  </a:solidFill>
                </a:rPr>
                <a:t>另一个会按原图等比例显示。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2502695" y="5168901"/>
            <a:ext cx="4410075" cy="1476375"/>
            <a:chOff x="798513" y="5257807"/>
            <a:chExt cx="4409721" cy="1476377"/>
          </a:xfrm>
        </p:grpSpPr>
        <p:grpSp>
          <p:nvGrpSpPr>
            <p:cNvPr id="44049" name="组合 52"/>
            <p:cNvGrpSpPr>
              <a:grpSpLocks/>
            </p:cNvGrpSpPr>
            <p:nvPr/>
          </p:nvGrpSpPr>
          <p:grpSpPr bwMode="auto">
            <a:xfrm>
              <a:off x="798513" y="5257807"/>
              <a:ext cx="4168775" cy="1476377"/>
              <a:chOff x="798286" y="5258218"/>
              <a:chExt cx="4169180" cy="1475659"/>
            </a:xfrm>
          </p:grpSpPr>
          <p:sp>
            <p:nvSpPr>
              <p:cNvPr id="36" name="同心圆 35"/>
              <p:cNvSpPr/>
              <p:nvPr/>
            </p:nvSpPr>
            <p:spPr>
              <a:xfrm>
                <a:off x="3751086" y="5401024"/>
                <a:ext cx="1216045" cy="1217022"/>
              </a:xfrm>
              <a:prstGeom prst="donut">
                <a:avLst>
                  <a:gd name="adj" fmla="val 11010"/>
                </a:avLst>
              </a:prstGeom>
            </p:spPr>
            <p:style>
              <a:lnRef idx="2">
                <a:schemeClr val="accent4">
                  <a:hueOff val="1856823"/>
                  <a:satOff val="-56410"/>
                  <a:lumOff val="18628"/>
                  <a:alphaOff val="0"/>
                </a:schemeClr>
              </a:lnRef>
              <a:fillRef idx="1">
                <a:schemeClr val="accent4">
                  <a:hueOff val="1856823"/>
                  <a:satOff val="-56410"/>
                  <a:lumOff val="18628"/>
                  <a:alphaOff val="0"/>
                </a:schemeClr>
              </a:fillRef>
              <a:effectRef idx="0">
                <a:schemeClr val="accent4">
                  <a:hueOff val="1856823"/>
                  <a:satOff val="-56410"/>
                  <a:lumOff val="1862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8" name="矩形 37"/>
              <p:cNvSpPr/>
              <p:nvPr/>
            </p:nvSpPr>
            <p:spPr>
              <a:xfrm>
                <a:off x="798286" y="5258218"/>
                <a:ext cx="3262367" cy="1475659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50000"/>
                  <a:hueOff val="1486123"/>
                  <a:satOff val="-26785"/>
                  <a:lumOff val="10757"/>
                  <a:alphaOff val="0"/>
                </a:schemeClr>
              </a:fillRef>
              <a:effectRef idx="0">
                <a:schemeClr val="accent4">
                  <a:tint val="50000"/>
                  <a:hueOff val="1486123"/>
                  <a:satOff val="-26785"/>
                  <a:lumOff val="10757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0" name="任意多边形 39"/>
              <p:cNvSpPr/>
              <p:nvPr/>
            </p:nvSpPr>
            <p:spPr>
              <a:xfrm>
                <a:off x="3884438" y="5535896"/>
                <a:ext cx="949341" cy="948865"/>
              </a:xfrm>
              <a:custGeom>
                <a:avLst/>
                <a:gdLst>
                  <a:gd name="connsiteX0" fmla="*/ 0 w 792432"/>
                  <a:gd name="connsiteY0" fmla="*/ 396210 h 792420"/>
                  <a:gd name="connsiteX1" fmla="*/ 396216 w 792432"/>
                  <a:gd name="connsiteY1" fmla="*/ 0 h 792420"/>
                  <a:gd name="connsiteX2" fmla="*/ 792432 w 792432"/>
                  <a:gd name="connsiteY2" fmla="*/ 396210 h 792420"/>
                  <a:gd name="connsiteX3" fmla="*/ 396216 w 792432"/>
                  <a:gd name="connsiteY3" fmla="*/ 792420 h 792420"/>
                  <a:gd name="connsiteX4" fmla="*/ 0 w 792432"/>
                  <a:gd name="connsiteY4" fmla="*/ 396210 h 79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2432" h="792420">
                    <a:moveTo>
                      <a:pt x="0" y="396210"/>
                    </a:moveTo>
                    <a:cubicBezTo>
                      <a:pt x="0" y="177389"/>
                      <a:pt x="177392" y="0"/>
                      <a:pt x="396216" y="0"/>
                    </a:cubicBezTo>
                    <a:cubicBezTo>
                      <a:pt x="615040" y="0"/>
                      <a:pt x="792432" y="177389"/>
                      <a:pt x="792432" y="396210"/>
                    </a:cubicBezTo>
                    <a:cubicBezTo>
                      <a:pt x="792432" y="615031"/>
                      <a:pt x="615040" y="792420"/>
                      <a:pt x="396216" y="792420"/>
                    </a:cubicBezTo>
                    <a:cubicBezTo>
                      <a:pt x="177392" y="792420"/>
                      <a:pt x="0" y="615031"/>
                      <a:pt x="0" y="396210"/>
                    </a:cubicBez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1428006"/>
                  <a:satOff val="-24171"/>
                  <a:lumOff val="639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1428006"/>
                  <a:satOff val="-24171"/>
                  <a:lumOff val="639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1428006"/>
                  <a:satOff val="-24171"/>
                  <a:lumOff val="639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16049" tIns="116047" rIns="116049" bIns="116047" spcCol="1270" anchor="ctr"/>
              <a:lstStyle/>
              <a:p>
                <a:pPr algn="ctr" defTabSz="8445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1900"/>
              </a:p>
            </p:txBody>
          </p:sp>
          <p:sp>
            <p:nvSpPr>
              <p:cNvPr id="44054" name="矩形 47"/>
              <p:cNvSpPr>
                <a:spLocks noChangeArrowheads="1"/>
              </p:cNvSpPr>
              <p:nvPr/>
            </p:nvSpPr>
            <p:spPr bwMode="auto">
              <a:xfrm>
                <a:off x="3708851" y="5761776"/>
                <a:ext cx="115929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b="1" dirty="0">
                    <a:solidFill>
                      <a:schemeClr val="accent6"/>
                    </a:solidFill>
                  </a:rPr>
                  <a:t>border</a:t>
                </a:r>
                <a:endParaRPr lang="zh-CN" altLang="en-US" sz="24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4055" name="矩形 49"/>
              <p:cNvSpPr>
                <a:spLocks noChangeArrowheads="1"/>
              </p:cNvSpPr>
              <p:nvPr/>
            </p:nvSpPr>
            <p:spPr bwMode="auto">
              <a:xfrm>
                <a:off x="903854" y="5385746"/>
                <a:ext cx="2832847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dirty="0">
                    <a:solidFill>
                      <a:srgbClr val="FF0000"/>
                    </a:solidFill>
                  </a:rPr>
                  <a:t>为图像添加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边框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、设置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边框的宽度。</a:t>
                </a:r>
                <a:r>
                  <a:rPr lang="zh-CN" altLang="zh-CN" dirty="0">
                    <a:solidFill>
                      <a:schemeClr val="accent6"/>
                    </a:solidFill>
                  </a:rPr>
                  <a:t>但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边框颜色</a:t>
                </a:r>
                <a:r>
                  <a:rPr lang="zh-CN" altLang="zh-CN" dirty="0">
                    <a:solidFill>
                      <a:schemeClr val="accent6"/>
                    </a:solidFill>
                  </a:rPr>
                  <a:t>的调整仅仅通过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HTML</a:t>
                </a:r>
                <a:r>
                  <a:rPr lang="zh-CN" altLang="zh-CN" dirty="0">
                    <a:solidFill>
                      <a:schemeClr val="accent6"/>
                    </a:solidFill>
                  </a:rPr>
                  <a:t>属性是不能够实现的。</a:t>
                </a:r>
                <a:endParaRPr lang="zh-CN" altLang="en-US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44050" name="等腰三角形 2"/>
            <p:cNvSpPr>
              <a:spLocks noChangeArrowheads="1"/>
            </p:cNvSpPr>
            <p:nvPr/>
          </p:nvSpPr>
          <p:spPr bwMode="auto">
            <a:xfrm rot="5400000">
              <a:off x="4839321" y="5875620"/>
              <a:ext cx="439301" cy="298524"/>
            </a:xfrm>
            <a:prstGeom prst="triangle">
              <a:avLst>
                <a:gd name="adj" fmla="val 50000"/>
              </a:avLst>
            </a:prstGeom>
            <a:solidFill>
              <a:srgbClr val="738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2502695" y="1873250"/>
            <a:ext cx="4389437" cy="1354138"/>
            <a:chOff x="798513" y="1962149"/>
            <a:chExt cx="4389705" cy="1354139"/>
          </a:xfrm>
        </p:grpSpPr>
        <p:grpSp>
          <p:nvGrpSpPr>
            <p:cNvPr id="44042" name="组合 50"/>
            <p:cNvGrpSpPr>
              <a:grpSpLocks/>
            </p:cNvGrpSpPr>
            <p:nvPr/>
          </p:nvGrpSpPr>
          <p:grpSpPr bwMode="auto">
            <a:xfrm>
              <a:off x="798513" y="1962149"/>
              <a:ext cx="4168775" cy="1354139"/>
              <a:chOff x="798286" y="1961828"/>
              <a:chExt cx="4169180" cy="1354714"/>
            </a:xfrm>
          </p:grpSpPr>
          <p:sp>
            <p:nvSpPr>
              <p:cNvPr id="46" name="同心圆 45"/>
              <p:cNvSpPr/>
              <p:nvPr/>
            </p:nvSpPr>
            <p:spPr>
              <a:xfrm>
                <a:off x="3751504" y="2020591"/>
                <a:ext cx="1216218" cy="1216542"/>
              </a:xfrm>
              <a:prstGeom prst="donut">
                <a:avLst>
                  <a:gd name="adj" fmla="val 11010"/>
                </a:avLst>
              </a:prstGeom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矩形 46"/>
              <p:cNvSpPr/>
              <p:nvPr/>
            </p:nvSpPr>
            <p:spPr>
              <a:xfrm>
                <a:off x="798286" y="1961828"/>
                <a:ext cx="3262829" cy="1354714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8" name="任意多边形 47"/>
              <p:cNvSpPr/>
              <p:nvPr/>
            </p:nvSpPr>
            <p:spPr>
              <a:xfrm>
                <a:off x="3884875" y="2153998"/>
                <a:ext cx="949475" cy="949729"/>
              </a:xfrm>
              <a:custGeom>
                <a:avLst/>
                <a:gdLst>
                  <a:gd name="connsiteX0" fmla="*/ 0 w 792432"/>
                  <a:gd name="connsiteY0" fmla="*/ 396210 h 792420"/>
                  <a:gd name="connsiteX1" fmla="*/ 396216 w 792432"/>
                  <a:gd name="connsiteY1" fmla="*/ 0 h 792420"/>
                  <a:gd name="connsiteX2" fmla="*/ 792432 w 792432"/>
                  <a:gd name="connsiteY2" fmla="*/ 396210 h 792420"/>
                  <a:gd name="connsiteX3" fmla="*/ 396216 w 792432"/>
                  <a:gd name="connsiteY3" fmla="*/ 792420 h 792420"/>
                  <a:gd name="connsiteX4" fmla="*/ 0 w 792432"/>
                  <a:gd name="connsiteY4" fmla="*/ 396210 h 79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2432" h="792420">
                    <a:moveTo>
                      <a:pt x="0" y="396210"/>
                    </a:moveTo>
                    <a:cubicBezTo>
                      <a:pt x="0" y="177389"/>
                      <a:pt x="177392" y="0"/>
                      <a:pt x="396216" y="0"/>
                    </a:cubicBezTo>
                    <a:cubicBezTo>
                      <a:pt x="615040" y="0"/>
                      <a:pt x="792432" y="177389"/>
                      <a:pt x="792432" y="396210"/>
                    </a:cubicBezTo>
                    <a:cubicBezTo>
                      <a:pt x="792432" y="615031"/>
                      <a:pt x="615040" y="792420"/>
                      <a:pt x="396216" y="792420"/>
                    </a:cubicBezTo>
                    <a:cubicBezTo>
                      <a:pt x="177392" y="792420"/>
                      <a:pt x="0" y="615031"/>
                      <a:pt x="0" y="396210"/>
                    </a:cubicBez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16049" tIns="116047" rIns="116049" bIns="116047" spcCol="1270" anchor="ctr"/>
              <a:lstStyle/>
              <a:p>
                <a:pPr algn="ctr" defTabSz="8445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1900"/>
              </a:p>
            </p:txBody>
          </p:sp>
          <p:sp>
            <p:nvSpPr>
              <p:cNvPr id="44047" name="矩形 44"/>
              <p:cNvSpPr>
                <a:spLocks noChangeArrowheads="1"/>
              </p:cNvSpPr>
              <p:nvPr/>
            </p:nvSpPr>
            <p:spPr bwMode="auto">
              <a:xfrm>
                <a:off x="4042673" y="2292765"/>
                <a:ext cx="662361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3200" b="1" dirty="0">
                    <a:solidFill>
                      <a:schemeClr val="accent6"/>
                    </a:solidFill>
                  </a:rPr>
                  <a:t>alt</a:t>
                </a:r>
                <a:endParaRPr lang="zh-CN" altLang="en-US" sz="32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4048" name="矩形 45"/>
              <p:cNvSpPr>
                <a:spLocks noChangeArrowheads="1"/>
              </p:cNvSpPr>
              <p:nvPr/>
            </p:nvSpPr>
            <p:spPr bwMode="auto">
              <a:xfrm>
                <a:off x="918369" y="2197909"/>
                <a:ext cx="2954655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dirty="0">
                    <a:solidFill>
                      <a:srgbClr val="FF0000"/>
                    </a:solidFill>
                  </a:rPr>
                  <a:t>图像的替换文本属性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，</a:t>
                </a:r>
                <a:r>
                  <a:rPr lang="zh-CN" altLang="zh-CN" dirty="0">
                    <a:solidFill>
                      <a:schemeClr val="accent6"/>
                    </a:solidFill>
                  </a:rPr>
                  <a:t>在图</a:t>
                </a:r>
                <a:endParaRPr lang="en-US" altLang="zh-CN" dirty="0">
                  <a:solidFill>
                    <a:schemeClr val="accent6"/>
                  </a:solidFill>
                </a:endParaRPr>
              </a:p>
              <a:p>
                <a:r>
                  <a:rPr lang="zh-CN" altLang="zh-CN" dirty="0">
                    <a:solidFill>
                      <a:schemeClr val="accent6"/>
                    </a:solidFill>
                  </a:rPr>
                  <a:t>像无法显示时告诉用户该图</a:t>
                </a:r>
                <a:endParaRPr lang="en-US" altLang="zh-CN" dirty="0">
                  <a:solidFill>
                    <a:schemeClr val="accent6"/>
                  </a:solidFill>
                </a:endParaRPr>
              </a:p>
              <a:p>
                <a:r>
                  <a:rPr lang="zh-CN" altLang="zh-CN" dirty="0">
                    <a:solidFill>
                      <a:schemeClr val="accent6"/>
                    </a:solidFill>
                  </a:rPr>
                  <a:t>片的内容。</a:t>
                </a:r>
                <a:endParaRPr lang="zh-CN" altLang="en-US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44043" name="等腰三角形 60"/>
            <p:cNvSpPr>
              <a:spLocks noChangeArrowheads="1"/>
            </p:cNvSpPr>
            <p:nvPr/>
          </p:nvSpPr>
          <p:spPr bwMode="auto">
            <a:xfrm rot="5400000">
              <a:off x="4819305" y="2483031"/>
              <a:ext cx="439301" cy="298524"/>
            </a:xfrm>
            <a:prstGeom prst="triangle">
              <a:avLst>
                <a:gd name="adj" fmla="val 50000"/>
              </a:avLst>
            </a:prstGeom>
            <a:solidFill>
              <a:srgbClr val="00A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9107" y="229544"/>
            <a:ext cx="8393113" cy="5266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2.3.2  </a:t>
            </a:r>
            <a:r>
              <a:rPr lang="zh-CN" altLang="en-US" dirty="0"/>
              <a:t>网页图片四</a:t>
            </a:r>
            <a:r>
              <a:rPr lang="zh-CN" altLang="en-US" dirty="0" smtClean="0"/>
              <a:t>要素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08511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52638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45059" name="组合 14"/>
          <p:cNvGrpSpPr>
            <a:grpSpLocks/>
          </p:cNvGrpSpPr>
          <p:nvPr/>
        </p:nvGrpSpPr>
        <p:grpSpPr bwMode="auto">
          <a:xfrm>
            <a:off x="1526381" y="969963"/>
            <a:ext cx="9144000" cy="1028700"/>
            <a:chOff x="0" y="969484"/>
            <a:chExt cx="9144000" cy="1029179"/>
          </a:xfrm>
        </p:grpSpPr>
        <p:sp>
          <p:nvSpPr>
            <p:cNvPr id="37" name="矩形 36"/>
            <p:cNvSpPr/>
            <p:nvPr/>
          </p:nvSpPr>
          <p:spPr bwMode="auto">
            <a:xfrm>
              <a:off x="0" y="969484"/>
              <a:ext cx="9144000" cy="792641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pic>
          <p:nvPicPr>
            <p:cNvPr id="45079" name="Picture 2" descr="C:\Documents and Settings\Administrator\桌面\小人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125" y="969963"/>
              <a:ext cx="13239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矩形 38"/>
            <p:cNvSpPr/>
            <p:nvPr/>
          </p:nvSpPr>
          <p:spPr>
            <a:xfrm>
              <a:off x="1755775" y="1142602"/>
              <a:ext cx="2886075" cy="462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图像标签</a:t>
              </a:r>
              <a:r>
                <a:rPr lang="en-US" altLang="zh-CN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&lt;</a:t>
              </a:r>
              <a:r>
                <a:rPr lang="en-US" altLang="zh-CN" sz="2400" b="1" spc="200" dirty="0" err="1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img</a:t>
              </a:r>
              <a:r>
                <a:rPr lang="en-US" altLang="zh-CN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/&gt;</a:t>
              </a:r>
            </a:p>
          </p:txBody>
        </p:sp>
      </p:grpSp>
      <p:sp>
        <p:nvSpPr>
          <p:cNvPr id="8" name="流程图: 联系 7"/>
          <p:cNvSpPr/>
          <p:nvPr/>
        </p:nvSpPr>
        <p:spPr>
          <a:xfrm>
            <a:off x="5790406" y="4094164"/>
            <a:ext cx="280988" cy="280987"/>
          </a:xfrm>
          <a:prstGeom prst="flowChartConnector">
            <a:avLst/>
          </a:prstGeom>
        </p:spPr>
        <p:style>
          <a:lnRef idx="2">
            <a:schemeClr val="accent4">
              <a:hueOff val="928412"/>
              <a:satOff val="-28205"/>
              <a:lumOff val="9314"/>
              <a:alphaOff val="0"/>
            </a:schemeClr>
          </a:lnRef>
          <a:fillRef idx="1">
            <a:schemeClr val="accent4">
              <a:hueOff val="928412"/>
              <a:satOff val="-28205"/>
              <a:lumOff val="9314"/>
              <a:alphaOff val="0"/>
            </a:schemeClr>
          </a:fillRef>
          <a:effectRef idx="0">
            <a:schemeClr val="accent4">
              <a:hueOff val="928412"/>
              <a:satOff val="-28205"/>
              <a:lumOff val="9314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397919" y="2466975"/>
            <a:ext cx="4240212" cy="1416050"/>
            <a:chOff x="725715" y="2627086"/>
            <a:chExt cx="4241481" cy="1415329"/>
          </a:xfrm>
        </p:grpSpPr>
        <p:sp>
          <p:nvSpPr>
            <p:cNvPr id="11" name="同心圆 10"/>
            <p:cNvSpPr/>
            <p:nvPr/>
          </p:nvSpPr>
          <p:spPr>
            <a:xfrm>
              <a:off x="3552311" y="2627086"/>
              <a:ext cx="1414885" cy="1415329"/>
            </a:xfrm>
            <a:prstGeom prst="donut">
              <a:avLst>
                <a:gd name="adj" fmla="val 1101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矩形 11"/>
            <p:cNvSpPr/>
            <p:nvPr/>
          </p:nvSpPr>
          <p:spPr>
            <a:xfrm>
              <a:off x="725715" y="2676274"/>
              <a:ext cx="3187066" cy="13169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任意多边形 12"/>
            <p:cNvSpPr/>
            <p:nvPr/>
          </p:nvSpPr>
          <p:spPr>
            <a:xfrm>
              <a:off x="3707932" y="2782582"/>
              <a:ext cx="1103642" cy="1104337"/>
            </a:xfrm>
            <a:custGeom>
              <a:avLst/>
              <a:gdLst>
                <a:gd name="connsiteX0" fmla="*/ 0 w 1269130"/>
                <a:gd name="connsiteY0" fmla="*/ 634555 h 1269110"/>
                <a:gd name="connsiteX1" fmla="*/ 634565 w 1269130"/>
                <a:gd name="connsiteY1" fmla="*/ 0 h 1269110"/>
                <a:gd name="connsiteX2" fmla="*/ 1269130 w 1269130"/>
                <a:gd name="connsiteY2" fmla="*/ 634555 h 1269110"/>
                <a:gd name="connsiteX3" fmla="*/ 634565 w 1269130"/>
                <a:gd name="connsiteY3" fmla="*/ 1269110 h 1269110"/>
                <a:gd name="connsiteX4" fmla="*/ 0 w 1269130"/>
                <a:gd name="connsiteY4" fmla="*/ 634555 h 126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130" h="1269110">
                  <a:moveTo>
                    <a:pt x="0" y="634555"/>
                  </a:moveTo>
                  <a:cubicBezTo>
                    <a:pt x="0" y="284100"/>
                    <a:pt x="284104" y="0"/>
                    <a:pt x="634565" y="0"/>
                  </a:cubicBezTo>
                  <a:cubicBezTo>
                    <a:pt x="985026" y="0"/>
                    <a:pt x="1269130" y="284100"/>
                    <a:pt x="1269130" y="634555"/>
                  </a:cubicBezTo>
                  <a:cubicBezTo>
                    <a:pt x="1269130" y="985010"/>
                    <a:pt x="985026" y="1269110"/>
                    <a:pt x="634565" y="1269110"/>
                  </a:cubicBezTo>
                  <a:cubicBezTo>
                    <a:pt x="284104" y="1269110"/>
                    <a:pt x="0" y="985010"/>
                    <a:pt x="0" y="634555"/>
                  </a:cubicBez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85860" tIns="185857" rIns="185860" bIns="185857" spcCol="1270" anchor="ctr"/>
            <a:lstStyle/>
            <a:p>
              <a:pPr algn="ctr" defTabSz="13779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100"/>
            </a:p>
          </p:txBody>
        </p:sp>
        <p:sp>
          <p:nvSpPr>
            <p:cNvPr id="45074" name="矩形 19"/>
            <p:cNvSpPr>
              <a:spLocks noChangeArrowheads="1"/>
            </p:cNvSpPr>
            <p:nvPr/>
          </p:nvSpPr>
          <p:spPr bwMode="auto">
            <a:xfrm>
              <a:off x="3708851" y="2987793"/>
              <a:ext cx="106952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 dirty="0" err="1">
                  <a:solidFill>
                    <a:schemeClr val="accent6"/>
                  </a:solidFill>
                </a:rPr>
                <a:t>vspace</a:t>
              </a:r>
              <a:endParaRPr lang="en-US" altLang="zh-CN" sz="2000" b="1" dirty="0">
                <a:solidFill>
                  <a:schemeClr val="accent6"/>
                </a:solidFill>
              </a:endParaRPr>
            </a:p>
            <a:p>
              <a:r>
                <a:rPr lang="en-US" altLang="zh-CN" sz="2000" b="1" dirty="0" err="1">
                  <a:solidFill>
                    <a:schemeClr val="accent6"/>
                  </a:solidFill>
                </a:rPr>
                <a:t>hspace</a:t>
              </a:r>
              <a:endParaRPr lang="zh-CN" altLang="en-US" sz="2000" dirty="0">
                <a:solidFill>
                  <a:schemeClr val="accent6"/>
                </a:solidFill>
              </a:endParaRPr>
            </a:p>
          </p:txBody>
        </p:sp>
        <p:sp>
          <p:nvSpPr>
            <p:cNvPr id="45075" name="矩形 20"/>
            <p:cNvSpPr>
              <a:spLocks noChangeArrowheads="1"/>
            </p:cNvSpPr>
            <p:nvPr/>
          </p:nvSpPr>
          <p:spPr bwMode="auto">
            <a:xfrm>
              <a:off x="918369" y="2778469"/>
              <a:ext cx="279728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dirty="0">
                  <a:solidFill>
                    <a:schemeClr val="accent6"/>
                  </a:solidFill>
                </a:rPr>
                <a:t>HTML</a:t>
              </a:r>
              <a:r>
                <a:rPr lang="zh-CN" altLang="zh-CN" dirty="0">
                  <a:solidFill>
                    <a:schemeClr val="accent6"/>
                  </a:solidFill>
                </a:rPr>
                <a:t>中通过</a:t>
              </a:r>
              <a:r>
                <a:rPr lang="en-US" altLang="zh-CN" dirty="0" err="1">
                  <a:solidFill>
                    <a:srgbClr val="FF0000"/>
                  </a:solidFill>
                </a:rPr>
                <a:t>vspace</a:t>
              </a:r>
              <a:r>
                <a:rPr lang="zh-CN" altLang="zh-CN" dirty="0">
                  <a:solidFill>
                    <a:srgbClr val="FF0000"/>
                  </a:solidFill>
                </a:rPr>
                <a:t>和</a:t>
              </a:r>
              <a:r>
                <a:rPr lang="en-US" altLang="zh-CN" dirty="0" err="1">
                  <a:solidFill>
                    <a:srgbClr val="FF0000"/>
                  </a:solidFill>
                </a:rPr>
                <a:t>hspace</a:t>
              </a:r>
              <a:r>
                <a:rPr lang="zh-CN" altLang="zh-CN" dirty="0">
                  <a:solidFill>
                    <a:srgbClr val="FF0000"/>
                  </a:solidFill>
                </a:rPr>
                <a:t>属性</a:t>
              </a:r>
              <a:r>
                <a:rPr lang="zh-CN" altLang="zh-CN" dirty="0">
                  <a:solidFill>
                    <a:schemeClr val="accent6"/>
                  </a:solidFill>
                </a:rPr>
                <a:t>可以分别调整图像的</a:t>
              </a:r>
              <a:r>
                <a:rPr lang="zh-CN" altLang="zh-CN" dirty="0">
                  <a:solidFill>
                    <a:srgbClr val="FF0000"/>
                  </a:solidFill>
                </a:rPr>
                <a:t>垂直边距</a:t>
              </a:r>
              <a:r>
                <a:rPr lang="zh-CN" altLang="zh-CN" dirty="0">
                  <a:solidFill>
                    <a:schemeClr val="accent6"/>
                  </a:solidFill>
                </a:rPr>
                <a:t>和</a:t>
              </a:r>
              <a:r>
                <a:rPr lang="zh-CN" altLang="zh-CN" dirty="0">
                  <a:solidFill>
                    <a:srgbClr val="FF0000"/>
                  </a:solidFill>
                </a:rPr>
                <a:t>水平边距</a:t>
              </a:r>
              <a:r>
                <a:rPr lang="zh-CN" altLang="zh-CN" dirty="0"/>
                <a:t>。</a:t>
              </a: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993481" y="4586288"/>
            <a:ext cx="4948238" cy="1416050"/>
            <a:chOff x="3466836" y="4586288"/>
            <a:chExt cx="4948502" cy="1416050"/>
          </a:xfrm>
        </p:grpSpPr>
        <p:grpSp>
          <p:nvGrpSpPr>
            <p:cNvPr id="45064" name="组合 24"/>
            <p:cNvGrpSpPr>
              <a:grpSpLocks/>
            </p:cNvGrpSpPr>
            <p:nvPr/>
          </p:nvGrpSpPr>
          <p:grpSpPr bwMode="auto">
            <a:xfrm>
              <a:off x="3697036" y="4586288"/>
              <a:ext cx="4718302" cy="1416050"/>
              <a:chOff x="3551592" y="4745917"/>
              <a:chExt cx="4718476" cy="1415329"/>
            </a:xfrm>
          </p:grpSpPr>
          <p:sp>
            <p:nvSpPr>
              <p:cNvPr id="27" name="同心圆 26"/>
              <p:cNvSpPr/>
              <p:nvPr/>
            </p:nvSpPr>
            <p:spPr>
              <a:xfrm>
                <a:off x="3551592" y="4745917"/>
                <a:ext cx="1416178" cy="1415329"/>
              </a:xfrm>
              <a:prstGeom prst="donut">
                <a:avLst>
                  <a:gd name="adj" fmla="val 11010"/>
                </a:avLst>
              </a:prstGeom>
            </p:spPr>
            <p:style>
              <a:lnRef idx="2">
                <a:schemeClr val="accent4">
                  <a:hueOff val="1856823"/>
                  <a:satOff val="-56410"/>
                  <a:lumOff val="18628"/>
                  <a:alphaOff val="0"/>
                </a:schemeClr>
              </a:lnRef>
              <a:fillRef idx="1">
                <a:schemeClr val="accent4">
                  <a:hueOff val="1856823"/>
                  <a:satOff val="-56410"/>
                  <a:lumOff val="18628"/>
                  <a:alphaOff val="0"/>
                </a:schemeClr>
              </a:fillRef>
              <a:effectRef idx="0">
                <a:schemeClr val="accent4">
                  <a:hueOff val="1856823"/>
                  <a:satOff val="-56410"/>
                  <a:lumOff val="1862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矩形 27"/>
              <p:cNvSpPr/>
              <p:nvPr/>
            </p:nvSpPr>
            <p:spPr>
              <a:xfrm>
                <a:off x="4605787" y="4795104"/>
                <a:ext cx="3664281" cy="1316954"/>
              </a:xfrm>
              <a:prstGeom prst="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50000"/>
                  <a:hueOff val="1486123"/>
                  <a:satOff val="-26785"/>
                  <a:lumOff val="10757"/>
                  <a:alphaOff val="0"/>
                </a:schemeClr>
              </a:fillRef>
              <a:effectRef idx="0">
                <a:schemeClr val="accent4">
                  <a:tint val="50000"/>
                  <a:hueOff val="1486123"/>
                  <a:satOff val="-26785"/>
                  <a:lumOff val="10757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9" name="任意多边形 28"/>
              <p:cNvSpPr/>
              <p:nvPr/>
            </p:nvSpPr>
            <p:spPr>
              <a:xfrm>
                <a:off x="3707181" y="4901413"/>
                <a:ext cx="1103412" cy="1104337"/>
              </a:xfrm>
              <a:custGeom>
                <a:avLst/>
                <a:gdLst>
                  <a:gd name="connsiteX0" fmla="*/ 0 w 1269130"/>
                  <a:gd name="connsiteY0" fmla="*/ 634555 h 1269110"/>
                  <a:gd name="connsiteX1" fmla="*/ 634565 w 1269130"/>
                  <a:gd name="connsiteY1" fmla="*/ 0 h 1269110"/>
                  <a:gd name="connsiteX2" fmla="*/ 1269130 w 1269130"/>
                  <a:gd name="connsiteY2" fmla="*/ 634555 h 1269110"/>
                  <a:gd name="connsiteX3" fmla="*/ 634565 w 1269130"/>
                  <a:gd name="connsiteY3" fmla="*/ 1269110 h 1269110"/>
                  <a:gd name="connsiteX4" fmla="*/ 0 w 1269130"/>
                  <a:gd name="connsiteY4" fmla="*/ 634555 h 126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9130" h="1269110">
                    <a:moveTo>
                      <a:pt x="0" y="634555"/>
                    </a:moveTo>
                    <a:cubicBezTo>
                      <a:pt x="0" y="284100"/>
                      <a:pt x="284104" y="0"/>
                      <a:pt x="634565" y="0"/>
                    </a:cubicBezTo>
                    <a:cubicBezTo>
                      <a:pt x="985026" y="0"/>
                      <a:pt x="1269130" y="284100"/>
                      <a:pt x="1269130" y="634555"/>
                    </a:cubicBezTo>
                    <a:cubicBezTo>
                      <a:pt x="1269130" y="985010"/>
                      <a:pt x="985026" y="1269110"/>
                      <a:pt x="634565" y="1269110"/>
                    </a:cubicBezTo>
                    <a:cubicBezTo>
                      <a:pt x="284104" y="1269110"/>
                      <a:pt x="0" y="985010"/>
                      <a:pt x="0" y="634555"/>
                    </a:cubicBezTo>
                    <a:close/>
                  </a:path>
                </a:pathLst>
              </a:custGeom>
            </p:spPr>
            <p:style>
              <a:lnRef idx="2">
                <a:schemeClr val="accent4">
                  <a:tint val="40000"/>
                  <a:alpha val="90000"/>
                  <a:hueOff val="1428006"/>
                  <a:satOff val="-24171"/>
                  <a:lumOff val="639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1428006"/>
                  <a:satOff val="-24171"/>
                  <a:lumOff val="639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1428006"/>
                  <a:satOff val="-24171"/>
                  <a:lumOff val="639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85860" tIns="185857" rIns="185860" bIns="185857" spcCol="1270" anchor="ctr"/>
              <a:lstStyle/>
              <a:p>
                <a:pPr algn="ctr" defTabSz="13779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31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5069" name="矩形 22"/>
              <p:cNvSpPr>
                <a:spLocks noChangeArrowheads="1"/>
              </p:cNvSpPr>
              <p:nvPr/>
            </p:nvSpPr>
            <p:spPr bwMode="auto">
              <a:xfrm>
                <a:off x="3730165" y="5157683"/>
                <a:ext cx="102303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 b="1" dirty="0">
                    <a:solidFill>
                      <a:schemeClr val="accent6"/>
                    </a:solidFill>
                  </a:rPr>
                  <a:t>align</a:t>
                </a:r>
                <a:endParaRPr lang="zh-CN" altLang="en-US" sz="28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45070" name="矩形 23"/>
              <p:cNvSpPr>
                <a:spLocks noChangeArrowheads="1"/>
              </p:cNvSpPr>
              <p:nvPr/>
            </p:nvSpPr>
            <p:spPr bwMode="auto">
              <a:xfrm>
                <a:off x="4975453" y="5027584"/>
                <a:ext cx="2992889" cy="9228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zh-CN" dirty="0">
                    <a:solidFill>
                      <a:schemeClr val="accent6"/>
                    </a:solidFill>
                  </a:rPr>
                  <a:t>图像的</a:t>
                </a:r>
                <a:r>
                  <a:rPr lang="zh-CN" altLang="zh-CN" dirty="0">
                    <a:solidFill>
                      <a:srgbClr val="FF0000"/>
                    </a:solidFill>
                  </a:rPr>
                  <a:t>对齐属性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align</a:t>
                </a:r>
                <a:r>
                  <a:rPr lang="zh-CN" altLang="zh-CN" dirty="0">
                    <a:solidFill>
                      <a:schemeClr val="accent6"/>
                    </a:solidFill>
                  </a:rPr>
                  <a:t>。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用于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调整图像的位置</a:t>
                </a:r>
                <a:endParaRPr lang="zh-CN" altLang="zh-CN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5065" name="等腰三角形 31"/>
            <p:cNvSpPr>
              <a:spLocks noChangeArrowheads="1"/>
            </p:cNvSpPr>
            <p:nvPr/>
          </p:nvSpPr>
          <p:spPr bwMode="auto">
            <a:xfrm rot="-5400000">
              <a:off x="3396447" y="5172031"/>
              <a:ext cx="439301" cy="298524"/>
            </a:xfrm>
            <a:prstGeom prst="triangle">
              <a:avLst>
                <a:gd name="adj" fmla="val 50000"/>
              </a:avLst>
            </a:prstGeom>
            <a:solidFill>
              <a:srgbClr val="738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69107" y="229544"/>
            <a:ext cx="8393113" cy="52667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2.3.2  </a:t>
            </a:r>
            <a:r>
              <a:rPr lang="zh-CN" altLang="en-US" dirty="0"/>
              <a:t>网页图片四</a:t>
            </a:r>
            <a:r>
              <a:rPr lang="zh-CN" altLang="en-US" dirty="0" smtClean="0"/>
              <a:t>要素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38422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1083541" y="955997"/>
            <a:ext cx="9191303" cy="600795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  <a:cs typeface="Arial" pitchFamily="34" charset="0"/>
              </a:rPr>
              <a:t>align</a:t>
            </a:r>
            <a:r>
              <a:rPr lang="zh-CN" altLang="en-US" dirty="0">
                <a:solidFill>
                  <a:schemeClr val="accent6"/>
                </a:solidFill>
                <a:cs typeface="Arial" pitchFamily="34" charset="0"/>
              </a:rPr>
              <a:t>属性的取值及说明</a:t>
            </a:r>
            <a:endParaRPr lang="zh-CN" altLang="en-US" sz="6000" dirty="0">
              <a:solidFill>
                <a:schemeClr val="accent6"/>
              </a:solidFill>
            </a:endParaRPr>
          </a:p>
          <a:p>
            <a:pPr lvl="1"/>
            <a:endParaRPr lang="zh-CN" altLang="zh-CN" dirty="0" smtClean="0">
              <a:latin typeface="+mn-ea"/>
              <a:ea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9137"/>
              </p:ext>
            </p:extLst>
          </p:nvPr>
        </p:nvGraphicFramePr>
        <p:xfrm>
          <a:off x="1663859" y="1720353"/>
          <a:ext cx="8785225" cy="352839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76263"/>
                <a:gridCol w="6408962"/>
              </a:tblGrid>
              <a:tr h="352839"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FF"/>
                          </a:solidFill>
                        </a:rPr>
                        <a:t>align</a:t>
                      </a:r>
                      <a:r>
                        <a:rPr lang="zh-CN" sz="1800" kern="100" dirty="0">
                          <a:solidFill>
                            <a:srgbClr val="0000FF"/>
                          </a:solidFill>
                        </a:rPr>
                        <a:t>属性值</a:t>
                      </a:r>
                      <a:endParaRPr lang="zh-CN" sz="1800" kern="1000" dirty="0">
                        <a:solidFill>
                          <a:srgbClr val="0000FF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indent="254000"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FF"/>
                          </a:solidFill>
                        </a:rPr>
                        <a:t>说明</a:t>
                      </a:r>
                      <a:endParaRPr lang="zh-CN" sz="1800" kern="1000" dirty="0">
                        <a:solidFill>
                          <a:srgbClr val="0000FF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</a:tr>
              <a:tr h="352839">
                <a:tc>
                  <a:txBody>
                    <a:bodyPr/>
                    <a:lstStyle/>
                    <a:p>
                      <a:pPr indent="32385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</a:rPr>
                        <a:t>top</a:t>
                      </a:r>
                      <a:endParaRPr lang="zh-CN" sz="1800" kern="1000">
                        <a:solidFill>
                          <a:srgbClr val="0000FF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indent="75565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FF"/>
                          </a:solidFill>
                        </a:rPr>
                        <a:t>图像顶部与同行的文字或图像顶部对齐</a:t>
                      </a:r>
                      <a:endParaRPr lang="zh-CN" sz="1800" kern="1000" dirty="0">
                        <a:solidFill>
                          <a:srgbClr val="0000FF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</a:tr>
              <a:tr h="352839">
                <a:tc>
                  <a:txBody>
                    <a:bodyPr/>
                    <a:lstStyle/>
                    <a:p>
                      <a:pPr indent="32385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</a:rPr>
                        <a:t>middle</a:t>
                      </a:r>
                      <a:endParaRPr lang="zh-CN" sz="1800" kern="1000">
                        <a:solidFill>
                          <a:srgbClr val="0000FF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indent="75565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</a:rPr>
                        <a:t>图像中部与同行的文字或图像中部对齐</a:t>
                      </a:r>
                      <a:endParaRPr lang="zh-CN" sz="1800" kern="1000">
                        <a:solidFill>
                          <a:srgbClr val="0000FF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</a:tr>
              <a:tr h="352839">
                <a:tc>
                  <a:txBody>
                    <a:bodyPr/>
                    <a:lstStyle/>
                    <a:p>
                      <a:pPr indent="32385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</a:rPr>
                        <a:t>bottom</a:t>
                      </a:r>
                      <a:endParaRPr lang="zh-CN" sz="1800" kern="1000">
                        <a:solidFill>
                          <a:srgbClr val="0000FF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indent="75565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FF"/>
                          </a:solidFill>
                        </a:rPr>
                        <a:t>图像底部与同行的文字或图像底部对齐</a:t>
                      </a:r>
                      <a:endParaRPr lang="zh-CN" sz="1800" kern="1000" dirty="0">
                        <a:solidFill>
                          <a:srgbClr val="0000FF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</a:tr>
              <a:tr h="352839">
                <a:tc>
                  <a:txBody>
                    <a:bodyPr/>
                    <a:lstStyle/>
                    <a:p>
                      <a:pPr indent="32385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</a:rPr>
                        <a:t>left</a:t>
                      </a:r>
                      <a:endParaRPr lang="zh-CN" sz="1800" kern="1000">
                        <a:solidFill>
                          <a:srgbClr val="0000FF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indent="75565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</a:rPr>
                        <a:t>图像在文字左侧</a:t>
                      </a:r>
                      <a:endParaRPr lang="zh-CN" sz="1800" kern="1000">
                        <a:solidFill>
                          <a:srgbClr val="0000FF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</a:tr>
              <a:tr h="352839">
                <a:tc>
                  <a:txBody>
                    <a:bodyPr/>
                    <a:lstStyle/>
                    <a:p>
                      <a:pPr indent="32385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</a:rPr>
                        <a:t>right</a:t>
                      </a:r>
                      <a:endParaRPr lang="zh-CN" sz="1800" kern="1000">
                        <a:solidFill>
                          <a:srgbClr val="0000FF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indent="75565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FF"/>
                          </a:solidFill>
                        </a:rPr>
                        <a:t>图像在文字右侧</a:t>
                      </a:r>
                      <a:endParaRPr lang="zh-CN" sz="1800" kern="1000" dirty="0">
                        <a:solidFill>
                          <a:srgbClr val="0000FF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</a:tr>
              <a:tr h="352839">
                <a:tc>
                  <a:txBody>
                    <a:bodyPr/>
                    <a:lstStyle/>
                    <a:p>
                      <a:pPr indent="32385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</a:rPr>
                        <a:t>absbottom</a:t>
                      </a:r>
                      <a:endParaRPr lang="zh-CN" sz="1800" kern="1000">
                        <a:solidFill>
                          <a:srgbClr val="0000FF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indent="75565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</a:rPr>
                        <a:t>图像底部与同行最低项的底部对齐，常用于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</a:rPr>
                        <a:t>netscape</a:t>
                      </a:r>
                      <a:endParaRPr lang="zh-CN" sz="1800" kern="1000">
                        <a:solidFill>
                          <a:srgbClr val="0000FF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</a:tr>
              <a:tr h="352839">
                <a:tc>
                  <a:txBody>
                    <a:bodyPr/>
                    <a:lstStyle/>
                    <a:p>
                      <a:pPr indent="32385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</a:rPr>
                        <a:t>absmiddle</a:t>
                      </a:r>
                      <a:endParaRPr lang="zh-CN" sz="1800" kern="1000">
                        <a:solidFill>
                          <a:srgbClr val="0000FF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indent="75565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</a:rPr>
                        <a:t>图像中部与同行最大项的底部对齐，常用于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</a:rPr>
                        <a:t>netscape</a:t>
                      </a:r>
                      <a:endParaRPr lang="zh-CN" sz="1800" kern="1000">
                        <a:solidFill>
                          <a:srgbClr val="0000FF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</a:tr>
              <a:tr h="352839">
                <a:tc>
                  <a:txBody>
                    <a:bodyPr/>
                    <a:lstStyle/>
                    <a:p>
                      <a:pPr indent="32385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</a:rPr>
                        <a:t>baseline</a:t>
                      </a:r>
                      <a:endParaRPr lang="zh-CN" sz="1800" kern="1000">
                        <a:solidFill>
                          <a:srgbClr val="0000FF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indent="755650"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</a:rPr>
                        <a:t>图像底部与文本基准线对齐，常用于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</a:rPr>
                        <a:t>netscape</a:t>
                      </a:r>
                      <a:endParaRPr lang="zh-CN" sz="1800" kern="1000">
                        <a:solidFill>
                          <a:srgbClr val="0000FF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</a:tr>
              <a:tr h="352839">
                <a:tc>
                  <a:txBody>
                    <a:bodyPr/>
                    <a:lstStyle/>
                    <a:p>
                      <a:pPr indent="323850"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rgbClr val="0000FF"/>
                          </a:solidFill>
                        </a:rPr>
                        <a:t>texttop</a:t>
                      </a:r>
                      <a:endParaRPr lang="zh-CN" sz="1800" kern="1000" dirty="0">
                        <a:solidFill>
                          <a:srgbClr val="0000FF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indent="75565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FF"/>
                          </a:solidFill>
                        </a:rPr>
                        <a:t>图像顶部与同行最高项顶部对齐，常用于</a:t>
                      </a:r>
                      <a:r>
                        <a:rPr lang="en-US" sz="1800" kern="100" dirty="0" err="1">
                          <a:solidFill>
                            <a:srgbClr val="0000FF"/>
                          </a:solidFill>
                        </a:rPr>
                        <a:t>netscape</a:t>
                      </a:r>
                      <a:endParaRPr lang="zh-CN" sz="1800" kern="1000" dirty="0">
                        <a:solidFill>
                          <a:srgbClr val="0000FF"/>
                        </a:solidFill>
                        <a:latin typeface="Times New Roman"/>
                        <a:ea typeface="方正书宋简体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itchFamily="18" charset="0"/>
              </a:rPr>
              <a:t>2.3.2  </a:t>
            </a:r>
            <a:r>
              <a:rPr kumimoji="1" lang="zh-CN" altLang="en-US" dirty="0">
                <a:latin typeface="Times New Roman" pitchFamily="18" charset="0"/>
              </a:rPr>
              <a:t>网页图片四要素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16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52638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978820" y="1406525"/>
            <a:ext cx="7585075" cy="1773238"/>
            <a:chOff x="-12700" y="1395030"/>
            <a:chExt cx="7584378" cy="1773241"/>
          </a:xfrm>
        </p:grpSpPr>
        <p:sp>
          <p:nvSpPr>
            <p:cNvPr id="20" name="矩形 19"/>
            <p:cNvSpPr/>
            <p:nvPr/>
          </p:nvSpPr>
          <p:spPr bwMode="auto">
            <a:xfrm>
              <a:off x="-12700" y="1395030"/>
              <a:ext cx="7584378" cy="1773241"/>
            </a:xfrm>
            <a:prstGeom prst="rect">
              <a:avLst/>
            </a:prstGeom>
            <a:gradFill>
              <a:gsLst>
                <a:gs pos="0">
                  <a:schemeClr val="bg2">
                    <a:lumMod val="90000"/>
                    <a:alpha val="1000"/>
                  </a:schemeClr>
                </a:gs>
                <a:gs pos="55000">
                  <a:srgbClr val="00B0F0">
                    <a:alpha val="23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Arial" charset="0"/>
              </a:endParaRPr>
            </a:p>
          </p:txBody>
        </p:sp>
        <p:pic>
          <p:nvPicPr>
            <p:cNvPr id="46092" name="图片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23692" y="1433130"/>
              <a:ext cx="1724208" cy="167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93" name="矩形 10"/>
            <p:cNvSpPr>
              <a:spLocks noChangeArrowheads="1"/>
            </p:cNvSpPr>
            <p:nvPr/>
          </p:nvSpPr>
          <p:spPr bwMode="auto">
            <a:xfrm>
              <a:off x="2283416" y="1627980"/>
              <a:ext cx="3380784" cy="784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zh-CN" altLang="en-US" sz="3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多学一招：</a:t>
              </a:r>
            </a:p>
          </p:txBody>
        </p:sp>
        <p:sp>
          <p:nvSpPr>
            <p:cNvPr id="46094" name="矩形 11"/>
            <p:cNvSpPr>
              <a:spLocks noChangeArrowheads="1"/>
            </p:cNvSpPr>
            <p:nvPr/>
          </p:nvSpPr>
          <p:spPr bwMode="auto">
            <a:xfrm>
              <a:off x="2325420" y="2367549"/>
              <a:ext cx="4493125" cy="630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zh-CN" altLang="en-US" sz="2800" b="1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800" b="1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r>
                <a:rPr lang="zh-CN" altLang="en-US" sz="2800" b="1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属性设置提示文字</a:t>
              </a:r>
            </a:p>
          </p:txBody>
        </p:sp>
      </p:grpSp>
      <p:grpSp>
        <p:nvGrpSpPr>
          <p:cNvPr id="45061" name="组合 8"/>
          <p:cNvGrpSpPr>
            <a:grpSpLocks/>
          </p:cNvGrpSpPr>
          <p:nvPr/>
        </p:nvGrpSpPr>
        <p:grpSpPr bwMode="auto">
          <a:xfrm>
            <a:off x="2270919" y="3390900"/>
            <a:ext cx="7148512" cy="2603500"/>
            <a:chOff x="1136288" y="3768897"/>
            <a:chExt cx="5058878" cy="2602818"/>
          </a:xfrm>
        </p:grpSpPr>
        <p:sp>
          <p:nvSpPr>
            <p:cNvPr id="46087" name="TextBox 50"/>
            <p:cNvSpPr txBox="1">
              <a:spLocks noChangeArrowheads="1"/>
            </p:cNvSpPr>
            <p:nvPr/>
          </p:nvSpPr>
          <p:spPr bwMode="auto">
            <a:xfrm>
              <a:off x="1136288" y="4125537"/>
              <a:ext cx="2546290" cy="1269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50000"/>
                </a:lnSpc>
              </a:pPr>
              <a:r>
                <a:rPr lang="zh-CN" altLang="en-US" sz="17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图像标签</a:t>
              </a:r>
              <a:r>
                <a:rPr lang="en-US" altLang="zh-CN" sz="17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</a:t>
              </a:r>
              <a:r>
                <a:rPr lang="en-US" altLang="zh-CN" sz="1700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img</a:t>
              </a:r>
              <a:r>
                <a:rPr lang="en-US" altLang="zh-CN" sz="17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 &gt;</a:t>
              </a:r>
              <a:r>
                <a:rPr lang="zh-CN" altLang="en-US" sz="17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有一个和</a:t>
              </a:r>
              <a:r>
                <a:rPr lang="en-US" altLang="zh-CN" sz="17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alt</a:t>
              </a:r>
              <a:r>
                <a:rPr lang="zh-CN" altLang="en-US" sz="17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属性十分类似的属性</a:t>
              </a:r>
              <a:r>
                <a:rPr lang="en-US" altLang="zh-CN" sz="17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r>
                <a:rPr lang="zh-CN" altLang="en-US" sz="17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17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r>
                <a:rPr lang="zh-CN" altLang="en-US" sz="17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属性用于设置鼠标悬停时图像的提示文字。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241892" y="3952999"/>
              <a:ext cx="4882497" cy="19045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6089" name="矩形 41"/>
            <p:cNvSpPr>
              <a:spLocks noChangeArrowheads="1"/>
            </p:cNvSpPr>
            <p:nvPr/>
          </p:nvSpPr>
          <p:spPr bwMode="auto">
            <a:xfrm>
              <a:off x="3309418" y="3768897"/>
              <a:ext cx="936103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70C0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【</a:t>
              </a:r>
              <a:r>
                <a: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r>
                <a:rPr lang="en-US" altLang="zh-CN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】</a:t>
              </a:r>
              <a:endParaRPr lang="zh-CN" altLang="en-US">
                <a:solidFill>
                  <a:srgbClr val="0070C0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1241892" y="6371715"/>
              <a:ext cx="4953274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45062" name="Picture 2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981" y="3814764"/>
            <a:ext cx="3429000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1261940" y="162669"/>
            <a:ext cx="9660977" cy="635000"/>
          </a:xfrm>
        </p:spPr>
        <p:txBody>
          <a:bodyPr/>
          <a:lstStyle/>
          <a:p>
            <a:r>
              <a:rPr kumimoji="1" lang="en-US" altLang="zh-CN" dirty="0">
                <a:latin typeface="Times New Roman" pitchFamily="18" charset="0"/>
              </a:rPr>
              <a:t>2.3.2  </a:t>
            </a:r>
            <a:r>
              <a:rPr kumimoji="1" lang="zh-CN" altLang="en-US" dirty="0">
                <a:latin typeface="Times New Roman" pitchFamily="18" charset="0"/>
              </a:rPr>
              <a:t>网页图片四要素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89581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52638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47108" name="组合 14"/>
          <p:cNvGrpSpPr>
            <a:grpSpLocks/>
          </p:cNvGrpSpPr>
          <p:nvPr/>
        </p:nvGrpSpPr>
        <p:grpSpPr bwMode="auto">
          <a:xfrm>
            <a:off x="1526381" y="969963"/>
            <a:ext cx="9144000" cy="1028700"/>
            <a:chOff x="0" y="969484"/>
            <a:chExt cx="9144000" cy="1029179"/>
          </a:xfrm>
        </p:grpSpPr>
        <p:sp>
          <p:nvSpPr>
            <p:cNvPr id="30" name="矩形 29"/>
            <p:cNvSpPr/>
            <p:nvPr/>
          </p:nvSpPr>
          <p:spPr bwMode="auto">
            <a:xfrm>
              <a:off x="0" y="969484"/>
              <a:ext cx="9144000" cy="792641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pic>
          <p:nvPicPr>
            <p:cNvPr id="47116" name="Picture 2" descr="C:\Documents and Settings\Administrator\桌面\小人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125" y="969963"/>
              <a:ext cx="13239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矩形 31"/>
            <p:cNvSpPr/>
            <p:nvPr/>
          </p:nvSpPr>
          <p:spPr>
            <a:xfrm>
              <a:off x="1755775" y="1142602"/>
              <a:ext cx="3186113" cy="462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绝对路径和相对路径</a:t>
              </a:r>
              <a:endParaRPr lang="en-US" altLang="zh-CN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4656932" y="1976438"/>
            <a:ext cx="5668963" cy="3048000"/>
            <a:chOff x="3130277" y="1417423"/>
            <a:chExt cx="5669510" cy="3048430"/>
          </a:xfrm>
        </p:grpSpPr>
        <p:pic>
          <p:nvPicPr>
            <p:cNvPr id="47111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0277" y="1417423"/>
              <a:ext cx="5669510" cy="3048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2" name="Text Box 7"/>
            <p:cNvSpPr txBox="1">
              <a:spLocks noChangeArrowheads="1"/>
            </p:cNvSpPr>
            <p:nvPr/>
          </p:nvSpPr>
          <p:spPr bwMode="auto">
            <a:xfrm>
              <a:off x="4748961" y="1989138"/>
              <a:ext cx="30234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3600" b="1">
                  <a:solidFill>
                    <a:schemeClr val="bg1"/>
                  </a:solidFill>
                  <a:ea typeface="黑体" panose="02010609060101010101" pitchFamily="49" charset="-122"/>
                </a:rPr>
                <a:t>什么是路径？</a:t>
              </a:r>
            </a:p>
          </p:txBody>
        </p:sp>
      </p:grpSp>
      <p:pic>
        <p:nvPicPr>
          <p:cNvPr id="36" name="Picture 8" descr="问小人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20" y="2963864"/>
            <a:ext cx="3411537" cy="3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261940" y="162669"/>
            <a:ext cx="7284713" cy="635000"/>
          </a:xfrm>
        </p:spPr>
        <p:txBody>
          <a:bodyPr/>
          <a:lstStyle/>
          <a:p>
            <a:r>
              <a:rPr kumimoji="1" lang="en-US" altLang="zh-CN" dirty="0" smtClean="0">
                <a:latin typeface="Times New Roman" pitchFamily="18" charset="0"/>
              </a:rPr>
              <a:t>2.3.3 </a:t>
            </a:r>
            <a:r>
              <a:rPr kumimoji="1" lang="zh-CN" altLang="en-US" dirty="0" smtClean="0">
                <a:latin typeface="Times New Roman" pitchFamily="18" charset="0"/>
              </a:rPr>
              <a:t>绝对</a:t>
            </a:r>
            <a:r>
              <a:rPr kumimoji="1" lang="zh-CN" altLang="en-US" dirty="0">
                <a:latin typeface="Times New Roman" pitchFamily="18" charset="0"/>
              </a:rPr>
              <a:t>路径和相对路径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21259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52638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48132" name="组合 14"/>
          <p:cNvGrpSpPr>
            <a:grpSpLocks/>
          </p:cNvGrpSpPr>
          <p:nvPr/>
        </p:nvGrpSpPr>
        <p:grpSpPr bwMode="auto">
          <a:xfrm>
            <a:off x="1526381" y="969963"/>
            <a:ext cx="9144000" cy="1028700"/>
            <a:chOff x="0" y="969484"/>
            <a:chExt cx="9144000" cy="1029179"/>
          </a:xfrm>
        </p:grpSpPr>
        <p:sp>
          <p:nvSpPr>
            <p:cNvPr id="30" name="矩形 29"/>
            <p:cNvSpPr/>
            <p:nvPr/>
          </p:nvSpPr>
          <p:spPr bwMode="auto">
            <a:xfrm>
              <a:off x="0" y="969484"/>
              <a:ext cx="9144000" cy="792641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pic>
          <p:nvPicPr>
            <p:cNvPr id="48199" name="Picture 2" descr="C:\Documents and Settings\Administrator\桌面\小人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125" y="969963"/>
              <a:ext cx="13239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矩形 31"/>
            <p:cNvSpPr/>
            <p:nvPr/>
          </p:nvSpPr>
          <p:spPr>
            <a:xfrm>
              <a:off x="1755775" y="1142602"/>
              <a:ext cx="3186113" cy="462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绝对路径和相对路径</a:t>
              </a:r>
              <a:endParaRPr lang="en-US" altLang="zh-CN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286794" y="2105025"/>
            <a:ext cx="43418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zh-CN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实际工作中，通常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新建一个文件夹</a:t>
            </a:r>
            <a:r>
              <a:rPr lang="zh-CN" altLang="zh-CN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专门用于存放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图像文件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2385219" y="3643314"/>
            <a:ext cx="3757612" cy="2466975"/>
            <a:chOff x="881590" y="1974892"/>
            <a:chExt cx="3385937" cy="2468074"/>
          </a:xfrm>
        </p:grpSpPr>
        <p:sp>
          <p:nvSpPr>
            <p:cNvPr id="14" name="AutoShape 2"/>
            <p:cNvSpPr>
              <a:spLocks noChangeArrowheads="1"/>
            </p:cNvSpPr>
            <p:nvPr/>
          </p:nvSpPr>
          <p:spPr bwMode="auto">
            <a:xfrm>
              <a:off x="881590" y="1974892"/>
              <a:ext cx="3385937" cy="2350547"/>
            </a:xfrm>
            <a:prstGeom prst="roundRect">
              <a:avLst>
                <a:gd name="adj" fmla="val 0"/>
              </a:avLst>
            </a:prstGeom>
            <a:solidFill>
              <a:srgbClr val="333333">
                <a:alpha val="10196"/>
              </a:srgbClr>
            </a:solidFill>
            <a:ln w="19050" cap="rnd" algn="ctr">
              <a:solidFill>
                <a:srgbClr val="80808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52"/>
            <p:cNvSpPr txBox="1">
              <a:spLocks noChangeArrowheads="1"/>
            </p:cNvSpPr>
            <p:nvPr/>
          </p:nvSpPr>
          <p:spPr bwMode="auto">
            <a:xfrm>
              <a:off x="1455211" y="2125771"/>
              <a:ext cx="2672130" cy="21996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latinLnBrk="1">
                <a:defRPr/>
              </a:pPr>
              <a:r>
                <a:rPr lang="zh-CN" altLang="en-US" sz="2400" b="1" dirty="0">
                  <a:solidFill>
                    <a:schemeClr val="bg2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路径</a:t>
              </a:r>
              <a:endParaRPr lang="en-US" altLang="zh-CN" sz="24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>
                <a:defRPr/>
              </a:pPr>
              <a:endParaRPr lang="en-US" altLang="zh-CN" sz="5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1" latinLnBrk="1">
                <a:defRPr/>
              </a:pPr>
              <a:r>
                <a:rPr lang="zh-CN" altLang="zh-CN" dirty="0">
                  <a:solidFill>
                    <a:schemeClr val="accent6"/>
                  </a:solidFill>
                </a:rPr>
                <a:t>这时再插入图像，就需要采用</a:t>
              </a:r>
              <a:r>
                <a:rPr lang="zh-CN" altLang="zh-CN" dirty="0">
                  <a:solidFill>
                    <a:srgbClr val="FF0000"/>
                  </a:solidFill>
                </a:rPr>
                <a:t>“路径”</a:t>
              </a:r>
              <a:r>
                <a:rPr lang="zh-CN" altLang="zh-CN" dirty="0">
                  <a:solidFill>
                    <a:schemeClr val="accent6"/>
                  </a:solidFill>
                </a:rPr>
                <a:t>的方式来指定</a:t>
              </a:r>
              <a:r>
                <a:rPr lang="zh-CN" altLang="zh-CN" dirty="0">
                  <a:solidFill>
                    <a:srgbClr val="FF0000"/>
                  </a:solidFill>
                </a:rPr>
                <a:t>图像文件</a:t>
              </a:r>
              <a:r>
                <a:rPr lang="zh-CN" altLang="zh-CN" dirty="0">
                  <a:solidFill>
                    <a:schemeClr val="accent6"/>
                  </a:solidFill>
                </a:rPr>
                <a:t>的位置。通过</a:t>
              </a:r>
              <a:r>
                <a:rPr lang="zh-CN" altLang="zh-CN" dirty="0">
                  <a:solidFill>
                    <a:srgbClr val="FF0000"/>
                  </a:solidFill>
                </a:rPr>
                <a:t>设置“路径”</a:t>
              </a:r>
              <a:r>
                <a:rPr lang="zh-CN" altLang="zh-CN" dirty="0">
                  <a:solidFill>
                    <a:schemeClr val="accent6"/>
                  </a:solidFill>
                </a:rPr>
                <a:t>来帮助浏览器找到</a:t>
              </a:r>
              <a:r>
                <a:rPr lang="zh-CN" altLang="zh-CN" dirty="0">
                  <a:solidFill>
                    <a:srgbClr val="FF0000"/>
                  </a:solidFill>
                </a:rPr>
                <a:t>图像文件</a:t>
              </a:r>
              <a:r>
                <a:rPr lang="zh-CN" altLang="zh-CN" dirty="0">
                  <a:solidFill>
                    <a:schemeClr val="accent6"/>
                  </a:solidFill>
                </a:rPr>
                <a:t>。</a:t>
              </a:r>
              <a:endParaRPr lang="zh-CN" altLang="en-US" dirty="0">
                <a:solidFill>
                  <a:schemeClr val="accent6"/>
                </a:solidFill>
              </a:endParaRPr>
            </a:p>
            <a:p>
              <a:pPr eaLnBrk="1" latinLnBrk="1">
                <a:defRPr/>
              </a:pPr>
              <a:endParaRPr lang="zh-CN" altLang="en-US" dirty="0"/>
            </a:p>
          </p:txBody>
        </p:sp>
        <p:sp>
          <p:nvSpPr>
            <p:cNvPr id="16" name="Oval 53"/>
            <p:cNvSpPr>
              <a:spLocks noChangeArrowheads="1"/>
            </p:cNvSpPr>
            <p:nvPr/>
          </p:nvSpPr>
          <p:spPr bwMode="auto">
            <a:xfrm>
              <a:off x="1024638" y="2546647"/>
              <a:ext cx="391951" cy="120704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50000"/>
                  </a:srgbClr>
                </a:gs>
                <a:gs pos="100000">
                  <a:srgbClr val="000000">
                    <a:gamma/>
                    <a:shade val="46275"/>
                    <a:invGamma/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31750" cap="rnd" algn="ctr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8190" name="Group 54"/>
            <p:cNvGrpSpPr>
              <a:grpSpLocks/>
            </p:cNvGrpSpPr>
            <p:nvPr/>
          </p:nvGrpSpPr>
          <p:grpSpPr bwMode="auto">
            <a:xfrm>
              <a:off x="1024464" y="2126043"/>
              <a:ext cx="407613" cy="418029"/>
              <a:chOff x="2335" y="1400"/>
              <a:chExt cx="1088" cy="1261"/>
            </a:xfrm>
          </p:grpSpPr>
          <p:sp>
            <p:nvSpPr>
              <p:cNvPr id="19" name="Oval 55"/>
              <p:cNvSpPr>
                <a:spLocks noChangeArrowheads="1"/>
              </p:cNvSpPr>
              <p:nvPr/>
            </p:nvSpPr>
            <p:spPr bwMode="auto">
              <a:xfrm>
                <a:off x="2335" y="1404"/>
                <a:ext cx="1088" cy="1255"/>
              </a:xfrm>
              <a:prstGeom prst="ellipse">
                <a:avLst/>
              </a:prstGeom>
              <a:gradFill rotWithShape="1">
                <a:gsLst>
                  <a:gs pos="0">
                    <a:srgbClr val="3399FF"/>
                  </a:gs>
                  <a:gs pos="100000">
                    <a:srgbClr val="0E58C4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48193" name="Group 56"/>
              <p:cNvGrpSpPr>
                <a:grpSpLocks/>
              </p:cNvGrpSpPr>
              <p:nvPr/>
            </p:nvGrpSpPr>
            <p:grpSpPr bwMode="auto">
              <a:xfrm>
                <a:off x="2423" y="1400"/>
                <a:ext cx="913" cy="297"/>
                <a:chOff x="1428" y="2075"/>
                <a:chExt cx="912" cy="296"/>
              </a:xfrm>
            </p:grpSpPr>
            <p:sp>
              <p:nvSpPr>
                <p:cNvPr id="21" name="Freeform 57"/>
                <p:cNvSpPr>
                  <a:spLocks/>
                </p:cNvSpPr>
                <p:nvPr/>
              </p:nvSpPr>
              <p:spPr bwMode="auto">
                <a:xfrm>
                  <a:off x="1428" y="2074"/>
                  <a:ext cx="912" cy="296"/>
                </a:xfrm>
                <a:custGeom>
                  <a:avLst/>
                  <a:gdLst/>
                  <a:ahLst/>
                  <a:cxnLst>
                    <a:cxn ang="0">
                      <a:pos x="0" y="1576"/>
                    </a:cxn>
                    <a:cxn ang="0">
                      <a:pos x="50" y="1462"/>
                    </a:cxn>
                    <a:cxn ang="0">
                      <a:pos x="108" y="1350"/>
                    </a:cxn>
                    <a:cxn ang="0">
                      <a:pos x="170" y="1242"/>
                    </a:cxn>
                    <a:cxn ang="0">
                      <a:pos x="238" y="1138"/>
                    </a:cxn>
                    <a:cxn ang="0">
                      <a:pos x="310" y="1036"/>
                    </a:cxn>
                    <a:cxn ang="0">
                      <a:pos x="386" y="940"/>
                    </a:cxn>
                    <a:cxn ang="0">
                      <a:pos x="468" y="846"/>
                    </a:cxn>
                    <a:cxn ang="0">
                      <a:pos x="552" y="756"/>
                    </a:cxn>
                    <a:cxn ang="0">
                      <a:pos x="596" y="712"/>
                    </a:cxn>
                    <a:cxn ang="0">
                      <a:pos x="688" y="630"/>
                    </a:cxn>
                    <a:cxn ang="0">
                      <a:pos x="784" y="550"/>
                    </a:cxn>
                    <a:cxn ang="0">
                      <a:pos x="884" y="476"/>
                    </a:cxn>
                    <a:cxn ang="0">
                      <a:pos x="986" y="406"/>
                    </a:cxn>
                    <a:cxn ang="0">
                      <a:pos x="1092" y="342"/>
                    </a:cxn>
                    <a:cxn ang="0">
                      <a:pos x="1202" y="282"/>
                    </a:cxn>
                    <a:cxn ang="0">
                      <a:pos x="1316" y="228"/>
                    </a:cxn>
                    <a:cxn ang="0">
                      <a:pos x="1374" y="202"/>
                    </a:cxn>
                    <a:cxn ang="0">
                      <a:pos x="1490" y="156"/>
                    </a:cxn>
                    <a:cxn ang="0">
                      <a:pos x="1610" y="116"/>
                    </a:cxn>
                    <a:cxn ang="0">
                      <a:pos x="1732" y="80"/>
                    </a:cxn>
                    <a:cxn ang="0">
                      <a:pos x="1858" y="52"/>
                    </a:cxn>
                    <a:cxn ang="0">
                      <a:pos x="1984" y="30"/>
                    </a:cxn>
                    <a:cxn ang="0">
                      <a:pos x="2114" y="12"/>
                    </a:cxn>
                    <a:cxn ang="0">
                      <a:pos x="2246" y="2"/>
                    </a:cxn>
                    <a:cxn ang="0">
                      <a:pos x="2378" y="0"/>
                    </a:cxn>
                    <a:cxn ang="0">
                      <a:pos x="2444" y="0"/>
                    </a:cxn>
                    <a:cxn ang="0">
                      <a:pos x="2576" y="8"/>
                    </a:cxn>
                    <a:cxn ang="0">
                      <a:pos x="2706" y="20"/>
                    </a:cxn>
                    <a:cxn ang="0">
                      <a:pos x="2834" y="40"/>
                    </a:cxn>
                    <a:cxn ang="0">
                      <a:pos x="2962" y="66"/>
                    </a:cxn>
                    <a:cxn ang="0">
                      <a:pos x="3084" y="98"/>
                    </a:cxn>
                    <a:cxn ang="0">
                      <a:pos x="3206" y="136"/>
                    </a:cxn>
                    <a:cxn ang="0">
                      <a:pos x="3324" y="178"/>
                    </a:cxn>
                    <a:cxn ang="0">
                      <a:pos x="3382" y="202"/>
                    </a:cxn>
                    <a:cxn ang="0">
                      <a:pos x="3498" y="254"/>
                    </a:cxn>
                    <a:cxn ang="0">
                      <a:pos x="3608" y="312"/>
                    </a:cxn>
                    <a:cxn ang="0">
                      <a:pos x="3716" y="374"/>
                    </a:cxn>
                    <a:cxn ang="0">
                      <a:pos x="3822" y="440"/>
                    </a:cxn>
                    <a:cxn ang="0">
                      <a:pos x="3922" y="512"/>
                    </a:cxn>
                    <a:cxn ang="0">
                      <a:pos x="4020" y="590"/>
                    </a:cxn>
                    <a:cxn ang="0">
                      <a:pos x="4114" y="670"/>
                    </a:cxn>
                    <a:cxn ang="0">
                      <a:pos x="4204" y="756"/>
                    </a:cxn>
                    <a:cxn ang="0">
                      <a:pos x="4246" y="800"/>
                    </a:cxn>
                    <a:cxn ang="0">
                      <a:pos x="4330" y="892"/>
                    </a:cxn>
                    <a:cxn ang="0">
                      <a:pos x="4410" y="988"/>
                    </a:cxn>
                    <a:cxn ang="0">
                      <a:pos x="4484" y="1086"/>
                    </a:cxn>
                    <a:cxn ang="0">
                      <a:pos x="4552" y="1190"/>
                    </a:cxn>
                    <a:cxn ang="0">
                      <a:pos x="4618" y="1296"/>
                    </a:cxn>
                    <a:cxn ang="0">
                      <a:pos x="4678" y="1406"/>
                    </a:cxn>
                    <a:cxn ang="0">
                      <a:pos x="4732" y="1518"/>
                    </a:cxn>
                    <a:cxn ang="0">
                      <a:pos x="0" y="1576"/>
                    </a:cxn>
                  </a:cxnLst>
                  <a:rect l="0" t="0" r="r" b="b"/>
                  <a:pathLst>
                    <a:path w="4756" h="1576">
                      <a:moveTo>
                        <a:pt x="0" y="1576"/>
                      </a:moveTo>
                      <a:lnTo>
                        <a:pt x="0" y="1576"/>
                      </a:lnTo>
                      <a:lnTo>
                        <a:pt x="24" y="1518"/>
                      </a:lnTo>
                      <a:lnTo>
                        <a:pt x="50" y="1462"/>
                      </a:lnTo>
                      <a:lnTo>
                        <a:pt x="78" y="1406"/>
                      </a:lnTo>
                      <a:lnTo>
                        <a:pt x="108" y="1350"/>
                      </a:lnTo>
                      <a:lnTo>
                        <a:pt x="138" y="1296"/>
                      </a:lnTo>
                      <a:lnTo>
                        <a:pt x="170" y="1242"/>
                      </a:lnTo>
                      <a:lnTo>
                        <a:pt x="204" y="1190"/>
                      </a:lnTo>
                      <a:lnTo>
                        <a:pt x="238" y="1138"/>
                      </a:lnTo>
                      <a:lnTo>
                        <a:pt x="272" y="1086"/>
                      </a:lnTo>
                      <a:lnTo>
                        <a:pt x="310" y="1036"/>
                      </a:lnTo>
                      <a:lnTo>
                        <a:pt x="348" y="988"/>
                      </a:lnTo>
                      <a:lnTo>
                        <a:pt x="386" y="940"/>
                      </a:lnTo>
                      <a:lnTo>
                        <a:pt x="426" y="892"/>
                      </a:lnTo>
                      <a:lnTo>
                        <a:pt x="468" y="846"/>
                      </a:lnTo>
                      <a:lnTo>
                        <a:pt x="510" y="800"/>
                      </a:lnTo>
                      <a:lnTo>
                        <a:pt x="552" y="756"/>
                      </a:lnTo>
                      <a:lnTo>
                        <a:pt x="552" y="756"/>
                      </a:lnTo>
                      <a:lnTo>
                        <a:pt x="596" y="712"/>
                      </a:lnTo>
                      <a:lnTo>
                        <a:pt x="642" y="670"/>
                      </a:lnTo>
                      <a:lnTo>
                        <a:pt x="688" y="630"/>
                      </a:lnTo>
                      <a:lnTo>
                        <a:pt x="736" y="590"/>
                      </a:lnTo>
                      <a:lnTo>
                        <a:pt x="784" y="550"/>
                      </a:lnTo>
                      <a:lnTo>
                        <a:pt x="834" y="512"/>
                      </a:lnTo>
                      <a:lnTo>
                        <a:pt x="884" y="476"/>
                      </a:lnTo>
                      <a:lnTo>
                        <a:pt x="934" y="440"/>
                      </a:lnTo>
                      <a:lnTo>
                        <a:pt x="986" y="406"/>
                      </a:lnTo>
                      <a:lnTo>
                        <a:pt x="1040" y="374"/>
                      </a:lnTo>
                      <a:lnTo>
                        <a:pt x="1092" y="342"/>
                      </a:lnTo>
                      <a:lnTo>
                        <a:pt x="1148" y="312"/>
                      </a:lnTo>
                      <a:lnTo>
                        <a:pt x="1202" y="282"/>
                      </a:lnTo>
                      <a:lnTo>
                        <a:pt x="1258" y="254"/>
                      </a:lnTo>
                      <a:lnTo>
                        <a:pt x="1316" y="228"/>
                      </a:lnTo>
                      <a:lnTo>
                        <a:pt x="1374" y="202"/>
                      </a:lnTo>
                      <a:lnTo>
                        <a:pt x="1374" y="202"/>
                      </a:lnTo>
                      <a:lnTo>
                        <a:pt x="1432" y="178"/>
                      </a:lnTo>
                      <a:lnTo>
                        <a:pt x="1490" y="156"/>
                      </a:lnTo>
                      <a:lnTo>
                        <a:pt x="1550" y="136"/>
                      </a:lnTo>
                      <a:lnTo>
                        <a:pt x="1610" y="116"/>
                      </a:lnTo>
                      <a:lnTo>
                        <a:pt x="1672" y="98"/>
                      </a:lnTo>
                      <a:lnTo>
                        <a:pt x="1732" y="80"/>
                      </a:lnTo>
                      <a:lnTo>
                        <a:pt x="1794" y="66"/>
                      </a:lnTo>
                      <a:lnTo>
                        <a:pt x="1858" y="52"/>
                      </a:lnTo>
                      <a:lnTo>
                        <a:pt x="1922" y="40"/>
                      </a:lnTo>
                      <a:lnTo>
                        <a:pt x="1984" y="30"/>
                      </a:lnTo>
                      <a:lnTo>
                        <a:pt x="2050" y="20"/>
                      </a:lnTo>
                      <a:lnTo>
                        <a:pt x="2114" y="12"/>
                      </a:lnTo>
                      <a:lnTo>
                        <a:pt x="2180" y="8"/>
                      </a:lnTo>
                      <a:lnTo>
                        <a:pt x="2246" y="2"/>
                      </a:lnTo>
                      <a:lnTo>
                        <a:pt x="2312" y="0"/>
                      </a:lnTo>
                      <a:lnTo>
                        <a:pt x="2378" y="0"/>
                      </a:lnTo>
                      <a:lnTo>
                        <a:pt x="2378" y="0"/>
                      </a:lnTo>
                      <a:lnTo>
                        <a:pt x="2444" y="0"/>
                      </a:lnTo>
                      <a:lnTo>
                        <a:pt x="2510" y="2"/>
                      </a:lnTo>
                      <a:lnTo>
                        <a:pt x="2576" y="8"/>
                      </a:lnTo>
                      <a:lnTo>
                        <a:pt x="2642" y="12"/>
                      </a:lnTo>
                      <a:lnTo>
                        <a:pt x="2706" y="20"/>
                      </a:lnTo>
                      <a:lnTo>
                        <a:pt x="2772" y="30"/>
                      </a:lnTo>
                      <a:lnTo>
                        <a:pt x="2834" y="40"/>
                      </a:lnTo>
                      <a:lnTo>
                        <a:pt x="2898" y="52"/>
                      </a:lnTo>
                      <a:lnTo>
                        <a:pt x="2962" y="66"/>
                      </a:lnTo>
                      <a:lnTo>
                        <a:pt x="3024" y="80"/>
                      </a:lnTo>
                      <a:lnTo>
                        <a:pt x="3084" y="98"/>
                      </a:lnTo>
                      <a:lnTo>
                        <a:pt x="3146" y="116"/>
                      </a:lnTo>
                      <a:lnTo>
                        <a:pt x="3206" y="136"/>
                      </a:lnTo>
                      <a:lnTo>
                        <a:pt x="3266" y="156"/>
                      </a:lnTo>
                      <a:lnTo>
                        <a:pt x="3324" y="178"/>
                      </a:lnTo>
                      <a:lnTo>
                        <a:pt x="3382" y="202"/>
                      </a:lnTo>
                      <a:lnTo>
                        <a:pt x="3382" y="202"/>
                      </a:lnTo>
                      <a:lnTo>
                        <a:pt x="3440" y="228"/>
                      </a:lnTo>
                      <a:lnTo>
                        <a:pt x="3498" y="254"/>
                      </a:lnTo>
                      <a:lnTo>
                        <a:pt x="3554" y="282"/>
                      </a:lnTo>
                      <a:lnTo>
                        <a:pt x="3608" y="312"/>
                      </a:lnTo>
                      <a:lnTo>
                        <a:pt x="3664" y="342"/>
                      </a:lnTo>
                      <a:lnTo>
                        <a:pt x="3716" y="374"/>
                      </a:lnTo>
                      <a:lnTo>
                        <a:pt x="3770" y="406"/>
                      </a:lnTo>
                      <a:lnTo>
                        <a:pt x="3822" y="440"/>
                      </a:lnTo>
                      <a:lnTo>
                        <a:pt x="3872" y="476"/>
                      </a:lnTo>
                      <a:lnTo>
                        <a:pt x="3922" y="512"/>
                      </a:lnTo>
                      <a:lnTo>
                        <a:pt x="3972" y="550"/>
                      </a:lnTo>
                      <a:lnTo>
                        <a:pt x="4020" y="590"/>
                      </a:lnTo>
                      <a:lnTo>
                        <a:pt x="4068" y="630"/>
                      </a:lnTo>
                      <a:lnTo>
                        <a:pt x="4114" y="670"/>
                      </a:lnTo>
                      <a:lnTo>
                        <a:pt x="4160" y="712"/>
                      </a:lnTo>
                      <a:lnTo>
                        <a:pt x="4204" y="756"/>
                      </a:lnTo>
                      <a:lnTo>
                        <a:pt x="4204" y="756"/>
                      </a:lnTo>
                      <a:lnTo>
                        <a:pt x="4246" y="800"/>
                      </a:lnTo>
                      <a:lnTo>
                        <a:pt x="4288" y="846"/>
                      </a:lnTo>
                      <a:lnTo>
                        <a:pt x="4330" y="892"/>
                      </a:lnTo>
                      <a:lnTo>
                        <a:pt x="4370" y="940"/>
                      </a:lnTo>
                      <a:lnTo>
                        <a:pt x="4410" y="988"/>
                      </a:lnTo>
                      <a:lnTo>
                        <a:pt x="4446" y="1036"/>
                      </a:lnTo>
                      <a:lnTo>
                        <a:pt x="4484" y="1086"/>
                      </a:lnTo>
                      <a:lnTo>
                        <a:pt x="4518" y="1138"/>
                      </a:lnTo>
                      <a:lnTo>
                        <a:pt x="4552" y="1190"/>
                      </a:lnTo>
                      <a:lnTo>
                        <a:pt x="4586" y="1242"/>
                      </a:lnTo>
                      <a:lnTo>
                        <a:pt x="4618" y="1296"/>
                      </a:lnTo>
                      <a:lnTo>
                        <a:pt x="4648" y="1350"/>
                      </a:lnTo>
                      <a:lnTo>
                        <a:pt x="4678" y="1406"/>
                      </a:lnTo>
                      <a:lnTo>
                        <a:pt x="4706" y="1462"/>
                      </a:lnTo>
                      <a:lnTo>
                        <a:pt x="4732" y="1518"/>
                      </a:lnTo>
                      <a:lnTo>
                        <a:pt x="4756" y="1576"/>
                      </a:lnTo>
                      <a:lnTo>
                        <a:pt x="0" y="157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>
                        <a:alpha val="75000"/>
                      </a:srgbClr>
                    </a:gs>
                    <a:gs pos="100000">
                      <a:srgbClr val="FFFFFF">
                        <a:gamma/>
                        <a:tint val="0"/>
                        <a:invGamma/>
                        <a:alpha val="0"/>
                      </a:srgbClr>
                    </a:gs>
                  </a:gsLst>
                  <a:lin ang="54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2" name="Oval 58"/>
                <p:cNvSpPr>
                  <a:spLocks noChangeArrowheads="1"/>
                </p:cNvSpPr>
                <p:nvPr/>
              </p:nvSpPr>
              <p:spPr bwMode="auto">
                <a:xfrm>
                  <a:off x="1772" y="2074"/>
                  <a:ext cx="225" cy="20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18" name="Freeform 67"/>
            <p:cNvSpPr>
              <a:spLocks noEditPoints="1"/>
            </p:cNvSpPr>
            <p:nvPr/>
          </p:nvSpPr>
          <p:spPr bwMode="auto">
            <a:xfrm>
              <a:off x="1026068" y="4268263"/>
              <a:ext cx="391951" cy="174703"/>
            </a:xfrm>
            <a:custGeom>
              <a:avLst/>
              <a:gdLst>
                <a:gd name="T0" fmla="*/ 105 w 1492"/>
                <a:gd name="T1" fmla="*/ 1 h 746"/>
                <a:gd name="T2" fmla="*/ 75 w 1492"/>
                <a:gd name="T3" fmla="*/ 5 h 746"/>
                <a:gd name="T4" fmla="*/ 49 w 1492"/>
                <a:gd name="T5" fmla="*/ 12 h 746"/>
                <a:gd name="T6" fmla="*/ 28 w 1492"/>
                <a:gd name="T7" fmla="*/ 23 h 746"/>
                <a:gd name="T8" fmla="*/ 12 w 1492"/>
                <a:gd name="T9" fmla="*/ 35 h 746"/>
                <a:gd name="T10" fmla="*/ 3 w 1492"/>
                <a:gd name="T11" fmla="*/ 50 h 746"/>
                <a:gd name="T12" fmla="*/ 0 w 1492"/>
                <a:gd name="T13" fmla="*/ 62 h 746"/>
                <a:gd name="T14" fmla="*/ 4 w 1492"/>
                <a:gd name="T15" fmla="*/ 77 h 746"/>
                <a:gd name="T16" fmla="*/ 15 w 1492"/>
                <a:gd name="T17" fmla="*/ 92 h 746"/>
                <a:gd name="T18" fmla="*/ 32 w 1492"/>
                <a:gd name="T19" fmla="*/ 104 h 746"/>
                <a:gd name="T20" fmla="*/ 54 w 1492"/>
                <a:gd name="T21" fmla="*/ 114 h 746"/>
                <a:gd name="T22" fmla="*/ 81 w 1492"/>
                <a:gd name="T23" fmla="*/ 120 h 746"/>
                <a:gd name="T24" fmla="*/ 111 w 1492"/>
                <a:gd name="T25" fmla="*/ 124 h 746"/>
                <a:gd name="T26" fmla="*/ 136 w 1492"/>
                <a:gd name="T27" fmla="*/ 124 h 746"/>
                <a:gd name="T28" fmla="*/ 166 w 1492"/>
                <a:gd name="T29" fmla="*/ 120 h 746"/>
                <a:gd name="T30" fmla="*/ 193 w 1492"/>
                <a:gd name="T31" fmla="*/ 114 h 746"/>
                <a:gd name="T32" fmla="*/ 215 w 1492"/>
                <a:gd name="T33" fmla="*/ 104 h 746"/>
                <a:gd name="T34" fmla="*/ 232 w 1492"/>
                <a:gd name="T35" fmla="*/ 92 h 746"/>
                <a:gd name="T36" fmla="*/ 243 w 1492"/>
                <a:gd name="T37" fmla="*/ 77 h 746"/>
                <a:gd name="T38" fmla="*/ 247 w 1492"/>
                <a:gd name="T39" fmla="*/ 62 h 746"/>
                <a:gd name="T40" fmla="*/ 244 w 1492"/>
                <a:gd name="T41" fmla="*/ 50 h 746"/>
                <a:gd name="T42" fmla="*/ 235 w 1492"/>
                <a:gd name="T43" fmla="*/ 35 h 746"/>
                <a:gd name="T44" fmla="*/ 219 w 1492"/>
                <a:gd name="T45" fmla="*/ 23 h 746"/>
                <a:gd name="T46" fmla="*/ 198 w 1492"/>
                <a:gd name="T47" fmla="*/ 12 h 746"/>
                <a:gd name="T48" fmla="*/ 172 w 1492"/>
                <a:gd name="T49" fmla="*/ 5 h 746"/>
                <a:gd name="T50" fmla="*/ 142 w 1492"/>
                <a:gd name="T51" fmla="*/ 1 h 746"/>
                <a:gd name="T52" fmla="*/ 124 w 1492"/>
                <a:gd name="T53" fmla="*/ 120 h 746"/>
                <a:gd name="T54" fmla="*/ 100 w 1492"/>
                <a:gd name="T55" fmla="*/ 119 h 746"/>
                <a:gd name="T56" fmla="*/ 73 w 1492"/>
                <a:gd name="T57" fmla="*/ 115 h 746"/>
                <a:gd name="T58" fmla="*/ 50 w 1492"/>
                <a:gd name="T59" fmla="*/ 107 h 746"/>
                <a:gd name="T60" fmla="*/ 31 w 1492"/>
                <a:gd name="T61" fmla="*/ 97 h 746"/>
                <a:gd name="T62" fmla="*/ 17 w 1492"/>
                <a:gd name="T63" fmla="*/ 85 h 746"/>
                <a:gd name="T64" fmla="*/ 9 w 1492"/>
                <a:gd name="T65" fmla="*/ 71 h 746"/>
                <a:gd name="T66" fmla="*/ 8 w 1492"/>
                <a:gd name="T67" fmla="*/ 59 h 746"/>
                <a:gd name="T68" fmla="*/ 13 w 1492"/>
                <a:gd name="T69" fmla="*/ 45 h 746"/>
                <a:gd name="T70" fmla="*/ 25 w 1492"/>
                <a:gd name="T71" fmla="*/ 32 h 746"/>
                <a:gd name="T72" fmla="*/ 42 w 1492"/>
                <a:gd name="T73" fmla="*/ 21 h 746"/>
                <a:gd name="T74" fmla="*/ 63 w 1492"/>
                <a:gd name="T75" fmla="*/ 12 h 746"/>
                <a:gd name="T76" fmla="*/ 89 w 1492"/>
                <a:gd name="T77" fmla="*/ 6 h 746"/>
                <a:gd name="T78" fmla="*/ 118 w 1492"/>
                <a:gd name="T79" fmla="*/ 4 h 746"/>
                <a:gd name="T80" fmla="*/ 141 w 1492"/>
                <a:gd name="T81" fmla="*/ 4 h 746"/>
                <a:gd name="T82" fmla="*/ 169 w 1492"/>
                <a:gd name="T83" fmla="*/ 8 h 746"/>
                <a:gd name="T84" fmla="*/ 193 w 1492"/>
                <a:gd name="T85" fmla="*/ 15 h 746"/>
                <a:gd name="T86" fmla="*/ 213 w 1492"/>
                <a:gd name="T87" fmla="*/ 25 h 746"/>
                <a:gd name="T88" fmla="*/ 228 w 1492"/>
                <a:gd name="T89" fmla="*/ 37 h 746"/>
                <a:gd name="T90" fmla="*/ 237 w 1492"/>
                <a:gd name="T91" fmla="*/ 50 h 746"/>
                <a:gd name="T92" fmla="*/ 239 w 1492"/>
                <a:gd name="T93" fmla="*/ 62 h 746"/>
                <a:gd name="T94" fmla="*/ 236 w 1492"/>
                <a:gd name="T95" fmla="*/ 77 h 746"/>
                <a:gd name="T96" fmla="*/ 225 w 1492"/>
                <a:gd name="T97" fmla="*/ 90 h 746"/>
                <a:gd name="T98" fmla="*/ 209 w 1492"/>
                <a:gd name="T99" fmla="*/ 101 h 746"/>
                <a:gd name="T100" fmla="*/ 188 w 1492"/>
                <a:gd name="T101" fmla="*/ 110 h 746"/>
                <a:gd name="T102" fmla="*/ 163 w 1492"/>
                <a:gd name="T103" fmla="*/ 117 h 746"/>
                <a:gd name="T104" fmla="*/ 135 w 1492"/>
                <a:gd name="T105" fmla="*/ 120 h 74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492"/>
                <a:gd name="T160" fmla="*/ 0 h 746"/>
                <a:gd name="T161" fmla="*/ 1492 w 1492"/>
                <a:gd name="T162" fmla="*/ 746 h 74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492" h="746">
                  <a:moveTo>
                    <a:pt x="746" y="0"/>
                  </a:moveTo>
                  <a:lnTo>
                    <a:pt x="746" y="0"/>
                  </a:lnTo>
                  <a:lnTo>
                    <a:pt x="707" y="0"/>
                  </a:lnTo>
                  <a:lnTo>
                    <a:pt x="670" y="1"/>
                  </a:lnTo>
                  <a:lnTo>
                    <a:pt x="632" y="4"/>
                  </a:lnTo>
                  <a:lnTo>
                    <a:pt x="596" y="8"/>
                  </a:lnTo>
                  <a:lnTo>
                    <a:pt x="560" y="12"/>
                  </a:lnTo>
                  <a:lnTo>
                    <a:pt x="525" y="17"/>
                  </a:lnTo>
                  <a:lnTo>
                    <a:pt x="490" y="22"/>
                  </a:lnTo>
                  <a:lnTo>
                    <a:pt x="456" y="30"/>
                  </a:lnTo>
                  <a:lnTo>
                    <a:pt x="422" y="36"/>
                  </a:lnTo>
                  <a:lnTo>
                    <a:pt x="390" y="45"/>
                  </a:lnTo>
                  <a:lnTo>
                    <a:pt x="359" y="54"/>
                  </a:lnTo>
                  <a:lnTo>
                    <a:pt x="329" y="63"/>
                  </a:lnTo>
                  <a:lnTo>
                    <a:pt x="299" y="74"/>
                  </a:lnTo>
                  <a:lnTo>
                    <a:pt x="272" y="86"/>
                  </a:lnTo>
                  <a:lnTo>
                    <a:pt x="245" y="97"/>
                  </a:lnTo>
                  <a:lnTo>
                    <a:pt x="219" y="109"/>
                  </a:lnTo>
                  <a:lnTo>
                    <a:pt x="194" y="122"/>
                  </a:lnTo>
                  <a:lnTo>
                    <a:pt x="171" y="136"/>
                  </a:lnTo>
                  <a:lnTo>
                    <a:pt x="148" y="150"/>
                  </a:lnTo>
                  <a:lnTo>
                    <a:pt x="127" y="165"/>
                  </a:lnTo>
                  <a:lnTo>
                    <a:pt x="107" y="180"/>
                  </a:lnTo>
                  <a:lnTo>
                    <a:pt x="91" y="196"/>
                  </a:lnTo>
                  <a:lnTo>
                    <a:pt x="74" y="211"/>
                  </a:lnTo>
                  <a:lnTo>
                    <a:pt x="58" y="228"/>
                  </a:lnTo>
                  <a:lnTo>
                    <a:pt x="45" y="245"/>
                  </a:lnTo>
                  <a:lnTo>
                    <a:pt x="34" y="262"/>
                  </a:lnTo>
                  <a:lnTo>
                    <a:pt x="23" y="280"/>
                  </a:lnTo>
                  <a:lnTo>
                    <a:pt x="16" y="298"/>
                  </a:lnTo>
                  <a:lnTo>
                    <a:pt x="9" y="316"/>
                  </a:lnTo>
                  <a:lnTo>
                    <a:pt x="4" y="336"/>
                  </a:lnTo>
                  <a:lnTo>
                    <a:pt x="1" y="354"/>
                  </a:lnTo>
                  <a:lnTo>
                    <a:pt x="0" y="373"/>
                  </a:lnTo>
                  <a:lnTo>
                    <a:pt x="1" y="393"/>
                  </a:lnTo>
                  <a:lnTo>
                    <a:pt x="4" y="411"/>
                  </a:lnTo>
                  <a:lnTo>
                    <a:pt x="9" y="430"/>
                  </a:lnTo>
                  <a:lnTo>
                    <a:pt x="16" y="448"/>
                  </a:lnTo>
                  <a:lnTo>
                    <a:pt x="23" y="466"/>
                  </a:lnTo>
                  <a:lnTo>
                    <a:pt x="34" y="485"/>
                  </a:lnTo>
                  <a:lnTo>
                    <a:pt x="45" y="501"/>
                  </a:lnTo>
                  <a:lnTo>
                    <a:pt x="58" y="518"/>
                  </a:lnTo>
                  <a:lnTo>
                    <a:pt x="74" y="535"/>
                  </a:lnTo>
                  <a:lnTo>
                    <a:pt x="91" y="551"/>
                  </a:lnTo>
                  <a:lnTo>
                    <a:pt x="107" y="566"/>
                  </a:lnTo>
                  <a:lnTo>
                    <a:pt x="127" y="582"/>
                  </a:lnTo>
                  <a:lnTo>
                    <a:pt x="148" y="596"/>
                  </a:lnTo>
                  <a:lnTo>
                    <a:pt x="171" y="610"/>
                  </a:lnTo>
                  <a:lnTo>
                    <a:pt x="194" y="624"/>
                  </a:lnTo>
                  <a:lnTo>
                    <a:pt x="219" y="637"/>
                  </a:lnTo>
                  <a:lnTo>
                    <a:pt x="245" y="649"/>
                  </a:lnTo>
                  <a:lnTo>
                    <a:pt x="272" y="661"/>
                  </a:lnTo>
                  <a:lnTo>
                    <a:pt x="299" y="672"/>
                  </a:lnTo>
                  <a:lnTo>
                    <a:pt x="329" y="683"/>
                  </a:lnTo>
                  <a:lnTo>
                    <a:pt x="359" y="692"/>
                  </a:lnTo>
                  <a:lnTo>
                    <a:pt x="390" y="701"/>
                  </a:lnTo>
                  <a:lnTo>
                    <a:pt x="422" y="710"/>
                  </a:lnTo>
                  <a:lnTo>
                    <a:pt x="456" y="716"/>
                  </a:lnTo>
                  <a:lnTo>
                    <a:pt x="490" y="724"/>
                  </a:lnTo>
                  <a:lnTo>
                    <a:pt x="525" y="729"/>
                  </a:lnTo>
                  <a:lnTo>
                    <a:pt x="560" y="735"/>
                  </a:lnTo>
                  <a:lnTo>
                    <a:pt x="596" y="738"/>
                  </a:lnTo>
                  <a:lnTo>
                    <a:pt x="632" y="742"/>
                  </a:lnTo>
                  <a:lnTo>
                    <a:pt x="670" y="745"/>
                  </a:lnTo>
                  <a:lnTo>
                    <a:pt x="707" y="746"/>
                  </a:lnTo>
                  <a:lnTo>
                    <a:pt x="746" y="746"/>
                  </a:lnTo>
                  <a:lnTo>
                    <a:pt x="785" y="746"/>
                  </a:lnTo>
                  <a:lnTo>
                    <a:pt x="822" y="745"/>
                  </a:lnTo>
                  <a:lnTo>
                    <a:pt x="860" y="742"/>
                  </a:lnTo>
                  <a:lnTo>
                    <a:pt x="896" y="738"/>
                  </a:lnTo>
                  <a:lnTo>
                    <a:pt x="933" y="735"/>
                  </a:lnTo>
                  <a:lnTo>
                    <a:pt x="967" y="729"/>
                  </a:lnTo>
                  <a:lnTo>
                    <a:pt x="1002" y="724"/>
                  </a:lnTo>
                  <a:lnTo>
                    <a:pt x="1036" y="716"/>
                  </a:lnTo>
                  <a:lnTo>
                    <a:pt x="1070" y="710"/>
                  </a:lnTo>
                  <a:lnTo>
                    <a:pt x="1102" y="701"/>
                  </a:lnTo>
                  <a:lnTo>
                    <a:pt x="1133" y="692"/>
                  </a:lnTo>
                  <a:lnTo>
                    <a:pt x="1163" y="683"/>
                  </a:lnTo>
                  <a:lnTo>
                    <a:pt x="1193" y="672"/>
                  </a:lnTo>
                  <a:lnTo>
                    <a:pt x="1220" y="661"/>
                  </a:lnTo>
                  <a:lnTo>
                    <a:pt x="1247" y="649"/>
                  </a:lnTo>
                  <a:lnTo>
                    <a:pt x="1273" y="637"/>
                  </a:lnTo>
                  <a:lnTo>
                    <a:pt x="1298" y="624"/>
                  </a:lnTo>
                  <a:lnTo>
                    <a:pt x="1321" y="610"/>
                  </a:lnTo>
                  <a:lnTo>
                    <a:pt x="1344" y="596"/>
                  </a:lnTo>
                  <a:lnTo>
                    <a:pt x="1365" y="582"/>
                  </a:lnTo>
                  <a:lnTo>
                    <a:pt x="1385" y="566"/>
                  </a:lnTo>
                  <a:lnTo>
                    <a:pt x="1401" y="551"/>
                  </a:lnTo>
                  <a:lnTo>
                    <a:pt x="1418" y="535"/>
                  </a:lnTo>
                  <a:lnTo>
                    <a:pt x="1434" y="518"/>
                  </a:lnTo>
                  <a:lnTo>
                    <a:pt x="1447" y="501"/>
                  </a:lnTo>
                  <a:lnTo>
                    <a:pt x="1458" y="485"/>
                  </a:lnTo>
                  <a:lnTo>
                    <a:pt x="1469" y="466"/>
                  </a:lnTo>
                  <a:lnTo>
                    <a:pt x="1476" y="448"/>
                  </a:lnTo>
                  <a:lnTo>
                    <a:pt x="1483" y="430"/>
                  </a:lnTo>
                  <a:lnTo>
                    <a:pt x="1488" y="411"/>
                  </a:lnTo>
                  <a:lnTo>
                    <a:pt x="1491" y="393"/>
                  </a:lnTo>
                  <a:lnTo>
                    <a:pt x="1492" y="373"/>
                  </a:lnTo>
                  <a:lnTo>
                    <a:pt x="1491" y="354"/>
                  </a:lnTo>
                  <a:lnTo>
                    <a:pt x="1488" y="336"/>
                  </a:lnTo>
                  <a:lnTo>
                    <a:pt x="1483" y="316"/>
                  </a:lnTo>
                  <a:lnTo>
                    <a:pt x="1476" y="298"/>
                  </a:lnTo>
                  <a:lnTo>
                    <a:pt x="1469" y="280"/>
                  </a:lnTo>
                  <a:lnTo>
                    <a:pt x="1458" y="262"/>
                  </a:lnTo>
                  <a:lnTo>
                    <a:pt x="1447" y="245"/>
                  </a:lnTo>
                  <a:lnTo>
                    <a:pt x="1434" y="228"/>
                  </a:lnTo>
                  <a:lnTo>
                    <a:pt x="1418" y="211"/>
                  </a:lnTo>
                  <a:lnTo>
                    <a:pt x="1401" y="196"/>
                  </a:lnTo>
                  <a:lnTo>
                    <a:pt x="1385" y="180"/>
                  </a:lnTo>
                  <a:lnTo>
                    <a:pt x="1365" y="165"/>
                  </a:lnTo>
                  <a:lnTo>
                    <a:pt x="1344" y="150"/>
                  </a:lnTo>
                  <a:lnTo>
                    <a:pt x="1321" y="136"/>
                  </a:lnTo>
                  <a:lnTo>
                    <a:pt x="1298" y="122"/>
                  </a:lnTo>
                  <a:lnTo>
                    <a:pt x="1273" y="109"/>
                  </a:lnTo>
                  <a:lnTo>
                    <a:pt x="1247" y="97"/>
                  </a:lnTo>
                  <a:lnTo>
                    <a:pt x="1220" y="86"/>
                  </a:lnTo>
                  <a:lnTo>
                    <a:pt x="1193" y="74"/>
                  </a:lnTo>
                  <a:lnTo>
                    <a:pt x="1163" y="63"/>
                  </a:lnTo>
                  <a:lnTo>
                    <a:pt x="1133" y="54"/>
                  </a:lnTo>
                  <a:lnTo>
                    <a:pt x="1102" y="45"/>
                  </a:lnTo>
                  <a:lnTo>
                    <a:pt x="1070" y="36"/>
                  </a:lnTo>
                  <a:lnTo>
                    <a:pt x="1036" y="30"/>
                  </a:lnTo>
                  <a:lnTo>
                    <a:pt x="1002" y="22"/>
                  </a:lnTo>
                  <a:lnTo>
                    <a:pt x="967" y="17"/>
                  </a:lnTo>
                  <a:lnTo>
                    <a:pt x="933" y="12"/>
                  </a:lnTo>
                  <a:lnTo>
                    <a:pt x="896" y="8"/>
                  </a:lnTo>
                  <a:lnTo>
                    <a:pt x="860" y="4"/>
                  </a:lnTo>
                  <a:lnTo>
                    <a:pt x="822" y="1"/>
                  </a:lnTo>
                  <a:lnTo>
                    <a:pt x="785" y="0"/>
                  </a:lnTo>
                  <a:lnTo>
                    <a:pt x="746" y="0"/>
                  </a:lnTo>
                  <a:close/>
                  <a:moveTo>
                    <a:pt x="746" y="723"/>
                  </a:moveTo>
                  <a:lnTo>
                    <a:pt x="746" y="723"/>
                  </a:lnTo>
                  <a:lnTo>
                    <a:pt x="710" y="723"/>
                  </a:lnTo>
                  <a:lnTo>
                    <a:pt x="675" y="722"/>
                  </a:lnTo>
                  <a:lnTo>
                    <a:pt x="640" y="719"/>
                  </a:lnTo>
                  <a:lnTo>
                    <a:pt x="605" y="716"/>
                  </a:lnTo>
                  <a:lnTo>
                    <a:pt x="571" y="713"/>
                  </a:lnTo>
                  <a:lnTo>
                    <a:pt x="537" y="707"/>
                  </a:lnTo>
                  <a:lnTo>
                    <a:pt x="505" y="702"/>
                  </a:lnTo>
                  <a:lnTo>
                    <a:pt x="474" y="696"/>
                  </a:lnTo>
                  <a:lnTo>
                    <a:pt x="443" y="689"/>
                  </a:lnTo>
                  <a:lnTo>
                    <a:pt x="413" y="681"/>
                  </a:lnTo>
                  <a:lnTo>
                    <a:pt x="383" y="672"/>
                  </a:lnTo>
                  <a:lnTo>
                    <a:pt x="355" y="663"/>
                  </a:lnTo>
                  <a:lnTo>
                    <a:pt x="328" y="654"/>
                  </a:lnTo>
                  <a:lnTo>
                    <a:pt x="302" y="644"/>
                  </a:lnTo>
                  <a:lnTo>
                    <a:pt x="276" y="632"/>
                  </a:lnTo>
                  <a:lnTo>
                    <a:pt x="251" y="621"/>
                  </a:lnTo>
                  <a:lnTo>
                    <a:pt x="228" y="609"/>
                  </a:lnTo>
                  <a:lnTo>
                    <a:pt x="206" y="596"/>
                  </a:lnTo>
                  <a:lnTo>
                    <a:pt x="185" y="583"/>
                  </a:lnTo>
                  <a:lnTo>
                    <a:pt x="166" y="569"/>
                  </a:lnTo>
                  <a:lnTo>
                    <a:pt x="148" y="554"/>
                  </a:lnTo>
                  <a:lnTo>
                    <a:pt x="131" y="540"/>
                  </a:lnTo>
                  <a:lnTo>
                    <a:pt x="115" y="525"/>
                  </a:lnTo>
                  <a:lnTo>
                    <a:pt x="101" y="509"/>
                  </a:lnTo>
                  <a:lnTo>
                    <a:pt x="89" y="494"/>
                  </a:lnTo>
                  <a:lnTo>
                    <a:pt x="78" y="477"/>
                  </a:lnTo>
                  <a:lnTo>
                    <a:pt x="69" y="461"/>
                  </a:lnTo>
                  <a:lnTo>
                    <a:pt x="61" y="444"/>
                  </a:lnTo>
                  <a:lnTo>
                    <a:pt x="54" y="426"/>
                  </a:lnTo>
                  <a:lnTo>
                    <a:pt x="51" y="409"/>
                  </a:lnTo>
                  <a:lnTo>
                    <a:pt x="48" y="391"/>
                  </a:lnTo>
                  <a:lnTo>
                    <a:pt x="47" y="373"/>
                  </a:lnTo>
                  <a:lnTo>
                    <a:pt x="48" y="355"/>
                  </a:lnTo>
                  <a:lnTo>
                    <a:pt x="51" y="337"/>
                  </a:lnTo>
                  <a:lnTo>
                    <a:pt x="54" y="320"/>
                  </a:lnTo>
                  <a:lnTo>
                    <a:pt x="61" y="302"/>
                  </a:lnTo>
                  <a:lnTo>
                    <a:pt x="69" y="285"/>
                  </a:lnTo>
                  <a:lnTo>
                    <a:pt x="78" y="269"/>
                  </a:lnTo>
                  <a:lnTo>
                    <a:pt x="89" y="253"/>
                  </a:lnTo>
                  <a:lnTo>
                    <a:pt x="101" y="237"/>
                  </a:lnTo>
                  <a:lnTo>
                    <a:pt x="115" y="222"/>
                  </a:lnTo>
                  <a:lnTo>
                    <a:pt x="131" y="206"/>
                  </a:lnTo>
                  <a:lnTo>
                    <a:pt x="148" y="192"/>
                  </a:lnTo>
                  <a:lnTo>
                    <a:pt x="166" y="177"/>
                  </a:lnTo>
                  <a:lnTo>
                    <a:pt x="185" y="163"/>
                  </a:lnTo>
                  <a:lnTo>
                    <a:pt x="206" y="150"/>
                  </a:lnTo>
                  <a:lnTo>
                    <a:pt x="228" y="137"/>
                  </a:lnTo>
                  <a:lnTo>
                    <a:pt x="251" y="126"/>
                  </a:lnTo>
                  <a:lnTo>
                    <a:pt x="276" y="114"/>
                  </a:lnTo>
                  <a:lnTo>
                    <a:pt x="302" y="102"/>
                  </a:lnTo>
                  <a:lnTo>
                    <a:pt x="328" y="92"/>
                  </a:lnTo>
                  <a:lnTo>
                    <a:pt x="355" y="83"/>
                  </a:lnTo>
                  <a:lnTo>
                    <a:pt x="383" y="74"/>
                  </a:lnTo>
                  <a:lnTo>
                    <a:pt x="413" y="65"/>
                  </a:lnTo>
                  <a:lnTo>
                    <a:pt x="443" y="57"/>
                  </a:lnTo>
                  <a:lnTo>
                    <a:pt x="474" y="51"/>
                  </a:lnTo>
                  <a:lnTo>
                    <a:pt x="505" y="44"/>
                  </a:lnTo>
                  <a:lnTo>
                    <a:pt x="537" y="39"/>
                  </a:lnTo>
                  <a:lnTo>
                    <a:pt x="571" y="34"/>
                  </a:lnTo>
                  <a:lnTo>
                    <a:pt x="605" y="30"/>
                  </a:lnTo>
                  <a:lnTo>
                    <a:pt x="640" y="27"/>
                  </a:lnTo>
                  <a:lnTo>
                    <a:pt x="675" y="25"/>
                  </a:lnTo>
                  <a:lnTo>
                    <a:pt x="710" y="23"/>
                  </a:lnTo>
                  <a:lnTo>
                    <a:pt x="746" y="23"/>
                  </a:lnTo>
                  <a:lnTo>
                    <a:pt x="782" y="23"/>
                  </a:lnTo>
                  <a:lnTo>
                    <a:pt x="817" y="25"/>
                  </a:lnTo>
                  <a:lnTo>
                    <a:pt x="852" y="27"/>
                  </a:lnTo>
                  <a:lnTo>
                    <a:pt x="887" y="30"/>
                  </a:lnTo>
                  <a:lnTo>
                    <a:pt x="921" y="34"/>
                  </a:lnTo>
                  <a:lnTo>
                    <a:pt x="955" y="39"/>
                  </a:lnTo>
                  <a:lnTo>
                    <a:pt x="987" y="44"/>
                  </a:lnTo>
                  <a:lnTo>
                    <a:pt x="1018" y="51"/>
                  </a:lnTo>
                  <a:lnTo>
                    <a:pt x="1049" y="57"/>
                  </a:lnTo>
                  <a:lnTo>
                    <a:pt x="1079" y="65"/>
                  </a:lnTo>
                  <a:lnTo>
                    <a:pt x="1109" y="74"/>
                  </a:lnTo>
                  <a:lnTo>
                    <a:pt x="1137" y="83"/>
                  </a:lnTo>
                  <a:lnTo>
                    <a:pt x="1164" y="92"/>
                  </a:lnTo>
                  <a:lnTo>
                    <a:pt x="1190" y="102"/>
                  </a:lnTo>
                  <a:lnTo>
                    <a:pt x="1216" y="114"/>
                  </a:lnTo>
                  <a:lnTo>
                    <a:pt x="1241" y="126"/>
                  </a:lnTo>
                  <a:lnTo>
                    <a:pt x="1264" y="137"/>
                  </a:lnTo>
                  <a:lnTo>
                    <a:pt x="1286" y="150"/>
                  </a:lnTo>
                  <a:lnTo>
                    <a:pt x="1307" y="163"/>
                  </a:lnTo>
                  <a:lnTo>
                    <a:pt x="1326" y="177"/>
                  </a:lnTo>
                  <a:lnTo>
                    <a:pt x="1344" y="192"/>
                  </a:lnTo>
                  <a:lnTo>
                    <a:pt x="1361" y="206"/>
                  </a:lnTo>
                  <a:lnTo>
                    <a:pt x="1377" y="222"/>
                  </a:lnTo>
                  <a:lnTo>
                    <a:pt x="1391" y="237"/>
                  </a:lnTo>
                  <a:lnTo>
                    <a:pt x="1403" y="253"/>
                  </a:lnTo>
                  <a:lnTo>
                    <a:pt x="1414" y="269"/>
                  </a:lnTo>
                  <a:lnTo>
                    <a:pt x="1423" y="285"/>
                  </a:lnTo>
                  <a:lnTo>
                    <a:pt x="1431" y="302"/>
                  </a:lnTo>
                  <a:lnTo>
                    <a:pt x="1438" y="320"/>
                  </a:lnTo>
                  <a:lnTo>
                    <a:pt x="1441" y="337"/>
                  </a:lnTo>
                  <a:lnTo>
                    <a:pt x="1444" y="355"/>
                  </a:lnTo>
                  <a:lnTo>
                    <a:pt x="1445" y="373"/>
                  </a:lnTo>
                  <a:lnTo>
                    <a:pt x="1444" y="391"/>
                  </a:lnTo>
                  <a:lnTo>
                    <a:pt x="1441" y="409"/>
                  </a:lnTo>
                  <a:lnTo>
                    <a:pt x="1438" y="426"/>
                  </a:lnTo>
                  <a:lnTo>
                    <a:pt x="1431" y="444"/>
                  </a:lnTo>
                  <a:lnTo>
                    <a:pt x="1423" y="461"/>
                  </a:lnTo>
                  <a:lnTo>
                    <a:pt x="1414" y="477"/>
                  </a:lnTo>
                  <a:lnTo>
                    <a:pt x="1403" y="494"/>
                  </a:lnTo>
                  <a:lnTo>
                    <a:pt x="1391" y="509"/>
                  </a:lnTo>
                  <a:lnTo>
                    <a:pt x="1377" y="525"/>
                  </a:lnTo>
                  <a:lnTo>
                    <a:pt x="1361" y="540"/>
                  </a:lnTo>
                  <a:lnTo>
                    <a:pt x="1344" y="554"/>
                  </a:lnTo>
                  <a:lnTo>
                    <a:pt x="1326" y="569"/>
                  </a:lnTo>
                  <a:lnTo>
                    <a:pt x="1307" y="583"/>
                  </a:lnTo>
                  <a:lnTo>
                    <a:pt x="1286" y="596"/>
                  </a:lnTo>
                  <a:lnTo>
                    <a:pt x="1264" y="609"/>
                  </a:lnTo>
                  <a:lnTo>
                    <a:pt x="1241" y="621"/>
                  </a:lnTo>
                  <a:lnTo>
                    <a:pt x="1216" y="632"/>
                  </a:lnTo>
                  <a:lnTo>
                    <a:pt x="1190" y="644"/>
                  </a:lnTo>
                  <a:lnTo>
                    <a:pt x="1164" y="654"/>
                  </a:lnTo>
                  <a:lnTo>
                    <a:pt x="1137" y="663"/>
                  </a:lnTo>
                  <a:lnTo>
                    <a:pt x="1109" y="672"/>
                  </a:lnTo>
                  <a:lnTo>
                    <a:pt x="1079" y="681"/>
                  </a:lnTo>
                  <a:lnTo>
                    <a:pt x="1049" y="689"/>
                  </a:lnTo>
                  <a:lnTo>
                    <a:pt x="1018" y="696"/>
                  </a:lnTo>
                  <a:lnTo>
                    <a:pt x="987" y="702"/>
                  </a:lnTo>
                  <a:lnTo>
                    <a:pt x="955" y="707"/>
                  </a:lnTo>
                  <a:lnTo>
                    <a:pt x="921" y="713"/>
                  </a:lnTo>
                  <a:lnTo>
                    <a:pt x="887" y="716"/>
                  </a:lnTo>
                  <a:lnTo>
                    <a:pt x="852" y="719"/>
                  </a:lnTo>
                  <a:lnTo>
                    <a:pt x="817" y="722"/>
                  </a:lnTo>
                  <a:lnTo>
                    <a:pt x="782" y="723"/>
                  </a:lnTo>
                  <a:lnTo>
                    <a:pt x="746" y="723"/>
                  </a:lnTo>
                  <a:close/>
                </a:path>
              </a:pathLst>
            </a:custGeom>
            <a:solidFill>
              <a:srgbClr val="EAEAEA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7511256" y="5454650"/>
            <a:ext cx="1981200" cy="719138"/>
          </a:xfrm>
          <a:prstGeom prst="ellipse">
            <a:avLst/>
          </a:prstGeom>
          <a:gradFill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gamma/>
                  <a:shade val="46275"/>
                  <a:invGamma/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31750" cap="rnd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136" name="Group 10"/>
          <p:cNvGrpSpPr>
            <a:grpSpLocks/>
          </p:cNvGrpSpPr>
          <p:nvPr/>
        </p:nvGrpSpPr>
        <p:grpSpPr bwMode="auto">
          <a:xfrm>
            <a:off x="7331869" y="3071813"/>
            <a:ext cx="2368550" cy="2881312"/>
            <a:chOff x="2953" y="1386"/>
            <a:chExt cx="1492" cy="2052"/>
          </a:xfrm>
        </p:grpSpPr>
        <p:sp>
          <p:nvSpPr>
            <p:cNvPr id="25" name="Freeform 11"/>
            <p:cNvSpPr>
              <a:spLocks/>
            </p:cNvSpPr>
            <p:nvPr/>
          </p:nvSpPr>
          <p:spPr bwMode="auto">
            <a:xfrm>
              <a:off x="2953" y="1386"/>
              <a:ext cx="1492" cy="2052"/>
            </a:xfrm>
            <a:custGeom>
              <a:avLst/>
              <a:gdLst>
                <a:gd name="T0" fmla="*/ 1492 w 1492"/>
                <a:gd name="T1" fmla="*/ 373 h 2052"/>
                <a:gd name="T2" fmla="*/ 1488 w 1492"/>
                <a:gd name="T3" fmla="*/ 336 h 2052"/>
                <a:gd name="T4" fmla="*/ 1476 w 1492"/>
                <a:gd name="T5" fmla="*/ 298 h 2052"/>
                <a:gd name="T6" fmla="*/ 1458 w 1492"/>
                <a:gd name="T7" fmla="*/ 262 h 2052"/>
                <a:gd name="T8" fmla="*/ 1434 w 1492"/>
                <a:gd name="T9" fmla="*/ 228 h 2052"/>
                <a:gd name="T10" fmla="*/ 1401 w 1492"/>
                <a:gd name="T11" fmla="*/ 196 h 2052"/>
                <a:gd name="T12" fmla="*/ 1365 w 1492"/>
                <a:gd name="T13" fmla="*/ 165 h 2052"/>
                <a:gd name="T14" fmla="*/ 1321 w 1492"/>
                <a:gd name="T15" fmla="*/ 136 h 2052"/>
                <a:gd name="T16" fmla="*/ 1273 w 1492"/>
                <a:gd name="T17" fmla="*/ 109 h 2052"/>
                <a:gd name="T18" fmla="*/ 1220 w 1492"/>
                <a:gd name="T19" fmla="*/ 86 h 2052"/>
                <a:gd name="T20" fmla="*/ 1163 w 1492"/>
                <a:gd name="T21" fmla="*/ 63 h 2052"/>
                <a:gd name="T22" fmla="*/ 1102 w 1492"/>
                <a:gd name="T23" fmla="*/ 45 h 2052"/>
                <a:gd name="T24" fmla="*/ 1036 w 1492"/>
                <a:gd name="T25" fmla="*/ 30 h 2052"/>
                <a:gd name="T26" fmla="*/ 967 w 1492"/>
                <a:gd name="T27" fmla="*/ 17 h 2052"/>
                <a:gd name="T28" fmla="*/ 896 w 1492"/>
                <a:gd name="T29" fmla="*/ 8 h 2052"/>
                <a:gd name="T30" fmla="*/ 822 w 1492"/>
                <a:gd name="T31" fmla="*/ 1 h 2052"/>
                <a:gd name="T32" fmla="*/ 746 w 1492"/>
                <a:gd name="T33" fmla="*/ 0 h 2052"/>
                <a:gd name="T34" fmla="*/ 707 w 1492"/>
                <a:gd name="T35" fmla="*/ 0 h 2052"/>
                <a:gd name="T36" fmla="*/ 632 w 1492"/>
                <a:gd name="T37" fmla="*/ 4 h 2052"/>
                <a:gd name="T38" fmla="*/ 560 w 1492"/>
                <a:gd name="T39" fmla="*/ 12 h 2052"/>
                <a:gd name="T40" fmla="*/ 490 w 1492"/>
                <a:gd name="T41" fmla="*/ 22 h 2052"/>
                <a:gd name="T42" fmla="*/ 422 w 1492"/>
                <a:gd name="T43" fmla="*/ 36 h 2052"/>
                <a:gd name="T44" fmla="*/ 359 w 1492"/>
                <a:gd name="T45" fmla="*/ 54 h 2052"/>
                <a:gd name="T46" fmla="*/ 299 w 1492"/>
                <a:gd name="T47" fmla="*/ 74 h 2052"/>
                <a:gd name="T48" fmla="*/ 245 w 1492"/>
                <a:gd name="T49" fmla="*/ 97 h 2052"/>
                <a:gd name="T50" fmla="*/ 194 w 1492"/>
                <a:gd name="T51" fmla="*/ 122 h 2052"/>
                <a:gd name="T52" fmla="*/ 148 w 1492"/>
                <a:gd name="T53" fmla="*/ 150 h 2052"/>
                <a:gd name="T54" fmla="*/ 107 w 1492"/>
                <a:gd name="T55" fmla="*/ 180 h 2052"/>
                <a:gd name="T56" fmla="*/ 74 w 1492"/>
                <a:gd name="T57" fmla="*/ 211 h 2052"/>
                <a:gd name="T58" fmla="*/ 45 w 1492"/>
                <a:gd name="T59" fmla="*/ 245 h 2052"/>
                <a:gd name="T60" fmla="*/ 23 w 1492"/>
                <a:gd name="T61" fmla="*/ 280 h 2052"/>
                <a:gd name="T62" fmla="*/ 9 w 1492"/>
                <a:gd name="T63" fmla="*/ 316 h 2052"/>
                <a:gd name="T64" fmla="*/ 1 w 1492"/>
                <a:gd name="T65" fmla="*/ 354 h 2052"/>
                <a:gd name="T66" fmla="*/ 0 w 1492"/>
                <a:gd name="T67" fmla="*/ 373 h 2052"/>
                <a:gd name="T68" fmla="*/ 6 w 1492"/>
                <a:gd name="T69" fmla="*/ 420 h 2052"/>
                <a:gd name="T70" fmla="*/ 376 w 1492"/>
                <a:gd name="T71" fmla="*/ 1889 h 2052"/>
                <a:gd name="T72" fmla="*/ 376 w 1492"/>
                <a:gd name="T73" fmla="*/ 1889 h 2052"/>
                <a:gd name="T74" fmla="*/ 391 w 1492"/>
                <a:gd name="T75" fmla="*/ 1922 h 2052"/>
                <a:gd name="T76" fmla="*/ 417 w 1492"/>
                <a:gd name="T77" fmla="*/ 1954 h 2052"/>
                <a:gd name="T78" fmla="*/ 453 w 1492"/>
                <a:gd name="T79" fmla="*/ 1981 h 2052"/>
                <a:gd name="T80" fmla="*/ 499 w 1492"/>
                <a:gd name="T81" fmla="*/ 2005 h 2052"/>
                <a:gd name="T82" fmla="*/ 552 w 1492"/>
                <a:gd name="T83" fmla="*/ 2025 h 2052"/>
                <a:gd name="T84" fmla="*/ 611 w 1492"/>
                <a:gd name="T85" fmla="*/ 2039 h 2052"/>
                <a:gd name="T86" fmla="*/ 676 w 1492"/>
                <a:gd name="T87" fmla="*/ 2048 h 2052"/>
                <a:gd name="T88" fmla="*/ 746 w 1492"/>
                <a:gd name="T89" fmla="*/ 2052 h 2052"/>
                <a:gd name="T90" fmla="*/ 781 w 1492"/>
                <a:gd name="T91" fmla="*/ 2051 h 2052"/>
                <a:gd name="T92" fmla="*/ 848 w 1492"/>
                <a:gd name="T93" fmla="*/ 2044 h 2052"/>
                <a:gd name="T94" fmla="*/ 912 w 1492"/>
                <a:gd name="T95" fmla="*/ 2033 h 2052"/>
                <a:gd name="T96" fmla="*/ 967 w 1492"/>
                <a:gd name="T97" fmla="*/ 2016 h 2052"/>
                <a:gd name="T98" fmla="*/ 1018 w 1492"/>
                <a:gd name="T99" fmla="*/ 1994 h 2052"/>
                <a:gd name="T100" fmla="*/ 1058 w 1492"/>
                <a:gd name="T101" fmla="*/ 1968 h 2052"/>
                <a:gd name="T102" fmla="*/ 1089 w 1492"/>
                <a:gd name="T103" fmla="*/ 1938 h 2052"/>
                <a:gd name="T104" fmla="*/ 1110 w 1492"/>
                <a:gd name="T105" fmla="*/ 1906 h 2052"/>
                <a:gd name="T106" fmla="*/ 1116 w 1492"/>
                <a:gd name="T107" fmla="*/ 1889 h 2052"/>
                <a:gd name="T108" fmla="*/ 1486 w 1492"/>
                <a:gd name="T109" fmla="*/ 420 h 2052"/>
                <a:gd name="T110" fmla="*/ 1491 w 1492"/>
                <a:gd name="T111" fmla="*/ 396 h 2052"/>
                <a:gd name="T112" fmla="*/ 1492 w 1492"/>
                <a:gd name="T113" fmla="*/ 373 h 205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492"/>
                <a:gd name="T172" fmla="*/ 0 h 2052"/>
                <a:gd name="T173" fmla="*/ 1492 w 1492"/>
                <a:gd name="T174" fmla="*/ 2052 h 205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492" h="2052">
                  <a:moveTo>
                    <a:pt x="1492" y="373"/>
                  </a:moveTo>
                  <a:lnTo>
                    <a:pt x="1492" y="373"/>
                  </a:lnTo>
                  <a:lnTo>
                    <a:pt x="1491" y="354"/>
                  </a:lnTo>
                  <a:lnTo>
                    <a:pt x="1488" y="336"/>
                  </a:lnTo>
                  <a:lnTo>
                    <a:pt x="1483" y="316"/>
                  </a:lnTo>
                  <a:lnTo>
                    <a:pt x="1476" y="298"/>
                  </a:lnTo>
                  <a:lnTo>
                    <a:pt x="1469" y="280"/>
                  </a:lnTo>
                  <a:lnTo>
                    <a:pt x="1458" y="262"/>
                  </a:lnTo>
                  <a:lnTo>
                    <a:pt x="1447" y="245"/>
                  </a:lnTo>
                  <a:lnTo>
                    <a:pt x="1434" y="228"/>
                  </a:lnTo>
                  <a:lnTo>
                    <a:pt x="1418" y="211"/>
                  </a:lnTo>
                  <a:lnTo>
                    <a:pt x="1401" y="196"/>
                  </a:lnTo>
                  <a:lnTo>
                    <a:pt x="1385" y="180"/>
                  </a:lnTo>
                  <a:lnTo>
                    <a:pt x="1365" y="165"/>
                  </a:lnTo>
                  <a:lnTo>
                    <a:pt x="1344" y="150"/>
                  </a:lnTo>
                  <a:lnTo>
                    <a:pt x="1321" y="136"/>
                  </a:lnTo>
                  <a:lnTo>
                    <a:pt x="1298" y="122"/>
                  </a:lnTo>
                  <a:lnTo>
                    <a:pt x="1273" y="109"/>
                  </a:lnTo>
                  <a:lnTo>
                    <a:pt x="1247" y="97"/>
                  </a:lnTo>
                  <a:lnTo>
                    <a:pt x="1220" y="86"/>
                  </a:lnTo>
                  <a:lnTo>
                    <a:pt x="1193" y="74"/>
                  </a:lnTo>
                  <a:lnTo>
                    <a:pt x="1163" y="63"/>
                  </a:lnTo>
                  <a:lnTo>
                    <a:pt x="1133" y="54"/>
                  </a:lnTo>
                  <a:lnTo>
                    <a:pt x="1102" y="45"/>
                  </a:lnTo>
                  <a:lnTo>
                    <a:pt x="1070" y="36"/>
                  </a:lnTo>
                  <a:lnTo>
                    <a:pt x="1036" y="30"/>
                  </a:lnTo>
                  <a:lnTo>
                    <a:pt x="1002" y="22"/>
                  </a:lnTo>
                  <a:lnTo>
                    <a:pt x="967" y="17"/>
                  </a:lnTo>
                  <a:lnTo>
                    <a:pt x="933" y="12"/>
                  </a:lnTo>
                  <a:lnTo>
                    <a:pt x="896" y="8"/>
                  </a:lnTo>
                  <a:lnTo>
                    <a:pt x="860" y="4"/>
                  </a:lnTo>
                  <a:lnTo>
                    <a:pt x="822" y="1"/>
                  </a:lnTo>
                  <a:lnTo>
                    <a:pt x="785" y="0"/>
                  </a:lnTo>
                  <a:lnTo>
                    <a:pt x="746" y="0"/>
                  </a:lnTo>
                  <a:lnTo>
                    <a:pt x="707" y="0"/>
                  </a:lnTo>
                  <a:lnTo>
                    <a:pt x="670" y="1"/>
                  </a:lnTo>
                  <a:lnTo>
                    <a:pt x="632" y="4"/>
                  </a:lnTo>
                  <a:lnTo>
                    <a:pt x="596" y="8"/>
                  </a:lnTo>
                  <a:lnTo>
                    <a:pt x="560" y="12"/>
                  </a:lnTo>
                  <a:lnTo>
                    <a:pt x="525" y="17"/>
                  </a:lnTo>
                  <a:lnTo>
                    <a:pt x="490" y="22"/>
                  </a:lnTo>
                  <a:lnTo>
                    <a:pt x="456" y="30"/>
                  </a:lnTo>
                  <a:lnTo>
                    <a:pt x="422" y="36"/>
                  </a:lnTo>
                  <a:lnTo>
                    <a:pt x="390" y="45"/>
                  </a:lnTo>
                  <a:lnTo>
                    <a:pt x="359" y="54"/>
                  </a:lnTo>
                  <a:lnTo>
                    <a:pt x="329" y="63"/>
                  </a:lnTo>
                  <a:lnTo>
                    <a:pt x="299" y="74"/>
                  </a:lnTo>
                  <a:lnTo>
                    <a:pt x="272" y="86"/>
                  </a:lnTo>
                  <a:lnTo>
                    <a:pt x="245" y="97"/>
                  </a:lnTo>
                  <a:lnTo>
                    <a:pt x="219" y="109"/>
                  </a:lnTo>
                  <a:lnTo>
                    <a:pt x="194" y="122"/>
                  </a:lnTo>
                  <a:lnTo>
                    <a:pt x="171" y="136"/>
                  </a:lnTo>
                  <a:lnTo>
                    <a:pt x="148" y="150"/>
                  </a:lnTo>
                  <a:lnTo>
                    <a:pt x="127" y="165"/>
                  </a:lnTo>
                  <a:lnTo>
                    <a:pt x="107" y="180"/>
                  </a:lnTo>
                  <a:lnTo>
                    <a:pt x="91" y="196"/>
                  </a:lnTo>
                  <a:lnTo>
                    <a:pt x="74" y="211"/>
                  </a:lnTo>
                  <a:lnTo>
                    <a:pt x="58" y="228"/>
                  </a:lnTo>
                  <a:lnTo>
                    <a:pt x="45" y="245"/>
                  </a:lnTo>
                  <a:lnTo>
                    <a:pt x="34" y="262"/>
                  </a:lnTo>
                  <a:lnTo>
                    <a:pt x="23" y="280"/>
                  </a:lnTo>
                  <a:lnTo>
                    <a:pt x="16" y="298"/>
                  </a:lnTo>
                  <a:lnTo>
                    <a:pt x="9" y="316"/>
                  </a:lnTo>
                  <a:lnTo>
                    <a:pt x="4" y="336"/>
                  </a:lnTo>
                  <a:lnTo>
                    <a:pt x="1" y="354"/>
                  </a:lnTo>
                  <a:lnTo>
                    <a:pt x="0" y="373"/>
                  </a:lnTo>
                  <a:lnTo>
                    <a:pt x="1" y="396"/>
                  </a:lnTo>
                  <a:lnTo>
                    <a:pt x="6" y="420"/>
                  </a:lnTo>
                  <a:lnTo>
                    <a:pt x="5" y="420"/>
                  </a:lnTo>
                  <a:lnTo>
                    <a:pt x="376" y="1889"/>
                  </a:lnTo>
                  <a:lnTo>
                    <a:pt x="382" y="1906"/>
                  </a:lnTo>
                  <a:lnTo>
                    <a:pt x="391" y="1922"/>
                  </a:lnTo>
                  <a:lnTo>
                    <a:pt x="403" y="1938"/>
                  </a:lnTo>
                  <a:lnTo>
                    <a:pt x="417" y="1954"/>
                  </a:lnTo>
                  <a:lnTo>
                    <a:pt x="434" y="1968"/>
                  </a:lnTo>
                  <a:lnTo>
                    <a:pt x="453" y="1981"/>
                  </a:lnTo>
                  <a:lnTo>
                    <a:pt x="474" y="1994"/>
                  </a:lnTo>
                  <a:lnTo>
                    <a:pt x="499" y="2005"/>
                  </a:lnTo>
                  <a:lnTo>
                    <a:pt x="525" y="2016"/>
                  </a:lnTo>
                  <a:lnTo>
                    <a:pt x="552" y="2025"/>
                  </a:lnTo>
                  <a:lnTo>
                    <a:pt x="580" y="2033"/>
                  </a:lnTo>
                  <a:lnTo>
                    <a:pt x="611" y="2039"/>
                  </a:lnTo>
                  <a:lnTo>
                    <a:pt x="644" y="2044"/>
                  </a:lnTo>
                  <a:lnTo>
                    <a:pt x="676" y="2048"/>
                  </a:lnTo>
                  <a:lnTo>
                    <a:pt x="711" y="2051"/>
                  </a:lnTo>
                  <a:lnTo>
                    <a:pt x="746" y="2052"/>
                  </a:lnTo>
                  <a:lnTo>
                    <a:pt x="781" y="2051"/>
                  </a:lnTo>
                  <a:lnTo>
                    <a:pt x="816" y="2048"/>
                  </a:lnTo>
                  <a:lnTo>
                    <a:pt x="848" y="2044"/>
                  </a:lnTo>
                  <a:lnTo>
                    <a:pt x="881" y="2039"/>
                  </a:lnTo>
                  <a:lnTo>
                    <a:pt x="912" y="2033"/>
                  </a:lnTo>
                  <a:lnTo>
                    <a:pt x="940" y="2025"/>
                  </a:lnTo>
                  <a:lnTo>
                    <a:pt x="967" y="2016"/>
                  </a:lnTo>
                  <a:lnTo>
                    <a:pt x="993" y="2005"/>
                  </a:lnTo>
                  <a:lnTo>
                    <a:pt x="1018" y="1994"/>
                  </a:lnTo>
                  <a:lnTo>
                    <a:pt x="1039" y="1981"/>
                  </a:lnTo>
                  <a:lnTo>
                    <a:pt x="1058" y="1968"/>
                  </a:lnTo>
                  <a:lnTo>
                    <a:pt x="1075" y="1954"/>
                  </a:lnTo>
                  <a:lnTo>
                    <a:pt x="1089" y="1938"/>
                  </a:lnTo>
                  <a:lnTo>
                    <a:pt x="1101" y="1922"/>
                  </a:lnTo>
                  <a:lnTo>
                    <a:pt x="1110" y="1906"/>
                  </a:lnTo>
                  <a:lnTo>
                    <a:pt x="1116" y="1889"/>
                  </a:lnTo>
                  <a:lnTo>
                    <a:pt x="1487" y="420"/>
                  </a:lnTo>
                  <a:lnTo>
                    <a:pt x="1486" y="420"/>
                  </a:lnTo>
                  <a:lnTo>
                    <a:pt x="1491" y="396"/>
                  </a:lnTo>
                  <a:lnTo>
                    <a:pt x="1492" y="373"/>
                  </a:lnTo>
                  <a:close/>
                </a:path>
              </a:pathLst>
            </a:custGeom>
            <a:gradFill rotWithShape="1">
              <a:gsLst>
                <a:gs pos="0">
                  <a:srgbClr val="5B5B5B"/>
                </a:gs>
                <a:gs pos="50000">
                  <a:srgbClr val="B2B2B2"/>
                </a:gs>
                <a:gs pos="100000">
                  <a:srgbClr val="5B5B5B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Freeform 12"/>
            <p:cNvSpPr>
              <a:spLocks noEditPoints="1"/>
            </p:cNvSpPr>
            <p:nvPr/>
          </p:nvSpPr>
          <p:spPr bwMode="auto">
            <a:xfrm>
              <a:off x="2953" y="1386"/>
              <a:ext cx="1492" cy="746"/>
            </a:xfrm>
            <a:custGeom>
              <a:avLst/>
              <a:gdLst>
                <a:gd name="T0" fmla="*/ 632 w 1492"/>
                <a:gd name="T1" fmla="*/ 4 h 746"/>
                <a:gd name="T2" fmla="*/ 456 w 1492"/>
                <a:gd name="T3" fmla="*/ 30 h 746"/>
                <a:gd name="T4" fmla="*/ 299 w 1492"/>
                <a:gd name="T5" fmla="*/ 74 h 746"/>
                <a:gd name="T6" fmla="*/ 171 w 1492"/>
                <a:gd name="T7" fmla="*/ 136 h 746"/>
                <a:gd name="T8" fmla="*/ 74 w 1492"/>
                <a:gd name="T9" fmla="*/ 211 h 746"/>
                <a:gd name="T10" fmla="*/ 16 w 1492"/>
                <a:gd name="T11" fmla="*/ 298 h 746"/>
                <a:gd name="T12" fmla="*/ 0 w 1492"/>
                <a:gd name="T13" fmla="*/ 373 h 746"/>
                <a:gd name="T14" fmla="*/ 23 w 1492"/>
                <a:gd name="T15" fmla="*/ 466 h 746"/>
                <a:gd name="T16" fmla="*/ 91 w 1492"/>
                <a:gd name="T17" fmla="*/ 551 h 746"/>
                <a:gd name="T18" fmla="*/ 194 w 1492"/>
                <a:gd name="T19" fmla="*/ 624 h 746"/>
                <a:gd name="T20" fmla="*/ 329 w 1492"/>
                <a:gd name="T21" fmla="*/ 683 h 746"/>
                <a:gd name="T22" fmla="*/ 490 w 1492"/>
                <a:gd name="T23" fmla="*/ 724 h 746"/>
                <a:gd name="T24" fmla="*/ 670 w 1492"/>
                <a:gd name="T25" fmla="*/ 745 h 746"/>
                <a:gd name="T26" fmla="*/ 822 w 1492"/>
                <a:gd name="T27" fmla="*/ 745 h 746"/>
                <a:gd name="T28" fmla="*/ 1002 w 1492"/>
                <a:gd name="T29" fmla="*/ 724 h 746"/>
                <a:gd name="T30" fmla="*/ 1163 w 1492"/>
                <a:gd name="T31" fmla="*/ 683 h 746"/>
                <a:gd name="T32" fmla="*/ 1298 w 1492"/>
                <a:gd name="T33" fmla="*/ 624 h 746"/>
                <a:gd name="T34" fmla="*/ 1401 w 1492"/>
                <a:gd name="T35" fmla="*/ 551 h 746"/>
                <a:gd name="T36" fmla="*/ 1469 w 1492"/>
                <a:gd name="T37" fmla="*/ 466 h 746"/>
                <a:gd name="T38" fmla="*/ 1492 w 1492"/>
                <a:gd name="T39" fmla="*/ 373 h 746"/>
                <a:gd name="T40" fmla="*/ 1476 w 1492"/>
                <a:gd name="T41" fmla="*/ 298 h 746"/>
                <a:gd name="T42" fmla="*/ 1418 w 1492"/>
                <a:gd name="T43" fmla="*/ 211 h 746"/>
                <a:gd name="T44" fmla="*/ 1321 w 1492"/>
                <a:gd name="T45" fmla="*/ 136 h 746"/>
                <a:gd name="T46" fmla="*/ 1193 w 1492"/>
                <a:gd name="T47" fmla="*/ 74 h 746"/>
                <a:gd name="T48" fmla="*/ 1036 w 1492"/>
                <a:gd name="T49" fmla="*/ 30 h 746"/>
                <a:gd name="T50" fmla="*/ 860 w 1492"/>
                <a:gd name="T51" fmla="*/ 4 h 746"/>
                <a:gd name="T52" fmla="*/ 746 w 1492"/>
                <a:gd name="T53" fmla="*/ 723 h 746"/>
                <a:gd name="T54" fmla="*/ 605 w 1492"/>
                <a:gd name="T55" fmla="*/ 716 h 746"/>
                <a:gd name="T56" fmla="*/ 443 w 1492"/>
                <a:gd name="T57" fmla="*/ 689 h 746"/>
                <a:gd name="T58" fmla="*/ 302 w 1492"/>
                <a:gd name="T59" fmla="*/ 644 h 746"/>
                <a:gd name="T60" fmla="*/ 185 w 1492"/>
                <a:gd name="T61" fmla="*/ 583 h 746"/>
                <a:gd name="T62" fmla="*/ 101 w 1492"/>
                <a:gd name="T63" fmla="*/ 509 h 746"/>
                <a:gd name="T64" fmla="*/ 54 w 1492"/>
                <a:gd name="T65" fmla="*/ 426 h 746"/>
                <a:gd name="T66" fmla="*/ 48 w 1492"/>
                <a:gd name="T67" fmla="*/ 355 h 746"/>
                <a:gd name="T68" fmla="*/ 78 w 1492"/>
                <a:gd name="T69" fmla="*/ 269 h 746"/>
                <a:gd name="T70" fmla="*/ 148 w 1492"/>
                <a:gd name="T71" fmla="*/ 192 h 746"/>
                <a:gd name="T72" fmla="*/ 251 w 1492"/>
                <a:gd name="T73" fmla="*/ 126 h 746"/>
                <a:gd name="T74" fmla="*/ 383 w 1492"/>
                <a:gd name="T75" fmla="*/ 74 h 746"/>
                <a:gd name="T76" fmla="*/ 537 w 1492"/>
                <a:gd name="T77" fmla="*/ 39 h 746"/>
                <a:gd name="T78" fmla="*/ 710 w 1492"/>
                <a:gd name="T79" fmla="*/ 23 h 746"/>
                <a:gd name="T80" fmla="*/ 852 w 1492"/>
                <a:gd name="T81" fmla="*/ 27 h 746"/>
                <a:gd name="T82" fmla="*/ 1018 w 1492"/>
                <a:gd name="T83" fmla="*/ 51 h 746"/>
                <a:gd name="T84" fmla="*/ 1164 w 1492"/>
                <a:gd name="T85" fmla="*/ 92 h 746"/>
                <a:gd name="T86" fmla="*/ 1286 w 1492"/>
                <a:gd name="T87" fmla="*/ 150 h 746"/>
                <a:gd name="T88" fmla="*/ 1377 w 1492"/>
                <a:gd name="T89" fmla="*/ 222 h 746"/>
                <a:gd name="T90" fmla="*/ 1431 w 1492"/>
                <a:gd name="T91" fmla="*/ 302 h 746"/>
                <a:gd name="T92" fmla="*/ 1445 w 1492"/>
                <a:gd name="T93" fmla="*/ 373 h 746"/>
                <a:gd name="T94" fmla="*/ 1423 w 1492"/>
                <a:gd name="T95" fmla="*/ 461 h 746"/>
                <a:gd name="T96" fmla="*/ 1361 w 1492"/>
                <a:gd name="T97" fmla="*/ 540 h 746"/>
                <a:gd name="T98" fmla="*/ 1264 w 1492"/>
                <a:gd name="T99" fmla="*/ 609 h 746"/>
                <a:gd name="T100" fmla="*/ 1137 w 1492"/>
                <a:gd name="T101" fmla="*/ 663 h 746"/>
                <a:gd name="T102" fmla="*/ 987 w 1492"/>
                <a:gd name="T103" fmla="*/ 702 h 746"/>
                <a:gd name="T104" fmla="*/ 817 w 1492"/>
                <a:gd name="T105" fmla="*/ 722 h 74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492"/>
                <a:gd name="T160" fmla="*/ 0 h 746"/>
                <a:gd name="T161" fmla="*/ 1492 w 1492"/>
                <a:gd name="T162" fmla="*/ 746 h 74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492" h="746">
                  <a:moveTo>
                    <a:pt x="746" y="0"/>
                  </a:moveTo>
                  <a:lnTo>
                    <a:pt x="746" y="0"/>
                  </a:lnTo>
                  <a:lnTo>
                    <a:pt x="707" y="0"/>
                  </a:lnTo>
                  <a:lnTo>
                    <a:pt x="670" y="1"/>
                  </a:lnTo>
                  <a:lnTo>
                    <a:pt x="632" y="4"/>
                  </a:lnTo>
                  <a:lnTo>
                    <a:pt x="596" y="8"/>
                  </a:lnTo>
                  <a:lnTo>
                    <a:pt x="560" y="12"/>
                  </a:lnTo>
                  <a:lnTo>
                    <a:pt x="525" y="17"/>
                  </a:lnTo>
                  <a:lnTo>
                    <a:pt x="490" y="22"/>
                  </a:lnTo>
                  <a:lnTo>
                    <a:pt x="456" y="30"/>
                  </a:lnTo>
                  <a:lnTo>
                    <a:pt x="422" y="36"/>
                  </a:lnTo>
                  <a:lnTo>
                    <a:pt x="390" y="45"/>
                  </a:lnTo>
                  <a:lnTo>
                    <a:pt x="359" y="54"/>
                  </a:lnTo>
                  <a:lnTo>
                    <a:pt x="329" y="63"/>
                  </a:lnTo>
                  <a:lnTo>
                    <a:pt x="299" y="74"/>
                  </a:lnTo>
                  <a:lnTo>
                    <a:pt x="272" y="86"/>
                  </a:lnTo>
                  <a:lnTo>
                    <a:pt x="245" y="97"/>
                  </a:lnTo>
                  <a:lnTo>
                    <a:pt x="219" y="109"/>
                  </a:lnTo>
                  <a:lnTo>
                    <a:pt x="194" y="122"/>
                  </a:lnTo>
                  <a:lnTo>
                    <a:pt x="171" y="136"/>
                  </a:lnTo>
                  <a:lnTo>
                    <a:pt x="148" y="150"/>
                  </a:lnTo>
                  <a:lnTo>
                    <a:pt x="127" y="165"/>
                  </a:lnTo>
                  <a:lnTo>
                    <a:pt x="107" y="180"/>
                  </a:lnTo>
                  <a:lnTo>
                    <a:pt x="91" y="196"/>
                  </a:lnTo>
                  <a:lnTo>
                    <a:pt x="74" y="211"/>
                  </a:lnTo>
                  <a:lnTo>
                    <a:pt x="58" y="228"/>
                  </a:lnTo>
                  <a:lnTo>
                    <a:pt x="45" y="245"/>
                  </a:lnTo>
                  <a:lnTo>
                    <a:pt x="34" y="262"/>
                  </a:lnTo>
                  <a:lnTo>
                    <a:pt x="23" y="280"/>
                  </a:lnTo>
                  <a:lnTo>
                    <a:pt x="16" y="298"/>
                  </a:lnTo>
                  <a:lnTo>
                    <a:pt x="9" y="316"/>
                  </a:lnTo>
                  <a:lnTo>
                    <a:pt x="4" y="336"/>
                  </a:lnTo>
                  <a:lnTo>
                    <a:pt x="1" y="354"/>
                  </a:lnTo>
                  <a:lnTo>
                    <a:pt x="0" y="373"/>
                  </a:lnTo>
                  <a:lnTo>
                    <a:pt x="1" y="393"/>
                  </a:lnTo>
                  <a:lnTo>
                    <a:pt x="4" y="411"/>
                  </a:lnTo>
                  <a:lnTo>
                    <a:pt x="9" y="430"/>
                  </a:lnTo>
                  <a:lnTo>
                    <a:pt x="16" y="448"/>
                  </a:lnTo>
                  <a:lnTo>
                    <a:pt x="23" y="466"/>
                  </a:lnTo>
                  <a:lnTo>
                    <a:pt x="34" y="485"/>
                  </a:lnTo>
                  <a:lnTo>
                    <a:pt x="45" y="501"/>
                  </a:lnTo>
                  <a:lnTo>
                    <a:pt x="58" y="518"/>
                  </a:lnTo>
                  <a:lnTo>
                    <a:pt x="74" y="535"/>
                  </a:lnTo>
                  <a:lnTo>
                    <a:pt x="91" y="551"/>
                  </a:lnTo>
                  <a:lnTo>
                    <a:pt x="107" y="566"/>
                  </a:lnTo>
                  <a:lnTo>
                    <a:pt x="127" y="582"/>
                  </a:lnTo>
                  <a:lnTo>
                    <a:pt x="148" y="596"/>
                  </a:lnTo>
                  <a:lnTo>
                    <a:pt x="171" y="610"/>
                  </a:lnTo>
                  <a:lnTo>
                    <a:pt x="194" y="624"/>
                  </a:lnTo>
                  <a:lnTo>
                    <a:pt x="219" y="637"/>
                  </a:lnTo>
                  <a:lnTo>
                    <a:pt x="245" y="649"/>
                  </a:lnTo>
                  <a:lnTo>
                    <a:pt x="272" y="661"/>
                  </a:lnTo>
                  <a:lnTo>
                    <a:pt x="299" y="672"/>
                  </a:lnTo>
                  <a:lnTo>
                    <a:pt x="329" y="683"/>
                  </a:lnTo>
                  <a:lnTo>
                    <a:pt x="359" y="692"/>
                  </a:lnTo>
                  <a:lnTo>
                    <a:pt x="390" y="701"/>
                  </a:lnTo>
                  <a:lnTo>
                    <a:pt x="422" y="710"/>
                  </a:lnTo>
                  <a:lnTo>
                    <a:pt x="456" y="716"/>
                  </a:lnTo>
                  <a:lnTo>
                    <a:pt x="490" y="724"/>
                  </a:lnTo>
                  <a:lnTo>
                    <a:pt x="525" y="729"/>
                  </a:lnTo>
                  <a:lnTo>
                    <a:pt x="560" y="735"/>
                  </a:lnTo>
                  <a:lnTo>
                    <a:pt x="596" y="738"/>
                  </a:lnTo>
                  <a:lnTo>
                    <a:pt x="632" y="742"/>
                  </a:lnTo>
                  <a:lnTo>
                    <a:pt x="670" y="745"/>
                  </a:lnTo>
                  <a:lnTo>
                    <a:pt x="707" y="746"/>
                  </a:lnTo>
                  <a:lnTo>
                    <a:pt x="746" y="746"/>
                  </a:lnTo>
                  <a:lnTo>
                    <a:pt x="785" y="746"/>
                  </a:lnTo>
                  <a:lnTo>
                    <a:pt x="822" y="745"/>
                  </a:lnTo>
                  <a:lnTo>
                    <a:pt x="860" y="742"/>
                  </a:lnTo>
                  <a:lnTo>
                    <a:pt x="896" y="738"/>
                  </a:lnTo>
                  <a:lnTo>
                    <a:pt x="933" y="735"/>
                  </a:lnTo>
                  <a:lnTo>
                    <a:pt x="967" y="729"/>
                  </a:lnTo>
                  <a:lnTo>
                    <a:pt x="1002" y="724"/>
                  </a:lnTo>
                  <a:lnTo>
                    <a:pt x="1036" y="716"/>
                  </a:lnTo>
                  <a:lnTo>
                    <a:pt x="1070" y="710"/>
                  </a:lnTo>
                  <a:lnTo>
                    <a:pt x="1102" y="701"/>
                  </a:lnTo>
                  <a:lnTo>
                    <a:pt x="1133" y="692"/>
                  </a:lnTo>
                  <a:lnTo>
                    <a:pt x="1163" y="683"/>
                  </a:lnTo>
                  <a:lnTo>
                    <a:pt x="1193" y="672"/>
                  </a:lnTo>
                  <a:lnTo>
                    <a:pt x="1220" y="661"/>
                  </a:lnTo>
                  <a:lnTo>
                    <a:pt x="1247" y="649"/>
                  </a:lnTo>
                  <a:lnTo>
                    <a:pt x="1273" y="637"/>
                  </a:lnTo>
                  <a:lnTo>
                    <a:pt x="1298" y="624"/>
                  </a:lnTo>
                  <a:lnTo>
                    <a:pt x="1321" y="610"/>
                  </a:lnTo>
                  <a:lnTo>
                    <a:pt x="1344" y="596"/>
                  </a:lnTo>
                  <a:lnTo>
                    <a:pt x="1365" y="582"/>
                  </a:lnTo>
                  <a:lnTo>
                    <a:pt x="1385" y="566"/>
                  </a:lnTo>
                  <a:lnTo>
                    <a:pt x="1401" y="551"/>
                  </a:lnTo>
                  <a:lnTo>
                    <a:pt x="1418" y="535"/>
                  </a:lnTo>
                  <a:lnTo>
                    <a:pt x="1434" y="518"/>
                  </a:lnTo>
                  <a:lnTo>
                    <a:pt x="1447" y="501"/>
                  </a:lnTo>
                  <a:lnTo>
                    <a:pt x="1458" y="485"/>
                  </a:lnTo>
                  <a:lnTo>
                    <a:pt x="1469" y="466"/>
                  </a:lnTo>
                  <a:lnTo>
                    <a:pt x="1476" y="448"/>
                  </a:lnTo>
                  <a:lnTo>
                    <a:pt x="1483" y="430"/>
                  </a:lnTo>
                  <a:lnTo>
                    <a:pt x="1488" y="411"/>
                  </a:lnTo>
                  <a:lnTo>
                    <a:pt x="1491" y="393"/>
                  </a:lnTo>
                  <a:lnTo>
                    <a:pt x="1492" y="373"/>
                  </a:lnTo>
                  <a:lnTo>
                    <a:pt x="1491" y="354"/>
                  </a:lnTo>
                  <a:lnTo>
                    <a:pt x="1488" y="336"/>
                  </a:lnTo>
                  <a:lnTo>
                    <a:pt x="1483" y="316"/>
                  </a:lnTo>
                  <a:lnTo>
                    <a:pt x="1476" y="298"/>
                  </a:lnTo>
                  <a:lnTo>
                    <a:pt x="1469" y="280"/>
                  </a:lnTo>
                  <a:lnTo>
                    <a:pt x="1458" y="262"/>
                  </a:lnTo>
                  <a:lnTo>
                    <a:pt x="1447" y="245"/>
                  </a:lnTo>
                  <a:lnTo>
                    <a:pt x="1434" y="228"/>
                  </a:lnTo>
                  <a:lnTo>
                    <a:pt x="1418" y="211"/>
                  </a:lnTo>
                  <a:lnTo>
                    <a:pt x="1401" y="196"/>
                  </a:lnTo>
                  <a:lnTo>
                    <a:pt x="1385" y="180"/>
                  </a:lnTo>
                  <a:lnTo>
                    <a:pt x="1365" y="165"/>
                  </a:lnTo>
                  <a:lnTo>
                    <a:pt x="1344" y="150"/>
                  </a:lnTo>
                  <a:lnTo>
                    <a:pt x="1321" y="136"/>
                  </a:lnTo>
                  <a:lnTo>
                    <a:pt x="1298" y="122"/>
                  </a:lnTo>
                  <a:lnTo>
                    <a:pt x="1273" y="109"/>
                  </a:lnTo>
                  <a:lnTo>
                    <a:pt x="1247" y="97"/>
                  </a:lnTo>
                  <a:lnTo>
                    <a:pt x="1220" y="86"/>
                  </a:lnTo>
                  <a:lnTo>
                    <a:pt x="1193" y="74"/>
                  </a:lnTo>
                  <a:lnTo>
                    <a:pt x="1163" y="63"/>
                  </a:lnTo>
                  <a:lnTo>
                    <a:pt x="1133" y="54"/>
                  </a:lnTo>
                  <a:lnTo>
                    <a:pt x="1102" y="45"/>
                  </a:lnTo>
                  <a:lnTo>
                    <a:pt x="1070" y="36"/>
                  </a:lnTo>
                  <a:lnTo>
                    <a:pt x="1036" y="30"/>
                  </a:lnTo>
                  <a:lnTo>
                    <a:pt x="1002" y="22"/>
                  </a:lnTo>
                  <a:lnTo>
                    <a:pt x="967" y="17"/>
                  </a:lnTo>
                  <a:lnTo>
                    <a:pt x="933" y="12"/>
                  </a:lnTo>
                  <a:lnTo>
                    <a:pt x="896" y="8"/>
                  </a:lnTo>
                  <a:lnTo>
                    <a:pt x="860" y="4"/>
                  </a:lnTo>
                  <a:lnTo>
                    <a:pt x="822" y="1"/>
                  </a:lnTo>
                  <a:lnTo>
                    <a:pt x="785" y="0"/>
                  </a:lnTo>
                  <a:lnTo>
                    <a:pt x="746" y="0"/>
                  </a:lnTo>
                  <a:close/>
                  <a:moveTo>
                    <a:pt x="746" y="723"/>
                  </a:moveTo>
                  <a:lnTo>
                    <a:pt x="746" y="723"/>
                  </a:lnTo>
                  <a:lnTo>
                    <a:pt x="710" y="723"/>
                  </a:lnTo>
                  <a:lnTo>
                    <a:pt x="675" y="722"/>
                  </a:lnTo>
                  <a:lnTo>
                    <a:pt x="640" y="719"/>
                  </a:lnTo>
                  <a:lnTo>
                    <a:pt x="605" y="716"/>
                  </a:lnTo>
                  <a:lnTo>
                    <a:pt x="571" y="713"/>
                  </a:lnTo>
                  <a:lnTo>
                    <a:pt x="537" y="707"/>
                  </a:lnTo>
                  <a:lnTo>
                    <a:pt x="505" y="702"/>
                  </a:lnTo>
                  <a:lnTo>
                    <a:pt x="474" y="696"/>
                  </a:lnTo>
                  <a:lnTo>
                    <a:pt x="443" y="689"/>
                  </a:lnTo>
                  <a:lnTo>
                    <a:pt x="413" y="681"/>
                  </a:lnTo>
                  <a:lnTo>
                    <a:pt x="383" y="672"/>
                  </a:lnTo>
                  <a:lnTo>
                    <a:pt x="355" y="663"/>
                  </a:lnTo>
                  <a:lnTo>
                    <a:pt x="328" y="654"/>
                  </a:lnTo>
                  <a:lnTo>
                    <a:pt x="302" y="644"/>
                  </a:lnTo>
                  <a:lnTo>
                    <a:pt x="276" y="632"/>
                  </a:lnTo>
                  <a:lnTo>
                    <a:pt x="251" y="621"/>
                  </a:lnTo>
                  <a:lnTo>
                    <a:pt x="228" y="609"/>
                  </a:lnTo>
                  <a:lnTo>
                    <a:pt x="206" y="596"/>
                  </a:lnTo>
                  <a:lnTo>
                    <a:pt x="185" y="583"/>
                  </a:lnTo>
                  <a:lnTo>
                    <a:pt x="166" y="569"/>
                  </a:lnTo>
                  <a:lnTo>
                    <a:pt x="148" y="554"/>
                  </a:lnTo>
                  <a:lnTo>
                    <a:pt x="131" y="540"/>
                  </a:lnTo>
                  <a:lnTo>
                    <a:pt x="115" y="525"/>
                  </a:lnTo>
                  <a:lnTo>
                    <a:pt x="101" y="509"/>
                  </a:lnTo>
                  <a:lnTo>
                    <a:pt x="89" y="494"/>
                  </a:lnTo>
                  <a:lnTo>
                    <a:pt x="78" y="477"/>
                  </a:lnTo>
                  <a:lnTo>
                    <a:pt x="69" y="461"/>
                  </a:lnTo>
                  <a:lnTo>
                    <a:pt x="61" y="444"/>
                  </a:lnTo>
                  <a:lnTo>
                    <a:pt x="54" y="426"/>
                  </a:lnTo>
                  <a:lnTo>
                    <a:pt x="51" y="409"/>
                  </a:lnTo>
                  <a:lnTo>
                    <a:pt x="48" y="391"/>
                  </a:lnTo>
                  <a:lnTo>
                    <a:pt x="47" y="373"/>
                  </a:lnTo>
                  <a:lnTo>
                    <a:pt x="48" y="355"/>
                  </a:lnTo>
                  <a:lnTo>
                    <a:pt x="51" y="337"/>
                  </a:lnTo>
                  <a:lnTo>
                    <a:pt x="54" y="320"/>
                  </a:lnTo>
                  <a:lnTo>
                    <a:pt x="61" y="302"/>
                  </a:lnTo>
                  <a:lnTo>
                    <a:pt x="69" y="285"/>
                  </a:lnTo>
                  <a:lnTo>
                    <a:pt x="78" y="269"/>
                  </a:lnTo>
                  <a:lnTo>
                    <a:pt x="89" y="253"/>
                  </a:lnTo>
                  <a:lnTo>
                    <a:pt x="101" y="237"/>
                  </a:lnTo>
                  <a:lnTo>
                    <a:pt x="115" y="222"/>
                  </a:lnTo>
                  <a:lnTo>
                    <a:pt x="131" y="206"/>
                  </a:lnTo>
                  <a:lnTo>
                    <a:pt x="148" y="192"/>
                  </a:lnTo>
                  <a:lnTo>
                    <a:pt x="166" y="177"/>
                  </a:lnTo>
                  <a:lnTo>
                    <a:pt x="185" y="163"/>
                  </a:lnTo>
                  <a:lnTo>
                    <a:pt x="206" y="150"/>
                  </a:lnTo>
                  <a:lnTo>
                    <a:pt x="228" y="137"/>
                  </a:lnTo>
                  <a:lnTo>
                    <a:pt x="251" y="126"/>
                  </a:lnTo>
                  <a:lnTo>
                    <a:pt x="276" y="114"/>
                  </a:lnTo>
                  <a:lnTo>
                    <a:pt x="302" y="102"/>
                  </a:lnTo>
                  <a:lnTo>
                    <a:pt x="328" y="92"/>
                  </a:lnTo>
                  <a:lnTo>
                    <a:pt x="355" y="83"/>
                  </a:lnTo>
                  <a:lnTo>
                    <a:pt x="383" y="74"/>
                  </a:lnTo>
                  <a:lnTo>
                    <a:pt x="413" y="65"/>
                  </a:lnTo>
                  <a:lnTo>
                    <a:pt x="443" y="57"/>
                  </a:lnTo>
                  <a:lnTo>
                    <a:pt x="474" y="51"/>
                  </a:lnTo>
                  <a:lnTo>
                    <a:pt x="505" y="44"/>
                  </a:lnTo>
                  <a:lnTo>
                    <a:pt x="537" y="39"/>
                  </a:lnTo>
                  <a:lnTo>
                    <a:pt x="571" y="34"/>
                  </a:lnTo>
                  <a:lnTo>
                    <a:pt x="605" y="30"/>
                  </a:lnTo>
                  <a:lnTo>
                    <a:pt x="640" y="27"/>
                  </a:lnTo>
                  <a:lnTo>
                    <a:pt x="675" y="25"/>
                  </a:lnTo>
                  <a:lnTo>
                    <a:pt x="710" y="23"/>
                  </a:lnTo>
                  <a:lnTo>
                    <a:pt x="746" y="23"/>
                  </a:lnTo>
                  <a:lnTo>
                    <a:pt x="782" y="23"/>
                  </a:lnTo>
                  <a:lnTo>
                    <a:pt x="817" y="25"/>
                  </a:lnTo>
                  <a:lnTo>
                    <a:pt x="852" y="27"/>
                  </a:lnTo>
                  <a:lnTo>
                    <a:pt x="887" y="30"/>
                  </a:lnTo>
                  <a:lnTo>
                    <a:pt x="921" y="34"/>
                  </a:lnTo>
                  <a:lnTo>
                    <a:pt x="955" y="39"/>
                  </a:lnTo>
                  <a:lnTo>
                    <a:pt x="987" y="44"/>
                  </a:lnTo>
                  <a:lnTo>
                    <a:pt x="1018" y="51"/>
                  </a:lnTo>
                  <a:lnTo>
                    <a:pt x="1049" y="57"/>
                  </a:lnTo>
                  <a:lnTo>
                    <a:pt x="1079" y="65"/>
                  </a:lnTo>
                  <a:lnTo>
                    <a:pt x="1109" y="74"/>
                  </a:lnTo>
                  <a:lnTo>
                    <a:pt x="1137" y="83"/>
                  </a:lnTo>
                  <a:lnTo>
                    <a:pt x="1164" y="92"/>
                  </a:lnTo>
                  <a:lnTo>
                    <a:pt x="1190" y="102"/>
                  </a:lnTo>
                  <a:lnTo>
                    <a:pt x="1216" y="114"/>
                  </a:lnTo>
                  <a:lnTo>
                    <a:pt x="1241" y="126"/>
                  </a:lnTo>
                  <a:lnTo>
                    <a:pt x="1264" y="137"/>
                  </a:lnTo>
                  <a:lnTo>
                    <a:pt x="1286" y="150"/>
                  </a:lnTo>
                  <a:lnTo>
                    <a:pt x="1307" y="163"/>
                  </a:lnTo>
                  <a:lnTo>
                    <a:pt x="1326" y="177"/>
                  </a:lnTo>
                  <a:lnTo>
                    <a:pt x="1344" y="192"/>
                  </a:lnTo>
                  <a:lnTo>
                    <a:pt x="1361" y="206"/>
                  </a:lnTo>
                  <a:lnTo>
                    <a:pt x="1377" y="222"/>
                  </a:lnTo>
                  <a:lnTo>
                    <a:pt x="1391" y="237"/>
                  </a:lnTo>
                  <a:lnTo>
                    <a:pt x="1403" y="253"/>
                  </a:lnTo>
                  <a:lnTo>
                    <a:pt x="1414" y="269"/>
                  </a:lnTo>
                  <a:lnTo>
                    <a:pt x="1423" y="285"/>
                  </a:lnTo>
                  <a:lnTo>
                    <a:pt x="1431" y="302"/>
                  </a:lnTo>
                  <a:lnTo>
                    <a:pt x="1438" y="320"/>
                  </a:lnTo>
                  <a:lnTo>
                    <a:pt x="1441" y="337"/>
                  </a:lnTo>
                  <a:lnTo>
                    <a:pt x="1444" y="355"/>
                  </a:lnTo>
                  <a:lnTo>
                    <a:pt x="1445" y="373"/>
                  </a:lnTo>
                  <a:lnTo>
                    <a:pt x="1444" y="391"/>
                  </a:lnTo>
                  <a:lnTo>
                    <a:pt x="1441" y="409"/>
                  </a:lnTo>
                  <a:lnTo>
                    <a:pt x="1438" y="426"/>
                  </a:lnTo>
                  <a:lnTo>
                    <a:pt x="1431" y="444"/>
                  </a:lnTo>
                  <a:lnTo>
                    <a:pt x="1423" y="461"/>
                  </a:lnTo>
                  <a:lnTo>
                    <a:pt x="1414" y="477"/>
                  </a:lnTo>
                  <a:lnTo>
                    <a:pt x="1403" y="494"/>
                  </a:lnTo>
                  <a:lnTo>
                    <a:pt x="1391" y="509"/>
                  </a:lnTo>
                  <a:lnTo>
                    <a:pt x="1377" y="525"/>
                  </a:lnTo>
                  <a:lnTo>
                    <a:pt x="1361" y="540"/>
                  </a:lnTo>
                  <a:lnTo>
                    <a:pt x="1344" y="554"/>
                  </a:lnTo>
                  <a:lnTo>
                    <a:pt x="1326" y="569"/>
                  </a:lnTo>
                  <a:lnTo>
                    <a:pt x="1307" y="583"/>
                  </a:lnTo>
                  <a:lnTo>
                    <a:pt x="1286" y="596"/>
                  </a:lnTo>
                  <a:lnTo>
                    <a:pt x="1264" y="609"/>
                  </a:lnTo>
                  <a:lnTo>
                    <a:pt x="1241" y="621"/>
                  </a:lnTo>
                  <a:lnTo>
                    <a:pt x="1216" y="632"/>
                  </a:lnTo>
                  <a:lnTo>
                    <a:pt x="1190" y="644"/>
                  </a:lnTo>
                  <a:lnTo>
                    <a:pt x="1164" y="654"/>
                  </a:lnTo>
                  <a:lnTo>
                    <a:pt x="1137" y="663"/>
                  </a:lnTo>
                  <a:lnTo>
                    <a:pt x="1109" y="672"/>
                  </a:lnTo>
                  <a:lnTo>
                    <a:pt x="1079" y="681"/>
                  </a:lnTo>
                  <a:lnTo>
                    <a:pt x="1049" y="689"/>
                  </a:lnTo>
                  <a:lnTo>
                    <a:pt x="1018" y="696"/>
                  </a:lnTo>
                  <a:lnTo>
                    <a:pt x="987" y="702"/>
                  </a:lnTo>
                  <a:lnTo>
                    <a:pt x="955" y="707"/>
                  </a:lnTo>
                  <a:lnTo>
                    <a:pt x="921" y="713"/>
                  </a:lnTo>
                  <a:lnTo>
                    <a:pt x="887" y="716"/>
                  </a:lnTo>
                  <a:lnTo>
                    <a:pt x="852" y="719"/>
                  </a:lnTo>
                  <a:lnTo>
                    <a:pt x="817" y="722"/>
                  </a:lnTo>
                  <a:lnTo>
                    <a:pt x="782" y="723"/>
                  </a:lnTo>
                  <a:lnTo>
                    <a:pt x="746" y="723"/>
                  </a:lnTo>
                  <a:close/>
                </a:path>
              </a:pathLst>
            </a:custGeom>
            <a:solidFill>
              <a:srgbClr val="EAEAEA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3000" y="1409"/>
              <a:ext cx="1398" cy="700"/>
            </a:xfrm>
            <a:custGeom>
              <a:avLst/>
              <a:gdLst>
                <a:gd name="T0" fmla="*/ 1397 w 1398"/>
                <a:gd name="T1" fmla="*/ 368 h 700"/>
                <a:gd name="T2" fmla="*/ 1384 w 1398"/>
                <a:gd name="T3" fmla="*/ 421 h 700"/>
                <a:gd name="T4" fmla="*/ 1356 w 1398"/>
                <a:gd name="T5" fmla="*/ 471 h 700"/>
                <a:gd name="T6" fmla="*/ 1314 w 1398"/>
                <a:gd name="T7" fmla="*/ 517 h 700"/>
                <a:gd name="T8" fmla="*/ 1260 w 1398"/>
                <a:gd name="T9" fmla="*/ 560 h 700"/>
                <a:gd name="T10" fmla="*/ 1194 w 1398"/>
                <a:gd name="T11" fmla="*/ 598 h 700"/>
                <a:gd name="T12" fmla="*/ 1117 w 1398"/>
                <a:gd name="T13" fmla="*/ 631 h 700"/>
                <a:gd name="T14" fmla="*/ 1032 w 1398"/>
                <a:gd name="T15" fmla="*/ 658 h 700"/>
                <a:gd name="T16" fmla="*/ 940 w 1398"/>
                <a:gd name="T17" fmla="*/ 679 h 700"/>
                <a:gd name="T18" fmla="*/ 840 w 1398"/>
                <a:gd name="T19" fmla="*/ 693 h 700"/>
                <a:gd name="T20" fmla="*/ 735 w 1398"/>
                <a:gd name="T21" fmla="*/ 700 h 700"/>
                <a:gd name="T22" fmla="*/ 663 w 1398"/>
                <a:gd name="T23" fmla="*/ 700 h 700"/>
                <a:gd name="T24" fmla="*/ 558 w 1398"/>
                <a:gd name="T25" fmla="*/ 693 h 700"/>
                <a:gd name="T26" fmla="*/ 458 w 1398"/>
                <a:gd name="T27" fmla="*/ 679 h 700"/>
                <a:gd name="T28" fmla="*/ 366 w 1398"/>
                <a:gd name="T29" fmla="*/ 658 h 700"/>
                <a:gd name="T30" fmla="*/ 281 w 1398"/>
                <a:gd name="T31" fmla="*/ 631 h 700"/>
                <a:gd name="T32" fmla="*/ 204 w 1398"/>
                <a:gd name="T33" fmla="*/ 598 h 700"/>
                <a:gd name="T34" fmla="*/ 138 w 1398"/>
                <a:gd name="T35" fmla="*/ 560 h 700"/>
                <a:gd name="T36" fmla="*/ 84 w 1398"/>
                <a:gd name="T37" fmla="*/ 517 h 700"/>
                <a:gd name="T38" fmla="*/ 42 w 1398"/>
                <a:gd name="T39" fmla="*/ 471 h 700"/>
                <a:gd name="T40" fmla="*/ 14 w 1398"/>
                <a:gd name="T41" fmla="*/ 421 h 700"/>
                <a:gd name="T42" fmla="*/ 1 w 1398"/>
                <a:gd name="T43" fmla="*/ 368 h 700"/>
                <a:gd name="T44" fmla="*/ 1 w 1398"/>
                <a:gd name="T45" fmla="*/ 332 h 700"/>
                <a:gd name="T46" fmla="*/ 14 w 1398"/>
                <a:gd name="T47" fmla="*/ 279 h 700"/>
                <a:gd name="T48" fmla="*/ 42 w 1398"/>
                <a:gd name="T49" fmla="*/ 230 h 700"/>
                <a:gd name="T50" fmla="*/ 84 w 1398"/>
                <a:gd name="T51" fmla="*/ 183 h 700"/>
                <a:gd name="T52" fmla="*/ 138 w 1398"/>
                <a:gd name="T53" fmla="*/ 140 h 700"/>
                <a:gd name="T54" fmla="*/ 204 w 1398"/>
                <a:gd name="T55" fmla="*/ 103 h 700"/>
                <a:gd name="T56" fmla="*/ 281 w 1398"/>
                <a:gd name="T57" fmla="*/ 69 h 700"/>
                <a:gd name="T58" fmla="*/ 366 w 1398"/>
                <a:gd name="T59" fmla="*/ 42 h 700"/>
                <a:gd name="T60" fmla="*/ 458 w 1398"/>
                <a:gd name="T61" fmla="*/ 21 h 700"/>
                <a:gd name="T62" fmla="*/ 558 w 1398"/>
                <a:gd name="T63" fmla="*/ 7 h 700"/>
                <a:gd name="T64" fmla="*/ 663 w 1398"/>
                <a:gd name="T65" fmla="*/ 0 h 700"/>
                <a:gd name="T66" fmla="*/ 735 w 1398"/>
                <a:gd name="T67" fmla="*/ 0 h 700"/>
                <a:gd name="T68" fmla="*/ 840 w 1398"/>
                <a:gd name="T69" fmla="*/ 7 h 700"/>
                <a:gd name="T70" fmla="*/ 940 w 1398"/>
                <a:gd name="T71" fmla="*/ 21 h 700"/>
                <a:gd name="T72" fmla="*/ 1032 w 1398"/>
                <a:gd name="T73" fmla="*/ 42 h 700"/>
                <a:gd name="T74" fmla="*/ 1117 w 1398"/>
                <a:gd name="T75" fmla="*/ 69 h 700"/>
                <a:gd name="T76" fmla="*/ 1194 w 1398"/>
                <a:gd name="T77" fmla="*/ 103 h 700"/>
                <a:gd name="T78" fmla="*/ 1260 w 1398"/>
                <a:gd name="T79" fmla="*/ 140 h 700"/>
                <a:gd name="T80" fmla="*/ 1314 w 1398"/>
                <a:gd name="T81" fmla="*/ 183 h 700"/>
                <a:gd name="T82" fmla="*/ 1356 w 1398"/>
                <a:gd name="T83" fmla="*/ 230 h 700"/>
                <a:gd name="T84" fmla="*/ 1384 w 1398"/>
                <a:gd name="T85" fmla="*/ 279 h 700"/>
                <a:gd name="T86" fmla="*/ 1397 w 1398"/>
                <a:gd name="T87" fmla="*/ 332 h 7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98"/>
                <a:gd name="T133" fmla="*/ 0 h 700"/>
                <a:gd name="T134" fmla="*/ 1398 w 1398"/>
                <a:gd name="T135" fmla="*/ 700 h 70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98" h="700">
                  <a:moveTo>
                    <a:pt x="1398" y="350"/>
                  </a:moveTo>
                  <a:lnTo>
                    <a:pt x="1398" y="350"/>
                  </a:lnTo>
                  <a:lnTo>
                    <a:pt x="1397" y="368"/>
                  </a:lnTo>
                  <a:lnTo>
                    <a:pt x="1394" y="386"/>
                  </a:lnTo>
                  <a:lnTo>
                    <a:pt x="1391" y="403"/>
                  </a:lnTo>
                  <a:lnTo>
                    <a:pt x="1384" y="421"/>
                  </a:lnTo>
                  <a:lnTo>
                    <a:pt x="1376" y="438"/>
                  </a:lnTo>
                  <a:lnTo>
                    <a:pt x="1367" y="454"/>
                  </a:lnTo>
                  <a:lnTo>
                    <a:pt x="1356" y="471"/>
                  </a:lnTo>
                  <a:lnTo>
                    <a:pt x="1344" y="486"/>
                  </a:lnTo>
                  <a:lnTo>
                    <a:pt x="1330" y="502"/>
                  </a:lnTo>
                  <a:lnTo>
                    <a:pt x="1314" y="517"/>
                  </a:lnTo>
                  <a:lnTo>
                    <a:pt x="1297" y="531"/>
                  </a:lnTo>
                  <a:lnTo>
                    <a:pt x="1279" y="546"/>
                  </a:lnTo>
                  <a:lnTo>
                    <a:pt x="1260" y="560"/>
                  </a:lnTo>
                  <a:lnTo>
                    <a:pt x="1239" y="573"/>
                  </a:lnTo>
                  <a:lnTo>
                    <a:pt x="1217" y="586"/>
                  </a:lnTo>
                  <a:lnTo>
                    <a:pt x="1194" y="598"/>
                  </a:lnTo>
                  <a:lnTo>
                    <a:pt x="1169" y="609"/>
                  </a:lnTo>
                  <a:lnTo>
                    <a:pt x="1143" y="621"/>
                  </a:lnTo>
                  <a:lnTo>
                    <a:pt x="1117" y="631"/>
                  </a:lnTo>
                  <a:lnTo>
                    <a:pt x="1090" y="640"/>
                  </a:lnTo>
                  <a:lnTo>
                    <a:pt x="1062" y="649"/>
                  </a:lnTo>
                  <a:lnTo>
                    <a:pt x="1032" y="658"/>
                  </a:lnTo>
                  <a:lnTo>
                    <a:pt x="1002" y="666"/>
                  </a:lnTo>
                  <a:lnTo>
                    <a:pt x="971" y="673"/>
                  </a:lnTo>
                  <a:lnTo>
                    <a:pt x="940" y="679"/>
                  </a:lnTo>
                  <a:lnTo>
                    <a:pt x="908" y="684"/>
                  </a:lnTo>
                  <a:lnTo>
                    <a:pt x="874" y="690"/>
                  </a:lnTo>
                  <a:lnTo>
                    <a:pt x="840" y="693"/>
                  </a:lnTo>
                  <a:lnTo>
                    <a:pt x="805" y="696"/>
                  </a:lnTo>
                  <a:lnTo>
                    <a:pt x="770" y="699"/>
                  </a:lnTo>
                  <a:lnTo>
                    <a:pt x="735" y="700"/>
                  </a:lnTo>
                  <a:lnTo>
                    <a:pt x="699" y="700"/>
                  </a:lnTo>
                  <a:lnTo>
                    <a:pt x="663" y="700"/>
                  </a:lnTo>
                  <a:lnTo>
                    <a:pt x="628" y="699"/>
                  </a:lnTo>
                  <a:lnTo>
                    <a:pt x="593" y="696"/>
                  </a:lnTo>
                  <a:lnTo>
                    <a:pt x="558" y="693"/>
                  </a:lnTo>
                  <a:lnTo>
                    <a:pt x="524" y="690"/>
                  </a:lnTo>
                  <a:lnTo>
                    <a:pt x="490" y="684"/>
                  </a:lnTo>
                  <a:lnTo>
                    <a:pt x="458" y="679"/>
                  </a:lnTo>
                  <a:lnTo>
                    <a:pt x="427" y="673"/>
                  </a:lnTo>
                  <a:lnTo>
                    <a:pt x="396" y="666"/>
                  </a:lnTo>
                  <a:lnTo>
                    <a:pt x="366" y="658"/>
                  </a:lnTo>
                  <a:lnTo>
                    <a:pt x="336" y="649"/>
                  </a:lnTo>
                  <a:lnTo>
                    <a:pt x="308" y="640"/>
                  </a:lnTo>
                  <a:lnTo>
                    <a:pt x="281" y="631"/>
                  </a:lnTo>
                  <a:lnTo>
                    <a:pt x="255" y="621"/>
                  </a:lnTo>
                  <a:lnTo>
                    <a:pt x="229" y="609"/>
                  </a:lnTo>
                  <a:lnTo>
                    <a:pt x="204" y="598"/>
                  </a:lnTo>
                  <a:lnTo>
                    <a:pt x="181" y="586"/>
                  </a:lnTo>
                  <a:lnTo>
                    <a:pt x="159" y="573"/>
                  </a:lnTo>
                  <a:lnTo>
                    <a:pt x="138" y="560"/>
                  </a:lnTo>
                  <a:lnTo>
                    <a:pt x="119" y="546"/>
                  </a:lnTo>
                  <a:lnTo>
                    <a:pt x="101" y="531"/>
                  </a:lnTo>
                  <a:lnTo>
                    <a:pt x="84" y="517"/>
                  </a:lnTo>
                  <a:lnTo>
                    <a:pt x="68" y="502"/>
                  </a:lnTo>
                  <a:lnTo>
                    <a:pt x="54" y="486"/>
                  </a:lnTo>
                  <a:lnTo>
                    <a:pt x="42" y="471"/>
                  </a:lnTo>
                  <a:lnTo>
                    <a:pt x="31" y="454"/>
                  </a:lnTo>
                  <a:lnTo>
                    <a:pt x="22" y="438"/>
                  </a:lnTo>
                  <a:lnTo>
                    <a:pt x="14" y="421"/>
                  </a:lnTo>
                  <a:lnTo>
                    <a:pt x="7" y="403"/>
                  </a:lnTo>
                  <a:lnTo>
                    <a:pt x="4" y="386"/>
                  </a:lnTo>
                  <a:lnTo>
                    <a:pt x="1" y="368"/>
                  </a:lnTo>
                  <a:lnTo>
                    <a:pt x="0" y="350"/>
                  </a:lnTo>
                  <a:lnTo>
                    <a:pt x="1" y="332"/>
                  </a:lnTo>
                  <a:lnTo>
                    <a:pt x="4" y="314"/>
                  </a:lnTo>
                  <a:lnTo>
                    <a:pt x="7" y="297"/>
                  </a:lnTo>
                  <a:lnTo>
                    <a:pt x="14" y="279"/>
                  </a:lnTo>
                  <a:lnTo>
                    <a:pt x="22" y="262"/>
                  </a:lnTo>
                  <a:lnTo>
                    <a:pt x="31" y="246"/>
                  </a:lnTo>
                  <a:lnTo>
                    <a:pt x="42" y="230"/>
                  </a:lnTo>
                  <a:lnTo>
                    <a:pt x="54" y="214"/>
                  </a:lnTo>
                  <a:lnTo>
                    <a:pt x="68" y="199"/>
                  </a:lnTo>
                  <a:lnTo>
                    <a:pt x="84" y="183"/>
                  </a:lnTo>
                  <a:lnTo>
                    <a:pt x="101" y="169"/>
                  </a:lnTo>
                  <a:lnTo>
                    <a:pt x="119" y="154"/>
                  </a:lnTo>
                  <a:lnTo>
                    <a:pt x="138" y="140"/>
                  </a:lnTo>
                  <a:lnTo>
                    <a:pt x="159" y="127"/>
                  </a:lnTo>
                  <a:lnTo>
                    <a:pt x="181" y="114"/>
                  </a:lnTo>
                  <a:lnTo>
                    <a:pt x="204" y="103"/>
                  </a:lnTo>
                  <a:lnTo>
                    <a:pt x="229" y="91"/>
                  </a:lnTo>
                  <a:lnTo>
                    <a:pt x="255" y="79"/>
                  </a:lnTo>
                  <a:lnTo>
                    <a:pt x="281" y="69"/>
                  </a:lnTo>
                  <a:lnTo>
                    <a:pt x="308" y="60"/>
                  </a:lnTo>
                  <a:lnTo>
                    <a:pt x="336" y="51"/>
                  </a:lnTo>
                  <a:lnTo>
                    <a:pt x="366" y="42"/>
                  </a:lnTo>
                  <a:lnTo>
                    <a:pt x="396" y="34"/>
                  </a:lnTo>
                  <a:lnTo>
                    <a:pt x="427" y="28"/>
                  </a:lnTo>
                  <a:lnTo>
                    <a:pt x="458" y="21"/>
                  </a:lnTo>
                  <a:lnTo>
                    <a:pt x="490" y="16"/>
                  </a:lnTo>
                  <a:lnTo>
                    <a:pt x="524" y="11"/>
                  </a:lnTo>
                  <a:lnTo>
                    <a:pt x="558" y="7"/>
                  </a:lnTo>
                  <a:lnTo>
                    <a:pt x="593" y="4"/>
                  </a:lnTo>
                  <a:lnTo>
                    <a:pt x="628" y="2"/>
                  </a:lnTo>
                  <a:lnTo>
                    <a:pt x="663" y="0"/>
                  </a:lnTo>
                  <a:lnTo>
                    <a:pt x="699" y="0"/>
                  </a:lnTo>
                  <a:lnTo>
                    <a:pt x="735" y="0"/>
                  </a:lnTo>
                  <a:lnTo>
                    <a:pt x="770" y="2"/>
                  </a:lnTo>
                  <a:lnTo>
                    <a:pt x="805" y="4"/>
                  </a:lnTo>
                  <a:lnTo>
                    <a:pt x="840" y="7"/>
                  </a:lnTo>
                  <a:lnTo>
                    <a:pt x="874" y="11"/>
                  </a:lnTo>
                  <a:lnTo>
                    <a:pt x="908" y="16"/>
                  </a:lnTo>
                  <a:lnTo>
                    <a:pt x="940" y="21"/>
                  </a:lnTo>
                  <a:lnTo>
                    <a:pt x="971" y="28"/>
                  </a:lnTo>
                  <a:lnTo>
                    <a:pt x="1002" y="34"/>
                  </a:lnTo>
                  <a:lnTo>
                    <a:pt x="1032" y="42"/>
                  </a:lnTo>
                  <a:lnTo>
                    <a:pt x="1062" y="51"/>
                  </a:lnTo>
                  <a:lnTo>
                    <a:pt x="1090" y="60"/>
                  </a:lnTo>
                  <a:lnTo>
                    <a:pt x="1117" y="69"/>
                  </a:lnTo>
                  <a:lnTo>
                    <a:pt x="1143" y="79"/>
                  </a:lnTo>
                  <a:lnTo>
                    <a:pt x="1169" y="91"/>
                  </a:lnTo>
                  <a:lnTo>
                    <a:pt x="1194" y="103"/>
                  </a:lnTo>
                  <a:lnTo>
                    <a:pt x="1217" y="114"/>
                  </a:lnTo>
                  <a:lnTo>
                    <a:pt x="1239" y="127"/>
                  </a:lnTo>
                  <a:lnTo>
                    <a:pt x="1260" y="140"/>
                  </a:lnTo>
                  <a:lnTo>
                    <a:pt x="1279" y="154"/>
                  </a:lnTo>
                  <a:lnTo>
                    <a:pt x="1297" y="169"/>
                  </a:lnTo>
                  <a:lnTo>
                    <a:pt x="1314" y="183"/>
                  </a:lnTo>
                  <a:lnTo>
                    <a:pt x="1330" y="199"/>
                  </a:lnTo>
                  <a:lnTo>
                    <a:pt x="1344" y="214"/>
                  </a:lnTo>
                  <a:lnTo>
                    <a:pt x="1356" y="230"/>
                  </a:lnTo>
                  <a:lnTo>
                    <a:pt x="1367" y="246"/>
                  </a:lnTo>
                  <a:lnTo>
                    <a:pt x="1376" y="262"/>
                  </a:lnTo>
                  <a:lnTo>
                    <a:pt x="1384" y="279"/>
                  </a:lnTo>
                  <a:lnTo>
                    <a:pt x="1391" y="297"/>
                  </a:lnTo>
                  <a:lnTo>
                    <a:pt x="1394" y="314"/>
                  </a:lnTo>
                  <a:lnTo>
                    <a:pt x="1397" y="332"/>
                  </a:lnTo>
                  <a:lnTo>
                    <a:pt x="1398" y="3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8137" name="Group 14"/>
          <p:cNvGrpSpPr>
            <a:grpSpLocks/>
          </p:cNvGrpSpPr>
          <p:nvPr/>
        </p:nvGrpSpPr>
        <p:grpSpPr bwMode="auto">
          <a:xfrm>
            <a:off x="8520906" y="2819401"/>
            <a:ext cx="1042988" cy="923925"/>
            <a:chOff x="2335" y="1139"/>
            <a:chExt cx="1089" cy="1089"/>
          </a:xfrm>
        </p:grpSpPr>
        <p:sp>
          <p:nvSpPr>
            <p:cNvPr id="37" name="Oval 15"/>
            <p:cNvSpPr>
              <a:spLocks noChangeArrowheads="1"/>
            </p:cNvSpPr>
            <p:nvPr/>
          </p:nvSpPr>
          <p:spPr bwMode="auto">
            <a:xfrm>
              <a:off x="2335" y="1139"/>
              <a:ext cx="1089" cy="1089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8181" name="Group 16"/>
            <p:cNvGrpSpPr>
              <a:grpSpLocks/>
            </p:cNvGrpSpPr>
            <p:nvPr/>
          </p:nvGrpSpPr>
          <p:grpSpPr bwMode="auto">
            <a:xfrm>
              <a:off x="2426" y="1169"/>
              <a:ext cx="908" cy="296"/>
              <a:chOff x="1431" y="1843"/>
              <a:chExt cx="907" cy="295"/>
            </a:xfrm>
          </p:grpSpPr>
          <p:sp>
            <p:nvSpPr>
              <p:cNvPr id="39" name="Freeform 17"/>
              <p:cNvSpPr>
                <a:spLocks/>
              </p:cNvSpPr>
              <p:nvPr/>
            </p:nvSpPr>
            <p:spPr bwMode="auto">
              <a:xfrm>
                <a:off x="1431" y="1843"/>
                <a:ext cx="907" cy="297"/>
              </a:xfrm>
              <a:custGeom>
                <a:avLst/>
                <a:gdLst/>
                <a:ahLst/>
                <a:cxnLst>
                  <a:cxn ang="0">
                    <a:pos x="0" y="1576"/>
                  </a:cxn>
                  <a:cxn ang="0">
                    <a:pos x="50" y="1462"/>
                  </a:cxn>
                  <a:cxn ang="0">
                    <a:pos x="108" y="1350"/>
                  </a:cxn>
                  <a:cxn ang="0">
                    <a:pos x="170" y="1242"/>
                  </a:cxn>
                  <a:cxn ang="0">
                    <a:pos x="238" y="1138"/>
                  </a:cxn>
                  <a:cxn ang="0">
                    <a:pos x="310" y="1036"/>
                  </a:cxn>
                  <a:cxn ang="0">
                    <a:pos x="386" y="940"/>
                  </a:cxn>
                  <a:cxn ang="0">
                    <a:pos x="468" y="846"/>
                  </a:cxn>
                  <a:cxn ang="0">
                    <a:pos x="552" y="756"/>
                  </a:cxn>
                  <a:cxn ang="0">
                    <a:pos x="596" y="712"/>
                  </a:cxn>
                  <a:cxn ang="0">
                    <a:pos x="688" y="630"/>
                  </a:cxn>
                  <a:cxn ang="0">
                    <a:pos x="784" y="550"/>
                  </a:cxn>
                  <a:cxn ang="0">
                    <a:pos x="884" y="476"/>
                  </a:cxn>
                  <a:cxn ang="0">
                    <a:pos x="986" y="406"/>
                  </a:cxn>
                  <a:cxn ang="0">
                    <a:pos x="1092" y="342"/>
                  </a:cxn>
                  <a:cxn ang="0">
                    <a:pos x="1202" y="282"/>
                  </a:cxn>
                  <a:cxn ang="0">
                    <a:pos x="1316" y="228"/>
                  </a:cxn>
                  <a:cxn ang="0">
                    <a:pos x="1374" y="202"/>
                  </a:cxn>
                  <a:cxn ang="0">
                    <a:pos x="1490" y="156"/>
                  </a:cxn>
                  <a:cxn ang="0">
                    <a:pos x="1610" y="116"/>
                  </a:cxn>
                  <a:cxn ang="0">
                    <a:pos x="1732" y="80"/>
                  </a:cxn>
                  <a:cxn ang="0">
                    <a:pos x="1858" y="52"/>
                  </a:cxn>
                  <a:cxn ang="0">
                    <a:pos x="1984" y="30"/>
                  </a:cxn>
                  <a:cxn ang="0">
                    <a:pos x="2114" y="12"/>
                  </a:cxn>
                  <a:cxn ang="0">
                    <a:pos x="2246" y="2"/>
                  </a:cxn>
                  <a:cxn ang="0">
                    <a:pos x="2378" y="0"/>
                  </a:cxn>
                  <a:cxn ang="0">
                    <a:pos x="2444" y="0"/>
                  </a:cxn>
                  <a:cxn ang="0">
                    <a:pos x="2576" y="8"/>
                  </a:cxn>
                  <a:cxn ang="0">
                    <a:pos x="2706" y="20"/>
                  </a:cxn>
                  <a:cxn ang="0">
                    <a:pos x="2834" y="40"/>
                  </a:cxn>
                  <a:cxn ang="0">
                    <a:pos x="2962" y="66"/>
                  </a:cxn>
                  <a:cxn ang="0">
                    <a:pos x="3084" y="98"/>
                  </a:cxn>
                  <a:cxn ang="0">
                    <a:pos x="3206" y="136"/>
                  </a:cxn>
                  <a:cxn ang="0">
                    <a:pos x="3324" y="178"/>
                  </a:cxn>
                  <a:cxn ang="0">
                    <a:pos x="3382" y="202"/>
                  </a:cxn>
                  <a:cxn ang="0">
                    <a:pos x="3498" y="254"/>
                  </a:cxn>
                  <a:cxn ang="0">
                    <a:pos x="3608" y="312"/>
                  </a:cxn>
                  <a:cxn ang="0">
                    <a:pos x="3716" y="374"/>
                  </a:cxn>
                  <a:cxn ang="0">
                    <a:pos x="3822" y="440"/>
                  </a:cxn>
                  <a:cxn ang="0">
                    <a:pos x="3922" y="512"/>
                  </a:cxn>
                  <a:cxn ang="0">
                    <a:pos x="4020" y="590"/>
                  </a:cxn>
                  <a:cxn ang="0">
                    <a:pos x="4114" y="670"/>
                  </a:cxn>
                  <a:cxn ang="0">
                    <a:pos x="4204" y="756"/>
                  </a:cxn>
                  <a:cxn ang="0">
                    <a:pos x="4246" y="800"/>
                  </a:cxn>
                  <a:cxn ang="0">
                    <a:pos x="4330" y="892"/>
                  </a:cxn>
                  <a:cxn ang="0">
                    <a:pos x="4410" y="988"/>
                  </a:cxn>
                  <a:cxn ang="0">
                    <a:pos x="4484" y="1086"/>
                  </a:cxn>
                  <a:cxn ang="0">
                    <a:pos x="4552" y="1190"/>
                  </a:cxn>
                  <a:cxn ang="0">
                    <a:pos x="4618" y="1296"/>
                  </a:cxn>
                  <a:cxn ang="0">
                    <a:pos x="4678" y="1406"/>
                  </a:cxn>
                  <a:cxn ang="0">
                    <a:pos x="4732" y="1518"/>
                  </a:cxn>
                  <a:cxn ang="0">
                    <a:pos x="0" y="1576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75000"/>
                    </a:srgbClr>
                  </a:gs>
                  <a:gs pos="100000">
                    <a:srgbClr val="FFFFFF">
                      <a:gamma/>
                      <a:tint val="0"/>
                      <a:invGamma/>
                      <a:alpha val="0"/>
                    </a:srgbClr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0" name="Oval 18"/>
              <p:cNvSpPr>
                <a:spLocks noChangeArrowheads="1"/>
              </p:cNvSpPr>
              <p:nvPr/>
            </p:nvSpPr>
            <p:spPr bwMode="auto">
              <a:xfrm>
                <a:off x="1771" y="1843"/>
                <a:ext cx="228" cy="20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8138" name="Group 19"/>
          <p:cNvGrpSpPr>
            <a:grpSpLocks/>
          </p:cNvGrpSpPr>
          <p:nvPr/>
        </p:nvGrpSpPr>
        <p:grpSpPr bwMode="auto">
          <a:xfrm>
            <a:off x="7657306" y="3138489"/>
            <a:ext cx="755650" cy="668337"/>
            <a:chOff x="2335" y="1139"/>
            <a:chExt cx="1089" cy="1089"/>
          </a:xfrm>
        </p:grpSpPr>
        <p:sp>
          <p:nvSpPr>
            <p:cNvPr id="42" name="Oval 20"/>
            <p:cNvSpPr>
              <a:spLocks noChangeArrowheads="1"/>
            </p:cNvSpPr>
            <p:nvPr/>
          </p:nvSpPr>
          <p:spPr bwMode="auto">
            <a:xfrm>
              <a:off x="2335" y="1139"/>
              <a:ext cx="1089" cy="1089"/>
            </a:xfrm>
            <a:prstGeom prst="ellipse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5B5B5B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8177" name="Group 21"/>
            <p:cNvGrpSpPr>
              <a:grpSpLocks/>
            </p:cNvGrpSpPr>
            <p:nvPr/>
          </p:nvGrpSpPr>
          <p:grpSpPr bwMode="auto">
            <a:xfrm>
              <a:off x="2426" y="1169"/>
              <a:ext cx="908" cy="296"/>
              <a:chOff x="1431" y="1843"/>
              <a:chExt cx="907" cy="295"/>
            </a:xfrm>
          </p:grpSpPr>
          <p:sp>
            <p:nvSpPr>
              <p:cNvPr id="44" name="Freeform 22"/>
              <p:cNvSpPr>
                <a:spLocks/>
              </p:cNvSpPr>
              <p:nvPr/>
            </p:nvSpPr>
            <p:spPr bwMode="auto">
              <a:xfrm>
                <a:off x="1432" y="1844"/>
                <a:ext cx="907" cy="294"/>
              </a:xfrm>
              <a:custGeom>
                <a:avLst/>
                <a:gdLst/>
                <a:ahLst/>
                <a:cxnLst>
                  <a:cxn ang="0">
                    <a:pos x="0" y="1576"/>
                  </a:cxn>
                  <a:cxn ang="0">
                    <a:pos x="50" y="1462"/>
                  </a:cxn>
                  <a:cxn ang="0">
                    <a:pos x="108" y="1350"/>
                  </a:cxn>
                  <a:cxn ang="0">
                    <a:pos x="170" y="1242"/>
                  </a:cxn>
                  <a:cxn ang="0">
                    <a:pos x="238" y="1138"/>
                  </a:cxn>
                  <a:cxn ang="0">
                    <a:pos x="310" y="1036"/>
                  </a:cxn>
                  <a:cxn ang="0">
                    <a:pos x="386" y="940"/>
                  </a:cxn>
                  <a:cxn ang="0">
                    <a:pos x="468" y="846"/>
                  </a:cxn>
                  <a:cxn ang="0">
                    <a:pos x="552" y="756"/>
                  </a:cxn>
                  <a:cxn ang="0">
                    <a:pos x="596" y="712"/>
                  </a:cxn>
                  <a:cxn ang="0">
                    <a:pos x="688" y="630"/>
                  </a:cxn>
                  <a:cxn ang="0">
                    <a:pos x="784" y="550"/>
                  </a:cxn>
                  <a:cxn ang="0">
                    <a:pos x="884" y="476"/>
                  </a:cxn>
                  <a:cxn ang="0">
                    <a:pos x="986" y="406"/>
                  </a:cxn>
                  <a:cxn ang="0">
                    <a:pos x="1092" y="342"/>
                  </a:cxn>
                  <a:cxn ang="0">
                    <a:pos x="1202" y="282"/>
                  </a:cxn>
                  <a:cxn ang="0">
                    <a:pos x="1316" y="228"/>
                  </a:cxn>
                  <a:cxn ang="0">
                    <a:pos x="1374" y="202"/>
                  </a:cxn>
                  <a:cxn ang="0">
                    <a:pos x="1490" y="156"/>
                  </a:cxn>
                  <a:cxn ang="0">
                    <a:pos x="1610" y="116"/>
                  </a:cxn>
                  <a:cxn ang="0">
                    <a:pos x="1732" y="80"/>
                  </a:cxn>
                  <a:cxn ang="0">
                    <a:pos x="1858" y="52"/>
                  </a:cxn>
                  <a:cxn ang="0">
                    <a:pos x="1984" y="30"/>
                  </a:cxn>
                  <a:cxn ang="0">
                    <a:pos x="2114" y="12"/>
                  </a:cxn>
                  <a:cxn ang="0">
                    <a:pos x="2246" y="2"/>
                  </a:cxn>
                  <a:cxn ang="0">
                    <a:pos x="2378" y="0"/>
                  </a:cxn>
                  <a:cxn ang="0">
                    <a:pos x="2444" y="0"/>
                  </a:cxn>
                  <a:cxn ang="0">
                    <a:pos x="2576" y="8"/>
                  </a:cxn>
                  <a:cxn ang="0">
                    <a:pos x="2706" y="20"/>
                  </a:cxn>
                  <a:cxn ang="0">
                    <a:pos x="2834" y="40"/>
                  </a:cxn>
                  <a:cxn ang="0">
                    <a:pos x="2962" y="66"/>
                  </a:cxn>
                  <a:cxn ang="0">
                    <a:pos x="3084" y="98"/>
                  </a:cxn>
                  <a:cxn ang="0">
                    <a:pos x="3206" y="136"/>
                  </a:cxn>
                  <a:cxn ang="0">
                    <a:pos x="3324" y="178"/>
                  </a:cxn>
                  <a:cxn ang="0">
                    <a:pos x="3382" y="202"/>
                  </a:cxn>
                  <a:cxn ang="0">
                    <a:pos x="3498" y="254"/>
                  </a:cxn>
                  <a:cxn ang="0">
                    <a:pos x="3608" y="312"/>
                  </a:cxn>
                  <a:cxn ang="0">
                    <a:pos x="3716" y="374"/>
                  </a:cxn>
                  <a:cxn ang="0">
                    <a:pos x="3822" y="440"/>
                  </a:cxn>
                  <a:cxn ang="0">
                    <a:pos x="3922" y="512"/>
                  </a:cxn>
                  <a:cxn ang="0">
                    <a:pos x="4020" y="590"/>
                  </a:cxn>
                  <a:cxn ang="0">
                    <a:pos x="4114" y="670"/>
                  </a:cxn>
                  <a:cxn ang="0">
                    <a:pos x="4204" y="756"/>
                  </a:cxn>
                  <a:cxn ang="0">
                    <a:pos x="4246" y="800"/>
                  </a:cxn>
                  <a:cxn ang="0">
                    <a:pos x="4330" y="892"/>
                  </a:cxn>
                  <a:cxn ang="0">
                    <a:pos x="4410" y="988"/>
                  </a:cxn>
                  <a:cxn ang="0">
                    <a:pos x="4484" y="1086"/>
                  </a:cxn>
                  <a:cxn ang="0">
                    <a:pos x="4552" y="1190"/>
                  </a:cxn>
                  <a:cxn ang="0">
                    <a:pos x="4618" y="1296"/>
                  </a:cxn>
                  <a:cxn ang="0">
                    <a:pos x="4678" y="1406"/>
                  </a:cxn>
                  <a:cxn ang="0">
                    <a:pos x="4732" y="1518"/>
                  </a:cxn>
                  <a:cxn ang="0">
                    <a:pos x="0" y="1576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75000"/>
                    </a:srgbClr>
                  </a:gs>
                  <a:gs pos="100000">
                    <a:srgbClr val="FFFFFF">
                      <a:gamma/>
                      <a:tint val="0"/>
                      <a:invGamma/>
                      <a:alpha val="0"/>
                    </a:srgbClr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5" name="Oval 23"/>
              <p:cNvSpPr>
                <a:spLocks noChangeArrowheads="1"/>
              </p:cNvSpPr>
              <p:nvPr/>
            </p:nvSpPr>
            <p:spPr bwMode="auto">
              <a:xfrm>
                <a:off x="1772" y="1844"/>
                <a:ext cx="226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8139" name="Group 24"/>
          <p:cNvGrpSpPr>
            <a:grpSpLocks/>
          </p:cNvGrpSpPr>
          <p:nvPr/>
        </p:nvGrpSpPr>
        <p:grpSpPr bwMode="auto">
          <a:xfrm>
            <a:off x="7981156" y="3201989"/>
            <a:ext cx="755650" cy="668337"/>
            <a:chOff x="2335" y="1139"/>
            <a:chExt cx="1089" cy="1089"/>
          </a:xfrm>
        </p:grpSpPr>
        <p:sp>
          <p:nvSpPr>
            <p:cNvPr id="47" name="Oval 25"/>
            <p:cNvSpPr>
              <a:spLocks noChangeArrowheads="1"/>
            </p:cNvSpPr>
            <p:nvPr/>
          </p:nvSpPr>
          <p:spPr bwMode="auto">
            <a:xfrm>
              <a:off x="2335" y="1139"/>
              <a:ext cx="1089" cy="1089"/>
            </a:xfrm>
            <a:prstGeom prst="ellipse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5B5B5B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8173" name="Group 26"/>
            <p:cNvGrpSpPr>
              <a:grpSpLocks/>
            </p:cNvGrpSpPr>
            <p:nvPr/>
          </p:nvGrpSpPr>
          <p:grpSpPr bwMode="auto">
            <a:xfrm>
              <a:off x="2426" y="1169"/>
              <a:ext cx="908" cy="296"/>
              <a:chOff x="1431" y="1843"/>
              <a:chExt cx="907" cy="295"/>
            </a:xfrm>
          </p:grpSpPr>
          <p:sp>
            <p:nvSpPr>
              <p:cNvPr id="49" name="Freeform 27"/>
              <p:cNvSpPr>
                <a:spLocks/>
              </p:cNvSpPr>
              <p:nvPr/>
            </p:nvSpPr>
            <p:spPr bwMode="auto">
              <a:xfrm>
                <a:off x="1432" y="1844"/>
                <a:ext cx="907" cy="294"/>
              </a:xfrm>
              <a:custGeom>
                <a:avLst/>
                <a:gdLst/>
                <a:ahLst/>
                <a:cxnLst>
                  <a:cxn ang="0">
                    <a:pos x="0" y="1576"/>
                  </a:cxn>
                  <a:cxn ang="0">
                    <a:pos x="50" y="1462"/>
                  </a:cxn>
                  <a:cxn ang="0">
                    <a:pos x="108" y="1350"/>
                  </a:cxn>
                  <a:cxn ang="0">
                    <a:pos x="170" y="1242"/>
                  </a:cxn>
                  <a:cxn ang="0">
                    <a:pos x="238" y="1138"/>
                  </a:cxn>
                  <a:cxn ang="0">
                    <a:pos x="310" y="1036"/>
                  </a:cxn>
                  <a:cxn ang="0">
                    <a:pos x="386" y="940"/>
                  </a:cxn>
                  <a:cxn ang="0">
                    <a:pos x="468" y="846"/>
                  </a:cxn>
                  <a:cxn ang="0">
                    <a:pos x="552" y="756"/>
                  </a:cxn>
                  <a:cxn ang="0">
                    <a:pos x="596" y="712"/>
                  </a:cxn>
                  <a:cxn ang="0">
                    <a:pos x="688" y="630"/>
                  </a:cxn>
                  <a:cxn ang="0">
                    <a:pos x="784" y="550"/>
                  </a:cxn>
                  <a:cxn ang="0">
                    <a:pos x="884" y="476"/>
                  </a:cxn>
                  <a:cxn ang="0">
                    <a:pos x="986" y="406"/>
                  </a:cxn>
                  <a:cxn ang="0">
                    <a:pos x="1092" y="342"/>
                  </a:cxn>
                  <a:cxn ang="0">
                    <a:pos x="1202" y="282"/>
                  </a:cxn>
                  <a:cxn ang="0">
                    <a:pos x="1316" y="228"/>
                  </a:cxn>
                  <a:cxn ang="0">
                    <a:pos x="1374" y="202"/>
                  </a:cxn>
                  <a:cxn ang="0">
                    <a:pos x="1490" y="156"/>
                  </a:cxn>
                  <a:cxn ang="0">
                    <a:pos x="1610" y="116"/>
                  </a:cxn>
                  <a:cxn ang="0">
                    <a:pos x="1732" y="80"/>
                  </a:cxn>
                  <a:cxn ang="0">
                    <a:pos x="1858" y="52"/>
                  </a:cxn>
                  <a:cxn ang="0">
                    <a:pos x="1984" y="30"/>
                  </a:cxn>
                  <a:cxn ang="0">
                    <a:pos x="2114" y="12"/>
                  </a:cxn>
                  <a:cxn ang="0">
                    <a:pos x="2246" y="2"/>
                  </a:cxn>
                  <a:cxn ang="0">
                    <a:pos x="2378" y="0"/>
                  </a:cxn>
                  <a:cxn ang="0">
                    <a:pos x="2444" y="0"/>
                  </a:cxn>
                  <a:cxn ang="0">
                    <a:pos x="2576" y="8"/>
                  </a:cxn>
                  <a:cxn ang="0">
                    <a:pos x="2706" y="20"/>
                  </a:cxn>
                  <a:cxn ang="0">
                    <a:pos x="2834" y="40"/>
                  </a:cxn>
                  <a:cxn ang="0">
                    <a:pos x="2962" y="66"/>
                  </a:cxn>
                  <a:cxn ang="0">
                    <a:pos x="3084" y="98"/>
                  </a:cxn>
                  <a:cxn ang="0">
                    <a:pos x="3206" y="136"/>
                  </a:cxn>
                  <a:cxn ang="0">
                    <a:pos x="3324" y="178"/>
                  </a:cxn>
                  <a:cxn ang="0">
                    <a:pos x="3382" y="202"/>
                  </a:cxn>
                  <a:cxn ang="0">
                    <a:pos x="3498" y="254"/>
                  </a:cxn>
                  <a:cxn ang="0">
                    <a:pos x="3608" y="312"/>
                  </a:cxn>
                  <a:cxn ang="0">
                    <a:pos x="3716" y="374"/>
                  </a:cxn>
                  <a:cxn ang="0">
                    <a:pos x="3822" y="440"/>
                  </a:cxn>
                  <a:cxn ang="0">
                    <a:pos x="3922" y="512"/>
                  </a:cxn>
                  <a:cxn ang="0">
                    <a:pos x="4020" y="590"/>
                  </a:cxn>
                  <a:cxn ang="0">
                    <a:pos x="4114" y="670"/>
                  </a:cxn>
                  <a:cxn ang="0">
                    <a:pos x="4204" y="756"/>
                  </a:cxn>
                  <a:cxn ang="0">
                    <a:pos x="4246" y="800"/>
                  </a:cxn>
                  <a:cxn ang="0">
                    <a:pos x="4330" y="892"/>
                  </a:cxn>
                  <a:cxn ang="0">
                    <a:pos x="4410" y="988"/>
                  </a:cxn>
                  <a:cxn ang="0">
                    <a:pos x="4484" y="1086"/>
                  </a:cxn>
                  <a:cxn ang="0">
                    <a:pos x="4552" y="1190"/>
                  </a:cxn>
                  <a:cxn ang="0">
                    <a:pos x="4618" y="1296"/>
                  </a:cxn>
                  <a:cxn ang="0">
                    <a:pos x="4678" y="1406"/>
                  </a:cxn>
                  <a:cxn ang="0">
                    <a:pos x="4732" y="1518"/>
                  </a:cxn>
                  <a:cxn ang="0">
                    <a:pos x="0" y="1576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75000"/>
                    </a:srgbClr>
                  </a:gs>
                  <a:gs pos="100000">
                    <a:srgbClr val="FFFFFF">
                      <a:gamma/>
                      <a:tint val="0"/>
                      <a:invGamma/>
                      <a:alpha val="0"/>
                    </a:srgbClr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Oval 28"/>
              <p:cNvSpPr>
                <a:spLocks noChangeArrowheads="1"/>
              </p:cNvSpPr>
              <p:nvPr/>
            </p:nvSpPr>
            <p:spPr bwMode="auto">
              <a:xfrm>
                <a:off x="1772" y="1844"/>
                <a:ext cx="226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8140" name="Group 29"/>
          <p:cNvGrpSpPr>
            <a:grpSpLocks/>
          </p:cNvGrpSpPr>
          <p:nvPr/>
        </p:nvGrpSpPr>
        <p:grpSpPr bwMode="auto">
          <a:xfrm>
            <a:off x="7404894" y="3392489"/>
            <a:ext cx="755650" cy="669925"/>
            <a:chOff x="2335" y="1139"/>
            <a:chExt cx="1089" cy="1089"/>
          </a:xfrm>
        </p:grpSpPr>
        <p:sp>
          <p:nvSpPr>
            <p:cNvPr id="52" name="Oval 30"/>
            <p:cNvSpPr>
              <a:spLocks noChangeArrowheads="1"/>
            </p:cNvSpPr>
            <p:nvPr/>
          </p:nvSpPr>
          <p:spPr bwMode="auto">
            <a:xfrm>
              <a:off x="2335" y="1139"/>
              <a:ext cx="1089" cy="1089"/>
            </a:xfrm>
            <a:prstGeom prst="ellipse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5B5B5B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8169" name="Group 31"/>
            <p:cNvGrpSpPr>
              <a:grpSpLocks/>
            </p:cNvGrpSpPr>
            <p:nvPr/>
          </p:nvGrpSpPr>
          <p:grpSpPr bwMode="auto">
            <a:xfrm>
              <a:off x="2426" y="1169"/>
              <a:ext cx="908" cy="296"/>
              <a:chOff x="1431" y="1843"/>
              <a:chExt cx="907" cy="295"/>
            </a:xfrm>
          </p:grpSpPr>
          <p:sp>
            <p:nvSpPr>
              <p:cNvPr id="54" name="Freeform 32"/>
              <p:cNvSpPr>
                <a:spLocks/>
              </p:cNvSpPr>
              <p:nvPr/>
            </p:nvSpPr>
            <p:spPr bwMode="auto">
              <a:xfrm>
                <a:off x="1432" y="1844"/>
                <a:ext cx="907" cy="293"/>
              </a:xfrm>
              <a:custGeom>
                <a:avLst/>
                <a:gdLst/>
                <a:ahLst/>
                <a:cxnLst>
                  <a:cxn ang="0">
                    <a:pos x="0" y="1576"/>
                  </a:cxn>
                  <a:cxn ang="0">
                    <a:pos x="50" y="1462"/>
                  </a:cxn>
                  <a:cxn ang="0">
                    <a:pos x="108" y="1350"/>
                  </a:cxn>
                  <a:cxn ang="0">
                    <a:pos x="170" y="1242"/>
                  </a:cxn>
                  <a:cxn ang="0">
                    <a:pos x="238" y="1138"/>
                  </a:cxn>
                  <a:cxn ang="0">
                    <a:pos x="310" y="1036"/>
                  </a:cxn>
                  <a:cxn ang="0">
                    <a:pos x="386" y="940"/>
                  </a:cxn>
                  <a:cxn ang="0">
                    <a:pos x="468" y="846"/>
                  </a:cxn>
                  <a:cxn ang="0">
                    <a:pos x="552" y="756"/>
                  </a:cxn>
                  <a:cxn ang="0">
                    <a:pos x="596" y="712"/>
                  </a:cxn>
                  <a:cxn ang="0">
                    <a:pos x="688" y="630"/>
                  </a:cxn>
                  <a:cxn ang="0">
                    <a:pos x="784" y="550"/>
                  </a:cxn>
                  <a:cxn ang="0">
                    <a:pos x="884" y="476"/>
                  </a:cxn>
                  <a:cxn ang="0">
                    <a:pos x="986" y="406"/>
                  </a:cxn>
                  <a:cxn ang="0">
                    <a:pos x="1092" y="342"/>
                  </a:cxn>
                  <a:cxn ang="0">
                    <a:pos x="1202" y="282"/>
                  </a:cxn>
                  <a:cxn ang="0">
                    <a:pos x="1316" y="228"/>
                  </a:cxn>
                  <a:cxn ang="0">
                    <a:pos x="1374" y="202"/>
                  </a:cxn>
                  <a:cxn ang="0">
                    <a:pos x="1490" y="156"/>
                  </a:cxn>
                  <a:cxn ang="0">
                    <a:pos x="1610" y="116"/>
                  </a:cxn>
                  <a:cxn ang="0">
                    <a:pos x="1732" y="80"/>
                  </a:cxn>
                  <a:cxn ang="0">
                    <a:pos x="1858" y="52"/>
                  </a:cxn>
                  <a:cxn ang="0">
                    <a:pos x="1984" y="30"/>
                  </a:cxn>
                  <a:cxn ang="0">
                    <a:pos x="2114" y="12"/>
                  </a:cxn>
                  <a:cxn ang="0">
                    <a:pos x="2246" y="2"/>
                  </a:cxn>
                  <a:cxn ang="0">
                    <a:pos x="2378" y="0"/>
                  </a:cxn>
                  <a:cxn ang="0">
                    <a:pos x="2444" y="0"/>
                  </a:cxn>
                  <a:cxn ang="0">
                    <a:pos x="2576" y="8"/>
                  </a:cxn>
                  <a:cxn ang="0">
                    <a:pos x="2706" y="20"/>
                  </a:cxn>
                  <a:cxn ang="0">
                    <a:pos x="2834" y="40"/>
                  </a:cxn>
                  <a:cxn ang="0">
                    <a:pos x="2962" y="66"/>
                  </a:cxn>
                  <a:cxn ang="0">
                    <a:pos x="3084" y="98"/>
                  </a:cxn>
                  <a:cxn ang="0">
                    <a:pos x="3206" y="136"/>
                  </a:cxn>
                  <a:cxn ang="0">
                    <a:pos x="3324" y="178"/>
                  </a:cxn>
                  <a:cxn ang="0">
                    <a:pos x="3382" y="202"/>
                  </a:cxn>
                  <a:cxn ang="0">
                    <a:pos x="3498" y="254"/>
                  </a:cxn>
                  <a:cxn ang="0">
                    <a:pos x="3608" y="312"/>
                  </a:cxn>
                  <a:cxn ang="0">
                    <a:pos x="3716" y="374"/>
                  </a:cxn>
                  <a:cxn ang="0">
                    <a:pos x="3822" y="440"/>
                  </a:cxn>
                  <a:cxn ang="0">
                    <a:pos x="3922" y="512"/>
                  </a:cxn>
                  <a:cxn ang="0">
                    <a:pos x="4020" y="590"/>
                  </a:cxn>
                  <a:cxn ang="0">
                    <a:pos x="4114" y="670"/>
                  </a:cxn>
                  <a:cxn ang="0">
                    <a:pos x="4204" y="756"/>
                  </a:cxn>
                  <a:cxn ang="0">
                    <a:pos x="4246" y="800"/>
                  </a:cxn>
                  <a:cxn ang="0">
                    <a:pos x="4330" y="892"/>
                  </a:cxn>
                  <a:cxn ang="0">
                    <a:pos x="4410" y="988"/>
                  </a:cxn>
                  <a:cxn ang="0">
                    <a:pos x="4484" y="1086"/>
                  </a:cxn>
                  <a:cxn ang="0">
                    <a:pos x="4552" y="1190"/>
                  </a:cxn>
                  <a:cxn ang="0">
                    <a:pos x="4618" y="1296"/>
                  </a:cxn>
                  <a:cxn ang="0">
                    <a:pos x="4678" y="1406"/>
                  </a:cxn>
                  <a:cxn ang="0">
                    <a:pos x="4732" y="1518"/>
                  </a:cxn>
                  <a:cxn ang="0">
                    <a:pos x="0" y="1576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75000"/>
                    </a:srgbClr>
                  </a:gs>
                  <a:gs pos="100000">
                    <a:srgbClr val="FFFFFF">
                      <a:gamma/>
                      <a:tint val="0"/>
                      <a:invGamma/>
                      <a:alpha val="0"/>
                    </a:srgbClr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5" name="Oval 33"/>
              <p:cNvSpPr>
                <a:spLocks noChangeArrowheads="1"/>
              </p:cNvSpPr>
              <p:nvPr/>
            </p:nvSpPr>
            <p:spPr bwMode="auto">
              <a:xfrm>
                <a:off x="1772" y="1844"/>
                <a:ext cx="226" cy="20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8141" name="Group 34"/>
          <p:cNvGrpSpPr>
            <a:grpSpLocks/>
          </p:cNvGrpSpPr>
          <p:nvPr/>
        </p:nvGrpSpPr>
        <p:grpSpPr bwMode="auto">
          <a:xfrm>
            <a:off x="7836694" y="3648076"/>
            <a:ext cx="755650" cy="669925"/>
            <a:chOff x="2335" y="1139"/>
            <a:chExt cx="1089" cy="1089"/>
          </a:xfrm>
        </p:grpSpPr>
        <p:sp>
          <p:nvSpPr>
            <p:cNvPr id="57" name="Oval 35"/>
            <p:cNvSpPr>
              <a:spLocks noChangeArrowheads="1"/>
            </p:cNvSpPr>
            <p:nvPr/>
          </p:nvSpPr>
          <p:spPr bwMode="auto">
            <a:xfrm>
              <a:off x="2335" y="1139"/>
              <a:ext cx="1089" cy="1089"/>
            </a:xfrm>
            <a:prstGeom prst="ellipse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5B5B5B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8165" name="Group 36"/>
            <p:cNvGrpSpPr>
              <a:grpSpLocks/>
            </p:cNvGrpSpPr>
            <p:nvPr/>
          </p:nvGrpSpPr>
          <p:grpSpPr bwMode="auto">
            <a:xfrm>
              <a:off x="2427" y="1169"/>
              <a:ext cx="908" cy="295"/>
              <a:chOff x="1432" y="1843"/>
              <a:chExt cx="907" cy="294"/>
            </a:xfrm>
          </p:grpSpPr>
          <p:sp>
            <p:nvSpPr>
              <p:cNvPr id="59" name="Freeform 37"/>
              <p:cNvSpPr>
                <a:spLocks/>
              </p:cNvSpPr>
              <p:nvPr/>
            </p:nvSpPr>
            <p:spPr bwMode="auto">
              <a:xfrm>
                <a:off x="1432" y="1844"/>
                <a:ext cx="907" cy="293"/>
              </a:xfrm>
              <a:custGeom>
                <a:avLst/>
                <a:gdLst/>
                <a:ahLst/>
                <a:cxnLst>
                  <a:cxn ang="0">
                    <a:pos x="0" y="1576"/>
                  </a:cxn>
                  <a:cxn ang="0">
                    <a:pos x="50" y="1462"/>
                  </a:cxn>
                  <a:cxn ang="0">
                    <a:pos x="108" y="1350"/>
                  </a:cxn>
                  <a:cxn ang="0">
                    <a:pos x="170" y="1242"/>
                  </a:cxn>
                  <a:cxn ang="0">
                    <a:pos x="238" y="1138"/>
                  </a:cxn>
                  <a:cxn ang="0">
                    <a:pos x="310" y="1036"/>
                  </a:cxn>
                  <a:cxn ang="0">
                    <a:pos x="386" y="940"/>
                  </a:cxn>
                  <a:cxn ang="0">
                    <a:pos x="468" y="846"/>
                  </a:cxn>
                  <a:cxn ang="0">
                    <a:pos x="552" y="756"/>
                  </a:cxn>
                  <a:cxn ang="0">
                    <a:pos x="596" y="712"/>
                  </a:cxn>
                  <a:cxn ang="0">
                    <a:pos x="688" y="630"/>
                  </a:cxn>
                  <a:cxn ang="0">
                    <a:pos x="784" y="550"/>
                  </a:cxn>
                  <a:cxn ang="0">
                    <a:pos x="884" y="476"/>
                  </a:cxn>
                  <a:cxn ang="0">
                    <a:pos x="986" y="406"/>
                  </a:cxn>
                  <a:cxn ang="0">
                    <a:pos x="1092" y="342"/>
                  </a:cxn>
                  <a:cxn ang="0">
                    <a:pos x="1202" y="282"/>
                  </a:cxn>
                  <a:cxn ang="0">
                    <a:pos x="1316" y="228"/>
                  </a:cxn>
                  <a:cxn ang="0">
                    <a:pos x="1374" y="202"/>
                  </a:cxn>
                  <a:cxn ang="0">
                    <a:pos x="1490" y="156"/>
                  </a:cxn>
                  <a:cxn ang="0">
                    <a:pos x="1610" y="116"/>
                  </a:cxn>
                  <a:cxn ang="0">
                    <a:pos x="1732" y="80"/>
                  </a:cxn>
                  <a:cxn ang="0">
                    <a:pos x="1858" y="52"/>
                  </a:cxn>
                  <a:cxn ang="0">
                    <a:pos x="1984" y="30"/>
                  </a:cxn>
                  <a:cxn ang="0">
                    <a:pos x="2114" y="12"/>
                  </a:cxn>
                  <a:cxn ang="0">
                    <a:pos x="2246" y="2"/>
                  </a:cxn>
                  <a:cxn ang="0">
                    <a:pos x="2378" y="0"/>
                  </a:cxn>
                  <a:cxn ang="0">
                    <a:pos x="2444" y="0"/>
                  </a:cxn>
                  <a:cxn ang="0">
                    <a:pos x="2576" y="8"/>
                  </a:cxn>
                  <a:cxn ang="0">
                    <a:pos x="2706" y="20"/>
                  </a:cxn>
                  <a:cxn ang="0">
                    <a:pos x="2834" y="40"/>
                  </a:cxn>
                  <a:cxn ang="0">
                    <a:pos x="2962" y="66"/>
                  </a:cxn>
                  <a:cxn ang="0">
                    <a:pos x="3084" y="98"/>
                  </a:cxn>
                  <a:cxn ang="0">
                    <a:pos x="3206" y="136"/>
                  </a:cxn>
                  <a:cxn ang="0">
                    <a:pos x="3324" y="178"/>
                  </a:cxn>
                  <a:cxn ang="0">
                    <a:pos x="3382" y="202"/>
                  </a:cxn>
                  <a:cxn ang="0">
                    <a:pos x="3498" y="254"/>
                  </a:cxn>
                  <a:cxn ang="0">
                    <a:pos x="3608" y="312"/>
                  </a:cxn>
                  <a:cxn ang="0">
                    <a:pos x="3716" y="374"/>
                  </a:cxn>
                  <a:cxn ang="0">
                    <a:pos x="3822" y="440"/>
                  </a:cxn>
                  <a:cxn ang="0">
                    <a:pos x="3922" y="512"/>
                  </a:cxn>
                  <a:cxn ang="0">
                    <a:pos x="4020" y="590"/>
                  </a:cxn>
                  <a:cxn ang="0">
                    <a:pos x="4114" y="670"/>
                  </a:cxn>
                  <a:cxn ang="0">
                    <a:pos x="4204" y="756"/>
                  </a:cxn>
                  <a:cxn ang="0">
                    <a:pos x="4246" y="800"/>
                  </a:cxn>
                  <a:cxn ang="0">
                    <a:pos x="4330" y="892"/>
                  </a:cxn>
                  <a:cxn ang="0">
                    <a:pos x="4410" y="988"/>
                  </a:cxn>
                  <a:cxn ang="0">
                    <a:pos x="4484" y="1086"/>
                  </a:cxn>
                  <a:cxn ang="0">
                    <a:pos x="4552" y="1190"/>
                  </a:cxn>
                  <a:cxn ang="0">
                    <a:pos x="4618" y="1296"/>
                  </a:cxn>
                  <a:cxn ang="0">
                    <a:pos x="4678" y="1406"/>
                  </a:cxn>
                  <a:cxn ang="0">
                    <a:pos x="4732" y="1518"/>
                  </a:cxn>
                  <a:cxn ang="0">
                    <a:pos x="0" y="1576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75000"/>
                    </a:srgbClr>
                  </a:gs>
                  <a:gs pos="100000">
                    <a:srgbClr val="FFFFFF">
                      <a:gamma/>
                      <a:tint val="0"/>
                      <a:invGamma/>
                      <a:alpha val="0"/>
                    </a:srgbClr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0" name="Oval 38"/>
              <p:cNvSpPr>
                <a:spLocks noChangeArrowheads="1"/>
              </p:cNvSpPr>
              <p:nvPr/>
            </p:nvSpPr>
            <p:spPr bwMode="auto">
              <a:xfrm>
                <a:off x="1770" y="1844"/>
                <a:ext cx="229" cy="20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8142" name="Group 39"/>
          <p:cNvGrpSpPr>
            <a:grpSpLocks/>
          </p:cNvGrpSpPr>
          <p:nvPr/>
        </p:nvGrpSpPr>
        <p:grpSpPr bwMode="auto">
          <a:xfrm>
            <a:off x="8881269" y="3425825"/>
            <a:ext cx="755650" cy="668338"/>
            <a:chOff x="2335" y="1139"/>
            <a:chExt cx="1089" cy="1089"/>
          </a:xfrm>
        </p:grpSpPr>
        <p:sp>
          <p:nvSpPr>
            <p:cNvPr id="62" name="Oval 40"/>
            <p:cNvSpPr>
              <a:spLocks noChangeArrowheads="1"/>
            </p:cNvSpPr>
            <p:nvPr/>
          </p:nvSpPr>
          <p:spPr bwMode="auto">
            <a:xfrm>
              <a:off x="2335" y="1139"/>
              <a:ext cx="1089" cy="1089"/>
            </a:xfrm>
            <a:prstGeom prst="ellipse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5B5B5B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8161" name="Group 41"/>
            <p:cNvGrpSpPr>
              <a:grpSpLocks/>
            </p:cNvGrpSpPr>
            <p:nvPr/>
          </p:nvGrpSpPr>
          <p:grpSpPr bwMode="auto">
            <a:xfrm>
              <a:off x="2426" y="1169"/>
              <a:ext cx="908" cy="296"/>
              <a:chOff x="1431" y="1843"/>
              <a:chExt cx="907" cy="295"/>
            </a:xfrm>
          </p:grpSpPr>
          <p:sp>
            <p:nvSpPr>
              <p:cNvPr id="64" name="Freeform 42"/>
              <p:cNvSpPr>
                <a:spLocks/>
              </p:cNvSpPr>
              <p:nvPr/>
            </p:nvSpPr>
            <p:spPr bwMode="auto">
              <a:xfrm>
                <a:off x="1432" y="1844"/>
                <a:ext cx="907" cy="294"/>
              </a:xfrm>
              <a:custGeom>
                <a:avLst/>
                <a:gdLst/>
                <a:ahLst/>
                <a:cxnLst>
                  <a:cxn ang="0">
                    <a:pos x="0" y="1576"/>
                  </a:cxn>
                  <a:cxn ang="0">
                    <a:pos x="50" y="1462"/>
                  </a:cxn>
                  <a:cxn ang="0">
                    <a:pos x="108" y="1350"/>
                  </a:cxn>
                  <a:cxn ang="0">
                    <a:pos x="170" y="1242"/>
                  </a:cxn>
                  <a:cxn ang="0">
                    <a:pos x="238" y="1138"/>
                  </a:cxn>
                  <a:cxn ang="0">
                    <a:pos x="310" y="1036"/>
                  </a:cxn>
                  <a:cxn ang="0">
                    <a:pos x="386" y="940"/>
                  </a:cxn>
                  <a:cxn ang="0">
                    <a:pos x="468" y="846"/>
                  </a:cxn>
                  <a:cxn ang="0">
                    <a:pos x="552" y="756"/>
                  </a:cxn>
                  <a:cxn ang="0">
                    <a:pos x="596" y="712"/>
                  </a:cxn>
                  <a:cxn ang="0">
                    <a:pos x="688" y="630"/>
                  </a:cxn>
                  <a:cxn ang="0">
                    <a:pos x="784" y="550"/>
                  </a:cxn>
                  <a:cxn ang="0">
                    <a:pos x="884" y="476"/>
                  </a:cxn>
                  <a:cxn ang="0">
                    <a:pos x="986" y="406"/>
                  </a:cxn>
                  <a:cxn ang="0">
                    <a:pos x="1092" y="342"/>
                  </a:cxn>
                  <a:cxn ang="0">
                    <a:pos x="1202" y="282"/>
                  </a:cxn>
                  <a:cxn ang="0">
                    <a:pos x="1316" y="228"/>
                  </a:cxn>
                  <a:cxn ang="0">
                    <a:pos x="1374" y="202"/>
                  </a:cxn>
                  <a:cxn ang="0">
                    <a:pos x="1490" y="156"/>
                  </a:cxn>
                  <a:cxn ang="0">
                    <a:pos x="1610" y="116"/>
                  </a:cxn>
                  <a:cxn ang="0">
                    <a:pos x="1732" y="80"/>
                  </a:cxn>
                  <a:cxn ang="0">
                    <a:pos x="1858" y="52"/>
                  </a:cxn>
                  <a:cxn ang="0">
                    <a:pos x="1984" y="30"/>
                  </a:cxn>
                  <a:cxn ang="0">
                    <a:pos x="2114" y="12"/>
                  </a:cxn>
                  <a:cxn ang="0">
                    <a:pos x="2246" y="2"/>
                  </a:cxn>
                  <a:cxn ang="0">
                    <a:pos x="2378" y="0"/>
                  </a:cxn>
                  <a:cxn ang="0">
                    <a:pos x="2444" y="0"/>
                  </a:cxn>
                  <a:cxn ang="0">
                    <a:pos x="2576" y="8"/>
                  </a:cxn>
                  <a:cxn ang="0">
                    <a:pos x="2706" y="20"/>
                  </a:cxn>
                  <a:cxn ang="0">
                    <a:pos x="2834" y="40"/>
                  </a:cxn>
                  <a:cxn ang="0">
                    <a:pos x="2962" y="66"/>
                  </a:cxn>
                  <a:cxn ang="0">
                    <a:pos x="3084" y="98"/>
                  </a:cxn>
                  <a:cxn ang="0">
                    <a:pos x="3206" y="136"/>
                  </a:cxn>
                  <a:cxn ang="0">
                    <a:pos x="3324" y="178"/>
                  </a:cxn>
                  <a:cxn ang="0">
                    <a:pos x="3382" y="202"/>
                  </a:cxn>
                  <a:cxn ang="0">
                    <a:pos x="3498" y="254"/>
                  </a:cxn>
                  <a:cxn ang="0">
                    <a:pos x="3608" y="312"/>
                  </a:cxn>
                  <a:cxn ang="0">
                    <a:pos x="3716" y="374"/>
                  </a:cxn>
                  <a:cxn ang="0">
                    <a:pos x="3822" y="440"/>
                  </a:cxn>
                  <a:cxn ang="0">
                    <a:pos x="3922" y="512"/>
                  </a:cxn>
                  <a:cxn ang="0">
                    <a:pos x="4020" y="590"/>
                  </a:cxn>
                  <a:cxn ang="0">
                    <a:pos x="4114" y="670"/>
                  </a:cxn>
                  <a:cxn ang="0">
                    <a:pos x="4204" y="756"/>
                  </a:cxn>
                  <a:cxn ang="0">
                    <a:pos x="4246" y="800"/>
                  </a:cxn>
                  <a:cxn ang="0">
                    <a:pos x="4330" y="892"/>
                  </a:cxn>
                  <a:cxn ang="0">
                    <a:pos x="4410" y="988"/>
                  </a:cxn>
                  <a:cxn ang="0">
                    <a:pos x="4484" y="1086"/>
                  </a:cxn>
                  <a:cxn ang="0">
                    <a:pos x="4552" y="1190"/>
                  </a:cxn>
                  <a:cxn ang="0">
                    <a:pos x="4618" y="1296"/>
                  </a:cxn>
                  <a:cxn ang="0">
                    <a:pos x="4678" y="1406"/>
                  </a:cxn>
                  <a:cxn ang="0">
                    <a:pos x="4732" y="1518"/>
                  </a:cxn>
                  <a:cxn ang="0">
                    <a:pos x="0" y="1576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75000"/>
                    </a:srgbClr>
                  </a:gs>
                  <a:gs pos="100000">
                    <a:srgbClr val="FFFFFF">
                      <a:gamma/>
                      <a:tint val="0"/>
                      <a:invGamma/>
                      <a:alpha val="0"/>
                    </a:srgbClr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5" name="Oval 43"/>
              <p:cNvSpPr>
                <a:spLocks noChangeArrowheads="1"/>
              </p:cNvSpPr>
              <p:nvPr/>
            </p:nvSpPr>
            <p:spPr bwMode="auto">
              <a:xfrm>
                <a:off x="1772" y="1844"/>
                <a:ext cx="226" cy="204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8143" name="Group 48"/>
          <p:cNvGrpSpPr>
            <a:grpSpLocks/>
          </p:cNvGrpSpPr>
          <p:nvPr/>
        </p:nvGrpSpPr>
        <p:grpSpPr bwMode="auto">
          <a:xfrm>
            <a:off x="9738519" y="5059363"/>
            <a:ext cx="285750" cy="82550"/>
            <a:chOff x="1431" y="1843"/>
            <a:chExt cx="907" cy="295"/>
          </a:xfrm>
        </p:grpSpPr>
        <p:sp>
          <p:nvSpPr>
            <p:cNvPr id="67" name="Freeform 49"/>
            <p:cNvSpPr>
              <a:spLocks/>
            </p:cNvSpPr>
            <p:nvPr/>
          </p:nvSpPr>
          <p:spPr bwMode="auto">
            <a:xfrm>
              <a:off x="1431" y="1843"/>
              <a:ext cx="907" cy="295"/>
            </a:xfrm>
            <a:custGeom>
              <a:avLst/>
              <a:gdLst/>
              <a:ahLst/>
              <a:cxnLst>
                <a:cxn ang="0">
                  <a:pos x="0" y="1576"/>
                </a:cxn>
                <a:cxn ang="0">
                  <a:pos x="50" y="1462"/>
                </a:cxn>
                <a:cxn ang="0">
                  <a:pos x="108" y="1350"/>
                </a:cxn>
                <a:cxn ang="0">
                  <a:pos x="170" y="1242"/>
                </a:cxn>
                <a:cxn ang="0">
                  <a:pos x="238" y="1138"/>
                </a:cxn>
                <a:cxn ang="0">
                  <a:pos x="310" y="1036"/>
                </a:cxn>
                <a:cxn ang="0">
                  <a:pos x="386" y="940"/>
                </a:cxn>
                <a:cxn ang="0">
                  <a:pos x="468" y="846"/>
                </a:cxn>
                <a:cxn ang="0">
                  <a:pos x="552" y="756"/>
                </a:cxn>
                <a:cxn ang="0">
                  <a:pos x="596" y="712"/>
                </a:cxn>
                <a:cxn ang="0">
                  <a:pos x="688" y="630"/>
                </a:cxn>
                <a:cxn ang="0">
                  <a:pos x="784" y="550"/>
                </a:cxn>
                <a:cxn ang="0">
                  <a:pos x="884" y="476"/>
                </a:cxn>
                <a:cxn ang="0">
                  <a:pos x="986" y="406"/>
                </a:cxn>
                <a:cxn ang="0">
                  <a:pos x="1092" y="342"/>
                </a:cxn>
                <a:cxn ang="0">
                  <a:pos x="1202" y="282"/>
                </a:cxn>
                <a:cxn ang="0">
                  <a:pos x="1316" y="228"/>
                </a:cxn>
                <a:cxn ang="0">
                  <a:pos x="1374" y="202"/>
                </a:cxn>
                <a:cxn ang="0">
                  <a:pos x="1490" y="156"/>
                </a:cxn>
                <a:cxn ang="0">
                  <a:pos x="1610" y="116"/>
                </a:cxn>
                <a:cxn ang="0">
                  <a:pos x="1732" y="80"/>
                </a:cxn>
                <a:cxn ang="0">
                  <a:pos x="1858" y="52"/>
                </a:cxn>
                <a:cxn ang="0">
                  <a:pos x="1984" y="30"/>
                </a:cxn>
                <a:cxn ang="0">
                  <a:pos x="2114" y="12"/>
                </a:cxn>
                <a:cxn ang="0">
                  <a:pos x="2246" y="2"/>
                </a:cxn>
                <a:cxn ang="0">
                  <a:pos x="2378" y="0"/>
                </a:cxn>
                <a:cxn ang="0">
                  <a:pos x="2444" y="0"/>
                </a:cxn>
                <a:cxn ang="0">
                  <a:pos x="2576" y="8"/>
                </a:cxn>
                <a:cxn ang="0">
                  <a:pos x="2706" y="20"/>
                </a:cxn>
                <a:cxn ang="0">
                  <a:pos x="2834" y="40"/>
                </a:cxn>
                <a:cxn ang="0">
                  <a:pos x="2962" y="66"/>
                </a:cxn>
                <a:cxn ang="0">
                  <a:pos x="3084" y="98"/>
                </a:cxn>
                <a:cxn ang="0">
                  <a:pos x="3206" y="136"/>
                </a:cxn>
                <a:cxn ang="0">
                  <a:pos x="3324" y="178"/>
                </a:cxn>
                <a:cxn ang="0">
                  <a:pos x="3382" y="202"/>
                </a:cxn>
                <a:cxn ang="0">
                  <a:pos x="3498" y="254"/>
                </a:cxn>
                <a:cxn ang="0">
                  <a:pos x="3608" y="312"/>
                </a:cxn>
                <a:cxn ang="0">
                  <a:pos x="3716" y="374"/>
                </a:cxn>
                <a:cxn ang="0">
                  <a:pos x="3822" y="440"/>
                </a:cxn>
                <a:cxn ang="0">
                  <a:pos x="3922" y="512"/>
                </a:cxn>
                <a:cxn ang="0">
                  <a:pos x="4020" y="590"/>
                </a:cxn>
                <a:cxn ang="0">
                  <a:pos x="4114" y="670"/>
                </a:cxn>
                <a:cxn ang="0">
                  <a:pos x="4204" y="756"/>
                </a:cxn>
                <a:cxn ang="0">
                  <a:pos x="4246" y="800"/>
                </a:cxn>
                <a:cxn ang="0">
                  <a:pos x="4330" y="892"/>
                </a:cxn>
                <a:cxn ang="0">
                  <a:pos x="4410" y="988"/>
                </a:cxn>
                <a:cxn ang="0">
                  <a:pos x="4484" y="1086"/>
                </a:cxn>
                <a:cxn ang="0">
                  <a:pos x="4552" y="1190"/>
                </a:cxn>
                <a:cxn ang="0">
                  <a:pos x="4618" y="1296"/>
                </a:cxn>
                <a:cxn ang="0">
                  <a:pos x="4678" y="1406"/>
                </a:cxn>
                <a:cxn ang="0">
                  <a:pos x="4732" y="1518"/>
                </a:cxn>
                <a:cxn ang="0">
                  <a:pos x="0" y="1576"/>
                </a:cxn>
              </a:cxnLst>
              <a:rect l="0" t="0" r="r" b="b"/>
              <a:pathLst>
                <a:path w="4756" h="1576">
                  <a:moveTo>
                    <a:pt x="0" y="1576"/>
                  </a:moveTo>
                  <a:lnTo>
                    <a:pt x="0" y="1576"/>
                  </a:lnTo>
                  <a:lnTo>
                    <a:pt x="24" y="1518"/>
                  </a:lnTo>
                  <a:lnTo>
                    <a:pt x="50" y="1462"/>
                  </a:lnTo>
                  <a:lnTo>
                    <a:pt x="78" y="1406"/>
                  </a:lnTo>
                  <a:lnTo>
                    <a:pt x="108" y="1350"/>
                  </a:lnTo>
                  <a:lnTo>
                    <a:pt x="138" y="1296"/>
                  </a:lnTo>
                  <a:lnTo>
                    <a:pt x="170" y="1242"/>
                  </a:lnTo>
                  <a:lnTo>
                    <a:pt x="204" y="1190"/>
                  </a:lnTo>
                  <a:lnTo>
                    <a:pt x="238" y="1138"/>
                  </a:lnTo>
                  <a:lnTo>
                    <a:pt x="272" y="1086"/>
                  </a:lnTo>
                  <a:lnTo>
                    <a:pt x="310" y="1036"/>
                  </a:lnTo>
                  <a:lnTo>
                    <a:pt x="348" y="988"/>
                  </a:lnTo>
                  <a:lnTo>
                    <a:pt x="386" y="940"/>
                  </a:lnTo>
                  <a:lnTo>
                    <a:pt x="426" y="892"/>
                  </a:lnTo>
                  <a:lnTo>
                    <a:pt x="468" y="846"/>
                  </a:lnTo>
                  <a:lnTo>
                    <a:pt x="510" y="800"/>
                  </a:lnTo>
                  <a:lnTo>
                    <a:pt x="552" y="756"/>
                  </a:lnTo>
                  <a:lnTo>
                    <a:pt x="552" y="756"/>
                  </a:lnTo>
                  <a:lnTo>
                    <a:pt x="596" y="712"/>
                  </a:lnTo>
                  <a:lnTo>
                    <a:pt x="642" y="670"/>
                  </a:lnTo>
                  <a:lnTo>
                    <a:pt x="688" y="630"/>
                  </a:lnTo>
                  <a:lnTo>
                    <a:pt x="736" y="590"/>
                  </a:lnTo>
                  <a:lnTo>
                    <a:pt x="784" y="550"/>
                  </a:lnTo>
                  <a:lnTo>
                    <a:pt x="834" y="512"/>
                  </a:lnTo>
                  <a:lnTo>
                    <a:pt x="884" y="476"/>
                  </a:lnTo>
                  <a:lnTo>
                    <a:pt x="934" y="440"/>
                  </a:lnTo>
                  <a:lnTo>
                    <a:pt x="986" y="406"/>
                  </a:lnTo>
                  <a:lnTo>
                    <a:pt x="1040" y="374"/>
                  </a:lnTo>
                  <a:lnTo>
                    <a:pt x="1092" y="342"/>
                  </a:lnTo>
                  <a:lnTo>
                    <a:pt x="1148" y="312"/>
                  </a:lnTo>
                  <a:lnTo>
                    <a:pt x="1202" y="282"/>
                  </a:lnTo>
                  <a:lnTo>
                    <a:pt x="1258" y="254"/>
                  </a:lnTo>
                  <a:lnTo>
                    <a:pt x="1316" y="228"/>
                  </a:lnTo>
                  <a:lnTo>
                    <a:pt x="1374" y="202"/>
                  </a:lnTo>
                  <a:lnTo>
                    <a:pt x="1374" y="202"/>
                  </a:lnTo>
                  <a:lnTo>
                    <a:pt x="1432" y="178"/>
                  </a:lnTo>
                  <a:lnTo>
                    <a:pt x="1490" y="156"/>
                  </a:lnTo>
                  <a:lnTo>
                    <a:pt x="1550" y="136"/>
                  </a:lnTo>
                  <a:lnTo>
                    <a:pt x="1610" y="116"/>
                  </a:lnTo>
                  <a:lnTo>
                    <a:pt x="1672" y="98"/>
                  </a:lnTo>
                  <a:lnTo>
                    <a:pt x="1732" y="80"/>
                  </a:lnTo>
                  <a:lnTo>
                    <a:pt x="1794" y="66"/>
                  </a:lnTo>
                  <a:lnTo>
                    <a:pt x="1858" y="52"/>
                  </a:lnTo>
                  <a:lnTo>
                    <a:pt x="1922" y="40"/>
                  </a:lnTo>
                  <a:lnTo>
                    <a:pt x="1984" y="30"/>
                  </a:lnTo>
                  <a:lnTo>
                    <a:pt x="2050" y="20"/>
                  </a:lnTo>
                  <a:lnTo>
                    <a:pt x="2114" y="12"/>
                  </a:lnTo>
                  <a:lnTo>
                    <a:pt x="2180" y="8"/>
                  </a:lnTo>
                  <a:lnTo>
                    <a:pt x="2246" y="2"/>
                  </a:lnTo>
                  <a:lnTo>
                    <a:pt x="2312" y="0"/>
                  </a:lnTo>
                  <a:lnTo>
                    <a:pt x="2378" y="0"/>
                  </a:lnTo>
                  <a:lnTo>
                    <a:pt x="2378" y="0"/>
                  </a:lnTo>
                  <a:lnTo>
                    <a:pt x="2444" y="0"/>
                  </a:lnTo>
                  <a:lnTo>
                    <a:pt x="2510" y="2"/>
                  </a:lnTo>
                  <a:lnTo>
                    <a:pt x="2576" y="8"/>
                  </a:lnTo>
                  <a:lnTo>
                    <a:pt x="2642" y="12"/>
                  </a:lnTo>
                  <a:lnTo>
                    <a:pt x="2706" y="20"/>
                  </a:lnTo>
                  <a:lnTo>
                    <a:pt x="2772" y="30"/>
                  </a:lnTo>
                  <a:lnTo>
                    <a:pt x="2834" y="40"/>
                  </a:lnTo>
                  <a:lnTo>
                    <a:pt x="2898" y="52"/>
                  </a:lnTo>
                  <a:lnTo>
                    <a:pt x="2962" y="66"/>
                  </a:lnTo>
                  <a:lnTo>
                    <a:pt x="3024" y="80"/>
                  </a:lnTo>
                  <a:lnTo>
                    <a:pt x="3084" y="98"/>
                  </a:lnTo>
                  <a:lnTo>
                    <a:pt x="3146" y="116"/>
                  </a:lnTo>
                  <a:lnTo>
                    <a:pt x="3206" y="136"/>
                  </a:lnTo>
                  <a:lnTo>
                    <a:pt x="3266" y="156"/>
                  </a:lnTo>
                  <a:lnTo>
                    <a:pt x="3324" y="178"/>
                  </a:lnTo>
                  <a:lnTo>
                    <a:pt x="3382" y="202"/>
                  </a:lnTo>
                  <a:lnTo>
                    <a:pt x="3382" y="202"/>
                  </a:lnTo>
                  <a:lnTo>
                    <a:pt x="3440" y="228"/>
                  </a:lnTo>
                  <a:lnTo>
                    <a:pt x="3498" y="254"/>
                  </a:lnTo>
                  <a:lnTo>
                    <a:pt x="3554" y="282"/>
                  </a:lnTo>
                  <a:lnTo>
                    <a:pt x="3608" y="312"/>
                  </a:lnTo>
                  <a:lnTo>
                    <a:pt x="3664" y="342"/>
                  </a:lnTo>
                  <a:lnTo>
                    <a:pt x="3716" y="374"/>
                  </a:lnTo>
                  <a:lnTo>
                    <a:pt x="3770" y="406"/>
                  </a:lnTo>
                  <a:lnTo>
                    <a:pt x="3822" y="440"/>
                  </a:lnTo>
                  <a:lnTo>
                    <a:pt x="3872" y="476"/>
                  </a:lnTo>
                  <a:lnTo>
                    <a:pt x="3922" y="512"/>
                  </a:lnTo>
                  <a:lnTo>
                    <a:pt x="3972" y="550"/>
                  </a:lnTo>
                  <a:lnTo>
                    <a:pt x="4020" y="590"/>
                  </a:lnTo>
                  <a:lnTo>
                    <a:pt x="4068" y="630"/>
                  </a:lnTo>
                  <a:lnTo>
                    <a:pt x="4114" y="670"/>
                  </a:lnTo>
                  <a:lnTo>
                    <a:pt x="4160" y="712"/>
                  </a:lnTo>
                  <a:lnTo>
                    <a:pt x="4204" y="756"/>
                  </a:lnTo>
                  <a:lnTo>
                    <a:pt x="4204" y="756"/>
                  </a:lnTo>
                  <a:lnTo>
                    <a:pt x="4246" y="800"/>
                  </a:lnTo>
                  <a:lnTo>
                    <a:pt x="4288" y="846"/>
                  </a:lnTo>
                  <a:lnTo>
                    <a:pt x="4330" y="892"/>
                  </a:lnTo>
                  <a:lnTo>
                    <a:pt x="4370" y="940"/>
                  </a:lnTo>
                  <a:lnTo>
                    <a:pt x="4410" y="988"/>
                  </a:lnTo>
                  <a:lnTo>
                    <a:pt x="4446" y="1036"/>
                  </a:lnTo>
                  <a:lnTo>
                    <a:pt x="4484" y="1086"/>
                  </a:lnTo>
                  <a:lnTo>
                    <a:pt x="4518" y="1138"/>
                  </a:lnTo>
                  <a:lnTo>
                    <a:pt x="4552" y="1190"/>
                  </a:lnTo>
                  <a:lnTo>
                    <a:pt x="4586" y="1242"/>
                  </a:lnTo>
                  <a:lnTo>
                    <a:pt x="4618" y="1296"/>
                  </a:lnTo>
                  <a:lnTo>
                    <a:pt x="4648" y="1350"/>
                  </a:lnTo>
                  <a:lnTo>
                    <a:pt x="4678" y="1406"/>
                  </a:lnTo>
                  <a:lnTo>
                    <a:pt x="4706" y="1462"/>
                  </a:lnTo>
                  <a:lnTo>
                    <a:pt x="4732" y="1518"/>
                  </a:lnTo>
                  <a:lnTo>
                    <a:pt x="4756" y="1576"/>
                  </a:lnTo>
                  <a:lnTo>
                    <a:pt x="0" y="1576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Oval 50"/>
            <p:cNvSpPr>
              <a:spLocks noChangeArrowheads="1"/>
            </p:cNvSpPr>
            <p:nvPr/>
          </p:nvSpPr>
          <p:spPr bwMode="auto">
            <a:xfrm>
              <a:off x="1769" y="1843"/>
              <a:ext cx="232" cy="20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67ABF5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9" name="Text Box 51"/>
          <p:cNvSpPr txBox="1">
            <a:spLocks noChangeArrowheads="1"/>
          </p:cNvSpPr>
          <p:nvPr/>
        </p:nvSpPr>
        <p:spPr bwMode="auto">
          <a:xfrm>
            <a:off x="8585994" y="3041651"/>
            <a:ext cx="971550" cy="307975"/>
          </a:xfrm>
          <a:prstGeom prst="rect">
            <a:avLst/>
          </a:prstGeom>
          <a:noFill/>
          <a:ln w="31750" cap="rnd" algn="ctr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1400" kern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图像文件</a:t>
            </a:r>
          </a:p>
        </p:txBody>
      </p:sp>
      <p:sp>
        <p:nvSpPr>
          <p:cNvPr id="70" name="Oval 75"/>
          <p:cNvSpPr>
            <a:spLocks noChangeArrowheads="1"/>
          </p:cNvSpPr>
          <p:nvPr/>
        </p:nvSpPr>
        <p:spPr bwMode="auto">
          <a:xfrm>
            <a:off x="9608345" y="5186364"/>
            <a:ext cx="98425" cy="777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67ABF5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Oval 82"/>
          <p:cNvSpPr>
            <a:spLocks noChangeArrowheads="1"/>
          </p:cNvSpPr>
          <p:nvPr/>
        </p:nvSpPr>
        <p:spPr bwMode="auto">
          <a:xfrm>
            <a:off x="7162007" y="5546725"/>
            <a:ext cx="136525" cy="10953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67ABF5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147" name="Group 83"/>
          <p:cNvGrpSpPr>
            <a:grpSpLocks/>
          </p:cNvGrpSpPr>
          <p:nvPr/>
        </p:nvGrpSpPr>
        <p:grpSpPr bwMode="auto">
          <a:xfrm>
            <a:off x="8339931" y="3489326"/>
            <a:ext cx="755650" cy="669925"/>
            <a:chOff x="2335" y="1139"/>
            <a:chExt cx="1089" cy="1089"/>
          </a:xfrm>
        </p:grpSpPr>
        <p:sp>
          <p:nvSpPr>
            <p:cNvPr id="73" name="Oval 84"/>
            <p:cNvSpPr>
              <a:spLocks noChangeArrowheads="1"/>
            </p:cNvSpPr>
            <p:nvPr/>
          </p:nvSpPr>
          <p:spPr bwMode="auto">
            <a:xfrm>
              <a:off x="2335" y="1139"/>
              <a:ext cx="1089" cy="1089"/>
            </a:xfrm>
            <a:prstGeom prst="ellipse">
              <a:avLst/>
            </a:prstGeom>
            <a:gradFill rotWithShape="1">
              <a:gsLst>
                <a:gs pos="0">
                  <a:srgbClr val="9E9E9E"/>
                </a:gs>
                <a:gs pos="100000">
                  <a:srgbClr val="5B5B5B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8155" name="Group 85"/>
            <p:cNvGrpSpPr>
              <a:grpSpLocks/>
            </p:cNvGrpSpPr>
            <p:nvPr/>
          </p:nvGrpSpPr>
          <p:grpSpPr bwMode="auto">
            <a:xfrm>
              <a:off x="2426" y="1169"/>
              <a:ext cx="908" cy="296"/>
              <a:chOff x="1431" y="1843"/>
              <a:chExt cx="907" cy="295"/>
            </a:xfrm>
          </p:grpSpPr>
          <p:sp>
            <p:nvSpPr>
              <p:cNvPr id="75" name="Freeform 86"/>
              <p:cNvSpPr>
                <a:spLocks/>
              </p:cNvSpPr>
              <p:nvPr/>
            </p:nvSpPr>
            <p:spPr bwMode="auto">
              <a:xfrm>
                <a:off x="1432" y="1844"/>
                <a:ext cx="907" cy="293"/>
              </a:xfrm>
              <a:custGeom>
                <a:avLst/>
                <a:gdLst/>
                <a:ahLst/>
                <a:cxnLst>
                  <a:cxn ang="0">
                    <a:pos x="0" y="1576"/>
                  </a:cxn>
                  <a:cxn ang="0">
                    <a:pos x="50" y="1462"/>
                  </a:cxn>
                  <a:cxn ang="0">
                    <a:pos x="108" y="1350"/>
                  </a:cxn>
                  <a:cxn ang="0">
                    <a:pos x="170" y="1242"/>
                  </a:cxn>
                  <a:cxn ang="0">
                    <a:pos x="238" y="1138"/>
                  </a:cxn>
                  <a:cxn ang="0">
                    <a:pos x="310" y="1036"/>
                  </a:cxn>
                  <a:cxn ang="0">
                    <a:pos x="386" y="940"/>
                  </a:cxn>
                  <a:cxn ang="0">
                    <a:pos x="468" y="846"/>
                  </a:cxn>
                  <a:cxn ang="0">
                    <a:pos x="552" y="756"/>
                  </a:cxn>
                  <a:cxn ang="0">
                    <a:pos x="596" y="712"/>
                  </a:cxn>
                  <a:cxn ang="0">
                    <a:pos x="688" y="630"/>
                  </a:cxn>
                  <a:cxn ang="0">
                    <a:pos x="784" y="550"/>
                  </a:cxn>
                  <a:cxn ang="0">
                    <a:pos x="884" y="476"/>
                  </a:cxn>
                  <a:cxn ang="0">
                    <a:pos x="986" y="406"/>
                  </a:cxn>
                  <a:cxn ang="0">
                    <a:pos x="1092" y="342"/>
                  </a:cxn>
                  <a:cxn ang="0">
                    <a:pos x="1202" y="282"/>
                  </a:cxn>
                  <a:cxn ang="0">
                    <a:pos x="1316" y="228"/>
                  </a:cxn>
                  <a:cxn ang="0">
                    <a:pos x="1374" y="202"/>
                  </a:cxn>
                  <a:cxn ang="0">
                    <a:pos x="1490" y="156"/>
                  </a:cxn>
                  <a:cxn ang="0">
                    <a:pos x="1610" y="116"/>
                  </a:cxn>
                  <a:cxn ang="0">
                    <a:pos x="1732" y="80"/>
                  </a:cxn>
                  <a:cxn ang="0">
                    <a:pos x="1858" y="52"/>
                  </a:cxn>
                  <a:cxn ang="0">
                    <a:pos x="1984" y="30"/>
                  </a:cxn>
                  <a:cxn ang="0">
                    <a:pos x="2114" y="12"/>
                  </a:cxn>
                  <a:cxn ang="0">
                    <a:pos x="2246" y="2"/>
                  </a:cxn>
                  <a:cxn ang="0">
                    <a:pos x="2378" y="0"/>
                  </a:cxn>
                  <a:cxn ang="0">
                    <a:pos x="2444" y="0"/>
                  </a:cxn>
                  <a:cxn ang="0">
                    <a:pos x="2576" y="8"/>
                  </a:cxn>
                  <a:cxn ang="0">
                    <a:pos x="2706" y="20"/>
                  </a:cxn>
                  <a:cxn ang="0">
                    <a:pos x="2834" y="40"/>
                  </a:cxn>
                  <a:cxn ang="0">
                    <a:pos x="2962" y="66"/>
                  </a:cxn>
                  <a:cxn ang="0">
                    <a:pos x="3084" y="98"/>
                  </a:cxn>
                  <a:cxn ang="0">
                    <a:pos x="3206" y="136"/>
                  </a:cxn>
                  <a:cxn ang="0">
                    <a:pos x="3324" y="178"/>
                  </a:cxn>
                  <a:cxn ang="0">
                    <a:pos x="3382" y="202"/>
                  </a:cxn>
                  <a:cxn ang="0">
                    <a:pos x="3498" y="254"/>
                  </a:cxn>
                  <a:cxn ang="0">
                    <a:pos x="3608" y="312"/>
                  </a:cxn>
                  <a:cxn ang="0">
                    <a:pos x="3716" y="374"/>
                  </a:cxn>
                  <a:cxn ang="0">
                    <a:pos x="3822" y="440"/>
                  </a:cxn>
                  <a:cxn ang="0">
                    <a:pos x="3922" y="512"/>
                  </a:cxn>
                  <a:cxn ang="0">
                    <a:pos x="4020" y="590"/>
                  </a:cxn>
                  <a:cxn ang="0">
                    <a:pos x="4114" y="670"/>
                  </a:cxn>
                  <a:cxn ang="0">
                    <a:pos x="4204" y="756"/>
                  </a:cxn>
                  <a:cxn ang="0">
                    <a:pos x="4246" y="800"/>
                  </a:cxn>
                  <a:cxn ang="0">
                    <a:pos x="4330" y="892"/>
                  </a:cxn>
                  <a:cxn ang="0">
                    <a:pos x="4410" y="988"/>
                  </a:cxn>
                  <a:cxn ang="0">
                    <a:pos x="4484" y="1086"/>
                  </a:cxn>
                  <a:cxn ang="0">
                    <a:pos x="4552" y="1190"/>
                  </a:cxn>
                  <a:cxn ang="0">
                    <a:pos x="4618" y="1296"/>
                  </a:cxn>
                  <a:cxn ang="0">
                    <a:pos x="4678" y="1406"/>
                  </a:cxn>
                  <a:cxn ang="0">
                    <a:pos x="4732" y="1518"/>
                  </a:cxn>
                  <a:cxn ang="0">
                    <a:pos x="0" y="1576"/>
                  </a:cxn>
                </a:cxnLst>
                <a:rect l="0" t="0" r="r" b="b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75000"/>
                    </a:srgbClr>
                  </a:gs>
                  <a:gs pos="100000">
                    <a:srgbClr val="FFFFFF">
                      <a:gamma/>
                      <a:tint val="0"/>
                      <a:invGamma/>
                      <a:alpha val="0"/>
                    </a:srgbClr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6" name="Oval 87"/>
              <p:cNvSpPr>
                <a:spLocks noChangeArrowheads="1"/>
              </p:cNvSpPr>
              <p:nvPr/>
            </p:nvSpPr>
            <p:spPr bwMode="auto">
              <a:xfrm>
                <a:off x="1772" y="1844"/>
                <a:ext cx="226" cy="20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67ABF5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48148" name="Group 88"/>
          <p:cNvGrpSpPr>
            <a:grpSpLocks/>
          </p:cNvGrpSpPr>
          <p:nvPr/>
        </p:nvGrpSpPr>
        <p:grpSpPr bwMode="auto">
          <a:xfrm>
            <a:off x="7331869" y="3595689"/>
            <a:ext cx="2368550" cy="2357437"/>
            <a:chOff x="1088" y="1759"/>
            <a:chExt cx="1492" cy="1679"/>
          </a:xfrm>
        </p:grpSpPr>
        <p:sp>
          <p:nvSpPr>
            <p:cNvPr id="78" name="Freeform 89"/>
            <p:cNvSpPr>
              <a:spLocks/>
            </p:cNvSpPr>
            <p:nvPr/>
          </p:nvSpPr>
          <p:spPr bwMode="auto">
            <a:xfrm>
              <a:off x="1088" y="1759"/>
              <a:ext cx="1492" cy="373"/>
            </a:xfrm>
            <a:custGeom>
              <a:avLst/>
              <a:gdLst>
                <a:gd name="T0" fmla="*/ 710 w 1492"/>
                <a:gd name="T1" fmla="*/ 350 h 373"/>
                <a:gd name="T2" fmla="*/ 605 w 1492"/>
                <a:gd name="T3" fmla="*/ 343 h 373"/>
                <a:gd name="T4" fmla="*/ 505 w 1492"/>
                <a:gd name="T5" fmla="*/ 329 h 373"/>
                <a:gd name="T6" fmla="*/ 413 w 1492"/>
                <a:gd name="T7" fmla="*/ 308 h 373"/>
                <a:gd name="T8" fmla="*/ 328 w 1492"/>
                <a:gd name="T9" fmla="*/ 281 h 373"/>
                <a:gd name="T10" fmla="*/ 251 w 1492"/>
                <a:gd name="T11" fmla="*/ 248 h 373"/>
                <a:gd name="T12" fmla="*/ 185 w 1492"/>
                <a:gd name="T13" fmla="*/ 210 h 373"/>
                <a:gd name="T14" fmla="*/ 131 w 1492"/>
                <a:gd name="T15" fmla="*/ 167 h 373"/>
                <a:gd name="T16" fmla="*/ 89 w 1492"/>
                <a:gd name="T17" fmla="*/ 121 h 373"/>
                <a:gd name="T18" fmla="*/ 61 w 1492"/>
                <a:gd name="T19" fmla="*/ 71 h 373"/>
                <a:gd name="T20" fmla="*/ 48 w 1492"/>
                <a:gd name="T21" fmla="*/ 18 h 373"/>
                <a:gd name="T22" fmla="*/ 0 w 1492"/>
                <a:gd name="T23" fmla="*/ 0 h 373"/>
                <a:gd name="T24" fmla="*/ 9 w 1492"/>
                <a:gd name="T25" fmla="*/ 57 h 373"/>
                <a:gd name="T26" fmla="*/ 34 w 1492"/>
                <a:gd name="T27" fmla="*/ 112 h 373"/>
                <a:gd name="T28" fmla="*/ 74 w 1492"/>
                <a:gd name="T29" fmla="*/ 162 h 373"/>
                <a:gd name="T30" fmla="*/ 127 w 1492"/>
                <a:gd name="T31" fmla="*/ 209 h 373"/>
                <a:gd name="T32" fmla="*/ 194 w 1492"/>
                <a:gd name="T33" fmla="*/ 251 h 373"/>
                <a:gd name="T34" fmla="*/ 272 w 1492"/>
                <a:gd name="T35" fmla="*/ 288 h 373"/>
                <a:gd name="T36" fmla="*/ 359 w 1492"/>
                <a:gd name="T37" fmla="*/ 319 h 373"/>
                <a:gd name="T38" fmla="*/ 456 w 1492"/>
                <a:gd name="T39" fmla="*/ 343 h 373"/>
                <a:gd name="T40" fmla="*/ 560 w 1492"/>
                <a:gd name="T41" fmla="*/ 362 h 373"/>
                <a:gd name="T42" fmla="*/ 670 w 1492"/>
                <a:gd name="T43" fmla="*/ 372 h 373"/>
                <a:gd name="T44" fmla="*/ 746 w 1492"/>
                <a:gd name="T45" fmla="*/ 373 h 373"/>
                <a:gd name="T46" fmla="*/ 860 w 1492"/>
                <a:gd name="T47" fmla="*/ 369 h 373"/>
                <a:gd name="T48" fmla="*/ 967 w 1492"/>
                <a:gd name="T49" fmla="*/ 356 h 373"/>
                <a:gd name="T50" fmla="*/ 1070 w 1492"/>
                <a:gd name="T51" fmla="*/ 337 h 373"/>
                <a:gd name="T52" fmla="*/ 1163 w 1492"/>
                <a:gd name="T53" fmla="*/ 310 h 373"/>
                <a:gd name="T54" fmla="*/ 1247 w 1492"/>
                <a:gd name="T55" fmla="*/ 276 h 373"/>
                <a:gd name="T56" fmla="*/ 1321 w 1492"/>
                <a:gd name="T57" fmla="*/ 237 h 373"/>
                <a:gd name="T58" fmla="*/ 1385 w 1492"/>
                <a:gd name="T59" fmla="*/ 193 h 373"/>
                <a:gd name="T60" fmla="*/ 1434 w 1492"/>
                <a:gd name="T61" fmla="*/ 145 h 373"/>
                <a:gd name="T62" fmla="*/ 1469 w 1492"/>
                <a:gd name="T63" fmla="*/ 93 h 373"/>
                <a:gd name="T64" fmla="*/ 1488 w 1492"/>
                <a:gd name="T65" fmla="*/ 38 h 373"/>
                <a:gd name="T66" fmla="*/ 1445 w 1492"/>
                <a:gd name="T67" fmla="*/ 0 h 373"/>
                <a:gd name="T68" fmla="*/ 1441 w 1492"/>
                <a:gd name="T69" fmla="*/ 36 h 373"/>
                <a:gd name="T70" fmla="*/ 1423 w 1492"/>
                <a:gd name="T71" fmla="*/ 88 h 373"/>
                <a:gd name="T72" fmla="*/ 1391 w 1492"/>
                <a:gd name="T73" fmla="*/ 136 h 373"/>
                <a:gd name="T74" fmla="*/ 1344 w 1492"/>
                <a:gd name="T75" fmla="*/ 181 h 373"/>
                <a:gd name="T76" fmla="*/ 1286 w 1492"/>
                <a:gd name="T77" fmla="*/ 223 h 373"/>
                <a:gd name="T78" fmla="*/ 1216 w 1492"/>
                <a:gd name="T79" fmla="*/ 259 h 373"/>
                <a:gd name="T80" fmla="*/ 1137 w 1492"/>
                <a:gd name="T81" fmla="*/ 290 h 373"/>
                <a:gd name="T82" fmla="*/ 1049 w 1492"/>
                <a:gd name="T83" fmla="*/ 316 h 373"/>
                <a:gd name="T84" fmla="*/ 955 w 1492"/>
                <a:gd name="T85" fmla="*/ 334 h 373"/>
                <a:gd name="T86" fmla="*/ 852 w 1492"/>
                <a:gd name="T87" fmla="*/ 346 h 373"/>
                <a:gd name="T88" fmla="*/ 746 w 1492"/>
                <a:gd name="T89" fmla="*/ 350 h 37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492"/>
                <a:gd name="T136" fmla="*/ 0 h 373"/>
                <a:gd name="T137" fmla="*/ 1492 w 1492"/>
                <a:gd name="T138" fmla="*/ 373 h 37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492" h="373">
                  <a:moveTo>
                    <a:pt x="746" y="350"/>
                  </a:moveTo>
                  <a:lnTo>
                    <a:pt x="746" y="350"/>
                  </a:lnTo>
                  <a:lnTo>
                    <a:pt x="710" y="350"/>
                  </a:lnTo>
                  <a:lnTo>
                    <a:pt x="675" y="349"/>
                  </a:lnTo>
                  <a:lnTo>
                    <a:pt x="640" y="346"/>
                  </a:lnTo>
                  <a:lnTo>
                    <a:pt x="605" y="343"/>
                  </a:lnTo>
                  <a:lnTo>
                    <a:pt x="571" y="340"/>
                  </a:lnTo>
                  <a:lnTo>
                    <a:pt x="537" y="334"/>
                  </a:lnTo>
                  <a:lnTo>
                    <a:pt x="505" y="329"/>
                  </a:lnTo>
                  <a:lnTo>
                    <a:pt x="474" y="323"/>
                  </a:lnTo>
                  <a:lnTo>
                    <a:pt x="443" y="316"/>
                  </a:lnTo>
                  <a:lnTo>
                    <a:pt x="413" y="308"/>
                  </a:lnTo>
                  <a:lnTo>
                    <a:pt x="383" y="299"/>
                  </a:lnTo>
                  <a:lnTo>
                    <a:pt x="355" y="290"/>
                  </a:lnTo>
                  <a:lnTo>
                    <a:pt x="328" y="281"/>
                  </a:lnTo>
                  <a:lnTo>
                    <a:pt x="302" y="271"/>
                  </a:lnTo>
                  <a:lnTo>
                    <a:pt x="276" y="259"/>
                  </a:lnTo>
                  <a:lnTo>
                    <a:pt x="251" y="248"/>
                  </a:lnTo>
                  <a:lnTo>
                    <a:pt x="228" y="236"/>
                  </a:lnTo>
                  <a:lnTo>
                    <a:pt x="206" y="223"/>
                  </a:lnTo>
                  <a:lnTo>
                    <a:pt x="185" y="210"/>
                  </a:lnTo>
                  <a:lnTo>
                    <a:pt x="166" y="196"/>
                  </a:lnTo>
                  <a:lnTo>
                    <a:pt x="148" y="181"/>
                  </a:lnTo>
                  <a:lnTo>
                    <a:pt x="131" y="167"/>
                  </a:lnTo>
                  <a:lnTo>
                    <a:pt x="115" y="152"/>
                  </a:lnTo>
                  <a:lnTo>
                    <a:pt x="101" y="136"/>
                  </a:lnTo>
                  <a:lnTo>
                    <a:pt x="89" y="121"/>
                  </a:lnTo>
                  <a:lnTo>
                    <a:pt x="78" y="104"/>
                  </a:lnTo>
                  <a:lnTo>
                    <a:pt x="69" y="88"/>
                  </a:lnTo>
                  <a:lnTo>
                    <a:pt x="61" y="71"/>
                  </a:lnTo>
                  <a:lnTo>
                    <a:pt x="54" y="53"/>
                  </a:lnTo>
                  <a:lnTo>
                    <a:pt x="51" y="36"/>
                  </a:lnTo>
                  <a:lnTo>
                    <a:pt x="48" y="18"/>
                  </a:lnTo>
                  <a:lnTo>
                    <a:pt x="47" y="0"/>
                  </a:lnTo>
                  <a:lnTo>
                    <a:pt x="0" y="0"/>
                  </a:lnTo>
                  <a:lnTo>
                    <a:pt x="1" y="20"/>
                  </a:lnTo>
                  <a:lnTo>
                    <a:pt x="4" y="38"/>
                  </a:lnTo>
                  <a:lnTo>
                    <a:pt x="9" y="57"/>
                  </a:lnTo>
                  <a:lnTo>
                    <a:pt x="16" y="75"/>
                  </a:lnTo>
                  <a:lnTo>
                    <a:pt x="23" y="93"/>
                  </a:lnTo>
                  <a:lnTo>
                    <a:pt x="34" y="112"/>
                  </a:lnTo>
                  <a:lnTo>
                    <a:pt x="45" y="128"/>
                  </a:lnTo>
                  <a:lnTo>
                    <a:pt x="58" y="145"/>
                  </a:lnTo>
                  <a:lnTo>
                    <a:pt x="74" y="162"/>
                  </a:lnTo>
                  <a:lnTo>
                    <a:pt x="91" y="178"/>
                  </a:lnTo>
                  <a:lnTo>
                    <a:pt x="107" y="193"/>
                  </a:lnTo>
                  <a:lnTo>
                    <a:pt x="127" y="209"/>
                  </a:lnTo>
                  <a:lnTo>
                    <a:pt x="148" y="223"/>
                  </a:lnTo>
                  <a:lnTo>
                    <a:pt x="171" y="237"/>
                  </a:lnTo>
                  <a:lnTo>
                    <a:pt x="194" y="251"/>
                  </a:lnTo>
                  <a:lnTo>
                    <a:pt x="219" y="264"/>
                  </a:lnTo>
                  <a:lnTo>
                    <a:pt x="245" y="276"/>
                  </a:lnTo>
                  <a:lnTo>
                    <a:pt x="272" y="288"/>
                  </a:lnTo>
                  <a:lnTo>
                    <a:pt x="299" y="299"/>
                  </a:lnTo>
                  <a:lnTo>
                    <a:pt x="329" y="310"/>
                  </a:lnTo>
                  <a:lnTo>
                    <a:pt x="359" y="319"/>
                  </a:lnTo>
                  <a:lnTo>
                    <a:pt x="390" y="328"/>
                  </a:lnTo>
                  <a:lnTo>
                    <a:pt x="422" y="337"/>
                  </a:lnTo>
                  <a:lnTo>
                    <a:pt x="456" y="343"/>
                  </a:lnTo>
                  <a:lnTo>
                    <a:pt x="490" y="351"/>
                  </a:lnTo>
                  <a:lnTo>
                    <a:pt x="525" y="356"/>
                  </a:lnTo>
                  <a:lnTo>
                    <a:pt x="560" y="362"/>
                  </a:lnTo>
                  <a:lnTo>
                    <a:pt x="596" y="365"/>
                  </a:lnTo>
                  <a:lnTo>
                    <a:pt x="632" y="369"/>
                  </a:lnTo>
                  <a:lnTo>
                    <a:pt x="670" y="372"/>
                  </a:lnTo>
                  <a:lnTo>
                    <a:pt x="707" y="373"/>
                  </a:lnTo>
                  <a:lnTo>
                    <a:pt x="746" y="373"/>
                  </a:lnTo>
                  <a:lnTo>
                    <a:pt x="785" y="373"/>
                  </a:lnTo>
                  <a:lnTo>
                    <a:pt x="822" y="372"/>
                  </a:lnTo>
                  <a:lnTo>
                    <a:pt x="860" y="369"/>
                  </a:lnTo>
                  <a:lnTo>
                    <a:pt x="896" y="365"/>
                  </a:lnTo>
                  <a:lnTo>
                    <a:pt x="933" y="362"/>
                  </a:lnTo>
                  <a:lnTo>
                    <a:pt x="967" y="356"/>
                  </a:lnTo>
                  <a:lnTo>
                    <a:pt x="1002" y="351"/>
                  </a:lnTo>
                  <a:lnTo>
                    <a:pt x="1036" y="343"/>
                  </a:lnTo>
                  <a:lnTo>
                    <a:pt x="1070" y="337"/>
                  </a:lnTo>
                  <a:lnTo>
                    <a:pt x="1102" y="328"/>
                  </a:lnTo>
                  <a:lnTo>
                    <a:pt x="1133" y="319"/>
                  </a:lnTo>
                  <a:lnTo>
                    <a:pt x="1163" y="310"/>
                  </a:lnTo>
                  <a:lnTo>
                    <a:pt x="1193" y="299"/>
                  </a:lnTo>
                  <a:lnTo>
                    <a:pt x="1220" y="288"/>
                  </a:lnTo>
                  <a:lnTo>
                    <a:pt x="1247" y="276"/>
                  </a:lnTo>
                  <a:lnTo>
                    <a:pt x="1273" y="264"/>
                  </a:lnTo>
                  <a:lnTo>
                    <a:pt x="1298" y="251"/>
                  </a:lnTo>
                  <a:lnTo>
                    <a:pt x="1321" y="237"/>
                  </a:lnTo>
                  <a:lnTo>
                    <a:pt x="1344" y="223"/>
                  </a:lnTo>
                  <a:lnTo>
                    <a:pt x="1365" y="209"/>
                  </a:lnTo>
                  <a:lnTo>
                    <a:pt x="1385" y="193"/>
                  </a:lnTo>
                  <a:lnTo>
                    <a:pt x="1401" y="178"/>
                  </a:lnTo>
                  <a:lnTo>
                    <a:pt x="1418" y="162"/>
                  </a:lnTo>
                  <a:lnTo>
                    <a:pt x="1434" y="145"/>
                  </a:lnTo>
                  <a:lnTo>
                    <a:pt x="1447" y="128"/>
                  </a:lnTo>
                  <a:lnTo>
                    <a:pt x="1458" y="112"/>
                  </a:lnTo>
                  <a:lnTo>
                    <a:pt x="1469" y="93"/>
                  </a:lnTo>
                  <a:lnTo>
                    <a:pt x="1476" y="75"/>
                  </a:lnTo>
                  <a:lnTo>
                    <a:pt x="1483" y="57"/>
                  </a:lnTo>
                  <a:lnTo>
                    <a:pt x="1488" y="38"/>
                  </a:lnTo>
                  <a:lnTo>
                    <a:pt x="1491" y="20"/>
                  </a:lnTo>
                  <a:lnTo>
                    <a:pt x="1492" y="0"/>
                  </a:lnTo>
                  <a:lnTo>
                    <a:pt x="1445" y="0"/>
                  </a:lnTo>
                  <a:lnTo>
                    <a:pt x="1444" y="18"/>
                  </a:lnTo>
                  <a:lnTo>
                    <a:pt x="1441" y="36"/>
                  </a:lnTo>
                  <a:lnTo>
                    <a:pt x="1438" y="53"/>
                  </a:lnTo>
                  <a:lnTo>
                    <a:pt x="1431" y="71"/>
                  </a:lnTo>
                  <a:lnTo>
                    <a:pt x="1423" y="88"/>
                  </a:lnTo>
                  <a:lnTo>
                    <a:pt x="1414" y="104"/>
                  </a:lnTo>
                  <a:lnTo>
                    <a:pt x="1403" y="121"/>
                  </a:lnTo>
                  <a:lnTo>
                    <a:pt x="1391" y="136"/>
                  </a:lnTo>
                  <a:lnTo>
                    <a:pt x="1377" y="152"/>
                  </a:lnTo>
                  <a:lnTo>
                    <a:pt x="1361" y="167"/>
                  </a:lnTo>
                  <a:lnTo>
                    <a:pt x="1344" y="181"/>
                  </a:lnTo>
                  <a:lnTo>
                    <a:pt x="1326" y="196"/>
                  </a:lnTo>
                  <a:lnTo>
                    <a:pt x="1307" y="210"/>
                  </a:lnTo>
                  <a:lnTo>
                    <a:pt x="1286" y="223"/>
                  </a:lnTo>
                  <a:lnTo>
                    <a:pt x="1264" y="236"/>
                  </a:lnTo>
                  <a:lnTo>
                    <a:pt x="1241" y="248"/>
                  </a:lnTo>
                  <a:lnTo>
                    <a:pt x="1216" y="259"/>
                  </a:lnTo>
                  <a:lnTo>
                    <a:pt x="1190" y="271"/>
                  </a:lnTo>
                  <a:lnTo>
                    <a:pt x="1164" y="281"/>
                  </a:lnTo>
                  <a:lnTo>
                    <a:pt x="1137" y="290"/>
                  </a:lnTo>
                  <a:lnTo>
                    <a:pt x="1109" y="299"/>
                  </a:lnTo>
                  <a:lnTo>
                    <a:pt x="1079" y="308"/>
                  </a:lnTo>
                  <a:lnTo>
                    <a:pt x="1049" y="316"/>
                  </a:lnTo>
                  <a:lnTo>
                    <a:pt x="1018" y="323"/>
                  </a:lnTo>
                  <a:lnTo>
                    <a:pt x="987" y="329"/>
                  </a:lnTo>
                  <a:lnTo>
                    <a:pt x="955" y="334"/>
                  </a:lnTo>
                  <a:lnTo>
                    <a:pt x="921" y="340"/>
                  </a:lnTo>
                  <a:lnTo>
                    <a:pt x="887" y="343"/>
                  </a:lnTo>
                  <a:lnTo>
                    <a:pt x="852" y="346"/>
                  </a:lnTo>
                  <a:lnTo>
                    <a:pt x="817" y="349"/>
                  </a:lnTo>
                  <a:lnTo>
                    <a:pt x="782" y="350"/>
                  </a:lnTo>
                  <a:lnTo>
                    <a:pt x="746" y="350"/>
                  </a:lnTo>
                  <a:close/>
                </a:path>
              </a:pathLst>
            </a:custGeom>
            <a:solidFill>
              <a:srgbClr val="EAEAEA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Freeform 90"/>
            <p:cNvSpPr>
              <a:spLocks/>
            </p:cNvSpPr>
            <p:nvPr/>
          </p:nvSpPr>
          <p:spPr bwMode="auto">
            <a:xfrm>
              <a:off x="1093" y="1806"/>
              <a:ext cx="1482" cy="1632"/>
            </a:xfrm>
            <a:custGeom>
              <a:avLst/>
              <a:gdLst>
                <a:gd name="T0" fmla="*/ 1481 w 1482"/>
                <a:gd name="T1" fmla="*/ 0 h 1632"/>
                <a:gd name="T2" fmla="*/ 1469 w 1482"/>
                <a:gd name="T3" fmla="*/ 35 h 1632"/>
                <a:gd name="T4" fmla="*/ 1452 w 1482"/>
                <a:gd name="T5" fmla="*/ 67 h 1632"/>
                <a:gd name="T6" fmla="*/ 1429 w 1482"/>
                <a:gd name="T7" fmla="*/ 98 h 1632"/>
                <a:gd name="T8" fmla="*/ 1399 w 1482"/>
                <a:gd name="T9" fmla="*/ 129 h 1632"/>
                <a:gd name="T10" fmla="*/ 1365 w 1482"/>
                <a:gd name="T11" fmla="*/ 158 h 1632"/>
                <a:gd name="T12" fmla="*/ 1326 w 1482"/>
                <a:gd name="T13" fmla="*/ 184 h 1632"/>
                <a:gd name="T14" fmla="*/ 1284 w 1482"/>
                <a:gd name="T15" fmla="*/ 210 h 1632"/>
                <a:gd name="T16" fmla="*/ 1236 w 1482"/>
                <a:gd name="T17" fmla="*/ 232 h 1632"/>
                <a:gd name="T18" fmla="*/ 1185 w 1482"/>
                <a:gd name="T19" fmla="*/ 252 h 1632"/>
                <a:gd name="T20" fmla="*/ 1130 w 1482"/>
                <a:gd name="T21" fmla="*/ 272 h 1632"/>
                <a:gd name="T22" fmla="*/ 1071 w 1482"/>
                <a:gd name="T23" fmla="*/ 287 h 1632"/>
                <a:gd name="T24" fmla="*/ 1010 w 1482"/>
                <a:gd name="T25" fmla="*/ 302 h 1632"/>
                <a:gd name="T26" fmla="*/ 947 w 1482"/>
                <a:gd name="T27" fmla="*/ 312 h 1632"/>
                <a:gd name="T28" fmla="*/ 880 w 1482"/>
                <a:gd name="T29" fmla="*/ 320 h 1632"/>
                <a:gd name="T30" fmla="*/ 811 w 1482"/>
                <a:gd name="T31" fmla="*/ 325 h 1632"/>
                <a:gd name="T32" fmla="*/ 741 w 1482"/>
                <a:gd name="T33" fmla="*/ 326 h 1632"/>
                <a:gd name="T34" fmla="*/ 706 w 1482"/>
                <a:gd name="T35" fmla="*/ 326 h 1632"/>
                <a:gd name="T36" fmla="*/ 636 w 1482"/>
                <a:gd name="T37" fmla="*/ 322 h 1632"/>
                <a:gd name="T38" fmla="*/ 569 w 1482"/>
                <a:gd name="T39" fmla="*/ 316 h 1632"/>
                <a:gd name="T40" fmla="*/ 503 w 1482"/>
                <a:gd name="T41" fmla="*/ 307 h 1632"/>
                <a:gd name="T42" fmla="*/ 441 w 1482"/>
                <a:gd name="T43" fmla="*/ 295 h 1632"/>
                <a:gd name="T44" fmla="*/ 381 w 1482"/>
                <a:gd name="T45" fmla="*/ 280 h 1632"/>
                <a:gd name="T46" fmla="*/ 324 w 1482"/>
                <a:gd name="T47" fmla="*/ 263 h 1632"/>
                <a:gd name="T48" fmla="*/ 271 w 1482"/>
                <a:gd name="T49" fmla="*/ 243 h 1632"/>
                <a:gd name="T50" fmla="*/ 222 w 1482"/>
                <a:gd name="T51" fmla="*/ 221 h 1632"/>
                <a:gd name="T52" fmla="*/ 176 w 1482"/>
                <a:gd name="T53" fmla="*/ 197 h 1632"/>
                <a:gd name="T54" fmla="*/ 135 w 1482"/>
                <a:gd name="T55" fmla="*/ 171 h 1632"/>
                <a:gd name="T56" fmla="*/ 99 w 1482"/>
                <a:gd name="T57" fmla="*/ 144 h 1632"/>
                <a:gd name="T58" fmla="*/ 68 w 1482"/>
                <a:gd name="T59" fmla="*/ 114 h 1632"/>
                <a:gd name="T60" fmla="*/ 42 w 1482"/>
                <a:gd name="T61" fmla="*/ 83 h 1632"/>
                <a:gd name="T62" fmla="*/ 21 w 1482"/>
                <a:gd name="T63" fmla="*/ 50 h 1632"/>
                <a:gd name="T64" fmla="*/ 5 w 1482"/>
                <a:gd name="T65" fmla="*/ 18 h 1632"/>
                <a:gd name="T66" fmla="*/ 1 w 1482"/>
                <a:gd name="T67" fmla="*/ 0 h 1632"/>
                <a:gd name="T68" fmla="*/ 0 w 1482"/>
                <a:gd name="T69" fmla="*/ 0 h 1632"/>
                <a:gd name="T70" fmla="*/ 371 w 1482"/>
                <a:gd name="T71" fmla="*/ 1469 h 1632"/>
                <a:gd name="T72" fmla="*/ 377 w 1482"/>
                <a:gd name="T73" fmla="*/ 1486 h 1632"/>
                <a:gd name="T74" fmla="*/ 398 w 1482"/>
                <a:gd name="T75" fmla="*/ 1518 h 1632"/>
                <a:gd name="T76" fmla="*/ 429 w 1482"/>
                <a:gd name="T77" fmla="*/ 1548 h 1632"/>
                <a:gd name="T78" fmla="*/ 469 w 1482"/>
                <a:gd name="T79" fmla="*/ 1574 h 1632"/>
                <a:gd name="T80" fmla="*/ 520 w 1482"/>
                <a:gd name="T81" fmla="*/ 1596 h 1632"/>
                <a:gd name="T82" fmla="*/ 575 w 1482"/>
                <a:gd name="T83" fmla="*/ 1613 h 1632"/>
                <a:gd name="T84" fmla="*/ 639 w 1482"/>
                <a:gd name="T85" fmla="*/ 1624 h 1632"/>
                <a:gd name="T86" fmla="*/ 706 w 1482"/>
                <a:gd name="T87" fmla="*/ 1631 h 1632"/>
                <a:gd name="T88" fmla="*/ 741 w 1482"/>
                <a:gd name="T89" fmla="*/ 1632 h 1632"/>
                <a:gd name="T90" fmla="*/ 811 w 1482"/>
                <a:gd name="T91" fmla="*/ 1628 h 1632"/>
                <a:gd name="T92" fmla="*/ 876 w 1482"/>
                <a:gd name="T93" fmla="*/ 1619 h 1632"/>
                <a:gd name="T94" fmla="*/ 935 w 1482"/>
                <a:gd name="T95" fmla="*/ 1605 h 1632"/>
                <a:gd name="T96" fmla="*/ 988 w 1482"/>
                <a:gd name="T97" fmla="*/ 1585 h 1632"/>
                <a:gd name="T98" fmla="*/ 1034 w 1482"/>
                <a:gd name="T99" fmla="*/ 1561 h 1632"/>
                <a:gd name="T100" fmla="*/ 1070 w 1482"/>
                <a:gd name="T101" fmla="*/ 1534 h 1632"/>
                <a:gd name="T102" fmla="*/ 1096 w 1482"/>
                <a:gd name="T103" fmla="*/ 1502 h 1632"/>
                <a:gd name="T104" fmla="*/ 1111 w 1482"/>
                <a:gd name="T105" fmla="*/ 1469 h 1632"/>
                <a:gd name="T106" fmla="*/ 1482 w 1482"/>
                <a:gd name="T107" fmla="*/ 0 h 1632"/>
                <a:gd name="T108" fmla="*/ 1481 w 1482"/>
                <a:gd name="T109" fmla="*/ 0 h 1632"/>
                <a:gd name="T110" fmla="*/ 1481 w 1482"/>
                <a:gd name="T111" fmla="*/ 0 h 163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482"/>
                <a:gd name="T169" fmla="*/ 0 h 1632"/>
                <a:gd name="T170" fmla="*/ 1482 w 1482"/>
                <a:gd name="T171" fmla="*/ 1632 h 163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482" h="1632">
                  <a:moveTo>
                    <a:pt x="1481" y="0"/>
                  </a:moveTo>
                  <a:lnTo>
                    <a:pt x="1481" y="0"/>
                  </a:lnTo>
                  <a:lnTo>
                    <a:pt x="1477" y="18"/>
                  </a:lnTo>
                  <a:lnTo>
                    <a:pt x="1469" y="35"/>
                  </a:lnTo>
                  <a:lnTo>
                    <a:pt x="1461" y="50"/>
                  </a:lnTo>
                  <a:lnTo>
                    <a:pt x="1452" y="67"/>
                  </a:lnTo>
                  <a:lnTo>
                    <a:pt x="1440" y="83"/>
                  </a:lnTo>
                  <a:lnTo>
                    <a:pt x="1429" y="98"/>
                  </a:lnTo>
                  <a:lnTo>
                    <a:pt x="1414" y="114"/>
                  </a:lnTo>
                  <a:lnTo>
                    <a:pt x="1399" y="129"/>
                  </a:lnTo>
                  <a:lnTo>
                    <a:pt x="1383" y="144"/>
                  </a:lnTo>
                  <a:lnTo>
                    <a:pt x="1365" y="158"/>
                  </a:lnTo>
                  <a:lnTo>
                    <a:pt x="1347" y="171"/>
                  </a:lnTo>
                  <a:lnTo>
                    <a:pt x="1326" y="184"/>
                  </a:lnTo>
                  <a:lnTo>
                    <a:pt x="1306" y="197"/>
                  </a:lnTo>
                  <a:lnTo>
                    <a:pt x="1284" y="210"/>
                  </a:lnTo>
                  <a:lnTo>
                    <a:pt x="1260" y="221"/>
                  </a:lnTo>
                  <a:lnTo>
                    <a:pt x="1236" y="232"/>
                  </a:lnTo>
                  <a:lnTo>
                    <a:pt x="1211" y="243"/>
                  </a:lnTo>
                  <a:lnTo>
                    <a:pt x="1185" y="252"/>
                  </a:lnTo>
                  <a:lnTo>
                    <a:pt x="1158" y="263"/>
                  </a:lnTo>
                  <a:lnTo>
                    <a:pt x="1130" y="272"/>
                  </a:lnTo>
                  <a:lnTo>
                    <a:pt x="1101" y="280"/>
                  </a:lnTo>
                  <a:lnTo>
                    <a:pt x="1071" y="287"/>
                  </a:lnTo>
                  <a:lnTo>
                    <a:pt x="1041" y="295"/>
                  </a:lnTo>
                  <a:lnTo>
                    <a:pt x="1010" y="302"/>
                  </a:lnTo>
                  <a:lnTo>
                    <a:pt x="979" y="307"/>
                  </a:lnTo>
                  <a:lnTo>
                    <a:pt x="947" y="312"/>
                  </a:lnTo>
                  <a:lnTo>
                    <a:pt x="913" y="316"/>
                  </a:lnTo>
                  <a:lnTo>
                    <a:pt x="880" y="320"/>
                  </a:lnTo>
                  <a:lnTo>
                    <a:pt x="846" y="322"/>
                  </a:lnTo>
                  <a:lnTo>
                    <a:pt x="811" y="325"/>
                  </a:lnTo>
                  <a:lnTo>
                    <a:pt x="776" y="326"/>
                  </a:lnTo>
                  <a:lnTo>
                    <a:pt x="741" y="326"/>
                  </a:lnTo>
                  <a:lnTo>
                    <a:pt x="706" y="326"/>
                  </a:lnTo>
                  <a:lnTo>
                    <a:pt x="671" y="325"/>
                  </a:lnTo>
                  <a:lnTo>
                    <a:pt x="636" y="322"/>
                  </a:lnTo>
                  <a:lnTo>
                    <a:pt x="602" y="320"/>
                  </a:lnTo>
                  <a:lnTo>
                    <a:pt x="569" y="316"/>
                  </a:lnTo>
                  <a:lnTo>
                    <a:pt x="535" y="312"/>
                  </a:lnTo>
                  <a:lnTo>
                    <a:pt x="503" y="307"/>
                  </a:lnTo>
                  <a:lnTo>
                    <a:pt x="472" y="302"/>
                  </a:lnTo>
                  <a:lnTo>
                    <a:pt x="441" y="295"/>
                  </a:lnTo>
                  <a:lnTo>
                    <a:pt x="411" y="287"/>
                  </a:lnTo>
                  <a:lnTo>
                    <a:pt x="381" y="280"/>
                  </a:lnTo>
                  <a:lnTo>
                    <a:pt x="352" y="272"/>
                  </a:lnTo>
                  <a:lnTo>
                    <a:pt x="324" y="263"/>
                  </a:lnTo>
                  <a:lnTo>
                    <a:pt x="297" y="252"/>
                  </a:lnTo>
                  <a:lnTo>
                    <a:pt x="271" y="243"/>
                  </a:lnTo>
                  <a:lnTo>
                    <a:pt x="246" y="232"/>
                  </a:lnTo>
                  <a:lnTo>
                    <a:pt x="222" y="221"/>
                  </a:lnTo>
                  <a:lnTo>
                    <a:pt x="198" y="210"/>
                  </a:lnTo>
                  <a:lnTo>
                    <a:pt x="176" y="197"/>
                  </a:lnTo>
                  <a:lnTo>
                    <a:pt x="156" y="184"/>
                  </a:lnTo>
                  <a:lnTo>
                    <a:pt x="135" y="171"/>
                  </a:lnTo>
                  <a:lnTo>
                    <a:pt x="117" y="158"/>
                  </a:lnTo>
                  <a:lnTo>
                    <a:pt x="99" y="144"/>
                  </a:lnTo>
                  <a:lnTo>
                    <a:pt x="83" y="129"/>
                  </a:lnTo>
                  <a:lnTo>
                    <a:pt x="68" y="114"/>
                  </a:lnTo>
                  <a:lnTo>
                    <a:pt x="53" y="98"/>
                  </a:lnTo>
                  <a:lnTo>
                    <a:pt x="42" y="83"/>
                  </a:lnTo>
                  <a:lnTo>
                    <a:pt x="30" y="67"/>
                  </a:lnTo>
                  <a:lnTo>
                    <a:pt x="21" y="50"/>
                  </a:lnTo>
                  <a:lnTo>
                    <a:pt x="13" y="35"/>
                  </a:lnTo>
                  <a:lnTo>
                    <a:pt x="5" y="18"/>
                  </a:lnTo>
                  <a:lnTo>
                    <a:pt x="1" y="0"/>
                  </a:lnTo>
                  <a:lnTo>
                    <a:pt x="0" y="0"/>
                  </a:lnTo>
                  <a:lnTo>
                    <a:pt x="371" y="1469"/>
                  </a:lnTo>
                  <a:lnTo>
                    <a:pt x="377" y="1486"/>
                  </a:lnTo>
                  <a:lnTo>
                    <a:pt x="386" y="1502"/>
                  </a:lnTo>
                  <a:lnTo>
                    <a:pt x="398" y="1518"/>
                  </a:lnTo>
                  <a:lnTo>
                    <a:pt x="412" y="1534"/>
                  </a:lnTo>
                  <a:lnTo>
                    <a:pt x="429" y="1548"/>
                  </a:lnTo>
                  <a:lnTo>
                    <a:pt x="448" y="1561"/>
                  </a:lnTo>
                  <a:lnTo>
                    <a:pt x="469" y="1574"/>
                  </a:lnTo>
                  <a:lnTo>
                    <a:pt x="494" y="1585"/>
                  </a:lnTo>
                  <a:lnTo>
                    <a:pt x="520" y="1596"/>
                  </a:lnTo>
                  <a:lnTo>
                    <a:pt x="547" y="1605"/>
                  </a:lnTo>
                  <a:lnTo>
                    <a:pt x="575" y="1613"/>
                  </a:lnTo>
                  <a:lnTo>
                    <a:pt x="606" y="1619"/>
                  </a:lnTo>
                  <a:lnTo>
                    <a:pt x="639" y="1624"/>
                  </a:lnTo>
                  <a:lnTo>
                    <a:pt x="671" y="1628"/>
                  </a:lnTo>
                  <a:lnTo>
                    <a:pt x="706" y="1631"/>
                  </a:lnTo>
                  <a:lnTo>
                    <a:pt x="741" y="1632"/>
                  </a:lnTo>
                  <a:lnTo>
                    <a:pt x="776" y="1631"/>
                  </a:lnTo>
                  <a:lnTo>
                    <a:pt x="811" y="1628"/>
                  </a:lnTo>
                  <a:lnTo>
                    <a:pt x="843" y="1624"/>
                  </a:lnTo>
                  <a:lnTo>
                    <a:pt x="876" y="1619"/>
                  </a:lnTo>
                  <a:lnTo>
                    <a:pt x="907" y="1613"/>
                  </a:lnTo>
                  <a:lnTo>
                    <a:pt x="935" y="1605"/>
                  </a:lnTo>
                  <a:lnTo>
                    <a:pt x="962" y="1596"/>
                  </a:lnTo>
                  <a:lnTo>
                    <a:pt x="988" y="1585"/>
                  </a:lnTo>
                  <a:lnTo>
                    <a:pt x="1013" y="1574"/>
                  </a:lnTo>
                  <a:lnTo>
                    <a:pt x="1034" y="1561"/>
                  </a:lnTo>
                  <a:lnTo>
                    <a:pt x="1053" y="1548"/>
                  </a:lnTo>
                  <a:lnTo>
                    <a:pt x="1070" y="1534"/>
                  </a:lnTo>
                  <a:lnTo>
                    <a:pt x="1084" y="1518"/>
                  </a:lnTo>
                  <a:lnTo>
                    <a:pt x="1096" y="1502"/>
                  </a:lnTo>
                  <a:lnTo>
                    <a:pt x="1105" y="1486"/>
                  </a:lnTo>
                  <a:lnTo>
                    <a:pt x="1111" y="1469"/>
                  </a:lnTo>
                  <a:lnTo>
                    <a:pt x="1482" y="0"/>
                  </a:lnTo>
                  <a:lnTo>
                    <a:pt x="1481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50000">
                  <a:srgbClr val="FFFFFF"/>
                </a:gs>
                <a:gs pos="100000">
                  <a:srgbClr val="969696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0" name="AutoShape 92"/>
          <p:cNvSpPr>
            <a:spLocks noChangeArrowheads="1"/>
          </p:cNvSpPr>
          <p:nvPr/>
        </p:nvSpPr>
        <p:spPr bwMode="auto">
          <a:xfrm rot="19800000">
            <a:off x="7646194" y="2562225"/>
            <a:ext cx="938212" cy="954088"/>
          </a:xfrm>
          <a:custGeom>
            <a:avLst/>
            <a:gdLst>
              <a:gd name="T0" fmla="*/ 23085227 w 21600"/>
              <a:gd name="T1" fmla="*/ 239789 h 21600"/>
              <a:gd name="T2" fmla="*/ 10438912 w 21600"/>
              <a:gd name="T3" fmla="*/ 11227100 h 21600"/>
              <a:gd name="T4" fmla="*/ 21787194 w 21600"/>
              <a:gd name="T5" fmla="*/ 13040410 h 21600"/>
              <a:gd name="T6" fmla="*/ 41280199 w 21600"/>
              <a:gd name="T7" fmla="*/ 7712878 h 21600"/>
              <a:gd name="T8" fmla="*/ 38791678 w 21600"/>
              <a:gd name="T9" fmla="*/ 26088316 h 21600"/>
              <a:gd name="T10" fmla="*/ 24911483 w 21600"/>
              <a:gd name="T11" fmla="*/ 2279389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0" y="7584"/>
                </a:moveTo>
                <a:cubicBezTo>
                  <a:pt x="14367" y="6072"/>
                  <a:pt x="12642" y="5171"/>
                  <a:pt x="10800" y="5171"/>
                </a:cubicBezTo>
                <a:cubicBezTo>
                  <a:pt x="9480" y="5170"/>
                  <a:pt x="8203" y="5634"/>
                  <a:pt x="7191" y="6479"/>
                </a:cubicBezTo>
                <a:lnTo>
                  <a:pt x="3876" y="2511"/>
                </a:lnTo>
                <a:cubicBezTo>
                  <a:pt x="5818" y="888"/>
                  <a:pt x="8269" y="-1"/>
                  <a:pt x="10800" y="0"/>
                </a:cubicBezTo>
                <a:cubicBezTo>
                  <a:pt x="14334" y="0"/>
                  <a:pt x="17645" y="1729"/>
                  <a:pt x="19664" y="4630"/>
                </a:cubicBezTo>
                <a:lnTo>
                  <a:pt x="21880" y="3088"/>
                </a:lnTo>
                <a:lnTo>
                  <a:pt x="20561" y="10445"/>
                </a:lnTo>
                <a:lnTo>
                  <a:pt x="13204" y="9126"/>
                </a:lnTo>
                <a:lnTo>
                  <a:pt x="15420" y="7584"/>
                </a:lnTo>
                <a:close/>
              </a:path>
            </a:pathLst>
          </a:custGeom>
          <a:solidFill>
            <a:srgbClr val="0070C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150" name="TextBox 93"/>
          <p:cNvSpPr txBox="1">
            <a:spLocks noChangeArrowheads="1"/>
          </p:cNvSpPr>
          <p:nvPr/>
        </p:nvSpPr>
        <p:spPr bwMode="auto">
          <a:xfrm>
            <a:off x="8271669" y="4452938"/>
            <a:ext cx="393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件</a:t>
            </a: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夹</a:t>
            </a:r>
          </a:p>
        </p:txBody>
      </p:sp>
      <p:sp>
        <p:nvSpPr>
          <p:cNvPr id="82" name="下箭头 81"/>
          <p:cNvSpPr>
            <a:spLocks noChangeArrowheads="1"/>
          </p:cNvSpPr>
          <p:nvPr/>
        </p:nvSpPr>
        <p:spPr bwMode="auto">
          <a:xfrm>
            <a:off x="3856831" y="3209926"/>
            <a:ext cx="439738" cy="3016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72" name="标题 1"/>
          <p:cNvSpPr>
            <a:spLocks noGrp="1"/>
          </p:cNvSpPr>
          <p:nvPr>
            <p:ph type="title"/>
          </p:nvPr>
        </p:nvSpPr>
        <p:spPr>
          <a:xfrm>
            <a:off x="1261940" y="162669"/>
            <a:ext cx="7284713" cy="635000"/>
          </a:xfrm>
        </p:spPr>
        <p:txBody>
          <a:bodyPr/>
          <a:lstStyle/>
          <a:p>
            <a:r>
              <a:rPr kumimoji="1" lang="en-US" altLang="zh-CN" dirty="0" smtClean="0">
                <a:latin typeface="Times New Roman" pitchFamily="18" charset="0"/>
              </a:rPr>
              <a:t>2.3.3 </a:t>
            </a:r>
            <a:r>
              <a:rPr kumimoji="1" lang="zh-CN" altLang="en-US" dirty="0" smtClean="0">
                <a:latin typeface="Times New Roman" pitchFamily="18" charset="0"/>
              </a:rPr>
              <a:t>绝对</a:t>
            </a:r>
            <a:r>
              <a:rPr kumimoji="1" lang="zh-CN" altLang="en-US" dirty="0">
                <a:latin typeface="Times New Roman" pitchFamily="18" charset="0"/>
              </a:rPr>
              <a:t>路径和相对路径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28445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52638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49156" name="组合 14"/>
          <p:cNvGrpSpPr>
            <a:grpSpLocks/>
          </p:cNvGrpSpPr>
          <p:nvPr/>
        </p:nvGrpSpPr>
        <p:grpSpPr bwMode="auto">
          <a:xfrm>
            <a:off x="1526381" y="969963"/>
            <a:ext cx="9144000" cy="1028700"/>
            <a:chOff x="0" y="969484"/>
            <a:chExt cx="9144000" cy="1029179"/>
          </a:xfrm>
        </p:grpSpPr>
        <p:sp>
          <p:nvSpPr>
            <p:cNvPr id="30" name="矩形 29"/>
            <p:cNvSpPr/>
            <p:nvPr/>
          </p:nvSpPr>
          <p:spPr bwMode="auto">
            <a:xfrm>
              <a:off x="0" y="969484"/>
              <a:ext cx="9144000" cy="792641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pic>
          <p:nvPicPr>
            <p:cNvPr id="49171" name="Picture 2" descr="C:\Documents and Settings\Administrator\桌面\小人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125" y="969963"/>
              <a:ext cx="13239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矩形 31"/>
            <p:cNvSpPr/>
            <p:nvPr/>
          </p:nvSpPr>
          <p:spPr>
            <a:xfrm>
              <a:off x="1755775" y="1142602"/>
              <a:ext cx="3186113" cy="462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绝对路径和相对路径</a:t>
              </a:r>
              <a:endParaRPr lang="en-US" altLang="zh-CN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3288506" y="2151064"/>
            <a:ext cx="5824538" cy="2008187"/>
            <a:chOff x="1762344" y="2150682"/>
            <a:chExt cx="5393531" cy="2008175"/>
          </a:xfrm>
        </p:grpSpPr>
        <p:grpSp>
          <p:nvGrpSpPr>
            <p:cNvPr id="49163" name="组合 18"/>
            <p:cNvGrpSpPr>
              <a:grpSpLocks/>
            </p:cNvGrpSpPr>
            <p:nvPr/>
          </p:nvGrpSpPr>
          <p:grpSpPr bwMode="auto">
            <a:xfrm>
              <a:off x="1762344" y="2150682"/>
              <a:ext cx="5393531" cy="1851779"/>
              <a:chOff x="1762344" y="2150682"/>
              <a:chExt cx="5393531" cy="1851779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978438" y="2384043"/>
                <a:ext cx="5177437" cy="1617653"/>
              </a:xfrm>
              <a:custGeom>
                <a:avLst/>
                <a:gdLst>
                  <a:gd name="connsiteX0" fmla="*/ 0 w 5177790"/>
                  <a:gd name="connsiteY0" fmla="*/ 0 h 1618059"/>
                  <a:gd name="connsiteX1" fmla="*/ 5177790 w 5177790"/>
                  <a:gd name="connsiteY1" fmla="*/ 0 h 1618059"/>
                  <a:gd name="connsiteX2" fmla="*/ 5177790 w 5177790"/>
                  <a:gd name="connsiteY2" fmla="*/ 1618059 h 1618059"/>
                  <a:gd name="connsiteX3" fmla="*/ 0 w 5177790"/>
                  <a:gd name="connsiteY3" fmla="*/ 1618059 h 1618059"/>
                  <a:gd name="connsiteX4" fmla="*/ 0 w 5177790"/>
                  <a:gd name="connsiteY4" fmla="*/ 0 h 1618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7790" h="1618059">
                    <a:moveTo>
                      <a:pt x="0" y="0"/>
                    </a:moveTo>
                    <a:lnTo>
                      <a:pt x="5177790" y="0"/>
                    </a:lnTo>
                    <a:lnTo>
                      <a:pt x="5177790" y="1618059"/>
                    </a:lnTo>
                    <a:lnTo>
                      <a:pt x="0" y="161805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1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095966" tIns="247650" rIns="247650" bIns="247650" spcCol="1270" anchor="ctr"/>
              <a:lstStyle/>
              <a:p>
                <a:pPr defTabSz="28892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650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762344" y="2150682"/>
                <a:ext cx="1133392" cy="1698615"/>
              </a:xfrm>
              <a:prstGeom prst="rect">
                <a:avLst/>
              </a:pr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9167" name="TextBox 16"/>
              <p:cNvSpPr txBox="1">
                <a:spLocks noChangeArrowheads="1"/>
              </p:cNvSpPr>
              <p:nvPr/>
            </p:nvSpPr>
            <p:spPr bwMode="auto">
              <a:xfrm>
                <a:off x="1831975" y="2523109"/>
                <a:ext cx="982935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800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绝对</a:t>
                </a:r>
                <a:endParaRPr lang="en-US" altLang="zh-CN" sz="28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800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路径</a:t>
                </a:r>
              </a:p>
            </p:txBody>
          </p:sp>
        </p:grpSp>
        <p:sp>
          <p:nvSpPr>
            <p:cNvPr id="49164" name="TextBox 19"/>
            <p:cNvSpPr txBox="1">
              <a:spLocks noChangeArrowheads="1"/>
            </p:cNvSpPr>
            <p:nvPr/>
          </p:nvSpPr>
          <p:spPr bwMode="auto">
            <a:xfrm>
              <a:off x="3172178" y="2404531"/>
              <a:ext cx="3785062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/>
              <a:r>
                <a:rPr lang="zh-CN" altLang="zh-CN" dirty="0">
                  <a:solidFill>
                    <a:srgbClr val="FF0000"/>
                  </a:solidFill>
                </a:rPr>
                <a:t>绝对路径</a:t>
              </a:r>
              <a:r>
                <a:rPr lang="zh-CN" altLang="zh-CN" dirty="0">
                  <a:solidFill>
                    <a:schemeClr val="accent6"/>
                  </a:solidFill>
                </a:rPr>
                <a:t>一般是指带有</a:t>
              </a:r>
              <a:r>
                <a:rPr lang="zh-CN" altLang="zh-CN" dirty="0">
                  <a:solidFill>
                    <a:srgbClr val="FF0000"/>
                  </a:solidFill>
                </a:rPr>
                <a:t>盘符</a:t>
              </a:r>
              <a:r>
                <a:rPr lang="zh-CN" altLang="zh-CN" dirty="0">
                  <a:solidFill>
                    <a:schemeClr val="accent6"/>
                  </a:solidFill>
                </a:rPr>
                <a:t>的路径，例如“</a:t>
              </a:r>
              <a:r>
                <a:rPr lang="en-US" altLang="zh-CN" dirty="0">
                  <a:solidFill>
                    <a:schemeClr val="accent6"/>
                  </a:solidFill>
                </a:rPr>
                <a:t>D:\HTML+CSS</a:t>
              </a:r>
              <a:r>
                <a:rPr lang="zh-CN" altLang="zh-CN" dirty="0">
                  <a:solidFill>
                    <a:schemeClr val="accent6"/>
                  </a:solidFill>
                </a:rPr>
                <a:t>网页制作</a:t>
              </a:r>
              <a:r>
                <a:rPr lang="en-US" altLang="zh-CN" dirty="0">
                  <a:solidFill>
                    <a:schemeClr val="accent6"/>
                  </a:solidFill>
                </a:rPr>
                <a:t>\chapter02\</a:t>
              </a:r>
              <a:r>
                <a:rPr lang="en-US" altLang="zh-CN" dirty="0" err="1">
                  <a:solidFill>
                    <a:schemeClr val="accent6"/>
                  </a:solidFill>
                </a:rPr>
                <a:t>img</a:t>
              </a:r>
              <a:r>
                <a:rPr lang="en-US" altLang="zh-CN" dirty="0">
                  <a:solidFill>
                    <a:schemeClr val="accent6"/>
                  </a:solidFill>
                </a:rPr>
                <a:t>\logo.gif</a:t>
              </a:r>
              <a:r>
                <a:rPr lang="zh-CN" altLang="zh-CN" dirty="0">
                  <a:solidFill>
                    <a:schemeClr val="accent6"/>
                  </a:solidFill>
                </a:rPr>
                <a:t>”，或完整的网络地址，例如“</a:t>
              </a:r>
              <a:r>
                <a:rPr lang="en-US" altLang="zh-CN" u="sng" dirty="0">
                  <a:hlinkClick r:id="rId4" tooltip="http://www.itcast.cn/images/logo.gif"/>
                </a:rPr>
                <a:t>http://www.itcast.cn/images/logo.gif</a:t>
              </a:r>
              <a:r>
                <a:rPr lang="zh-CN" altLang="zh-CN" dirty="0">
                  <a:solidFill>
                    <a:schemeClr val="accent6"/>
                  </a:solidFill>
                </a:rPr>
                <a:t>”。</a:t>
              </a:r>
            </a:p>
            <a:p>
              <a:pPr eaLnBrk="1" latinLnBrk="1"/>
              <a:endParaRPr lang="zh-CN" altLang="en-US" dirty="0"/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3288506" y="4187826"/>
            <a:ext cx="5824538" cy="1851025"/>
            <a:chOff x="1762344" y="4187639"/>
            <a:chExt cx="5823151" cy="1851779"/>
          </a:xfrm>
        </p:grpSpPr>
        <p:sp>
          <p:nvSpPr>
            <p:cNvPr id="16" name="任意多边形 15"/>
            <p:cNvSpPr/>
            <p:nvPr/>
          </p:nvSpPr>
          <p:spPr>
            <a:xfrm>
              <a:off x="1978193" y="4421097"/>
              <a:ext cx="5607302" cy="1618321"/>
            </a:xfrm>
            <a:custGeom>
              <a:avLst/>
              <a:gdLst>
                <a:gd name="connsiteX0" fmla="*/ 0 w 5177790"/>
                <a:gd name="connsiteY0" fmla="*/ 0 h 1618059"/>
                <a:gd name="connsiteX1" fmla="*/ 5177790 w 5177790"/>
                <a:gd name="connsiteY1" fmla="*/ 0 h 1618059"/>
                <a:gd name="connsiteX2" fmla="*/ 5177790 w 5177790"/>
                <a:gd name="connsiteY2" fmla="*/ 1618059 h 1618059"/>
                <a:gd name="connsiteX3" fmla="*/ 0 w 5177790"/>
                <a:gd name="connsiteY3" fmla="*/ 1618059 h 1618059"/>
                <a:gd name="connsiteX4" fmla="*/ 0 w 5177790"/>
                <a:gd name="connsiteY4" fmla="*/ 0 h 1618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7790" h="1618059">
                  <a:moveTo>
                    <a:pt x="0" y="0"/>
                  </a:moveTo>
                  <a:lnTo>
                    <a:pt x="5177790" y="0"/>
                  </a:lnTo>
                  <a:lnTo>
                    <a:pt x="5177790" y="1618059"/>
                  </a:lnTo>
                  <a:lnTo>
                    <a:pt x="0" y="16180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095966" tIns="247650" rIns="247650" bIns="247650" spcCol="1270" anchor="ctr"/>
            <a:lstStyle/>
            <a:p>
              <a:pPr defTabSz="288925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650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762344" y="4187639"/>
              <a:ext cx="1133205" cy="1699317"/>
            </a:xfrm>
            <a:prstGeom prst="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1448968"/>
                <a:satOff val="-24471"/>
                <a:lumOff val="993"/>
                <a:alphaOff val="0"/>
              </a:schemeClr>
            </a:fillRef>
            <a:effectRef idx="1">
              <a:schemeClr val="accent4">
                <a:tint val="50000"/>
                <a:hueOff val="1448968"/>
                <a:satOff val="-24471"/>
                <a:lumOff val="993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161" name="TextBox 17"/>
            <p:cNvSpPr txBox="1">
              <a:spLocks noChangeArrowheads="1"/>
            </p:cNvSpPr>
            <p:nvPr/>
          </p:nvSpPr>
          <p:spPr bwMode="auto">
            <a:xfrm>
              <a:off x="1842021" y="4639775"/>
              <a:ext cx="982935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相对</a:t>
              </a:r>
              <a:endParaRPr lang="en-US" altLang="zh-CN" sz="28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路径</a:t>
              </a:r>
            </a:p>
          </p:txBody>
        </p:sp>
        <p:sp>
          <p:nvSpPr>
            <p:cNvPr id="49162" name="TextBox 20"/>
            <p:cNvSpPr txBox="1">
              <a:spLocks noChangeArrowheads="1"/>
            </p:cNvSpPr>
            <p:nvPr/>
          </p:nvSpPr>
          <p:spPr bwMode="auto">
            <a:xfrm>
              <a:off x="3154716" y="4754427"/>
              <a:ext cx="4216321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/>
              <a:r>
                <a:rPr lang="zh-CN" altLang="zh-CN" dirty="0">
                  <a:solidFill>
                    <a:srgbClr val="FF0000"/>
                  </a:solidFill>
                </a:rPr>
                <a:t>相对路径</a:t>
              </a:r>
              <a:r>
                <a:rPr lang="zh-CN" altLang="zh-CN" dirty="0">
                  <a:solidFill>
                    <a:schemeClr val="accent6"/>
                  </a:solidFill>
                </a:rPr>
                <a:t>不带有</a:t>
              </a:r>
              <a:r>
                <a:rPr lang="zh-CN" altLang="zh-CN" dirty="0">
                  <a:solidFill>
                    <a:srgbClr val="FF0000"/>
                  </a:solidFill>
                </a:rPr>
                <a:t>盘符</a:t>
              </a:r>
              <a:r>
                <a:rPr lang="zh-CN" altLang="zh-CN" dirty="0">
                  <a:solidFill>
                    <a:schemeClr val="accent6"/>
                  </a:solidFill>
                </a:rPr>
                <a:t>，通常是以</a:t>
              </a:r>
              <a:r>
                <a:rPr lang="en-US" altLang="zh-CN" dirty="0">
                  <a:solidFill>
                    <a:srgbClr val="FF0000"/>
                  </a:solidFill>
                </a:rPr>
                <a:t>HTML</a:t>
              </a:r>
              <a:r>
                <a:rPr lang="zh-CN" altLang="zh-CN" dirty="0">
                  <a:solidFill>
                    <a:srgbClr val="FF0000"/>
                  </a:solidFill>
                </a:rPr>
                <a:t>网页文件</a:t>
              </a:r>
              <a:r>
                <a:rPr lang="zh-CN" altLang="zh-CN" dirty="0">
                  <a:solidFill>
                    <a:schemeClr val="accent6"/>
                  </a:solidFill>
                </a:rPr>
                <a:t>为起点，通过层级关系描述目标图像的位置。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1261940" y="162669"/>
            <a:ext cx="7284713" cy="635000"/>
          </a:xfrm>
        </p:spPr>
        <p:txBody>
          <a:bodyPr/>
          <a:lstStyle/>
          <a:p>
            <a:r>
              <a:rPr kumimoji="1" lang="en-US" altLang="zh-CN" dirty="0" smtClean="0">
                <a:latin typeface="Times New Roman" pitchFamily="18" charset="0"/>
              </a:rPr>
              <a:t>2.3.3 </a:t>
            </a:r>
            <a:r>
              <a:rPr kumimoji="1" lang="zh-CN" altLang="en-US" dirty="0" smtClean="0">
                <a:latin typeface="Times New Roman" pitchFamily="18" charset="0"/>
              </a:rPr>
              <a:t>绝对</a:t>
            </a:r>
            <a:r>
              <a:rPr kumimoji="1" lang="zh-CN" altLang="en-US" dirty="0">
                <a:latin typeface="Times New Roman" pitchFamily="18" charset="0"/>
              </a:rPr>
              <a:t>路径和相对路径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80469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52638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50180" name="组合 14"/>
          <p:cNvGrpSpPr>
            <a:grpSpLocks/>
          </p:cNvGrpSpPr>
          <p:nvPr/>
        </p:nvGrpSpPr>
        <p:grpSpPr bwMode="auto">
          <a:xfrm>
            <a:off x="1526381" y="969963"/>
            <a:ext cx="9144000" cy="1028700"/>
            <a:chOff x="0" y="969484"/>
            <a:chExt cx="9144000" cy="1029179"/>
          </a:xfrm>
        </p:grpSpPr>
        <p:sp>
          <p:nvSpPr>
            <p:cNvPr id="30" name="矩形 29"/>
            <p:cNvSpPr/>
            <p:nvPr/>
          </p:nvSpPr>
          <p:spPr bwMode="auto">
            <a:xfrm>
              <a:off x="0" y="969484"/>
              <a:ext cx="9144000" cy="792641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pic>
          <p:nvPicPr>
            <p:cNvPr id="50203" name="Picture 2" descr="C:\Documents and Settings\Administrator\桌面\小人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125" y="969963"/>
              <a:ext cx="13239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矩形 31"/>
            <p:cNvSpPr/>
            <p:nvPr/>
          </p:nvSpPr>
          <p:spPr>
            <a:xfrm>
              <a:off x="1755775" y="1142602"/>
              <a:ext cx="3186113" cy="462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绝对路径和相对路径</a:t>
              </a:r>
              <a:endParaRPr lang="en-US" altLang="zh-CN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524919" y="1862138"/>
            <a:ext cx="2235200" cy="40005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相对路径</a:t>
            </a:r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的设置分类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477295" y="2459039"/>
            <a:ext cx="7165975" cy="1004887"/>
            <a:chOff x="1296175" y="2155477"/>
            <a:chExt cx="7166980" cy="1005421"/>
          </a:xfrm>
        </p:grpSpPr>
        <p:grpSp>
          <p:nvGrpSpPr>
            <p:cNvPr id="50195" name="组合 42"/>
            <p:cNvGrpSpPr>
              <a:grpSpLocks/>
            </p:cNvGrpSpPr>
            <p:nvPr/>
          </p:nvGrpSpPr>
          <p:grpSpPr bwMode="auto">
            <a:xfrm>
              <a:off x="1296175" y="2155477"/>
              <a:ext cx="7166980" cy="1005421"/>
              <a:chOff x="2669535" y="1399329"/>
              <a:chExt cx="20860316" cy="2926392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2669535" y="2633683"/>
                <a:ext cx="20860316" cy="1692038"/>
              </a:xfrm>
              <a:custGeom>
                <a:avLst/>
                <a:gdLst>
                  <a:gd name="connsiteX0" fmla="*/ 0 w 2536031"/>
                  <a:gd name="connsiteY0" fmla="*/ 0 h 1691532"/>
                  <a:gd name="connsiteX1" fmla="*/ 2536031 w 2536031"/>
                  <a:gd name="connsiteY1" fmla="*/ 0 h 1691532"/>
                  <a:gd name="connsiteX2" fmla="*/ 2536031 w 2536031"/>
                  <a:gd name="connsiteY2" fmla="*/ 1691532 h 1691532"/>
                  <a:gd name="connsiteX3" fmla="*/ 0 w 2536031"/>
                  <a:gd name="connsiteY3" fmla="*/ 1691532 h 1691532"/>
                  <a:gd name="connsiteX4" fmla="*/ 0 w 2536031"/>
                  <a:gd name="connsiteY4" fmla="*/ 0 h 1691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6031" h="1691532">
                    <a:moveTo>
                      <a:pt x="0" y="0"/>
                    </a:moveTo>
                    <a:lnTo>
                      <a:pt x="2536031" y="0"/>
                    </a:lnTo>
                    <a:lnTo>
                      <a:pt x="2536031" y="1691532"/>
                    </a:lnTo>
                    <a:lnTo>
                      <a:pt x="0" y="16915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EBFD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405765" tIns="412496" rIns="412496" bIns="412496" spcCol="1270" anchor="ctr"/>
              <a:lstStyle/>
              <a:p>
                <a:pPr defTabSz="25781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5800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2669535" y="1399329"/>
                <a:ext cx="1691377" cy="1692038"/>
              </a:xfrm>
              <a:custGeom>
                <a:avLst/>
                <a:gdLst>
                  <a:gd name="connsiteX0" fmla="*/ 0 w 1690687"/>
                  <a:gd name="connsiteY0" fmla="*/ 845344 h 1690687"/>
                  <a:gd name="connsiteX1" fmla="*/ 845344 w 1690687"/>
                  <a:gd name="connsiteY1" fmla="*/ 0 h 1690687"/>
                  <a:gd name="connsiteX2" fmla="*/ 1690688 w 1690687"/>
                  <a:gd name="connsiteY2" fmla="*/ 845344 h 1690687"/>
                  <a:gd name="connsiteX3" fmla="*/ 845344 w 1690687"/>
                  <a:gd name="connsiteY3" fmla="*/ 1690688 h 1690687"/>
                  <a:gd name="connsiteX4" fmla="*/ 0 w 1690687"/>
                  <a:gd name="connsiteY4" fmla="*/ 845344 h 169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687" h="1690687">
                    <a:moveTo>
                      <a:pt x="0" y="845344"/>
                    </a:moveTo>
                    <a:cubicBezTo>
                      <a:pt x="0" y="378473"/>
                      <a:pt x="378473" y="0"/>
                      <a:pt x="845344" y="0"/>
                    </a:cubicBezTo>
                    <a:cubicBezTo>
                      <a:pt x="1312215" y="0"/>
                      <a:pt x="1690688" y="378473"/>
                      <a:pt x="1690688" y="845344"/>
                    </a:cubicBezTo>
                    <a:cubicBezTo>
                      <a:pt x="1690688" y="1312215"/>
                      <a:pt x="1312215" y="1690688"/>
                      <a:pt x="845344" y="1690688"/>
                    </a:cubicBezTo>
                    <a:cubicBezTo>
                      <a:pt x="378473" y="1690688"/>
                      <a:pt x="0" y="1312215"/>
                      <a:pt x="0" y="845344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247595" tIns="247595" rIns="247595" bIns="247595" spcCol="1270" anchor="ctr"/>
              <a:lstStyle/>
              <a:p>
                <a:pPr algn="ctr" defTabSz="18224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altLang="zh-CN" sz="2800" b="1" dirty="0"/>
                  <a:t>1</a:t>
                </a:r>
                <a:endParaRPr lang="zh-CN" altLang="en-US" sz="2800" b="1" dirty="0"/>
              </a:p>
            </p:txBody>
          </p:sp>
        </p:grpSp>
        <p:sp>
          <p:nvSpPr>
            <p:cNvPr id="50196" name="矩形 46"/>
            <p:cNvSpPr>
              <a:spLocks noChangeArrowheads="1"/>
            </p:cNvSpPr>
            <p:nvPr/>
          </p:nvSpPr>
          <p:spPr bwMode="auto">
            <a:xfrm>
              <a:off x="1913197" y="2212048"/>
              <a:ext cx="41537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 latinLnBrk="1"/>
              <a:r>
                <a:rPr lang="zh-CN" altLang="zh-CN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图像文件和</a:t>
              </a:r>
              <a:r>
                <a:rPr lang="en-US" altLang="zh-CN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zh-CN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文件位于同一文件夹：</a:t>
              </a:r>
              <a:endPara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97" name="矩形 47"/>
            <p:cNvSpPr>
              <a:spLocks noChangeArrowheads="1"/>
            </p:cNvSpPr>
            <p:nvPr/>
          </p:nvSpPr>
          <p:spPr bwMode="auto">
            <a:xfrm>
              <a:off x="1798013" y="2668769"/>
              <a:ext cx="61771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dirty="0">
                  <a:solidFill>
                    <a:schemeClr val="accent6"/>
                  </a:solidFill>
                </a:rPr>
                <a:t>只需输入图像文件的名称即可，</a:t>
              </a:r>
              <a:r>
                <a:rPr lang="zh-CN" altLang="zh-CN" dirty="0">
                  <a:solidFill>
                    <a:srgbClr val="00B0F0"/>
                  </a:solidFill>
                </a:rPr>
                <a:t>如</a:t>
              </a:r>
              <a:r>
                <a:rPr lang="en-US" altLang="zh-CN" dirty="0">
                  <a:solidFill>
                    <a:srgbClr val="00B0F0"/>
                  </a:solidFill>
                </a:rPr>
                <a:t>&lt;</a:t>
              </a:r>
              <a:r>
                <a:rPr lang="en-US" altLang="zh-CN" dirty="0" err="1">
                  <a:solidFill>
                    <a:srgbClr val="00B0F0"/>
                  </a:solidFill>
                </a:rPr>
                <a:t>img</a:t>
              </a:r>
              <a:r>
                <a:rPr lang="en-US" altLang="zh-CN" dirty="0">
                  <a:solidFill>
                    <a:srgbClr val="00B0F0"/>
                  </a:solidFill>
                </a:rPr>
                <a:t> </a:t>
              </a:r>
              <a:r>
                <a:rPr lang="en-US" altLang="zh-CN" dirty="0" err="1">
                  <a:solidFill>
                    <a:srgbClr val="00B0F0"/>
                  </a:solidFill>
                </a:rPr>
                <a:t>src</a:t>
              </a:r>
              <a:r>
                <a:rPr lang="en-US" altLang="zh-CN" dirty="0">
                  <a:solidFill>
                    <a:srgbClr val="00B0F0"/>
                  </a:solidFill>
                </a:rPr>
                <a:t>=“logo.gif” /&gt;</a:t>
              </a:r>
              <a:r>
                <a:rPr lang="zh-CN" altLang="en-US" dirty="0"/>
                <a:t>。</a:t>
              </a: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2470944" y="3706813"/>
            <a:ext cx="7167562" cy="1281112"/>
            <a:chOff x="1296175" y="2155477"/>
            <a:chExt cx="7166980" cy="1281277"/>
          </a:xfrm>
        </p:grpSpPr>
        <p:grpSp>
          <p:nvGrpSpPr>
            <p:cNvPr id="50190" name="组合 50"/>
            <p:cNvGrpSpPr>
              <a:grpSpLocks/>
            </p:cNvGrpSpPr>
            <p:nvPr/>
          </p:nvGrpSpPr>
          <p:grpSpPr bwMode="auto">
            <a:xfrm>
              <a:off x="1296175" y="2155477"/>
              <a:ext cx="7166980" cy="1281277"/>
              <a:chOff x="2669535" y="1399329"/>
              <a:chExt cx="20860316" cy="3729302"/>
            </a:xfrm>
          </p:grpSpPr>
          <p:sp>
            <p:nvSpPr>
              <p:cNvPr id="20" name="任意多边形 19"/>
              <p:cNvSpPr/>
              <p:nvPr/>
            </p:nvSpPr>
            <p:spPr>
              <a:xfrm>
                <a:off x="2669535" y="2633186"/>
                <a:ext cx="20860316" cy="2495445"/>
              </a:xfrm>
              <a:custGeom>
                <a:avLst/>
                <a:gdLst>
                  <a:gd name="connsiteX0" fmla="*/ 0 w 2536031"/>
                  <a:gd name="connsiteY0" fmla="*/ 0 h 1691532"/>
                  <a:gd name="connsiteX1" fmla="*/ 2536031 w 2536031"/>
                  <a:gd name="connsiteY1" fmla="*/ 0 h 1691532"/>
                  <a:gd name="connsiteX2" fmla="*/ 2536031 w 2536031"/>
                  <a:gd name="connsiteY2" fmla="*/ 1691532 h 1691532"/>
                  <a:gd name="connsiteX3" fmla="*/ 0 w 2536031"/>
                  <a:gd name="connsiteY3" fmla="*/ 1691532 h 1691532"/>
                  <a:gd name="connsiteX4" fmla="*/ 0 w 2536031"/>
                  <a:gd name="connsiteY4" fmla="*/ 0 h 1691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6031" h="1691532">
                    <a:moveTo>
                      <a:pt x="0" y="0"/>
                    </a:moveTo>
                    <a:lnTo>
                      <a:pt x="2536031" y="0"/>
                    </a:lnTo>
                    <a:lnTo>
                      <a:pt x="2536031" y="1691532"/>
                    </a:lnTo>
                    <a:lnTo>
                      <a:pt x="0" y="16915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EBFD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405765" tIns="412496" rIns="412496" bIns="412496" spcCol="1270" anchor="ctr"/>
              <a:lstStyle/>
              <a:p>
                <a:pPr defTabSz="25781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5800"/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>
                <a:off x="2669535" y="1399329"/>
                <a:ext cx="1691002" cy="1691357"/>
              </a:xfrm>
              <a:custGeom>
                <a:avLst/>
                <a:gdLst>
                  <a:gd name="connsiteX0" fmla="*/ 0 w 1690687"/>
                  <a:gd name="connsiteY0" fmla="*/ 845344 h 1690687"/>
                  <a:gd name="connsiteX1" fmla="*/ 845344 w 1690687"/>
                  <a:gd name="connsiteY1" fmla="*/ 0 h 1690687"/>
                  <a:gd name="connsiteX2" fmla="*/ 1690688 w 1690687"/>
                  <a:gd name="connsiteY2" fmla="*/ 845344 h 1690687"/>
                  <a:gd name="connsiteX3" fmla="*/ 845344 w 1690687"/>
                  <a:gd name="connsiteY3" fmla="*/ 1690688 h 1690687"/>
                  <a:gd name="connsiteX4" fmla="*/ 0 w 1690687"/>
                  <a:gd name="connsiteY4" fmla="*/ 845344 h 169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687" h="1690687">
                    <a:moveTo>
                      <a:pt x="0" y="845344"/>
                    </a:moveTo>
                    <a:cubicBezTo>
                      <a:pt x="0" y="378473"/>
                      <a:pt x="378473" y="0"/>
                      <a:pt x="845344" y="0"/>
                    </a:cubicBezTo>
                    <a:cubicBezTo>
                      <a:pt x="1312215" y="0"/>
                      <a:pt x="1690688" y="378473"/>
                      <a:pt x="1690688" y="845344"/>
                    </a:cubicBezTo>
                    <a:cubicBezTo>
                      <a:pt x="1690688" y="1312215"/>
                      <a:pt x="1312215" y="1690688"/>
                      <a:pt x="845344" y="1690688"/>
                    </a:cubicBezTo>
                    <a:cubicBezTo>
                      <a:pt x="378473" y="1690688"/>
                      <a:pt x="0" y="1312215"/>
                      <a:pt x="0" y="845344"/>
                    </a:cubicBezTo>
                    <a:close/>
                  </a:path>
                </a:pathLst>
              </a:custGeom>
              <a:solidFill>
                <a:srgbClr val="00ADDC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247595" tIns="247595" rIns="247595" bIns="247595" spcCol="1270" anchor="ctr"/>
              <a:lstStyle/>
              <a:p>
                <a:pPr algn="ctr" defTabSz="18224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altLang="zh-CN" sz="2800" b="1" dirty="0"/>
                  <a:t>2</a:t>
                </a:r>
                <a:endParaRPr lang="zh-CN" altLang="en-US" sz="2800" b="1" dirty="0"/>
              </a:p>
            </p:txBody>
          </p:sp>
        </p:grpSp>
        <p:sp>
          <p:nvSpPr>
            <p:cNvPr id="50191" name="矩形 51"/>
            <p:cNvSpPr>
              <a:spLocks noChangeArrowheads="1"/>
            </p:cNvSpPr>
            <p:nvPr/>
          </p:nvSpPr>
          <p:spPr bwMode="auto">
            <a:xfrm>
              <a:off x="1901622" y="2212048"/>
              <a:ext cx="43845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 latinLnBrk="1"/>
              <a:r>
                <a:rPr lang="zh-CN" altLang="zh-CN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图像文件位于</a:t>
              </a:r>
              <a:r>
                <a:rPr lang="en-US" altLang="zh-CN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zh-CN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文件的下一级文件夹：</a:t>
              </a:r>
              <a:endPara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192" name="矩形 52"/>
            <p:cNvSpPr>
              <a:spLocks noChangeArrowheads="1"/>
            </p:cNvSpPr>
            <p:nvPr/>
          </p:nvSpPr>
          <p:spPr bwMode="auto">
            <a:xfrm>
              <a:off x="1346453" y="2668769"/>
              <a:ext cx="617715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latinLnBrk="1"/>
              <a:r>
                <a:rPr lang="zh-CN" altLang="zh-CN" dirty="0">
                  <a:solidFill>
                    <a:schemeClr val="accent6"/>
                  </a:solidFill>
                </a:rPr>
                <a:t>输入文件夹名和文件名，之间用“</a:t>
              </a:r>
              <a:r>
                <a:rPr lang="en-US" altLang="zh-CN" dirty="0">
                  <a:solidFill>
                    <a:schemeClr val="accent6"/>
                  </a:solidFill>
                </a:rPr>
                <a:t>/</a:t>
              </a:r>
              <a:r>
                <a:rPr lang="zh-CN" altLang="zh-CN" dirty="0">
                  <a:solidFill>
                    <a:schemeClr val="accent6"/>
                  </a:solidFill>
                </a:rPr>
                <a:t>”隔开，</a:t>
              </a:r>
              <a:r>
                <a:rPr lang="zh-CN" altLang="zh-CN" dirty="0">
                  <a:solidFill>
                    <a:srgbClr val="00B0F0"/>
                  </a:solidFill>
                </a:rPr>
                <a:t>如</a:t>
              </a:r>
              <a:r>
                <a:rPr lang="en-US" altLang="zh-CN" dirty="0">
                  <a:solidFill>
                    <a:srgbClr val="00B0F0"/>
                  </a:solidFill>
                </a:rPr>
                <a:t>&lt;</a:t>
              </a:r>
              <a:r>
                <a:rPr lang="en-US" altLang="zh-CN" dirty="0" err="1">
                  <a:solidFill>
                    <a:srgbClr val="00B0F0"/>
                  </a:solidFill>
                </a:rPr>
                <a:t>img</a:t>
              </a:r>
              <a:r>
                <a:rPr lang="en-US" altLang="zh-CN" dirty="0">
                  <a:solidFill>
                    <a:srgbClr val="00B0F0"/>
                  </a:solidFill>
                </a:rPr>
                <a:t> </a:t>
              </a:r>
              <a:r>
                <a:rPr lang="en-US" altLang="zh-CN" dirty="0" err="1">
                  <a:solidFill>
                    <a:srgbClr val="00B0F0"/>
                  </a:solidFill>
                </a:rPr>
                <a:t>src</a:t>
              </a:r>
              <a:r>
                <a:rPr lang="en-US" altLang="zh-CN" dirty="0">
                  <a:solidFill>
                    <a:srgbClr val="00B0F0"/>
                  </a:solidFill>
                </a:rPr>
                <a:t>="</a:t>
              </a:r>
              <a:r>
                <a:rPr lang="en-US" altLang="zh-CN" dirty="0" err="1">
                  <a:solidFill>
                    <a:srgbClr val="00B0F0"/>
                  </a:solidFill>
                </a:rPr>
                <a:t>img</a:t>
              </a:r>
              <a:r>
                <a:rPr lang="en-US" altLang="zh-CN" dirty="0">
                  <a:solidFill>
                    <a:srgbClr val="00B0F0"/>
                  </a:solidFill>
                </a:rPr>
                <a:t>/img01/logo.gif" /&gt;</a:t>
              </a:r>
              <a:r>
                <a:rPr lang="zh-CN" altLang="zh-CN" dirty="0"/>
                <a:t>。</a:t>
              </a:r>
              <a:endParaRPr lang="en-US" altLang="zh-CN" dirty="0"/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2461419" y="5159375"/>
            <a:ext cx="7167562" cy="1282700"/>
            <a:chOff x="1296175" y="2155477"/>
            <a:chExt cx="7166980" cy="1281277"/>
          </a:xfrm>
        </p:grpSpPr>
        <p:grpSp>
          <p:nvGrpSpPr>
            <p:cNvPr id="50185" name="组合 57"/>
            <p:cNvGrpSpPr>
              <a:grpSpLocks/>
            </p:cNvGrpSpPr>
            <p:nvPr/>
          </p:nvGrpSpPr>
          <p:grpSpPr bwMode="auto">
            <a:xfrm>
              <a:off x="1296175" y="2155477"/>
              <a:ext cx="7166980" cy="1281277"/>
              <a:chOff x="2669535" y="1399329"/>
              <a:chExt cx="20860316" cy="3729302"/>
            </a:xfrm>
          </p:grpSpPr>
          <p:sp>
            <p:nvSpPr>
              <p:cNvPr id="26" name="任意多边形 25"/>
              <p:cNvSpPr/>
              <p:nvPr/>
            </p:nvSpPr>
            <p:spPr>
              <a:xfrm>
                <a:off x="2669535" y="2636276"/>
                <a:ext cx="20860316" cy="2492355"/>
              </a:xfrm>
              <a:custGeom>
                <a:avLst/>
                <a:gdLst>
                  <a:gd name="connsiteX0" fmla="*/ 0 w 2536031"/>
                  <a:gd name="connsiteY0" fmla="*/ 0 h 1691532"/>
                  <a:gd name="connsiteX1" fmla="*/ 2536031 w 2536031"/>
                  <a:gd name="connsiteY1" fmla="*/ 0 h 1691532"/>
                  <a:gd name="connsiteX2" fmla="*/ 2536031 w 2536031"/>
                  <a:gd name="connsiteY2" fmla="*/ 1691532 h 1691532"/>
                  <a:gd name="connsiteX3" fmla="*/ 0 w 2536031"/>
                  <a:gd name="connsiteY3" fmla="*/ 1691532 h 1691532"/>
                  <a:gd name="connsiteX4" fmla="*/ 0 w 2536031"/>
                  <a:gd name="connsiteY4" fmla="*/ 0 h 1691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6031" h="1691532">
                    <a:moveTo>
                      <a:pt x="0" y="0"/>
                    </a:moveTo>
                    <a:lnTo>
                      <a:pt x="2536031" y="0"/>
                    </a:lnTo>
                    <a:lnTo>
                      <a:pt x="2536031" y="1691532"/>
                    </a:lnTo>
                    <a:lnTo>
                      <a:pt x="0" y="16915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EBFD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405765" tIns="412496" rIns="412496" bIns="412496" spcCol="1270" anchor="ctr"/>
              <a:lstStyle/>
              <a:p>
                <a:pPr defTabSz="257810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endParaRPr lang="zh-CN" altLang="en-US" sz="5800"/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2669535" y="1399329"/>
                <a:ext cx="1691002" cy="1689263"/>
              </a:xfrm>
              <a:custGeom>
                <a:avLst/>
                <a:gdLst>
                  <a:gd name="connsiteX0" fmla="*/ 0 w 1690687"/>
                  <a:gd name="connsiteY0" fmla="*/ 845344 h 1690687"/>
                  <a:gd name="connsiteX1" fmla="*/ 845344 w 1690687"/>
                  <a:gd name="connsiteY1" fmla="*/ 0 h 1690687"/>
                  <a:gd name="connsiteX2" fmla="*/ 1690688 w 1690687"/>
                  <a:gd name="connsiteY2" fmla="*/ 845344 h 1690687"/>
                  <a:gd name="connsiteX3" fmla="*/ 845344 w 1690687"/>
                  <a:gd name="connsiteY3" fmla="*/ 1690688 h 1690687"/>
                  <a:gd name="connsiteX4" fmla="*/ 0 w 1690687"/>
                  <a:gd name="connsiteY4" fmla="*/ 845344 h 169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687" h="1690687">
                    <a:moveTo>
                      <a:pt x="0" y="845344"/>
                    </a:moveTo>
                    <a:cubicBezTo>
                      <a:pt x="0" y="378473"/>
                      <a:pt x="378473" y="0"/>
                      <a:pt x="845344" y="0"/>
                    </a:cubicBezTo>
                    <a:cubicBezTo>
                      <a:pt x="1312215" y="0"/>
                      <a:pt x="1690688" y="378473"/>
                      <a:pt x="1690688" y="845344"/>
                    </a:cubicBezTo>
                    <a:cubicBezTo>
                      <a:pt x="1690688" y="1312215"/>
                      <a:pt x="1312215" y="1690688"/>
                      <a:pt x="845344" y="1690688"/>
                    </a:cubicBezTo>
                    <a:cubicBezTo>
                      <a:pt x="378473" y="1690688"/>
                      <a:pt x="0" y="1312215"/>
                      <a:pt x="0" y="845344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247595" tIns="247595" rIns="247595" bIns="247595" spcCol="1270" anchor="ctr"/>
              <a:lstStyle/>
              <a:p>
                <a:pPr algn="ctr" defTabSz="18224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altLang="zh-CN" sz="2800" b="1" dirty="0"/>
                  <a:t>3</a:t>
                </a:r>
                <a:endParaRPr lang="zh-CN" altLang="en-US" sz="2800" b="1" dirty="0"/>
              </a:p>
            </p:txBody>
          </p:sp>
        </p:grpSp>
        <p:sp>
          <p:nvSpPr>
            <p:cNvPr id="50186" name="矩形 58"/>
            <p:cNvSpPr>
              <a:spLocks noChangeArrowheads="1"/>
            </p:cNvSpPr>
            <p:nvPr/>
          </p:nvSpPr>
          <p:spPr bwMode="auto">
            <a:xfrm>
              <a:off x="1924772" y="2212048"/>
              <a:ext cx="43140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lvl="1" latinLnBrk="1"/>
              <a:r>
                <a:rPr lang="zh-CN" altLang="zh-CN">
                  <a:solidFill>
                    <a:srgbClr val="FF0000"/>
                  </a:solidFill>
                </a:rPr>
                <a:t>图像文件位于</a:t>
              </a:r>
              <a:r>
                <a:rPr lang="en-US" altLang="zh-CN">
                  <a:solidFill>
                    <a:srgbClr val="FF0000"/>
                  </a:solidFill>
                </a:rPr>
                <a:t>html</a:t>
              </a:r>
              <a:r>
                <a:rPr lang="zh-CN" altLang="zh-CN">
                  <a:solidFill>
                    <a:srgbClr val="FF0000"/>
                  </a:solidFill>
                </a:rPr>
                <a:t>文件的上一级文件夹：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50187" name="矩形 59"/>
            <p:cNvSpPr>
              <a:spLocks noChangeArrowheads="1"/>
            </p:cNvSpPr>
            <p:nvPr/>
          </p:nvSpPr>
          <p:spPr bwMode="auto">
            <a:xfrm>
              <a:off x="1448054" y="2702636"/>
              <a:ext cx="617715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latinLnBrk="1"/>
              <a:r>
                <a:rPr lang="zh-CN" altLang="zh-CN" dirty="0">
                  <a:solidFill>
                    <a:schemeClr val="accent6"/>
                  </a:solidFill>
                </a:rPr>
                <a:t>在文件名之前加入“</a:t>
              </a:r>
              <a:r>
                <a:rPr lang="en-US" altLang="zh-CN" dirty="0">
                  <a:solidFill>
                    <a:schemeClr val="accent6"/>
                  </a:solidFill>
                </a:rPr>
                <a:t>../</a:t>
              </a:r>
              <a:r>
                <a:rPr lang="zh-CN" altLang="zh-CN" dirty="0">
                  <a:solidFill>
                    <a:schemeClr val="accent6"/>
                  </a:solidFill>
                </a:rPr>
                <a:t>” ，如果是上两级，则需要使用 “</a:t>
              </a:r>
              <a:r>
                <a:rPr lang="en-US" altLang="zh-CN" dirty="0">
                  <a:solidFill>
                    <a:schemeClr val="accent6"/>
                  </a:solidFill>
                </a:rPr>
                <a:t>../ ../</a:t>
              </a:r>
              <a:r>
                <a:rPr lang="zh-CN" altLang="zh-CN" dirty="0">
                  <a:solidFill>
                    <a:schemeClr val="accent6"/>
                  </a:solidFill>
                </a:rPr>
                <a:t>”，以此类推，</a:t>
              </a:r>
              <a:r>
                <a:rPr lang="zh-CN" altLang="zh-CN" dirty="0">
                  <a:solidFill>
                    <a:srgbClr val="00B0F0"/>
                  </a:solidFill>
                </a:rPr>
                <a:t>如</a:t>
              </a:r>
              <a:r>
                <a:rPr lang="en-US" altLang="zh-CN" dirty="0">
                  <a:solidFill>
                    <a:srgbClr val="00B0F0"/>
                  </a:solidFill>
                </a:rPr>
                <a:t>&lt;</a:t>
              </a:r>
              <a:r>
                <a:rPr lang="en-US" altLang="zh-CN" dirty="0" err="1">
                  <a:solidFill>
                    <a:srgbClr val="00B0F0"/>
                  </a:solidFill>
                </a:rPr>
                <a:t>img</a:t>
              </a:r>
              <a:r>
                <a:rPr lang="en-US" altLang="zh-CN" dirty="0">
                  <a:solidFill>
                    <a:srgbClr val="00B0F0"/>
                  </a:solidFill>
                </a:rPr>
                <a:t> </a:t>
              </a:r>
              <a:r>
                <a:rPr lang="en-US" altLang="zh-CN" dirty="0" err="1">
                  <a:solidFill>
                    <a:srgbClr val="00B0F0"/>
                  </a:solidFill>
                </a:rPr>
                <a:t>src</a:t>
              </a:r>
              <a:r>
                <a:rPr lang="en-US" altLang="zh-CN" dirty="0">
                  <a:solidFill>
                    <a:srgbClr val="00B0F0"/>
                  </a:solidFill>
                </a:rPr>
                <a:t>="../logo.gif" /&gt;</a:t>
              </a:r>
              <a:r>
                <a:rPr lang="zh-CN" altLang="zh-CN" dirty="0"/>
                <a:t>。</a:t>
              </a:r>
            </a:p>
          </p:txBody>
        </p:sp>
      </p:grp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1261940" y="162669"/>
            <a:ext cx="7284713" cy="635000"/>
          </a:xfrm>
        </p:spPr>
        <p:txBody>
          <a:bodyPr/>
          <a:lstStyle/>
          <a:p>
            <a:r>
              <a:rPr kumimoji="1" lang="en-US" altLang="zh-CN" dirty="0" smtClean="0">
                <a:latin typeface="Times New Roman" pitchFamily="18" charset="0"/>
              </a:rPr>
              <a:t>2.3.3 </a:t>
            </a:r>
            <a:r>
              <a:rPr kumimoji="1" lang="zh-CN" altLang="en-US" dirty="0" smtClean="0">
                <a:latin typeface="Times New Roman" pitchFamily="18" charset="0"/>
              </a:rPr>
              <a:t>绝对</a:t>
            </a:r>
            <a:r>
              <a:rPr kumimoji="1" lang="zh-CN" altLang="en-US" dirty="0">
                <a:latin typeface="Times New Roman" pitchFamily="18" charset="0"/>
              </a:rPr>
              <a:t>路径和相对路径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72336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itchFamily="18" charset="0"/>
              </a:rPr>
              <a:t>2.4  </a:t>
            </a:r>
            <a:r>
              <a:rPr kumimoji="1" lang="zh-CN" altLang="en-US" dirty="0">
                <a:latin typeface="Times New Roman" pitchFamily="18" charset="0"/>
              </a:rPr>
              <a:t>超链接标签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7821" y="980728"/>
            <a:ext cx="10601349" cy="5112568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</a:rPr>
              <a:t>2.4.1  </a:t>
            </a:r>
            <a:r>
              <a:rPr kumimoji="1" lang="zh-CN" altLang="en-US" sz="2400" dirty="0">
                <a:solidFill>
                  <a:schemeClr val="accent1"/>
                </a:solidFill>
                <a:latin typeface="Times New Roman" panose="02020603050405020304" pitchFamily="18" charset="0"/>
              </a:rPr>
              <a:t>超链接的基本格式</a:t>
            </a:r>
            <a:endParaRPr lang="en-US" altLang="zh-CN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我们在浏览网页时，经常单击一张图片或者一段文字就可以跳转到其他页面，这些功能就是通过超链接来实现的。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定义超链接语法格式如下。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&lt;a </a:t>
            </a:r>
            <a:r>
              <a:rPr lang="en-US" altLang="zh-CN" dirty="0" err="1">
                <a:solidFill>
                  <a:srgbClr val="FF0000"/>
                </a:solidFill>
              </a:rPr>
              <a:t>href</a:t>
            </a:r>
            <a:r>
              <a:rPr lang="en-US" altLang="zh-CN" dirty="0">
                <a:solidFill>
                  <a:srgbClr val="FF0000"/>
                </a:solidFill>
              </a:rPr>
              <a:t>=" </a:t>
            </a:r>
            <a:r>
              <a:rPr lang="en-US" altLang="zh-CN" dirty="0" err="1">
                <a:solidFill>
                  <a:srgbClr val="FF0000"/>
                </a:solidFill>
              </a:rPr>
              <a:t>url</a:t>
            </a:r>
            <a:r>
              <a:rPr lang="en-US" altLang="zh-CN" dirty="0">
                <a:solidFill>
                  <a:srgbClr val="FF0000"/>
                </a:solidFill>
              </a:rPr>
              <a:t>" target=" target-windows" &gt;</a:t>
            </a:r>
            <a:r>
              <a:rPr lang="zh-CN" altLang="en-US" dirty="0">
                <a:solidFill>
                  <a:srgbClr val="FF0000"/>
                </a:solidFill>
              </a:rPr>
              <a:t>链接标题</a:t>
            </a:r>
            <a:r>
              <a:rPr lang="en-US" altLang="zh-CN" dirty="0">
                <a:solidFill>
                  <a:srgbClr val="FF0000"/>
                </a:solidFill>
              </a:rPr>
              <a:t>&lt;/a&gt;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  </a:t>
            </a:r>
            <a:r>
              <a:rPr lang="en-US" altLang="zh-CN" dirty="0" err="1"/>
              <a:t>href</a:t>
            </a:r>
            <a:r>
              <a:rPr lang="zh-CN" altLang="en-US" dirty="0"/>
              <a:t>属性定义了链接标题所指向的目标文件的</a:t>
            </a:r>
            <a:r>
              <a:rPr lang="en-US" altLang="zh-CN" dirty="0"/>
              <a:t>URL</a:t>
            </a:r>
            <a:r>
              <a:rPr lang="zh-CN" altLang="en-US" dirty="0"/>
              <a:t>地址。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target</a:t>
            </a:r>
            <a:r>
              <a:rPr lang="zh-CN" altLang="en-US" dirty="0"/>
              <a:t>属性指定用于打开链接的目标窗口，默认方式是原窗口。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53965" y="4437112"/>
            <a:ext cx="6768752" cy="400110"/>
          </a:xfrm>
          <a:prstGeom prst="rect">
            <a:avLst/>
          </a:prstGeom>
          <a:gradFill rotWithShape="1">
            <a:gsLst>
              <a:gs pos="0">
                <a:srgbClr val="FDFDFD"/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r>
              <a:rPr kumimoji="1" lang="en-US" altLang="zh-CN" sz="2000" b="1" dirty="0">
                <a:solidFill>
                  <a:schemeClr val="accent2"/>
                </a:solidFill>
              </a:rPr>
              <a:t>&lt;a </a:t>
            </a:r>
            <a:r>
              <a:rPr kumimoji="1" lang="en-US" altLang="zh-CN" sz="2000" b="1" dirty="0" err="1">
                <a:solidFill>
                  <a:schemeClr val="accent2"/>
                </a:solidFill>
              </a:rPr>
              <a:t>href</a:t>
            </a:r>
            <a:r>
              <a:rPr kumimoji="1" lang="en-US" altLang="zh-CN" sz="2000" b="1" dirty="0">
                <a:solidFill>
                  <a:schemeClr val="accent2"/>
                </a:solidFill>
              </a:rPr>
              <a:t>=“http://www.taobao.com”&gt;</a:t>
            </a:r>
            <a:r>
              <a:rPr kumimoji="1" lang="zh-CN" altLang="en-US" sz="2000" b="1" dirty="0">
                <a:solidFill>
                  <a:schemeClr val="accent2"/>
                </a:solidFill>
              </a:rPr>
              <a:t>淘宝</a:t>
            </a:r>
            <a:r>
              <a:rPr kumimoji="1" lang="en-US" altLang="zh-CN" sz="2000" b="1" dirty="0">
                <a:solidFill>
                  <a:schemeClr val="accent2"/>
                </a:solidFill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8593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4"/>
          <p:cNvGrpSpPr>
            <a:grpSpLocks/>
          </p:cNvGrpSpPr>
          <p:nvPr/>
        </p:nvGrpSpPr>
        <p:grpSpPr bwMode="auto">
          <a:xfrm>
            <a:off x="1129829" y="969963"/>
            <a:ext cx="9144000" cy="1028700"/>
            <a:chOff x="0" y="969484"/>
            <a:chExt cx="9144000" cy="1029179"/>
          </a:xfrm>
        </p:grpSpPr>
        <p:sp>
          <p:nvSpPr>
            <p:cNvPr id="8" name="矩形 7"/>
            <p:cNvSpPr/>
            <p:nvPr/>
          </p:nvSpPr>
          <p:spPr bwMode="auto">
            <a:xfrm>
              <a:off x="0" y="969484"/>
              <a:ext cx="9144000" cy="792641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pic>
          <p:nvPicPr>
            <p:cNvPr id="12299" name="Picture 2" descr="C:\Documents and Settings\Administrator\桌面\小人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125" y="969963"/>
              <a:ext cx="13239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1755775" y="1142602"/>
              <a:ext cx="1518364" cy="4618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spc="2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认识</a:t>
              </a:r>
              <a:r>
                <a:rPr lang="zh-CN" altLang="en-US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标签</a:t>
              </a:r>
              <a:endParaRPr lang="en-US" altLang="zh-CN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826670" y="1143000"/>
            <a:ext cx="7170737" cy="4635500"/>
            <a:chOff x="2450308" y="659478"/>
            <a:chExt cx="7170737" cy="4634149"/>
          </a:xfrm>
        </p:grpSpPr>
        <p:pic>
          <p:nvPicPr>
            <p:cNvPr id="1229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308" y="659478"/>
              <a:ext cx="7170737" cy="4634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5" name="Text Box 7"/>
            <p:cNvSpPr txBox="1">
              <a:spLocks noChangeArrowheads="1"/>
            </p:cNvSpPr>
            <p:nvPr/>
          </p:nvSpPr>
          <p:spPr bwMode="auto">
            <a:xfrm>
              <a:off x="4228261" y="1989138"/>
              <a:ext cx="404336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3600" b="1">
                  <a:solidFill>
                    <a:schemeClr val="bg1"/>
                  </a:solidFill>
                  <a:ea typeface="黑体" panose="02010609060101010101" pitchFamily="49" charset="-122"/>
                </a:rPr>
                <a:t>什么是</a:t>
              </a:r>
              <a:r>
                <a:rPr lang="en-US" altLang="zh-CN" sz="3600" b="1">
                  <a:solidFill>
                    <a:schemeClr val="bg1"/>
                  </a:solidFill>
                  <a:ea typeface="黑体" panose="02010609060101010101" pitchFamily="49" charset="-122"/>
                </a:rPr>
                <a:t>HTML</a:t>
              </a:r>
              <a:r>
                <a:rPr lang="zh-CN" altLang="en-US" sz="3600" b="1">
                  <a:solidFill>
                    <a:schemeClr val="bg1"/>
                  </a:solidFill>
                  <a:ea typeface="黑体" panose="02010609060101010101" pitchFamily="49" charset="-122"/>
                </a:rPr>
                <a:t>标签？</a:t>
              </a:r>
            </a:p>
          </p:txBody>
        </p:sp>
      </p:grpSp>
      <p:pic>
        <p:nvPicPr>
          <p:cNvPr id="15" name="Picture 8" descr="问小人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106" y="2889250"/>
            <a:ext cx="3411538" cy="35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73845" y="242809"/>
            <a:ext cx="8393113" cy="4616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</a:pPr>
            <a:r>
              <a:rPr lang="en-US" altLang="zh-CN" kern="1200" dirty="0">
                <a:solidFill>
                  <a:srgbClr val="F8F8F8"/>
                </a:solidFill>
                <a:latin typeface="微软雅黑"/>
                <a:cs typeface="+mn-cs"/>
              </a:rPr>
              <a:t>2.1.2  </a:t>
            </a:r>
            <a:r>
              <a:rPr lang="zh-CN" altLang="en-US" kern="1200" dirty="0">
                <a:solidFill>
                  <a:srgbClr val="F8F8F8"/>
                </a:solidFill>
                <a:latin typeface="微软雅黑"/>
                <a:cs typeface="+mn-cs"/>
              </a:rPr>
              <a:t>初识</a:t>
            </a:r>
            <a:r>
              <a:rPr lang="en-US" altLang="zh-CN" kern="1200" dirty="0">
                <a:solidFill>
                  <a:srgbClr val="F8F8F8"/>
                </a:solidFill>
                <a:latin typeface="微软雅黑"/>
                <a:cs typeface="+mn-cs"/>
              </a:rPr>
              <a:t>HTML</a:t>
            </a:r>
            <a:r>
              <a:rPr lang="zh-CN" altLang="en-US" kern="1200" dirty="0">
                <a:solidFill>
                  <a:srgbClr val="F8F8F8"/>
                </a:solidFill>
                <a:latin typeface="微软雅黑"/>
                <a:cs typeface="+mn-cs"/>
              </a:rPr>
              <a:t>标签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71164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57224280"/>
              </p:ext>
            </p:extLst>
          </p:nvPr>
        </p:nvGraphicFramePr>
        <p:xfrm>
          <a:off x="1633885" y="2060848"/>
          <a:ext cx="7848872" cy="2564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15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873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290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b="0" kern="1000" dirty="0">
                          <a:solidFill>
                            <a:srgbClr val="0000FF"/>
                          </a:solidFill>
                          <a:effectLst/>
                        </a:rPr>
                        <a:t>属性值</a:t>
                      </a:r>
                      <a:endParaRPr lang="zh-CN" sz="1800" b="0" kern="1000" dirty="0">
                        <a:solidFill>
                          <a:srgbClr val="0000FF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solidFill>
                      <a:srgbClr val="FEAE0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b="0" kern="1000" dirty="0">
                          <a:solidFill>
                            <a:srgbClr val="0000FF"/>
                          </a:solidFill>
                          <a:effectLst/>
                        </a:rPr>
                        <a:t>说明</a:t>
                      </a:r>
                      <a:endParaRPr lang="zh-CN" sz="1800" b="0" kern="1000" dirty="0">
                        <a:solidFill>
                          <a:srgbClr val="0000FF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solidFill>
                      <a:srgbClr val="FEAE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290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b="0" kern="1000" dirty="0">
                          <a:solidFill>
                            <a:srgbClr val="0000FF"/>
                          </a:solidFill>
                          <a:effectLst/>
                        </a:rPr>
                        <a:t>parent</a:t>
                      </a:r>
                      <a:endParaRPr lang="zh-CN" sz="1800" b="0" kern="1000" dirty="0">
                        <a:solidFill>
                          <a:srgbClr val="0000FF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b="0" kern="1000" dirty="0">
                          <a:solidFill>
                            <a:srgbClr val="0000FF"/>
                          </a:solidFill>
                          <a:effectLst/>
                        </a:rPr>
                        <a:t>当前窗口的上级窗口，一般在框架中使用</a:t>
                      </a:r>
                      <a:endParaRPr lang="zh-CN" sz="1800" b="0" kern="1000" dirty="0">
                        <a:solidFill>
                          <a:srgbClr val="0000FF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290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b="0" kern="1000" dirty="0">
                          <a:solidFill>
                            <a:srgbClr val="0000FF"/>
                          </a:solidFill>
                          <a:effectLst/>
                        </a:rPr>
                        <a:t>blank</a:t>
                      </a:r>
                      <a:endParaRPr lang="zh-CN" sz="1800" b="0" kern="1000" dirty="0">
                        <a:solidFill>
                          <a:srgbClr val="0000FF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b="0" kern="1000" dirty="0">
                          <a:solidFill>
                            <a:srgbClr val="0000FF"/>
                          </a:solidFill>
                          <a:effectLst/>
                        </a:rPr>
                        <a:t>在新窗口中打开</a:t>
                      </a:r>
                      <a:endParaRPr lang="zh-CN" sz="1800" b="0" kern="1000" dirty="0">
                        <a:solidFill>
                          <a:srgbClr val="0000FF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290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b="0" kern="1000" dirty="0">
                          <a:solidFill>
                            <a:srgbClr val="0000FF"/>
                          </a:solidFill>
                          <a:effectLst/>
                        </a:rPr>
                        <a:t>self</a:t>
                      </a:r>
                      <a:endParaRPr lang="zh-CN" sz="1800" b="0" kern="1000" dirty="0">
                        <a:solidFill>
                          <a:srgbClr val="0000FF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b="0" kern="1000" dirty="0">
                          <a:solidFill>
                            <a:srgbClr val="0000FF"/>
                          </a:solidFill>
                          <a:effectLst/>
                        </a:rPr>
                        <a:t>在同一窗口中打开，和默认值一致</a:t>
                      </a:r>
                      <a:endParaRPr lang="zh-CN" sz="1800" b="0" kern="1000" dirty="0">
                        <a:solidFill>
                          <a:srgbClr val="0000FF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2906"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b="0" kern="1000" dirty="0">
                          <a:solidFill>
                            <a:srgbClr val="0000FF"/>
                          </a:solidFill>
                          <a:effectLst/>
                        </a:rPr>
                        <a:t>top</a:t>
                      </a:r>
                      <a:endParaRPr lang="zh-CN" sz="1800" b="0" kern="1000" dirty="0">
                        <a:solidFill>
                          <a:srgbClr val="0000FF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b="0" kern="1000" dirty="0">
                          <a:solidFill>
                            <a:srgbClr val="0000FF"/>
                          </a:solidFill>
                          <a:effectLst/>
                        </a:rPr>
                        <a:t>在浏览器的整个窗口中打开，忽略任何框架</a:t>
                      </a:r>
                      <a:endParaRPr lang="zh-CN" sz="1800" b="0" kern="1000" dirty="0">
                        <a:solidFill>
                          <a:srgbClr val="0000FF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 anchorCtr="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9719" name="Rectangle 1"/>
          <p:cNvSpPr>
            <a:spLocks noChangeArrowheads="1"/>
          </p:cNvSpPr>
          <p:nvPr/>
        </p:nvSpPr>
        <p:spPr bwMode="white">
          <a:xfrm>
            <a:off x="1849909" y="1113573"/>
            <a:ext cx="69135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52730" defTabSz="-635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tabLst>
                <a:tab pos="2667000" algn="ctr"/>
              </a:tabLst>
              <a:defRPr sz="2800" b="1">
                <a:solidFill>
                  <a:srgbClr val="1481B8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-635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tabLst>
                <a:tab pos="2667000" algn="ctr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-635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2667000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-635" eaLnBrk="0" hangingPunct="0">
              <a:spcBef>
                <a:spcPct val="20000"/>
              </a:spcBef>
              <a:buChar char="–"/>
              <a:tabLst>
                <a:tab pos="2667000" algn="ct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-635" eaLnBrk="0" hangingPunct="0">
              <a:spcBef>
                <a:spcPct val="20000"/>
              </a:spcBef>
              <a:buChar char="»"/>
              <a:tabLst>
                <a:tab pos="2667000" algn="ct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-63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67000" algn="ct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-63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67000" algn="ct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-63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67000" algn="ct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-63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67000" algn="ct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超级链接属性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的值及说明</a:t>
            </a:r>
            <a:endParaRPr lang="zh-CN" altLang="en-US" sz="2000" dirty="0">
              <a:solidFill>
                <a:schemeClr val="tx1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itchFamily="18" charset="0"/>
              </a:rPr>
              <a:t>2.4  </a:t>
            </a:r>
            <a:r>
              <a:rPr kumimoji="1" lang="zh-CN" altLang="en-US" dirty="0">
                <a:latin typeface="Times New Roman" pitchFamily="18" charset="0"/>
              </a:rPr>
              <a:t>超链接标签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56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1940" y="247829"/>
            <a:ext cx="7212705" cy="468994"/>
          </a:xfrm>
          <a:noFill/>
          <a:ln w="9525">
            <a:noFill/>
            <a:rou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dirty="0">
                <a:latin typeface="Times New Roman" pitchFamily="18" charset="0"/>
                <a:sym typeface="+mn-ea"/>
              </a:rPr>
              <a:t>2.4.2 </a:t>
            </a:r>
            <a:r>
              <a:rPr kumimoji="1" lang="zh-CN" altLang="en-US" dirty="0">
                <a:latin typeface="Times New Roman" pitchFamily="18" charset="0"/>
                <a:sym typeface="+mn-ea"/>
              </a:rPr>
              <a:t>超链接类型</a:t>
            </a:r>
            <a:endParaRPr kumimoji="1" lang="zh-CN" altLang="en-US" dirty="0">
              <a:latin typeface="Times New Roman" pitchFamily="18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281957" y="1052737"/>
            <a:ext cx="7409180" cy="1156335"/>
            <a:chOff x="1733" y="2277"/>
            <a:chExt cx="11668" cy="1821"/>
          </a:xfrm>
        </p:grpSpPr>
        <p:cxnSp>
          <p:nvCxnSpPr>
            <p:cNvPr id="6" name="直接连接符 5"/>
            <p:cNvCxnSpPr/>
            <p:nvPr>
              <p:custDataLst>
                <p:tags r:id="rId7"/>
              </p:custDataLst>
            </p:nvPr>
          </p:nvCxnSpPr>
          <p:spPr>
            <a:xfrm flipV="1">
              <a:off x="5383" y="4080"/>
              <a:ext cx="7937" cy="18"/>
            </a:xfrm>
            <a:prstGeom prst="line">
              <a:avLst/>
            </a:prstGeom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>
              <p:custDataLst>
                <p:tags r:id="rId8"/>
              </p:custDataLst>
            </p:nvPr>
          </p:nvCxnSpPr>
          <p:spPr>
            <a:xfrm>
              <a:off x="5383" y="2277"/>
              <a:ext cx="7817" cy="3"/>
            </a:xfrm>
            <a:prstGeom prst="line">
              <a:avLst/>
            </a:prstGeom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1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383" y="2467"/>
              <a:ext cx="8018" cy="1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b="1" dirty="0">
                  <a:solidFill>
                    <a:srgbClr val="0000FF"/>
                  </a:solidFill>
                  <a:latin typeface="+mn-lt"/>
                  <a:ea typeface="+mn-lt"/>
                </a:rPr>
                <a:t>将超链接标记</a:t>
              </a:r>
              <a:r>
                <a:rPr lang="en-US" altLang="zh-CN" b="1" dirty="0">
                  <a:solidFill>
                    <a:srgbClr val="0000FF"/>
                  </a:solidFill>
                  <a:latin typeface="+mn-lt"/>
                  <a:ea typeface="+mn-lt"/>
                </a:rPr>
                <a:t>&lt;a&gt;</a:t>
              </a:r>
              <a:r>
                <a:rPr lang="zh-CN" altLang="en-US" b="1" dirty="0">
                  <a:solidFill>
                    <a:srgbClr val="0000FF"/>
                  </a:solidFill>
                  <a:latin typeface="+mn-lt"/>
                  <a:ea typeface="+mn-lt"/>
                </a:rPr>
                <a:t>中</a:t>
              </a:r>
              <a:r>
                <a:rPr lang="en-US" altLang="zh-CN" b="1" dirty="0">
                  <a:solidFill>
                    <a:srgbClr val="0000FF"/>
                  </a:solidFill>
                  <a:latin typeface="+mn-lt"/>
                  <a:ea typeface="+mn-lt"/>
                </a:rPr>
                <a:t>href</a:t>
              </a:r>
              <a:r>
                <a:rPr lang="zh-CN" altLang="en-US" b="1" dirty="0">
                  <a:solidFill>
                    <a:srgbClr val="0000FF"/>
                  </a:solidFill>
                  <a:latin typeface="+mn-lt"/>
                  <a:ea typeface="+mn-lt"/>
                </a:rPr>
                <a:t>属性的</a:t>
              </a:r>
              <a:r>
                <a:rPr lang="en-US" altLang="zh-CN" b="1" dirty="0">
                  <a:solidFill>
                    <a:srgbClr val="0000FF"/>
                  </a:solidFill>
                  <a:latin typeface="+mn-lt"/>
                  <a:ea typeface="+mn-lt"/>
                </a:rPr>
                <a:t>URL</a:t>
              </a:r>
              <a:r>
                <a:rPr lang="zh-CN" altLang="en-US" b="1" dirty="0">
                  <a:solidFill>
                    <a:srgbClr val="0000FF"/>
                  </a:solidFill>
                  <a:latin typeface="+mn-lt"/>
                  <a:ea typeface="+mn-lt"/>
                </a:rPr>
                <a:t>值设置为相对路径，就可以在</a:t>
              </a:r>
              <a:r>
                <a:rPr lang="en-US" altLang="zh-CN" b="1" dirty="0">
                  <a:solidFill>
                    <a:srgbClr val="0000FF"/>
                  </a:solidFill>
                  <a:latin typeface="+mn-lt"/>
                  <a:ea typeface="+mn-lt"/>
                </a:rPr>
                <a:t>html</a:t>
              </a:r>
              <a:r>
                <a:rPr lang="zh-CN" altLang="en-US" b="1" dirty="0">
                  <a:solidFill>
                    <a:srgbClr val="0000FF"/>
                  </a:solidFill>
                  <a:latin typeface="+mn-lt"/>
                  <a:ea typeface="+mn-lt"/>
                </a:rPr>
                <a:t>文件中定义内部超链接</a:t>
              </a:r>
            </a:p>
          </p:txBody>
        </p:sp>
        <p:sp>
          <p:nvSpPr>
            <p:cNvPr id="13" name="五边形 12"/>
            <p:cNvSpPr/>
            <p:nvPr/>
          </p:nvSpPr>
          <p:spPr>
            <a:xfrm>
              <a:off x="1733" y="2554"/>
              <a:ext cx="3128" cy="1536"/>
            </a:xfrm>
            <a:prstGeom prst="homePlat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zh-CN" altLang="en-US" sz="2400">
                  <a:solidFill>
                    <a:srgbClr val="0000FF"/>
                  </a:solidFill>
                  <a:latin typeface="Arial" panose="020B0604020202020204" pitchFamily="34" charset="0"/>
                </a:rPr>
                <a:t>内部链接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291482" y="2629441"/>
            <a:ext cx="7409180" cy="1061720"/>
            <a:chOff x="1748" y="4760"/>
            <a:chExt cx="11668" cy="1672"/>
          </a:xfrm>
        </p:grpSpPr>
        <p:sp>
          <p:nvSpPr>
            <p:cNvPr id="16" name="矩形 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398" y="4809"/>
              <a:ext cx="8018" cy="1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b="1" dirty="0">
                  <a:solidFill>
                    <a:srgbClr val="0000FF"/>
                  </a:solidFill>
                  <a:latin typeface="+mn-lt"/>
                  <a:ea typeface="+mn-lt"/>
                </a:rPr>
                <a:t>需要链接网站外部文件时，将超链接标记</a:t>
              </a:r>
              <a:r>
                <a:rPr lang="en-US" altLang="zh-CN" b="1" dirty="0">
                  <a:solidFill>
                    <a:srgbClr val="0000FF"/>
                  </a:solidFill>
                  <a:latin typeface="+mn-lt"/>
                  <a:ea typeface="+mn-lt"/>
                </a:rPr>
                <a:t>&lt;a&gt;</a:t>
              </a:r>
              <a:r>
                <a:rPr lang="zh-CN" altLang="en-US" b="1" dirty="0">
                  <a:solidFill>
                    <a:srgbClr val="0000FF"/>
                  </a:solidFill>
                  <a:latin typeface="+mn-lt"/>
                  <a:ea typeface="+mn-lt"/>
                </a:rPr>
                <a:t>中</a:t>
              </a:r>
              <a:r>
                <a:rPr lang="en-US" altLang="zh-CN" b="1" dirty="0">
                  <a:solidFill>
                    <a:srgbClr val="0000FF"/>
                  </a:solidFill>
                  <a:latin typeface="+mn-lt"/>
                  <a:ea typeface="+mn-lt"/>
                </a:rPr>
                <a:t>href</a:t>
              </a:r>
              <a:r>
                <a:rPr lang="zh-CN" altLang="en-US" b="1" dirty="0">
                  <a:solidFill>
                    <a:srgbClr val="0000FF"/>
                  </a:solidFill>
                  <a:latin typeface="+mn-lt"/>
                  <a:ea typeface="+mn-lt"/>
                </a:rPr>
                <a:t>属性的</a:t>
              </a:r>
              <a:r>
                <a:rPr lang="en-US" altLang="zh-CN" b="1" dirty="0">
                  <a:solidFill>
                    <a:srgbClr val="0000FF"/>
                  </a:solidFill>
                  <a:latin typeface="+mn-lt"/>
                  <a:ea typeface="+mn-lt"/>
                </a:rPr>
                <a:t>URL</a:t>
              </a:r>
              <a:r>
                <a:rPr lang="zh-CN" altLang="en-US" b="1" dirty="0">
                  <a:solidFill>
                    <a:srgbClr val="0000FF"/>
                  </a:solidFill>
                  <a:latin typeface="+mn-lt"/>
                  <a:ea typeface="+mn-lt"/>
                </a:rPr>
                <a:t>值设置为绝对路径即可</a:t>
              </a:r>
            </a:p>
          </p:txBody>
        </p:sp>
        <p:sp>
          <p:nvSpPr>
            <p:cNvPr id="17" name="五边形 16"/>
            <p:cNvSpPr/>
            <p:nvPr/>
          </p:nvSpPr>
          <p:spPr>
            <a:xfrm>
              <a:off x="1748" y="4896"/>
              <a:ext cx="3128" cy="1536"/>
            </a:xfrm>
            <a:prstGeom prst="homePlat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zh-CN" altLang="en-US" sz="2400">
                  <a:solidFill>
                    <a:srgbClr val="0000FF"/>
                  </a:solidFill>
                  <a:latin typeface="Arial" panose="020B0604020202020204" pitchFamily="34" charset="0"/>
                </a:rPr>
                <a:t>外部链接</a:t>
              </a:r>
            </a:p>
          </p:txBody>
        </p:sp>
        <p:cxnSp>
          <p:nvCxnSpPr>
            <p:cNvPr id="18" name="直接连接符 17"/>
            <p:cNvCxnSpPr/>
            <p:nvPr>
              <p:custDataLst>
                <p:tags r:id="rId5"/>
              </p:custDataLst>
            </p:nvPr>
          </p:nvCxnSpPr>
          <p:spPr>
            <a:xfrm>
              <a:off x="5495" y="4760"/>
              <a:ext cx="7817" cy="3"/>
            </a:xfrm>
            <a:prstGeom prst="line">
              <a:avLst/>
            </a:prstGeom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6"/>
              </p:custDataLst>
            </p:nvPr>
          </p:nvCxnSpPr>
          <p:spPr>
            <a:xfrm>
              <a:off x="5539" y="6381"/>
              <a:ext cx="7817" cy="3"/>
            </a:xfrm>
            <a:prstGeom prst="line">
              <a:avLst/>
            </a:prstGeom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2292752" y="4041046"/>
            <a:ext cx="7409180" cy="1061720"/>
            <a:chOff x="1750" y="6983"/>
            <a:chExt cx="11668" cy="1672"/>
          </a:xfrm>
        </p:grpSpPr>
        <p:sp>
          <p:nvSpPr>
            <p:cNvPr id="20" name="矩形 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400" y="7032"/>
              <a:ext cx="8018" cy="1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rm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b="1" dirty="0">
                  <a:solidFill>
                    <a:srgbClr val="0000FF"/>
                  </a:solidFill>
                  <a:latin typeface="+mn-lt"/>
                  <a:ea typeface="+mn-lt"/>
                </a:rPr>
                <a:t>有的网页内容特别多、特别长，需要翻页才能看到想要的内容，这时，可以定义书签链接</a:t>
              </a:r>
            </a:p>
          </p:txBody>
        </p:sp>
        <p:sp>
          <p:nvSpPr>
            <p:cNvPr id="21" name="五边形 20"/>
            <p:cNvSpPr/>
            <p:nvPr/>
          </p:nvSpPr>
          <p:spPr>
            <a:xfrm>
              <a:off x="1750" y="7119"/>
              <a:ext cx="3128" cy="1536"/>
            </a:xfrm>
            <a:prstGeom prst="homePlat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zh-CN" altLang="en-US" sz="2400">
                  <a:solidFill>
                    <a:srgbClr val="0000FF"/>
                  </a:solidFill>
                  <a:latin typeface="Arial" panose="020B0604020202020204" pitchFamily="34" charset="0"/>
                </a:rPr>
                <a:t>书签链接</a:t>
              </a:r>
            </a:p>
          </p:txBody>
        </p:sp>
        <p:cxnSp>
          <p:nvCxnSpPr>
            <p:cNvPr id="22" name="直接连接符 21"/>
            <p:cNvCxnSpPr/>
            <p:nvPr>
              <p:custDataLst>
                <p:tags r:id="rId2"/>
              </p:custDataLst>
            </p:nvPr>
          </p:nvCxnSpPr>
          <p:spPr>
            <a:xfrm>
              <a:off x="5497" y="6983"/>
              <a:ext cx="7817" cy="3"/>
            </a:xfrm>
            <a:prstGeom prst="line">
              <a:avLst/>
            </a:prstGeom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>
              <p:custDataLst>
                <p:tags r:id="rId3"/>
              </p:custDataLst>
            </p:nvPr>
          </p:nvCxnSpPr>
          <p:spPr>
            <a:xfrm>
              <a:off x="5541" y="8604"/>
              <a:ext cx="7817" cy="3"/>
            </a:xfrm>
            <a:prstGeom prst="line">
              <a:avLst/>
            </a:prstGeom>
            <a:ln w="127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474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5854" y="191309"/>
            <a:ext cx="6336704" cy="537021"/>
          </a:xfrm>
          <a:noFill/>
          <a:ln w="9525">
            <a:noFill/>
            <a:rou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dirty="0" smtClean="0">
                <a:latin typeface="Times New Roman" pitchFamily="18" charset="0"/>
                <a:sym typeface="+mn-ea"/>
              </a:rPr>
              <a:t>2.4.3 </a:t>
            </a:r>
            <a:r>
              <a:rPr kumimoji="1" lang="zh-CN" altLang="en-US" dirty="0">
                <a:latin typeface="Times New Roman" pitchFamily="18" charset="0"/>
                <a:sym typeface="+mn-ea"/>
              </a:rPr>
              <a:t>超链接路径</a:t>
            </a:r>
            <a:endParaRPr kumimoji="1" lang="zh-CN" altLang="en-US" dirty="0">
              <a:latin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77902" y="1058228"/>
            <a:ext cx="2764155" cy="4100195"/>
            <a:chOff x="1273" y="2379"/>
            <a:chExt cx="4353" cy="6457"/>
          </a:xfrm>
        </p:grpSpPr>
        <p:grpSp>
          <p:nvGrpSpPr>
            <p:cNvPr id="4" name="组合 3"/>
            <p:cNvGrpSpPr/>
            <p:nvPr>
              <p:custDataLst>
                <p:tags r:id="rId11"/>
              </p:custDataLst>
            </p:nvPr>
          </p:nvGrpSpPr>
          <p:grpSpPr>
            <a:xfrm>
              <a:off x="1918" y="2379"/>
              <a:ext cx="2643" cy="2545"/>
              <a:chOff x="1267883" y="2183066"/>
              <a:chExt cx="1678618" cy="1703133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267883" y="2183066"/>
                <a:ext cx="1678618" cy="1703133"/>
                <a:chOff x="1267883" y="2183067"/>
                <a:chExt cx="1729441" cy="1754698"/>
              </a:xfrm>
            </p:grpSpPr>
            <p:sp>
              <p:nvSpPr>
                <p:cNvPr id="8" name="Sev01"/>
                <p:cNvSpPr/>
                <p:nvPr>
                  <p:custDataLst>
                    <p:tags r:id="rId14"/>
                  </p:custDataLst>
                </p:nvPr>
              </p:nvSpPr>
              <p:spPr>
                <a:xfrm rot="5400000">
                  <a:off x="1267883" y="2183067"/>
                  <a:ext cx="1612996" cy="1612996"/>
                </a:xfrm>
                <a:prstGeom prst="teardrop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75410"/>
                  <a:endParaRPr lang="en-US" sz="5335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2" name="Half Frame 12"/>
                <p:cNvSpPr/>
                <p:nvPr>
                  <p:custDataLst>
                    <p:tags r:id="rId15"/>
                  </p:custDataLst>
                </p:nvPr>
              </p:nvSpPr>
              <p:spPr>
                <a:xfrm rot="10800000">
                  <a:off x="1911123" y="2851564"/>
                  <a:ext cx="1086201" cy="1086201"/>
                </a:xfrm>
                <a:prstGeom prst="halfFrame">
                  <a:avLst>
                    <a:gd name="adj1" fmla="val 4570"/>
                    <a:gd name="adj2" fmla="val 3947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75410"/>
                  <a:endParaRPr lang="en-US" sz="3555" dirty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17" name="文本框 16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1646978" y="2554541"/>
                <a:ext cx="921385" cy="875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375410"/>
                <a:r>
                  <a:rPr lang="zh-CN" altLang="en-US" sz="2400" b="1" dirty="0">
                    <a:solidFill>
                      <a:srgbClr val="FFFF00"/>
                    </a:solidFill>
                  </a:rPr>
                  <a:t>绝对路径</a:t>
                </a:r>
              </a:p>
            </p:txBody>
          </p:sp>
        </p:grpSp>
        <p:sp>
          <p:nvSpPr>
            <p:cNvPr id="36" name="文本框 35"/>
            <p:cNvSpPr txBox="1"/>
            <p:nvPr>
              <p:custDataLst>
                <p:tags r:id="rId12"/>
              </p:custDataLst>
            </p:nvPr>
          </p:nvSpPr>
          <p:spPr>
            <a:xfrm>
              <a:off x="1273" y="5238"/>
              <a:ext cx="4353" cy="3598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 rtlCol="0">
              <a:normAutofit/>
            </a:bodyPr>
            <a:lstStyle/>
            <a:p>
              <a:pPr algn="l"/>
              <a:r>
                <a:rPr lang="zh-CN" altLang="en-US" sz="2000" b="1" dirty="0">
                  <a:solidFill>
                    <a:srgbClr val="0000FF"/>
                  </a:solidFill>
                  <a:latin typeface="+mn-lt"/>
                  <a:ea typeface="+mn-lt"/>
                  <a:sym typeface="+mn-ea"/>
                </a:rPr>
                <a:t>文件的完整路径，包括文件传输的协议，如http、ftp等，一般用于网站的外部链接，例如http://www.sohu.com</a:t>
              </a:r>
              <a:endParaRPr lang="zh-CN" altLang="en-US" sz="2000" b="1" dirty="0">
                <a:solidFill>
                  <a:srgbClr val="0000FF"/>
                </a:solidFill>
                <a:latin typeface="+mn-lt"/>
                <a:ea typeface="+mn-lt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92021" y="1058228"/>
            <a:ext cx="2764155" cy="4100195"/>
            <a:chOff x="1273" y="2379"/>
            <a:chExt cx="4353" cy="6457"/>
          </a:xfrm>
        </p:grpSpPr>
        <p:grpSp>
          <p:nvGrpSpPr>
            <p:cNvPr id="19" name="组合 18"/>
            <p:cNvGrpSpPr/>
            <p:nvPr>
              <p:custDataLst>
                <p:tags r:id="rId6"/>
              </p:custDataLst>
            </p:nvPr>
          </p:nvGrpSpPr>
          <p:grpSpPr>
            <a:xfrm>
              <a:off x="1918" y="2379"/>
              <a:ext cx="2643" cy="2545"/>
              <a:chOff x="1267883" y="2183066"/>
              <a:chExt cx="1678618" cy="1703133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1267883" y="2183066"/>
                <a:ext cx="1678618" cy="1703133"/>
                <a:chOff x="1267883" y="2183067"/>
                <a:chExt cx="1729441" cy="1754698"/>
              </a:xfrm>
            </p:grpSpPr>
            <p:sp>
              <p:nvSpPr>
                <p:cNvPr id="21" name="Sev01"/>
                <p:cNvSpPr/>
                <p:nvPr>
                  <p:custDataLst>
                    <p:tags r:id="rId9"/>
                  </p:custDataLst>
                </p:nvPr>
              </p:nvSpPr>
              <p:spPr>
                <a:xfrm rot="5400000">
                  <a:off x="1267883" y="2183067"/>
                  <a:ext cx="1612996" cy="1612996"/>
                </a:xfrm>
                <a:prstGeom prst="teardrop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75410"/>
                  <a:endParaRPr lang="en-US" sz="5335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2" name="Half Frame 12"/>
                <p:cNvSpPr/>
                <p:nvPr>
                  <p:custDataLst>
                    <p:tags r:id="rId10"/>
                  </p:custDataLst>
                </p:nvPr>
              </p:nvSpPr>
              <p:spPr>
                <a:xfrm rot="10800000">
                  <a:off x="1911123" y="2851564"/>
                  <a:ext cx="1086201" cy="1086201"/>
                </a:xfrm>
                <a:prstGeom prst="halfFrame">
                  <a:avLst>
                    <a:gd name="adj1" fmla="val 4570"/>
                    <a:gd name="adj2" fmla="val 3947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75410"/>
                  <a:endParaRPr lang="en-US" sz="3555" dirty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23" name="文本框 22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1646978" y="2554541"/>
                <a:ext cx="921385" cy="867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375410"/>
                <a:r>
                  <a:rPr lang="zh-CN" altLang="en-US" sz="2400" b="1" dirty="0">
                    <a:solidFill>
                      <a:srgbClr val="FFFF00"/>
                    </a:solidFill>
                  </a:rPr>
                  <a:t>相对路径</a:t>
                </a:r>
              </a:p>
            </p:txBody>
          </p:sp>
        </p:grpSp>
        <p:sp>
          <p:nvSpPr>
            <p:cNvPr id="24" name="文本框 23"/>
            <p:cNvSpPr txBox="1"/>
            <p:nvPr>
              <p:custDataLst>
                <p:tags r:id="rId7"/>
              </p:custDataLst>
            </p:nvPr>
          </p:nvSpPr>
          <p:spPr>
            <a:xfrm>
              <a:off x="1273" y="5238"/>
              <a:ext cx="4353" cy="359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l"/>
              <a:r>
                <a:rPr lang="zh-CN" altLang="en-US" sz="2000" b="1" dirty="0">
                  <a:solidFill>
                    <a:srgbClr val="0000FF"/>
                  </a:solidFill>
                  <a:latin typeface="+mn-lt"/>
                  <a:ea typeface="+mn-lt"/>
                  <a:sym typeface="+mn-ea"/>
                </a:rPr>
                <a:t>相对于当前文件的路径，它包含了从当前文件指向目的文件的路径，适用于网站的内部链接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510691" y="1058228"/>
            <a:ext cx="2764155" cy="4100195"/>
            <a:chOff x="1273" y="2379"/>
            <a:chExt cx="4353" cy="6457"/>
          </a:xfrm>
        </p:grpSpPr>
        <p:grpSp>
          <p:nvGrpSpPr>
            <p:cNvPr id="26" name="组合 25"/>
            <p:cNvGrpSpPr/>
            <p:nvPr>
              <p:custDataLst>
                <p:tags r:id="rId1"/>
              </p:custDataLst>
            </p:nvPr>
          </p:nvGrpSpPr>
          <p:grpSpPr>
            <a:xfrm>
              <a:off x="1918" y="2379"/>
              <a:ext cx="2643" cy="2545"/>
              <a:chOff x="1267883" y="2183066"/>
              <a:chExt cx="1678618" cy="1703133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1267883" y="2183066"/>
                <a:ext cx="1678618" cy="1703133"/>
                <a:chOff x="1267883" y="2183067"/>
                <a:chExt cx="1729441" cy="1754698"/>
              </a:xfrm>
            </p:grpSpPr>
            <p:sp>
              <p:nvSpPr>
                <p:cNvPr id="28" name="Sev01"/>
                <p:cNvSpPr/>
                <p:nvPr>
                  <p:custDataLst>
                    <p:tags r:id="rId4"/>
                  </p:custDataLst>
                </p:nvPr>
              </p:nvSpPr>
              <p:spPr>
                <a:xfrm rot="5400000">
                  <a:off x="1267883" y="2183067"/>
                  <a:ext cx="1612996" cy="1612996"/>
                </a:xfrm>
                <a:prstGeom prst="teardrop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75410"/>
                  <a:endParaRPr lang="en-US" sz="5335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29" name="Half Frame 12"/>
                <p:cNvSpPr/>
                <p:nvPr>
                  <p:custDataLst>
                    <p:tags r:id="rId5"/>
                  </p:custDataLst>
                </p:nvPr>
              </p:nvSpPr>
              <p:spPr>
                <a:xfrm rot="10800000">
                  <a:off x="1911123" y="2851564"/>
                  <a:ext cx="1086201" cy="1086201"/>
                </a:xfrm>
                <a:prstGeom prst="halfFrame">
                  <a:avLst>
                    <a:gd name="adj1" fmla="val 4570"/>
                    <a:gd name="adj2" fmla="val 3947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1375410"/>
                  <a:endParaRPr lang="en-US" sz="3555" dirty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30" name="文本框 29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646978" y="2554541"/>
                <a:ext cx="921385" cy="867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375410"/>
                <a:r>
                  <a:rPr lang="zh-CN" altLang="en-US" sz="2400" b="1" dirty="0">
                    <a:solidFill>
                      <a:srgbClr val="FFFF00"/>
                    </a:solidFill>
                  </a:rPr>
                  <a:t>根路径</a:t>
                </a:r>
              </a:p>
            </p:txBody>
          </p:sp>
        </p:grpSp>
        <p:sp>
          <p:nvSpPr>
            <p:cNvPr id="31" name="文本框 30"/>
            <p:cNvSpPr txBox="1"/>
            <p:nvPr>
              <p:custDataLst>
                <p:tags r:id="rId2"/>
              </p:custDataLst>
            </p:nvPr>
          </p:nvSpPr>
          <p:spPr>
            <a:xfrm>
              <a:off x="1273" y="5238"/>
              <a:ext cx="4353" cy="359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algn="l"/>
              <a:r>
                <a:rPr lang="zh-CN" altLang="en-US" sz="2000" b="1" dirty="0">
                  <a:solidFill>
                    <a:srgbClr val="0000FF"/>
                  </a:solidFill>
                  <a:latin typeface="+mn-lt"/>
                  <a:ea typeface="+mn-lt"/>
                  <a:sym typeface="+mn-lt"/>
                </a:rPr>
                <a:t>根路径的设置以“/”开头，后面紧跟文件路径，例如：download/index.html，根路径的设置也适用于内部链接的建立，一般不使用根路径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590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1417861" y="204470"/>
            <a:ext cx="7493000" cy="400390"/>
          </a:xfrm>
          <a:noFill/>
          <a:ln w="9525">
            <a:noFill/>
            <a:rou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dirty="0" smtClean="0">
                <a:latin typeface="Times New Roman" pitchFamily="18" charset="0"/>
              </a:rPr>
              <a:t>2.4.3 </a:t>
            </a:r>
            <a:r>
              <a:rPr kumimoji="1" lang="zh-CN" altLang="en-US" dirty="0">
                <a:latin typeface="Times New Roman" pitchFamily="18" charset="0"/>
              </a:rPr>
              <a:t>超</a:t>
            </a:r>
            <a:r>
              <a:rPr kumimoji="1" lang="zh-CN" altLang="en-US" dirty="0" smtClean="0">
                <a:latin typeface="Times New Roman" pitchFamily="18" charset="0"/>
              </a:rPr>
              <a:t>链路</a:t>
            </a:r>
            <a:r>
              <a:rPr kumimoji="1" lang="zh-CN" altLang="en-US" dirty="0">
                <a:latin typeface="Times New Roman" pitchFamily="18" charset="0"/>
              </a:rPr>
              <a:t>径</a:t>
            </a:r>
          </a:p>
        </p:txBody>
      </p:sp>
      <p:sp>
        <p:nvSpPr>
          <p:cNvPr id="32771" name="内容占位符 2"/>
          <p:cNvSpPr>
            <a:spLocks noGrp="1"/>
          </p:cNvSpPr>
          <p:nvPr>
            <p:ph idx="4294967295"/>
          </p:nvPr>
        </p:nvSpPr>
        <p:spPr>
          <a:xfrm>
            <a:off x="1983581" y="1393826"/>
            <a:ext cx="8229600" cy="4930775"/>
          </a:xfrm>
        </p:spPr>
        <p:txBody>
          <a:bodyPr/>
          <a:lstStyle/>
          <a:p>
            <a:pPr lvl="1" eaLnBrk="1" hangingPunct="1"/>
            <a:endParaRPr lang="en-US" altLang="zh-CN">
              <a:latin typeface="Arial" panose="020B0604020202020204" pitchFamily="34" charset="0"/>
            </a:endParaRPr>
          </a:p>
          <a:p>
            <a:pPr lvl="1" eaLnBrk="1" hangingPunct="1"/>
            <a:endParaRPr lang="en-US" altLang="zh-CN">
              <a:latin typeface="Arial" panose="020B0604020202020204" pitchFamily="34" charset="0"/>
            </a:endParaRPr>
          </a:p>
          <a:p>
            <a:pPr lvl="1" eaLnBrk="1" hangingPunct="1"/>
            <a:endParaRPr lang="en-US" altLang="zh-CN">
              <a:latin typeface="Arial" panose="020B0604020202020204" pitchFamily="34" charset="0"/>
            </a:endParaRPr>
          </a:p>
          <a:p>
            <a:pPr lvl="1" eaLnBrk="1" hangingPunct="1"/>
            <a:endParaRPr lang="en-US" altLang="zh-CN">
              <a:latin typeface="Arial" panose="020B0604020202020204" pitchFamily="34" charset="0"/>
            </a:endParaRPr>
          </a:p>
          <a:p>
            <a:pPr lvl="1" eaLnBrk="1" hangingPunct="1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367543" y="980728"/>
            <a:ext cx="828040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zh-CN" altLang="en-US" sz="2000" kern="0" dirty="0">
                <a:solidFill>
                  <a:schemeClr val="accent6"/>
                </a:solidFill>
              </a:rPr>
              <a:t>链接到相同目录中的文件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000" kern="0" dirty="0">
                <a:solidFill>
                  <a:schemeClr val="accent6"/>
                </a:solidFill>
              </a:rPr>
              <a:t>只需提供文件名</a:t>
            </a:r>
            <a:r>
              <a:rPr lang="en-US" altLang="zh-CN" sz="2000" kern="0" dirty="0">
                <a:solidFill>
                  <a:schemeClr val="accent6"/>
                </a:solidFill>
              </a:rPr>
              <a:t>(</a:t>
            </a:r>
            <a:r>
              <a:rPr lang="zh-CN" altLang="en-US" sz="2000" kern="0" dirty="0">
                <a:solidFill>
                  <a:schemeClr val="accent6"/>
                </a:solidFill>
              </a:rPr>
              <a:t>或以</a:t>
            </a:r>
            <a:r>
              <a:rPr lang="en-US" altLang="zh-CN" sz="2000" kern="0" dirty="0">
                <a:solidFill>
                  <a:schemeClr val="accent6"/>
                </a:solidFill>
              </a:rPr>
              <a:t>./</a:t>
            </a:r>
            <a:r>
              <a:rPr lang="zh-CN" altLang="en-US" sz="2000" kern="0" dirty="0">
                <a:solidFill>
                  <a:schemeClr val="accent6"/>
                </a:solidFill>
              </a:rPr>
              <a:t>开始，再加文件名</a:t>
            </a:r>
            <a:r>
              <a:rPr lang="en-US" altLang="zh-CN" sz="2000" kern="0" dirty="0">
                <a:solidFill>
                  <a:schemeClr val="accent6"/>
                </a:solidFill>
              </a:rPr>
              <a:t>)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000" kern="0" dirty="0">
                <a:solidFill>
                  <a:schemeClr val="accent6"/>
                </a:solidFill>
              </a:rPr>
              <a:t>指向只有文件名的链接，表示链接文件与当前文档在一个目录中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000" kern="0" dirty="0">
                <a:solidFill>
                  <a:schemeClr val="accent6"/>
                </a:solidFill>
              </a:rPr>
              <a:t>服务器将在当前目录中查找相应文件</a:t>
            </a:r>
            <a:endParaRPr lang="en-US" altLang="zh-CN" sz="2000" kern="0" dirty="0">
              <a:solidFill>
                <a:schemeClr val="accent6"/>
              </a:solidFill>
            </a:endParaRPr>
          </a:p>
          <a:p>
            <a:pPr lvl="1" eaLnBrk="1" hangingPunct="1">
              <a:lnSpc>
                <a:spcPct val="105000"/>
              </a:lnSpc>
            </a:pPr>
            <a:endParaRPr lang="zh-CN" altLang="en-US" sz="2000" kern="0" dirty="0">
              <a:solidFill>
                <a:schemeClr val="accent6"/>
              </a:solidFill>
            </a:endParaRPr>
          </a:p>
          <a:p>
            <a:pPr eaLnBrk="1" hangingPunct="1">
              <a:lnSpc>
                <a:spcPct val="105000"/>
              </a:lnSpc>
            </a:pPr>
            <a:r>
              <a:rPr lang="zh-CN" altLang="en-US" sz="2000" kern="0" dirty="0">
                <a:solidFill>
                  <a:schemeClr val="accent6"/>
                </a:solidFill>
              </a:rPr>
              <a:t>链接到低层目录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000" kern="0" dirty="0">
                <a:solidFill>
                  <a:schemeClr val="accent6"/>
                </a:solidFill>
              </a:rPr>
              <a:t>要将路径名包含在</a:t>
            </a:r>
            <a:r>
              <a:rPr lang="en-US" altLang="zh-CN" sz="2000" kern="0" dirty="0">
                <a:solidFill>
                  <a:schemeClr val="accent6"/>
                </a:solidFill>
              </a:rPr>
              <a:t>URL</a:t>
            </a:r>
            <a:r>
              <a:rPr lang="zh-CN" altLang="en-US" sz="2000" kern="0" dirty="0">
                <a:solidFill>
                  <a:schemeClr val="accent6"/>
                </a:solidFill>
              </a:rPr>
              <a:t>中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zh-CN" sz="2000" kern="0" dirty="0">
                <a:solidFill>
                  <a:schemeClr val="accent6"/>
                </a:solidFill>
              </a:rPr>
              <a:t>例：href="recipes/index.html"</a:t>
            </a:r>
            <a:r>
              <a:rPr lang="zh-CN" altLang="en-US" sz="2000" kern="0" dirty="0">
                <a:solidFill>
                  <a:schemeClr val="accent6"/>
                </a:solidFill>
              </a:rPr>
              <a:t>  </a:t>
            </a:r>
            <a:r>
              <a:rPr lang="en-US" altLang="zh-CN" sz="2000" kern="0" dirty="0">
                <a:solidFill>
                  <a:schemeClr val="accent6"/>
                </a:solidFill>
              </a:rPr>
              <a:t>(</a:t>
            </a:r>
            <a:r>
              <a:rPr lang="zh-CN" altLang="en-US" sz="2000" kern="0" dirty="0">
                <a:solidFill>
                  <a:schemeClr val="accent6"/>
                </a:solidFill>
              </a:rPr>
              <a:t>或：</a:t>
            </a:r>
            <a:r>
              <a:rPr lang="en-US" altLang="zh-CN" sz="2000" kern="0" dirty="0" err="1">
                <a:solidFill>
                  <a:schemeClr val="accent6"/>
                </a:solidFill>
              </a:rPr>
              <a:t>href</a:t>
            </a:r>
            <a:r>
              <a:rPr lang="en-US" altLang="zh-CN" sz="2000" kern="0" dirty="0">
                <a:solidFill>
                  <a:schemeClr val="accent6"/>
                </a:solidFill>
              </a:rPr>
              <a:t>="./recipes/index.html")</a:t>
            </a:r>
          </a:p>
          <a:p>
            <a:pPr lvl="1" eaLnBrk="1" hangingPunct="1">
              <a:lnSpc>
                <a:spcPct val="105000"/>
              </a:lnSpc>
            </a:pPr>
            <a:endParaRPr lang="en-US" altLang="zh-CN" sz="2000" kern="0" dirty="0">
              <a:solidFill>
                <a:schemeClr val="accent6"/>
              </a:solidFill>
            </a:endParaRPr>
          </a:p>
          <a:p>
            <a:pPr eaLnBrk="1" hangingPunct="1">
              <a:lnSpc>
                <a:spcPct val="105000"/>
              </a:lnSpc>
            </a:pPr>
            <a:r>
              <a:rPr lang="zh-CN" altLang="en-US" sz="2000" kern="0" dirty="0">
                <a:solidFill>
                  <a:schemeClr val="accent6"/>
                </a:solidFill>
              </a:rPr>
              <a:t>链接到高层目录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000" kern="0" dirty="0">
                <a:solidFill>
                  <a:schemeClr val="accent6"/>
                </a:solidFill>
              </a:rPr>
              <a:t>路径名以</a:t>
            </a:r>
            <a:r>
              <a:rPr lang="en-US" altLang="zh-CN" sz="2000" kern="0" dirty="0">
                <a:solidFill>
                  <a:schemeClr val="accent6"/>
                </a:solidFill>
              </a:rPr>
              <a:t>../</a:t>
            </a:r>
            <a:r>
              <a:rPr lang="zh-CN" altLang="en-US" sz="2000" kern="0" dirty="0">
                <a:solidFill>
                  <a:schemeClr val="accent6"/>
                </a:solidFill>
              </a:rPr>
              <a:t>开始，告诉浏览器</a:t>
            </a:r>
            <a:r>
              <a:rPr lang="en-US" altLang="zh-CN" sz="2000" kern="0" dirty="0">
                <a:solidFill>
                  <a:schemeClr val="accent6"/>
                </a:solidFill>
              </a:rPr>
              <a:t>"</a:t>
            </a:r>
            <a:r>
              <a:rPr lang="zh-CN" altLang="en-US" sz="2000" kern="0" dirty="0">
                <a:solidFill>
                  <a:schemeClr val="accent6"/>
                </a:solidFill>
              </a:rPr>
              <a:t>回到上一层目录</a:t>
            </a:r>
            <a:r>
              <a:rPr lang="en-US" altLang="zh-CN" sz="2000" kern="0" dirty="0">
                <a:solidFill>
                  <a:schemeClr val="accent6"/>
                </a:solidFill>
              </a:rPr>
              <a:t>"</a:t>
            </a:r>
            <a:r>
              <a:rPr lang="zh-CN" altLang="en-US" sz="2000" kern="0" dirty="0">
                <a:solidFill>
                  <a:schemeClr val="accent6"/>
                </a:solidFill>
              </a:rPr>
              <a:t>，然后再找具体文件的路径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sz="2000" kern="0" dirty="0">
                <a:solidFill>
                  <a:schemeClr val="accent6"/>
                </a:solidFill>
              </a:rPr>
              <a:t>例：</a:t>
            </a:r>
            <a:r>
              <a:rPr lang="zh-CN" altLang="zh-CN" sz="2000" kern="0" dirty="0">
                <a:solidFill>
                  <a:schemeClr val="accent6"/>
                </a:solidFill>
              </a:rPr>
              <a:t>href="../index.html"</a:t>
            </a:r>
            <a:endParaRPr lang="zh-CN" altLang="en-US" sz="2000" kern="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13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3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3805" y="980728"/>
            <a:ext cx="10601349" cy="5112568"/>
          </a:xfrm>
        </p:spPr>
        <p:txBody>
          <a:bodyPr/>
          <a:lstStyle/>
          <a:p>
            <a:r>
              <a:rPr lang="zh-CN" altLang="en-US" dirty="0"/>
              <a:t>对信息很长的滚动网页，可能一次点击就需要回到网页顶部，需提供快捷的方式</a:t>
            </a:r>
          </a:p>
          <a:p>
            <a:r>
              <a:rPr lang="zh-CN" altLang="en-US" dirty="0"/>
              <a:t>链接到网页的指定点，也称为链接到文档片段</a:t>
            </a:r>
          </a:p>
          <a:p>
            <a:r>
              <a:rPr lang="zh-CN" altLang="en-US" dirty="0"/>
              <a:t>链接到网页中的指定点分为两个过程</a:t>
            </a:r>
          </a:p>
          <a:p>
            <a:pPr lvl="1"/>
            <a:r>
              <a:rPr lang="zh-CN" altLang="en-US" dirty="0"/>
              <a:t>确定目的地</a:t>
            </a:r>
          </a:p>
          <a:p>
            <a:pPr lvl="1"/>
            <a:r>
              <a:rPr lang="zh-CN" altLang="en-US" dirty="0"/>
              <a:t>设置到目的地的链接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2.4.3 </a:t>
            </a:r>
            <a:r>
              <a:rPr lang="zh-CN" altLang="en-US" dirty="0"/>
              <a:t>书签链接</a:t>
            </a:r>
          </a:p>
        </p:txBody>
      </p:sp>
    </p:spTree>
    <p:extLst>
      <p:ext uri="{BB962C8B-B14F-4D97-AF65-F5344CB8AC3E}">
        <p14:creationId xmlns:p14="http://schemas.microsoft.com/office/powerpoint/2010/main" val="273496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第一步：命名</a:t>
            </a:r>
            <a:r>
              <a:rPr lang="zh-CN" altLang="en-US" dirty="0" smtClean="0"/>
              <a:t>目的地</a:t>
            </a:r>
            <a:endParaRPr lang="en-US" altLang="zh-CN" dirty="0" smtClean="0"/>
          </a:p>
          <a:p>
            <a:pPr eaLnBrk="1" hangingPunct="1">
              <a:lnSpc>
                <a:spcPct val="105000"/>
              </a:lnSpc>
            </a:pPr>
            <a:r>
              <a:rPr lang="zh-CN" altLang="zh-CN" b="1" dirty="0"/>
              <a:t>创建目的地，就是使用</a:t>
            </a:r>
            <a:r>
              <a:rPr lang="zh-CN" altLang="zh-CN" b="1" dirty="0">
                <a:solidFill>
                  <a:srgbClr val="FF0000"/>
                </a:solidFill>
              </a:rPr>
              <a:t>id</a:t>
            </a:r>
            <a:r>
              <a:rPr lang="zh-CN" altLang="en-US" b="1" dirty="0">
                <a:solidFill>
                  <a:srgbClr val="FF0000"/>
                </a:solidFill>
              </a:rPr>
              <a:t>属</a:t>
            </a:r>
            <a:r>
              <a:rPr lang="zh-CN" altLang="zh-CN" b="1" dirty="0">
                <a:solidFill>
                  <a:srgbClr val="FF0000"/>
                </a:solidFill>
              </a:rPr>
              <a:t>性</a:t>
            </a:r>
            <a:r>
              <a:rPr lang="zh-CN" altLang="en-US" b="1" dirty="0"/>
              <a:t>（或</a:t>
            </a:r>
            <a:r>
              <a:rPr lang="en-US" altLang="zh-CN" b="1" dirty="0">
                <a:solidFill>
                  <a:srgbClr val="FF0000"/>
                </a:solidFill>
              </a:rPr>
              <a:t>name</a:t>
            </a:r>
            <a:r>
              <a:rPr lang="zh-CN" altLang="en-US" b="1" dirty="0">
                <a:solidFill>
                  <a:srgbClr val="FF0000"/>
                </a:solidFill>
              </a:rPr>
              <a:t>属性</a:t>
            </a:r>
            <a:r>
              <a:rPr lang="zh-CN" altLang="en-US" b="1" dirty="0"/>
              <a:t>）</a:t>
            </a:r>
            <a:r>
              <a:rPr lang="zh-CN" altLang="zh-CN" b="1" dirty="0"/>
              <a:t>给文档中的目标元素赋予唯一的名称（片段标识符）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zh-CN" b="1" dirty="0"/>
              <a:t>使用id来命名元素，可以用作片段标识符，即链接目的地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zh-CN" b="1" dirty="0"/>
              <a:t>例：</a:t>
            </a:r>
            <a:endParaRPr lang="zh-CN" altLang="en-US" b="1" dirty="0"/>
          </a:p>
          <a:p>
            <a:pPr lvl="1" eaLnBrk="1" hangingPunct="1">
              <a:lnSpc>
                <a:spcPct val="105000"/>
              </a:lnSpc>
            </a:pPr>
            <a:r>
              <a:rPr lang="zh-CN" altLang="zh-CN" dirty="0"/>
              <a:t>&lt;</a:t>
            </a:r>
            <a:r>
              <a:rPr lang="en-US" altLang="zh-CN" dirty="0"/>
              <a:t>a </a:t>
            </a:r>
            <a:r>
              <a:rPr lang="zh-CN" altLang="zh-CN" dirty="0"/>
              <a:t> id=</a:t>
            </a:r>
            <a:r>
              <a:rPr lang="en-US" altLang="zh-CN" dirty="0"/>
              <a:t>"</a:t>
            </a:r>
            <a:r>
              <a:rPr lang="en-US" altLang="zh-CN" dirty="0" err="1"/>
              <a:t>ChapterFive</a:t>
            </a:r>
            <a:r>
              <a:rPr lang="en-US" altLang="zh-CN" dirty="0"/>
              <a:t>"</a:t>
            </a:r>
            <a:r>
              <a:rPr lang="zh-CN" altLang="zh-CN" dirty="0"/>
              <a:t>&gt;</a:t>
            </a:r>
            <a:r>
              <a:rPr lang="zh-CN" altLang="en-US" dirty="0"/>
              <a:t>第五章</a:t>
            </a:r>
            <a:r>
              <a:rPr lang="zh-CN" altLang="zh-CN" dirty="0"/>
              <a:t>&lt;/</a:t>
            </a:r>
            <a:r>
              <a:rPr lang="en-US" altLang="zh-CN" dirty="0"/>
              <a:t>a</a:t>
            </a:r>
            <a:r>
              <a:rPr lang="zh-CN" altLang="zh-CN" dirty="0"/>
              <a:t>&gt;</a:t>
            </a:r>
            <a:endParaRPr lang="zh-CN" altLang="en-US" dirty="0"/>
          </a:p>
          <a:p>
            <a:pPr lvl="1" eaLnBrk="1" hangingPunct="1">
              <a:lnSpc>
                <a:spcPct val="105000"/>
              </a:lnSpc>
            </a:pPr>
            <a:r>
              <a:rPr lang="zh-CN" altLang="zh-CN" dirty="0"/>
              <a:t>&lt;h1 id=</a:t>
            </a:r>
            <a:r>
              <a:rPr lang="en-US" altLang="zh-CN" dirty="0"/>
              <a:t>"</a:t>
            </a:r>
            <a:r>
              <a:rPr lang="zh-CN" altLang="zh-CN" dirty="0"/>
              <a:t>ChapterFive</a:t>
            </a:r>
            <a:r>
              <a:rPr lang="en-US" altLang="zh-CN" dirty="0"/>
              <a:t>"</a:t>
            </a:r>
            <a:r>
              <a:rPr lang="zh-CN" altLang="zh-CN" dirty="0"/>
              <a:t>&gt;</a:t>
            </a:r>
            <a:r>
              <a:rPr lang="zh-CN" altLang="en-US" dirty="0"/>
              <a:t>第</a:t>
            </a:r>
            <a:r>
              <a:rPr lang="zh-CN" altLang="zh-CN" dirty="0"/>
              <a:t>五</a:t>
            </a:r>
            <a:r>
              <a:rPr lang="zh-CN" altLang="en-US" dirty="0"/>
              <a:t>章</a:t>
            </a:r>
            <a:r>
              <a:rPr lang="zh-CN" altLang="zh-CN" dirty="0"/>
              <a:t>&lt;/h1&gt;</a:t>
            </a:r>
            <a:endParaRPr lang="en-US" altLang="zh-CN" dirty="0"/>
          </a:p>
          <a:p>
            <a:pPr lvl="1" eaLnBrk="1" hangingPunct="1">
              <a:lnSpc>
                <a:spcPct val="105000"/>
              </a:lnSpc>
            </a:pPr>
            <a:r>
              <a:rPr lang="zh-CN" altLang="zh-CN" dirty="0"/>
              <a:t>&lt;</a:t>
            </a:r>
            <a:r>
              <a:rPr lang="en-US" altLang="zh-CN" dirty="0"/>
              <a:t>a</a:t>
            </a:r>
            <a:r>
              <a:rPr lang="zh-CN" altLang="zh-CN" dirty="0"/>
              <a:t> </a:t>
            </a:r>
            <a:r>
              <a:rPr lang="en-US" altLang="zh-CN" dirty="0"/>
              <a:t>name</a:t>
            </a:r>
            <a:r>
              <a:rPr lang="zh-CN" altLang="zh-CN" dirty="0"/>
              <a:t>=</a:t>
            </a:r>
            <a:r>
              <a:rPr lang="en-US" altLang="zh-CN" dirty="0"/>
              <a:t>"</a:t>
            </a:r>
            <a:r>
              <a:rPr lang="zh-CN" altLang="zh-CN" dirty="0"/>
              <a:t>ChapterFive</a:t>
            </a:r>
            <a:r>
              <a:rPr lang="en-US" altLang="zh-CN" dirty="0"/>
              <a:t>"</a:t>
            </a:r>
            <a:r>
              <a:rPr lang="zh-CN" altLang="zh-CN" dirty="0"/>
              <a:t>&gt;</a:t>
            </a:r>
            <a:r>
              <a:rPr lang="zh-CN" altLang="en-US" dirty="0"/>
              <a:t>第</a:t>
            </a:r>
            <a:r>
              <a:rPr lang="zh-CN" altLang="zh-CN" dirty="0"/>
              <a:t>五</a:t>
            </a:r>
            <a:r>
              <a:rPr lang="zh-CN" altLang="en-US" dirty="0"/>
              <a:t>章</a:t>
            </a:r>
            <a:r>
              <a:rPr lang="zh-CN" altLang="zh-CN" dirty="0"/>
              <a:t>&lt;/</a:t>
            </a:r>
            <a:r>
              <a:rPr lang="en-US" altLang="zh-CN" dirty="0"/>
              <a:t>a</a:t>
            </a:r>
            <a:r>
              <a:rPr lang="zh-CN" altLang="zh-CN" dirty="0"/>
              <a:t>&gt;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zh-CN" b="1" dirty="0"/>
              <a:t>注：id值必须以字母或下划线开头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2.4.3 </a:t>
            </a:r>
            <a:r>
              <a:rPr lang="zh-CN" altLang="en-US" dirty="0"/>
              <a:t>书签链接</a:t>
            </a:r>
          </a:p>
        </p:txBody>
      </p:sp>
    </p:spTree>
    <p:extLst>
      <p:ext uri="{BB962C8B-B14F-4D97-AF65-F5344CB8AC3E}">
        <p14:creationId xmlns:p14="http://schemas.microsoft.com/office/powerpoint/2010/main" val="1429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第二步：链接到</a:t>
            </a:r>
            <a:r>
              <a:rPr lang="zh-CN" altLang="en-US" dirty="0" smtClean="0"/>
              <a:t>目的地</a:t>
            </a:r>
            <a:endParaRPr lang="en-US" altLang="zh-CN" dirty="0" smtClean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zh-CN" dirty="0"/>
              <a:t>使用带有href</a:t>
            </a:r>
            <a:r>
              <a:rPr lang="zh-CN" altLang="en-US" dirty="0"/>
              <a:t>属</a:t>
            </a:r>
            <a:r>
              <a:rPr lang="zh-CN" altLang="zh-CN" dirty="0"/>
              <a:t>性的a元素，来提供链接的位置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zh-CN" dirty="0"/>
              <a:t>在片段前</a:t>
            </a:r>
            <a:r>
              <a:rPr lang="zh-CN" altLang="zh-CN" dirty="0">
                <a:solidFill>
                  <a:srgbClr val="FF0000"/>
                </a:solidFill>
              </a:rPr>
              <a:t>使用#号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zh-CN" dirty="0"/>
              <a:t>例：&lt;a href=</a:t>
            </a:r>
            <a:r>
              <a:rPr lang="zh-CN" altLang="zh-CN" dirty="0">
                <a:latin typeface="Arial" panose="020B0604020202020204" pitchFamily="34" charset="0"/>
              </a:rPr>
              <a:t>“</a:t>
            </a:r>
            <a:r>
              <a:rPr lang="zh-CN" altLang="zh-CN" dirty="0"/>
              <a:t>#</a:t>
            </a:r>
            <a:r>
              <a:rPr lang="en-US" altLang="zh-CN" dirty="0" err="1"/>
              <a:t>ChapterFive</a:t>
            </a:r>
            <a:r>
              <a:rPr lang="zh-CN" altLang="zh-CN" dirty="0">
                <a:latin typeface="Arial" panose="020B0604020202020204" pitchFamily="34" charset="0"/>
              </a:rPr>
              <a:t>”</a:t>
            </a:r>
            <a:r>
              <a:rPr lang="zh-CN" altLang="zh-CN" dirty="0"/>
              <a:t>&gt;</a:t>
            </a:r>
            <a:r>
              <a:rPr lang="zh-CN" altLang="en-US" dirty="0"/>
              <a:t>第五章</a:t>
            </a:r>
            <a:r>
              <a:rPr lang="en-US" altLang="zh-CN" dirty="0"/>
              <a:t>(</a:t>
            </a:r>
            <a:r>
              <a:rPr lang="zh-CN" altLang="en-US" dirty="0"/>
              <a:t>目录</a:t>
            </a:r>
            <a:r>
              <a:rPr lang="en-US" altLang="zh-CN" dirty="0"/>
              <a:t>)</a:t>
            </a:r>
            <a:r>
              <a:rPr lang="zh-CN" altLang="zh-CN" dirty="0"/>
              <a:t>&lt;/a&gt;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2.4.3 </a:t>
            </a:r>
            <a:r>
              <a:rPr lang="zh-CN" altLang="en-US" dirty="0"/>
              <a:t>书签链接</a:t>
            </a:r>
          </a:p>
        </p:txBody>
      </p:sp>
    </p:spTree>
    <p:extLst>
      <p:ext uri="{BB962C8B-B14F-4D97-AF65-F5344CB8AC3E}">
        <p14:creationId xmlns:p14="http://schemas.microsoft.com/office/powerpoint/2010/main" val="22636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链接到另一文档的</a:t>
            </a:r>
            <a:r>
              <a:rPr lang="zh-CN" altLang="en-US" dirty="0" smtClean="0"/>
              <a:t>片段</a:t>
            </a:r>
            <a:endParaRPr lang="en-US" altLang="zh-CN" dirty="0" smtClean="0"/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b="1" dirty="0"/>
              <a:t>在</a:t>
            </a:r>
            <a:r>
              <a:rPr lang="en-US" altLang="zh-CN" b="1" dirty="0"/>
              <a:t>URL</a:t>
            </a:r>
            <a:r>
              <a:rPr lang="zh-CN" altLang="en-US" b="1" dirty="0"/>
              <a:t>的结尾添加片段名称，就可以链接到另一文档中的片段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b="1" dirty="0"/>
              <a:t>例：</a:t>
            </a:r>
            <a:r>
              <a:rPr lang="en-US" altLang="zh-CN" b="1" dirty="0"/>
              <a:t>&lt;a </a:t>
            </a:r>
            <a:r>
              <a:rPr lang="en-US" altLang="zh-CN" b="1" dirty="0" err="1"/>
              <a:t>href</a:t>
            </a:r>
            <a:r>
              <a:rPr lang="en-US" altLang="zh-CN" b="1" dirty="0"/>
              <a:t>="</a:t>
            </a:r>
            <a:r>
              <a:rPr lang="en-US" altLang="zh-CN" b="1" dirty="0" err="1"/>
              <a:t>test.html#startH</a:t>
            </a:r>
            <a:r>
              <a:rPr lang="en-US" altLang="zh-CN" b="1" dirty="0"/>
              <a:t>"&gt; some words &lt;/a&gt;</a:t>
            </a:r>
          </a:p>
          <a:p>
            <a:pPr marL="0" indent="0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zh-CN" b="1" dirty="0"/>
              <a:t>     &lt;a </a:t>
            </a:r>
            <a:r>
              <a:rPr lang="en-US" altLang="zh-CN" b="1" dirty="0" err="1"/>
              <a:t>href</a:t>
            </a:r>
            <a:r>
              <a:rPr lang="en-US" altLang="zh-CN" b="1" dirty="0"/>
              <a:t>="http://www.example.com/test.html#startH"&gt; some words &lt;/a&gt;</a:t>
            </a: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2.4.3 </a:t>
            </a:r>
            <a:r>
              <a:rPr lang="zh-CN" altLang="en-US" dirty="0"/>
              <a:t>书签链接</a:t>
            </a:r>
          </a:p>
        </p:txBody>
      </p:sp>
    </p:spTree>
    <p:extLst>
      <p:ext uri="{BB962C8B-B14F-4D97-AF65-F5344CB8AC3E}">
        <p14:creationId xmlns:p14="http://schemas.microsoft.com/office/powerpoint/2010/main" val="15613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如果</a:t>
            </a:r>
            <a:r>
              <a:rPr lang="zh-CN" altLang="en-US" dirty="0"/>
              <a:t>链接到的文件不是</a:t>
            </a:r>
            <a:r>
              <a:rPr lang="en-US" altLang="zh-CN" dirty="0"/>
              <a:t>XHTML</a:t>
            </a:r>
            <a:r>
              <a:rPr lang="zh-CN" altLang="en-US" dirty="0"/>
              <a:t>文件，而是作为下载的文件，其格式为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</a:t>
            </a:r>
            <a:r>
              <a:rPr lang="zh-CN" altLang="en-US" dirty="0"/>
              <a:t>目标文件路径</a:t>
            </a:r>
            <a:r>
              <a:rPr lang="en-US" altLang="zh-CN" dirty="0"/>
              <a:t>/</a:t>
            </a:r>
            <a:r>
              <a:rPr lang="zh-CN" altLang="en-US" dirty="0"/>
              <a:t>下载文件名</a:t>
            </a:r>
            <a:r>
              <a:rPr lang="en-US" altLang="zh-CN" dirty="0"/>
              <a:t>"&gt;</a:t>
            </a:r>
            <a:r>
              <a:rPr lang="zh-CN" altLang="en-US" dirty="0"/>
              <a:t>链接源</a:t>
            </a:r>
            <a:r>
              <a:rPr lang="en-US" altLang="zh-CN" dirty="0"/>
              <a:t>&lt;/a&gt; 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2.4.4  </a:t>
            </a:r>
            <a:r>
              <a:rPr lang="zh-CN" altLang="en-US" dirty="0"/>
              <a:t>下载文件</a:t>
            </a:r>
            <a:r>
              <a:rPr lang="zh-CN" altLang="en-US" dirty="0" smtClean="0"/>
              <a:t>链接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83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6925" y="908720"/>
            <a:ext cx="10601349" cy="51125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指向电子邮件链接的格式为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="mailto:E-mail</a:t>
            </a:r>
            <a:r>
              <a:rPr lang="zh-CN" altLang="en-US" dirty="0"/>
              <a:t>地址</a:t>
            </a:r>
            <a:r>
              <a:rPr lang="en-US" altLang="zh-CN" dirty="0"/>
              <a:t>"&gt;</a:t>
            </a:r>
            <a:r>
              <a:rPr lang="zh-CN" altLang="en-US" dirty="0"/>
              <a:t>链接源</a:t>
            </a:r>
            <a:r>
              <a:rPr lang="en-US" altLang="zh-CN" dirty="0"/>
              <a:t>&lt;/a&gt;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也可以增加设置邮件主题的</a:t>
            </a:r>
            <a:r>
              <a:rPr lang="en-US" altLang="zh-CN" dirty="0"/>
              <a:t>subject</a:t>
            </a:r>
            <a:r>
              <a:rPr lang="zh-CN" altLang="en-US" dirty="0"/>
              <a:t>属性，其格式为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="mailto:E-mail</a:t>
            </a:r>
            <a:r>
              <a:rPr lang="zh-CN" altLang="en-US" dirty="0"/>
              <a:t>地址</a:t>
            </a:r>
            <a:r>
              <a:rPr lang="en-US" altLang="zh-CN" dirty="0"/>
              <a:t>?subject=</a:t>
            </a:r>
            <a:r>
              <a:rPr lang="zh-CN" altLang="en-US" dirty="0"/>
              <a:t>邮件主题</a:t>
            </a:r>
            <a:r>
              <a:rPr lang="en-US" altLang="zh-CN" dirty="0"/>
              <a:t>"&gt;</a:t>
            </a:r>
            <a:r>
              <a:rPr lang="zh-CN" altLang="en-US" dirty="0"/>
              <a:t>超链接显示文本</a:t>
            </a:r>
            <a:r>
              <a:rPr lang="en-US" altLang="zh-CN" dirty="0"/>
              <a:t>&lt;/a&gt;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2.4.5  </a:t>
            </a:r>
            <a:r>
              <a:rPr lang="zh-CN" altLang="en-US" dirty="0"/>
              <a:t>邮件</a:t>
            </a:r>
            <a:r>
              <a:rPr lang="zh-CN" altLang="en-US" dirty="0" smtClean="0"/>
              <a:t>链接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2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总结小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269" y="2015792"/>
            <a:ext cx="3649663" cy="4464496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36"/>
          <p:cNvGrpSpPr>
            <a:grpSpLocks/>
          </p:cNvGrpSpPr>
          <p:nvPr/>
        </p:nvGrpSpPr>
        <p:grpSpPr bwMode="auto">
          <a:xfrm>
            <a:off x="4009231" y="1979613"/>
            <a:ext cx="2800350" cy="2089150"/>
            <a:chOff x="763578" y="1772817"/>
            <a:chExt cx="2800310" cy="2088231"/>
          </a:xfrm>
          <a:solidFill>
            <a:schemeClr val="bg1">
              <a:lumMod val="20000"/>
              <a:lumOff val="80000"/>
            </a:schemeClr>
          </a:solidFill>
        </p:grpSpPr>
        <p:grpSp>
          <p:nvGrpSpPr>
            <p:cNvPr id="13335" name="组合 11"/>
            <p:cNvGrpSpPr>
              <a:grpSpLocks/>
            </p:cNvGrpSpPr>
            <p:nvPr/>
          </p:nvGrpSpPr>
          <p:grpSpPr bwMode="auto">
            <a:xfrm>
              <a:off x="763578" y="1772817"/>
              <a:ext cx="2800310" cy="2088231"/>
              <a:chOff x="956102" y="1844825"/>
              <a:chExt cx="2800310" cy="2160239"/>
            </a:xfrm>
            <a:grpFill/>
          </p:grpSpPr>
          <p:sp>
            <p:nvSpPr>
              <p:cNvPr id="16" name="椭圆形标注 15"/>
              <p:cNvSpPr/>
              <p:nvPr/>
            </p:nvSpPr>
            <p:spPr>
              <a:xfrm>
                <a:off x="956102" y="1844825"/>
                <a:ext cx="2800310" cy="2160239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" name="椭圆形标注 16"/>
              <p:cNvSpPr/>
              <p:nvPr/>
            </p:nvSpPr>
            <p:spPr>
              <a:xfrm>
                <a:off x="1043414" y="1917052"/>
                <a:ext cx="2592350" cy="1999370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13336" name="TextBox 10"/>
            <p:cNvSpPr txBox="1">
              <a:spLocks noChangeArrowheads="1"/>
            </p:cNvSpPr>
            <p:nvPr/>
          </p:nvSpPr>
          <p:spPr bwMode="auto">
            <a:xfrm>
              <a:off x="1103297" y="2323070"/>
              <a:ext cx="2170608" cy="10152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latinLnBrk="1"/>
              <a:r>
                <a:rPr lang="zh-CN" altLang="zh-CN" sz="2000" b="1" dirty="0">
                  <a:solidFill>
                    <a:srgbClr val="0000FF"/>
                  </a:solidFill>
                </a:rPr>
                <a:t>带有“</a:t>
              </a:r>
              <a:r>
                <a:rPr lang="en-US" altLang="zh-CN" sz="2000" b="1" dirty="0">
                  <a:solidFill>
                    <a:srgbClr val="0000FF"/>
                  </a:solidFill>
                </a:rPr>
                <a:t>&lt; &gt;</a:t>
              </a:r>
              <a:r>
                <a:rPr lang="zh-CN" altLang="zh-CN" sz="2000" b="1" dirty="0">
                  <a:solidFill>
                    <a:srgbClr val="0000FF"/>
                  </a:solidFill>
                </a:rPr>
                <a:t>”符号的元素被称为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HTML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标签</a:t>
              </a:r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6958806" y="2390775"/>
            <a:ext cx="2800350" cy="2089150"/>
            <a:chOff x="5030080" y="1631236"/>
            <a:chExt cx="2800350" cy="2089150"/>
          </a:xfrm>
          <a:solidFill>
            <a:schemeClr val="bg1">
              <a:lumMod val="20000"/>
              <a:lumOff val="80000"/>
            </a:schemeClr>
          </a:solidFill>
        </p:grpSpPr>
        <p:grpSp>
          <p:nvGrpSpPr>
            <p:cNvPr id="13331" name="组合 12"/>
            <p:cNvGrpSpPr>
              <a:grpSpLocks/>
            </p:cNvGrpSpPr>
            <p:nvPr/>
          </p:nvGrpSpPr>
          <p:grpSpPr bwMode="auto">
            <a:xfrm>
              <a:off x="5030080" y="1631236"/>
              <a:ext cx="2800350" cy="2089150"/>
              <a:chOff x="956102" y="1844825"/>
              <a:chExt cx="2800310" cy="2160239"/>
            </a:xfrm>
            <a:grpFill/>
          </p:grpSpPr>
          <p:sp>
            <p:nvSpPr>
              <p:cNvPr id="21" name="椭圆形标注 20"/>
              <p:cNvSpPr/>
              <p:nvPr/>
            </p:nvSpPr>
            <p:spPr>
              <a:xfrm>
                <a:off x="956102" y="1844825"/>
                <a:ext cx="2800310" cy="2160239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2" name="椭圆形标注 21"/>
              <p:cNvSpPr/>
              <p:nvPr/>
            </p:nvSpPr>
            <p:spPr>
              <a:xfrm>
                <a:off x="1043414" y="1917052"/>
                <a:ext cx="2592350" cy="1999370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13332" name="TextBox 20"/>
            <p:cNvSpPr txBox="1">
              <a:spLocks noChangeArrowheads="1"/>
            </p:cNvSpPr>
            <p:nvPr/>
          </p:nvSpPr>
          <p:spPr bwMode="auto">
            <a:xfrm>
              <a:off x="5362409" y="2135836"/>
              <a:ext cx="2335638" cy="10156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/>
              <a:r>
                <a:rPr lang="zh-CN" altLang="en-US" sz="2000" b="1" dirty="0">
                  <a:solidFill>
                    <a:srgbClr val="FF0000"/>
                  </a:solidFill>
                </a:rPr>
                <a:t>例如：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&lt;html&gt;</a:t>
              </a:r>
              <a:r>
                <a:rPr lang="zh-CN" altLang="zh-CN" sz="2000" b="1" dirty="0">
                  <a:solidFill>
                    <a:srgbClr val="FF0000"/>
                  </a:solidFill>
                </a:rPr>
                <a:t>、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&lt;head&gt;</a:t>
              </a:r>
              <a:r>
                <a:rPr lang="zh-CN" altLang="zh-CN" sz="2000" b="1" dirty="0">
                  <a:solidFill>
                    <a:srgbClr val="FF0000"/>
                  </a:solidFill>
                </a:rPr>
                <a:t>、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&lt;body&gt;</a:t>
              </a:r>
              <a:r>
                <a:rPr lang="zh-CN" altLang="zh-CN" sz="2000" b="1" dirty="0">
                  <a:solidFill>
                    <a:srgbClr val="0000FF"/>
                  </a:solidFill>
                </a:rPr>
                <a:t>都是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HTML</a:t>
              </a:r>
              <a:r>
                <a:rPr lang="zh-CN" altLang="en-US" sz="2000" b="1" dirty="0">
                  <a:solidFill>
                    <a:srgbClr val="FF0000"/>
                  </a:solidFill>
                </a:rPr>
                <a:t>标签</a:t>
              </a:r>
            </a:p>
          </p:txBody>
        </p:sp>
      </p:grpSp>
      <p:sp>
        <p:nvSpPr>
          <p:cNvPr id="23" name="TextBox 22"/>
          <p:cNvSpPr txBox="1">
            <a:spLocks noChangeArrowheads="1"/>
          </p:cNvSpPr>
          <p:nvPr/>
        </p:nvSpPr>
        <p:spPr bwMode="auto">
          <a:xfrm rot="5400000">
            <a:off x="7918450" y="4790282"/>
            <a:ext cx="5381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0000"/>
                </a:solidFill>
              </a:rPr>
              <a:t>　</a:t>
            </a:r>
            <a:endParaRPr lang="en-US" altLang="zh-CN" sz="2400" b="1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0000"/>
                </a:solidFill>
              </a:rPr>
              <a:t>　</a:t>
            </a:r>
            <a:endParaRPr lang="en-US" altLang="zh-CN" sz="2400" b="1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>
                <a:solidFill>
                  <a:srgbClr val="FF0000"/>
                </a:solidFill>
              </a:rPr>
              <a:t>　</a:t>
            </a:r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4863306" y="4129850"/>
            <a:ext cx="2482850" cy="1851025"/>
            <a:chOff x="2925056" y="3658439"/>
            <a:chExt cx="2483520" cy="1851378"/>
          </a:xfrm>
          <a:solidFill>
            <a:schemeClr val="bg1">
              <a:lumMod val="20000"/>
              <a:lumOff val="80000"/>
            </a:schemeClr>
          </a:solidFill>
        </p:grpSpPr>
        <p:grpSp>
          <p:nvGrpSpPr>
            <p:cNvPr id="13327" name="组合 16"/>
            <p:cNvGrpSpPr>
              <a:grpSpLocks/>
            </p:cNvGrpSpPr>
            <p:nvPr/>
          </p:nvGrpSpPr>
          <p:grpSpPr bwMode="auto">
            <a:xfrm>
              <a:off x="2925056" y="3658439"/>
              <a:ext cx="2483520" cy="1851378"/>
              <a:chOff x="956102" y="1844825"/>
              <a:chExt cx="2800310" cy="2160239"/>
            </a:xfrm>
            <a:grpFill/>
          </p:grpSpPr>
          <p:sp>
            <p:nvSpPr>
              <p:cNvPr id="27" name="椭圆形标注 26"/>
              <p:cNvSpPr/>
              <p:nvPr/>
            </p:nvSpPr>
            <p:spPr>
              <a:xfrm>
                <a:off x="956102" y="1844825"/>
                <a:ext cx="2800310" cy="2160239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8" name="椭圆形标注 27"/>
              <p:cNvSpPr/>
              <p:nvPr/>
            </p:nvSpPr>
            <p:spPr>
              <a:xfrm>
                <a:off x="1043836" y="1917081"/>
                <a:ext cx="2592614" cy="1999054"/>
              </a:xfrm>
              <a:prstGeom prst="wedgeEllipseCallout">
                <a:avLst>
                  <a:gd name="adj1" fmla="val -36207"/>
                  <a:gd name="adj2" fmla="val 58514"/>
                </a:avLst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</p:grpSp>
        <p:sp>
          <p:nvSpPr>
            <p:cNvPr id="13328" name="TextBox 15"/>
            <p:cNvSpPr txBox="1">
              <a:spLocks noChangeArrowheads="1"/>
            </p:cNvSpPr>
            <p:nvPr/>
          </p:nvSpPr>
          <p:spPr bwMode="auto">
            <a:xfrm>
              <a:off x="3187347" y="4139636"/>
              <a:ext cx="2087562" cy="861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5000"/>
                </a:lnSpc>
              </a:pPr>
              <a:r>
                <a:rPr lang="zh-CN" altLang="zh-CN" sz="2000" b="1" dirty="0">
                  <a:solidFill>
                    <a:srgbClr val="0000FF"/>
                  </a:solidFill>
                </a:rPr>
                <a:t>也称为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HTML</a:t>
              </a:r>
              <a:r>
                <a:rPr lang="zh-CN" altLang="zh-CN" sz="2000" b="1" dirty="0" smtClean="0">
                  <a:solidFill>
                    <a:srgbClr val="FF0000"/>
                  </a:solidFill>
                </a:rPr>
                <a:t>标</a:t>
              </a:r>
              <a:r>
                <a:rPr lang="zh-CN" altLang="en-US" sz="2000" b="1" dirty="0" smtClean="0">
                  <a:solidFill>
                    <a:srgbClr val="FF0000"/>
                  </a:solidFill>
                </a:rPr>
                <a:t>记</a:t>
              </a:r>
              <a:r>
                <a:rPr lang="zh-CN" altLang="zh-CN" sz="2000" b="1" dirty="0" smtClean="0">
                  <a:solidFill>
                    <a:srgbClr val="0000FF"/>
                  </a:solidFill>
                </a:rPr>
                <a:t>或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HTML</a:t>
              </a:r>
              <a:r>
                <a:rPr lang="zh-CN" altLang="zh-CN" sz="2000" b="1" dirty="0">
                  <a:solidFill>
                    <a:srgbClr val="FF0000"/>
                  </a:solidFill>
                </a:rPr>
                <a:t>元素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320" name="组合 14"/>
          <p:cNvGrpSpPr>
            <a:grpSpLocks/>
          </p:cNvGrpSpPr>
          <p:nvPr/>
        </p:nvGrpSpPr>
        <p:grpSpPr bwMode="auto">
          <a:xfrm>
            <a:off x="898401" y="980767"/>
            <a:ext cx="9144000" cy="1028700"/>
            <a:chOff x="0" y="969484"/>
            <a:chExt cx="9144000" cy="1029179"/>
          </a:xfrm>
        </p:grpSpPr>
        <p:sp>
          <p:nvSpPr>
            <p:cNvPr id="26" name="矩形 25"/>
            <p:cNvSpPr/>
            <p:nvPr/>
          </p:nvSpPr>
          <p:spPr bwMode="auto">
            <a:xfrm>
              <a:off x="0" y="969484"/>
              <a:ext cx="9144000" cy="792641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pic>
          <p:nvPicPr>
            <p:cNvPr id="13325" name="Picture 2" descr="C:\Documents and Settings\Administrator\桌面\小人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125" y="969963"/>
              <a:ext cx="13239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矩形 29"/>
            <p:cNvSpPr/>
            <p:nvPr/>
          </p:nvSpPr>
          <p:spPr>
            <a:xfrm>
              <a:off x="1755775" y="1142602"/>
              <a:ext cx="1518364" cy="4618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spc="2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认识</a:t>
              </a:r>
              <a:r>
                <a:rPr lang="zh-CN" altLang="en-US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标签</a:t>
              </a:r>
              <a:endParaRPr lang="en-US" altLang="zh-CN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1273845" y="242809"/>
            <a:ext cx="8393113" cy="4616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</a:pPr>
            <a:r>
              <a:rPr lang="en-US" altLang="zh-CN" kern="1200" dirty="0">
                <a:solidFill>
                  <a:srgbClr val="F8F8F8"/>
                </a:solidFill>
                <a:latin typeface="微软雅黑"/>
                <a:cs typeface="+mn-cs"/>
              </a:rPr>
              <a:t>2.1.2  </a:t>
            </a:r>
            <a:r>
              <a:rPr lang="zh-CN" altLang="en-US" kern="1200" dirty="0">
                <a:solidFill>
                  <a:srgbClr val="F8F8F8"/>
                </a:solidFill>
                <a:latin typeface="微软雅黑"/>
                <a:cs typeface="+mn-cs"/>
              </a:rPr>
              <a:t>初识</a:t>
            </a:r>
            <a:r>
              <a:rPr lang="en-US" altLang="zh-CN" kern="1200" dirty="0">
                <a:solidFill>
                  <a:srgbClr val="F8F8F8"/>
                </a:solidFill>
                <a:latin typeface="微软雅黑"/>
                <a:cs typeface="+mn-cs"/>
              </a:rPr>
              <a:t>HTML</a:t>
            </a:r>
            <a:r>
              <a:rPr lang="zh-CN" altLang="en-US" kern="1200" dirty="0">
                <a:solidFill>
                  <a:srgbClr val="F8F8F8"/>
                </a:solidFill>
                <a:latin typeface="微软雅黑"/>
                <a:cs typeface="+mn-cs"/>
              </a:rPr>
              <a:t>标签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77802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7861" y="253304"/>
            <a:ext cx="8393113" cy="45561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2.5  </a:t>
            </a:r>
            <a:r>
              <a:rPr lang="zh-CN" altLang="en-US" dirty="0"/>
              <a:t>插入多媒体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1837" y="836712"/>
            <a:ext cx="8856984" cy="55403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accent1"/>
                </a:solidFill>
                <a:latin typeface="+mn-ea"/>
              </a:rPr>
              <a:t>2.5.1  </a:t>
            </a:r>
            <a:r>
              <a:rPr lang="zh-CN" altLang="en-US" b="1" dirty="0">
                <a:solidFill>
                  <a:schemeClr val="accent1"/>
                </a:solidFill>
                <a:latin typeface="+mn-ea"/>
              </a:rPr>
              <a:t>在外部窗口中播放多媒体</a:t>
            </a:r>
            <a:endParaRPr lang="en-US" altLang="zh-CN" b="1" dirty="0">
              <a:solidFill>
                <a:schemeClr val="accent1"/>
              </a:solidFill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</a:rPr>
              <a:t>在网页中加入多媒体最简单的方法就是利用</a:t>
            </a:r>
            <a:r>
              <a:rPr lang="en-US" altLang="zh-CN" dirty="0">
                <a:latin typeface="+mn-ea"/>
              </a:rPr>
              <a:t>&lt;a&gt;</a:t>
            </a:r>
            <a:r>
              <a:rPr lang="zh-CN" altLang="en-US" dirty="0">
                <a:latin typeface="+mn-ea"/>
              </a:rPr>
              <a:t>标签的</a:t>
            </a:r>
            <a:r>
              <a:rPr lang="en-US" altLang="zh-CN" dirty="0" err="1">
                <a:latin typeface="+mn-ea"/>
              </a:rPr>
              <a:t>href</a:t>
            </a:r>
            <a:r>
              <a:rPr lang="zh-CN" altLang="en-US" dirty="0">
                <a:latin typeface="+mn-ea"/>
              </a:rPr>
              <a:t>属性直接进行链接，其格式</a:t>
            </a:r>
            <a:r>
              <a:rPr lang="zh-CN" altLang="en-US" dirty="0" smtClean="0">
                <a:latin typeface="+mn-ea"/>
              </a:rPr>
              <a:t>为</a:t>
            </a:r>
            <a:endParaRPr lang="zh-CN" altLang="en-US" b="1" dirty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+mn-ea"/>
              </a:rPr>
              <a:t>&lt;a </a:t>
            </a:r>
            <a:r>
              <a:rPr lang="en-US" altLang="zh-CN" b="1" dirty="0" err="1">
                <a:latin typeface="+mn-ea"/>
              </a:rPr>
              <a:t>href</a:t>
            </a:r>
            <a:r>
              <a:rPr lang="en-US" altLang="zh-CN" b="1" dirty="0">
                <a:latin typeface="+mn-ea"/>
              </a:rPr>
              <a:t>="</a:t>
            </a:r>
            <a:r>
              <a:rPr lang="zh-CN" altLang="en-US" b="1" dirty="0">
                <a:latin typeface="+mn-ea"/>
              </a:rPr>
              <a:t>音频、视频或动画文件地址</a:t>
            </a:r>
            <a:r>
              <a:rPr lang="en-US" altLang="zh-CN" b="1" dirty="0">
                <a:latin typeface="+mn-ea"/>
              </a:rPr>
              <a:t>"&gt;</a:t>
            </a:r>
            <a:r>
              <a:rPr lang="zh-CN" altLang="en-US" b="1" dirty="0">
                <a:latin typeface="+mn-ea"/>
              </a:rPr>
              <a:t>链接源</a:t>
            </a:r>
            <a:r>
              <a:rPr lang="en-US" altLang="zh-CN" b="1" dirty="0">
                <a:latin typeface="+mn-ea"/>
              </a:rPr>
              <a:t>&lt;/a&gt;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dirty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dirty="0">
                <a:latin typeface="+mn-ea"/>
              </a:rPr>
              <a:t>例如：</a:t>
            </a:r>
            <a:endParaRPr lang="en-US" altLang="zh-CN" dirty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dirty="0">
                <a:latin typeface="+mn-ea"/>
              </a:rPr>
              <a:t>又如：</a:t>
            </a:r>
            <a:endParaRPr lang="en-US" altLang="zh-CN" dirty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dirty="0">
                <a:latin typeface="+mn-ea"/>
              </a:rPr>
              <a:t>或者：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zh-CN" dirty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zh-CN" dirty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dirty="0">
              <a:latin typeface="+mn-ea"/>
            </a:endParaRPr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gray">
          <a:xfrm>
            <a:off x="2065933" y="2564705"/>
            <a:ext cx="5097462" cy="576263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FDFDFD"/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chemeClr val="accent2"/>
                </a:solidFill>
                <a:latin typeface="Arial" panose="020B0604020202020204" pitchFamily="34" charset="0"/>
              </a:rPr>
              <a:t>&lt;a href="rsc/1-same.mid"&gt;</a:t>
            </a:r>
            <a:r>
              <a:rPr kumimoji="1" lang="zh-CN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同一首歌</a:t>
            </a:r>
            <a:r>
              <a:rPr kumimoji="1" lang="en-US" altLang="zh-CN" sz="2000">
                <a:solidFill>
                  <a:schemeClr val="accent2"/>
                </a:solidFill>
                <a:latin typeface="Arial" panose="020B0604020202020204" pitchFamily="34" charset="0"/>
              </a:rPr>
              <a:t>&lt;/a&gt;</a:t>
            </a:r>
            <a:endParaRPr kumimoji="1" lang="pt-BR" altLang="zh-CN" sz="2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AutoShape 4"/>
          <p:cNvSpPr>
            <a:spLocks noChangeArrowheads="1"/>
          </p:cNvSpPr>
          <p:nvPr/>
        </p:nvSpPr>
        <p:spPr bwMode="gray">
          <a:xfrm>
            <a:off x="2065933" y="3606899"/>
            <a:ext cx="7488238" cy="576262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FDFDFD"/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chemeClr val="accent2"/>
                </a:solidFill>
                <a:latin typeface="Arial" panose="020B0604020202020204" pitchFamily="34" charset="0"/>
              </a:rPr>
              <a:t>&lt;a href="rsc/ybsp.wmv"&gt;WindowsMovieMaker</a:t>
            </a:r>
            <a:r>
              <a:rPr kumimoji="1" lang="zh-CN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样本视频</a:t>
            </a:r>
            <a:r>
              <a:rPr kumimoji="1" lang="en-US" altLang="zh-CN" sz="2000">
                <a:solidFill>
                  <a:schemeClr val="accent2"/>
                </a:solidFill>
                <a:latin typeface="Arial" panose="020B0604020202020204" pitchFamily="34" charset="0"/>
              </a:rPr>
              <a:t>&lt;/a&gt;</a:t>
            </a:r>
            <a:endParaRPr kumimoji="1" lang="pt-BR" altLang="zh-CN" sz="2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1510" name="AutoShape 4"/>
          <p:cNvSpPr>
            <a:spLocks noChangeArrowheads="1"/>
          </p:cNvSpPr>
          <p:nvPr/>
        </p:nvSpPr>
        <p:spPr bwMode="gray">
          <a:xfrm>
            <a:off x="2065933" y="4703862"/>
            <a:ext cx="4543425" cy="576262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FDFDFD"/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chemeClr val="accent2"/>
                </a:solidFill>
                <a:latin typeface="Arial" panose="020B0604020202020204" pitchFamily="34" charset="0"/>
              </a:rPr>
              <a:t>&lt;a href="rsc/nmj.swf"&gt;</a:t>
            </a:r>
            <a:r>
              <a:rPr kumimoji="1" lang="zh-CN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鸟鸣涧</a:t>
            </a:r>
            <a:r>
              <a:rPr kumimoji="1" lang="en-US" altLang="zh-CN" sz="2000">
                <a:solidFill>
                  <a:schemeClr val="accent2"/>
                </a:solidFill>
                <a:latin typeface="Arial" panose="020B0604020202020204" pitchFamily="34" charset="0"/>
              </a:rPr>
              <a:t>&lt;/a&gt;</a:t>
            </a:r>
            <a:endParaRPr kumimoji="1" lang="pt-BR" altLang="zh-CN" sz="2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01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3845" y="836712"/>
            <a:ext cx="9001000" cy="353378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fr-FR" altLang="zh-CN" b="1" dirty="0" smtClean="0">
                <a:latin typeface="+mn-ea"/>
              </a:rPr>
              <a:t>1</a:t>
            </a:r>
            <a:r>
              <a:rPr lang="fr-FR" altLang="zh-CN" b="1" dirty="0">
                <a:latin typeface="+mn-ea"/>
              </a:rPr>
              <a:t>.  </a:t>
            </a:r>
            <a:r>
              <a:rPr lang="zh-CN" altLang="zh-CN" b="1" dirty="0">
                <a:latin typeface="+mn-ea"/>
              </a:rPr>
              <a:t>使用</a:t>
            </a:r>
            <a:r>
              <a:rPr lang="fr-FR" altLang="zh-CN" b="1" dirty="0">
                <a:latin typeface="+mn-ea"/>
              </a:rPr>
              <a:t>&lt;embed&gt; </a:t>
            </a:r>
            <a:r>
              <a:rPr lang="zh-CN" altLang="zh-CN" b="1" dirty="0">
                <a:latin typeface="+mn-ea"/>
              </a:rPr>
              <a:t>标签播放音频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&lt;embed&gt;</a:t>
            </a:r>
            <a:r>
              <a:rPr lang="zh-CN" altLang="zh-CN" dirty="0">
                <a:latin typeface="+mn-ea"/>
              </a:rPr>
              <a:t>标签嵌入音频文件的基本格式为：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 </a:t>
            </a:r>
            <a:endParaRPr lang="zh-CN" altLang="zh-CN" dirty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+mn-ea"/>
              </a:rPr>
              <a:t>&lt;embed </a:t>
            </a:r>
            <a:r>
              <a:rPr lang="en-US" altLang="zh-CN" b="1" dirty="0" err="1">
                <a:latin typeface="+mn-ea"/>
              </a:rPr>
              <a:t>src</a:t>
            </a:r>
            <a:r>
              <a:rPr lang="en-US" altLang="zh-CN" b="1" dirty="0">
                <a:latin typeface="+mn-ea"/>
              </a:rPr>
              <a:t>="</a:t>
            </a:r>
            <a:r>
              <a:rPr lang="zh-CN" altLang="zh-CN" b="1" dirty="0">
                <a:latin typeface="+mn-ea"/>
              </a:rPr>
              <a:t>音频文件地址</a:t>
            </a:r>
            <a:r>
              <a:rPr lang="en-US" altLang="zh-CN" b="1" dirty="0">
                <a:latin typeface="+mn-ea"/>
              </a:rPr>
              <a:t>" /&gt;</a:t>
            </a:r>
            <a:endParaRPr lang="zh-CN" altLang="zh-CN" dirty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+mn-ea"/>
              </a:rPr>
              <a:t> </a:t>
            </a:r>
            <a:endParaRPr lang="zh-CN" altLang="zh-CN" dirty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dirty="0">
                <a:latin typeface="+mn-ea"/>
              </a:rPr>
              <a:t>如：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accent1"/>
              </a:solidFill>
              <a:latin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zh-CN" dirty="0">
                <a:latin typeface="+mn-ea"/>
              </a:rPr>
              <a:t>适当设置</a:t>
            </a:r>
            <a:r>
              <a:rPr lang="en-US" altLang="zh-CN" dirty="0">
                <a:latin typeface="+mn-ea"/>
              </a:rPr>
              <a:t>&lt;embed&gt;</a:t>
            </a:r>
            <a:r>
              <a:rPr lang="zh-CN" altLang="zh-CN" dirty="0">
                <a:latin typeface="+mn-ea"/>
              </a:rPr>
              <a:t>标签的属性，就可以实现网页背景音乐的效果，如：</a:t>
            </a:r>
            <a:endParaRPr lang="en-US" altLang="zh-CN" dirty="0">
              <a:latin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fr-FR" altLang="zh-CN" dirty="0">
              <a:latin typeface="+mn-ea"/>
            </a:endParaRPr>
          </a:p>
        </p:txBody>
      </p:sp>
      <p:sp>
        <p:nvSpPr>
          <p:cNvPr id="22531" name="AutoShape 4"/>
          <p:cNvSpPr>
            <a:spLocks noChangeArrowheads="1"/>
          </p:cNvSpPr>
          <p:nvPr/>
        </p:nvSpPr>
        <p:spPr bwMode="gray">
          <a:xfrm>
            <a:off x="1921917" y="2564904"/>
            <a:ext cx="4137025" cy="576263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FDFDFD"/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&lt;embed </a:t>
            </a:r>
            <a:r>
              <a:rPr kumimoji="1"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</a:rPr>
              <a:t>src</a:t>
            </a:r>
            <a: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="</a:t>
            </a:r>
            <a:r>
              <a:rPr kumimoji="1"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</a:rPr>
              <a:t>rsc</a:t>
            </a:r>
            <a: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/adls.mp3" /&gt;</a:t>
            </a:r>
            <a:endParaRPr kumimoji="1" lang="pt-BR" altLang="zh-CN" sz="20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gray">
          <a:xfrm>
            <a:off x="1415566" y="4082366"/>
            <a:ext cx="9001125" cy="576262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FDFDFD"/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&lt;embed </a:t>
            </a:r>
            <a:r>
              <a:rPr kumimoji="1"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</a:rPr>
              <a:t>src</a:t>
            </a:r>
            <a: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="</a:t>
            </a:r>
            <a:r>
              <a:rPr kumimoji="1"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</a:rPr>
              <a:t>rsc</a:t>
            </a:r>
            <a: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/adls.mp3" hidden="true" </a:t>
            </a:r>
            <a:r>
              <a:rPr kumimoji="1"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</a:rPr>
              <a:t>autostart</a:t>
            </a:r>
            <a: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="true" loop="true"/&gt;</a:t>
            </a:r>
            <a:endParaRPr kumimoji="1" lang="pt-BR" altLang="zh-CN" sz="20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3845" y="240447"/>
            <a:ext cx="6336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2.5.2   </a:t>
            </a:r>
            <a:r>
              <a:rPr lang="zh-CN" alt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在当前文档中播放音频</a:t>
            </a:r>
            <a:endParaRPr lang="en-US" altLang="zh-CN" sz="2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2659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5853" y="1101725"/>
            <a:ext cx="8388350" cy="30702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2. </a:t>
            </a:r>
            <a:r>
              <a:rPr lang="zh-CN" altLang="en-US" b="1" dirty="0">
                <a:latin typeface="+mn-ea"/>
              </a:rPr>
              <a:t>使用</a:t>
            </a:r>
            <a:r>
              <a:rPr lang="en-US" altLang="zh-CN" b="1" dirty="0">
                <a:latin typeface="+mn-ea"/>
              </a:rPr>
              <a:t>&lt;object&gt; </a:t>
            </a:r>
            <a:r>
              <a:rPr lang="zh-CN" altLang="en-US" b="1" dirty="0">
                <a:latin typeface="+mn-ea"/>
              </a:rPr>
              <a:t>标签播放音频</a:t>
            </a:r>
            <a:endParaRPr lang="en-US" altLang="zh-CN" b="1" dirty="0">
              <a:latin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b="1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dirty="0">
                <a:latin typeface="+mn-ea"/>
              </a:rPr>
              <a:t>用</a:t>
            </a:r>
            <a:r>
              <a:rPr lang="fr-FR" altLang="zh-CN" dirty="0">
                <a:latin typeface="+mn-ea"/>
              </a:rPr>
              <a:t>&lt;object&gt;</a:t>
            </a:r>
            <a:r>
              <a:rPr lang="zh-CN" altLang="zh-CN" dirty="0">
                <a:latin typeface="+mn-ea"/>
              </a:rPr>
              <a:t>标签嵌入音频文件的基本格式为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zh-CN" dirty="0">
                <a:latin typeface="+mn-ea"/>
              </a:rPr>
              <a:t> </a:t>
            </a:r>
            <a:endParaRPr lang="zh-CN" altLang="zh-CN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fr-FR" altLang="zh-CN" b="1" dirty="0">
                <a:latin typeface="+mn-ea"/>
              </a:rPr>
              <a:t>&lt;object data="</a:t>
            </a:r>
            <a:r>
              <a:rPr lang="zh-CN" altLang="zh-CN" b="1" dirty="0">
                <a:latin typeface="+mn-ea"/>
              </a:rPr>
              <a:t>音频文件地址</a:t>
            </a:r>
            <a:r>
              <a:rPr lang="fr-FR" altLang="zh-CN" b="1" dirty="0">
                <a:latin typeface="+mn-ea"/>
              </a:rPr>
              <a:t>"&gt;&lt;/object&gt;</a:t>
            </a:r>
            <a:endParaRPr lang="zh-CN" altLang="zh-CN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fr-FR" altLang="zh-CN" b="1" dirty="0">
                <a:latin typeface="+mn-ea"/>
              </a:rPr>
              <a:t> </a:t>
            </a:r>
            <a:endParaRPr lang="zh-CN" altLang="zh-CN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dirty="0">
                <a:latin typeface="+mn-ea"/>
              </a:rPr>
              <a:t>如：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accent1"/>
              </a:solidFill>
              <a:latin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accent1"/>
              </a:solidFill>
              <a:latin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gray">
          <a:xfrm>
            <a:off x="2425973" y="3284984"/>
            <a:ext cx="5289550" cy="576262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FDFDFD"/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chemeClr val="accent2"/>
                </a:solidFill>
                <a:latin typeface="Arial" panose="020B0604020202020204" pitchFamily="34" charset="0"/>
              </a:rPr>
              <a:t>&lt;object data="rsc/adls.mp3"&gt;&lt;/object&gt;</a:t>
            </a:r>
            <a:endParaRPr kumimoji="1" lang="pt-BR" altLang="zh-CN" sz="2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3845" y="240447"/>
            <a:ext cx="6336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2.5.2   </a:t>
            </a:r>
            <a:r>
              <a:rPr lang="zh-CN" alt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在当前文档中播放音频</a:t>
            </a:r>
            <a:endParaRPr lang="en-US" altLang="zh-CN" sz="2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5629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5853" y="963613"/>
            <a:ext cx="9073008" cy="46259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3.</a:t>
            </a:r>
            <a:r>
              <a:rPr lang="zh-CN" altLang="en-US" b="1" dirty="0">
                <a:latin typeface="+mn-ea"/>
              </a:rPr>
              <a:t>使用</a:t>
            </a:r>
            <a:r>
              <a:rPr lang="en-US" altLang="zh-CN" b="1" dirty="0">
                <a:latin typeface="+mn-ea"/>
              </a:rPr>
              <a:t>HTML5&lt;audio&gt; </a:t>
            </a:r>
            <a:r>
              <a:rPr lang="zh-CN" altLang="en-US" b="1" dirty="0">
                <a:latin typeface="+mn-ea"/>
              </a:rPr>
              <a:t>标签播放音频</a:t>
            </a:r>
            <a:endParaRPr lang="en-US" altLang="zh-CN" b="1" dirty="0">
              <a:latin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b="1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&lt;</a:t>
            </a:r>
            <a:r>
              <a:rPr lang="fr-FR" altLang="zh-CN" dirty="0">
                <a:latin typeface="+mn-ea"/>
              </a:rPr>
              <a:t>audio&gt;</a:t>
            </a:r>
            <a:r>
              <a:rPr lang="zh-CN" altLang="zh-CN" dirty="0">
                <a:latin typeface="+mn-ea"/>
              </a:rPr>
              <a:t>标签主要用于播放声音文件或者音频流的标准。它支持</a:t>
            </a:r>
            <a:r>
              <a:rPr lang="fr-FR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种音频格式，分别为</a:t>
            </a:r>
            <a:r>
              <a:rPr lang="fr-FR" altLang="zh-CN" dirty="0">
                <a:latin typeface="+mn-ea"/>
              </a:rPr>
              <a:t>Ogg</a:t>
            </a:r>
            <a:r>
              <a:rPr lang="zh-CN" altLang="zh-CN" dirty="0">
                <a:latin typeface="+mn-ea"/>
              </a:rPr>
              <a:t>、</a:t>
            </a:r>
            <a:r>
              <a:rPr lang="fr-FR" altLang="zh-CN" dirty="0">
                <a:latin typeface="+mn-ea"/>
              </a:rPr>
              <a:t>MP3</a:t>
            </a:r>
            <a:r>
              <a:rPr lang="zh-CN" altLang="zh-CN" dirty="0">
                <a:latin typeface="+mn-ea"/>
              </a:rPr>
              <a:t>和</a:t>
            </a:r>
            <a:r>
              <a:rPr lang="fr-FR" altLang="zh-CN" dirty="0">
                <a:latin typeface="+mn-ea"/>
              </a:rPr>
              <a:t>WAV</a:t>
            </a:r>
            <a:r>
              <a:rPr lang="zh-CN" altLang="zh-CN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zh-CN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&lt;audio&gt;</a:t>
            </a:r>
            <a:r>
              <a:rPr lang="zh-CN" altLang="zh-CN" dirty="0">
                <a:latin typeface="+mn-ea"/>
              </a:rPr>
              <a:t>标签在</a:t>
            </a:r>
            <a:r>
              <a:rPr lang="fr-FR" altLang="zh-CN" dirty="0">
                <a:latin typeface="+mn-ea"/>
              </a:rPr>
              <a:t>HTML5</a:t>
            </a:r>
            <a:r>
              <a:rPr lang="zh-CN" altLang="zh-CN" dirty="0">
                <a:latin typeface="+mn-ea"/>
              </a:rPr>
              <a:t>网页中播放音频的基本格式为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 </a:t>
            </a:r>
            <a:endParaRPr lang="zh-CN" altLang="zh-CN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fr-FR" altLang="zh-CN" b="1" dirty="0">
                <a:latin typeface="+mn-ea"/>
              </a:rPr>
              <a:t>&lt;audio src="</a:t>
            </a:r>
            <a:r>
              <a:rPr lang="zh-CN" altLang="zh-CN" b="1" dirty="0">
                <a:latin typeface="+mn-ea"/>
              </a:rPr>
              <a:t>音频文件地址</a:t>
            </a:r>
            <a:r>
              <a:rPr lang="fr-FR" altLang="zh-CN" b="1" dirty="0">
                <a:latin typeface="+mn-ea"/>
              </a:rPr>
              <a:t>" controls="controls"&gt;</a:t>
            </a:r>
            <a:endParaRPr lang="zh-CN" altLang="zh-CN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b="1" dirty="0">
                <a:latin typeface="+mn-ea"/>
              </a:rPr>
              <a:t>对不支持</a:t>
            </a:r>
            <a:r>
              <a:rPr lang="en-US" altLang="zh-CN" b="1" dirty="0">
                <a:latin typeface="+mn-ea"/>
              </a:rPr>
              <a:t>audio</a:t>
            </a:r>
            <a:r>
              <a:rPr lang="zh-CN" altLang="zh-CN" b="1" dirty="0">
                <a:latin typeface="+mn-ea"/>
              </a:rPr>
              <a:t>元素的浏览器提示</a:t>
            </a:r>
            <a:endParaRPr lang="zh-CN" altLang="zh-CN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fr-FR" altLang="zh-CN" b="1" dirty="0">
                <a:latin typeface="+mn-ea"/>
              </a:rPr>
              <a:t>&lt;/audio&gt;</a:t>
            </a:r>
            <a:endParaRPr lang="zh-CN" altLang="zh-CN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fr-FR" altLang="zh-CN" b="1" dirty="0">
                <a:latin typeface="+mn-ea"/>
              </a:rPr>
              <a:t> </a:t>
            </a:r>
            <a:endParaRPr lang="zh-CN" altLang="zh-CN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dirty="0">
                <a:latin typeface="+mn-ea"/>
              </a:rPr>
              <a:t>如：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accent1"/>
              </a:solidFill>
              <a:latin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accent1"/>
              </a:solidFill>
              <a:latin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gray">
          <a:xfrm>
            <a:off x="2065933" y="4725144"/>
            <a:ext cx="6713538" cy="1270000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FDFDFD"/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&lt;audio </a:t>
            </a:r>
            <a:r>
              <a:rPr kumimoji="1"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</a:rPr>
              <a:t>src</a:t>
            </a:r>
            <a: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="</a:t>
            </a:r>
            <a:r>
              <a:rPr kumimoji="1"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</a:rPr>
              <a:t>rsc</a:t>
            </a:r>
            <a: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/adls.mp3" controls="controls"&gt;</a:t>
            </a:r>
          </a:p>
          <a:p>
            <a:pPr eaLnBrk="1" hangingPunct="1"/>
            <a: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    </a:t>
            </a:r>
            <a:r>
              <a:rPr kumimoji="1" lang="zh-CN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您的浏览器不支持 </a:t>
            </a:r>
            <a: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audio </a:t>
            </a:r>
            <a:r>
              <a:rPr kumimoji="1" lang="zh-CN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标签。</a:t>
            </a:r>
          </a:p>
          <a:p>
            <a:pPr eaLnBrk="1" hangingPunct="1"/>
            <a: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&lt;/audio&gt;</a:t>
            </a:r>
          </a:p>
        </p:txBody>
      </p:sp>
      <p:sp>
        <p:nvSpPr>
          <p:cNvPr id="4" name="矩形 3"/>
          <p:cNvSpPr/>
          <p:nvPr/>
        </p:nvSpPr>
        <p:spPr>
          <a:xfrm>
            <a:off x="1273845" y="240447"/>
            <a:ext cx="6336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2.5.2   </a:t>
            </a:r>
            <a:r>
              <a:rPr lang="zh-CN" alt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在当前文档中播放音频</a:t>
            </a:r>
            <a:endParaRPr lang="en-US" altLang="zh-CN" sz="2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9342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组合 14"/>
          <p:cNvGrpSpPr>
            <a:grpSpLocks/>
          </p:cNvGrpSpPr>
          <p:nvPr/>
        </p:nvGrpSpPr>
        <p:grpSpPr bwMode="auto">
          <a:xfrm>
            <a:off x="1526381" y="969963"/>
            <a:ext cx="9144000" cy="1028700"/>
            <a:chOff x="0" y="969484"/>
            <a:chExt cx="9144000" cy="1029179"/>
          </a:xfrm>
        </p:grpSpPr>
        <p:sp>
          <p:nvSpPr>
            <p:cNvPr id="15" name="矩形 14"/>
            <p:cNvSpPr/>
            <p:nvPr/>
          </p:nvSpPr>
          <p:spPr bwMode="auto">
            <a:xfrm>
              <a:off x="0" y="969484"/>
              <a:ext cx="9144000" cy="792641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pic>
          <p:nvPicPr>
            <p:cNvPr id="20510" name="Picture 2" descr="C:\Documents and Settings\Administrator\桌面\小人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125" y="969963"/>
              <a:ext cx="13239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矩形 16"/>
            <p:cNvSpPr/>
            <p:nvPr/>
          </p:nvSpPr>
          <p:spPr>
            <a:xfrm>
              <a:off x="1755775" y="1142602"/>
              <a:ext cx="3522663" cy="462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audio</a:t>
              </a:r>
              <a:r>
                <a:rPr lang="zh-CN" altLang="en-US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元素的其他属性</a:t>
              </a:r>
              <a:endParaRPr lang="en-US" altLang="zh-CN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06107"/>
              </p:ext>
            </p:extLst>
          </p:nvPr>
        </p:nvGraphicFramePr>
        <p:xfrm>
          <a:off x="2018506" y="2324100"/>
          <a:ext cx="7945635" cy="297710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203933"/>
                <a:gridCol w="1450601"/>
                <a:gridCol w="5291101"/>
              </a:tblGrid>
              <a:tr h="7480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68580" marR="68580" marT="0" marB="0" anchor="ctr"/>
                </a:tc>
              </a:tr>
              <a:tr h="7779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autoplay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chemeClr val="accent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autoplay</a:t>
                      </a:r>
                      <a:endParaRPr lang="zh-CN" sz="1800" kern="100" dirty="0">
                        <a:solidFill>
                          <a:schemeClr val="accent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accent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当页面载入完成后自动播放音频。</a:t>
                      </a:r>
                    </a:p>
                  </a:txBody>
                  <a:tcPr marL="68580" marR="68580" marT="0" marB="0" anchor="ctr"/>
                </a:tc>
              </a:tr>
              <a:tr h="7629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loop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loop</a:t>
                      </a:r>
                      <a:endParaRPr lang="zh-CN" sz="1800" kern="100">
                        <a:solidFill>
                          <a:schemeClr val="accent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accent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音频结束时重新开始播放。</a:t>
                      </a:r>
                    </a:p>
                  </a:txBody>
                  <a:tcPr marL="68580" marR="68580" marT="0" marB="0" anchor="ctr"/>
                </a:tc>
              </a:tr>
              <a:tr h="6881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preload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chemeClr val="accent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preload</a:t>
                      </a:r>
                      <a:endParaRPr lang="zh-CN" sz="1800" kern="100">
                        <a:solidFill>
                          <a:schemeClr val="accent6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accent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如果出现该属性，则音频在页面加载时进行加载，并预备播放。如果使用</a:t>
                      </a:r>
                      <a:r>
                        <a:rPr lang="en-US" sz="1800" kern="100" dirty="0">
                          <a:solidFill>
                            <a:schemeClr val="accent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"</a:t>
                      </a:r>
                      <a:r>
                        <a:rPr lang="en-US" sz="1800" kern="100" dirty="0" err="1">
                          <a:solidFill>
                            <a:schemeClr val="accent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autoplay</a:t>
                      </a:r>
                      <a:r>
                        <a:rPr lang="en-US" sz="1800" kern="100" dirty="0">
                          <a:solidFill>
                            <a:schemeClr val="accent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zh-CN" sz="1800" kern="100" dirty="0">
                          <a:solidFill>
                            <a:schemeClr val="accent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，则忽略该属性。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1273845" y="240447"/>
            <a:ext cx="6336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2.5.2   </a:t>
            </a:r>
            <a:r>
              <a:rPr lang="zh-CN" alt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在当前文档中播放音频</a:t>
            </a:r>
            <a:endParaRPr lang="en-US" altLang="zh-CN" sz="2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90779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5853" y="836712"/>
            <a:ext cx="9145016" cy="44640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zh-CN" sz="1800" dirty="0">
                <a:latin typeface="+mn-ea"/>
              </a:rPr>
              <a:t>另外，</a:t>
            </a:r>
            <a:r>
              <a:rPr lang="en-US" altLang="zh-CN" sz="1800" dirty="0">
                <a:latin typeface="+mn-ea"/>
              </a:rPr>
              <a:t>&lt;audio&gt;</a:t>
            </a:r>
            <a:r>
              <a:rPr lang="zh-CN" altLang="zh-CN" sz="1800" dirty="0">
                <a:latin typeface="+mn-ea"/>
              </a:rPr>
              <a:t>标签可以通过</a:t>
            </a:r>
            <a:r>
              <a:rPr lang="en-US" altLang="zh-CN" sz="1800" dirty="0">
                <a:latin typeface="+mn-ea"/>
              </a:rPr>
              <a:t>&lt;source&gt;</a:t>
            </a:r>
            <a:r>
              <a:rPr lang="zh-CN" altLang="zh-CN" sz="1800" dirty="0">
                <a:latin typeface="+mn-ea"/>
              </a:rPr>
              <a:t>子标签添加多个音频文件，</a:t>
            </a:r>
            <a:r>
              <a:rPr lang="en-US" altLang="zh-CN" sz="1800" dirty="0">
                <a:latin typeface="+mn-ea"/>
              </a:rPr>
              <a:t>&lt;source&gt;</a:t>
            </a:r>
            <a:r>
              <a:rPr lang="zh-CN" altLang="zh-CN" sz="1800" dirty="0">
                <a:latin typeface="+mn-ea"/>
              </a:rPr>
              <a:t>子标签可以链接不同的音频文件。浏览器将使用第一个可识别的格式。</a:t>
            </a:r>
            <a:r>
              <a:rPr lang="en-US" altLang="zh-CN" sz="1800" dirty="0">
                <a:latin typeface="+mn-ea"/>
              </a:rPr>
              <a:t>&lt;audio&gt;</a:t>
            </a:r>
            <a:r>
              <a:rPr lang="zh-CN" altLang="zh-CN" sz="1800" dirty="0">
                <a:latin typeface="+mn-ea"/>
              </a:rPr>
              <a:t>标签及</a:t>
            </a:r>
            <a:r>
              <a:rPr lang="en-US" altLang="zh-CN" sz="1800" dirty="0">
                <a:latin typeface="+mn-ea"/>
              </a:rPr>
              <a:t>&lt;source&gt;</a:t>
            </a:r>
            <a:r>
              <a:rPr lang="zh-CN" altLang="zh-CN" sz="1800" dirty="0">
                <a:latin typeface="+mn-ea"/>
              </a:rPr>
              <a:t>子标签结合使用的格式如下。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ea"/>
              </a:rPr>
              <a:t> </a:t>
            </a:r>
            <a:endParaRPr lang="zh-CN" altLang="zh-CN" sz="1800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+mn-ea"/>
              </a:rPr>
              <a:t>&lt;audio controls&gt;</a:t>
            </a:r>
            <a:endParaRPr lang="zh-CN" altLang="zh-CN" sz="1800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+mn-ea"/>
              </a:rPr>
              <a:t>  &lt;source </a:t>
            </a:r>
            <a:r>
              <a:rPr lang="en-US" altLang="zh-CN" sz="1800" b="1" dirty="0" err="1">
                <a:latin typeface="+mn-ea"/>
              </a:rPr>
              <a:t>src</a:t>
            </a:r>
            <a:r>
              <a:rPr lang="en-US" altLang="zh-CN" sz="1800" b="1" dirty="0">
                <a:latin typeface="+mn-ea"/>
              </a:rPr>
              <a:t>="</a:t>
            </a:r>
            <a:r>
              <a:rPr lang="en-US" altLang="zh-CN" sz="1800" b="1" dirty="0" err="1">
                <a:latin typeface="+mn-ea"/>
              </a:rPr>
              <a:t>Ogg</a:t>
            </a:r>
            <a:r>
              <a:rPr lang="zh-CN" altLang="zh-CN" sz="1800" b="1" dirty="0">
                <a:latin typeface="+mn-ea"/>
              </a:rPr>
              <a:t>音频文件地址</a:t>
            </a:r>
            <a:r>
              <a:rPr lang="en-US" altLang="zh-CN" sz="1800" b="1" dirty="0">
                <a:latin typeface="+mn-ea"/>
              </a:rPr>
              <a:t>" type="audio/</a:t>
            </a:r>
            <a:r>
              <a:rPr lang="en-US" altLang="zh-CN" sz="1800" b="1" dirty="0" err="1">
                <a:latin typeface="+mn-ea"/>
              </a:rPr>
              <a:t>ogg</a:t>
            </a:r>
            <a:r>
              <a:rPr lang="en-US" altLang="zh-CN" sz="1800" b="1" dirty="0">
                <a:latin typeface="+mn-ea"/>
              </a:rPr>
              <a:t>"&gt;</a:t>
            </a:r>
            <a:endParaRPr lang="zh-CN" altLang="zh-CN" sz="1800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+mn-ea"/>
              </a:rPr>
              <a:t>  &lt;source </a:t>
            </a:r>
            <a:r>
              <a:rPr lang="en-US" altLang="zh-CN" sz="1800" b="1" dirty="0" err="1">
                <a:latin typeface="+mn-ea"/>
              </a:rPr>
              <a:t>src</a:t>
            </a:r>
            <a:r>
              <a:rPr lang="en-US" altLang="zh-CN" sz="1800" b="1" dirty="0">
                <a:latin typeface="+mn-ea"/>
              </a:rPr>
              <a:t>="Mp3</a:t>
            </a:r>
            <a:r>
              <a:rPr lang="zh-CN" altLang="zh-CN" sz="1800" b="1" dirty="0">
                <a:latin typeface="+mn-ea"/>
              </a:rPr>
              <a:t>音频文件地址</a:t>
            </a:r>
            <a:r>
              <a:rPr lang="en-US" altLang="zh-CN" sz="1800" b="1" dirty="0">
                <a:latin typeface="+mn-ea"/>
              </a:rPr>
              <a:t>" type="audio/mpeg"&gt;</a:t>
            </a:r>
            <a:endParaRPr lang="zh-CN" altLang="zh-CN" sz="1800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+mn-ea"/>
              </a:rPr>
              <a:t>&lt;source </a:t>
            </a:r>
            <a:r>
              <a:rPr lang="en-US" altLang="zh-CN" sz="1800" b="1" dirty="0" err="1">
                <a:latin typeface="+mn-ea"/>
              </a:rPr>
              <a:t>src</a:t>
            </a:r>
            <a:r>
              <a:rPr lang="en-US" altLang="zh-CN" sz="1800" b="1" dirty="0">
                <a:latin typeface="+mn-ea"/>
              </a:rPr>
              <a:t>="WAV</a:t>
            </a:r>
            <a:r>
              <a:rPr lang="zh-CN" altLang="zh-CN" sz="1800" b="1" dirty="0">
                <a:latin typeface="+mn-ea"/>
              </a:rPr>
              <a:t>音频文件地址</a:t>
            </a:r>
            <a:r>
              <a:rPr lang="en-US" altLang="zh-CN" sz="1800" b="1" dirty="0">
                <a:latin typeface="+mn-ea"/>
              </a:rPr>
              <a:t>" type="audio/wav"&gt;</a:t>
            </a:r>
            <a:endParaRPr lang="zh-CN" altLang="zh-CN" sz="1800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+mn-ea"/>
              </a:rPr>
              <a:t>  </a:t>
            </a:r>
            <a:r>
              <a:rPr lang="zh-CN" altLang="zh-CN" sz="1800" b="1" dirty="0">
                <a:latin typeface="+mn-ea"/>
              </a:rPr>
              <a:t>对不支持</a:t>
            </a:r>
            <a:r>
              <a:rPr lang="en-US" altLang="zh-CN" sz="1800" b="1" dirty="0">
                <a:latin typeface="+mn-ea"/>
              </a:rPr>
              <a:t>audio</a:t>
            </a:r>
            <a:r>
              <a:rPr lang="zh-CN" altLang="zh-CN" sz="1800" b="1" dirty="0">
                <a:latin typeface="+mn-ea"/>
              </a:rPr>
              <a:t>元素的浏览器提示</a:t>
            </a:r>
            <a:endParaRPr lang="zh-CN" altLang="zh-CN" sz="1800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+mn-ea"/>
              </a:rPr>
              <a:t>&lt;/audio&gt;</a:t>
            </a:r>
            <a:endParaRPr lang="en-US" altLang="zh-CN" sz="1800" b="1" dirty="0">
              <a:solidFill>
                <a:schemeClr val="accent1"/>
              </a:solidFill>
              <a:latin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zh-CN" sz="1800" dirty="0">
                <a:latin typeface="+mn-ea"/>
              </a:rPr>
              <a:t>下面的代码通过</a:t>
            </a:r>
            <a:r>
              <a:rPr lang="en-US" altLang="zh-CN" sz="1800" dirty="0">
                <a:latin typeface="+mn-ea"/>
              </a:rPr>
              <a:t>&lt;audio&gt;</a:t>
            </a:r>
            <a:r>
              <a:rPr lang="zh-CN" altLang="zh-CN" sz="1800" dirty="0">
                <a:latin typeface="+mn-ea"/>
              </a:rPr>
              <a:t>标签的</a:t>
            </a:r>
            <a:r>
              <a:rPr lang="en-US" altLang="zh-CN" sz="1800" dirty="0">
                <a:latin typeface="+mn-ea"/>
              </a:rPr>
              <a:t>&lt;source&gt;</a:t>
            </a:r>
            <a:r>
              <a:rPr lang="zh-CN" altLang="zh-CN" sz="1800" dirty="0">
                <a:latin typeface="+mn-ea"/>
              </a:rPr>
              <a:t>子标签添加两个不同格式的音频文件。浏览器将播放第一个可识别的音频格式文件。</a:t>
            </a:r>
            <a:endParaRPr lang="en-US" altLang="zh-CN" sz="1800" b="1" dirty="0">
              <a:solidFill>
                <a:schemeClr val="accent1"/>
              </a:solidFill>
              <a:latin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18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5603" name="AutoShape 4"/>
          <p:cNvSpPr>
            <a:spLocks noChangeArrowheads="1"/>
          </p:cNvSpPr>
          <p:nvPr/>
        </p:nvSpPr>
        <p:spPr bwMode="gray">
          <a:xfrm>
            <a:off x="2210595" y="4724400"/>
            <a:ext cx="7280275" cy="1657350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FDFDFD"/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&lt;audio controls="controls"&gt;</a:t>
            </a:r>
            <a:b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</a:br>
            <a: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    &lt;source </a:t>
            </a:r>
            <a:r>
              <a:rPr kumimoji="1"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</a:rPr>
              <a:t>src</a:t>
            </a:r>
            <a: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="</a:t>
            </a:r>
            <a:r>
              <a:rPr kumimoji="1"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</a:rPr>
              <a:t>rsc</a:t>
            </a:r>
            <a: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/song.mp3" type="audio/mp3" /&gt;</a:t>
            </a:r>
            <a:b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</a:br>
            <a: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    &lt;source </a:t>
            </a:r>
            <a:r>
              <a:rPr kumimoji="1"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</a:rPr>
              <a:t>src</a:t>
            </a:r>
            <a: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="</a:t>
            </a:r>
            <a:r>
              <a:rPr kumimoji="1"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</a:rPr>
              <a:t>rsc</a:t>
            </a:r>
            <a: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/song.ogg" type="audio/</a:t>
            </a:r>
            <a:r>
              <a:rPr kumimoji="1"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</a:rPr>
              <a:t>ogg</a:t>
            </a:r>
            <a: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" /&gt;</a:t>
            </a:r>
            <a:b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</a:br>
            <a: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    </a:t>
            </a:r>
            <a:r>
              <a:rPr kumimoji="1" lang="zh-CN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您的浏览器不支持 </a:t>
            </a:r>
            <a: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audio </a:t>
            </a:r>
            <a:r>
              <a:rPr kumimoji="1" lang="zh-CN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标签。</a:t>
            </a:r>
            <a:endParaRPr kumimoji="1" lang="en-US" altLang="zh-CN" sz="20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&lt;/audio&gt;</a:t>
            </a:r>
          </a:p>
        </p:txBody>
      </p:sp>
      <p:sp>
        <p:nvSpPr>
          <p:cNvPr id="4" name="矩形 3"/>
          <p:cNvSpPr/>
          <p:nvPr/>
        </p:nvSpPr>
        <p:spPr>
          <a:xfrm>
            <a:off x="1273845" y="240447"/>
            <a:ext cx="6336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2.5.2   </a:t>
            </a:r>
            <a:r>
              <a:rPr lang="zh-CN" alt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在当前文档中播放音频</a:t>
            </a:r>
            <a:endParaRPr lang="en-US" altLang="zh-CN" sz="2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487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9829" y="803126"/>
            <a:ext cx="8388350" cy="33750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fr-FR" altLang="zh-CN" sz="1800" b="1" dirty="0">
                <a:latin typeface="+mn-ea"/>
              </a:rPr>
              <a:t>1.  </a:t>
            </a:r>
            <a:r>
              <a:rPr lang="zh-CN" altLang="zh-CN" sz="1800" b="1" dirty="0">
                <a:latin typeface="+mn-ea"/>
              </a:rPr>
              <a:t>使用</a:t>
            </a:r>
            <a:r>
              <a:rPr lang="fr-FR" altLang="zh-CN" sz="1800" b="1" dirty="0">
                <a:latin typeface="+mn-ea"/>
              </a:rPr>
              <a:t>&lt;embed&gt; </a:t>
            </a:r>
            <a:r>
              <a:rPr lang="zh-CN" altLang="zh-CN" sz="1800" b="1" dirty="0">
                <a:latin typeface="+mn-ea"/>
              </a:rPr>
              <a:t>标签播放</a:t>
            </a:r>
            <a:r>
              <a:rPr lang="zh-CN" altLang="en-US" sz="1800" b="1" dirty="0">
                <a:latin typeface="+mn-ea"/>
              </a:rPr>
              <a:t>视频</a:t>
            </a:r>
            <a:endParaRPr lang="zh-CN" altLang="zh-CN" sz="1800" b="1" dirty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1800" dirty="0">
                <a:latin typeface="+mn-ea"/>
              </a:rPr>
              <a:t>使用</a:t>
            </a:r>
            <a:r>
              <a:rPr lang="en-US" altLang="zh-CN" sz="1800" dirty="0">
                <a:latin typeface="+mn-ea"/>
              </a:rPr>
              <a:t>&lt;embed&gt;</a:t>
            </a:r>
            <a:r>
              <a:rPr lang="zh-CN" altLang="zh-CN" sz="1800" dirty="0">
                <a:latin typeface="+mn-ea"/>
              </a:rPr>
              <a:t>标签嵌入</a:t>
            </a:r>
            <a:r>
              <a:rPr lang="zh-CN" altLang="en-US" sz="1800" dirty="0">
                <a:latin typeface="+mn-ea"/>
              </a:rPr>
              <a:t>视</a:t>
            </a:r>
            <a:r>
              <a:rPr lang="zh-CN" altLang="zh-CN" sz="1800" dirty="0">
                <a:latin typeface="+mn-ea"/>
              </a:rPr>
              <a:t>频文件的基本格式为：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ea"/>
              </a:rPr>
              <a:t> </a:t>
            </a:r>
            <a:endParaRPr lang="zh-CN" altLang="zh-CN" sz="1800" dirty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+mn-ea"/>
              </a:rPr>
              <a:t>&lt;embed width="</a:t>
            </a:r>
            <a:r>
              <a:rPr lang="zh-CN" altLang="zh-CN" sz="1800" b="1" dirty="0">
                <a:latin typeface="+mn-ea"/>
              </a:rPr>
              <a:t>视频宽度</a:t>
            </a:r>
            <a:r>
              <a:rPr lang="en-US" altLang="zh-CN" sz="1800" b="1" dirty="0">
                <a:latin typeface="+mn-ea"/>
              </a:rPr>
              <a:t>" height="</a:t>
            </a:r>
            <a:r>
              <a:rPr lang="zh-CN" altLang="zh-CN" sz="1800" b="1" dirty="0">
                <a:latin typeface="+mn-ea"/>
              </a:rPr>
              <a:t>视频高度</a:t>
            </a:r>
            <a:r>
              <a:rPr lang="en-US" altLang="zh-CN" sz="1800" b="1" dirty="0">
                <a:latin typeface="+mn-ea"/>
              </a:rPr>
              <a:t>" </a:t>
            </a:r>
            <a:r>
              <a:rPr lang="en-US" altLang="zh-CN" sz="1800" b="1" dirty="0" err="1">
                <a:latin typeface="+mn-ea"/>
              </a:rPr>
              <a:t>src</a:t>
            </a:r>
            <a:r>
              <a:rPr lang="en-US" altLang="zh-CN" sz="1800" b="1" dirty="0">
                <a:latin typeface="+mn-ea"/>
              </a:rPr>
              <a:t>="</a:t>
            </a:r>
            <a:r>
              <a:rPr lang="zh-CN" altLang="zh-CN" sz="1800" b="1" dirty="0">
                <a:latin typeface="+mn-ea"/>
              </a:rPr>
              <a:t>视频文件地址</a:t>
            </a:r>
            <a:r>
              <a:rPr lang="en-US" altLang="zh-CN" sz="1800" b="1" dirty="0">
                <a:latin typeface="+mn-ea"/>
              </a:rPr>
              <a:t>" /&gt;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+mn-ea"/>
              </a:rPr>
              <a:t> </a:t>
            </a:r>
            <a:endParaRPr lang="zh-CN" altLang="zh-CN" sz="1800" dirty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1800" dirty="0">
                <a:latin typeface="+mn-ea"/>
              </a:rPr>
              <a:t>如：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1800" b="1" dirty="0">
              <a:solidFill>
                <a:schemeClr val="accent1"/>
              </a:solidFill>
              <a:latin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1800" b="1" dirty="0">
              <a:solidFill>
                <a:schemeClr val="accent1"/>
              </a:solidFill>
              <a:latin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18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6627" name="AutoShape 4"/>
          <p:cNvSpPr>
            <a:spLocks noChangeArrowheads="1"/>
          </p:cNvSpPr>
          <p:nvPr/>
        </p:nvSpPr>
        <p:spPr bwMode="gray">
          <a:xfrm>
            <a:off x="1851348" y="2348880"/>
            <a:ext cx="6945312" cy="576263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FDFDFD"/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chemeClr val="accent2"/>
                </a:solidFill>
                <a:latin typeface="Arial" panose="020B0604020202020204" pitchFamily="34" charset="0"/>
              </a:rPr>
              <a:t>&lt;embed width="320" height="240" src="rsc/nmj.swf" /&gt;</a:t>
            </a:r>
            <a:endParaRPr kumimoji="1" lang="pt-BR" altLang="zh-CN" sz="200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45853" y="230833"/>
            <a:ext cx="4326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2.5.3   </a:t>
            </a:r>
            <a:r>
              <a:rPr lang="zh-CN" alt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在当前文档中播放视频</a:t>
            </a:r>
            <a:endParaRPr lang="en-US" altLang="zh-CN" sz="2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2878070" y="2817774"/>
            <a:ext cx="6091699" cy="4040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39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9829" y="980728"/>
            <a:ext cx="9721080" cy="30702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2. </a:t>
            </a:r>
            <a:r>
              <a:rPr lang="zh-CN" altLang="en-US" b="1" dirty="0">
                <a:latin typeface="+mn-ea"/>
              </a:rPr>
              <a:t>使用</a:t>
            </a:r>
            <a:r>
              <a:rPr lang="en-US" altLang="zh-CN" b="1" dirty="0">
                <a:latin typeface="+mn-ea"/>
              </a:rPr>
              <a:t>&lt;object&gt; </a:t>
            </a:r>
            <a:r>
              <a:rPr lang="zh-CN" altLang="en-US" b="1" dirty="0">
                <a:latin typeface="+mn-ea"/>
              </a:rPr>
              <a:t>标签播放视频</a:t>
            </a:r>
            <a:endParaRPr lang="en-US" altLang="zh-CN" b="1" dirty="0">
              <a:latin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b="1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dirty="0">
                <a:latin typeface="+mn-ea"/>
              </a:rPr>
              <a:t>用</a:t>
            </a:r>
            <a:r>
              <a:rPr lang="fr-FR" altLang="zh-CN" dirty="0">
                <a:latin typeface="+mn-ea"/>
              </a:rPr>
              <a:t>&lt;object&gt;</a:t>
            </a:r>
            <a:r>
              <a:rPr lang="zh-CN" altLang="zh-CN" dirty="0">
                <a:latin typeface="+mn-ea"/>
              </a:rPr>
              <a:t>标签嵌入</a:t>
            </a:r>
            <a:r>
              <a:rPr lang="zh-CN" altLang="en-US" dirty="0">
                <a:latin typeface="+mn-ea"/>
              </a:rPr>
              <a:t>视</a:t>
            </a:r>
            <a:r>
              <a:rPr lang="zh-CN" altLang="zh-CN" dirty="0">
                <a:latin typeface="+mn-ea"/>
              </a:rPr>
              <a:t>频文件的基本格式为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zh-CN" dirty="0">
                <a:latin typeface="+mn-ea"/>
              </a:rPr>
              <a:t> </a:t>
            </a:r>
            <a:endParaRPr lang="zh-CN" altLang="zh-CN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+mn-ea"/>
              </a:rPr>
              <a:t>&lt;object width="</a:t>
            </a:r>
            <a:r>
              <a:rPr lang="zh-CN" altLang="zh-CN" b="1" dirty="0">
                <a:latin typeface="+mn-ea"/>
              </a:rPr>
              <a:t>视频宽度</a:t>
            </a:r>
            <a:r>
              <a:rPr lang="en-US" altLang="zh-CN" b="1" dirty="0">
                <a:latin typeface="+mn-ea"/>
              </a:rPr>
              <a:t>" height="</a:t>
            </a:r>
            <a:r>
              <a:rPr lang="zh-CN" altLang="zh-CN" b="1" dirty="0">
                <a:latin typeface="+mn-ea"/>
              </a:rPr>
              <a:t>视频高度</a:t>
            </a:r>
            <a:r>
              <a:rPr lang="en-US" altLang="zh-CN" b="1" dirty="0">
                <a:latin typeface="+mn-ea"/>
              </a:rPr>
              <a:t>" data="</a:t>
            </a:r>
            <a:r>
              <a:rPr lang="zh-CN" altLang="zh-CN" b="1" dirty="0">
                <a:latin typeface="+mn-ea"/>
              </a:rPr>
              <a:t>视频文件地址</a:t>
            </a:r>
            <a:r>
              <a:rPr lang="en-US" altLang="zh-CN" b="1" dirty="0">
                <a:latin typeface="+mn-ea"/>
              </a:rPr>
              <a:t>"&gt;&lt;/object&gt;</a:t>
            </a:r>
            <a:endParaRPr lang="zh-CN" altLang="zh-CN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fr-FR" altLang="zh-CN" b="1" dirty="0">
                <a:latin typeface="+mn-ea"/>
              </a:rPr>
              <a:t> </a:t>
            </a:r>
            <a:endParaRPr lang="zh-CN" altLang="zh-CN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zh-CN" dirty="0">
                <a:latin typeface="+mn-ea"/>
              </a:rPr>
              <a:t>如：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accent1"/>
              </a:solidFill>
              <a:latin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accent1"/>
              </a:solidFill>
              <a:latin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7651" name="AutoShape 4"/>
          <p:cNvSpPr>
            <a:spLocks noChangeArrowheads="1"/>
          </p:cNvSpPr>
          <p:nvPr/>
        </p:nvSpPr>
        <p:spPr bwMode="gray">
          <a:xfrm>
            <a:off x="1993925" y="3429000"/>
            <a:ext cx="7272337" cy="576263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FDFDFD"/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&lt;object width="320" height="240" data="</a:t>
            </a:r>
            <a:r>
              <a:rPr kumimoji="1" lang="en-US" altLang="zh-CN" sz="1800" dirty="0" err="1">
                <a:solidFill>
                  <a:schemeClr val="accent2"/>
                </a:solidFill>
                <a:latin typeface="Arial" panose="020B0604020202020204" pitchFamily="34" charset="0"/>
              </a:rPr>
              <a:t>rsc</a:t>
            </a:r>
            <a:r>
              <a:rPr kumimoji="1"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/nmj.swf"&gt;&lt;/object&gt;</a:t>
            </a:r>
            <a:endParaRPr kumimoji="1" lang="pt-BR" altLang="zh-CN" sz="18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06817" y="230833"/>
            <a:ext cx="4326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2.5.3   </a:t>
            </a:r>
            <a:r>
              <a:rPr lang="zh-CN" alt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在当前文档中播放视频</a:t>
            </a:r>
            <a:endParaRPr lang="en-US" altLang="zh-CN" sz="2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343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3845" y="1124744"/>
            <a:ext cx="8388350" cy="3671813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3. </a:t>
            </a:r>
            <a:r>
              <a:rPr lang="zh-CN" altLang="en-US" b="1" dirty="0">
                <a:latin typeface="+mn-ea"/>
              </a:rPr>
              <a:t>使用</a:t>
            </a:r>
            <a:r>
              <a:rPr lang="en-US" altLang="zh-CN" b="1" dirty="0">
                <a:latin typeface="+mn-ea"/>
              </a:rPr>
              <a:t>&lt;video&gt; </a:t>
            </a:r>
            <a:r>
              <a:rPr lang="zh-CN" altLang="en-US" b="1" dirty="0">
                <a:latin typeface="+mn-ea"/>
              </a:rPr>
              <a:t>标签播放视频</a:t>
            </a:r>
            <a:endParaRPr lang="en-US" altLang="zh-CN" b="1" dirty="0">
              <a:latin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b="1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fr-FR" altLang="zh-CN" dirty="0">
                <a:latin typeface="+mn-ea"/>
              </a:rPr>
              <a:t>&lt;video&gt; </a:t>
            </a:r>
            <a:r>
              <a:rPr lang="zh-CN" altLang="zh-CN" dirty="0">
                <a:latin typeface="+mn-ea"/>
              </a:rPr>
              <a:t>标签主要是定义播放视频文件或者视频流的标准。它支持</a:t>
            </a:r>
            <a:r>
              <a:rPr lang="fr-FR" altLang="zh-CN" dirty="0">
                <a:latin typeface="+mn-ea"/>
              </a:rPr>
              <a:t>3</a:t>
            </a:r>
            <a:r>
              <a:rPr lang="zh-CN" altLang="zh-CN" dirty="0">
                <a:latin typeface="+mn-ea"/>
              </a:rPr>
              <a:t>种视频格式，分别为</a:t>
            </a:r>
            <a:r>
              <a:rPr lang="fr-FR" altLang="zh-CN" dirty="0">
                <a:latin typeface="+mn-ea"/>
              </a:rPr>
              <a:t>Ogg</a:t>
            </a:r>
            <a:r>
              <a:rPr lang="zh-CN" altLang="zh-CN" dirty="0">
                <a:latin typeface="+mn-ea"/>
              </a:rPr>
              <a:t>、</a:t>
            </a:r>
            <a:r>
              <a:rPr lang="fr-FR" altLang="zh-CN" dirty="0">
                <a:latin typeface="+mn-ea"/>
              </a:rPr>
              <a:t>MPEG4</a:t>
            </a:r>
            <a:r>
              <a:rPr lang="zh-CN" altLang="zh-CN" dirty="0">
                <a:latin typeface="+mn-ea"/>
              </a:rPr>
              <a:t>和</a:t>
            </a:r>
            <a:r>
              <a:rPr lang="fr-FR" altLang="zh-CN" dirty="0">
                <a:latin typeface="+mn-ea"/>
              </a:rPr>
              <a:t>WebM</a:t>
            </a:r>
            <a:r>
              <a:rPr lang="zh-CN" altLang="zh-CN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>
              <a:defRPr/>
            </a:pPr>
            <a:r>
              <a:rPr lang="en-US" altLang="zh-CN" dirty="0" err="1">
                <a:latin typeface="+mn-ea"/>
              </a:rPr>
              <a:t>Ogg</a:t>
            </a:r>
            <a:r>
              <a:rPr lang="zh-CN" altLang="en-US" dirty="0">
                <a:latin typeface="+mn-ea"/>
              </a:rPr>
              <a:t>：指带有 </a:t>
            </a:r>
            <a:r>
              <a:rPr lang="en-US" altLang="zh-CN" dirty="0" err="1">
                <a:latin typeface="+mn-ea"/>
              </a:rPr>
              <a:t>Theora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视频编码和 </a:t>
            </a:r>
            <a:r>
              <a:rPr lang="en-US" altLang="zh-CN" dirty="0" err="1">
                <a:latin typeface="+mn-ea"/>
              </a:rPr>
              <a:t>Vorbis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音频编码的 </a:t>
            </a:r>
            <a:r>
              <a:rPr lang="en-US" altLang="zh-CN" dirty="0" err="1">
                <a:latin typeface="+mn-ea"/>
              </a:rPr>
              <a:t>Ogg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文件。</a:t>
            </a:r>
          </a:p>
          <a:p>
            <a:pPr>
              <a:defRPr/>
            </a:pPr>
            <a:r>
              <a:rPr lang="en-US" altLang="zh-CN" dirty="0">
                <a:latin typeface="+mn-ea"/>
              </a:rPr>
              <a:t>MPEG 4</a:t>
            </a:r>
            <a:r>
              <a:rPr lang="zh-CN" altLang="en-US" dirty="0">
                <a:latin typeface="+mn-ea"/>
              </a:rPr>
              <a:t>：指带有 </a:t>
            </a:r>
            <a:r>
              <a:rPr lang="en-US" altLang="zh-CN" dirty="0">
                <a:latin typeface="+mn-ea"/>
              </a:rPr>
              <a:t>H.264 </a:t>
            </a:r>
            <a:r>
              <a:rPr lang="zh-CN" altLang="en-US" dirty="0">
                <a:latin typeface="+mn-ea"/>
              </a:rPr>
              <a:t>视频编码和 </a:t>
            </a:r>
            <a:r>
              <a:rPr lang="en-US" altLang="zh-CN" dirty="0">
                <a:latin typeface="+mn-ea"/>
              </a:rPr>
              <a:t>AAC </a:t>
            </a:r>
            <a:r>
              <a:rPr lang="zh-CN" altLang="en-US" dirty="0">
                <a:latin typeface="+mn-ea"/>
              </a:rPr>
              <a:t>音频编码的 </a:t>
            </a:r>
            <a:r>
              <a:rPr lang="en-US" altLang="zh-CN" dirty="0">
                <a:latin typeface="+mn-ea"/>
              </a:rPr>
              <a:t>MPEG 4 </a:t>
            </a:r>
            <a:r>
              <a:rPr lang="zh-CN" altLang="en-US" dirty="0">
                <a:latin typeface="+mn-ea"/>
              </a:rPr>
              <a:t>文件。</a:t>
            </a:r>
          </a:p>
          <a:p>
            <a:pPr>
              <a:defRPr/>
            </a:pPr>
            <a:r>
              <a:rPr lang="en-US" altLang="zh-CN" dirty="0" err="1">
                <a:latin typeface="+mn-ea"/>
              </a:rPr>
              <a:t>WebM</a:t>
            </a:r>
            <a:r>
              <a:rPr lang="zh-CN" altLang="en-US" dirty="0">
                <a:latin typeface="+mn-ea"/>
              </a:rPr>
              <a:t>：指带有 </a:t>
            </a:r>
            <a:r>
              <a:rPr lang="en-US" altLang="zh-CN" dirty="0">
                <a:latin typeface="+mn-ea"/>
              </a:rPr>
              <a:t>VP8 </a:t>
            </a:r>
            <a:r>
              <a:rPr lang="zh-CN" altLang="en-US" dirty="0">
                <a:latin typeface="+mn-ea"/>
              </a:rPr>
              <a:t>视频编码和 </a:t>
            </a:r>
            <a:r>
              <a:rPr lang="en-US" altLang="zh-CN" dirty="0" err="1">
                <a:latin typeface="+mn-ea"/>
              </a:rPr>
              <a:t>Vorbis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音频编码的 </a:t>
            </a:r>
            <a:r>
              <a:rPr lang="en-US" altLang="zh-CN" dirty="0" err="1">
                <a:latin typeface="+mn-ea"/>
              </a:rPr>
              <a:t>WebM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文件。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zh-CN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zh-CN" dirty="0">
              <a:latin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accent1"/>
              </a:solidFill>
              <a:latin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accent1"/>
              </a:solidFill>
              <a:latin typeface="+mn-ea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17861" y="230833"/>
            <a:ext cx="4326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2.5.3   </a:t>
            </a:r>
            <a:r>
              <a:rPr lang="zh-CN" alt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在当前文档中播放视频</a:t>
            </a:r>
            <a:endParaRPr lang="en-US" altLang="zh-CN" sz="2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87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805" y="980728"/>
            <a:ext cx="10513168" cy="5112568"/>
          </a:xfrm>
        </p:spPr>
        <p:txBody>
          <a:bodyPr/>
          <a:lstStyle/>
          <a:p>
            <a:pPr>
              <a:buNone/>
            </a:pPr>
            <a:r>
              <a:rPr lang="zh-CN" altLang="zh-CN" dirty="0"/>
              <a:t>使用</a:t>
            </a:r>
            <a:r>
              <a:rPr lang="en-US" altLang="zh-CN" dirty="0"/>
              <a:t>&lt;</a:t>
            </a:r>
            <a:r>
              <a:rPr lang="fr-FR" altLang="zh-CN" dirty="0"/>
              <a:t>video </a:t>
            </a:r>
            <a:r>
              <a:rPr lang="en-US" altLang="zh-CN" dirty="0"/>
              <a:t>&gt;</a:t>
            </a:r>
            <a:r>
              <a:rPr lang="zh-CN" altLang="zh-CN" dirty="0"/>
              <a:t>标签在</a:t>
            </a:r>
            <a:r>
              <a:rPr lang="fr-FR" altLang="zh-CN" dirty="0"/>
              <a:t>HTML5</a:t>
            </a:r>
            <a:r>
              <a:rPr lang="zh-CN" altLang="zh-CN" dirty="0"/>
              <a:t>网页中播放音频的基本格式为</a:t>
            </a:r>
          </a:p>
          <a:p>
            <a:pPr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pPr>
              <a:buNone/>
            </a:pPr>
            <a:r>
              <a:rPr lang="fr-FR" altLang="zh-CN" dirty="0"/>
              <a:t>&lt;video src="</a:t>
            </a:r>
            <a:r>
              <a:rPr lang="zh-CN" altLang="en-US" dirty="0"/>
              <a:t>视频文件地址</a:t>
            </a:r>
            <a:r>
              <a:rPr lang="en-US" altLang="zh-CN" dirty="0"/>
              <a:t>" &gt;</a:t>
            </a:r>
          </a:p>
          <a:p>
            <a:pPr>
              <a:buNone/>
            </a:pPr>
            <a:r>
              <a:rPr lang="zh-CN" altLang="en-US" dirty="0"/>
              <a:t>对不支持</a:t>
            </a:r>
            <a:r>
              <a:rPr lang="fr-FR" altLang="zh-CN" dirty="0"/>
              <a:t>video</a:t>
            </a:r>
            <a:r>
              <a:rPr lang="zh-CN" altLang="en-US" dirty="0"/>
              <a:t>元素的浏览器提示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&lt;/</a:t>
            </a:r>
            <a:r>
              <a:rPr lang="fr-FR" altLang="zh-CN" dirty="0"/>
              <a:t>vedio&gt;</a:t>
            </a:r>
          </a:p>
          <a:p>
            <a:pPr>
              <a:buNone/>
            </a:pPr>
            <a:r>
              <a:rPr lang="fr-FR" altLang="zh-CN" dirty="0"/>
              <a:t> </a:t>
            </a:r>
            <a:endParaRPr lang="zh-CN" altLang="zh-CN" dirty="0"/>
          </a:p>
          <a:p>
            <a:pPr>
              <a:buNone/>
            </a:pPr>
            <a:r>
              <a:rPr lang="zh-CN" altLang="zh-CN" dirty="0"/>
              <a:t>如：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1680369" y="6499226"/>
            <a:ext cx="1001712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FAF05AE-7A1E-471A-A74B-F0A890B7B562}" type="slidenum">
              <a:rPr lang="en-US" altLang="zh-CN" smtClean="0"/>
              <a:t>69</a:t>
            </a:fld>
            <a:endParaRPr lang="en-US" altLang="zh-CN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2065933" y="3212976"/>
            <a:ext cx="6713538" cy="1270000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FDFDFD"/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&lt;video </a:t>
            </a:r>
            <a:r>
              <a:rPr kumimoji="1"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</a:rPr>
              <a:t>src</a:t>
            </a:r>
            <a: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="</a:t>
            </a:r>
            <a:r>
              <a:rPr kumimoji="1" lang="en-US" altLang="zh-CN" sz="2000" dirty="0" err="1">
                <a:solidFill>
                  <a:schemeClr val="accent2"/>
                </a:solidFill>
                <a:latin typeface="Arial" panose="020B0604020202020204" pitchFamily="34" charset="0"/>
              </a:rPr>
              <a:t>rsc</a:t>
            </a:r>
            <a: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/movie.ogg" controls="controls"&gt;</a:t>
            </a:r>
          </a:p>
          <a:p>
            <a:pPr eaLnBrk="1" hangingPunct="1"/>
            <a: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    </a:t>
            </a:r>
            <a:r>
              <a:rPr kumimoji="1" lang="zh-CN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您的浏览器不支持 </a:t>
            </a:r>
            <a: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video</a:t>
            </a:r>
            <a:r>
              <a:rPr kumimoji="1" lang="zh-CN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标签。</a:t>
            </a:r>
          </a:p>
          <a:p>
            <a:pPr eaLnBrk="1" hangingPunct="1"/>
            <a:r>
              <a:rPr kumimoji="1" lang="en-US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&lt;/video&gt;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341216" y="257149"/>
            <a:ext cx="50451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</a:pPr>
            <a:r>
              <a:rPr lang="en-US" altLang="zh-CN" kern="1200" dirty="0"/>
              <a:t>2.5.3   </a:t>
            </a:r>
            <a:r>
              <a:rPr lang="zh-CN" altLang="en-US" kern="1200" dirty="0"/>
              <a:t>在当前文档中播放视频</a:t>
            </a:r>
            <a:endParaRPr lang="en-US" altLang="zh-CN" kern="1200" dirty="0"/>
          </a:p>
        </p:txBody>
      </p:sp>
    </p:spTree>
    <p:extLst>
      <p:ext uri="{BB962C8B-B14F-4D97-AF65-F5344CB8AC3E}">
        <p14:creationId xmlns:p14="http://schemas.microsoft.com/office/powerpoint/2010/main" val="241395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1273845" y="2282399"/>
            <a:ext cx="1492250" cy="1184275"/>
            <a:chOff x="506677" y="2899213"/>
            <a:chExt cx="1492167" cy="1183970"/>
          </a:xfrm>
          <a:solidFill>
            <a:srgbClr val="007FAC"/>
          </a:solidFill>
        </p:grpSpPr>
        <p:sp>
          <p:nvSpPr>
            <p:cNvPr id="32" name="任意多边形 31"/>
            <p:cNvSpPr/>
            <p:nvPr/>
          </p:nvSpPr>
          <p:spPr>
            <a:xfrm>
              <a:off x="506677" y="2899213"/>
              <a:ext cx="1492167" cy="1183970"/>
            </a:xfrm>
            <a:custGeom>
              <a:avLst/>
              <a:gdLst>
                <a:gd name="connsiteX0" fmla="*/ 0 w 1492167"/>
                <a:gd name="connsiteY0" fmla="*/ 197332 h 1183970"/>
                <a:gd name="connsiteX1" fmla="*/ 197332 w 1492167"/>
                <a:gd name="connsiteY1" fmla="*/ 0 h 1183970"/>
                <a:gd name="connsiteX2" fmla="*/ 1294835 w 1492167"/>
                <a:gd name="connsiteY2" fmla="*/ 0 h 1183970"/>
                <a:gd name="connsiteX3" fmla="*/ 1492167 w 1492167"/>
                <a:gd name="connsiteY3" fmla="*/ 197332 h 1183970"/>
                <a:gd name="connsiteX4" fmla="*/ 1492167 w 1492167"/>
                <a:gd name="connsiteY4" fmla="*/ 986638 h 1183970"/>
                <a:gd name="connsiteX5" fmla="*/ 1294835 w 1492167"/>
                <a:gd name="connsiteY5" fmla="*/ 1183970 h 1183970"/>
                <a:gd name="connsiteX6" fmla="*/ 197332 w 1492167"/>
                <a:gd name="connsiteY6" fmla="*/ 1183970 h 1183970"/>
                <a:gd name="connsiteX7" fmla="*/ 0 w 1492167"/>
                <a:gd name="connsiteY7" fmla="*/ 986638 h 1183970"/>
                <a:gd name="connsiteX8" fmla="*/ 0 w 1492167"/>
                <a:gd name="connsiteY8" fmla="*/ 197332 h 118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2167" h="1183970">
                  <a:moveTo>
                    <a:pt x="0" y="197332"/>
                  </a:moveTo>
                  <a:cubicBezTo>
                    <a:pt x="0" y="88349"/>
                    <a:pt x="88349" y="0"/>
                    <a:pt x="197332" y="0"/>
                  </a:cubicBezTo>
                  <a:lnTo>
                    <a:pt x="1294835" y="0"/>
                  </a:lnTo>
                  <a:cubicBezTo>
                    <a:pt x="1403818" y="0"/>
                    <a:pt x="1492167" y="88349"/>
                    <a:pt x="1492167" y="197332"/>
                  </a:cubicBezTo>
                  <a:lnTo>
                    <a:pt x="1492167" y="986638"/>
                  </a:lnTo>
                  <a:cubicBezTo>
                    <a:pt x="1492167" y="1095621"/>
                    <a:pt x="1403818" y="1183970"/>
                    <a:pt x="1294835" y="1183970"/>
                  </a:cubicBezTo>
                  <a:lnTo>
                    <a:pt x="197332" y="1183970"/>
                  </a:lnTo>
                  <a:cubicBezTo>
                    <a:pt x="88349" y="1183970"/>
                    <a:pt x="0" y="1095621"/>
                    <a:pt x="0" y="986638"/>
                  </a:cubicBezTo>
                  <a:lnTo>
                    <a:pt x="0" y="197332"/>
                  </a:lnTo>
                  <a:close/>
                </a:path>
              </a:pathLst>
            </a:custGeom>
            <a:grpFill/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94957" tIns="126377" rIns="194957" bIns="126377" spcCol="1270" anchor="ctr"/>
            <a:lstStyle/>
            <a:p>
              <a:pPr algn="ctr" defTabSz="1600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600" dirty="0"/>
            </a:p>
          </p:txBody>
        </p:sp>
        <p:sp>
          <p:nvSpPr>
            <p:cNvPr id="33" name="矩形 9"/>
            <p:cNvSpPr>
              <a:spLocks noChangeArrowheads="1"/>
            </p:cNvSpPr>
            <p:nvPr/>
          </p:nvSpPr>
          <p:spPr bwMode="auto">
            <a:xfrm>
              <a:off x="681598" y="3253441"/>
              <a:ext cx="1107934" cy="4615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双标签</a:t>
              </a:r>
              <a:endParaRPr lang="zh-CN" altLang="en-US" sz="24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1273845" y="3652586"/>
            <a:ext cx="1492250" cy="1184275"/>
            <a:chOff x="506677" y="4461228"/>
            <a:chExt cx="1492167" cy="1183970"/>
          </a:xfrm>
          <a:solidFill>
            <a:srgbClr val="116197"/>
          </a:solidFill>
        </p:grpSpPr>
        <p:sp>
          <p:nvSpPr>
            <p:cNvPr id="35" name="任意多边形 34"/>
            <p:cNvSpPr/>
            <p:nvPr/>
          </p:nvSpPr>
          <p:spPr>
            <a:xfrm>
              <a:off x="506677" y="4461228"/>
              <a:ext cx="1492167" cy="1183970"/>
            </a:xfrm>
            <a:custGeom>
              <a:avLst/>
              <a:gdLst>
                <a:gd name="connsiteX0" fmla="*/ 0 w 1492167"/>
                <a:gd name="connsiteY0" fmla="*/ 197332 h 1183970"/>
                <a:gd name="connsiteX1" fmla="*/ 197332 w 1492167"/>
                <a:gd name="connsiteY1" fmla="*/ 0 h 1183970"/>
                <a:gd name="connsiteX2" fmla="*/ 1294835 w 1492167"/>
                <a:gd name="connsiteY2" fmla="*/ 0 h 1183970"/>
                <a:gd name="connsiteX3" fmla="*/ 1492167 w 1492167"/>
                <a:gd name="connsiteY3" fmla="*/ 197332 h 1183970"/>
                <a:gd name="connsiteX4" fmla="*/ 1492167 w 1492167"/>
                <a:gd name="connsiteY4" fmla="*/ 986638 h 1183970"/>
                <a:gd name="connsiteX5" fmla="*/ 1294835 w 1492167"/>
                <a:gd name="connsiteY5" fmla="*/ 1183970 h 1183970"/>
                <a:gd name="connsiteX6" fmla="*/ 197332 w 1492167"/>
                <a:gd name="connsiteY6" fmla="*/ 1183970 h 1183970"/>
                <a:gd name="connsiteX7" fmla="*/ 0 w 1492167"/>
                <a:gd name="connsiteY7" fmla="*/ 986638 h 1183970"/>
                <a:gd name="connsiteX8" fmla="*/ 0 w 1492167"/>
                <a:gd name="connsiteY8" fmla="*/ 197332 h 118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2167" h="1183970">
                  <a:moveTo>
                    <a:pt x="0" y="197332"/>
                  </a:moveTo>
                  <a:cubicBezTo>
                    <a:pt x="0" y="88349"/>
                    <a:pt x="88349" y="0"/>
                    <a:pt x="197332" y="0"/>
                  </a:cubicBezTo>
                  <a:lnTo>
                    <a:pt x="1294835" y="0"/>
                  </a:lnTo>
                  <a:cubicBezTo>
                    <a:pt x="1403818" y="0"/>
                    <a:pt x="1492167" y="88349"/>
                    <a:pt x="1492167" y="197332"/>
                  </a:cubicBezTo>
                  <a:lnTo>
                    <a:pt x="1492167" y="986638"/>
                  </a:lnTo>
                  <a:cubicBezTo>
                    <a:pt x="1492167" y="1095621"/>
                    <a:pt x="1403818" y="1183970"/>
                    <a:pt x="1294835" y="1183970"/>
                  </a:cubicBezTo>
                  <a:lnTo>
                    <a:pt x="197332" y="1183970"/>
                  </a:lnTo>
                  <a:cubicBezTo>
                    <a:pt x="88349" y="1183970"/>
                    <a:pt x="0" y="1095621"/>
                    <a:pt x="0" y="986638"/>
                  </a:cubicBezTo>
                  <a:lnTo>
                    <a:pt x="0" y="197332"/>
                  </a:lnTo>
                  <a:close/>
                </a:path>
              </a:pathLst>
            </a:custGeom>
            <a:grpFill/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94957" tIns="126377" rIns="194957" bIns="126377" spcCol="1270" anchor="ctr"/>
            <a:lstStyle/>
            <a:p>
              <a:pPr algn="ctr" defTabSz="1600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600"/>
            </a:p>
          </p:txBody>
        </p:sp>
        <p:sp>
          <p:nvSpPr>
            <p:cNvPr id="41" name="矩形 22"/>
            <p:cNvSpPr>
              <a:spLocks noChangeArrowheads="1"/>
            </p:cNvSpPr>
            <p:nvPr/>
          </p:nvSpPr>
          <p:spPr bwMode="auto">
            <a:xfrm>
              <a:off x="683314" y="4812217"/>
              <a:ext cx="1107934" cy="4615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单标签</a:t>
              </a:r>
              <a:endParaRPr lang="zh-CN" altLang="en-US" sz="2400" dirty="0">
                <a:solidFill>
                  <a:srgbClr val="FFFFFF"/>
                </a:solidFill>
                <a:latin typeface="Arial" charset="0"/>
              </a:endParaRPr>
            </a:p>
          </p:txBody>
        </p:sp>
      </p:grp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2766095" y="2281239"/>
            <a:ext cx="4204535" cy="1184275"/>
            <a:chOff x="1998844" y="2899213"/>
            <a:chExt cx="3182756" cy="1183970"/>
          </a:xfrm>
        </p:grpSpPr>
        <p:sp>
          <p:nvSpPr>
            <p:cNvPr id="43" name="任意多边形 42"/>
            <p:cNvSpPr/>
            <p:nvPr/>
          </p:nvSpPr>
          <p:spPr>
            <a:xfrm>
              <a:off x="1998844" y="2899213"/>
              <a:ext cx="3182756" cy="1183970"/>
            </a:xfrm>
            <a:custGeom>
              <a:avLst/>
              <a:gdLst>
                <a:gd name="connsiteX0" fmla="*/ 0 w 2238251"/>
                <a:gd name="connsiteY0" fmla="*/ 147996 h 1183970"/>
                <a:gd name="connsiteX1" fmla="*/ 1646266 w 2238251"/>
                <a:gd name="connsiteY1" fmla="*/ 147996 h 1183970"/>
                <a:gd name="connsiteX2" fmla="*/ 1646266 w 2238251"/>
                <a:gd name="connsiteY2" fmla="*/ 0 h 1183970"/>
                <a:gd name="connsiteX3" fmla="*/ 2238251 w 2238251"/>
                <a:gd name="connsiteY3" fmla="*/ 591985 h 1183970"/>
                <a:gd name="connsiteX4" fmla="*/ 1646266 w 2238251"/>
                <a:gd name="connsiteY4" fmla="*/ 1183970 h 1183970"/>
                <a:gd name="connsiteX5" fmla="*/ 1646266 w 2238251"/>
                <a:gd name="connsiteY5" fmla="*/ 1035974 h 1183970"/>
                <a:gd name="connsiteX6" fmla="*/ 0 w 2238251"/>
                <a:gd name="connsiteY6" fmla="*/ 1035974 h 1183970"/>
                <a:gd name="connsiteX7" fmla="*/ 0 w 2238251"/>
                <a:gd name="connsiteY7" fmla="*/ 147996 h 118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8251" h="1183970">
                  <a:moveTo>
                    <a:pt x="0" y="147996"/>
                  </a:moveTo>
                  <a:lnTo>
                    <a:pt x="1646266" y="147996"/>
                  </a:lnTo>
                  <a:lnTo>
                    <a:pt x="1646266" y="0"/>
                  </a:lnTo>
                  <a:lnTo>
                    <a:pt x="2238251" y="591985"/>
                  </a:lnTo>
                  <a:lnTo>
                    <a:pt x="1646266" y="1183970"/>
                  </a:lnTo>
                  <a:lnTo>
                    <a:pt x="1646266" y="1035974"/>
                  </a:lnTo>
                  <a:lnTo>
                    <a:pt x="0" y="1035974"/>
                  </a:lnTo>
                  <a:lnTo>
                    <a:pt x="0" y="147996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  <a:alpha val="90000"/>
              </a:schemeClr>
            </a:solidFill>
            <a:scene3d>
              <a:camera prst="orthographicFront"/>
              <a:lightRig rig="flat" dir="t"/>
            </a:scene3d>
            <a:sp3d z="-190500" extrusionH="12700" prstMaterial="plastic">
              <a:bevelT w="50800" h="50800"/>
            </a:sp3d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510" tIns="164506" rIns="460499" bIns="164506" spcCol="1270"/>
            <a:lstStyle/>
            <a:p>
              <a:pPr marL="228600" lvl="1" indent="-228600" defTabSz="11557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2600"/>
            </a:p>
            <a:p>
              <a:pPr marL="228600" lvl="1" indent="-228600" defTabSz="11557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2600"/>
            </a:p>
          </p:txBody>
        </p:sp>
        <p:sp>
          <p:nvSpPr>
            <p:cNvPr id="14376" name="矩形 10"/>
            <p:cNvSpPr>
              <a:spLocks noChangeArrowheads="1"/>
            </p:cNvSpPr>
            <p:nvPr/>
          </p:nvSpPr>
          <p:spPr bwMode="auto">
            <a:xfrm>
              <a:off x="2008502" y="3123415"/>
              <a:ext cx="3027858" cy="787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r>
                <a:rPr lang="zh-CN" altLang="zh-CN" sz="16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也称</a:t>
              </a:r>
              <a:r>
                <a:rPr lang="zh-CN" altLang="zh-CN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r>
                <a:rPr lang="zh-CN" altLang="zh-CN" sz="16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，是指由开始和结束两个</a:t>
              </a:r>
              <a:r>
                <a:rPr lang="zh-CN" altLang="en-US" sz="16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r>
                <a:rPr lang="zh-CN" altLang="zh-CN" sz="16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符组成的</a:t>
              </a:r>
              <a:r>
                <a:rPr lang="zh-CN" altLang="en-US" sz="16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r>
                <a:rPr lang="zh-CN" altLang="zh-CN" sz="16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>
            <a:grpSpLocks/>
          </p:cNvGrpSpPr>
          <p:nvPr/>
        </p:nvGrpSpPr>
        <p:grpSpPr bwMode="auto">
          <a:xfrm>
            <a:off x="2735135" y="3655575"/>
            <a:ext cx="4197039" cy="1184275"/>
            <a:chOff x="1998844" y="4461228"/>
            <a:chExt cx="3182756" cy="1183970"/>
          </a:xfrm>
        </p:grpSpPr>
        <p:sp>
          <p:nvSpPr>
            <p:cNvPr id="46" name="任意多边形 45"/>
            <p:cNvSpPr/>
            <p:nvPr/>
          </p:nvSpPr>
          <p:spPr>
            <a:xfrm>
              <a:off x="1998844" y="4461228"/>
              <a:ext cx="3182756" cy="1183970"/>
            </a:xfrm>
            <a:custGeom>
              <a:avLst/>
              <a:gdLst>
                <a:gd name="connsiteX0" fmla="*/ 0 w 2238251"/>
                <a:gd name="connsiteY0" fmla="*/ 147996 h 1183970"/>
                <a:gd name="connsiteX1" fmla="*/ 1646266 w 2238251"/>
                <a:gd name="connsiteY1" fmla="*/ 147996 h 1183970"/>
                <a:gd name="connsiteX2" fmla="*/ 1646266 w 2238251"/>
                <a:gd name="connsiteY2" fmla="*/ 0 h 1183970"/>
                <a:gd name="connsiteX3" fmla="*/ 2238251 w 2238251"/>
                <a:gd name="connsiteY3" fmla="*/ 591985 h 1183970"/>
                <a:gd name="connsiteX4" fmla="*/ 1646266 w 2238251"/>
                <a:gd name="connsiteY4" fmla="*/ 1183970 h 1183970"/>
                <a:gd name="connsiteX5" fmla="*/ 1646266 w 2238251"/>
                <a:gd name="connsiteY5" fmla="*/ 1035974 h 1183970"/>
                <a:gd name="connsiteX6" fmla="*/ 0 w 2238251"/>
                <a:gd name="connsiteY6" fmla="*/ 1035974 h 1183970"/>
                <a:gd name="connsiteX7" fmla="*/ 0 w 2238251"/>
                <a:gd name="connsiteY7" fmla="*/ 147996 h 118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8251" h="1183970">
                  <a:moveTo>
                    <a:pt x="0" y="147996"/>
                  </a:moveTo>
                  <a:lnTo>
                    <a:pt x="1646266" y="147996"/>
                  </a:lnTo>
                  <a:lnTo>
                    <a:pt x="1646266" y="0"/>
                  </a:lnTo>
                  <a:lnTo>
                    <a:pt x="2238251" y="591985"/>
                  </a:lnTo>
                  <a:lnTo>
                    <a:pt x="1646266" y="1183970"/>
                  </a:lnTo>
                  <a:lnTo>
                    <a:pt x="1646266" y="1035974"/>
                  </a:lnTo>
                  <a:lnTo>
                    <a:pt x="0" y="1035974"/>
                  </a:lnTo>
                  <a:lnTo>
                    <a:pt x="0" y="147996"/>
                  </a:lnTo>
                  <a:close/>
                </a:path>
              </a:pathLst>
            </a:custGeom>
            <a:solidFill>
              <a:srgbClr val="DBEBFD">
                <a:alpha val="89804"/>
              </a:srgbClr>
            </a:solidFill>
            <a:scene3d>
              <a:camera prst="orthographicFront"/>
              <a:lightRig rig="flat" dir="t"/>
            </a:scene3d>
            <a:sp3d z="-190500" extrusionH="12700" prstMaterial="plastic">
              <a:bevelT w="50800" h="50800"/>
            </a:sp3d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510" tIns="164506" rIns="460499" bIns="164506" spcCol="1270"/>
            <a:lstStyle/>
            <a:p>
              <a:pPr marL="228600" lvl="1" indent="-228600" defTabSz="11557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2600"/>
            </a:p>
            <a:p>
              <a:pPr marL="228600" lvl="1" indent="-228600" defTabSz="11557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2600"/>
            </a:p>
          </p:txBody>
        </p:sp>
        <p:sp>
          <p:nvSpPr>
            <p:cNvPr id="14372" name="矩形 24"/>
            <p:cNvSpPr>
              <a:spLocks noChangeArrowheads="1"/>
            </p:cNvSpPr>
            <p:nvPr/>
          </p:nvSpPr>
          <p:spPr bwMode="auto">
            <a:xfrm>
              <a:off x="2031997" y="4676349"/>
              <a:ext cx="3014938" cy="787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r>
                <a:rPr lang="zh-CN" altLang="zh-CN" sz="16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也称</a:t>
              </a:r>
              <a:r>
                <a:rPr lang="zh-CN" altLang="zh-CN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r>
                <a:rPr lang="zh-CN" altLang="zh-CN" sz="16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，是指用一个</a:t>
              </a:r>
              <a:r>
                <a:rPr lang="zh-CN" altLang="en-US" sz="16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r>
                <a:rPr lang="zh-CN" altLang="zh-CN" sz="16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符号即可完整地描述某个功能的</a:t>
              </a:r>
              <a:r>
                <a:rPr lang="zh-CN" altLang="en-US" sz="16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r>
                <a:rPr lang="zh-CN" altLang="zh-CN" sz="16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矩形 47"/>
          <p:cNvSpPr/>
          <p:nvPr/>
        </p:nvSpPr>
        <p:spPr>
          <a:xfrm>
            <a:off x="7139782" y="2725738"/>
            <a:ext cx="3108325" cy="40005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sz="20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zh-CN" altLang="zh-CN" sz="20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en-US" altLang="zh-CN" sz="20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zh-CN" sz="20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en-US" altLang="zh-CN" sz="20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zh-CN" altLang="en-US" sz="20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zh-CN" altLang="zh-CN" sz="20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en-US" altLang="zh-CN" sz="20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endParaRPr lang="zh-CN" altLang="zh-CN" sz="20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39781" y="4086225"/>
            <a:ext cx="1670050" cy="40005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&lt; </a:t>
            </a:r>
            <a:r>
              <a:rPr lang="zh-CN" altLang="en-US" sz="20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标签</a:t>
            </a:r>
            <a:r>
              <a:rPr lang="zh-CN" altLang="zh-CN" sz="20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名</a:t>
            </a:r>
            <a:r>
              <a:rPr lang="en-US" altLang="zh-CN" sz="20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 /&gt; </a:t>
            </a:r>
            <a:endParaRPr lang="zh-CN" altLang="zh-CN" sz="20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345" name="组合 14"/>
          <p:cNvGrpSpPr>
            <a:grpSpLocks/>
          </p:cNvGrpSpPr>
          <p:nvPr/>
        </p:nvGrpSpPr>
        <p:grpSpPr bwMode="auto">
          <a:xfrm>
            <a:off x="1129829" y="969963"/>
            <a:ext cx="9540552" cy="1028700"/>
            <a:chOff x="0" y="969484"/>
            <a:chExt cx="9144000" cy="1029179"/>
          </a:xfrm>
        </p:grpSpPr>
        <p:sp>
          <p:nvSpPr>
            <p:cNvPr id="38" name="矩形 37"/>
            <p:cNvSpPr/>
            <p:nvPr/>
          </p:nvSpPr>
          <p:spPr bwMode="auto">
            <a:xfrm>
              <a:off x="0" y="969484"/>
              <a:ext cx="9144000" cy="792641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pic>
          <p:nvPicPr>
            <p:cNvPr id="14367" name="Picture 2" descr="C:\Documents and Settings\Administrator\桌面\小人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125" y="969963"/>
              <a:ext cx="13239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矩形 43"/>
            <p:cNvSpPr/>
            <p:nvPr/>
          </p:nvSpPr>
          <p:spPr>
            <a:xfrm>
              <a:off x="1755775" y="1142602"/>
              <a:ext cx="1518364" cy="4618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spc="200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认识</a:t>
              </a:r>
              <a:r>
                <a:rPr lang="zh-CN" altLang="en-US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标签</a:t>
              </a:r>
              <a:endParaRPr lang="en-US" altLang="zh-CN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0" name="组合 36"/>
          <p:cNvGrpSpPr>
            <a:grpSpLocks/>
          </p:cNvGrpSpPr>
          <p:nvPr/>
        </p:nvGrpSpPr>
        <p:grpSpPr bwMode="auto">
          <a:xfrm>
            <a:off x="6554787" y="794599"/>
            <a:ext cx="2241550" cy="1671637"/>
            <a:chOff x="746720" y="1804987"/>
            <a:chExt cx="2800310" cy="2088231"/>
          </a:xfrm>
          <a:solidFill>
            <a:schemeClr val="bg1">
              <a:lumMod val="20000"/>
              <a:lumOff val="80000"/>
            </a:schemeClr>
          </a:solidFill>
        </p:grpSpPr>
        <p:grpSp>
          <p:nvGrpSpPr>
            <p:cNvPr id="14360" name="组合 11"/>
            <p:cNvGrpSpPr>
              <a:grpSpLocks/>
            </p:cNvGrpSpPr>
            <p:nvPr/>
          </p:nvGrpSpPr>
          <p:grpSpPr bwMode="auto">
            <a:xfrm>
              <a:off x="746720" y="1804987"/>
              <a:ext cx="2800310" cy="2088231"/>
              <a:chOff x="939244" y="1878104"/>
              <a:chExt cx="2800310" cy="2160239"/>
            </a:xfrm>
            <a:grpFill/>
          </p:grpSpPr>
          <p:sp>
            <p:nvSpPr>
              <p:cNvPr id="53" name="椭圆形标注 52"/>
              <p:cNvSpPr/>
              <p:nvPr/>
            </p:nvSpPr>
            <p:spPr>
              <a:xfrm>
                <a:off x="939244" y="1878104"/>
                <a:ext cx="2800310" cy="2160239"/>
              </a:xfrm>
              <a:prstGeom prst="wedgeEllipseCallout">
                <a:avLst>
                  <a:gd name="adj1" fmla="val 5730"/>
                  <a:gd name="adj2" fmla="val 64649"/>
                </a:avLst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4" name="椭圆形标注 53"/>
              <p:cNvSpPr/>
              <p:nvPr/>
            </p:nvSpPr>
            <p:spPr>
              <a:xfrm>
                <a:off x="1043363" y="1930988"/>
                <a:ext cx="2592071" cy="2000221"/>
              </a:xfrm>
              <a:prstGeom prst="wedgeEllipseCallout">
                <a:avLst>
                  <a:gd name="adj1" fmla="val 6216"/>
                  <a:gd name="adj2" fmla="val 68452"/>
                </a:avLst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4361" name="TextBox 10"/>
            <p:cNvSpPr txBox="1">
              <a:spLocks noChangeArrowheads="1"/>
            </p:cNvSpPr>
            <p:nvPr/>
          </p:nvSpPr>
          <p:spPr bwMode="auto">
            <a:xfrm>
              <a:off x="1050050" y="2222645"/>
              <a:ext cx="2472171" cy="118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表示该</a:t>
              </a:r>
              <a:r>
                <a:rPr lang="zh-CN" altLang="en-US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r>
                <a:rPr lang="zh-CN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的作用开始，一般称为</a:t>
              </a:r>
              <a:r>
                <a:rPr lang="zh-CN" altLang="zh-CN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“开始</a:t>
              </a:r>
              <a:r>
                <a:rPr lang="zh-CN" altLang="en-US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标签”</a:t>
              </a:r>
              <a:endPara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36"/>
          <p:cNvGrpSpPr>
            <a:grpSpLocks/>
          </p:cNvGrpSpPr>
          <p:nvPr/>
        </p:nvGrpSpPr>
        <p:grpSpPr bwMode="auto">
          <a:xfrm flipH="1">
            <a:off x="9073105" y="729457"/>
            <a:ext cx="2241550" cy="1671638"/>
            <a:chOff x="763578" y="1772817"/>
            <a:chExt cx="2800310" cy="2088231"/>
          </a:xfrm>
          <a:solidFill>
            <a:schemeClr val="bg1">
              <a:lumMod val="20000"/>
              <a:lumOff val="80000"/>
            </a:schemeClr>
          </a:solidFill>
        </p:grpSpPr>
        <p:grpSp>
          <p:nvGrpSpPr>
            <p:cNvPr id="14356" name="组合 11"/>
            <p:cNvGrpSpPr>
              <a:grpSpLocks/>
            </p:cNvGrpSpPr>
            <p:nvPr/>
          </p:nvGrpSpPr>
          <p:grpSpPr bwMode="auto">
            <a:xfrm>
              <a:off x="763578" y="1772817"/>
              <a:ext cx="2800310" cy="2088231"/>
              <a:chOff x="956102" y="1844825"/>
              <a:chExt cx="2800310" cy="2160239"/>
            </a:xfrm>
            <a:grpFill/>
          </p:grpSpPr>
          <p:sp>
            <p:nvSpPr>
              <p:cNvPr id="58" name="椭圆形标注 57"/>
              <p:cNvSpPr/>
              <p:nvPr/>
            </p:nvSpPr>
            <p:spPr>
              <a:xfrm>
                <a:off x="956102" y="1844825"/>
                <a:ext cx="2800310" cy="2160239"/>
              </a:xfrm>
              <a:prstGeom prst="wedgeEllipseCallout">
                <a:avLst>
                  <a:gd name="adj1" fmla="val 25936"/>
                  <a:gd name="adj2" fmla="val 67205"/>
                </a:avLst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</a:ln>
              <a:effectLst>
                <a:outerShdw blurRad="2032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" name="椭圆形标注 58"/>
              <p:cNvSpPr/>
              <p:nvPr/>
            </p:nvSpPr>
            <p:spPr>
              <a:xfrm>
                <a:off x="1021621" y="1923634"/>
                <a:ext cx="2592071" cy="2000221"/>
              </a:xfrm>
              <a:prstGeom prst="wedgeEllipseCallout">
                <a:avLst>
                  <a:gd name="adj1" fmla="val 27633"/>
                  <a:gd name="adj2" fmla="val 67348"/>
                </a:avLst>
              </a:prstGeom>
              <a:grpFill/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4357" name="TextBox 10"/>
            <p:cNvSpPr txBox="1">
              <a:spLocks noChangeArrowheads="1"/>
            </p:cNvSpPr>
            <p:nvPr/>
          </p:nvSpPr>
          <p:spPr bwMode="auto">
            <a:xfrm>
              <a:off x="1050050" y="2222645"/>
              <a:ext cx="2371118" cy="118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表示该</a:t>
              </a:r>
              <a:r>
                <a:rPr lang="zh-CN" altLang="en-US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</a:t>
              </a:r>
              <a:r>
                <a:rPr lang="zh-CN" altLang="zh-CN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的作用结束，一般称为</a:t>
              </a:r>
              <a:r>
                <a:rPr lang="zh-CN" altLang="zh-CN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“结束</a:t>
              </a:r>
              <a:r>
                <a:rPr lang="zh-CN" altLang="en-US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标签”</a:t>
              </a:r>
            </a:p>
          </p:txBody>
        </p:sp>
      </p:grpSp>
      <p:grpSp>
        <p:nvGrpSpPr>
          <p:cNvPr id="51" name="组合 50"/>
          <p:cNvGrpSpPr>
            <a:grpSpLocks/>
          </p:cNvGrpSpPr>
          <p:nvPr/>
        </p:nvGrpSpPr>
        <p:grpSpPr bwMode="auto">
          <a:xfrm>
            <a:off x="1286037" y="5011994"/>
            <a:ext cx="1492250" cy="1184275"/>
            <a:chOff x="506677" y="4461228"/>
            <a:chExt cx="1492167" cy="1183970"/>
          </a:xfrm>
          <a:solidFill>
            <a:srgbClr val="116197"/>
          </a:solidFill>
        </p:grpSpPr>
        <p:sp>
          <p:nvSpPr>
            <p:cNvPr id="52" name="任意多边形 51"/>
            <p:cNvSpPr/>
            <p:nvPr/>
          </p:nvSpPr>
          <p:spPr>
            <a:xfrm>
              <a:off x="506677" y="4461228"/>
              <a:ext cx="1492167" cy="1183970"/>
            </a:xfrm>
            <a:custGeom>
              <a:avLst/>
              <a:gdLst>
                <a:gd name="connsiteX0" fmla="*/ 0 w 1492167"/>
                <a:gd name="connsiteY0" fmla="*/ 197332 h 1183970"/>
                <a:gd name="connsiteX1" fmla="*/ 197332 w 1492167"/>
                <a:gd name="connsiteY1" fmla="*/ 0 h 1183970"/>
                <a:gd name="connsiteX2" fmla="*/ 1294835 w 1492167"/>
                <a:gd name="connsiteY2" fmla="*/ 0 h 1183970"/>
                <a:gd name="connsiteX3" fmla="*/ 1492167 w 1492167"/>
                <a:gd name="connsiteY3" fmla="*/ 197332 h 1183970"/>
                <a:gd name="connsiteX4" fmla="*/ 1492167 w 1492167"/>
                <a:gd name="connsiteY4" fmla="*/ 986638 h 1183970"/>
                <a:gd name="connsiteX5" fmla="*/ 1294835 w 1492167"/>
                <a:gd name="connsiteY5" fmla="*/ 1183970 h 1183970"/>
                <a:gd name="connsiteX6" fmla="*/ 197332 w 1492167"/>
                <a:gd name="connsiteY6" fmla="*/ 1183970 h 1183970"/>
                <a:gd name="connsiteX7" fmla="*/ 0 w 1492167"/>
                <a:gd name="connsiteY7" fmla="*/ 986638 h 1183970"/>
                <a:gd name="connsiteX8" fmla="*/ 0 w 1492167"/>
                <a:gd name="connsiteY8" fmla="*/ 197332 h 118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2167" h="1183970">
                  <a:moveTo>
                    <a:pt x="0" y="197332"/>
                  </a:moveTo>
                  <a:cubicBezTo>
                    <a:pt x="0" y="88349"/>
                    <a:pt x="88349" y="0"/>
                    <a:pt x="197332" y="0"/>
                  </a:cubicBezTo>
                  <a:lnTo>
                    <a:pt x="1294835" y="0"/>
                  </a:lnTo>
                  <a:cubicBezTo>
                    <a:pt x="1403818" y="0"/>
                    <a:pt x="1492167" y="88349"/>
                    <a:pt x="1492167" y="197332"/>
                  </a:cubicBezTo>
                  <a:lnTo>
                    <a:pt x="1492167" y="986638"/>
                  </a:lnTo>
                  <a:cubicBezTo>
                    <a:pt x="1492167" y="1095621"/>
                    <a:pt x="1403818" y="1183970"/>
                    <a:pt x="1294835" y="1183970"/>
                  </a:cubicBezTo>
                  <a:lnTo>
                    <a:pt x="197332" y="1183970"/>
                  </a:lnTo>
                  <a:cubicBezTo>
                    <a:pt x="88349" y="1183970"/>
                    <a:pt x="0" y="1095621"/>
                    <a:pt x="0" y="986638"/>
                  </a:cubicBezTo>
                  <a:lnTo>
                    <a:pt x="0" y="197332"/>
                  </a:lnTo>
                  <a:close/>
                </a:path>
              </a:pathLst>
            </a:custGeom>
            <a:grpFill/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94957" tIns="126377" rIns="194957" bIns="126377" spcCol="1270" anchor="ctr"/>
            <a:lstStyle/>
            <a:p>
              <a:pPr algn="ctr" defTabSz="16002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600"/>
            </a:p>
          </p:txBody>
        </p:sp>
        <p:sp>
          <p:nvSpPr>
            <p:cNvPr id="56" name="矩形 22"/>
            <p:cNvSpPr>
              <a:spLocks noChangeArrowheads="1"/>
            </p:cNvSpPr>
            <p:nvPr/>
          </p:nvSpPr>
          <p:spPr bwMode="auto">
            <a:xfrm>
              <a:off x="561401" y="4812217"/>
              <a:ext cx="1415693" cy="4615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注释标签</a:t>
              </a:r>
            </a:p>
          </p:txBody>
        </p:sp>
      </p:grpSp>
      <p:grpSp>
        <p:nvGrpSpPr>
          <p:cNvPr id="57" name="组合 56"/>
          <p:cNvGrpSpPr>
            <a:grpSpLocks/>
          </p:cNvGrpSpPr>
          <p:nvPr/>
        </p:nvGrpSpPr>
        <p:grpSpPr bwMode="auto">
          <a:xfrm>
            <a:off x="2778796" y="5011739"/>
            <a:ext cx="4191834" cy="1184275"/>
            <a:chOff x="1998844" y="4461228"/>
            <a:chExt cx="3182756" cy="1183970"/>
          </a:xfrm>
        </p:grpSpPr>
        <p:sp>
          <p:nvSpPr>
            <p:cNvPr id="60" name="任意多边形 59"/>
            <p:cNvSpPr/>
            <p:nvPr/>
          </p:nvSpPr>
          <p:spPr>
            <a:xfrm>
              <a:off x="1998844" y="4461228"/>
              <a:ext cx="3182756" cy="1183970"/>
            </a:xfrm>
            <a:custGeom>
              <a:avLst/>
              <a:gdLst>
                <a:gd name="connsiteX0" fmla="*/ 0 w 2238251"/>
                <a:gd name="connsiteY0" fmla="*/ 147996 h 1183970"/>
                <a:gd name="connsiteX1" fmla="*/ 1646266 w 2238251"/>
                <a:gd name="connsiteY1" fmla="*/ 147996 h 1183970"/>
                <a:gd name="connsiteX2" fmla="*/ 1646266 w 2238251"/>
                <a:gd name="connsiteY2" fmla="*/ 0 h 1183970"/>
                <a:gd name="connsiteX3" fmla="*/ 2238251 w 2238251"/>
                <a:gd name="connsiteY3" fmla="*/ 591985 h 1183970"/>
                <a:gd name="connsiteX4" fmla="*/ 1646266 w 2238251"/>
                <a:gd name="connsiteY4" fmla="*/ 1183970 h 1183970"/>
                <a:gd name="connsiteX5" fmla="*/ 1646266 w 2238251"/>
                <a:gd name="connsiteY5" fmla="*/ 1035974 h 1183970"/>
                <a:gd name="connsiteX6" fmla="*/ 0 w 2238251"/>
                <a:gd name="connsiteY6" fmla="*/ 1035974 h 1183970"/>
                <a:gd name="connsiteX7" fmla="*/ 0 w 2238251"/>
                <a:gd name="connsiteY7" fmla="*/ 147996 h 118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8251" h="1183970">
                  <a:moveTo>
                    <a:pt x="0" y="147996"/>
                  </a:moveTo>
                  <a:lnTo>
                    <a:pt x="1646266" y="147996"/>
                  </a:lnTo>
                  <a:lnTo>
                    <a:pt x="1646266" y="0"/>
                  </a:lnTo>
                  <a:lnTo>
                    <a:pt x="2238251" y="591985"/>
                  </a:lnTo>
                  <a:lnTo>
                    <a:pt x="1646266" y="1183970"/>
                  </a:lnTo>
                  <a:lnTo>
                    <a:pt x="1646266" y="1035974"/>
                  </a:lnTo>
                  <a:lnTo>
                    <a:pt x="0" y="1035974"/>
                  </a:lnTo>
                  <a:lnTo>
                    <a:pt x="0" y="147996"/>
                  </a:lnTo>
                  <a:close/>
                </a:path>
              </a:pathLst>
            </a:custGeom>
            <a:solidFill>
              <a:srgbClr val="DBEBFD">
                <a:alpha val="89804"/>
              </a:srgbClr>
            </a:solidFill>
            <a:scene3d>
              <a:camera prst="orthographicFront"/>
              <a:lightRig rig="flat" dir="t"/>
            </a:scene3d>
            <a:sp3d z="-190500" extrusionH="12700" prstMaterial="plastic">
              <a:bevelT w="50800" h="50800"/>
            </a:sp3d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6510" tIns="164506" rIns="460499" bIns="164506" spcCol="1270"/>
            <a:lstStyle/>
            <a:p>
              <a:pPr marL="228600" lvl="1" indent="-228600" defTabSz="11557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2600"/>
            </a:p>
            <a:p>
              <a:pPr marL="228600" lvl="1" indent="-228600" defTabSz="11557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endParaRPr lang="zh-CN" altLang="en-US" sz="2600"/>
            </a:p>
          </p:txBody>
        </p:sp>
        <p:sp>
          <p:nvSpPr>
            <p:cNvPr id="14355" name="矩形 24"/>
            <p:cNvSpPr>
              <a:spLocks noChangeArrowheads="1"/>
            </p:cNvSpPr>
            <p:nvPr/>
          </p:nvSpPr>
          <p:spPr bwMode="auto">
            <a:xfrm>
              <a:off x="2031996" y="4651240"/>
              <a:ext cx="2924717" cy="787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如果需要在</a:t>
              </a:r>
              <a:r>
                <a:rPr lang="en-US" altLang="zh-CN" sz="16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sz="16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文档中不需要显示在页面中的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注释文字</a:t>
              </a:r>
              <a:r>
                <a:rPr lang="zh-CN" altLang="en-US" sz="16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，就需要使用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注释标签</a:t>
              </a:r>
              <a:r>
                <a:rPr lang="zh-CN" altLang="en-US" sz="16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</p:grpSp>
      <p:sp>
        <p:nvSpPr>
          <p:cNvPr id="62" name="矩形 61"/>
          <p:cNvSpPr/>
          <p:nvPr/>
        </p:nvSpPr>
        <p:spPr>
          <a:xfrm>
            <a:off x="7152482" y="5446713"/>
            <a:ext cx="2265363" cy="40005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&lt;!-- </a:t>
            </a:r>
            <a:r>
              <a:rPr lang="zh-CN" altLang="en-US" sz="20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注释语句 </a:t>
            </a:r>
            <a:r>
              <a:rPr lang="en-US" altLang="zh-CN" sz="20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--&gt;</a:t>
            </a:r>
            <a:endParaRPr lang="zh-CN" altLang="zh-CN" sz="20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1273845" y="242809"/>
            <a:ext cx="8393113" cy="4616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</a:pPr>
            <a:r>
              <a:rPr lang="en-US" altLang="zh-CN" kern="1200" dirty="0">
                <a:solidFill>
                  <a:srgbClr val="F8F8F8"/>
                </a:solidFill>
                <a:latin typeface="微软雅黑"/>
                <a:cs typeface="+mn-cs"/>
              </a:rPr>
              <a:t>2.1.2  </a:t>
            </a:r>
            <a:r>
              <a:rPr lang="zh-CN" altLang="en-US" kern="1200" dirty="0">
                <a:solidFill>
                  <a:srgbClr val="F8F8F8"/>
                </a:solidFill>
                <a:latin typeface="微软雅黑"/>
                <a:cs typeface="+mn-cs"/>
              </a:rPr>
              <a:t>初识</a:t>
            </a:r>
            <a:r>
              <a:rPr lang="en-US" altLang="zh-CN" kern="1200" dirty="0">
                <a:solidFill>
                  <a:srgbClr val="F8F8F8"/>
                </a:solidFill>
                <a:latin typeface="微软雅黑"/>
                <a:cs typeface="+mn-cs"/>
              </a:rPr>
              <a:t>HTML</a:t>
            </a:r>
            <a:r>
              <a:rPr lang="zh-CN" altLang="en-US" kern="1200" dirty="0">
                <a:solidFill>
                  <a:srgbClr val="F8F8F8"/>
                </a:solidFill>
                <a:latin typeface="微软雅黑"/>
                <a:cs typeface="+mn-cs"/>
              </a:rPr>
              <a:t>标签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42146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6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523671"/>
              </p:ext>
            </p:extLst>
          </p:nvPr>
        </p:nvGraphicFramePr>
        <p:xfrm>
          <a:off x="1849909" y="1998903"/>
          <a:ext cx="8161658" cy="421640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242174"/>
                <a:gridCol w="1481183"/>
                <a:gridCol w="5438301"/>
              </a:tblGrid>
              <a:tr h="7747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68580" marR="68580" marT="0" marB="0" anchor="ctr"/>
                </a:tc>
              </a:tr>
              <a:tr h="7747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autoplay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autoplay</a:t>
                      </a:r>
                      <a:endParaRPr lang="zh-CN" sz="1800" kern="100" dirty="0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当页面载入完成后自动播放视频。</a:t>
                      </a:r>
                    </a:p>
                  </a:txBody>
                  <a:tcPr marL="68580" marR="68580" marT="0" marB="0" anchor="ctr"/>
                </a:tc>
              </a:tr>
              <a:tr h="7765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loop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loop</a:t>
                      </a:r>
                      <a:endParaRPr lang="zh-CN" sz="1800" kern="100" dirty="0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视频结束时重新开始播放。</a:t>
                      </a:r>
                    </a:p>
                  </a:txBody>
                  <a:tcPr marL="68580" marR="68580" marT="0" marB="0" anchor="ctr"/>
                </a:tc>
              </a:tr>
              <a:tr h="89988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preload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preload</a:t>
                      </a:r>
                      <a:endParaRPr lang="zh-CN" sz="1800" kern="100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如果出现该属性，则视频在页面加载时进行加载，并预备播放。如果使用</a:t>
                      </a:r>
                      <a:r>
                        <a:rPr lang="en-US" sz="1800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"</a:t>
                      </a:r>
                      <a:r>
                        <a:rPr lang="en-US" sz="1800" kern="100" dirty="0" err="1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autoplay</a:t>
                      </a:r>
                      <a:r>
                        <a:rPr lang="en-US" sz="1800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zh-CN" sz="1800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，则忽略该属性。</a:t>
                      </a:r>
                    </a:p>
                  </a:txBody>
                  <a:tcPr marL="68580" marR="68580" marT="0" marB="0" anchor="ctr"/>
                </a:tc>
              </a:tr>
              <a:tr h="990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poster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url</a:t>
                      </a:r>
                      <a:endParaRPr lang="zh-CN" sz="1800" kern="100">
                        <a:solidFill>
                          <a:srgbClr val="0000FF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rgbClr val="0000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当视频缓冲不足时，该属性值链接一个图像，并将该图像按照一定的比例显示出来。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pSp>
        <p:nvGrpSpPr>
          <p:cNvPr id="15388" name="组合 14"/>
          <p:cNvGrpSpPr>
            <a:grpSpLocks/>
          </p:cNvGrpSpPr>
          <p:nvPr/>
        </p:nvGrpSpPr>
        <p:grpSpPr bwMode="auto">
          <a:xfrm>
            <a:off x="1526381" y="969963"/>
            <a:ext cx="9144000" cy="1028700"/>
            <a:chOff x="0" y="969484"/>
            <a:chExt cx="9144000" cy="1029179"/>
          </a:xfrm>
        </p:grpSpPr>
        <p:sp>
          <p:nvSpPr>
            <p:cNvPr id="15" name="矩形 14"/>
            <p:cNvSpPr/>
            <p:nvPr/>
          </p:nvSpPr>
          <p:spPr bwMode="auto">
            <a:xfrm>
              <a:off x="0" y="969484"/>
              <a:ext cx="9144000" cy="792641"/>
            </a:xfrm>
            <a:prstGeom prst="rect">
              <a:avLst/>
            </a:prstGeom>
            <a:gradFill>
              <a:gsLst>
                <a:gs pos="100000">
                  <a:srgbClr val="00B0F0">
                    <a:alpha val="0"/>
                  </a:srgbClr>
                </a:gs>
                <a:gs pos="0">
                  <a:srgbClr val="D1ECFF">
                    <a:alpha val="0"/>
                  </a:srgbClr>
                </a:gs>
                <a:gs pos="49000">
                  <a:srgbClr val="D1ECFF"/>
                </a:gs>
              </a:gsLst>
              <a:lin ang="0" scaled="0"/>
            </a:gra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pic>
          <p:nvPicPr>
            <p:cNvPr id="15393" name="Picture 2" descr="C:\Documents and Settings\Administrator\桌面\小人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125" y="969963"/>
              <a:ext cx="1323975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矩形 16"/>
            <p:cNvSpPr/>
            <p:nvPr/>
          </p:nvSpPr>
          <p:spPr>
            <a:xfrm>
              <a:off x="1755775" y="1142602"/>
              <a:ext cx="3544888" cy="462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Video</a:t>
              </a:r>
              <a:r>
                <a:rPr lang="zh-CN" altLang="en-US" sz="2400" b="1" spc="200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元素的其他属性</a:t>
              </a:r>
              <a:endParaRPr lang="en-US" altLang="zh-CN" sz="2400" b="1" spc="200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" name="标题 5"/>
          <p:cNvSpPr>
            <a:spLocks noGrp="1"/>
          </p:cNvSpPr>
          <p:nvPr>
            <p:ph type="title"/>
          </p:nvPr>
        </p:nvSpPr>
        <p:spPr>
          <a:xfrm>
            <a:off x="1341216" y="257149"/>
            <a:ext cx="50451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</a:pPr>
            <a:r>
              <a:rPr lang="en-US" altLang="zh-CN" kern="1200" dirty="0"/>
              <a:t>2.5.3   </a:t>
            </a:r>
            <a:r>
              <a:rPr lang="zh-CN" altLang="en-US" kern="1200" dirty="0"/>
              <a:t>在当前文档中播放视频</a:t>
            </a:r>
            <a:endParaRPr lang="en-US" altLang="zh-CN" kern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57198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7861" y="980728"/>
            <a:ext cx="8640960" cy="408146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zh-CN" dirty="0">
                <a:latin typeface="+mn-ea"/>
              </a:rPr>
              <a:t>另外，</a:t>
            </a:r>
            <a:r>
              <a:rPr lang="en-US" altLang="zh-CN" dirty="0">
                <a:latin typeface="+mn-ea"/>
              </a:rPr>
              <a:t>&lt;video&gt;</a:t>
            </a:r>
            <a:r>
              <a:rPr lang="zh-CN" altLang="zh-CN" dirty="0">
                <a:latin typeface="+mn-ea"/>
              </a:rPr>
              <a:t>标签可以通过</a:t>
            </a:r>
            <a:r>
              <a:rPr lang="en-US" altLang="zh-CN" dirty="0">
                <a:latin typeface="+mn-ea"/>
              </a:rPr>
              <a:t>&lt;source&gt;</a:t>
            </a:r>
            <a:r>
              <a:rPr lang="zh-CN" altLang="zh-CN" dirty="0">
                <a:latin typeface="+mn-ea"/>
              </a:rPr>
              <a:t>子标签添加多个视频文件，</a:t>
            </a:r>
            <a:r>
              <a:rPr lang="en-US" altLang="zh-CN" dirty="0">
                <a:latin typeface="+mn-ea"/>
              </a:rPr>
              <a:t>&lt;source&gt;</a:t>
            </a:r>
            <a:r>
              <a:rPr lang="zh-CN" altLang="zh-CN" dirty="0">
                <a:latin typeface="+mn-ea"/>
              </a:rPr>
              <a:t>子标签可以链接不同的视频文件。浏览器将使用第一个可识别的格式。</a:t>
            </a:r>
            <a:r>
              <a:rPr lang="en-US" altLang="zh-CN" dirty="0">
                <a:latin typeface="+mn-ea"/>
              </a:rPr>
              <a:t>&lt;video&gt;</a:t>
            </a:r>
            <a:r>
              <a:rPr lang="zh-CN" altLang="zh-CN" dirty="0">
                <a:latin typeface="+mn-ea"/>
              </a:rPr>
              <a:t>标签及</a:t>
            </a:r>
            <a:r>
              <a:rPr lang="en-US" altLang="zh-CN" dirty="0">
                <a:latin typeface="+mn-ea"/>
              </a:rPr>
              <a:t>&lt;source&gt;</a:t>
            </a:r>
            <a:r>
              <a:rPr lang="zh-CN" altLang="zh-CN" dirty="0">
                <a:latin typeface="+mn-ea"/>
              </a:rPr>
              <a:t>子标签结合使用的格式如下。</a:t>
            </a:r>
            <a:endParaRPr lang="en-US" altLang="zh-CN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 </a:t>
            </a:r>
            <a:endParaRPr lang="zh-CN" altLang="zh-CN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+mn-ea"/>
              </a:rPr>
              <a:t>&lt;video controls&gt;</a:t>
            </a:r>
            <a:endParaRPr lang="zh-CN" altLang="zh-CN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+mn-ea"/>
              </a:rPr>
              <a:t>  &lt;source </a:t>
            </a:r>
            <a:r>
              <a:rPr lang="en-US" altLang="zh-CN" b="1" dirty="0" err="1">
                <a:latin typeface="+mn-ea"/>
              </a:rPr>
              <a:t>src</a:t>
            </a:r>
            <a:r>
              <a:rPr lang="en-US" altLang="zh-CN" b="1" dirty="0">
                <a:latin typeface="+mn-ea"/>
              </a:rPr>
              <a:t>="</a:t>
            </a:r>
            <a:r>
              <a:rPr lang="en-US" altLang="zh-CN" b="1" dirty="0" err="1">
                <a:latin typeface="+mn-ea"/>
              </a:rPr>
              <a:t>Ogg</a:t>
            </a:r>
            <a:r>
              <a:rPr lang="zh-CN" altLang="zh-CN" b="1" dirty="0">
                <a:latin typeface="+mn-ea"/>
              </a:rPr>
              <a:t>视频文件地址</a:t>
            </a:r>
            <a:r>
              <a:rPr lang="en-US" altLang="zh-CN" b="1" dirty="0">
                <a:latin typeface="+mn-ea"/>
              </a:rPr>
              <a:t>" type="audio/</a:t>
            </a:r>
            <a:r>
              <a:rPr lang="en-US" altLang="zh-CN" b="1" dirty="0" err="1">
                <a:latin typeface="+mn-ea"/>
              </a:rPr>
              <a:t>ogg</a:t>
            </a:r>
            <a:r>
              <a:rPr lang="en-US" altLang="zh-CN" b="1" dirty="0">
                <a:latin typeface="+mn-ea"/>
              </a:rPr>
              <a:t>"&gt;</a:t>
            </a:r>
            <a:endParaRPr lang="zh-CN" altLang="zh-CN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+mn-ea"/>
              </a:rPr>
              <a:t>  &lt;source </a:t>
            </a:r>
            <a:r>
              <a:rPr lang="en-US" altLang="zh-CN" b="1" dirty="0" err="1">
                <a:latin typeface="+mn-ea"/>
              </a:rPr>
              <a:t>src</a:t>
            </a:r>
            <a:r>
              <a:rPr lang="en-US" altLang="zh-CN" b="1" dirty="0">
                <a:latin typeface="+mn-ea"/>
              </a:rPr>
              <a:t>="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MPEG4</a:t>
            </a:r>
            <a:r>
              <a:rPr lang="zh-CN" altLang="zh-CN" b="1" dirty="0">
                <a:latin typeface="+mn-ea"/>
              </a:rPr>
              <a:t>视频文件地址</a:t>
            </a:r>
            <a:r>
              <a:rPr lang="en-US" altLang="zh-CN" b="1" dirty="0">
                <a:latin typeface="+mn-ea"/>
              </a:rPr>
              <a:t>" type="audio/mpeg"&gt;</a:t>
            </a:r>
            <a:endParaRPr lang="zh-CN" altLang="zh-CN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+mn-ea"/>
              </a:rPr>
              <a:t>&lt;source </a:t>
            </a:r>
            <a:r>
              <a:rPr lang="en-US" altLang="zh-CN" b="1" dirty="0" err="1">
                <a:latin typeface="+mn-ea"/>
              </a:rPr>
              <a:t>src</a:t>
            </a:r>
            <a:r>
              <a:rPr lang="en-US" altLang="zh-CN" b="1" dirty="0">
                <a:latin typeface="+mn-ea"/>
              </a:rPr>
              <a:t>="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b="1" dirty="0" err="1">
                <a:latin typeface="+mn-ea"/>
              </a:rPr>
              <a:t>WebM</a:t>
            </a:r>
            <a:r>
              <a:rPr lang="zh-CN" altLang="zh-CN" b="1" dirty="0">
                <a:latin typeface="+mn-ea"/>
              </a:rPr>
              <a:t>视频文件地址</a:t>
            </a:r>
            <a:r>
              <a:rPr lang="en-US" altLang="zh-CN" b="1" dirty="0">
                <a:latin typeface="+mn-ea"/>
              </a:rPr>
              <a:t>" type="audio/wav"&gt;</a:t>
            </a:r>
            <a:endParaRPr lang="zh-CN" altLang="zh-CN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+mn-ea"/>
              </a:rPr>
              <a:t>  </a:t>
            </a:r>
            <a:r>
              <a:rPr lang="zh-CN" altLang="zh-CN" b="1" dirty="0">
                <a:latin typeface="+mn-ea"/>
              </a:rPr>
              <a:t>对不支持</a:t>
            </a:r>
            <a:r>
              <a:rPr lang="en-US" altLang="zh-CN" b="1" dirty="0">
                <a:latin typeface="+mn-ea"/>
              </a:rPr>
              <a:t>video</a:t>
            </a:r>
            <a:r>
              <a:rPr lang="zh-CN" altLang="zh-CN" b="1" dirty="0">
                <a:latin typeface="+mn-ea"/>
              </a:rPr>
              <a:t>元素的浏览器提示</a:t>
            </a:r>
            <a:endParaRPr lang="zh-CN" altLang="zh-CN" dirty="0">
              <a:latin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+mn-ea"/>
              </a:rPr>
              <a:t>&lt;/video&gt;</a:t>
            </a:r>
            <a:endParaRPr lang="zh-CN" altLang="zh-CN" dirty="0">
              <a:latin typeface="+mn-ea"/>
            </a:endParaRPr>
          </a:p>
        </p:txBody>
      </p:sp>
      <p:sp>
        <p:nvSpPr>
          <p:cNvPr id="3" name="标题 5"/>
          <p:cNvSpPr>
            <a:spLocks noGrp="1"/>
          </p:cNvSpPr>
          <p:nvPr>
            <p:ph type="title"/>
          </p:nvPr>
        </p:nvSpPr>
        <p:spPr>
          <a:xfrm>
            <a:off x="1341216" y="257149"/>
            <a:ext cx="50451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</a:pPr>
            <a:r>
              <a:rPr lang="en-US" altLang="zh-CN" kern="1200" dirty="0"/>
              <a:t>2.5.3   </a:t>
            </a:r>
            <a:r>
              <a:rPr lang="zh-CN" altLang="en-US" kern="1200" dirty="0"/>
              <a:t>在当前文档中播放视频</a:t>
            </a:r>
            <a:endParaRPr lang="en-US" altLang="zh-CN" kern="1200" dirty="0"/>
          </a:p>
        </p:txBody>
      </p:sp>
    </p:spTree>
    <p:extLst>
      <p:ext uri="{BB962C8B-B14F-4D97-AF65-F5344CB8AC3E}">
        <p14:creationId xmlns:p14="http://schemas.microsoft.com/office/powerpoint/2010/main" val="195528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下面的代码通过</a:t>
            </a:r>
            <a:r>
              <a:rPr lang="en-US" altLang="zh-CN" dirty="0"/>
              <a:t>&lt;video&gt;</a:t>
            </a:r>
            <a:r>
              <a:rPr lang="zh-CN" altLang="en-US" dirty="0"/>
              <a:t>标签的</a:t>
            </a:r>
            <a:r>
              <a:rPr lang="en-US" altLang="zh-CN" dirty="0"/>
              <a:t>&lt;source&gt;</a:t>
            </a:r>
            <a:r>
              <a:rPr lang="zh-CN" altLang="en-US" dirty="0"/>
              <a:t>子标签添加两个不同格式的视频文件。浏览器将播放第一个可识别的视频格式文件。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4294967295"/>
          </p:nvPr>
        </p:nvSpPr>
        <p:spPr>
          <a:xfrm>
            <a:off x="1680369" y="6499226"/>
            <a:ext cx="1001712" cy="320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FAF05AE-7A1E-471A-A74B-F0A890B7B562}" type="slidenum">
              <a:rPr lang="en-US" altLang="zh-CN" smtClean="0"/>
              <a:t>72</a:t>
            </a:fld>
            <a:endParaRPr lang="en-US" altLang="zh-CN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gray">
          <a:xfrm>
            <a:off x="2569990" y="1988840"/>
            <a:ext cx="7064375" cy="3672408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FDFDFD"/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&lt;!DOCTYPE html&gt;</a:t>
            </a:r>
          </a:p>
          <a:p>
            <a:pPr eaLnBrk="1" hangingPunct="1"/>
            <a:r>
              <a:rPr kumimoji="1"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&lt;html&gt;</a:t>
            </a:r>
          </a:p>
          <a:p>
            <a:pPr eaLnBrk="1" hangingPunct="1"/>
            <a:r>
              <a:rPr kumimoji="1"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&lt;head&gt;&lt;/head&gt;</a:t>
            </a:r>
          </a:p>
          <a:p>
            <a:pPr eaLnBrk="1" hangingPunct="1"/>
            <a:r>
              <a:rPr kumimoji="1"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&lt;body&gt;</a:t>
            </a:r>
          </a:p>
          <a:p>
            <a:pPr eaLnBrk="1" hangingPunct="1"/>
            <a:r>
              <a:rPr kumimoji="1"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&lt;video width="320" height="240" controls="controls"&gt;</a:t>
            </a:r>
          </a:p>
          <a:p>
            <a:pPr eaLnBrk="1" hangingPunct="1"/>
            <a:r>
              <a:rPr kumimoji="1"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    &lt;source </a:t>
            </a:r>
            <a:r>
              <a:rPr kumimoji="1" lang="en-US" altLang="zh-CN" sz="1800" dirty="0" err="1">
                <a:solidFill>
                  <a:schemeClr val="accent2"/>
                </a:solidFill>
                <a:latin typeface="Arial" panose="020B0604020202020204" pitchFamily="34" charset="0"/>
              </a:rPr>
              <a:t>src</a:t>
            </a:r>
            <a:r>
              <a:rPr kumimoji="1"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="</a:t>
            </a:r>
            <a:r>
              <a:rPr kumimoji="1" lang="en-US" altLang="zh-CN" sz="1800" dirty="0" err="1">
                <a:solidFill>
                  <a:schemeClr val="accent2"/>
                </a:solidFill>
                <a:latin typeface="Arial" panose="020B0604020202020204" pitchFamily="34" charset="0"/>
              </a:rPr>
              <a:t>rsc</a:t>
            </a:r>
            <a:r>
              <a:rPr kumimoji="1"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/movie.mp4" type="video/mp4" /&gt;</a:t>
            </a:r>
          </a:p>
          <a:p>
            <a:pPr eaLnBrk="1" hangingPunct="1"/>
            <a:r>
              <a:rPr kumimoji="1"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    &lt;source </a:t>
            </a:r>
            <a:r>
              <a:rPr kumimoji="1" lang="en-US" altLang="zh-CN" sz="1800" dirty="0" err="1">
                <a:solidFill>
                  <a:schemeClr val="accent2"/>
                </a:solidFill>
                <a:latin typeface="Arial" panose="020B0604020202020204" pitchFamily="34" charset="0"/>
              </a:rPr>
              <a:t>src</a:t>
            </a:r>
            <a:r>
              <a:rPr kumimoji="1"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="</a:t>
            </a:r>
            <a:r>
              <a:rPr kumimoji="1" lang="en-US" altLang="zh-CN" sz="1800" dirty="0" err="1">
                <a:solidFill>
                  <a:schemeClr val="accent2"/>
                </a:solidFill>
                <a:latin typeface="Arial" panose="020B0604020202020204" pitchFamily="34" charset="0"/>
              </a:rPr>
              <a:t>rsc</a:t>
            </a:r>
            <a:r>
              <a:rPr kumimoji="1"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/movie.ogg" type="video/</a:t>
            </a:r>
            <a:r>
              <a:rPr kumimoji="1" lang="en-US" altLang="zh-CN" sz="1800" dirty="0" err="1">
                <a:solidFill>
                  <a:schemeClr val="accent2"/>
                </a:solidFill>
                <a:latin typeface="Arial" panose="020B0604020202020204" pitchFamily="34" charset="0"/>
              </a:rPr>
              <a:t>ogg</a:t>
            </a:r>
            <a:r>
              <a:rPr kumimoji="1"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" /&gt;</a:t>
            </a:r>
          </a:p>
          <a:p>
            <a:pPr eaLnBrk="1" hangingPunct="1"/>
            <a:r>
              <a:rPr kumimoji="1"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    &lt;source </a:t>
            </a:r>
            <a:r>
              <a:rPr kumimoji="1" lang="en-US" altLang="zh-CN" sz="1800" dirty="0" err="1">
                <a:solidFill>
                  <a:schemeClr val="accent2"/>
                </a:solidFill>
                <a:latin typeface="Arial" panose="020B0604020202020204" pitchFamily="34" charset="0"/>
              </a:rPr>
              <a:t>src</a:t>
            </a:r>
            <a:r>
              <a:rPr kumimoji="1"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="</a:t>
            </a:r>
            <a:r>
              <a:rPr kumimoji="1" lang="en-US" altLang="zh-CN" sz="1800" dirty="0" err="1">
                <a:solidFill>
                  <a:schemeClr val="accent2"/>
                </a:solidFill>
                <a:latin typeface="Arial" panose="020B0604020202020204" pitchFamily="34" charset="0"/>
              </a:rPr>
              <a:t>rsc</a:t>
            </a:r>
            <a:r>
              <a:rPr kumimoji="1"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/</a:t>
            </a:r>
            <a:r>
              <a:rPr kumimoji="1" lang="en-US" altLang="zh-CN" sz="1800" dirty="0" err="1">
                <a:solidFill>
                  <a:schemeClr val="accent2"/>
                </a:solidFill>
                <a:latin typeface="Arial" panose="020B0604020202020204" pitchFamily="34" charset="0"/>
              </a:rPr>
              <a:t>movie.webm</a:t>
            </a:r>
            <a:r>
              <a:rPr kumimoji="1"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" type="video/</a:t>
            </a:r>
            <a:r>
              <a:rPr kumimoji="1" lang="en-US" altLang="zh-CN" sz="1800" dirty="0" err="1">
                <a:solidFill>
                  <a:schemeClr val="accent2"/>
                </a:solidFill>
                <a:latin typeface="Arial" panose="020B0604020202020204" pitchFamily="34" charset="0"/>
              </a:rPr>
              <a:t>webm</a:t>
            </a:r>
            <a:r>
              <a:rPr kumimoji="1"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" /&gt;</a:t>
            </a:r>
          </a:p>
          <a:p>
            <a:pPr eaLnBrk="1" hangingPunct="1"/>
            <a:r>
              <a:rPr kumimoji="1"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    </a:t>
            </a:r>
            <a:r>
              <a:rPr kumimoji="1" lang="zh-CN" altLang="en-US" sz="1800" dirty="0">
                <a:solidFill>
                  <a:schemeClr val="accent2"/>
                </a:solidFill>
                <a:latin typeface="Arial" panose="020B0604020202020204" pitchFamily="34" charset="0"/>
              </a:rPr>
              <a:t>您的浏览器不支持 </a:t>
            </a:r>
            <a:r>
              <a:rPr kumimoji="1"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video</a:t>
            </a:r>
            <a:r>
              <a:rPr kumimoji="1" lang="zh-CN" altLang="en-US" sz="1800" dirty="0">
                <a:solidFill>
                  <a:schemeClr val="accent2"/>
                </a:solidFill>
                <a:latin typeface="Arial" panose="020B0604020202020204" pitchFamily="34" charset="0"/>
              </a:rPr>
              <a:t>标签。</a:t>
            </a:r>
          </a:p>
          <a:p>
            <a:pPr eaLnBrk="1" hangingPunct="1"/>
            <a:r>
              <a:rPr kumimoji="1"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&lt;/video&gt;</a:t>
            </a:r>
          </a:p>
          <a:p>
            <a:pPr eaLnBrk="1" hangingPunct="1"/>
            <a:r>
              <a:rPr kumimoji="1"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&lt;body&gt;</a:t>
            </a:r>
          </a:p>
          <a:p>
            <a:pPr eaLnBrk="1" hangingPunct="1"/>
            <a:r>
              <a:rPr kumimoji="1"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&lt;/html&gt;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92550" y="203333"/>
            <a:ext cx="51658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</a:pPr>
            <a:r>
              <a:rPr lang="en-US" altLang="zh-CN" kern="1200" dirty="0"/>
              <a:t>2.5.3   </a:t>
            </a:r>
            <a:r>
              <a:rPr lang="zh-CN" altLang="en-US" kern="1200" dirty="0"/>
              <a:t>在当前文档中播放视频</a:t>
            </a:r>
            <a:endParaRPr lang="en-US" altLang="zh-CN" kern="1200" dirty="0"/>
          </a:p>
        </p:txBody>
      </p:sp>
    </p:spTree>
    <p:extLst>
      <p:ext uri="{BB962C8B-B14F-4D97-AF65-F5344CB8AC3E}">
        <p14:creationId xmlns:p14="http://schemas.microsoft.com/office/powerpoint/2010/main" val="235687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2550" y="980728"/>
            <a:ext cx="9433048" cy="237626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fr-FR" altLang="zh-CN" dirty="0"/>
              <a:t>4. </a:t>
            </a:r>
            <a:r>
              <a:rPr lang="zh-CN" altLang="en-US" dirty="0"/>
              <a:t>视频网站辅助解决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在</a:t>
            </a:r>
            <a:r>
              <a:rPr lang="fr-FR" altLang="zh-CN" dirty="0"/>
              <a:t> HTML </a:t>
            </a:r>
            <a:r>
              <a:rPr lang="zh-CN" altLang="zh-CN" dirty="0"/>
              <a:t>中显示视频的较简单的方法是使用优酷等视频网站。</a:t>
            </a:r>
          </a:p>
          <a:p>
            <a:pPr marL="0" indent="0">
              <a:buNone/>
            </a:pPr>
            <a:r>
              <a:rPr lang="zh-CN" altLang="zh-CN" dirty="0"/>
              <a:t>如果希望在网页中播放视频，并且不受所在的域名网站空间等限制，那么可以把视频上传到优酷等视频网站，然后在网页中插入</a:t>
            </a:r>
            <a:r>
              <a:rPr lang="fr-FR" altLang="zh-CN" dirty="0"/>
              <a:t> HTML </a:t>
            </a:r>
            <a:r>
              <a:rPr lang="zh-CN" altLang="zh-CN" dirty="0"/>
              <a:t>代码即可播放视频。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dirty="0"/>
              <a:t>下面的代码实现了在本地的页面中播放</a:t>
            </a:r>
            <a:r>
              <a:rPr lang="en-US" altLang="zh-CN" dirty="0"/>
              <a:t>Web</a:t>
            </a:r>
            <a:r>
              <a:rPr lang="zh-CN" altLang="zh-CN" dirty="0"/>
              <a:t>已有的视频网站资源的功能。</a:t>
            </a:r>
            <a:endParaRPr lang="en-US" altLang="zh-CN" dirty="0"/>
          </a:p>
        </p:txBody>
      </p:sp>
      <p:sp>
        <p:nvSpPr>
          <p:cNvPr id="30723" name="AutoShape 4"/>
          <p:cNvSpPr>
            <a:spLocks noChangeArrowheads="1"/>
          </p:cNvSpPr>
          <p:nvPr/>
        </p:nvSpPr>
        <p:spPr bwMode="gray">
          <a:xfrm>
            <a:off x="1561877" y="4077072"/>
            <a:ext cx="8569325" cy="1008063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FDFDFD"/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&lt;embed </a:t>
            </a:r>
            <a:r>
              <a:rPr kumimoji="1" lang="en-US" altLang="zh-CN" sz="1800" dirty="0" err="1">
                <a:solidFill>
                  <a:schemeClr val="accent2"/>
                </a:solidFill>
                <a:latin typeface="Arial" panose="020B0604020202020204" pitchFamily="34" charset="0"/>
              </a:rPr>
              <a:t>src</a:t>
            </a:r>
            <a:r>
              <a:rPr kumimoji="1"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="http://player.youku.com/</a:t>
            </a:r>
            <a:r>
              <a:rPr kumimoji="1" lang="en-US" altLang="zh-CN" sz="1800" dirty="0" err="1">
                <a:solidFill>
                  <a:schemeClr val="accent2"/>
                </a:solidFill>
                <a:latin typeface="Arial" panose="020B0604020202020204" pitchFamily="34" charset="0"/>
              </a:rPr>
              <a:t>player.php</a:t>
            </a:r>
            <a:r>
              <a:rPr kumimoji="1"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/</a:t>
            </a:r>
            <a:r>
              <a:rPr kumimoji="1" lang="en-US" altLang="zh-CN" sz="1800" dirty="0" err="1">
                <a:solidFill>
                  <a:schemeClr val="accent2"/>
                </a:solidFill>
                <a:latin typeface="Arial" panose="020B0604020202020204" pitchFamily="34" charset="0"/>
              </a:rPr>
              <a:t>sid</a:t>
            </a:r>
            <a:r>
              <a:rPr kumimoji="1"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/XMzI2NTc4NTMy/v.swf"</a:t>
            </a:r>
          </a:p>
          <a:p>
            <a:pPr eaLnBrk="1" hangingPunct="1"/>
            <a:r>
              <a:rPr kumimoji="1" lang="en-US" altLang="zh-CN" sz="1800" dirty="0">
                <a:solidFill>
                  <a:schemeClr val="accent2"/>
                </a:solidFill>
                <a:latin typeface="Arial" panose="020B0604020202020204" pitchFamily="34" charset="0"/>
              </a:rPr>
              <a:t> width="480" height="400" type="application/x-shockwave-flash" /&gt;</a:t>
            </a:r>
            <a:endParaRPr kumimoji="1" lang="zh-CN" altLang="zh-CN" sz="18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" name="标题 5"/>
          <p:cNvSpPr>
            <a:spLocks noGrp="1"/>
          </p:cNvSpPr>
          <p:nvPr>
            <p:ph type="title"/>
          </p:nvPr>
        </p:nvSpPr>
        <p:spPr>
          <a:xfrm>
            <a:off x="1292550" y="231031"/>
            <a:ext cx="51658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</a:pPr>
            <a:r>
              <a:rPr lang="en-US" altLang="zh-CN" kern="1200" dirty="0"/>
              <a:t>2.5.3   </a:t>
            </a:r>
            <a:r>
              <a:rPr lang="zh-CN" altLang="en-US" kern="1200" dirty="0"/>
              <a:t>在当前文档中播放视频</a:t>
            </a:r>
            <a:endParaRPr lang="en-US" altLang="zh-CN" kern="1200" dirty="0"/>
          </a:p>
        </p:txBody>
      </p:sp>
    </p:spTree>
    <p:extLst>
      <p:ext uri="{BB962C8B-B14F-4D97-AF65-F5344CB8AC3E}">
        <p14:creationId xmlns:p14="http://schemas.microsoft.com/office/powerpoint/2010/main" val="298511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7"/>
          <p:cNvGrpSpPr>
            <a:grpSpLocks/>
          </p:cNvGrpSpPr>
          <p:nvPr/>
        </p:nvGrpSpPr>
        <p:grpSpPr bwMode="auto">
          <a:xfrm>
            <a:off x="6764162" y="4276189"/>
            <a:ext cx="843454" cy="1094482"/>
            <a:chOff x="3600" y="3001"/>
            <a:chExt cx="779" cy="1007"/>
          </a:xfrm>
          <a:solidFill>
            <a:schemeClr val="bg1"/>
          </a:solidFill>
        </p:grpSpPr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600" y="3072"/>
              <a:ext cx="779" cy="936"/>
            </a:xfrm>
            <a:custGeom>
              <a:avLst/>
              <a:gdLst/>
              <a:ahLst/>
              <a:cxnLst>
                <a:cxn ang="0">
                  <a:pos x="3" y="159"/>
                </a:cxn>
                <a:cxn ang="0">
                  <a:pos x="90" y="130"/>
                </a:cxn>
                <a:cxn ang="0">
                  <a:pos x="360" y="128"/>
                </a:cxn>
                <a:cxn ang="0">
                  <a:pos x="451" y="116"/>
                </a:cxn>
                <a:cxn ang="0">
                  <a:pos x="602" y="40"/>
                </a:cxn>
                <a:cxn ang="0">
                  <a:pos x="693" y="26"/>
                </a:cxn>
                <a:cxn ang="0">
                  <a:pos x="648" y="98"/>
                </a:cxn>
                <a:cxn ang="0">
                  <a:pos x="586" y="139"/>
                </a:cxn>
                <a:cxn ang="0">
                  <a:pos x="483" y="221"/>
                </a:cxn>
                <a:cxn ang="0">
                  <a:pos x="465" y="306"/>
                </a:cxn>
                <a:cxn ang="0">
                  <a:pos x="571" y="786"/>
                </a:cxn>
                <a:cxn ang="0">
                  <a:pos x="541" y="843"/>
                </a:cxn>
                <a:cxn ang="0">
                  <a:pos x="483" y="816"/>
                </a:cxn>
                <a:cxn ang="0">
                  <a:pos x="389" y="557"/>
                </a:cxn>
                <a:cxn ang="0">
                  <a:pos x="366" y="518"/>
                </a:cxn>
                <a:cxn ang="0">
                  <a:pos x="355" y="518"/>
                </a:cxn>
                <a:cxn ang="0">
                  <a:pos x="334" y="557"/>
                </a:cxn>
                <a:cxn ang="0">
                  <a:pos x="239" y="816"/>
                </a:cxn>
                <a:cxn ang="0">
                  <a:pos x="182" y="843"/>
                </a:cxn>
                <a:cxn ang="0">
                  <a:pos x="152" y="786"/>
                </a:cxn>
                <a:cxn ang="0">
                  <a:pos x="257" y="306"/>
                </a:cxn>
                <a:cxn ang="0">
                  <a:pos x="241" y="235"/>
                </a:cxn>
                <a:cxn ang="0">
                  <a:pos x="165" y="211"/>
                </a:cxn>
                <a:cxn ang="0">
                  <a:pos x="75" y="203"/>
                </a:cxn>
                <a:cxn ang="0">
                  <a:pos x="3" y="159"/>
                </a:cxn>
              </a:cxnLst>
              <a:rect l="0" t="0" r="r" b="b"/>
              <a:pathLst>
                <a:path w="709" h="852">
                  <a:moveTo>
                    <a:pt x="3" y="159"/>
                  </a:moveTo>
                  <a:cubicBezTo>
                    <a:pt x="6" y="128"/>
                    <a:pt x="51" y="130"/>
                    <a:pt x="90" y="130"/>
                  </a:cubicBezTo>
                  <a:cubicBezTo>
                    <a:pt x="126" y="130"/>
                    <a:pt x="312" y="128"/>
                    <a:pt x="360" y="128"/>
                  </a:cubicBezTo>
                  <a:cubicBezTo>
                    <a:pt x="409" y="128"/>
                    <a:pt x="450" y="116"/>
                    <a:pt x="451" y="116"/>
                  </a:cubicBezTo>
                  <a:cubicBezTo>
                    <a:pt x="478" y="111"/>
                    <a:pt x="569" y="57"/>
                    <a:pt x="602" y="40"/>
                  </a:cubicBezTo>
                  <a:cubicBezTo>
                    <a:pt x="637" y="23"/>
                    <a:pt x="676" y="0"/>
                    <a:pt x="693" y="26"/>
                  </a:cubicBezTo>
                  <a:cubicBezTo>
                    <a:pt x="709" y="52"/>
                    <a:pt x="687" y="73"/>
                    <a:pt x="648" y="98"/>
                  </a:cubicBezTo>
                  <a:cubicBezTo>
                    <a:pt x="605" y="125"/>
                    <a:pt x="611" y="123"/>
                    <a:pt x="586" y="139"/>
                  </a:cubicBezTo>
                  <a:cubicBezTo>
                    <a:pt x="558" y="156"/>
                    <a:pt x="497" y="200"/>
                    <a:pt x="483" y="221"/>
                  </a:cubicBezTo>
                  <a:cubicBezTo>
                    <a:pt x="470" y="241"/>
                    <a:pt x="469" y="272"/>
                    <a:pt x="465" y="306"/>
                  </a:cubicBezTo>
                  <a:cubicBezTo>
                    <a:pt x="454" y="436"/>
                    <a:pt x="564" y="761"/>
                    <a:pt x="571" y="786"/>
                  </a:cubicBezTo>
                  <a:cubicBezTo>
                    <a:pt x="577" y="807"/>
                    <a:pt x="573" y="833"/>
                    <a:pt x="541" y="843"/>
                  </a:cubicBezTo>
                  <a:cubicBezTo>
                    <a:pt x="509" y="852"/>
                    <a:pt x="490" y="837"/>
                    <a:pt x="483" y="816"/>
                  </a:cubicBezTo>
                  <a:cubicBezTo>
                    <a:pt x="472" y="778"/>
                    <a:pt x="408" y="606"/>
                    <a:pt x="389" y="557"/>
                  </a:cubicBezTo>
                  <a:cubicBezTo>
                    <a:pt x="381" y="537"/>
                    <a:pt x="373" y="522"/>
                    <a:pt x="366" y="518"/>
                  </a:cubicBezTo>
                  <a:cubicBezTo>
                    <a:pt x="363" y="517"/>
                    <a:pt x="357" y="518"/>
                    <a:pt x="355" y="518"/>
                  </a:cubicBezTo>
                  <a:cubicBezTo>
                    <a:pt x="348" y="521"/>
                    <a:pt x="341" y="537"/>
                    <a:pt x="334" y="557"/>
                  </a:cubicBezTo>
                  <a:cubicBezTo>
                    <a:pt x="315" y="606"/>
                    <a:pt x="251" y="778"/>
                    <a:pt x="239" y="816"/>
                  </a:cubicBezTo>
                  <a:cubicBezTo>
                    <a:pt x="233" y="837"/>
                    <a:pt x="214" y="852"/>
                    <a:pt x="182" y="843"/>
                  </a:cubicBezTo>
                  <a:cubicBezTo>
                    <a:pt x="150" y="833"/>
                    <a:pt x="145" y="807"/>
                    <a:pt x="152" y="786"/>
                  </a:cubicBezTo>
                  <a:cubicBezTo>
                    <a:pt x="159" y="761"/>
                    <a:pt x="269" y="436"/>
                    <a:pt x="257" y="306"/>
                  </a:cubicBezTo>
                  <a:cubicBezTo>
                    <a:pt x="254" y="272"/>
                    <a:pt x="254" y="255"/>
                    <a:pt x="241" y="235"/>
                  </a:cubicBezTo>
                  <a:cubicBezTo>
                    <a:pt x="227" y="215"/>
                    <a:pt x="197" y="214"/>
                    <a:pt x="165" y="211"/>
                  </a:cubicBezTo>
                  <a:cubicBezTo>
                    <a:pt x="136" y="208"/>
                    <a:pt x="125" y="207"/>
                    <a:pt x="75" y="203"/>
                  </a:cubicBezTo>
                  <a:cubicBezTo>
                    <a:pt x="29" y="198"/>
                    <a:pt x="0" y="189"/>
                    <a:pt x="3" y="15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3899" y="3001"/>
              <a:ext cx="188" cy="189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5124590" y="4276186"/>
            <a:ext cx="852061" cy="1094481"/>
            <a:chOff x="2086" y="3001"/>
            <a:chExt cx="787" cy="1007"/>
          </a:xfrm>
          <a:solidFill>
            <a:schemeClr val="bg1"/>
          </a:solidFill>
        </p:grpSpPr>
        <p:sp>
          <p:nvSpPr>
            <p:cNvPr id="41" name="Freeform 9"/>
            <p:cNvSpPr>
              <a:spLocks/>
            </p:cNvSpPr>
            <p:nvPr/>
          </p:nvSpPr>
          <p:spPr bwMode="auto">
            <a:xfrm>
              <a:off x="2086" y="3213"/>
              <a:ext cx="787" cy="795"/>
            </a:xfrm>
            <a:custGeom>
              <a:avLst/>
              <a:gdLst/>
              <a:ahLst/>
              <a:cxnLst>
                <a:cxn ang="0">
                  <a:pos x="713" y="31"/>
                </a:cxn>
                <a:cxn ang="0">
                  <a:pos x="625" y="2"/>
                </a:cxn>
                <a:cxn ang="0">
                  <a:pos x="358" y="0"/>
                </a:cxn>
                <a:cxn ang="0">
                  <a:pos x="91" y="2"/>
                </a:cxn>
                <a:cxn ang="0">
                  <a:pos x="3" y="31"/>
                </a:cxn>
                <a:cxn ang="0">
                  <a:pos x="76" y="75"/>
                </a:cxn>
                <a:cxn ang="0">
                  <a:pos x="166" y="83"/>
                </a:cxn>
                <a:cxn ang="0">
                  <a:pos x="241" y="107"/>
                </a:cxn>
                <a:cxn ang="0">
                  <a:pos x="258" y="178"/>
                </a:cxn>
                <a:cxn ang="0">
                  <a:pos x="152" y="658"/>
                </a:cxn>
                <a:cxn ang="0">
                  <a:pos x="183" y="715"/>
                </a:cxn>
                <a:cxn ang="0">
                  <a:pos x="240" y="688"/>
                </a:cxn>
                <a:cxn ang="0">
                  <a:pos x="334" y="429"/>
                </a:cxn>
                <a:cxn ang="0">
                  <a:pos x="356" y="390"/>
                </a:cxn>
                <a:cxn ang="0">
                  <a:pos x="360" y="390"/>
                </a:cxn>
                <a:cxn ang="0">
                  <a:pos x="382" y="429"/>
                </a:cxn>
                <a:cxn ang="0">
                  <a:pos x="476" y="688"/>
                </a:cxn>
                <a:cxn ang="0">
                  <a:pos x="533" y="715"/>
                </a:cxn>
                <a:cxn ang="0">
                  <a:pos x="564" y="658"/>
                </a:cxn>
                <a:cxn ang="0">
                  <a:pos x="458" y="178"/>
                </a:cxn>
                <a:cxn ang="0">
                  <a:pos x="475" y="107"/>
                </a:cxn>
                <a:cxn ang="0">
                  <a:pos x="550" y="83"/>
                </a:cxn>
                <a:cxn ang="0">
                  <a:pos x="640" y="75"/>
                </a:cxn>
                <a:cxn ang="0">
                  <a:pos x="713" y="31"/>
                </a:cxn>
              </a:cxnLst>
              <a:rect l="0" t="0" r="r" b="b"/>
              <a:pathLst>
                <a:path w="716" h="724">
                  <a:moveTo>
                    <a:pt x="713" y="31"/>
                  </a:moveTo>
                  <a:cubicBezTo>
                    <a:pt x="710" y="0"/>
                    <a:pt x="664" y="2"/>
                    <a:pt x="625" y="2"/>
                  </a:cubicBezTo>
                  <a:cubicBezTo>
                    <a:pt x="591" y="2"/>
                    <a:pt x="410" y="0"/>
                    <a:pt x="358" y="0"/>
                  </a:cubicBezTo>
                  <a:cubicBezTo>
                    <a:pt x="306" y="0"/>
                    <a:pt x="125" y="2"/>
                    <a:pt x="91" y="2"/>
                  </a:cubicBezTo>
                  <a:cubicBezTo>
                    <a:pt x="51" y="2"/>
                    <a:pt x="6" y="0"/>
                    <a:pt x="3" y="31"/>
                  </a:cubicBezTo>
                  <a:cubicBezTo>
                    <a:pt x="0" y="61"/>
                    <a:pt x="29" y="70"/>
                    <a:pt x="76" y="75"/>
                  </a:cubicBezTo>
                  <a:cubicBezTo>
                    <a:pt x="126" y="79"/>
                    <a:pt x="136" y="80"/>
                    <a:pt x="166" y="83"/>
                  </a:cubicBezTo>
                  <a:cubicBezTo>
                    <a:pt x="198" y="86"/>
                    <a:pt x="228" y="87"/>
                    <a:pt x="241" y="107"/>
                  </a:cubicBezTo>
                  <a:cubicBezTo>
                    <a:pt x="254" y="127"/>
                    <a:pt x="255" y="144"/>
                    <a:pt x="258" y="178"/>
                  </a:cubicBezTo>
                  <a:cubicBezTo>
                    <a:pt x="269" y="308"/>
                    <a:pt x="159" y="633"/>
                    <a:pt x="152" y="658"/>
                  </a:cubicBezTo>
                  <a:cubicBezTo>
                    <a:pt x="146" y="679"/>
                    <a:pt x="150" y="705"/>
                    <a:pt x="183" y="715"/>
                  </a:cubicBezTo>
                  <a:cubicBezTo>
                    <a:pt x="215" y="724"/>
                    <a:pt x="234" y="709"/>
                    <a:pt x="240" y="688"/>
                  </a:cubicBezTo>
                  <a:cubicBezTo>
                    <a:pt x="251" y="650"/>
                    <a:pt x="315" y="478"/>
                    <a:pt x="334" y="429"/>
                  </a:cubicBezTo>
                  <a:cubicBezTo>
                    <a:pt x="342" y="409"/>
                    <a:pt x="348" y="393"/>
                    <a:pt x="356" y="390"/>
                  </a:cubicBezTo>
                  <a:cubicBezTo>
                    <a:pt x="360" y="390"/>
                    <a:pt x="360" y="390"/>
                    <a:pt x="360" y="390"/>
                  </a:cubicBezTo>
                  <a:cubicBezTo>
                    <a:pt x="368" y="393"/>
                    <a:pt x="374" y="409"/>
                    <a:pt x="382" y="429"/>
                  </a:cubicBezTo>
                  <a:cubicBezTo>
                    <a:pt x="401" y="478"/>
                    <a:pt x="465" y="650"/>
                    <a:pt x="476" y="688"/>
                  </a:cubicBezTo>
                  <a:cubicBezTo>
                    <a:pt x="482" y="709"/>
                    <a:pt x="501" y="724"/>
                    <a:pt x="533" y="715"/>
                  </a:cubicBezTo>
                  <a:cubicBezTo>
                    <a:pt x="566" y="705"/>
                    <a:pt x="570" y="679"/>
                    <a:pt x="564" y="658"/>
                  </a:cubicBezTo>
                  <a:cubicBezTo>
                    <a:pt x="556" y="633"/>
                    <a:pt x="447" y="308"/>
                    <a:pt x="458" y="178"/>
                  </a:cubicBezTo>
                  <a:cubicBezTo>
                    <a:pt x="461" y="144"/>
                    <a:pt x="462" y="127"/>
                    <a:pt x="475" y="107"/>
                  </a:cubicBezTo>
                  <a:cubicBezTo>
                    <a:pt x="488" y="87"/>
                    <a:pt x="518" y="86"/>
                    <a:pt x="550" y="83"/>
                  </a:cubicBezTo>
                  <a:cubicBezTo>
                    <a:pt x="580" y="80"/>
                    <a:pt x="590" y="79"/>
                    <a:pt x="640" y="75"/>
                  </a:cubicBezTo>
                  <a:cubicBezTo>
                    <a:pt x="687" y="70"/>
                    <a:pt x="716" y="61"/>
                    <a:pt x="713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2" name="Oval 10"/>
            <p:cNvSpPr>
              <a:spLocks noChangeArrowheads="1"/>
            </p:cNvSpPr>
            <p:nvPr/>
          </p:nvSpPr>
          <p:spPr bwMode="auto">
            <a:xfrm>
              <a:off x="2384" y="3001"/>
              <a:ext cx="189" cy="189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43" name="Group 30"/>
          <p:cNvGrpSpPr>
            <a:grpSpLocks/>
          </p:cNvGrpSpPr>
          <p:nvPr/>
        </p:nvGrpSpPr>
        <p:grpSpPr bwMode="auto">
          <a:xfrm>
            <a:off x="4302652" y="4276189"/>
            <a:ext cx="844889" cy="1094482"/>
            <a:chOff x="1327" y="3001"/>
            <a:chExt cx="780" cy="1007"/>
          </a:xfrm>
          <a:solidFill>
            <a:schemeClr val="bg1"/>
          </a:solidFill>
        </p:grpSpPr>
        <p:sp>
          <p:nvSpPr>
            <p:cNvPr id="44" name="Freeform 11"/>
            <p:cNvSpPr>
              <a:spLocks/>
            </p:cNvSpPr>
            <p:nvPr/>
          </p:nvSpPr>
          <p:spPr bwMode="auto">
            <a:xfrm>
              <a:off x="1327" y="3072"/>
              <a:ext cx="780" cy="936"/>
            </a:xfrm>
            <a:custGeom>
              <a:avLst/>
              <a:gdLst/>
              <a:ahLst/>
              <a:cxnLst>
                <a:cxn ang="0">
                  <a:pos x="706" y="159"/>
                </a:cxn>
                <a:cxn ang="0">
                  <a:pos x="618" y="130"/>
                </a:cxn>
                <a:cxn ang="0">
                  <a:pos x="348" y="128"/>
                </a:cxn>
                <a:cxn ang="0">
                  <a:pos x="258" y="116"/>
                </a:cxn>
                <a:cxn ang="0">
                  <a:pos x="107" y="40"/>
                </a:cxn>
                <a:cxn ang="0">
                  <a:pos x="16" y="26"/>
                </a:cxn>
                <a:cxn ang="0">
                  <a:pos x="61" y="98"/>
                </a:cxn>
                <a:cxn ang="0">
                  <a:pos x="123" y="139"/>
                </a:cxn>
                <a:cxn ang="0">
                  <a:pos x="225" y="221"/>
                </a:cxn>
                <a:cxn ang="0">
                  <a:pos x="243" y="306"/>
                </a:cxn>
                <a:cxn ang="0">
                  <a:pos x="138" y="786"/>
                </a:cxn>
                <a:cxn ang="0">
                  <a:pos x="168" y="843"/>
                </a:cxn>
                <a:cxn ang="0">
                  <a:pos x="225" y="816"/>
                </a:cxn>
                <a:cxn ang="0">
                  <a:pos x="319" y="557"/>
                </a:cxn>
                <a:cxn ang="0">
                  <a:pos x="343" y="518"/>
                </a:cxn>
                <a:cxn ang="0">
                  <a:pos x="354" y="518"/>
                </a:cxn>
                <a:cxn ang="0">
                  <a:pos x="375" y="557"/>
                </a:cxn>
                <a:cxn ang="0">
                  <a:pos x="469" y="816"/>
                </a:cxn>
                <a:cxn ang="0">
                  <a:pos x="527" y="843"/>
                </a:cxn>
                <a:cxn ang="0">
                  <a:pos x="557" y="786"/>
                </a:cxn>
                <a:cxn ang="0">
                  <a:pos x="451" y="306"/>
                </a:cxn>
                <a:cxn ang="0">
                  <a:pos x="468" y="235"/>
                </a:cxn>
                <a:cxn ang="0">
                  <a:pos x="543" y="211"/>
                </a:cxn>
                <a:cxn ang="0">
                  <a:pos x="633" y="203"/>
                </a:cxn>
                <a:cxn ang="0">
                  <a:pos x="706" y="159"/>
                </a:cxn>
              </a:cxnLst>
              <a:rect l="0" t="0" r="r" b="b"/>
              <a:pathLst>
                <a:path w="709" h="852">
                  <a:moveTo>
                    <a:pt x="706" y="159"/>
                  </a:moveTo>
                  <a:cubicBezTo>
                    <a:pt x="703" y="128"/>
                    <a:pt x="658" y="130"/>
                    <a:pt x="618" y="130"/>
                  </a:cubicBezTo>
                  <a:cubicBezTo>
                    <a:pt x="583" y="130"/>
                    <a:pt x="397" y="128"/>
                    <a:pt x="348" y="128"/>
                  </a:cubicBezTo>
                  <a:cubicBezTo>
                    <a:pt x="300" y="128"/>
                    <a:pt x="258" y="116"/>
                    <a:pt x="258" y="116"/>
                  </a:cubicBezTo>
                  <a:cubicBezTo>
                    <a:pt x="230" y="111"/>
                    <a:pt x="140" y="57"/>
                    <a:pt x="107" y="40"/>
                  </a:cubicBezTo>
                  <a:cubicBezTo>
                    <a:pt x="72" y="23"/>
                    <a:pt x="33" y="0"/>
                    <a:pt x="16" y="26"/>
                  </a:cubicBezTo>
                  <a:cubicBezTo>
                    <a:pt x="0" y="52"/>
                    <a:pt x="21" y="73"/>
                    <a:pt x="61" y="98"/>
                  </a:cubicBezTo>
                  <a:cubicBezTo>
                    <a:pt x="103" y="125"/>
                    <a:pt x="98" y="123"/>
                    <a:pt x="123" y="139"/>
                  </a:cubicBezTo>
                  <a:cubicBezTo>
                    <a:pt x="150" y="156"/>
                    <a:pt x="212" y="200"/>
                    <a:pt x="225" y="221"/>
                  </a:cubicBezTo>
                  <a:cubicBezTo>
                    <a:pt x="238" y="241"/>
                    <a:pt x="240" y="272"/>
                    <a:pt x="243" y="306"/>
                  </a:cubicBezTo>
                  <a:cubicBezTo>
                    <a:pt x="255" y="436"/>
                    <a:pt x="145" y="761"/>
                    <a:pt x="138" y="786"/>
                  </a:cubicBezTo>
                  <a:cubicBezTo>
                    <a:pt x="131" y="807"/>
                    <a:pt x="136" y="833"/>
                    <a:pt x="168" y="843"/>
                  </a:cubicBezTo>
                  <a:cubicBezTo>
                    <a:pt x="200" y="852"/>
                    <a:pt x="219" y="837"/>
                    <a:pt x="225" y="816"/>
                  </a:cubicBezTo>
                  <a:cubicBezTo>
                    <a:pt x="237" y="778"/>
                    <a:pt x="300" y="606"/>
                    <a:pt x="319" y="557"/>
                  </a:cubicBezTo>
                  <a:cubicBezTo>
                    <a:pt x="327" y="537"/>
                    <a:pt x="335" y="522"/>
                    <a:pt x="343" y="518"/>
                  </a:cubicBezTo>
                  <a:cubicBezTo>
                    <a:pt x="346" y="517"/>
                    <a:pt x="352" y="518"/>
                    <a:pt x="354" y="518"/>
                  </a:cubicBezTo>
                  <a:cubicBezTo>
                    <a:pt x="361" y="521"/>
                    <a:pt x="367" y="537"/>
                    <a:pt x="375" y="557"/>
                  </a:cubicBezTo>
                  <a:cubicBezTo>
                    <a:pt x="394" y="606"/>
                    <a:pt x="458" y="778"/>
                    <a:pt x="469" y="816"/>
                  </a:cubicBezTo>
                  <a:cubicBezTo>
                    <a:pt x="476" y="837"/>
                    <a:pt x="495" y="852"/>
                    <a:pt x="527" y="843"/>
                  </a:cubicBezTo>
                  <a:cubicBezTo>
                    <a:pt x="559" y="833"/>
                    <a:pt x="563" y="807"/>
                    <a:pt x="557" y="786"/>
                  </a:cubicBezTo>
                  <a:cubicBezTo>
                    <a:pt x="550" y="761"/>
                    <a:pt x="440" y="436"/>
                    <a:pt x="451" y="306"/>
                  </a:cubicBezTo>
                  <a:cubicBezTo>
                    <a:pt x="454" y="272"/>
                    <a:pt x="455" y="255"/>
                    <a:pt x="468" y="235"/>
                  </a:cubicBezTo>
                  <a:cubicBezTo>
                    <a:pt x="481" y="215"/>
                    <a:pt x="511" y="214"/>
                    <a:pt x="543" y="211"/>
                  </a:cubicBezTo>
                  <a:cubicBezTo>
                    <a:pt x="573" y="208"/>
                    <a:pt x="583" y="207"/>
                    <a:pt x="633" y="203"/>
                  </a:cubicBezTo>
                  <a:cubicBezTo>
                    <a:pt x="680" y="198"/>
                    <a:pt x="709" y="189"/>
                    <a:pt x="706" y="15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5" name="Oval 12"/>
            <p:cNvSpPr>
              <a:spLocks noChangeArrowheads="1"/>
            </p:cNvSpPr>
            <p:nvPr/>
          </p:nvSpPr>
          <p:spPr bwMode="auto">
            <a:xfrm>
              <a:off x="1617" y="3001"/>
              <a:ext cx="189" cy="189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46" name="Group 28"/>
          <p:cNvGrpSpPr>
            <a:grpSpLocks/>
          </p:cNvGrpSpPr>
          <p:nvPr/>
        </p:nvGrpSpPr>
        <p:grpSpPr bwMode="auto">
          <a:xfrm>
            <a:off x="5933618" y="4276186"/>
            <a:ext cx="850626" cy="1094481"/>
            <a:chOff x="2833" y="3001"/>
            <a:chExt cx="786" cy="1007"/>
          </a:xfrm>
          <a:solidFill>
            <a:schemeClr val="bg1"/>
          </a:solidFill>
        </p:grpSpPr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2833" y="3213"/>
              <a:ext cx="786" cy="795"/>
            </a:xfrm>
            <a:custGeom>
              <a:avLst/>
              <a:gdLst/>
              <a:ahLst/>
              <a:cxnLst>
                <a:cxn ang="0">
                  <a:pos x="713" y="31"/>
                </a:cxn>
                <a:cxn ang="0">
                  <a:pos x="625" y="2"/>
                </a:cxn>
                <a:cxn ang="0">
                  <a:pos x="358" y="0"/>
                </a:cxn>
                <a:cxn ang="0">
                  <a:pos x="90" y="2"/>
                </a:cxn>
                <a:cxn ang="0">
                  <a:pos x="3" y="31"/>
                </a:cxn>
                <a:cxn ang="0">
                  <a:pos x="76" y="75"/>
                </a:cxn>
                <a:cxn ang="0">
                  <a:pos x="166" y="83"/>
                </a:cxn>
                <a:cxn ang="0">
                  <a:pos x="241" y="107"/>
                </a:cxn>
                <a:cxn ang="0">
                  <a:pos x="258" y="178"/>
                </a:cxn>
                <a:cxn ang="0">
                  <a:pos x="152" y="658"/>
                </a:cxn>
                <a:cxn ang="0">
                  <a:pos x="182" y="715"/>
                </a:cxn>
                <a:cxn ang="0">
                  <a:pos x="240" y="688"/>
                </a:cxn>
                <a:cxn ang="0">
                  <a:pos x="334" y="429"/>
                </a:cxn>
                <a:cxn ang="0">
                  <a:pos x="355" y="390"/>
                </a:cxn>
                <a:cxn ang="0">
                  <a:pos x="360" y="390"/>
                </a:cxn>
                <a:cxn ang="0">
                  <a:pos x="382" y="429"/>
                </a:cxn>
                <a:cxn ang="0">
                  <a:pos x="476" y="688"/>
                </a:cxn>
                <a:cxn ang="0">
                  <a:pos x="533" y="715"/>
                </a:cxn>
                <a:cxn ang="0">
                  <a:pos x="564" y="658"/>
                </a:cxn>
                <a:cxn ang="0">
                  <a:pos x="458" y="178"/>
                </a:cxn>
                <a:cxn ang="0">
                  <a:pos x="475" y="107"/>
                </a:cxn>
                <a:cxn ang="0">
                  <a:pos x="550" y="83"/>
                </a:cxn>
                <a:cxn ang="0">
                  <a:pos x="640" y="75"/>
                </a:cxn>
                <a:cxn ang="0">
                  <a:pos x="713" y="31"/>
                </a:cxn>
              </a:cxnLst>
              <a:rect l="0" t="0" r="r" b="b"/>
              <a:pathLst>
                <a:path w="715" h="724">
                  <a:moveTo>
                    <a:pt x="713" y="31"/>
                  </a:moveTo>
                  <a:cubicBezTo>
                    <a:pt x="710" y="0"/>
                    <a:pt x="664" y="2"/>
                    <a:pt x="625" y="2"/>
                  </a:cubicBezTo>
                  <a:cubicBezTo>
                    <a:pt x="590" y="2"/>
                    <a:pt x="410" y="0"/>
                    <a:pt x="358" y="0"/>
                  </a:cubicBezTo>
                  <a:cubicBezTo>
                    <a:pt x="306" y="0"/>
                    <a:pt x="125" y="2"/>
                    <a:pt x="90" y="2"/>
                  </a:cubicBezTo>
                  <a:cubicBezTo>
                    <a:pt x="51" y="2"/>
                    <a:pt x="6" y="0"/>
                    <a:pt x="3" y="31"/>
                  </a:cubicBezTo>
                  <a:cubicBezTo>
                    <a:pt x="0" y="61"/>
                    <a:pt x="29" y="70"/>
                    <a:pt x="76" y="75"/>
                  </a:cubicBezTo>
                  <a:cubicBezTo>
                    <a:pt x="126" y="79"/>
                    <a:pt x="136" y="80"/>
                    <a:pt x="166" y="83"/>
                  </a:cubicBezTo>
                  <a:cubicBezTo>
                    <a:pt x="198" y="86"/>
                    <a:pt x="228" y="87"/>
                    <a:pt x="241" y="107"/>
                  </a:cubicBezTo>
                  <a:cubicBezTo>
                    <a:pt x="254" y="127"/>
                    <a:pt x="254" y="144"/>
                    <a:pt x="258" y="178"/>
                  </a:cubicBezTo>
                  <a:cubicBezTo>
                    <a:pt x="269" y="308"/>
                    <a:pt x="159" y="633"/>
                    <a:pt x="152" y="658"/>
                  </a:cubicBezTo>
                  <a:cubicBezTo>
                    <a:pt x="146" y="679"/>
                    <a:pt x="150" y="705"/>
                    <a:pt x="182" y="715"/>
                  </a:cubicBezTo>
                  <a:cubicBezTo>
                    <a:pt x="214" y="724"/>
                    <a:pt x="233" y="709"/>
                    <a:pt x="240" y="688"/>
                  </a:cubicBezTo>
                  <a:cubicBezTo>
                    <a:pt x="251" y="650"/>
                    <a:pt x="315" y="478"/>
                    <a:pt x="334" y="429"/>
                  </a:cubicBezTo>
                  <a:cubicBezTo>
                    <a:pt x="342" y="409"/>
                    <a:pt x="348" y="393"/>
                    <a:pt x="355" y="390"/>
                  </a:cubicBezTo>
                  <a:cubicBezTo>
                    <a:pt x="360" y="390"/>
                    <a:pt x="360" y="390"/>
                    <a:pt x="360" y="390"/>
                  </a:cubicBezTo>
                  <a:cubicBezTo>
                    <a:pt x="368" y="393"/>
                    <a:pt x="374" y="409"/>
                    <a:pt x="382" y="429"/>
                  </a:cubicBezTo>
                  <a:cubicBezTo>
                    <a:pt x="401" y="478"/>
                    <a:pt x="464" y="650"/>
                    <a:pt x="476" y="688"/>
                  </a:cubicBezTo>
                  <a:cubicBezTo>
                    <a:pt x="482" y="709"/>
                    <a:pt x="501" y="724"/>
                    <a:pt x="533" y="715"/>
                  </a:cubicBezTo>
                  <a:cubicBezTo>
                    <a:pt x="565" y="705"/>
                    <a:pt x="570" y="679"/>
                    <a:pt x="564" y="658"/>
                  </a:cubicBezTo>
                  <a:cubicBezTo>
                    <a:pt x="556" y="633"/>
                    <a:pt x="446" y="308"/>
                    <a:pt x="458" y="178"/>
                  </a:cubicBezTo>
                  <a:cubicBezTo>
                    <a:pt x="461" y="144"/>
                    <a:pt x="462" y="127"/>
                    <a:pt x="475" y="107"/>
                  </a:cubicBezTo>
                  <a:cubicBezTo>
                    <a:pt x="488" y="87"/>
                    <a:pt x="518" y="86"/>
                    <a:pt x="550" y="83"/>
                  </a:cubicBezTo>
                  <a:cubicBezTo>
                    <a:pt x="580" y="80"/>
                    <a:pt x="590" y="79"/>
                    <a:pt x="640" y="75"/>
                  </a:cubicBezTo>
                  <a:cubicBezTo>
                    <a:pt x="687" y="70"/>
                    <a:pt x="715" y="61"/>
                    <a:pt x="713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8" name="Oval 14"/>
            <p:cNvSpPr>
              <a:spLocks noChangeArrowheads="1"/>
            </p:cNvSpPr>
            <p:nvPr/>
          </p:nvSpPr>
          <p:spPr bwMode="auto">
            <a:xfrm>
              <a:off x="3131" y="3001"/>
              <a:ext cx="188" cy="189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49" name="Group 34"/>
          <p:cNvGrpSpPr>
            <a:grpSpLocks/>
          </p:cNvGrpSpPr>
          <p:nvPr/>
        </p:nvGrpSpPr>
        <p:grpSpPr bwMode="auto">
          <a:xfrm>
            <a:off x="6361083" y="3422693"/>
            <a:ext cx="844888" cy="1093048"/>
            <a:chOff x="3228" y="2215"/>
            <a:chExt cx="780" cy="1006"/>
          </a:xfrm>
          <a:solidFill>
            <a:schemeClr val="tx1"/>
          </a:solidFill>
        </p:grpSpPr>
        <p:sp>
          <p:nvSpPr>
            <p:cNvPr id="50" name="Freeform 15"/>
            <p:cNvSpPr>
              <a:spLocks/>
            </p:cNvSpPr>
            <p:nvPr/>
          </p:nvSpPr>
          <p:spPr bwMode="auto">
            <a:xfrm>
              <a:off x="3228" y="2286"/>
              <a:ext cx="780" cy="935"/>
            </a:xfrm>
            <a:custGeom>
              <a:avLst/>
              <a:gdLst/>
              <a:ahLst/>
              <a:cxnLst>
                <a:cxn ang="0">
                  <a:pos x="3" y="159"/>
                </a:cxn>
                <a:cxn ang="0">
                  <a:pos x="90" y="130"/>
                </a:cxn>
                <a:cxn ang="0">
                  <a:pos x="360" y="128"/>
                </a:cxn>
                <a:cxn ang="0">
                  <a:pos x="451" y="116"/>
                </a:cxn>
                <a:cxn ang="0">
                  <a:pos x="602" y="40"/>
                </a:cxn>
                <a:cxn ang="0">
                  <a:pos x="692" y="26"/>
                </a:cxn>
                <a:cxn ang="0">
                  <a:pos x="648" y="98"/>
                </a:cxn>
                <a:cxn ang="0">
                  <a:pos x="586" y="139"/>
                </a:cxn>
                <a:cxn ang="0">
                  <a:pos x="483" y="221"/>
                </a:cxn>
                <a:cxn ang="0">
                  <a:pos x="465" y="306"/>
                </a:cxn>
                <a:cxn ang="0">
                  <a:pos x="571" y="785"/>
                </a:cxn>
                <a:cxn ang="0">
                  <a:pos x="541" y="842"/>
                </a:cxn>
                <a:cxn ang="0">
                  <a:pos x="483" y="816"/>
                </a:cxn>
                <a:cxn ang="0">
                  <a:pos x="389" y="557"/>
                </a:cxn>
                <a:cxn ang="0">
                  <a:pos x="366" y="518"/>
                </a:cxn>
                <a:cxn ang="0">
                  <a:pos x="355" y="518"/>
                </a:cxn>
                <a:cxn ang="0">
                  <a:pos x="333" y="557"/>
                </a:cxn>
                <a:cxn ang="0">
                  <a:pos x="239" y="816"/>
                </a:cxn>
                <a:cxn ang="0">
                  <a:pos x="182" y="842"/>
                </a:cxn>
                <a:cxn ang="0">
                  <a:pos x="151" y="785"/>
                </a:cxn>
                <a:cxn ang="0">
                  <a:pos x="257" y="306"/>
                </a:cxn>
                <a:cxn ang="0">
                  <a:pos x="241" y="235"/>
                </a:cxn>
                <a:cxn ang="0">
                  <a:pos x="165" y="211"/>
                </a:cxn>
                <a:cxn ang="0">
                  <a:pos x="75" y="202"/>
                </a:cxn>
                <a:cxn ang="0">
                  <a:pos x="3" y="159"/>
                </a:cxn>
              </a:cxnLst>
              <a:rect l="0" t="0" r="r" b="b"/>
              <a:pathLst>
                <a:path w="709" h="852">
                  <a:moveTo>
                    <a:pt x="3" y="159"/>
                  </a:moveTo>
                  <a:cubicBezTo>
                    <a:pt x="6" y="128"/>
                    <a:pt x="51" y="130"/>
                    <a:pt x="90" y="130"/>
                  </a:cubicBezTo>
                  <a:cubicBezTo>
                    <a:pt x="125" y="130"/>
                    <a:pt x="312" y="128"/>
                    <a:pt x="360" y="128"/>
                  </a:cubicBezTo>
                  <a:cubicBezTo>
                    <a:pt x="408" y="128"/>
                    <a:pt x="450" y="116"/>
                    <a:pt x="451" y="116"/>
                  </a:cubicBezTo>
                  <a:cubicBezTo>
                    <a:pt x="478" y="111"/>
                    <a:pt x="569" y="57"/>
                    <a:pt x="602" y="40"/>
                  </a:cubicBezTo>
                  <a:cubicBezTo>
                    <a:pt x="637" y="23"/>
                    <a:pt x="676" y="0"/>
                    <a:pt x="692" y="26"/>
                  </a:cubicBezTo>
                  <a:cubicBezTo>
                    <a:pt x="709" y="52"/>
                    <a:pt x="687" y="73"/>
                    <a:pt x="648" y="98"/>
                  </a:cubicBezTo>
                  <a:cubicBezTo>
                    <a:pt x="605" y="125"/>
                    <a:pt x="611" y="123"/>
                    <a:pt x="586" y="139"/>
                  </a:cubicBezTo>
                  <a:cubicBezTo>
                    <a:pt x="558" y="156"/>
                    <a:pt x="496" y="200"/>
                    <a:pt x="483" y="221"/>
                  </a:cubicBezTo>
                  <a:cubicBezTo>
                    <a:pt x="470" y="241"/>
                    <a:pt x="468" y="272"/>
                    <a:pt x="465" y="306"/>
                  </a:cubicBezTo>
                  <a:cubicBezTo>
                    <a:pt x="454" y="436"/>
                    <a:pt x="564" y="760"/>
                    <a:pt x="571" y="785"/>
                  </a:cubicBezTo>
                  <a:cubicBezTo>
                    <a:pt x="577" y="807"/>
                    <a:pt x="573" y="833"/>
                    <a:pt x="541" y="842"/>
                  </a:cubicBezTo>
                  <a:cubicBezTo>
                    <a:pt x="508" y="852"/>
                    <a:pt x="489" y="837"/>
                    <a:pt x="483" y="816"/>
                  </a:cubicBezTo>
                  <a:cubicBezTo>
                    <a:pt x="472" y="777"/>
                    <a:pt x="408" y="606"/>
                    <a:pt x="389" y="557"/>
                  </a:cubicBezTo>
                  <a:cubicBezTo>
                    <a:pt x="381" y="537"/>
                    <a:pt x="373" y="522"/>
                    <a:pt x="366" y="518"/>
                  </a:cubicBezTo>
                  <a:cubicBezTo>
                    <a:pt x="363" y="517"/>
                    <a:pt x="357" y="517"/>
                    <a:pt x="355" y="518"/>
                  </a:cubicBezTo>
                  <a:cubicBezTo>
                    <a:pt x="347" y="521"/>
                    <a:pt x="341" y="537"/>
                    <a:pt x="333" y="557"/>
                  </a:cubicBezTo>
                  <a:cubicBezTo>
                    <a:pt x="314" y="606"/>
                    <a:pt x="251" y="777"/>
                    <a:pt x="239" y="816"/>
                  </a:cubicBezTo>
                  <a:cubicBezTo>
                    <a:pt x="233" y="837"/>
                    <a:pt x="214" y="852"/>
                    <a:pt x="182" y="842"/>
                  </a:cubicBezTo>
                  <a:cubicBezTo>
                    <a:pt x="150" y="833"/>
                    <a:pt x="145" y="807"/>
                    <a:pt x="151" y="785"/>
                  </a:cubicBezTo>
                  <a:cubicBezTo>
                    <a:pt x="159" y="760"/>
                    <a:pt x="269" y="436"/>
                    <a:pt x="257" y="306"/>
                  </a:cubicBezTo>
                  <a:cubicBezTo>
                    <a:pt x="254" y="272"/>
                    <a:pt x="254" y="255"/>
                    <a:pt x="241" y="235"/>
                  </a:cubicBezTo>
                  <a:cubicBezTo>
                    <a:pt x="227" y="214"/>
                    <a:pt x="197" y="214"/>
                    <a:pt x="165" y="211"/>
                  </a:cubicBezTo>
                  <a:cubicBezTo>
                    <a:pt x="136" y="208"/>
                    <a:pt x="125" y="207"/>
                    <a:pt x="75" y="202"/>
                  </a:cubicBezTo>
                  <a:cubicBezTo>
                    <a:pt x="29" y="198"/>
                    <a:pt x="0" y="189"/>
                    <a:pt x="3" y="15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1" name="Oval 16"/>
            <p:cNvSpPr>
              <a:spLocks noChangeArrowheads="1"/>
            </p:cNvSpPr>
            <p:nvPr/>
          </p:nvSpPr>
          <p:spPr bwMode="auto">
            <a:xfrm>
              <a:off x="3527" y="2215"/>
              <a:ext cx="189" cy="18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52" name="Group 33"/>
          <p:cNvGrpSpPr>
            <a:grpSpLocks/>
          </p:cNvGrpSpPr>
          <p:nvPr/>
        </p:nvGrpSpPr>
        <p:grpSpPr bwMode="auto">
          <a:xfrm>
            <a:off x="5537711" y="3422693"/>
            <a:ext cx="853495" cy="1093048"/>
            <a:chOff x="2468" y="2215"/>
            <a:chExt cx="788" cy="1006"/>
          </a:xfrm>
          <a:solidFill>
            <a:schemeClr val="tx1"/>
          </a:solidFill>
        </p:grpSpPr>
        <p:sp>
          <p:nvSpPr>
            <p:cNvPr id="53" name="Freeform 17"/>
            <p:cNvSpPr>
              <a:spLocks/>
            </p:cNvSpPr>
            <p:nvPr/>
          </p:nvSpPr>
          <p:spPr bwMode="auto">
            <a:xfrm>
              <a:off x="2468" y="2426"/>
              <a:ext cx="788" cy="795"/>
            </a:xfrm>
            <a:custGeom>
              <a:avLst/>
              <a:gdLst/>
              <a:ahLst/>
              <a:cxnLst>
                <a:cxn ang="0">
                  <a:pos x="713" y="31"/>
                </a:cxn>
                <a:cxn ang="0">
                  <a:pos x="625" y="2"/>
                </a:cxn>
                <a:cxn ang="0">
                  <a:pos x="358" y="0"/>
                </a:cxn>
                <a:cxn ang="0">
                  <a:pos x="91" y="2"/>
                </a:cxn>
                <a:cxn ang="0">
                  <a:pos x="3" y="31"/>
                </a:cxn>
                <a:cxn ang="0">
                  <a:pos x="76" y="74"/>
                </a:cxn>
                <a:cxn ang="0">
                  <a:pos x="166" y="83"/>
                </a:cxn>
                <a:cxn ang="0">
                  <a:pos x="241" y="107"/>
                </a:cxn>
                <a:cxn ang="0">
                  <a:pos x="258" y="178"/>
                </a:cxn>
                <a:cxn ang="0">
                  <a:pos x="152" y="657"/>
                </a:cxn>
                <a:cxn ang="0">
                  <a:pos x="183" y="714"/>
                </a:cxn>
                <a:cxn ang="0">
                  <a:pos x="240" y="688"/>
                </a:cxn>
                <a:cxn ang="0">
                  <a:pos x="334" y="429"/>
                </a:cxn>
                <a:cxn ang="0">
                  <a:pos x="356" y="390"/>
                </a:cxn>
                <a:cxn ang="0">
                  <a:pos x="360" y="390"/>
                </a:cxn>
                <a:cxn ang="0">
                  <a:pos x="382" y="429"/>
                </a:cxn>
                <a:cxn ang="0">
                  <a:pos x="476" y="688"/>
                </a:cxn>
                <a:cxn ang="0">
                  <a:pos x="533" y="714"/>
                </a:cxn>
                <a:cxn ang="0">
                  <a:pos x="564" y="657"/>
                </a:cxn>
                <a:cxn ang="0">
                  <a:pos x="458" y="178"/>
                </a:cxn>
                <a:cxn ang="0">
                  <a:pos x="475" y="107"/>
                </a:cxn>
                <a:cxn ang="0">
                  <a:pos x="550" y="83"/>
                </a:cxn>
                <a:cxn ang="0">
                  <a:pos x="640" y="74"/>
                </a:cxn>
                <a:cxn ang="0">
                  <a:pos x="713" y="31"/>
                </a:cxn>
              </a:cxnLst>
              <a:rect l="0" t="0" r="r" b="b"/>
              <a:pathLst>
                <a:path w="716" h="724">
                  <a:moveTo>
                    <a:pt x="713" y="31"/>
                  </a:moveTo>
                  <a:cubicBezTo>
                    <a:pt x="710" y="0"/>
                    <a:pt x="665" y="2"/>
                    <a:pt x="625" y="2"/>
                  </a:cubicBezTo>
                  <a:cubicBezTo>
                    <a:pt x="591" y="2"/>
                    <a:pt x="410" y="0"/>
                    <a:pt x="358" y="0"/>
                  </a:cubicBezTo>
                  <a:cubicBezTo>
                    <a:pt x="306" y="0"/>
                    <a:pt x="125" y="2"/>
                    <a:pt x="91" y="2"/>
                  </a:cubicBezTo>
                  <a:cubicBezTo>
                    <a:pt x="52" y="2"/>
                    <a:pt x="6" y="0"/>
                    <a:pt x="3" y="31"/>
                  </a:cubicBezTo>
                  <a:cubicBezTo>
                    <a:pt x="0" y="61"/>
                    <a:pt x="29" y="70"/>
                    <a:pt x="76" y="74"/>
                  </a:cubicBezTo>
                  <a:cubicBezTo>
                    <a:pt x="126" y="79"/>
                    <a:pt x="136" y="80"/>
                    <a:pt x="166" y="83"/>
                  </a:cubicBezTo>
                  <a:cubicBezTo>
                    <a:pt x="198" y="86"/>
                    <a:pt x="228" y="86"/>
                    <a:pt x="241" y="107"/>
                  </a:cubicBezTo>
                  <a:cubicBezTo>
                    <a:pt x="254" y="127"/>
                    <a:pt x="255" y="144"/>
                    <a:pt x="258" y="178"/>
                  </a:cubicBezTo>
                  <a:cubicBezTo>
                    <a:pt x="269" y="308"/>
                    <a:pt x="160" y="632"/>
                    <a:pt x="152" y="657"/>
                  </a:cubicBezTo>
                  <a:cubicBezTo>
                    <a:pt x="146" y="679"/>
                    <a:pt x="150" y="705"/>
                    <a:pt x="183" y="714"/>
                  </a:cubicBezTo>
                  <a:cubicBezTo>
                    <a:pt x="215" y="724"/>
                    <a:pt x="234" y="709"/>
                    <a:pt x="240" y="688"/>
                  </a:cubicBezTo>
                  <a:cubicBezTo>
                    <a:pt x="251" y="649"/>
                    <a:pt x="315" y="478"/>
                    <a:pt x="334" y="429"/>
                  </a:cubicBezTo>
                  <a:cubicBezTo>
                    <a:pt x="342" y="409"/>
                    <a:pt x="348" y="393"/>
                    <a:pt x="356" y="390"/>
                  </a:cubicBezTo>
                  <a:cubicBezTo>
                    <a:pt x="360" y="390"/>
                    <a:pt x="360" y="390"/>
                    <a:pt x="360" y="390"/>
                  </a:cubicBezTo>
                  <a:cubicBezTo>
                    <a:pt x="368" y="393"/>
                    <a:pt x="374" y="409"/>
                    <a:pt x="382" y="429"/>
                  </a:cubicBezTo>
                  <a:cubicBezTo>
                    <a:pt x="401" y="478"/>
                    <a:pt x="465" y="649"/>
                    <a:pt x="476" y="688"/>
                  </a:cubicBezTo>
                  <a:cubicBezTo>
                    <a:pt x="482" y="709"/>
                    <a:pt x="501" y="724"/>
                    <a:pt x="533" y="714"/>
                  </a:cubicBezTo>
                  <a:cubicBezTo>
                    <a:pt x="566" y="705"/>
                    <a:pt x="570" y="679"/>
                    <a:pt x="564" y="657"/>
                  </a:cubicBezTo>
                  <a:cubicBezTo>
                    <a:pt x="557" y="632"/>
                    <a:pt x="447" y="308"/>
                    <a:pt x="458" y="178"/>
                  </a:cubicBezTo>
                  <a:cubicBezTo>
                    <a:pt x="461" y="144"/>
                    <a:pt x="462" y="127"/>
                    <a:pt x="475" y="107"/>
                  </a:cubicBezTo>
                  <a:cubicBezTo>
                    <a:pt x="488" y="86"/>
                    <a:pt x="518" y="86"/>
                    <a:pt x="550" y="83"/>
                  </a:cubicBezTo>
                  <a:cubicBezTo>
                    <a:pt x="580" y="80"/>
                    <a:pt x="590" y="79"/>
                    <a:pt x="640" y="74"/>
                  </a:cubicBezTo>
                  <a:cubicBezTo>
                    <a:pt x="687" y="70"/>
                    <a:pt x="716" y="61"/>
                    <a:pt x="713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4" name="Oval 18"/>
            <p:cNvSpPr>
              <a:spLocks noChangeArrowheads="1"/>
            </p:cNvSpPr>
            <p:nvPr/>
          </p:nvSpPr>
          <p:spPr bwMode="auto">
            <a:xfrm>
              <a:off x="2766" y="2215"/>
              <a:ext cx="189" cy="18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55" name="Group 32"/>
          <p:cNvGrpSpPr>
            <a:grpSpLocks/>
          </p:cNvGrpSpPr>
          <p:nvPr/>
        </p:nvGrpSpPr>
        <p:grpSpPr bwMode="auto">
          <a:xfrm>
            <a:off x="4717207" y="3422693"/>
            <a:ext cx="843454" cy="1093048"/>
            <a:chOff x="1710" y="2215"/>
            <a:chExt cx="779" cy="1006"/>
          </a:xfrm>
          <a:solidFill>
            <a:schemeClr val="tx1"/>
          </a:solidFill>
        </p:grpSpPr>
        <p:sp>
          <p:nvSpPr>
            <p:cNvPr id="56" name="Freeform 19"/>
            <p:cNvSpPr>
              <a:spLocks/>
            </p:cNvSpPr>
            <p:nvPr/>
          </p:nvSpPr>
          <p:spPr bwMode="auto">
            <a:xfrm>
              <a:off x="1710" y="2286"/>
              <a:ext cx="779" cy="935"/>
            </a:xfrm>
            <a:custGeom>
              <a:avLst/>
              <a:gdLst/>
              <a:ahLst/>
              <a:cxnLst>
                <a:cxn ang="0">
                  <a:pos x="706" y="159"/>
                </a:cxn>
                <a:cxn ang="0">
                  <a:pos x="619" y="130"/>
                </a:cxn>
                <a:cxn ang="0">
                  <a:pos x="348" y="128"/>
                </a:cxn>
                <a:cxn ang="0">
                  <a:pos x="258" y="116"/>
                </a:cxn>
                <a:cxn ang="0">
                  <a:pos x="107" y="40"/>
                </a:cxn>
                <a:cxn ang="0">
                  <a:pos x="16" y="26"/>
                </a:cxn>
                <a:cxn ang="0">
                  <a:pos x="61" y="98"/>
                </a:cxn>
                <a:cxn ang="0">
                  <a:pos x="123" y="139"/>
                </a:cxn>
                <a:cxn ang="0">
                  <a:pos x="226" y="221"/>
                </a:cxn>
                <a:cxn ang="0">
                  <a:pos x="243" y="306"/>
                </a:cxn>
                <a:cxn ang="0">
                  <a:pos x="138" y="785"/>
                </a:cxn>
                <a:cxn ang="0">
                  <a:pos x="168" y="842"/>
                </a:cxn>
                <a:cxn ang="0">
                  <a:pos x="225" y="816"/>
                </a:cxn>
                <a:cxn ang="0">
                  <a:pos x="320" y="557"/>
                </a:cxn>
                <a:cxn ang="0">
                  <a:pos x="343" y="518"/>
                </a:cxn>
                <a:cxn ang="0">
                  <a:pos x="354" y="518"/>
                </a:cxn>
                <a:cxn ang="0">
                  <a:pos x="375" y="557"/>
                </a:cxn>
                <a:cxn ang="0">
                  <a:pos x="469" y="816"/>
                </a:cxn>
                <a:cxn ang="0">
                  <a:pos x="527" y="842"/>
                </a:cxn>
                <a:cxn ang="0">
                  <a:pos x="557" y="785"/>
                </a:cxn>
                <a:cxn ang="0">
                  <a:pos x="451" y="306"/>
                </a:cxn>
                <a:cxn ang="0">
                  <a:pos x="468" y="235"/>
                </a:cxn>
                <a:cxn ang="0">
                  <a:pos x="543" y="211"/>
                </a:cxn>
                <a:cxn ang="0">
                  <a:pos x="633" y="202"/>
                </a:cxn>
                <a:cxn ang="0">
                  <a:pos x="706" y="159"/>
                </a:cxn>
              </a:cxnLst>
              <a:rect l="0" t="0" r="r" b="b"/>
              <a:pathLst>
                <a:path w="709" h="852">
                  <a:moveTo>
                    <a:pt x="706" y="159"/>
                  </a:moveTo>
                  <a:cubicBezTo>
                    <a:pt x="703" y="128"/>
                    <a:pt x="658" y="130"/>
                    <a:pt x="619" y="130"/>
                  </a:cubicBezTo>
                  <a:cubicBezTo>
                    <a:pt x="583" y="130"/>
                    <a:pt x="397" y="128"/>
                    <a:pt x="348" y="128"/>
                  </a:cubicBezTo>
                  <a:cubicBezTo>
                    <a:pt x="300" y="128"/>
                    <a:pt x="259" y="116"/>
                    <a:pt x="258" y="116"/>
                  </a:cubicBezTo>
                  <a:cubicBezTo>
                    <a:pt x="230" y="111"/>
                    <a:pt x="140" y="57"/>
                    <a:pt x="107" y="40"/>
                  </a:cubicBezTo>
                  <a:cubicBezTo>
                    <a:pt x="72" y="23"/>
                    <a:pt x="33" y="0"/>
                    <a:pt x="16" y="26"/>
                  </a:cubicBezTo>
                  <a:cubicBezTo>
                    <a:pt x="0" y="52"/>
                    <a:pt x="21" y="73"/>
                    <a:pt x="61" y="98"/>
                  </a:cubicBezTo>
                  <a:cubicBezTo>
                    <a:pt x="103" y="125"/>
                    <a:pt x="98" y="123"/>
                    <a:pt x="123" y="139"/>
                  </a:cubicBezTo>
                  <a:cubicBezTo>
                    <a:pt x="150" y="156"/>
                    <a:pt x="212" y="200"/>
                    <a:pt x="226" y="221"/>
                  </a:cubicBezTo>
                  <a:cubicBezTo>
                    <a:pt x="238" y="241"/>
                    <a:pt x="240" y="272"/>
                    <a:pt x="243" y="306"/>
                  </a:cubicBezTo>
                  <a:cubicBezTo>
                    <a:pt x="255" y="436"/>
                    <a:pt x="145" y="760"/>
                    <a:pt x="138" y="785"/>
                  </a:cubicBezTo>
                  <a:cubicBezTo>
                    <a:pt x="131" y="807"/>
                    <a:pt x="136" y="833"/>
                    <a:pt x="168" y="842"/>
                  </a:cubicBezTo>
                  <a:cubicBezTo>
                    <a:pt x="200" y="852"/>
                    <a:pt x="219" y="837"/>
                    <a:pt x="225" y="816"/>
                  </a:cubicBezTo>
                  <a:cubicBezTo>
                    <a:pt x="237" y="777"/>
                    <a:pt x="301" y="606"/>
                    <a:pt x="320" y="557"/>
                  </a:cubicBezTo>
                  <a:cubicBezTo>
                    <a:pt x="327" y="537"/>
                    <a:pt x="335" y="522"/>
                    <a:pt x="343" y="518"/>
                  </a:cubicBezTo>
                  <a:cubicBezTo>
                    <a:pt x="346" y="517"/>
                    <a:pt x="352" y="517"/>
                    <a:pt x="354" y="518"/>
                  </a:cubicBezTo>
                  <a:cubicBezTo>
                    <a:pt x="361" y="521"/>
                    <a:pt x="367" y="537"/>
                    <a:pt x="375" y="557"/>
                  </a:cubicBezTo>
                  <a:cubicBezTo>
                    <a:pt x="394" y="606"/>
                    <a:pt x="458" y="777"/>
                    <a:pt x="469" y="816"/>
                  </a:cubicBezTo>
                  <a:cubicBezTo>
                    <a:pt x="476" y="837"/>
                    <a:pt x="495" y="852"/>
                    <a:pt x="527" y="842"/>
                  </a:cubicBezTo>
                  <a:cubicBezTo>
                    <a:pt x="559" y="833"/>
                    <a:pt x="563" y="807"/>
                    <a:pt x="557" y="785"/>
                  </a:cubicBezTo>
                  <a:cubicBezTo>
                    <a:pt x="550" y="760"/>
                    <a:pt x="440" y="436"/>
                    <a:pt x="451" y="306"/>
                  </a:cubicBezTo>
                  <a:cubicBezTo>
                    <a:pt x="455" y="272"/>
                    <a:pt x="455" y="255"/>
                    <a:pt x="468" y="235"/>
                  </a:cubicBezTo>
                  <a:cubicBezTo>
                    <a:pt x="481" y="214"/>
                    <a:pt x="511" y="214"/>
                    <a:pt x="543" y="211"/>
                  </a:cubicBezTo>
                  <a:cubicBezTo>
                    <a:pt x="573" y="208"/>
                    <a:pt x="583" y="207"/>
                    <a:pt x="633" y="202"/>
                  </a:cubicBezTo>
                  <a:cubicBezTo>
                    <a:pt x="680" y="198"/>
                    <a:pt x="709" y="189"/>
                    <a:pt x="706" y="15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7" name="Oval 20"/>
            <p:cNvSpPr>
              <a:spLocks noChangeArrowheads="1"/>
            </p:cNvSpPr>
            <p:nvPr/>
          </p:nvSpPr>
          <p:spPr bwMode="auto">
            <a:xfrm>
              <a:off x="2001" y="2215"/>
              <a:ext cx="188" cy="18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58" name="Group 35"/>
          <p:cNvGrpSpPr>
            <a:grpSpLocks/>
          </p:cNvGrpSpPr>
          <p:nvPr/>
        </p:nvGrpSpPr>
        <p:grpSpPr bwMode="auto">
          <a:xfrm>
            <a:off x="5950831" y="2566330"/>
            <a:ext cx="843454" cy="1094483"/>
            <a:chOff x="2849" y="1428"/>
            <a:chExt cx="779" cy="1007"/>
          </a:xfrm>
          <a:solidFill>
            <a:schemeClr val="tx1"/>
          </a:solidFill>
        </p:grpSpPr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2849" y="1501"/>
              <a:ext cx="779" cy="934"/>
            </a:xfrm>
            <a:custGeom>
              <a:avLst/>
              <a:gdLst/>
              <a:ahLst/>
              <a:cxnLst>
                <a:cxn ang="0">
                  <a:pos x="3" y="158"/>
                </a:cxn>
                <a:cxn ang="0">
                  <a:pos x="91" y="130"/>
                </a:cxn>
                <a:cxn ang="0">
                  <a:pos x="361" y="128"/>
                </a:cxn>
                <a:cxn ang="0">
                  <a:pos x="451" y="116"/>
                </a:cxn>
                <a:cxn ang="0">
                  <a:pos x="602" y="40"/>
                </a:cxn>
                <a:cxn ang="0">
                  <a:pos x="693" y="26"/>
                </a:cxn>
                <a:cxn ang="0">
                  <a:pos x="648" y="98"/>
                </a:cxn>
                <a:cxn ang="0">
                  <a:pos x="586" y="139"/>
                </a:cxn>
                <a:cxn ang="0">
                  <a:pos x="484" y="221"/>
                </a:cxn>
                <a:cxn ang="0">
                  <a:pos x="466" y="306"/>
                </a:cxn>
                <a:cxn ang="0">
                  <a:pos x="572" y="785"/>
                </a:cxn>
                <a:cxn ang="0">
                  <a:pos x="541" y="842"/>
                </a:cxn>
                <a:cxn ang="0">
                  <a:pos x="484" y="816"/>
                </a:cxn>
                <a:cxn ang="0">
                  <a:pos x="390" y="556"/>
                </a:cxn>
                <a:cxn ang="0">
                  <a:pos x="366" y="518"/>
                </a:cxn>
                <a:cxn ang="0">
                  <a:pos x="356" y="518"/>
                </a:cxn>
                <a:cxn ang="0">
                  <a:pos x="334" y="556"/>
                </a:cxn>
                <a:cxn ang="0">
                  <a:pos x="240" y="816"/>
                </a:cxn>
                <a:cxn ang="0">
                  <a:pos x="183" y="842"/>
                </a:cxn>
                <a:cxn ang="0">
                  <a:pos x="152" y="785"/>
                </a:cxn>
                <a:cxn ang="0">
                  <a:pos x="258" y="306"/>
                </a:cxn>
                <a:cxn ang="0">
                  <a:pos x="241" y="235"/>
                </a:cxn>
                <a:cxn ang="0">
                  <a:pos x="166" y="211"/>
                </a:cxn>
                <a:cxn ang="0">
                  <a:pos x="76" y="202"/>
                </a:cxn>
                <a:cxn ang="0">
                  <a:pos x="3" y="158"/>
                </a:cxn>
              </a:cxnLst>
              <a:rect l="0" t="0" r="r" b="b"/>
              <a:pathLst>
                <a:path w="709" h="852">
                  <a:moveTo>
                    <a:pt x="3" y="158"/>
                  </a:moveTo>
                  <a:cubicBezTo>
                    <a:pt x="6" y="128"/>
                    <a:pt x="52" y="130"/>
                    <a:pt x="91" y="130"/>
                  </a:cubicBezTo>
                  <a:cubicBezTo>
                    <a:pt x="126" y="130"/>
                    <a:pt x="312" y="128"/>
                    <a:pt x="361" y="128"/>
                  </a:cubicBezTo>
                  <a:cubicBezTo>
                    <a:pt x="409" y="128"/>
                    <a:pt x="451" y="116"/>
                    <a:pt x="451" y="116"/>
                  </a:cubicBezTo>
                  <a:cubicBezTo>
                    <a:pt x="479" y="111"/>
                    <a:pt x="569" y="57"/>
                    <a:pt x="602" y="40"/>
                  </a:cubicBezTo>
                  <a:cubicBezTo>
                    <a:pt x="637" y="22"/>
                    <a:pt x="677" y="0"/>
                    <a:pt x="693" y="26"/>
                  </a:cubicBezTo>
                  <a:cubicBezTo>
                    <a:pt x="709" y="51"/>
                    <a:pt x="688" y="73"/>
                    <a:pt x="648" y="98"/>
                  </a:cubicBezTo>
                  <a:cubicBezTo>
                    <a:pt x="606" y="125"/>
                    <a:pt x="611" y="123"/>
                    <a:pt x="586" y="139"/>
                  </a:cubicBezTo>
                  <a:cubicBezTo>
                    <a:pt x="559" y="156"/>
                    <a:pt x="497" y="200"/>
                    <a:pt x="484" y="221"/>
                  </a:cubicBezTo>
                  <a:cubicBezTo>
                    <a:pt x="471" y="241"/>
                    <a:pt x="469" y="272"/>
                    <a:pt x="466" y="306"/>
                  </a:cubicBezTo>
                  <a:cubicBezTo>
                    <a:pt x="454" y="436"/>
                    <a:pt x="564" y="760"/>
                    <a:pt x="572" y="785"/>
                  </a:cubicBezTo>
                  <a:cubicBezTo>
                    <a:pt x="578" y="807"/>
                    <a:pt x="573" y="833"/>
                    <a:pt x="541" y="842"/>
                  </a:cubicBezTo>
                  <a:cubicBezTo>
                    <a:pt x="509" y="852"/>
                    <a:pt x="490" y="837"/>
                    <a:pt x="484" y="816"/>
                  </a:cubicBezTo>
                  <a:cubicBezTo>
                    <a:pt x="472" y="777"/>
                    <a:pt x="409" y="606"/>
                    <a:pt x="390" y="556"/>
                  </a:cubicBezTo>
                  <a:cubicBezTo>
                    <a:pt x="382" y="536"/>
                    <a:pt x="374" y="521"/>
                    <a:pt x="366" y="518"/>
                  </a:cubicBezTo>
                  <a:cubicBezTo>
                    <a:pt x="363" y="517"/>
                    <a:pt x="358" y="517"/>
                    <a:pt x="356" y="518"/>
                  </a:cubicBezTo>
                  <a:cubicBezTo>
                    <a:pt x="348" y="521"/>
                    <a:pt x="342" y="536"/>
                    <a:pt x="334" y="556"/>
                  </a:cubicBezTo>
                  <a:cubicBezTo>
                    <a:pt x="315" y="606"/>
                    <a:pt x="251" y="777"/>
                    <a:pt x="240" y="816"/>
                  </a:cubicBezTo>
                  <a:cubicBezTo>
                    <a:pt x="234" y="837"/>
                    <a:pt x="215" y="852"/>
                    <a:pt x="183" y="842"/>
                  </a:cubicBezTo>
                  <a:cubicBezTo>
                    <a:pt x="150" y="833"/>
                    <a:pt x="146" y="807"/>
                    <a:pt x="152" y="785"/>
                  </a:cubicBezTo>
                  <a:cubicBezTo>
                    <a:pt x="160" y="760"/>
                    <a:pt x="269" y="436"/>
                    <a:pt x="258" y="306"/>
                  </a:cubicBezTo>
                  <a:cubicBezTo>
                    <a:pt x="255" y="272"/>
                    <a:pt x="254" y="255"/>
                    <a:pt x="241" y="235"/>
                  </a:cubicBezTo>
                  <a:cubicBezTo>
                    <a:pt x="228" y="214"/>
                    <a:pt x="198" y="214"/>
                    <a:pt x="166" y="211"/>
                  </a:cubicBezTo>
                  <a:cubicBezTo>
                    <a:pt x="136" y="208"/>
                    <a:pt x="126" y="207"/>
                    <a:pt x="76" y="202"/>
                  </a:cubicBezTo>
                  <a:cubicBezTo>
                    <a:pt x="29" y="198"/>
                    <a:pt x="0" y="189"/>
                    <a:pt x="3" y="15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0" name="Oval 22"/>
            <p:cNvSpPr>
              <a:spLocks noChangeArrowheads="1"/>
            </p:cNvSpPr>
            <p:nvPr/>
          </p:nvSpPr>
          <p:spPr bwMode="auto">
            <a:xfrm>
              <a:off x="3148" y="1428"/>
              <a:ext cx="189" cy="18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61" name="Group 36"/>
          <p:cNvGrpSpPr>
            <a:grpSpLocks/>
          </p:cNvGrpSpPr>
          <p:nvPr/>
        </p:nvGrpSpPr>
        <p:grpSpPr bwMode="auto">
          <a:xfrm>
            <a:off x="5136066" y="2566330"/>
            <a:ext cx="843454" cy="1094483"/>
            <a:chOff x="2097" y="1428"/>
            <a:chExt cx="779" cy="1007"/>
          </a:xfrm>
          <a:solidFill>
            <a:schemeClr val="tx1"/>
          </a:solidFill>
        </p:grpSpPr>
        <p:sp>
          <p:nvSpPr>
            <p:cNvPr id="62" name="Freeform 23"/>
            <p:cNvSpPr>
              <a:spLocks/>
            </p:cNvSpPr>
            <p:nvPr/>
          </p:nvSpPr>
          <p:spPr bwMode="auto">
            <a:xfrm>
              <a:off x="2097" y="1501"/>
              <a:ext cx="779" cy="934"/>
            </a:xfrm>
            <a:custGeom>
              <a:avLst/>
              <a:gdLst/>
              <a:ahLst/>
              <a:cxnLst>
                <a:cxn ang="0">
                  <a:pos x="706" y="158"/>
                </a:cxn>
                <a:cxn ang="0">
                  <a:pos x="619" y="130"/>
                </a:cxn>
                <a:cxn ang="0">
                  <a:pos x="349" y="128"/>
                </a:cxn>
                <a:cxn ang="0">
                  <a:pos x="259" y="116"/>
                </a:cxn>
                <a:cxn ang="0">
                  <a:pos x="107" y="40"/>
                </a:cxn>
                <a:cxn ang="0">
                  <a:pos x="17" y="26"/>
                </a:cxn>
                <a:cxn ang="0">
                  <a:pos x="61" y="98"/>
                </a:cxn>
                <a:cxn ang="0">
                  <a:pos x="124" y="139"/>
                </a:cxn>
                <a:cxn ang="0">
                  <a:pos x="226" y="221"/>
                </a:cxn>
                <a:cxn ang="0">
                  <a:pos x="244" y="306"/>
                </a:cxn>
                <a:cxn ang="0">
                  <a:pos x="138" y="785"/>
                </a:cxn>
                <a:cxn ang="0">
                  <a:pos x="169" y="842"/>
                </a:cxn>
                <a:cxn ang="0">
                  <a:pos x="226" y="816"/>
                </a:cxn>
                <a:cxn ang="0">
                  <a:pos x="320" y="556"/>
                </a:cxn>
                <a:cxn ang="0">
                  <a:pos x="344" y="518"/>
                </a:cxn>
                <a:cxn ang="0">
                  <a:pos x="354" y="518"/>
                </a:cxn>
                <a:cxn ang="0">
                  <a:pos x="376" y="556"/>
                </a:cxn>
                <a:cxn ang="0">
                  <a:pos x="470" y="816"/>
                </a:cxn>
                <a:cxn ang="0">
                  <a:pos x="527" y="842"/>
                </a:cxn>
                <a:cxn ang="0">
                  <a:pos x="558" y="785"/>
                </a:cxn>
                <a:cxn ang="0">
                  <a:pos x="452" y="306"/>
                </a:cxn>
                <a:cxn ang="0">
                  <a:pos x="468" y="235"/>
                </a:cxn>
                <a:cxn ang="0">
                  <a:pos x="544" y="211"/>
                </a:cxn>
                <a:cxn ang="0">
                  <a:pos x="634" y="202"/>
                </a:cxn>
                <a:cxn ang="0">
                  <a:pos x="706" y="158"/>
                </a:cxn>
              </a:cxnLst>
              <a:rect l="0" t="0" r="r" b="b"/>
              <a:pathLst>
                <a:path w="709" h="852">
                  <a:moveTo>
                    <a:pt x="706" y="158"/>
                  </a:moveTo>
                  <a:cubicBezTo>
                    <a:pt x="703" y="128"/>
                    <a:pt x="658" y="130"/>
                    <a:pt x="619" y="130"/>
                  </a:cubicBezTo>
                  <a:cubicBezTo>
                    <a:pt x="584" y="130"/>
                    <a:pt x="397" y="128"/>
                    <a:pt x="349" y="128"/>
                  </a:cubicBezTo>
                  <a:cubicBezTo>
                    <a:pt x="301" y="128"/>
                    <a:pt x="259" y="116"/>
                    <a:pt x="259" y="116"/>
                  </a:cubicBezTo>
                  <a:cubicBezTo>
                    <a:pt x="231" y="111"/>
                    <a:pt x="140" y="57"/>
                    <a:pt x="107" y="40"/>
                  </a:cubicBezTo>
                  <a:cubicBezTo>
                    <a:pt x="72" y="22"/>
                    <a:pt x="33" y="0"/>
                    <a:pt x="17" y="26"/>
                  </a:cubicBezTo>
                  <a:cubicBezTo>
                    <a:pt x="0" y="51"/>
                    <a:pt x="22" y="73"/>
                    <a:pt x="61" y="98"/>
                  </a:cubicBezTo>
                  <a:cubicBezTo>
                    <a:pt x="104" y="125"/>
                    <a:pt x="98" y="123"/>
                    <a:pt x="124" y="139"/>
                  </a:cubicBezTo>
                  <a:cubicBezTo>
                    <a:pt x="151" y="156"/>
                    <a:pt x="213" y="200"/>
                    <a:pt x="226" y="221"/>
                  </a:cubicBezTo>
                  <a:cubicBezTo>
                    <a:pt x="239" y="241"/>
                    <a:pt x="241" y="272"/>
                    <a:pt x="244" y="306"/>
                  </a:cubicBezTo>
                  <a:cubicBezTo>
                    <a:pt x="255" y="436"/>
                    <a:pt x="146" y="760"/>
                    <a:pt x="138" y="785"/>
                  </a:cubicBezTo>
                  <a:cubicBezTo>
                    <a:pt x="132" y="807"/>
                    <a:pt x="136" y="833"/>
                    <a:pt x="169" y="842"/>
                  </a:cubicBezTo>
                  <a:cubicBezTo>
                    <a:pt x="201" y="852"/>
                    <a:pt x="220" y="837"/>
                    <a:pt x="226" y="816"/>
                  </a:cubicBezTo>
                  <a:cubicBezTo>
                    <a:pt x="237" y="777"/>
                    <a:pt x="301" y="606"/>
                    <a:pt x="320" y="556"/>
                  </a:cubicBezTo>
                  <a:cubicBezTo>
                    <a:pt x="328" y="536"/>
                    <a:pt x="336" y="521"/>
                    <a:pt x="344" y="518"/>
                  </a:cubicBezTo>
                  <a:cubicBezTo>
                    <a:pt x="346" y="517"/>
                    <a:pt x="352" y="517"/>
                    <a:pt x="354" y="518"/>
                  </a:cubicBezTo>
                  <a:cubicBezTo>
                    <a:pt x="362" y="521"/>
                    <a:pt x="368" y="536"/>
                    <a:pt x="376" y="556"/>
                  </a:cubicBezTo>
                  <a:cubicBezTo>
                    <a:pt x="395" y="606"/>
                    <a:pt x="458" y="777"/>
                    <a:pt x="470" y="816"/>
                  </a:cubicBezTo>
                  <a:cubicBezTo>
                    <a:pt x="476" y="837"/>
                    <a:pt x="495" y="852"/>
                    <a:pt x="527" y="842"/>
                  </a:cubicBezTo>
                  <a:cubicBezTo>
                    <a:pt x="559" y="833"/>
                    <a:pt x="564" y="807"/>
                    <a:pt x="558" y="785"/>
                  </a:cubicBezTo>
                  <a:cubicBezTo>
                    <a:pt x="550" y="760"/>
                    <a:pt x="440" y="436"/>
                    <a:pt x="452" y="306"/>
                  </a:cubicBezTo>
                  <a:cubicBezTo>
                    <a:pt x="455" y="272"/>
                    <a:pt x="456" y="255"/>
                    <a:pt x="468" y="235"/>
                  </a:cubicBezTo>
                  <a:cubicBezTo>
                    <a:pt x="482" y="214"/>
                    <a:pt x="512" y="214"/>
                    <a:pt x="544" y="211"/>
                  </a:cubicBezTo>
                  <a:cubicBezTo>
                    <a:pt x="574" y="208"/>
                    <a:pt x="584" y="207"/>
                    <a:pt x="634" y="202"/>
                  </a:cubicBezTo>
                  <a:cubicBezTo>
                    <a:pt x="681" y="198"/>
                    <a:pt x="709" y="189"/>
                    <a:pt x="706" y="15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3" name="Oval 24"/>
            <p:cNvSpPr>
              <a:spLocks noChangeArrowheads="1"/>
            </p:cNvSpPr>
            <p:nvPr/>
          </p:nvSpPr>
          <p:spPr bwMode="auto">
            <a:xfrm>
              <a:off x="2388" y="1428"/>
              <a:ext cx="188" cy="18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64" name="Group 31"/>
          <p:cNvGrpSpPr>
            <a:grpSpLocks/>
          </p:cNvGrpSpPr>
          <p:nvPr/>
        </p:nvGrpSpPr>
        <p:grpSpPr bwMode="auto">
          <a:xfrm>
            <a:off x="5566400" y="1712833"/>
            <a:ext cx="827675" cy="1094483"/>
            <a:chOff x="2494" y="642"/>
            <a:chExt cx="765" cy="1007"/>
          </a:xfrm>
          <a:solidFill>
            <a:schemeClr val="tx2"/>
          </a:solidFill>
        </p:grpSpPr>
        <p:sp>
          <p:nvSpPr>
            <p:cNvPr id="65" name="Freeform 25"/>
            <p:cNvSpPr>
              <a:spLocks/>
            </p:cNvSpPr>
            <p:nvPr/>
          </p:nvSpPr>
          <p:spPr bwMode="auto">
            <a:xfrm>
              <a:off x="2494" y="715"/>
              <a:ext cx="765" cy="934"/>
            </a:xfrm>
            <a:custGeom>
              <a:avLst/>
              <a:gdLst/>
              <a:ahLst/>
              <a:cxnLst>
                <a:cxn ang="0">
                  <a:pos x="680" y="26"/>
                </a:cxn>
                <a:cxn ang="0">
                  <a:pos x="589" y="40"/>
                </a:cxn>
                <a:cxn ang="0">
                  <a:pos x="440" y="115"/>
                </a:cxn>
                <a:cxn ang="0">
                  <a:pos x="348" y="128"/>
                </a:cxn>
                <a:cxn ang="0">
                  <a:pos x="258" y="116"/>
                </a:cxn>
                <a:cxn ang="0">
                  <a:pos x="107" y="40"/>
                </a:cxn>
                <a:cxn ang="0">
                  <a:pos x="16" y="26"/>
                </a:cxn>
                <a:cxn ang="0">
                  <a:pos x="61" y="98"/>
                </a:cxn>
                <a:cxn ang="0">
                  <a:pos x="123" y="139"/>
                </a:cxn>
                <a:cxn ang="0">
                  <a:pos x="225" y="221"/>
                </a:cxn>
                <a:cxn ang="0">
                  <a:pos x="243" y="306"/>
                </a:cxn>
                <a:cxn ang="0">
                  <a:pos x="137" y="785"/>
                </a:cxn>
                <a:cxn ang="0">
                  <a:pos x="168" y="842"/>
                </a:cxn>
                <a:cxn ang="0">
                  <a:pos x="225" y="816"/>
                </a:cxn>
                <a:cxn ang="0">
                  <a:pos x="319" y="556"/>
                </a:cxn>
                <a:cxn ang="0">
                  <a:pos x="343" y="518"/>
                </a:cxn>
                <a:cxn ang="0">
                  <a:pos x="354" y="518"/>
                </a:cxn>
                <a:cxn ang="0">
                  <a:pos x="375" y="556"/>
                </a:cxn>
                <a:cxn ang="0">
                  <a:pos x="469" y="816"/>
                </a:cxn>
                <a:cxn ang="0">
                  <a:pos x="527" y="842"/>
                </a:cxn>
                <a:cxn ang="0">
                  <a:pos x="557" y="785"/>
                </a:cxn>
                <a:cxn ang="0">
                  <a:pos x="451" y="306"/>
                </a:cxn>
                <a:cxn ang="0">
                  <a:pos x="469" y="221"/>
                </a:cxn>
                <a:cxn ang="0">
                  <a:pos x="573" y="139"/>
                </a:cxn>
                <a:cxn ang="0">
                  <a:pos x="635" y="98"/>
                </a:cxn>
                <a:cxn ang="0">
                  <a:pos x="680" y="26"/>
                </a:cxn>
              </a:cxnLst>
              <a:rect l="0" t="0" r="r" b="b"/>
              <a:pathLst>
                <a:path w="696" h="852">
                  <a:moveTo>
                    <a:pt x="680" y="26"/>
                  </a:moveTo>
                  <a:cubicBezTo>
                    <a:pt x="663" y="0"/>
                    <a:pt x="624" y="22"/>
                    <a:pt x="589" y="40"/>
                  </a:cubicBezTo>
                  <a:cubicBezTo>
                    <a:pt x="557" y="56"/>
                    <a:pt x="471" y="107"/>
                    <a:pt x="440" y="115"/>
                  </a:cubicBezTo>
                  <a:cubicBezTo>
                    <a:pt x="439" y="115"/>
                    <a:pt x="397" y="128"/>
                    <a:pt x="348" y="128"/>
                  </a:cubicBezTo>
                  <a:cubicBezTo>
                    <a:pt x="300" y="128"/>
                    <a:pt x="258" y="116"/>
                    <a:pt x="258" y="116"/>
                  </a:cubicBezTo>
                  <a:cubicBezTo>
                    <a:pt x="230" y="111"/>
                    <a:pt x="140" y="57"/>
                    <a:pt x="107" y="40"/>
                  </a:cubicBezTo>
                  <a:cubicBezTo>
                    <a:pt x="72" y="22"/>
                    <a:pt x="33" y="0"/>
                    <a:pt x="16" y="26"/>
                  </a:cubicBezTo>
                  <a:cubicBezTo>
                    <a:pt x="0" y="51"/>
                    <a:pt x="21" y="73"/>
                    <a:pt x="61" y="98"/>
                  </a:cubicBezTo>
                  <a:cubicBezTo>
                    <a:pt x="103" y="125"/>
                    <a:pt x="98" y="123"/>
                    <a:pt x="123" y="139"/>
                  </a:cubicBezTo>
                  <a:cubicBezTo>
                    <a:pt x="150" y="156"/>
                    <a:pt x="212" y="200"/>
                    <a:pt x="225" y="221"/>
                  </a:cubicBezTo>
                  <a:cubicBezTo>
                    <a:pt x="238" y="241"/>
                    <a:pt x="240" y="272"/>
                    <a:pt x="243" y="306"/>
                  </a:cubicBezTo>
                  <a:cubicBezTo>
                    <a:pt x="255" y="436"/>
                    <a:pt x="145" y="760"/>
                    <a:pt x="137" y="785"/>
                  </a:cubicBezTo>
                  <a:cubicBezTo>
                    <a:pt x="131" y="807"/>
                    <a:pt x="136" y="833"/>
                    <a:pt x="168" y="842"/>
                  </a:cubicBezTo>
                  <a:cubicBezTo>
                    <a:pt x="200" y="852"/>
                    <a:pt x="219" y="837"/>
                    <a:pt x="225" y="816"/>
                  </a:cubicBezTo>
                  <a:cubicBezTo>
                    <a:pt x="237" y="777"/>
                    <a:pt x="300" y="606"/>
                    <a:pt x="319" y="556"/>
                  </a:cubicBezTo>
                  <a:cubicBezTo>
                    <a:pt x="327" y="536"/>
                    <a:pt x="335" y="521"/>
                    <a:pt x="343" y="518"/>
                  </a:cubicBezTo>
                  <a:cubicBezTo>
                    <a:pt x="346" y="517"/>
                    <a:pt x="351" y="517"/>
                    <a:pt x="354" y="518"/>
                  </a:cubicBezTo>
                  <a:cubicBezTo>
                    <a:pt x="361" y="521"/>
                    <a:pt x="367" y="536"/>
                    <a:pt x="375" y="556"/>
                  </a:cubicBezTo>
                  <a:cubicBezTo>
                    <a:pt x="394" y="606"/>
                    <a:pt x="458" y="777"/>
                    <a:pt x="469" y="816"/>
                  </a:cubicBezTo>
                  <a:cubicBezTo>
                    <a:pt x="476" y="837"/>
                    <a:pt x="494" y="852"/>
                    <a:pt x="527" y="842"/>
                  </a:cubicBezTo>
                  <a:cubicBezTo>
                    <a:pt x="559" y="833"/>
                    <a:pt x="563" y="807"/>
                    <a:pt x="557" y="785"/>
                  </a:cubicBezTo>
                  <a:cubicBezTo>
                    <a:pt x="550" y="760"/>
                    <a:pt x="440" y="436"/>
                    <a:pt x="451" y="306"/>
                  </a:cubicBezTo>
                  <a:cubicBezTo>
                    <a:pt x="454" y="272"/>
                    <a:pt x="456" y="241"/>
                    <a:pt x="469" y="221"/>
                  </a:cubicBezTo>
                  <a:cubicBezTo>
                    <a:pt x="482" y="200"/>
                    <a:pt x="545" y="156"/>
                    <a:pt x="573" y="139"/>
                  </a:cubicBezTo>
                  <a:cubicBezTo>
                    <a:pt x="598" y="123"/>
                    <a:pt x="592" y="125"/>
                    <a:pt x="635" y="98"/>
                  </a:cubicBezTo>
                  <a:cubicBezTo>
                    <a:pt x="674" y="73"/>
                    <a:pt x="696" y="51"/>
                    <a:pt x="680" y="2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6" name="Oval 26"/>
            <p:cNvSpPr>
              <a:spLocks noChangeArrowheads="1"/>
            </p:cNvSpPr>
            <p:nvPr/>
          </p:nvSpPr>
          <p:spPr bwMode="auto">
            <a:xfrm>
              <a:off x="2784" y="642"/>
              <a:ext cx="188" cy="187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88" name="Freeform 15"/>
          <p:cNvSpPr>
            <a:spLocks noEditPoints="1"/>
          </p:cNvSpPr>
          <p:nvPr/>
        </p:nvSpPr>
        <p:spPr bwMode="auto">
          <a:xfrm>
            <a:off x="481757" y="284486"/>
            <a:ext cx="361811" cy="370426"/>
          </a:xfrm>
          <a:custGeom>
            <a:avLst/>
            <a:gdLst>
              <a:gd name="T0" fmla="*/ 224 w 411"/>
              <a:gd name="T1" fmla="*/ 346 h 411"/>
              <a:gd name="T2" fmla="*/ 193 w 411"/>
              <a:gd name="T3" fmla="*/ 320 h 411"/>
              <a:gd name="T4" fmla="*/ 272 w 411"/>
              <a:gd name="T5" fmla="*/ 227 h 411"/>
              <a:gd name="T6" fmla="*/ 67 w 411"/>
              <a:gd name="T7" fmla="*/ 227 h 411"/>
              <a:gd name="T8" fmla="*/ 67 w 411"/>
              <a:gd name="T9" fmla="*/ 183 h 411"/>
              <a:gd name="T10" fmla="*/ 272 w 411"/>
              <a:gd name="T11" fmla="*/ 183 h 411"/>
              <a:gd name="T12" fmla="*/ 193 w 411"/>
              <a:gd name="T13" fmla="*/ 91 h 411"/>
              <a:gd name="T14" fmla="*/ 224 w 411"/>
              <a:gd name="T15" fmla="*/ 64 h 411"/>
              <a:gd name="T16" fmla="*/ 345 w 411"/>
              <a:gd name="T17" fmla="*/ 205 h 411"/>
              <a:gd name="T18" fmla="*/ 224 w 411"/>
              <a:gd name="T19" fmla="*/ 346 h 411"/>
              <a:gd name="T20" fmla="*/ 206 w 411"/>
              <a:gd name="T21" fmla="*/ 0 h 411"/>
              <a:gd name="T22" fmla="*/ 411 w 411"/>
              <a:gd name="T23" fmla="*/ 205 h 411"/>
              <a:gd name="T24" fmla="*/ 206 w 411"/>
              <a:gd name="T25" fmla="*/ 411 h 411"/>
              <a:gd name="T26" fmla="*/ 0 w 411"/>
              <a:gd name="T27" fmla="*/ 205 h 411"/>
              <a:gd name="T28" fmla="*/ 206 w 411"/>
              <a:gd name="T29" fmla="*/ 0 h 411"/>
              <a:gd name="T30" fmla="*/ 206 w 411"/>
              <a:gd name="T31" fmla="*/ 26 h 411"/>
              <a:gd name="T32" fmla="*/ 385 w 411"/>
              <a:gd name="T33" fmla="*/ 205 h 411"/>
              <a:gd name="T34" fmla="*/ 206 w 411"/>
              <a:gd name="T35" fmla="*/ 385 h 411"/>
              <a:gd name="T36" fmla="*/ 27 w 411"/>
              <a:gd name="T37" fmla="*/ 205 h 411"/>
              <a:gd name="T38" fmla="*/ 206 w 411"/>
              <a:gd name="T39" fmla="*/ 26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1" h="411">
                <a:moveTo>
                  <a:pt x="224" y="346"/>
                </a:moveTo>
                <a:lnTo>
                  <a:pt x="193" y="320"/>
                </a:lnTo>
                <a:lnTo>
                  <a:pt x="272" y="227"/>
                </a:lnTo>
                <a:lnTo>
                  <a:pt x="67" y="227"/>
                </a:lnTo>
                <a:lnTo>
                  <a:pt x="67" y="183"/>
                </a:lnTo>
                <a:lnTo>
                  <a:pt x="272" y="183"/>
                </a:lnTo>
                <a:lnTo>
                  <a:pt x="193" y="91"/>
                </a:lnTo>
                <a:lnTo>
                  <a:pt x="224" y="64"/>
                </a:lnTo>
                <a:lnTo>
                  <a:pt x="345" y="205"/>
                </a:lnTo>
                <a:lnTo>
                  <a:pt x="224" y="346"/>
                </a:lnTo>
                <a:close/>
                <a:moveTo>
                  <a:pt x="206" y="0"/>
                </a:moveTo>
                <a:cubicBezTo>
                  <a:pt x="319" y="0"/>
                  <a:pt x="411" y="92"/>
                  <a:pt x="411" y="205"/>
                </a:cubicBezTo>
                <a:cubicBezTo>
                  <a:pt x="411" y="319"/>
                  <a:pt x="319" y="411"/>
                  <a:pt x="206" y="411"/>
                </a:cubicBezTo>
                <a:cubicBezTo>
                  <a:pt x="92" y="411"/>
                  <a:pt x="0" y="319"/>
                  <a:pt x="0" y="205"/>
                </a:cubicBezTo>
                <a:cubicBezTo>
                  <a:pt x="0" y="92"/>
                  <a:pt x="92" y="0"/>
                  <a:pt x="206" y="0"/>
                </a:cubicBezTo>
                <a:close/>
                <a:moveTo>
                  <a:pt x="206" y="26"/>
                </a:moveTo>
                <a:cubicBezTo>
                  <a:pt x="305" y="26"/>
                  <a:pt x="385" y="106"/>
                  <a:pt x="385" y="205"/>
                </a:cubicBezTo>
                <a:cubicBezTo>
                  <a:pt x="385" y="304"/>
                  <a:pt x="305" y="385"/>
                  <a:pt x="206" y="385"/>
                </a:cubicBezTo>
                <a:cubicBezTo>
                  <a:pt x="107" y="385"/>
                  <a:pt x="27" y="304"/>
                  <a:pt x="27" y="205"/>
                </a:cubicBezTo>
                <a:cubicBezTo>
                  <a:pt x="27" y="106"/>
                  <a:pt x="107" y="26"/>
                  <a:pt x="206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7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8670">
        <p14:conveyor dir="l"/>
      </p:transition>
    </mc:Choice>
    <mc:Fallback xmlns="">
      <p:transition spd="slow" advTm="867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 p14:presetBounceEnd="33333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333">
                                          <p:cBhvr additive="base">
                                            <p:cTn id="7" dur="3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333">
                                          <p:cBhvr additive="base">
                                            <p:cTn id="8" dur="3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300"/>
                                </p:stCondLst>
                                <p:childTnLst>
                                  <p:par>
                                    <p:cTn id="1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8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73845" y="242809"/>
            <a:ext cx="8393113" cy="4616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</a:pPr>
            <a:r>
              <a:rPr lang="en-US" altLang="zh-CN" kern="1200" dirty="0">
                <a:solidFill>
                  <a:srgbClr val="F8F8F8"/>
                </a:solidFill>
                <a:latin typeface="微软雅黑"/>
                <a:cs typeface="+mn-cs"/>
              </a:rPr>
              <a:t>2.1.2  </a:t>
            </a:r>
            <a:r>
              <a:rPr lang="zh-CN" altLang="en-US" kern="1200" dirty="0">
                <a:solidFill>
                  <a:srgbClr val="F8F8F8"/>
                </a:solidFill>
                <a:latin typeface="微软雅黑"/>
                <a:cs typeface="+mn-cs"/>
              </a:rPr>
              <a:t>初识</a:t>
            </a:r>
            <a:r>
              <a:rPr lang="en-US" altLang="zh-CN" kern="1200" dirty="0">
                <a:solidFill>
                  <a:srgbClr val="F8F8F8"/>
                </a:solidFill>
                <a:latin typeface="微软雅黑"/>
                <a:cs typeface="+mn-cs"/>
              </a:rPr>
              <a:t>HTML</a:t>
            </a:r>
            <a:r>
              <a:rPr lang="zh-CN" altLang="en-US" kern="1200" dirty="0">
                <a:solidFill>
                  <a:srgbClr val="F8F8F8"/>
                </a:solidFill>
                <a:latin typeface="微软雅黑"/>
                <a:cs typeface="+mn-cs"/>
              </a:rPr>
              <a:t>标签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955" y="855548"/>
            <a:ext cx="8850874" cy="1193909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+mn-ea"/>
              </a:rPr>
              <a:t>【</a:t>
            </a:r>
            <a:r>
              <a:rPr lang="zh-CN" altLang="en-US" dirty="0">
                <a:latin typeface="+mn-ea"/>
              </a:rPr>
              <a:t>例</a:t>
            </a:r>
            <a:r>
              <a:rPr lang="en-US" altLang="zh-CN" dirty="0">
                <a:latin typeface="+mn-ea"/>
              </a:rPr>
              <a:t>2-1】</a:t>
            </a:r>
            <a:r>
              <a:rPr lang="zh-CN" altLang="en-US" dirty="0">
                <a:latin typeface="+mn-ea"/>
              </a:rPr>
              <a:t>用</a:t>
            </a:r>
            <a:r>
              <a:rPr lang="en-US" altLang="zh-CN" dirty="0">
                <a:latin typeface="+mn-ea"/>
              </a:rPr>
              <a:t>HTML</a:t>
            </a:r>
            <a:r>
              <a:rPr lang="zh-CN" altLang="en-US" dirty="0">
                <a:latin typeface="+mn-ea"/>
              </a:rPr>
              <a:t>代码显示网页上的超链接。用记事本编辑下列代码，并另存为</a:t>
            </a:r>
            <a:r>
              <a:rPr lang="en-US" altLang="zh-CN" dirty="0">
                <a:latin typeface="+mn-ea"/>
              </a:rPr>
              <a:t>myfirstpage.html</a:t>
            </a:r>
            <a:r>
              <a:rPr lang="zh-CN" altLang="en-US" dirty="0">
                <a:latin typeface="+mn-ea"/>
              </a:rPr>
              <a:t>或</a:t>
            </a:r>
            <a:r>
              <a:rPr lang="en-US" altLang="zh-CN" dirty="0">
                <a:latin typeface="+mn-ea"/>
              </a:rPr>
              <a:t>myfirstpage.htm</a:t>
            </a:r>
            <a:r>
              <a:rPr lang="zh-CN" altLang="en-US" dirty="0">
                <a:latin typeface="+mn-ea"/>
              </a:rPr>
              <a:t>，注意修改文件的类型为所有文件，且编码为</a:t>
            </a:r>
            <a:r>
              <a:rPr lang="en-US" altLang="zh-CN" dirty="0">
                <a:latin typeface="+mn-ea"/>
              </a:rPr>
              <a:t>UTF-8</a:t>
            </a:r>
            <a:r>
              <a:rPr lang="zh-CN" altLang="en-US" dirty="0">
                <a:latin typeface="+mn-ea"/>
              </a:rPr>
              <a:t>，如图</a:t>
            </a:r>
            <a:r>
              <a:rPr lang="en-US" altLang="zh-CN" dirty="0">
                <a:latin typeface="+mn-ea"/>
              </a:rPr>
              <a:t>2-1</a:t>
            </a:r>
            <a:r>
              <a:rPr lang="zh-CN" altLang="en-US" dirty="0">
                <a:latin typeface="+mn-ea"/>
              </a:rPr>
              <a:t>所示。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gray">
          <a:xfrm>
            <a:off x="2266225" y="2200531"/>
            <a:ext cx="6985000" cy="1081088"/>
          </a:xfrm>
          <a:prstGeom prst="roundRect">
            <a:avLst>
              <a:gd name="adj" fmla="val 4639"/>
            </a:avLst>
          </a:prstGeom>
          <a:gradFill rotWithShape="1">
            <a:gsLst>
              <a:gs pos="0">
                <a:srgbClr val="FDFDFD"/>
              </a:gs>
              <a:gs pos="100000">
                <a:srgbClr val="D7D7D7"/>
              </a:gs>
            </a:gsLst>
            <a:lin ang="5400000" scaled="1"/>
          </a:gradFill>
          <a:ln w="19050">
            <a:solidFill>
              <a:srgbClr val="C0C0C0"/>
            </a:solidFill>
            <a:round/>
            <a:headEnd/>
            <a:tailE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>
            <a:lvl1pPr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Franklin Gothic Medium" panose="020B06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pt-BR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&lt;h3&gt;</a:t>
            </a:r>
          </a:p>
          <a:p>
            <a:pPr eaLnBrk="1" hangingPunct="1"/>
            <a:r>
              <a:rPr kumimoji="1" lang="pt-BR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	&lt;a href="http://www.baidu.com"&gt;</a:t>
            </a:r>
            <a:r>
              <a:rPr kumimoji="1" lang="zh-CN" altLang="pt-BR" sz="2000" dirty="0">
                <a:solidFill>
                  <a:schemeClr val="accent2"/>
                </a:solidFill>
                <a:latin typeface="Arial" panose="020B0604020202020204" pitchFamily="34" charset="0"/>
              </a:rPr>
              <a:t>百度</a:t>
            </a:r>
            <a:r>
              <a:rPr kumimoji="1" lang="pt-BR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&lt;/a&gt;</a:t>
            </a:r>
          </a:p>
          <a:p>
            <a:pPr eaLnBrk="1" hangingPunct="1"/>
            <a:r>
              <a:rPr kumimoji="1" lang="pt-BR" altLang="zh-CN" sz="2000" dirty="0">
                <a:solidFill>
                  <a:schemeClr val="accent2"/>
                </a:solidFill>
                <a:latin typeface="Arial" panose="020B0604020202020204" pitchFamily="34" charset="0"/>
              </a:rPr>
              <a:t>&lt;/h3&gt;</a:t>
            </a:r>
            <a:endParaRPr kumimoji="1" lang="en-US" altLang="zh-CN" sz="20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255508" y="5686769"/>
            <a:ext cx="403155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>
              <a:defRPr/>
            </a:pPr>
            <a:r>
              <a:rPr kumimoji="1" lang="zh-CN" altLang="en-US" sz="2000" dirty="0">
                <a:solidFill>
                  <a:schemeClr val="accent6"/>
                </a:solidFill>
              </a:rPr>
              <a:t>图</a:t>
            </a:r>
            <a:r>
              <a:rPr kumimoji="1" lang="en-US" altLang="zh-CN" sz="2000" dirty="0">
                <a:solidFill>
                  <a:schemeClr val="accent6"/>
                </a:solidFill>
              </a:rPr>
              <a:t>2-1 </a:t>
            </a:r>
            <a:r>
              <a:rPr kumimoji="1" lang="zh-CN" altLang="en-US" sz="2000" dirty="0">
                <a:solidFill>
                  <a:schemeClr val="accent6"/>
                </a:solidFill>
              </a:rPr>
              <a:t>记事本的“另存为”对话框</a:t>
            </a:r>
            <a:r>
              <a:rPr kumimoji="1" lang="zh-CN" altLang="en-US" sz="20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6554457" y="5695057"/>
            <a:ext cx="31924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>
              <a:defRPr/>
            </a:pPr>
            <a:r>
              <a:rPr kumimoji="1" lang="zh-CN" altLang="en-US" sz="2000" dirty="0">
                <a:solidFill>
                  <a:schemeClr val="accent6"/>
                </a:solidFill>
              </a:rPr>
              <a:t>图</a:t>
            </a:r>
            <a:r>
              <a:rPr kumimoji="1" lang="en-US" altLang="zh-CN" sz="2000" dirty="0">
                <a:solidFill>
                  <a:schemeClr val="accent6"/>
                </a:solidFill>
              </a:rPr>
              <a:t>2-2 </a:t>
            </a:r>
            <a:r>
              <a:rPr lang="zh-CN" altLang="zh-CN" sz="2000" dirty="0">
                <a:solidFill>
                  <a:schemeClr val="accent6"/>
                </a:solidFill>
              </a:rPr>
              <a:t>网页上的超链接文本</a:t>
            </a:r>
            <a:endParaRPr kumimoji="1" lang="zh-CN" altLang="en-US" sz="2000" dirty="0">
              <a:solidFill>
                <a:schemeClr val="accent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615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269" y="3717033"/>
            <a:ext cx="4414838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270" y="3717033"/>
            <a:ext cx="3852863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716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 bwMode="auto">
          <a:xfrm>
            <a:off x="1260447" y="792800"/>
            <a:ext cx="7975600" cy="65603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1">
              <a:lnSpc>
                <a:spcPct val="150000"/>
              </a:lnSpc>
              <a:buChar char="–"/>
              <a:defRPr/>
            </a:pP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文档是由多种标签组成，一个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HTML5</a:t>
            </a:r>
            <a:r>
              <a:rPr lang="zh-CN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的标准模板如下所示：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74248" y="1387787"/>
            <a:ext cx="8052526" cy="48155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&lt;!DOCTYPE html&gt;</a:t>
            </a:r>
            <a:endParaRPr lang="zh-CN" altLang="zh-CN" sz="2000" dirty="0">
              <a:solidFill>
                <a:srgbClr val="0000FF"/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&lt;html </a:t>
            </a:r>
            <a:r>
              <a:rPr lang="en-US" altLang="zh-CN" sz="2000" dirty="0" err="1">
                <a:solidFill>
                  <a:srgbClr val="0000FF"/>
                </a:solidFill>
              </a:rPr>
              <a:t>lang</a:t>
            </a:r>
            <a:r>
              <a:rPr lang="en-US" altLang="zh-CN" sz="2000" dirty="0">
                <a:solidFill>
                  <a:srgbClr val="0000FF"/>
                </a:solidFill>
              </a:rPr>
              <a:t>="en"&gt;</a:t>
            </a:r>
            <a:endParaRPr lang="zh-CN" altLang="zh-CN" sz="2000" dirty="0">
              <a:solidFill>
                <a:srgbClr val="0000FF"/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&lt;head&gt;</a:t>
            </a:r>
            <a:endParaRPr lang="zh-CN" altLang="zh-CN" sz="2000" dirty="0">
              <a:solidFill>
                <a:srgbClr val="0000FF"/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   &lt;meta charset="UTF-8"&gt;</a:t>
            </a:r>
            <a:endParaRPr lang="zh-CN" altLang="zh-CN" sz="2000" dirty="0">
              <a:solidFill>
                <a:srgbClr val="0000FF"/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   &lt;title&gt;Document&lt;/title&gt;</a:t>
            </a:r>
            <a:endParaRPr lang="zh-CN" altLang="zh-CN" sz="2000" dirty="0">
              <a:solidFill>
                <a:srgbClr val="0000FF"/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&lt;/head&gt;</a:t>
            </a:r>
            <a:endParaRPr lang="zh-CN" altLang="zh-CN" sz="2000" dirty="0">
              <a:solidFill>
                <a:srgbClr val="0000FF"/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&lt;body&gt;</a:t>
            </a:r>
            <a:endParaRPr lang="zh-CN" altLang="zh-CN" sz="2000" dirty="0">
              <a:solidFill>
                <a:srgbClr val="0000FF"/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    &lt;!--</a:t>
            </a:r>
            <a:r>
              <a:rPr lang="zh-CN" altLang="zh-CN" sz="2000" dirty="0">
                <a:solidFill>
                  <a:srgbClr val="0000FF"/>
                </a:solidFill>
              </a:rPr>
              <a:t>这是注释</a:t>
            </a:r>
            <a:r>
              <a:rPr lang="en-US" altLang="zh-CN" sz="2000" dirty="0">
                <a:solidFill>
                  <a:srgbClr val="0000FF"/>
                </a:solidFill>
              </a:rPr>
              <a:t> --&gt;</a:t>
            </a:r>
            <a:endParaRPr lang="zh-CN" altLang="zh-CN" sz="2000" dirty="0">
              <a:solidFill>
                <a:srgbClr val="0000FF"/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&lt;/body&gt;</a:t>
            </a:r>
            <a:endParaRPr lang="zh-CN" altLang="zh-CN" sz="2000" dirty="0">
              <a:solidFill>
                <a:srgbClr val="0000FF"/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0000FF"/>
                </a:solidFill>
              </a:rPr>
              <a:t>&lt;/html&gt;</a:t>
            </a:r>
            <a:endParaRPr lang="zh-CN" altLang="zh-CN" sz="2000" dirty="0">
              <a:solidFill>
                <a:srgbClr val="0000FF"/>
              </a:solidFill>
            </a:endParaRPr>
          </a:p>
          <a:p>
            <a:pPr indent="457200">
              <a:lnSpc>
                <a:spcPct val="150000"/>
              </a:lnSpc>
            </a:pPr>
            <a:endParaRPr lang="zh-CN" altLang="zh-CN" sz="2000" dirty="0">
              <a:solidFill>
                <a:srgbClr val="0000FF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 rot="10800000">
            <a:off x="4540538" y="1515562"/>
            <a:ext cx="202063" cy="396044"/>
            <a:chOff x="4067944" y="3789040"/>
            <a:chExt cx="252028" cy="648072"/>
          </a:xfrm>
        </p:grpSpPr>
        <p:sp>
          <p:nvSpPr>
            <p:cNvPr id="3" name="左中括号 2"/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" name="矩形 25"/>
          <p:cNvSpPr/>
          <p:nvPr/>
        </p:nvSpPr>
        <p:spPr>
          <a:xfrm>
            <a:off x="4779112" y="139361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&lt;!DOCTYPE&gt;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标签位于文档的最前面，用于向浏览器说明当前文档使用的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版本，不可省略。</a:t>
            </a:r>
          </a:p>
        </p:txBody>
      </p:sp>
      <p:grpSp>
        <p:nvGrpSpPr>
          <p:cNvPr id="27" name="组合 26"/>
          <p:cNvGrpSpPr/>
          <p:nvPr/>
        </p:nvGrpSpPr>
        <p:grpSpPr>
          <a:xfrm rot="10800000">
            <a:off x="4382562" y="1988840"/>
            <a:ext cx="202063" cy="396044"/>
            <a:chOff x="4067944" y="3789040"/>
            <a:chExt cx="252028" cy="648072"/>
          </a:xfrm>
        </p:grpSpPr>
        <p:sp>
          <p:nvSpPr>
            <p:cNvPr id="28" name="左中括号 27"/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矩形 29"/>
          <p:cNvSpPr/>
          <p:nvPr/>
        </p:nvSpPr>
        <p:spPr>
          <a:xfrm>
            <a:off x="4598584" y="184482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标签标志着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文档的开始，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&lt;/html&gt;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标签标志着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文档的结束，在它们之间的是文档的头部和主体内容。</a:t>
            </a:r>
            <a:r>
              <a:rPr lang="en-US" altLang="zh-CN" sz="1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lang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属性规定元素内容的语言。</a:t>
            </a:r>
          </a:p>
        </p:txBody>
      </p:sp>
      <p:grpSp>
        <p:nvGrpSpPr>
          <p:cNvPr id="14" name="组合 13"/>
          <p:cNvGrpSpPr/>
          <p:nvPr/>
        </p:nvGrpSpPr>
        <p:grpSpPr>
          <a:xfrm rot="10800000">
            <a:off x="5390673" y="2529482"/>
            <a:ext cx="224544" cy="1475582"/>
            <a:chOff x="4067944" y="3789040"/>
            <a:chExt cx="252028" cy="648072"/>
          </a:xfrm>
        </p:grpSpPr>
        <p:sp>
          <p:nvSpPr>
            <p:cNvPr id="15" name="左中括号 14"/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" name="矩形 16"/>
          <p:cNvSpPr/>
          <p:nvPr/>
        </p:nvSpPr>
        <p:spPr>
          <a:xfrm>
            <a:off x="5678704" y="2492896"/>
            <a:ext cx="3600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标签用于定义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文档的头部信息，主要用来封装其他位于文档头部的标签，例如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&lt;title&gt;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&lt;meta&gt;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&lt;link&gt;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&lt;style&gt;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等，用来描述文档的标题、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以及和其他文档的关系等。一个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文档只能含有一对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标签，绝大多数文档头部包含的数据不会真正作为内容显示在页面中。</a:t>
            </a:r>
          </a:p>
        </p:txBody>
      </p:sp>
      <p:grpSp>
        <p:nvGrpSpPr>
          <p:cNvPr id="18" name="组合 17"/>
          <p:cNvGrpSpPr/>
          <p:nvPr/>
        </p:nvGrpSpPr>
        <p:grpSpPr>
          <a:xfrm rot="10800000">
            <a:off x="3507533" y="4261137"/>
            <a:ext cx="160388" cy="339477"/>
            <a:chOff x="4067944" y="3789040"/>
            <a:chExt cx="252028" cy="648072"/>
          </a:xfrm>
        </p:grpSpPr>
        <p:sp>
          <p:nvSpPr>
            <p:cNvPr id="19" name="左中括号 18"/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" name="矩形 20"/>
          <p:cNvSpPr/>
          <p:nvPr/>
        </p:nvSpPr>
        <p:spPr>
          <a:xfrm>
            <a:off x="3734488" y="4077072"/>
            <a:ext cx="55446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标签用于定义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文档所要显示的内容。一个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文档只能含有一对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标签，且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标签必须在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&lt;html&gt;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标签内，位于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头部标签之后，与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标签是并列关系。</a:t>
            </a:r>
          </a:p>
        </p:txBody>
      </p:sp>
      <p:grpSp>
        <p:nvGrpSpPr>
          <p:cNvPr id="36" name="组合 35"/>
          <p:cNvGrpSpPr/>
          <p:nvPr/>
        </p:nvGrpSpPr>
        <p:grpSpPr>
          <a:xfrm rot="10800000">
            <a:off x="4494404" y="4789318"/>
            <a:ext cx="160388" cy="339477"/>
            <a:chOff x="4067944" y="3789040"/>
            <a:chExt cx="252028" cy="648072"/>
          </a:xfrm>
        </p:grpSpPr>
        <p:sp>
          <p:nvSpPr>
            <p:cNvPr id="37" name="左中括号 36"/>
            <p:cNvSpPr/>
            <p:nvPr/>
          </p:nvSpPr>
          <p:spPr bwMode="auto">
            <a:xfrm>
              <a:off x="4211960" y="3789040"/>
              <a:ext cx="108012" cy="648072"/>
            </a:xfrm>
            <a:prstGeom prst="leftBracket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>
              <a:off x="4067944" y="4113076"/>
              <a:ext cx="144016" cy="0"/>
            </a:xfrm>
            <a:prstGeom prst="line">
              <a:avLst/>
            </a:prstGeom>
            <a:noFill/>
            <a:ln w="285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" name="矩形 38"/>
          <p:cNvSpPr/>
          <p:nvPr/>
        </p:nvSpPr>
        <p:spPr>
          <a:xfrm>
            <a:off x="4670592" y="4796456"/>
            <a:ext cx="460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&lt;!-- --&gt;</a:t>
            </a:r>
            <a:r>
              <a:rPr lang="zh-CN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中的内容用于对代码进行解释，不会显示到浏览器中。</a:t>
            </a:r>
          </a:p>
        </p:txBody>
      </p:sp>
      <p:sp>
        <p:nvSpPr>
          <p:cNvPr id="2" name="矩形 1"/>
          <p:cNvSpPr/>
          <p:nvPr/>
        </p:nvSpPr>
        <p:spPr>
          <a:xfrm>
            <a:off x="1307472" y="246277"/>
            <a:ext cx="630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>
                <a:solidFill>
                  <a:srgbClr val="F8F8F8"/>
                </a:solidFill>
                <a:latin typeface="微软雅黑"/>
                <a:ea typeface="+mj-ea"/>
              </a:rPr>
              <a:t>2.1.3  HTML</a:t>
            </a:r>
            <a:r>
              <a:rPr lang="zh-CN" altLang="en-US" sz="2400" dirty="0">
                <a:solidFill>
                  <a:srgbClr val="F8F8F8"/>
                </a:solidFill>
                <a:latin typeface="微软雅黑"/>
                <a:ea typeface="+mj-ea"/>
              </a:rPr>
              <a:t>文档的基本结构 </a:t>
            </a:r>
          </a:p>
        </p:txBody>
      </p:sp>
    </p:spTree>
    <p:extLst>
      <p:ext uri="{BB962C8B-B14F-4D97-AF65-F5344CB8AC3E}">
        <p14:creationId xmlns:p14="http://schemas.microsoft.com/office/powerpoint/2010/main" val="419546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0" grpId="0"/>
      <p:bldP spid="30" grpId="1"/>
      <p:bldP spid="17" grpId="0"/>
      <p:bldP spid="17" grpId="1"/>
      <p:bldP spid="21" grpId="0"/>
      <p:bldP spid="21" grpId="1"/>
      <p:bldP spid="3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1 HTML和HTML5"/>
  <p:tag name="GENSWF_ADVANCE_TIME" val="0.00"/>
  <p:tag name="ISPRING_SLIDE_INDENT_LEVEL" val="0"/>
  <p:tag name="ISPRING_CUSTOM_TIMING_USED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1 HTML和HTML5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1 HTML和HTML5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1 HTML和HTML5"/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1 HTML和HTML5"/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2 文本控制标签"/>
  <p:tag name="GENSWF_ADVANCE_TIME" val="0.00"/>
  <p:tag name="ISPRING_SLIDE_INDENT_LEVEL" val="0"/>
  <p:tag name="ISPRING_CUSTOM_TIMING_US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2 文本控制标签"/>
  <p:tag name="GENSWF_ADVANCE_TIME" val="0.00"/>
  <p:tag name="ISPRING_SLIDE_INDENT_LEVEL" val="0"/>
  <p:tag name="ISPRING_CUSTOM_TIMING_US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2 文本控制标签"/>
  <p:tag name="GENSWF_ADVANCE_TIME" val="0.00"/>
  <p:tag name="ISPRING_SLIDE_INDENT_LEVEL" val="0"/>
  <p:tag name="ISPRING_CUSTOM_TIMING_US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2 文本控制标签"/>
  <p:tag name="GENSWF_ADVANCE_TIME" val="0.00"/>
  <p:tag name="ISPRING_SLIDE_INDENT_LEVEL" val="0"/>
  <p:tag name="ISPRING_CUSTOM_TIMING_US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2 文本控制标签"/>
  <p:tag name="GENSWF_ADVANCE_TIME" val="0.00"/>
  <p:tag name="ISPRING_SLIDE_INDENT_LEVEL" val="0"/>
  <p:tag name="ISPRING_CUSTOM_TIMING_US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2 文本控制标签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1 HTML和HTML5"/>
  <p:tag name="GENSWF_ADVANCE_TIME" val="0.00"/>
  <p:tag name="ISPRING_SLIDE_INDENT_LEVEL" val="0"/>
  <p:tag name="ISPRING_CUSTOM_TIMING_US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2 文本控制标签"/>
  <p:tag name="GENSWF_ADVANCE_TIME" val="0.00"/>
  <p:tag name="ISPRING_SLIDE_INDENT_LEVEL" val="0"/>
  <p:tag name="ISPRING_CUSTOM_TIMING_US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2 文本控制标签"/>
  <p:tag name="GENSWF_ADVANCE_TIME" val="0.00"/>
  <p:tag name="ISPRING_SLIDE_INDENT_LEVEL" val="0"/>
  <p:tag name="ISPRING_CUSTOM_TIMING_US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3 HTML图像标签"/>
  <p:tag name="GENSWF_ADVANCE_TIME" val="0.00"/>
  <p:tag name="ISPRING_SLIDE_INDENT_LEVEL" val="0"/>
  <p:tag name="ISPRING_CUSTOM_TIMING_US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3 HTML图像标签"/>
  <p:tag name="GENSWF_ADVANCE_TIME" val="0.00"/>
  <p:tag name="ISPRING_SLIDE_INDENT_LEVEL" val="0"/>
  <p:tag name="ISPRING_CUSTOM_TIMING_US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3 HTML图像标签"/>
  <p:tag name="GENSWF_ADVANCE_TIME" val="0.00"/>
  <p:tag name="ISPRING_SLIDE_INDENT_LEVEL" val="0"/>
  <p:tag name="ISPRING_CUSTOM_TIMING_US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3 HTML图像标签"/>
  <p:tag name="GENSWF_ADVANCE_TIME" val="0.00"/>
  <p:tag name="ISPRING_SLIDE_INDENT_LEVEL" val="0"/>
  <p:tag name="ISPRING_CUSTOM_TIMING_US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3 HTML图像标签"/>
  <p:tag name="GENSWF_ADVANCE_TIME" val="0.00"/>
  <p:tag name="ISPRING_SLIDE_INDENT_LEVEL" val="0"/>
  <p:tag name="ISPRING_CUSTOM_TIMING_US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3 HTML图像标签"/>
  <p:tag name="GENSWF_ADVANCE_TIME" val="0.00"/>
  <p:tag name="ISPRING_SLIDE_INDENT_LEVEL" val="0"/>
  <p:tag name="ISPRING_CUSTOM_TIMING_USED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3 HTML图像标签"/>
  <p:tag name="GENSWF_ADVANCE_TIME" val="0.00"/>
  <p:tag name="ISPRING_SLIDE_INDENT_LEVEL" val="0"/>
  <p:tag name="ISPRING_CUSTOM_TIMING_USED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3 HTML图像标签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1 HTML和HTML5"/>
  <p:tag name="GENSWF_ADVANCE_TIME" val="0.00"/>
  <p:tag name="ISPRING_SLIDE_INDENT_LEVEL" val="0"/>
  <p:tag name="ISPRING_CUSTOM_TIMING_USED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3 HTML图像标签"/>
  <p:tag name="GENSWF_ADVANCE_TIME" val="0.00"/>
  <p:tag name="ISPRING_SLIDE_INDENT_LEVEL" val="0"/>
  <p:tag name="ISPRING_CUSTOM_TIMING_USED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3 HTML图像标签"/>
  <p:tag name="GENSWF_ADVANCE_TIME" val="0.00"/>
  <p:tag name="ISPRING_SLIDE_INDENT_LEVEL" val="0"/>
  <p:tag name="ISPRING_CUSTOM_TIMING_USED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3 HTML图像标签"/>
  <p:tag name="GENSWF_ADVANCE_TIME" val="0.00"/>
  <p:tag name="ISPRING_SLIDE_INDENT_LEVEL" val="0"/>
  <p:tag name="ISPRING_CUSTOM_TIMING_USED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3 HTML图像标签"/>
  <p:tag name="GENSWF_ADVANCE_TIME" val="0.00"/>
  <p:tag name="ISPRING_SLIDE_INDENT_LEVEL" val="0"/>
  <p:tag name="ISPRING_CUSTOM_TIMING_USED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20"/>
  <p:tag name="KSO_WM_UNIT_TYPE" val="f"/>
  <p:tag name="KSO_WM_UNIT_INDEX" val="1"/>
  <p:tag name="KSO_WM_UNIT_ID" val="custom220_15*f*1"/>
  <p:tag name="KSO_WM_UNIT_CLEAR" val="1"/>
  <p:tag name="KSO_WM_UNIT_LAYERLEVEL" val="1"/>
  <p:tag name="KSO_WM_UNIT_VALUE" val="60"/>
  <p:tag name="KSO_WM_UNIT_HIGHLIGHT" val="0"/>
  <p:tag name="KSO_WM_UNIT_COMPATIBLE" val="0"/>
  <p:tag name="KSO_WM_UNIT_PRESET_TEXT_INDEX" val="5"/>
  <p:tag name="KSO_WM_UNIT_PRESET_TEXT_LEN" val="1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20_15*i*1"/>
  <p:tag name="KSO_WM_TEMPLATE_CATEGORY" val="custom"/>
  <p:tag name="KSO_WM_TEMPLATE_INDEX" val="220"/>
  <p:tag name="KSO_WM_UNIT_INDEX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20_15*i*1"/>
  <p:tag name="KSO_WM_TEMPLATE_CATEGORY" val="custom"/>
  <p:tag name="KSO_WM_TEMPLATE_INDEX" val="220"/>
  <p:tag name="KSO_WM_UNIT_INDEX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20"/>
  <p:tag name="KSO_WM_UNIT_TYPE" val="f"/>
  <p:tag name="KSO_WM_UNIT_INDEX" val="1"/>
  <p:tag name="KSO_WM_UNIT_ID" val="custom220_15*f*1"/>
  <p:tag name="KSO_WM_UNIT_CLEAR" val="1"/>
  <p:tag name="KSO_WM_UNIT_LAYERLEVEL" val="1"/>
  <p:tag name="KSO_WM_UNIT_VALUE" val="60"/>
  <p:tag name="KSO_WM_UNIT_HIGHLIGHT" val="0"/>
  <p:tag name="KSO_WM_UNIT_COMPATIBLE" val="0"/>
  <p:tag name="KSO_WM_UNIT_PRESET_TEXT_INDEX" val="5"/>
  <p:tag name="KSO_WM_UNIT_PRESET_TEXT_LEN" val="1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20_15*i*1"/>
  <p:tag name="KSO_WM_TEMPLATE_CATEGORY" val="custom"/>
  <p:tag name="KSO_WM_TEMPLATE_INDEX" val="220"/>
  <p:tag name="KSO_WM_UNIT_INDEX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20_15*i*1"/>
  <p:tag name="KSO_WM_TEMPLATE_CATEGORY" val="custom"/>
  <p:tag name="KSO_WM_TEMPLATE_INDEX" val="220"/>
  <p:tag name="KSO_WM_UNIT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1 HTML和HTML5"/>
  <p:tag name="GENSWF_ADVANCE_TIME" val="0.00"/>
  <p:tag name="ISPRING_SLIDE_INDENT_LEVEL" val="0"/>
  <p:tag name="ISPRING_CUSTOM_TIMING_USED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20_15*i*0"/>
  <p:tag name="KSO_WM_TEMPLATE_CATEGORY" val="custom"/>
  <p:tag name="KSO_WM_TEMPLATE_INDEX" val="220"/>
  <p:tag name="KSO_WM_UNIT_INDEX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20_15*i*1"/>
  <p:tag name="KSO_WM_TEMPLATE_CATEGORY" val="custom"/>
  <p:tag name="KSO_WM_TEMPLATE_INDEX" val="220"/>
  <p:tag name="KSO_WM_UNIT_INDEX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20"/>
  <p:tag name="KSO_WM_UNIT_TYPE" val="f"/>
  <p:tag name="KSO_WM_UNIT_INDEX" val="1"/>
  <p:tag name="KSO_WM_UNIT_ID" val="custom220_15*f*1"/>
  <p:tag name="KSO_WM_UNIT_CLEAR" val="1"/>
  <p:tag name="KSO_WM_UNIT_LAYERLEVEL" val="1"/>
  <p:tag name="KSO_WM_UNIT_VALUE" val="60"/>
  <p:tag name="KSO_WM_UNIT_HIGHLIGHT" val="0"/>
  <p:tag name="KSO_WM_UNIT_COMPATIBLE" val="0"/>
  <p:tag name="KSO_WM_UNIT_PRESET_TEXT_INDEX" val="5"/>
  <p:tag name="KSO_WM_UNIT_PRESET_TEXT_LEN" val="1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15*i*0"/>
  <p:tag name="KSO_WM_TEMPLATE_CATEGORY" val="custom"/>
  <p:tag name="KSO_WM_TEMPLATE_INDEX" val="16019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h_a"/>
  <p:tag name="KSO_WM_UNIT_INDEX" val="1_1_1"/>
  <p:tag name="KSO_WM_UNIT_ID" val="custom160191_15*l_h_a*1_1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"/>
  <p:tag name="KSO_WM_UNIT_ID" val="custom160191_15*l_i*1_3"/>
  <p:tag name="KSO_WM_UNIT_CLEAR" val="1"/>
  <p:tag name="KSO_WM_UNIT_LAYERLEVEL" val="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"/>
  <p:tag name="KSO_WM_UNIT_ID" val="custom160191_15*l_i*1_1"/>
  <p:tag name="KSO_WM_UNIT_CLEAR" val="1"/>
  <p:tag name="KSO_WM_UNIT_LAYERLEVEL" val="1_1"/>
  <p:tag name="KSO_WM_DIAGRAM_GROUP_CODE" val="l1-2"/>
  <p:tag name="KSO_WM_UNIT_FILL_FORE_SCHEMECOLOR_INDEX" val="13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"/>
  <p:tag name="KSO_WM_UNIT_ID" val="custom160191_15*l_i*1_2"/>
  <p:tag name="KSO_WM_UNIT_CLEAR" val="1"/>
  <p:tag name="KSO_WM_UNIT_LAYERLEVEL" val="1_1"/>
  <p:tag name="KSO_WM_DIAGRAM_GROUP_CODE" val="l1-2"/>
  <p:tag name="KSO_WM_UNIT_FILL_FORE_SCHEMECOLOR_INDEX" val="13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15*i*0"/>
  <p:tag name="KSO_WM_TEMPLATE_CATEGORY" val="custom"/>
  <p:tag name="KSO_WM_TEMPLATE_INDEX" val="16019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h_a"/>
  <p:tag name="KSO_WM_UNIT_INDEX" val="1_1_1"/>
  <p:tag name="KSO_WM_UNIT_ID" val="custom160191_15*l_h_a*1_1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1 HTML和HTML5"/>
  <p:tag name="GENSWF_ADVANCE_TIME" val="0.00"/>
  <p:tag name="ISPRING_SLIDE_INDENT_LEVEL" val="0"/>
  <p:tag name="ISPRING_CUSTOM_TIMING_USED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"/>
  <p:tag name="KSO_WM_UNIT_ID" val="custom160191_15*l_i*1_3"/>
  <p:tag name="KSO_WM_UNIT_CLEAR" val="1"/>
  <p:tag name="KSO_WM_UNIT_LAYERLEVEL" val="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"/>
  <p:tag name="KSO_WM_UNIT_ID" val="custom160191_15*l_i*1_1"/>
  <p:tag name="KSO_WM_UNIT_CLEAR" val="1"/>
  <p:tag name="KSO_WM_UNIT_LAYERLEVEL" val="1_1"/>
  <p:tag name="KSO_WM_DIAGRAM_GROUP_CODE" val="l1-2"/>
  <p:tag name="KSO_WM_UNIT_FILL_FORE_SCHEMECOLOR_INDEX" val="13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"/>
  <p:tag name="KSO_WM_UNIT_ID" val="custom160191_15*l_i*1_2"/>
  <p:tag name="KSO_WM_UNIT_CLEAR" val="1"/>
  <p:tag name="KSO_WM_UNIT_LAYERLEVEL" val="1_1"/>
  <p:tag name="KSO_WM_DIAGRAM_GROUP_CODE" val="l1-2"/>
  <p:tag name="KSO_WM_UNIT_FILL_FORE_SCHEMECOLOR_INDEX" val="13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191_15*i*0"/>
  <p:tag name="KSO_WM_TEMPLATE_CATEGORY" val="custom"/>
  <p:tag name="KSO_WM_TEMPLATE_INDEX" val="16019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h_a"/>
  <p:tag name="KSO_WM_UNIT_INDEX" val="1_1_1"/>
  <p:tag name="KSO_WM_UNIT_ID" val="custom160191_15*l_h_a*1_1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3"/>
  <p:tag name="KSO_WM_UNIT_PRESET_TEXT_LEN" val="12"/>
  <p:tag name="KSO_WM_DIAGRAM_GROUP_CODE" val="l1-2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3"/>
  <p:tag name="KSO_WM_UNIT_ID" val="custom160191_15*l_i*1_3"/>
  <p:tag name="KSO_WM_UNIT_CLEAR" val="1"/>
  <p:tag name="KSO_WM_UNIT_LAYERLEVEL" val="1_1"/>
  <p:tag name="KSO_WM_DIAGRAM_GROUP_CODE" val="l1-2"/>
  <p:tag name="KSO_WM_UNIT_TEXT_FILL_FORE_SCHEMECOLOR_INDEX" val="5"/>
  <p:tag name="KSO_WM_UNIT_TEXT_FILL_TYPE" val="1"/>
  <p:tag name="KSO_WM_UNIT_USESOURCEFORMAT_APPLY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1"/>
  <p:tag name="KSO_WM_UNIT_ID" val="custom160191_15*l_i*1_1"/>
  <p:tag name="KSO_WM_UNIT_CLEAR" val="1"/>
  <p:tag name="KSO_WM_UNIT_LAYERLEVEL" val="1_1"/>
  <p:tag name="KSO_WM_DIAGRAM_GROUP_CODE" val="l1-2"/>
  <p:tag name="KSO_WM_UNIT_FILL_FORE_SCHEMECOLOR_INDEX" val="13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91"/>
  <p:tag name="KSO_WM_UNIT_TYPE" val="l_i"/>
  <p:tag name="KSO_WM_UNIT_INDEX" val="1_2"/>
  <p:tag name="KSO_WM_UNIT_ID" val="custom160191_15*l_i*1_2"/>
  <p:tag name="KSO_WM_UNIT_CLEAR" val="1"/>
  <p:tag name="KSO_WM_UNIT_LAYERLEVEL" val="1_1"/>
  <p:tag name="KSO_WM_DIAGRAM_GROUP_CODE" val="l1-2"/>
  <p:tag name="KSO_WM_UNIT_FILL_FORE_SCHEMECOLOR_INDEX" val="13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9.1 音视频嵌入技术"/>
  <p:tag name="GENSWF_ADVANCE_TIME" val="0.00"/>
  <p:tag name="ISPRING_SLIDE_INDENT_LEVEL" val="0"/>
  <p:tag name="ISPRING_CUSTOM_TIMING_USED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9.1 音视频嵌入技术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1 HTML和HTML5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1 HTML和HTML5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1 HTML和HTML5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3.1 HTML和HTML5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1_默认设计模板">
  <a:themeElements>
    <a:clrScheme name="自定义 1">
      <a:dk1>
        <a:srgbClr val="FEAE01"/>
      </a:dk1>
      <a:lt1>
        <a:srgbClr val="37CCCE"/>
      </a:lt1>
      <a:dk2>
        <a:srgbClr val="E25C36"/>
      </a:dk2>
      <a:lt2>
        <a:srgbClr val="C2D432"/>
      </a:lt2>
      <a:accent1>
        <a:srgbClr val="37B223"/>
      </a:accent1>
      <a:accent2>
        <a:srgbClr val="2B2A30"/>
      </a:accent2>
      <a:accent3>
        <a:srgbClr val="E0DFDD"/>
      </a:accent3>
      <a:accent4>
        <a:srgbClr val="746E6F"/>
      </a:accent4>
      <a:accent5>
        <a:srgbClr val="37CCCE"/>
      </a:accent5>
      <a:accent6>
        <a:srgbClr val="2B2A30"/>
      </a:accent6>
      <a:hlink>
        <a:srgbClr val="746E6F"/>
      </a:hlink>
      <a:folHlink>
        <a:srgbClr val="FEAE01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10127</TotalTime>
  <Pages>0</Pages>
  <Words>5653</Words>
  <Characters>0</Characters>
  <Application>Microsoft Office PowerPoint</Application>
  <DocSecurity>0</DocSecurity>
  <PresentationFormat>自定义</PresentationFormat>
  <Lines>0</Lines>
  <Paragraphs>885</Paragraphs>
  <Slides>74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7" baseType="lpstr">
      <vt:lpstr>方正书宋简体</vt:lpstr>
      <vt:lpstr>仿宋_GB2312</vt:lpstr>
      <vt:lpstr>黑体</vt:lpstr>
      <vt:lpstr>华文仿宋</vt:lpstr>
      <vt:lpstr>华文楷体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1_默认设计模板</vt:lpstr>
      <vt:lpstr>第2章  HTML常用标签</vt:lpstr>
      <vt:lpstr>PowerPoint 演示文稿</vt:lpstr>
      <vt:lpstr>第2章  HTML常用标签</vt:lpstr>
      <vt:lpstr>2.1  HTML5网页结构</vt:lpstr>
      <vt:lpstr>2.1.2  初识HTML标签</vt:lpstr>
      <vt:lpstr>2.1.2  初识HTML标签</vt:lpstr>
      <vt:lpstr>2.1.2  初识HTML标签</vt:lpstr>
      <vt:lpstr>2.1.2  初识HTML标签</vt:lpstr>
      <vt:lpstr>PowerPoint 演示文稿</vt:lpstr>
      <vt:lpstr>PowerPoint 演示文稿</vt:lpstr>
      <vt:lpstr>2.1.3  HTML文档的基本结构 </vt:lpstr>
      <vt:lpstr>2.1.3  HTML文档的基本结构 </vt:lpstr>
      <vt:lpstr>2.1.3  HTML文档的基本结构 </vt:lpstr>
      <vt:lpstr>2.1.3  HTML文档的基本结构 </vt:lpstr>
      <vt:lpstr>2.1.3  HTML文档的基本结构 </vt:lpstr>
      <vt:lpstr>2.1.3  HTML文档的基本结构 </vt:lpstr>
      <vt:lpstr>HTML文档头部head的结构</vt:lpstr>
      <vt:lpstr>meta元素</vt:lpstr>
      <vt:lpstr>2.1.3  HTML文档的基本结构 </vt:lpstr>
      <vt:lpstr>2.1.3  HTML文档的基本结构 </vt:lpstr>
      <vt:lpstr>2.1.3  HTML文档的基本结构 </vt:lpstr>
      <vt:lpstr>2.1.3  HTML文档的基本结构 </vt:lpstr>
      <vt:lpstr>2.1.4  HTML文档主体标签</vt:lpstr>
      <vt:lpstr>2.2  网页文本</vt:lpstr>
      <vt:lpstr>2.2.2  段落和换行标签</vt:lpstr>
      <vt:lpstr>2.2.2  段落和换行标签</vt:lpstr>
      <vt:lpstr>2.2.2  段落和换行标签</vt:lpstr>
      <vt:lpstr>2.2.2  段落和换行标签</vt:lpstr>
      <vt:lpstr>2.2.3  标题标签</vt:lpstr>
      <vt:lpstr>2.2.3  标题标签</vt:lpstr>
      <vt:lpstr>文本样式标签</vt:lpstr>
      <vt:lpstr>文本样式标签</vt:lpstr>
      <vt:lpstr>2.2.4  特定文字样式标签</vt:lpstr>
      <vt:lpstr>2.2.5  网页特殊字符</vt:lpstr>
      <vt:lpstr>2.2.5  网页特殊字符</vt:lpstr>
      <vt:lpstr>2.3  图片标签及属性</vt:lpstr>
      <vt:lpstr>2.3.1 常见图片格式</vt:lpstr>
      <vt:lpstr>2.3.1 常见图片格式</vt:lpstr>
      <vt:lpstr>2.3.2  网页图片四要素</vt:lpstr>
      <vt:lpstr>2.3.2  网页图片四要素</vt:lpstr>
      <vt:lpstr>2.3.2  网页图片四要素</vt:lpstr>
      <vt:lpstr>2.3.2  网页图片四要素</vt:lpstr>
      <vt:lpstr>2.3.2  网页图片四要素</vt:lpstr>
      <vt:lpstr>2.3.2  网页图片四要素</vt:lpstr>
      <vt:lpstr>2.3.3 绝对路径和相对路径</vt:lpstr>
      <vt:lpstr>2.3.3 绝对路径和相对路径</vt:lpstr>
      <vt:lpstr>2.3.3 绝对路径和相对路径</vt:lpstr>
      <vt:lpstr>2.3.3 绝对路径和相对路径</vt:lpstr>
      <vt:lpstr>2.4  超链接标签</vt:lpstr>
      <vt:lpstr>2.4  超链接标签</vt:lpstr>
      <vt:lpstr>2.4.2 超链接类型</vt:lpstr>
      <vt:lpstr>2.4.3 超链接路径</vt:lpstr>
      <vt:lpstr>2.4.3 超链路径</vt:lpstr>
      <vt:lpstr>2.4.3 书签链接</vt:lpstr>
      <vt:lpstr>2.4.3 书签链接</vt:lpstr>
      <vt:lpstr>2.4.3 书签链接</vt:lpstr>
      <vt:lpstr>2.4.3 书签链接</vt:lpstr>
      <vt:lpstr>2.4.4  下载文件链接</vt:lpstr>
      <vt:lpstr>2.4.5  邮件链接</vt:lpstr>
      <vt:lpstr>2.5  插入多媒体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2.5.3   在当前文档中播放视频</vt:lpstr>
      <vt:lpstr>2.5.3   在当前文档中播放视频</vt:lpstr>
      <vt:lpstr>2.5.3   在当前文档中播放视频</vt:lpstr>
      <vt:lpstr>2.5.3   在当前文档中播放视频</vt:lpstr>
      <vt:lpstr>2.5.3   在当前文档中播放视频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subject/>
  <dc:creator>锐旗设计;https://9ppt.taobao.com</dc:creator>
  <cp:keywords>锐旗设计；https:/9ppt.taobao.com</cp:keywords>
  <dc:description/>
  <cp:lastModifiedBy>Administrator</cp:lastModifiedBy>
  <cp:revision>471</cp:revision>
  <dcterms:created xsi:type="dcterms:W3CDTF">2013-01-25T01:44:32Z</dcterms:created>
  <dcterms:modified xsi:type="dcterms:W3CDTF">2021-09-08T06:50:04Z</dcterms:modified>
  <cp:category>锐旗设计；https://9ppt.taobao.com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2052-9.1.0.4429</vt:lpwstr>
  </property>
</Properties>
</file>