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438" r:id="rId3"/>
    <p:sldId id="448" r:id="rId4"/>
    <p:sldId id="553" r:id="rId5"/>
    <p:sldId id="436" r:id="rId6"/>
    <p:sldId id="530" r:id="rId7"/>
    <p:sldId id="450" r:id="rId8"/>
    <p:sldId id="451" r:id="rId9"/>
    <p:sldId id="531" r:id="rId10"/>
    <p:sldId id="532" r:id="rId11"/>
    <p:sldId id="452" r:id="rId12"/>
    <p:sldId id="453" r:id="rId13"/>
    <p:sldId id="454" r:id="rId14"/>
    <p:sldId id="455" r:id="rId15"/>
    <p:sldId id="534" r:id="rId16"/>
    <p:sldId id="535" r:id="rId17"/>
    <p:sldId id="537" r:id="rId18"/>
    <p:sldId id="538" r:id="rId19"/>
    <p:sldId id="536" r:id="rId20"/>
    <p:sldId id="464" r:id="rId21"/>
    <p:sldId id="539" r:id="rId22"/>
    <p:sldId id="457" r:id="rId23"/>
    <p:sldId id="562" r:id="rId24"/>
    <p:sldId id="540" r:id="rId25"/>
    <p:sldId id="541" r:id="rId26"/>
    <p:sldId id="465" r:id="rId27"/>
    <p:sldId id="466" r:id="rId28"/>
    <p:sldId id="542" r:id="rId29"/>
    <p:sldId id="468" r:id="rId30"/>
    <p:sldId id="469" r:id="rId31"/>
    <p:sldId id="470" r:id="rId32"/>
    <p:sldId id="471" r:id="rId33"/>
    <p:sldId id="472" r:id="rId34"/>
    <p:sldId id="473" r:id="rId35"/>
    <p:sldId id="474" r:id="rId36"/>
    <p:sldId id="475" r:id="rId37"/>
    <p:sldId id="543" r:id="rId38"/>
    <p:sldId id="477" r:id="rId39"/>
    <p:sldId id="544" r:id="rId40"/>
    <p:sldId id="479" r:id="rId41"/>
    <p:sldId id="480" r:id="rId42"/>
    <p:sldId id="481" r:id="rId43"/>
    <p:sldId id="482" r:id="rId44"/>
    <p:sldId id="483" r:id="rId45"/>
    <p:sldId id="546" r:id="rId46"/>
    <p:sldId id="547" r:id="rId47"/>
    <p:sldId id="549" r:id="rId48"/>
    <p:sldId id="550" r:id="rId49"/>
    <p:sldId id="551" r:id="rId50"/>
    <p:sldId id="488" r:id="rId51"/>
    <p:sldId id="552" r:id="rId52"/>
    <p:sldId id="490" r:id="rId53"/>
    <p:sldId id="491" r:id="rId54"/>
    <p:sldId id="492" r:id="rId55"/>
    <p:sldId id="493" r:id="rId56"/>
    <p:sldId id="494" r:id="rId57"/>
    <p:sldId id="495" r:id="rId58"/>
    <p:sldId id="496" r:id="rId59"/>
    <p:sldId id="497" r:id="rId60"/>
    <p:sldId id="563" r:id="rId61"/>
    <p:sldId id="564" r:id="rId62"/>
    <p:sldId id="560" r:id="rId63"/>
    <p:sldId id="565" r:id="rId64"/>
    <p:sldId id="559" r:id="rId65"/>
    <p:sldId id="566" r:id="rId66"/>
    <p:sldId id="567" r:id="rId67"/>
    <p:sldId id="498" r:id="rId68"/>
    <p:sldId id="499" r:id="rId69"/>
    <p:sldId id="500" r:id="rId70"/>
    <p:sldId id="501" r:id="rId71"/>
    <p:sldId id="502" r:id="rId72"/>
    <p:sldId id="503" r:id="rId73"/>
    <p:sldId id="561" r:id="rId74"/>
    <p:sldId id="504" r:id="rId75"/>
    <p:sldId id="505" r:id="rId76"/>
    <p:sldId id="506" r:id="rId77"/>
    <p:sldId id="507" r:id="rId78"/>
    <p:sldId id="508" r:id="rId79"/>
    <p:sldId id="509" r:id="rId80"/>
    <p:sldId id="510" r:id="rId81"/>
    <p:sldId id="511" r:id="rId82"/>
    <p:sldId id="568" r:id="rId83"/>
    <p:sldId id="512" r:id="rId84"/>
    <p:sldId id="569" r:id="rId85"/>
    <p:sldId id="513" r:id="rId86"/>
    <p:sldId id="514" r:id="rId87"/>
    <p:sldId id="570" r:id="rId88"/>
    <p:sldId id="515" r:id="rId89"/>
    <p:sldId id="516" r:id="rId90"/>
    <p:sldId id="517" r:id="rId91"/>
    <p:sldId id="518" r:id="rId92"/>
    <p:sldId id="519" r:id="rId93"/>
    <p:sldId id="520" r:id="rId94"/>
    <p:sldId id="521" r:id="rId95"/>
    <p:sldId id="522" r:id="rId96"/>
    <p:sldId id="523" r:id="rId97"/>
    <p:sldId id="524" r:id="rId98"/>
    <p:sldId id="525" r:id="rId99"/>
    <p:sldId id="526" r:id="rId100"/>
    <p:sldId id="527" r:id="rId101"/>
    <p:sldId id="528" r:id="rId102"/>
    <p:sldId id="533" r:id="rId103"/>
    <p:sldId id="555" r:id="rId104"/>
    <p:sldId id="557" r:id="rId105"/>
    <p:sldId id="558" r:id="rId106"/>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CC00FF"/>
    <a:srgbClr val="00FFFF"/>
    <a:srgbClr val="0000FF"/>
    <a:srgbClr val="3366FF"/>
    <a:srgbClr val="FF99CC"/>
    <a:srgbClr val="FF6699"/>
    <a:srgbClr val="FFFFFF"/>
    <a:srgbClr val="FF0D5E"/>
    <a:srgbClr val="002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3356" autoAdjust="0"/>
  </p:normalViewPr>
  <p:slideViewPr>
    <p:cSldViewPr snapToObjects="1">
      <p:cViewPr varScale="1">
        <p:scale>
          <a:sx n="85" d="100"/>
          <a:sy n="85" d="100"/>
        </p:scale>
        <p:origin x="1530" y="66"/>
      </p:cViewPr>
      <p:guideLst>
        <p:guide orient="horz" pos="2142"/>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2021/9/22 Wednesday</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hicimingju.com/chaxun/list/5849.html"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shicimingju.com/chaxun/list/29527.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gushiwen.org/authorv_9ff65fca16cc.aspx"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s://so.gushiwen.org/shiwens/default.aspx?cstr=%e5%94%90%e4%bb%a3"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 </a:t>
            </a:r>
            <a:r>
              <a:rPr lang="en-US" altLang="zh-CN" dirty="0" err="1" smtClean="0"/>
              <a:t>lang</a:t>
            </a:r>
            <a:r>
              <a:rPr lang="en-US" altLang="zh-CN" dirty="0" smtClean="0"/>
              <a:t>="</a:t>
            </a:r>
            <a:r>
              <a:rPr lang="en-US" altLang="zh-CN" dirty="0" err="1" smtClean="0"/>
              <a:t>zh</a:t>
            </a:r>
            <a:r>
              <a:rPr lang="en-US" altLang="zh-CN" dirty="0" smtClean="0"/>
              <a:t>"&gt;</a:t>
            </a:r>
          </a:p>
          <a:p>
            <a:r>
              <a:rPr lang="en-US" altLang="zh-CN" dirty="0" smtClean="0"/>
              <a:t>&lt;head&gt;</a:t>
            </a:r>
          </a:p>
          <a:p>
            <a:r>
              <a:rPr lang="en-US" altLang="zh-CN" dirty="0" smtClean="0"/>
              <a:t>&lt;meta charset="UTF-8"&gt;</a:t>
            </a:r>
          </a:p>
          <a:p>
            <a:r>
              <a:rPr lang="en-US" altLang="zh-CN" dirty="0" smtClean="0"/>
              <a:t>&lt;meta name="viewport" content="width=device-width, initial-scale=1.0"&gt;</a:t>
            </a:r>
          </a:p>
          <a:p>
            <a:r>
              <a:rPr lang="en-US" altLang="zh-CN" dirty="0" smtClean="0"/>
              <a:t>&lt;meta http-</a:t>
            </a:r>
            <a:r>
              <a:rPr lang="en-US" altLang="zh-CN" dirty="0" err="1" smtClean="0"/>
              <a:t>equiv</a:t>
            </a:r>
            <a:r>
              <a:rPr lang="en-US" altLang="zh-CN" dirty="0" smtClean="0"/>
              <a:t>="X-UA-Compatible" content="</a:t>
            </a:r>
            <a:r>
              <a:rPr lang="en-US" altLang="zh-CN" dirty="0" err="1" smtClean="0"/>
              <a:t>ie</a:t>
            </a:r>
            <a:r>
              <a:rPr lang="en-US" altLang="zh-CN" dirty="0" smtClean="0"/>
              <a:t>=edge"&gt;</a:t>
            </a:r>
          </a:p>
          <a:p>
            <a:r>
              <a:rPr lang="en-US" altLang="zh-CN" dirty="0" smtClean="0"/>
              <a:t>&lt;title&gt;</a:t>
            </a:r>
            <a:r>
              <a:rPr lang="en-US" altLang="zh-CN" dirty="0" err="1" smtClean="0"/>
              <a:t>css</a:t>
            </a:r>
            <a:r>
              <a:rPr lang="zh-CN" altLang="en-US" dirty="0" smtClean="0"/>
              <a:t>选择器之伪元素选择器</a:t>
            </a:r>
            <a:r>
              <a:rPr lang="en-US" altLang="zh-CN" dirty="0" smtClean="0"/>
              <a:t>&lt;/title&gt;</a:t>
            </a:r>
          </a:p>
          <a:p>
            <a:r>
              <a:rPr lang="en-US" altLang="zh-CN" dirty="0" smtClean="0"/>
              <a:t>&lt;style type="text/</a:t>
            </a:r>
            <a:r>
              <a:rPr lang="en-US" altLang="zh-CN" dirty="0" err="1" smtClean="0"/>
              <a:t>css</a:t>
            </a:r>
            <a:r>
              <a:rPr lang="en-US" altLang="zh-CN" dirty="0" smtClean="0"/>
              <a:t>"&gt;</a:t>
            </a:r>
          </a:p>
          <a:p>
            <a:r>
              <a:rPr lang="en-US" altLang="zh-CN" dirty="0" smtClean="0"/>
              <a:t>p:first-letter{</a:t>
            </a:r>
          </a:p>
          <a:p>
            <a:r>
              <a:rPr lang="en-US" altLang="zh-CN" dirty="0" smtClean="0"/>
              <a:t>font-size: 100%;</a:t>
            </a:r>
          </a:p>
          <a:p>
            <a:r>
              <a:rPr lang="en-US" altLang="zh-CN" dirty="0" smtClean="0"/>
              <a:t>}</a:t>
            </a:r>
          </a:p>
          <a:p>
            <a:r>
              <a:rPr lang="en-US" altLang="zh-CN" dirty="0" smtClean="0"/>
              <a:t>p:after{</a:t>
            </a:r>
          </a:p>
          <a:p>
            <a:r>
              <a:rPr lang="en-US" altLang="zh-CN" dirty="0" smtClean="0"/>
              <a:t>content:'';/*</a:t>
            </a:r>
            <a:r>
              <a:rPr lang="zh-CN" altLang="en-US" dirty="0" smtClean="0"/>
              <a:t>这个属性不能省略</a:t>
            </a:r>
            <a:r>
              <a:rPr lang="en-US" altLang="zh-CN" dirty="0" smtClean="0"/>
              <a:t>,</a:t>
            </a:r>
            <a:r>
              <a:rPr lang="zh-CN" altLang="en-US" dirty="0" smtClean="0"/>
              <a:t>如果省略</a:t>
            </a:r>
            <a:r>
              <a:rPr lang="en-US" altLang="zh-CN" dirty="0" smtClean="0"/>
              <a:t>,</a:t>
            </a:r>
            <a:r>
              <a:rPr lang="zh-CN" altLang="en-US" dirty="0" smtClean="0"/>
              <a:t>该属性不起作用*</a:t>
            </a:r>
            <a:r>
              <a:rPr lang="en-US" altLang="zh-CN" dirty="0" smtClean="0"/>
              <a:t>/</a:t>
            </a:r>
          </a:p>
          <a:p>
            <a:r>
              <a:rPr lang="en-US" altLang="zh-CN" dirty="0" smtClean="0"/>
              <a:t>width:20px;</a:t>
            </a:r>
          </a:p>
          <a:p>
            <a:r>
              <a:rPr lang="en-US" altLang="zh-CN" dirty="0" smtClean="0"/>
              <a:t>height: 20px;</a:t>
            </a:r>
          </a:p>
          <a:p>
            <a:r>
              <a:rPr lang="en-US" altLang="zh-CN" dirty="0" smtClean="0"/>
              <a:t>background-color: #000000</a:t>
            </a:r>
          </a:p>
          <a:p>
            <a:r>
              <a:rPr lang="en-US" altLang="zh-CN" dirty="0" smtClean="0"/>
              <a:t>}</a:t>
            </a:r>
          </a:p>
          <a:p>
            <a:r>
              <a:rPr lang="en-US" altLang="zh-CN" dirty="0" smtClean="0"/>
              <a:t>&lt;/style&gt;</a:t>
            </a:r>
          </a:p>
          <a:p>
            <a:r>
              <a:rPr lang="en-US" altLang="zh-CN" dirty="0" smtClean="0"/>
              <a:t>&lt;/head&gt;</a:t>
            </a:r>
          </a:p>
          <a:p>
            <a:r>
              <a:rPr lang="en-US" altLang="zh-CN" dirty="0" smtClean="0"/>
              <a:t>&lt;body&gt;</a:t>
            </a:r>
          </a:p>
          <a:p>
            <a:r>
              <a:rPr lang="en-US" altLang="zh-CN" dirty="0" smtClean="0"/>
              <a:t>&lt;p&gt;</a:t>
            </a:r>
            <a:r>
              <a:rPr lang="zh-CN" altLang="en-US" dirty="0" smtClean="0"/>
              <a:t>前端开发是创建</a:t>
            </a:r>
            <a:r>
              <a:rPr lang="en-US" altLang="zh-CN" dirty="0" smtClean="0"/>
              <a:t>Web</a:t>
            </a:r>
            <a:r>
              <a:rPr lang="zh-CN" altLang="en-US" dirty="0" smtClean="0"/>
              <a:t>页面或</a:t>
            </a:r>
            <a:r>
              <a:rPr lang="en-US" altLang="zh-CN" dirty="0" smtClean="0"/>
              <a:t>app</a:t>
            </a:r>
            <a:r>
              <a:rPr lang="zh-CN" altLang="en-US" dirty="0" smtClean="0"/>
              <a:t>等前端界面呈现给用户的过程，通过</a:t>
            </a:r>
            <a:r>
              <a:rPr lang="en-US" altLang="zh-CN" dirty="0" smtClean="0"/>
              <a:t>HTML</a:t>
            </a:r>
            <a:r>
              <a:rPr lang="zh-CN" altLang="en-US" dirty="0" smtClean="0"/>
              <a:t>，</a:t>
            </a:r>
            <a:r>
              <a:rPr lang="en-US" altLang="zh-CN" dirty="0" smtClean="0"/>
              <a:t>CSS</a:t>
            </a:r>
            <a:r>
              <a:rPr lang="zh-CN" altLang="en-US" dirty="0" smtClean="0"/>
              <a:t>及</a:t>
            </a:r>
            <a:r>
              <a:rPr lang="en-US" altLang="zh-CN" dirty="0" smtClean="0"/>
              <a:t>JavaScript</a:t>
            </a:r>
            <a:r>
              <a:rPr lang="zh-CN" altLang="en-US" dirty="0" smtClean="0"/>
              <a:t>以及衍生出来的各种技术、框架、解决方案，来实现互联网产品的用户界面交互 </a:t>
            </a:r>
            <a:r>
              <a:rPr lang="en-US" altLang="zh-CN" dirty="0" smtClean="0"/>
              <a:t>[1]  </a:t>
            </a:r>
            <a:r>
              <a:rPr lang="zh-CN" altLang="en-US" dirty="0" smtClean="0"/>
              <a:t>。它从网页制作演变而来，名称上有很明显的时代特征。在互联网的演化进程中，网页制作是</a:t>
            </a:r>
            <a:r>
              <a:rPr lang="en-US" altLang="zh-CN" dirty="0" smtClean="0"/>
              <a:t>Web1.0</a:t>
            </a:r>
            <a:r>
              <a:rPr lang="zh-CN" altLang="en-US" dirty="0" smtClean="0"/>
              <a:t>时代的产物，早期网站主要内容都是静态，以图片和文字为主，用户使用网站的行为也以浏览为主。随着互联网技术的发展和</a:t>
            </a:r>
            <a:r>
              <a:rPr lang="en-US" altLang="zh-CN" dirty="0" smtClean="0"/>
              <a:t>HTML5</a:t>
            </a:r>
            <a:r>
              <a:rPr lang="zh-CN" altLang="en-US" dirty="0" smtClean="0"/>
              <a:t>、</a:t>
            </a:r>
            <a:r>
              <a:rPr lang="en-US" altLang="zh-CN" dirty="0" smtClean="0"/>
              <a:t>CSS3</a:t>
            </a:r>
            <a:r>
              <a:rPr lang="zh-CN" altLang="en-US" dirty="0" smtClean="0"/>
              <a:t>的应用，现代网页更加美观，交互效果显著，功能更加强大。</a:t>
            </a:r>
            <a:r>
              <a:rPr lang="en-US" altLang="zh-CN" dirty="0" smtClean="0"/>
              <a:t>&lt;/p&gt;</a:t>
            </a:r>
          </a:p>
          <a:p>
            <a:r>
              <a:rPr lang="en-US" altLang="zh-CN" dirty="0" smtClean="0"/>
              <a:t>&lt;/body&gt;</a:t>
            </a:r>
          </a:p>
          <a:p>
            <a:r>
              <a:rPr lang="en-US" altLang="zh-CN" dirty="0" smtClean="0"/>
              <a:t>&lt;/html&gt;</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80</a:t>
            </a:fld>
            <a:endParaRPr lang="en-US"/>
          </a:p>
        </p:txBody>
      </p:sp>
    </p:spTree>
    <p:extLst>
      <p:ext uri="{BB962C8B-B14F-4D97-AF65-F5344CB8AC3E}">
        <p14:creationId xmlns:p14="http://schemas.microsoft.com/office/powerpoint/2010/main" val="416355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81</a:t>
            </a:fld>
            <a:endParaRPr lang="en-US"/>
          </a:p>
        </p:txBody>
      </p:sp>
    </p:spTree>
    <p:extLst>
      <p:ext uri="{BB962C8B-B14F-4D97-AF65-F5344CB8AC3E}">
        <p14:creationId xmlns:p14="http://schemas.microsoft.com/office/powerpoint/2010/main" val="1326074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93</a:t>
            </a:fld>
            <a:endParaRPr lang="en-US"/>
          </a:p>
        </p:txBody>
      </p:sp>
    </p:spTree>
    <p:extLst>
      <p:ext uri="{BB962C8B-B14F-4D97-AF65-F5344CB8AC3E}">
        <p14:creationId xmlns:p14="http://schemas.microsoft.com/office/powerpoint/2010/main" val="664182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Calibri" pitchFamily="34" charset="0"/>
                <a:ea typeface="宋体" pitchFamily="2" charset="-122"/>
                <a:cs typeface="+mn-cs"/>
              </a:rPr>
              <a:t>给新人设计师的方向和方法</a:t>
            </a:r>
          </a:p>
          <a:p>
            <a:r>
              <a:rPr lang="zh-CN" altLang="en-US" sz="1200" b="1" i="1" kern="1200" dirty="0" smtClean="0">
                <a:solidFill>
                  <a:schemeClr val="tx1"/>
                </a:solidFill>
                <a:effectLst/>
                <a:latin typeface="Calibri" pitchFamily="34" charset="0"/>
                <a:ea typeface="宋体" pitchFamily="2" charset="-122"/>
                <a:cs typeface="+mn-cs"/>
              </a:rPr>
              <a:t>定位</a:t>
            </a:r>
            <a:endParaRPr lang="zh-CN" altLang="en-US" sz="1200" b="1" i="0" kern="1200" dirty="0" smtClean="0">
              <a:solidFill>
                <a:schemeClr val="tx1"/>
              </a:solidFill>
              <a:effectLst/>
              <a:latin typeface="Calibri" pitchFamily="34" charset="0"/>
              <a:ea typeface="宋体" pitchFamily="2" charset="-122"/>
              <a:cs typeface="+mn-cs"/>
            </a:endParaRPr>
          </a:p>
          <a:p>
            <a:r>
              <a:rPr lang="zh-CN" altLang="en-US" sz="1200" b="1" i="0" kern="1200" dirty="0" smtClean="0">
                <a:solidFill>
                  <a:schemeClr val="tx1"/>
                </a:solidFill>
                <a:effectLst/>
                <a:latin typeface="Calibri" pitchFamily="34" charset="0"/>
                <a:ea typeface="宋体" pitchFamily="2" charset="-122"/>
                <a:cs typeface="+mn-cs"/>
              </a:rPr>
              <a:t>在工作中发现自己的特长</a:t>
            </a:r>
            <a:r>
              <a:rPr lang="en-US" altLang="zh-CN" sz="1200" b="1" i="0" kern="1200" dirty="0" smtClean="0">
                <a:solidFill>
                  <a:schemeClr val="tx1"/>
                </a:solidFill>
                <a:effectLst/>
                <a:latin typeface="Calibri" pitchFamily="34" charset="0"/>
                <a:ea typeface="宋体" pitchFamily="2" charset="-122"/>
                <a:cs typeface="+mn-cs"/>
              </a:rPr>
              <a:t>/</a:t>
            </a:r>
            <a:r>
              <a:rPr lang="zh-CN" altLang="en-US" sz="1200" b="1" i="0" kern="1200" dirty="0" smtClean="0">
                <a:solidFill>
                  <a:schemeClr val="tx1"/>
                </a:solidFill>
                <a:effectLst/>
                <a:latin typeface="Calibri" pitchFamily="34" charset="0"/>
                <a:ea typeface="宋体" pitchFamily="2" charset="-122"/>
                <a:cs typeface="+mn-cs"/>
              </a:rPr>
              <a:t>或者选择将要学习的方向</a:t>
            </a:r>
          </a:p>
          <a:p>
            <a:r>
              <a:rPr lang="zh-CN" altLang="en-US" sz="1200" b="0" i="0" kern="1200" dirty="0" smtClean="0">
                <a:solidFill>
                  <a:schemeClr val="tx1"/>
                </a:solidFill>
                <a:effectLst/>
                <a:latin typeface="Calibri" pitchFamily="34" charset="0"/>
                <a:ea typeface="宋体" pitchFamily="2" charset="-122"/>
                <a:cs typeface="+mn-cs"/>
              </a:rPr>
              <a:t>修图师</a:t>
            </a:r>
          </a:p>
          <a:p>
            <a:r>
              <a:rPr lang="zh-CN" altLang="en-US" sz="1200" b="0" i="0" kern="1200" dirty="0" smtClean="0">
                <a:solidFill>
                  <a:schemeClr val="tx1"/>
                </a:solidFill>
                <a:effectLst/>
                <a:latin typeface="Calibri" pitchFamily="34" charset="0"/>
                <a:ea typeface="宋体" pitchFamily="2" charset="-122"/>
                <a:cs typeface="+mn-cs"/>
              </a:rPr>
              <a:t>网页设计师</a:t>
            </a:r>
          </a:p>
          <a:p>
            <a:r>
              <a:rPr lang="zh-CN" altLang="en-US" sz="1200" b="0" i="0" kern="1200" dirty="0" smtClean="0">
                <a:solidFill>
                  <a:schemeClr val="tx1"/>
                </a:solidFill>
                <a:effectLst/>
                <a:latin typeface="Calibri" pitchFamily="34" charset="0"/>
                <a:ea typeface="宋体" pitchFamily="2" charset="-122"/>
                <a:cs typeface="+mn-cs"/>
              </a:rPr>
              <a:t>动画师</a:t>
            </a:r>
          </a:p>
          <a:p>
            <a:r>
              <a:rPr lang="zh-CN" altLang="en-US" sz="1200" b="0" i="0" kern="1200" dirty="0" smtClean="0">
                <a:solidFill>
                  <a:schemeClr val="tx1"/>
                </a:solidFill>
                <a:effectLst/>
                <a:latin typeface="Calibri" pitchFamily="34" charset="0"/>
                <a:ea typeface="宋体" pitchFamily="2" charset="-122"/>
                <a:cs typeface="+mn-cs"/>
              </a:rPr>
              <a:t>插画师</a:t>
            </a:r>
          </a:p>
          <a:p>
            <a:r>
              <a:rPr lang="en-US" altLang="zh-CN" sz="1200" b="0" i="0" kern="1200" dirty="0" smtClean="0">
                <a:solidFill>
                  <a:schemeClr val="tx1"/>
                </a:solidFill>
                <a:effectLst/>
                <a:latin typeface="Calibri" pitchFamily="34" charset="0"/>
                <a:ea typeface="宋体" pitchFamily="2" charset="-122"/>
                <a:cs typeface="+mn-cs"/>
              </a:rPr>
              <a:t>UI</a:t>
            </a:r>
            <a:r>
              <a:rPr lang="zh-CN" altLang="en-US" sz="1200" b="0" i="0" kern="1200" dirty="0" smtClean="0">
                <a:solidFill>
                  <a:schemeClr val="tx1"/>
                </a:solidFill>
                <a:effectLst/>
                <a:latin typeface="Calibri" pitchFamily="34" charset="0"/>
                <a:ea typeface="宋体" pitchFamily="2" charset="-122"/>
                <a:cs typeface="+mn-cs"/>
              </a:rPr>
              <a:t>设计师</a:t>
            </a:r>
          </a:p>
          <a:p>
            <a:r>
              <a:rPr lang="zh-CN" altLang="en-US" sz="1200" b="1" i="1" kern="1200" dirty="0" smtClean="0">
                <a:solidFill>
                  <a:schemeClr val="tx1"/>
                </a:solidFill>
                <a:effectLst/>
                <a:latin typeface="Calibri" pitchFamily="34" charset="0"/>
                <a:ea typeface="宋体" pitchFamily="2" charset="-122"/>
                <a:cs typeface="+mn-cs"/>
              </a:rPr>
              <a:t>进阶</a:t>
            </a:r>
            <a:endParaRPr lang="zh-CN" altLang="en-US" sz="1200" b="1" i="0" kern="1200" dirty="0" smtClean="0">
              <a:solidFill>
                <a:schemeClr val="tx1"/>
              </a:solidFill>
              <a:effectLst/>
              <a:latin typeface="Calibri" pitchFamily="34" charset="0"/>
              <a:ea typeface="宋体" pitchFamily="2" charset="-122"/>
              <a:cs typeface="+mn-cs"/>
            </a:endParaRPr>
          </a:p>
          <a:p>
            <a:r>
              <a:rPr lang="zh-CN" altLang="en-US" sz="1200" b="0" i="0" kern="1200" dirty="0" smtClean="0">
                <a:solidFill>
                  <a:schemeClr val="tx1"/>
                </a:solidFill>
                <a:effectLst/>
                <a:latin typeface="Calibri" pitchFamily="34" charset="0"/>
                <a:ea typeface="宋体" pitchFamily="2" charset="-122"/>
                <a:cs typeface="+mn-cs"/>
              </a:rPr>
              <a:t>不要抱怨自己的工作状况</a:t>
            </a:r>
          </a:p>
          <a:p>
            <a:r>
              <a:rPr lang="zh-CN" altLang="en-US" sz="1200" b="0" i="0" kern="1200" dirty="0" smtClean="0">
                <a:solidFill>
                  <a:schemeClr val="tx1"/>
                </a:solidFill>
                <a:effectLst/>
                <a:latin typeface="Calibri" pitchFamily="34" charset="0"/>
                <a:ea typeface="宋体" pitchFamily="2" charset="-122"/>
                <a:cs typeface="+mn-cs"/>
              </a:rPr>
              <a:t>不要抱怨自己的公司给不了自己想要的。</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大部分的设计师都是在业余时间去做自己定位的方向的练习。</a:t>
            </a:r>
          </a:p>
          <a:p>
            <a:r>
              <a:rPr lang="zh-CN" altLang="en-US" sz="1200" b="1" i="1" kern="1200" dirty="0" smtClean="0">
                <a:solidFill>
                  <a:schemeClr val="tx1"/>
                </a:solidFill>
                <a:effectLst/>
                <a:latin typeface="Calibri" pitchFamily="34" charset="0"/>
                <a:ea typeface="宋体" pitchFamily="2" charset="-122"/>
                <a:cs typeface="+mn-cs"/>
              </a:rPr>
              <a:t>方法</a:t>
            </a:r>
            <a:endParaRPr lang="zh-CN" altLang="en-US" sz="1200" b="1" i="0" kern="1200" dirty="0" smtClean="0">
              <a:solidFill>
                <a:schemeClr val="tx1"/>
              </a:solidFill>
              <a:effectLst/>
              <a:latin typeface="Calibri" pitchFamily="34" charset="0"/>
              <a:ea typeface="宋体" pitchFamily="2" charset="-122"/>
              <a:cs typeface="+mn-cs"/>
            </a:endParaRPr>
          </a:p>
          <a:p>
            <a:r>
              <a:rPr lang="zh-CN" altLang="en-US" sz="1200" b="1" i="0" kern="1200" dirty="0" smtClean="0">
                <a:solidFill>
                  <a:schemeClr val="tx1"/>
                </a:solidFill>
                <a:effectLst/>
                <a:latin typeface="Calibri" pitchFamily="34" charset="0"/>
                <a:ea typeface="宋体" pitchFamily="2" charset="-122"/>
                <a:cs typeface="+mn-cs"/>
              </a:rPr>
              <a:t>有了目标是好事，但是要找到正确的方法</a:t>
            </a:r>
          </a:p>
          <a:p>
            <a:r>
              <a:rPr lang="zh-CN" altLang="en-US" sz="1200" b="0" i="0" kern="1200" dirty="0" smtClean="0">
                <a:solidFill>
                  <a:schemeClr val="tx1"/>
                </a:solidFill>
                <a:effectLst/>
                <a:latin typeface="Calibri" pitchFamily="34" charset="0"/>
                <a:ea typeface="宋体" pitchFamily="2" charset="-122"/>
                <a:cs typeface="+mn-cs"/>
              </a:rPr>
              <a:t>你可以模拟一个项目自己做练习，例如，模拟可口可乐的</a:t>
            </a:r>
            <a:r>
              <a:rPr lang="en-US" altLang="zh-CN" sz="1200" b="0" i="0" kern="1200" dirty="0" smtClean="0">
                <a:solidFill>
                  <a:schemeClr val="tx1"/>
                </a:solidFill>
                <a:effectLst/>
                <a:latin typeface="Calibri" pitchFamily="34" charset="0"/>
                <a:ea typeface="宋体" pitchFamily="2" charset="-122"/>
                <a:cs typeface="+mn-cs"/>
              </a:rPr>
              <a:t>APP</a:t>
            </a:r>
            <a:r>
              <a:rPr lang="zh-CN" altLang="en-US" sz="1200" b="0" i="0" kern="1200" dirty="0" smtClean="0">
                <a:solidFill>
                  <a:schemeClr val="tx1"/>
                </a:solidFill>
                <a:effectLst/>
                <a:latin typeface="Calibri" pitchFamily="34" charset="0"/>
                <a:ea typeface="宋体" pitchFamily="2" charset="-122"/>
                <a:cs typeface="+mn-cs"/>
              </a:rPr>
              <a:t>专题页设计，这种素材网上非常多。</a:t>
            </a:r>
          </a:p>
          <a:p>
            <a:r>
              <a:rPr lang="zh-CN" altLang="en-US" sz="1200" b="0" i="0" kern="1200" dirty="0" smtClean="0">
                <a:solidFill>
                  <a:schemeClr val="tx1"/>
                </a:solidFill>
                <a:effectLst/>
                <a:latin typeface="Calibri" pitchFamily="34" charset="0"/>
                <a:ea typeface="宋体" pitchFamily="2" charset="-122"/>
                <a:cs typeface="+mn-cs"/>
              </a:rPr>
              <a:t>参加你感兴趣的职业，找到职业中最好的导师</a:t>
            </a:r>
          </a:p>
          <a:p>
            <a:r>
              <a:rPr lang="zh-CN" altLang="en-US" sz="1200" b="0" i="0" kern="1200" dirty="0" smtClean="0">
                <a:solidFill>
                  <a:schemeClr val="tx1"/>
                </a:solidFill>
                <a:effectLst/>
                <a:latin typeface="Calibri" pitchFamily="34" charset="0"/>
                <a:ea typeface="宋体" pitchFamily="2" charset="-122"/>
                <a:cs typeface="+mn-cs"/>
              </a:rPr>
              <a:t>在兴趣群里参加设计师比赛，或者和好同学一起互相学习，可以一起看视频，有问题可以互相讨论，这样能起到互相促进的效果</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103</a:t>
            </a:fld>
            <a:endParaRPr lang="en-US"/>
          </a:p>
        </p:txBody>
      </p:sp>
    </p:spTree>
    <p:extLst>
      <p:ext uri="{BB962C8B-B14F-4D97-AF65-F5344CB8AC3E}">
        <p14:creationId xmlns:p14="http://schemas.microsoft.com/office/powerpoint/2010/main" val="342274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Calibri" pitchFamily="34" charset="0"/>
                <a:ea typeface="宋体" pitchFamily="2" charset="-122"/>
                <a:cs typeface="+mn-cs"/>
              </a:rPr>
              <a:t>美味生活</a:t>
            </a:r>
          </a:p>
          <a:p>
            <a:r>
              <a:rPr lang="zh-CN" altLang="en-US" sz="1200" b="0" i="0" u="none" strike="noStrike" kern="1200" dirty="0" smtClean="0">
                <a:solidFill>
                  <a:schemeClr val="tx1"/>
                </a:solidFill>
                <a:effectLst/>
                <a:latin typeface="Calibri" pitchFamily="34" charset="0"/>
                <a:ea typeface="宋体" pitchFamily="2" charset="-122"/>
                <a:cs typeface="+mn-cs"/>
                <a:hlinkClick r:id="" action="ppaction://hlinkfile"/>
              </a:rPr>
              <a:t>中式面点 各地美食 烘焙厨房 美味早餐 会员中心 联系我们</a:t>
            </a:r>
            <a:endParaRPr lang="zh-CN" altLang="en-US" sz="1200" b="0" i="0" kern="1200" dirty="0" smtClean="0">
              <a:solidFill>
                <a:schemeClr val="tx1"/>
              </a:solidFill>
              <a:effectLst/>
              <a:latin typeface="Calibri" pitchFamily="34" charset="0"/>
              <a:ea typeface="宋体" pitchFamily="2" charset="-122"/>
              <a:cs typeface="+mn-cs"/>
            </a:endParaRPr>
          </a:p>
          <a:p>
            <a:r>
              <a:rPr lang="zh-CN" altLang="en-US" sz="1200" b="1" i="0" kern="1200" dirty="0" smtClean="0">
                <a:solidFill>
                  <a:schemeClr val="tx1"/>
                </a:solidFill>
                <a:effectLst/>
                <a:latin typeface="Calibri" pitchFamily="34" charset="0"/>
                <a:ea typeface="宋体" pitchFamily="2" charset="-122"/>
                <a:cs typeface="+mn-cs"/>
              </a:rPr>
              <a:t>法式马卡龙</a:t>
            </a:r>
          </a:p>
          <a:p>
            <a:r>
              <a:rPr lang="zh-CN" altLang="en-US" sz="1200" b="0" i="0" kern="1200" dirty="0" smtClean="0">
                <a:solidFill>
                  <a:schemeClr val="tx1"/>
                </a:solidFill>
                <a:effectLst/>
                <a:latin typeface="Calibri" pitchFamily="34" charset="0"/>
                <a:ea typeface="宋体" pitchFamily="2" charset="-122"/>
                <a:cs typeface="+mn-cs"/>
              </a:rPr>
              <a:t>马卡龙（法语：</a:t>
            </a:r>
            <a:r>
              <a:rPr lang="en-US" altLang="zh-CN" sz="1200" b="0" i="0" kern="1200" dirty="0" err="1" smtClean="0">
                <a:solidFill>
                  <a:schemeClr val="tx1"/>
                </a:solidFill>
                <a:effectLst/>
                <a:latin typeface="Calibri" pitchFamily="34" charset="0"/>
                <a:ea typeface="宋体" pitchFamily="2" charset="-122"/>
                <a:cs typeface="+mn-cs"/>
              </a:rPr>
              <a:t>Macaron</a:t>
            </a:r>
            <a:r>
              <a:rPr lang="zh-CN" altLang="en-US" sz="1200" b="0" i="0" kern="1200" dirty="0" smtClean="0">
                <a:solidFill>
                  <a:schemeClr val="tx1"/>
                </a:solidFill>
                <a:effectLst/>
                <a:latin typeface="Calibri" pitchFamily="34" charset="0"/>
                <a:ea typeface="宋体" pitchFamily="2" charset="-122"/>
                <a:cs typeface="+mn-cs"/>
              </a:rPr>
              <a:t>），又称作玛卡龙、法式小圆饼，这是一种用蛋白、杏仁粉、白砂糖和糖霜所做的法式甜点，通常在两块饼干之间夹有水果酱或奶油等内馅。</a:t>
            </a:r>
          </a:p>
          <a:p>
            <a:r>
              <a:rPr lang="zh-CN" altLang="en-US" sz="1200" b="0" i="0" kern="1200" dirty="0" smtClean="0">
                <a:solidFill>
                  <a:schemeClr val="tx1"/>
                </a:solidFill>
                <a:effectLst/>
                <a:latin typeface="Calibri" pitchFamily="34" charset="0"/>
                <a:ea typeface="宋体" pitchFamily="2" charset="-122"/>
                <a:cs typeface="+mn-cs"/>
              </a:rPr>
              <a:t>这种甜食出炉后，以一个圆形平底的壳作基础，上面涂上调合蛋白，最后加上一个半球状的上壳，形成一个圆形小巧甜点，呈现出丰富的口感，是法国西部维埃纳省最具地方特色的美食，这种点心也在法国东北地区偶尔可见。</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104</a:t>
            </a:fld>
            <a:endParaRPr lang="en-US"/>
          </a:p>
        </p:txBody>
      </p:sp>
    </p:spTree>
    <p:extLst>
      <p:ext uri="{BB962C8B-B14F-4D97-AF65-F5344CB8AC3E}">
        <p14:creationId xmlns:p14="http://schemas.microsoft.com/office/powerpoint/2010/main" val="243131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203514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en-US" altLang="zh-CN" sz="1800" dirty="0" smtClean="0">
                <a:latin typeface="微软雅黑" panose="020B0503020204020204" pitchFamily="34" charset="-122"/>
                <a:ea typeface="微软雅黑" panose="020B0503020204020204" pitchFamily="34" charset="-122"/>
              </a:rPr>
              <a:t>CSS</a:t>
            </a:r>
            <a:r>
              <a:rPr lang="zh-CN" altLang="zh-CN" sz="1800" dirty="0" smtClean="0">
                <a:latin typeface="微软雅黑" panose="020B0503020204020204" pitchFamily="34" charset="-122"/>
                <a:ea typeface="微软雅黑" panose="020B0503020204020204" pitchFamily="34" charset="-122"/>
              </a:rPr>
              <a:t>即层叠样式表（</a:t>
            </a:r>
            <a:r>
              <a:rPr lang="en-US" altLang="zh-CN" sz="1800" dirty="0" smtClean="0">
                <a:latin typeface="微软雅黑" panose="020B0503020204020204" pitchFamily="34" charset="-122"/>
                <a:ea typeface="微软雅黑" panose="020B0503020204020204" pitchFamily="34" charset="-122"/>
              </a:rPr>
              <a:t>Cascading </a:t>
            </a:r>
            <a:r>
              <a:rPr lang="en-US" altLang="zh-CN" sz="1800" dirty="0" err="1" smtClean="0">
                <a:latin typeface="微软雅黑" panose="020B0503020204020204" pitchFamily="34" charset="-122"/>
                <a:ea typeface="微软雅黑" panose="020B0503020204020204" pitchFamily="34" charset="-122"/>
              </a:rPr>
              <a:t>Stylesheet</a:t>
            </a:r>
            <a:r>
              <a:rPr lang="zh-CN" altLang="zh-CN" sz="1800" dirty="0" smtClean="0">
                <a:latin typeface="微软雅黑" panose="020B0503020204020204" pitchFamily="34" charset="-122"/>
                <a:ea typeface="微软雅黑" panose="020B0503020204020204" pitchFamily="34" charset="-122"/>
              </a:rPr>
              <a:t>），主要用于设置</a:t>
            </a:r>
            <a:r>
              <a:rPr lang="en-US" altLang="zh-CN" sz="1800" dirty="0" smtClean="0">
                <a:latin typeface="微软雅黑" panose="020B0503020204020204" pitchFamily="34" charset="-122"/>
                <a:ea typeface="微软雅黑" panose="020B0503020204020204" pitchFamily="34" charset="-122"/>
              </a:rPr>
              <a:t>HTML</a:t>
            </a:r>
            <a:r>
              <a:rPr lang="zh-CN" altLang="zh-CN" sz="1800" dirty="0" smtClean="0">
                <a:latin typeface="微软雅黑" panose="020B0503020204020204" pitchFamily="34" charset="-122"/>
                <a:ea typeface="微软雅黑" panose="020B0503020204020204" pitchFamily="34" charset="-122"/>
              </a:rPr>
              <a:t>页面中的文本内容（字体、大小、对齐方式等）、图片的外形（宽高、边框样式、边距等）以及版面的布局等外观显示样式。</a:t>
            </a:r>
            <a:r>
              <a:rPr lang="en-US" altLang="zh-CN" sz="1800" dirty="0" smtClean="0">
                <a:latin typeface="微软雅黑" panose="020B0503020204020204" pitchFamily="34" charset="-122"/>
                <a:ea typeface="微软雅黑" panose="020B0503020204020204" pitchFamily="34" charset="-122"/>
              </a:rPr>
              <a:t>CSS</a:t>
            </a:r>
            <a:r>
              <a:rPr lang="zh-CN" altLang="zh-CN" sz="1800" dirty="0" smtClean="0">
                <a:latin typeface="微软雅黑" panose="020B0503020204020204" pitchFamily="34" charset="-122"/>
                <a:ea typeface="微软雅黑" panose="020B0503020204020204" pitchFamily="34" charset="-122"/>
              </a:rPr>
              <a:t>提供了丰富的功能，如字体、颜色、背景的控制及整体排版等。</a:t>
            </a:r>
            <a:endParaRPr lang="en-US" altLang="zh-CN" sz="1800" dirty="0" smtClean="0">
              <a:latin typeface="微软雅黑" panose="020B0503020204020204" pitchFamily="34" charset="-122"/>
              <a:ea typeface="微软雅黑" panose="020B0503020204020204" pitchFamily="34" charset="-122"/>
            </a:endParaRPr>
          </a:p>
          <a:p>
            <a:pPr marL="742950" lvl="1" indent="-285750" eaLnBrk="0" fontAlgn="base" hangingPunct="0">
              <a:lnSpc>
                <a:spcPct val="150000"/>
              </a:lnSpc>
              <a:spcBef>
                <a:spcPct val="20000"/>
              </a:spcBef>
              <a:spcAft>
                <a:spcPct val="0"/>
              </a:spcAft>
              <a:buFont typeface="Arial" panose="020B0604020202020204" pitchFamily="34" charset="0"/>
              <a:buChar char="–"/>
              <a:defRPr/>
            </a:pPr>
            <a:r>
              <a:rPr lang="en-US" altLang="zh-CN" sz="1800" dirty="0" smtClean="0">
                <a:latin typeface="微软雅黑" panose="020B0503020204020204" pitchFamily="34" charset="-122"/>
                <a:ea typeface="微软雅黑" panose="020B0503020204020204" pitchFamily="34" charset="-122"/>
              </a:rPr>
              <a:t>CSS3 </a:t>
            </a:r>
            <a:r>
              <a:rPr lang="zh-CN" altLang="zh-CN" sz="1800" dirty="0" smtClean="0">
                <a:latin typeface="微软雅黑" panose="020B0503020204020204" pitchFamily="34" charset="-122"/>
                <a:ea typeface="微软雅黑" panose="020B0503020204020204" pitchFamily="34" charset="-122"/>
              </a:rPr>
              <a:t>是</a:t>
            </a:r>
            <a:r>
              <a:rPr lang="en-US" altLang="zh-CN" sz="1800" dirty="0" smtClean="0">
                <a:latin typeface="微软雅黑" panose="020B0503020204020204" pitchFamily="34" charset="-122"/>
                <a:ea typeface="微软雅黑" panose="020B0503020204020204" pitchFamily="34" charset="-122"/>
              </a:rPr>
              <a:t> CSS </a:t>
            </a:r>
            <a:r>
              <a:rPr lang="zh-CN" altLang="zh-CN" sz="1800" dirty="0" smtClean="0">
                <a:latin typeface="微软雅黑" panose="020B0503020204020204" pitchFamily="34" charset="-122"/>
                <a:ea typeface="微软雅黑" panose="020B0503020204020204" pitchFamily="34" charset="-122"/>
              </a:rPr>
              <a:t>的最新版本，该版本提供了更加丰富且实用的规范，如：列表模块、超链接、语言模块、背景和边框、颜色、文字特效、多栏布局、动画等等，这些规范的使用会在后面的单元中将依次讲解。</a:t>
            </a:r>
            <a:r>
              <a:rPr lang="zh-CN" altLang="en-US" sz="1800" dirty="0" smtClean="0">
                <a:latin typeface="微软雅黑" panose="020B0503020204020204" pitchFamily="34" charset="-122"/>
                <a:ea typeface="微软雅黑" panose="020B0503020204020204" pitchFamily="34" charset="-122"/>
              </a:rPr>
              <a:t>另外，</a:t>
            </a:r>
            <a:r>
              <a:rPr lang="zh-CN" altLang="zh-CN" sz="1800" dirty="0" smtClean="0">
                <a:latin typeface="微软雅黑" panose="020B0503020204020204" pitchFamily="34" charset="-122"/>
                <a:ea typeface="微软雅黑" panose="020B0503020204020204" pitchFamily="34" charset="-122"/>
              </a:rPr>
              <a:t>响应式设计就是通过</a:t>
            </a:r>
            <a:r>
              <a:rPr lang="en-US" altLang="zh-CN" sz="1800" dirty="0" smtClean="0">
                <a:latin typeface="微软雅黑" panose="020B0503020204020204" pitchFamily="34" charset="-122"/>
                <a:ea typeface="微软雅黑" panose="020B0503020204020204" pitchFamily="34" charset="-122"/>
              </a:rPr>
              <a:t>CSS3</a:t>
            </a:r>
            <a:r>
              <a:rPr lang="zh-CN" altLang="zh-CN" sz="1800" dirty="0" smtClean="0">
                <a:latin typeface="微软雅黑" panose="020B0503020204020204" pitchFamily="34" charset="-122"/>
                <a:ea typeface="微软雅黑" panose="020B0503020204020204" pitchFamily="34" charset="-122"/>
              </a:rPr>
              <a:t>的媒体查询来实现的。</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itchFamily="34" charset="0"/>
                <a:ea typeface="宋体" pitchFamily="2" charset="-122"/>
                <a:cs typeface="+mn-cs"/>
              </a:rPr>
              <a:t>高级选择器　　</a:t>
            </a:r>
          </a:p>
          <a:p>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1.</a:t>
            </a:r>
            <a:r>
              <a:rPr lang="zh-CN" altLang="en-US" sz="1200" b="0" i="0" kern="1200" dirty="0" smtClean="0">
                <a:solidFill>
                  <a:schemeClr val="tx1"/>
                </a:solidFill>
                <a:effectLst/>
                <a:latin typeface="Calibri" pitchFamily="34" charset="0"/>
                <a:ea typeface="宋体" pitchFamily="2" charset="-122"/>
                <a:cs typeface="+mn-cs"/>
              </a:rPr>
              <a:t>后代选择器</a:t>
            </a:r>
          </a:p>
          <a:p>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2.</a:t>
            </a:r>
            <a:r>
              <a:rPr lang="zh-CN" altLang="en-US" sz="1200" b="0" i="0" kern="1200" dirty="0" smtClean="0">
                <a:solidFill>
                  <a:schemeClr val="tx1"/>
                </a:solidFill>
                <a:effectLst/>
                <a:latin typeface="Calibri" pitchFamily="34" charset="0"/>
                <a:ea typeface="宋体" pitchFamily="2" charset="-122"/>
                <a:cs typeface="+mn-cs"/>
              </a:rPr>
              <a:t>通用选择器</a:t>
            </a:r>
          </a:p>
          <a:p>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3.</a:t>
            </a:r>
            <a:r>
              <a:rPr lang="zh-CN" altLang="en-US" sz="1200" b="0" i="0" kern="1200" dirty="0" smtClean="0">
                <a:solidFill>
                  <a:schemeClr val="tx1"/>
                </a:solidFill>
                <a:effectLst/>
                <a:latin typeface="Calibri" pitchFamily="34" charset="0"/>
                <a:ea typeface="宋体" pitchFamily="2" charset="-122"/>
                <a:cs typeface="+mn-cs"/>
              </a:rPr>
              <a:t>子代选择器</a:t>
            </a:r>
          </a:p>
          <a:p>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4.</a:t>
            </a:r>
            <a:r>
              <a:rPr lang="zh-CN" altLang="en-US" sz="1200" b="0" i="0" kern="1200" dirty="0" smtClean="0">
                <a:solidFill>
                  <a:schemeClr val="tx1"/>
                </a:solidFill>
                <a:effectLst/>
                <a:latin typeface="Calibri" pitchFamily="34" charset="0"/>
                <a:ea typeface="宋体" pitchFamily="2" charset="-122"/>
                <a:cs typeface="+mn-cs"/>
              </a:rPr>
              <a:t>并集选择器</a:t>
            </a:r>
          </a:p>
          <a:p>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5.</a:t>
            </a:r>
            <a:r>
              <a:rPr lang="zh-CN" altLang="en-US" sz="1200" b="0" i="0" kern="1200" dirty="0" smtClean="0">
                <a:solidFill>
                  <a:schemeClr val="tx1"/>
                </a:solidFill>
                <a:effectLst/>
                <a:latin typeface="Calibri" pitchFamily="34" charset="0"/>
                <a:ea typeface="宋体" pitchFamily="2" charset="-122"/>
                <a:cs typeface="+mn-cs"/>
              </a:rPr>
              <a:t>交集选择器</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2043874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u="none" strike="noStrike" kern="1200" dirty="0" smtClean="0">
                <a:solidFill>
                  <a:schemeClr val="tx1"/>
                </a:solidFill>
                <a:effectLst/>
                <a:latin typeface="Calibri" pitchFamily="34" charset="0"/>
                <a:ea typeface="宋体" pitchFamily="2" charset="-122"/>
                <a:cs typeface="+mn-cs"/>
                <a:hlinkClick r:id="rId3"/>
              </a:rPr>
              <a:t>《</a:t>
            </a:r>
            <a:r>
              <a:rPr lang="en-US" altLang="zh-CN" sz="1200" b="1" u="none" strike="noStrike" kern="1200" dirty="0" err="1" smtClean="0">
                <a:solidFill>
                  <a:schemeClr val="tx1"/>
                </a:solidFill>
                <a:effectLst/>
                <a:latin typeface="Calibri" pitchFamily="34" charset="0"/>
                <a:ea typeface="宋体" pitchFamily="2" charset="-122"/>
                <a:cs typeface="+mn-cs"/>
                <a:hlinkClick r:id="rId3"/>
              </a:rPr>
              <a:t>阳关曲</a:t>
            </a:r>
            <a:r>
              <a:rPr lang="en-US" altLang="zh-CN" sz="1200" b="1" u="none" strike="noStrike" kern="1200" dirty="0" smtClean="0">
                <a:solidFill>
                  <a:schemeClr val="tx1"/>
                </a:solidFill>
                <a:effectLst/>
                <a:latin typeface="Calibri" pitchFamily="34" charset="0"/>
                <a:ea typeface="宋体" pitchFamily="2" charset="-122"/>
                <a:cs typeface="+mn-cs"/>
                <a:hlinkClick r:id="rId3"/>
              </a:rPr>
              <a:t> </a:t>
            </a:r>
            <a:r>
              <a:rPr lang="en-US" altLang="zh-CN" sz="1200" b="1" u="none" strike="noStrike" kern="1200" dirty="0" err="1" smtClean="0">
                <a:solidFill>
                  <a:schemeClr val="tx1"/>
                </a:solidFill>
                <a:effectLst/>
                <a:latin typeface="Calibri" pitchFamily="34" charset="0"/>
                <a:ea typeface="宋体" pitchFamily="2" charset="-122"/>
                <a:cs typeface="+mn-cs"/>
                <a:hlinkClick r:id="rId3"/>
              </a:rPr>
              <a:t>中秋月</a:t>
            </a:r>
            <a:r>
              <a:rPr lang="en-US" altLang="zh-CN" sz="1200" b="1" u="none" strike="noStrike" kern="1200" dirty="0" smtClean="0">
                <a:solidFill>
                  <a:schemeClr val="tx1"/>
                </a:solidFill>
                <a:effectLst/>
                <a:latin typeface="Calibri" pitchFamily="34" charset="0"/>
                <a:ea typeface="宋体" pitchFamily="2" charset="-122"/>
                <a:cs typeface="+mn-cs"/>
                <a:hlinkClick r:id="rId3"/>
              </a:rPr>
              <a:t>》</a:t>
            </a:r>
            <a:endParaRPr lang="zh-CN" altLang="zh-CN" sz="1200" kern="1200" dirty="0" smtClean="0">
              <a:solidFill>
                <a:schemeClr val="tx1"/>
              </a:solidFill>
              <a:effectLst/>
              <a:latin typeface="Calibri" pitchFamily="34" charset="0"/>
              <a:ea typeface="宋体" pitchFamily="2" charset="-122"/>
              <a:cs typeface="+mn-cs"/>
            </a:endParaRPr>
          </a:p>
          <a:p>
            <a:r>
              <a:rPr lang="zh-CN" altLang="zh-CN" sz="1200" kern="1200" dirty="0" smtClean="0">
                <a:solidFill>
                  <a:schemeClr val="tx1"/>
                </a:solidFill>
                <a:effectLst/>
                <a:latin typeface="Calibri" pitchFamily="34" charset="0"/>
                <a:ea typeface="宋体" pitchFamily="2" charset="-122"/>
                <a:cs typeface="+mn-cs"/>
              </a:rPr>
              <a:t>暮云收尽溢清寒，银汉无声转玉盘。</a:t>
            </a:r>
            <a:r>
              <a:rPr lang="en-US" altLang="zh-CN" sz="1200" kern="1200" dirty="0" smtClean="0">
                <a:solidFill>
                  <a:schemeClr val="tx1"/>
                </a:solidFill>
                <a:effectLst/>
                <a:latin typeface="Calibri" pitchFamily="34" charset="0"/>
                <a:ea typeface="宋体" pitchFamily="2" charset="-122"/>
                <a:cs typeface="+mn-cs"/>
              </a:rPr>
              <a:t/>
            </a:r>
            <a:br>
              <a:rPr lang="en-US" altLang="zh-CN" sz="1200" kern="1200" dirty="0" smtClean="0">
                <a:solidFill>
                  <a:schemeClr val="tx1"/>
                </a:solidFill>
                <a:effectLst/>
                <a:latin typeface="Calibri" pitchFamily="34" charset="0"/>
                <a:ea typeface="宋体" pitchFamily="2" charset="-122"/>
                <a:cs typeface="+mn-cs"/>
              </a:rPr>
            </a:br>
            <a:r>
              <a:rPr lang="zh-CN" altLang="zh-CN" sz="1200" kern="1200" dirty="0" smtClean="0">
                <a:solidFill>
                  <a:schemeClr val="tx1"/>
                </a:solidFill>
                <a:effectLst/>
                <a:latin typeface="Calibri" pitchFamily="34" charset="0"/>
                <a:ea typeface="宋体" pitchFamily="2" charset="-122"/>
                <a:cs typeface="+mn-cs"/>
              </a:rPr>
              <a:t>此生此夜不长好，明月明年何处看。</a:t>
            </a:r>
            <a:endParaRPr lang="en-US" altLang="zh-CN" sz="1200" kern="1200" dirty="0" smtClean="0">
              <a:solidFill>
                <a:schemeClr val="tx1"/>
              </a:solidFill>
              <a:effectLst/>
              <a:latin typeface="Calibri" pitchFamily="34" charset="0"/>
              <a:ea typeface="宋体" pitchFamily="2" charset="-122"/>
              <a:cs typeface="+mn-cs"/>
            </a:endParaRPr>
          </a:p>
          <a:p>
            <a:endParaRPr lang="en-US" altLang="zh-CN" sz="1200" kern="1200" dirty="0" smtClean="0">
              <a:solidFill>
                <a:schemeClr val="tx1"/>
              </a:solidFill>
              <a:effectLst/>
              <a:latin typeface="Calibri" pitchFamily="34" charset="0"/>
              <a:ea typeface="宋体" pitchFamily="2" charset="-122"/>
              <a:cs typeface="+mn-cs"/>
            </a:endParaRPr>
          </a:p>
          <a:p>
            <a:r>
              <a:rPr lang="en-US" altLang="zh-CN" sz="1200" b="1" u="none" strike="noStrike" kern="1200" dirty="0" smtClean="0">
                <a:solidFill>
                  <a:schemeClr val="tx1"/>
                </a:solidFill>
                <a:effectLst/>
                <a:latin typeface="Calibri" pitchFamily="34" charset="0"/>
                <a:ea typeface="宋体" pitchFamily="2" charset="-122"/>
                <a:cs typeface="+mn-cs"/>
                <a:hlinkClick r:id="rId4"/>
              </a:rPr>
              <a:t>《</a:t>
            </a:r>
            <a:r>
              <a:rPr lang="en-US" altLang="zh-CN" sz="1200" b="1" u="none" strike="noStrike" kern="1200" dirty="0" err="1" smtClean="0">
                <a:solidFill>
                  <a:schemeClr val="tx1"/>
                </a:solidFill>
                <a:effectLst/>
                <a:latin typeface="Calibri" pitchFamily="34" charset="0"/>
                <a:ea typeface="宋体" pitchFamily="2" charset="-122"/>
                <a:cs typeface="+mn-cs"/>
                <a:hlinkClick r:id="rId4"/>
              </a:rPr>
              <a:t>十五夜望月</a:t>
            </a:r>
            <a:r>
              <a:rPr lang="en-US" altLang="zh-CN" sz="1200" b="1" u="none" strike="noStrike" kern="1200" dirty="0" smtClean="0">
                <a:solidFill>
                  <a:schemeClr val="tx1"/>
                </a:solidFill>
                <a:effectLst/>
                <a:latin typeface="Calibri" pitchFamily="34" charset="0"/>
                <a:ea typeface="宋体" pitchFamily="2" charset="-122"/>
                <a:cs typeface="+mn-cs"/>
                <a:hlinkClick r:id="rId4"/>
              </a:rPr>
              <a:t>》</a:t>
            </a:r>
            <a:endParaRPr lang="zh-CN" altLang="zh-CN" sz="1200" kern="1200" dirty="0" smtClean="0">
              <a:solidFill>
                <a:schemeClr val="tx1"/>
              </a:solidFill>
              <a:effectLst/>
              <a:latin typeface="Calibri" pitchFamily="34" charset="0"/>
              <a:ea typeface="宋体" pitchFamily="2" charset="-122"/>
              <a:cs typeface="+mn-cs"/>
            </a:endParaRPr>
          </a:p>
          <a:p>
            <a:r>
              <a:rPr lang="zh-CN" altLang="zh-CN" sz="1200" kern="1200" dirty="0" smtClean="0">
                <a:solidFill>
                  <a:schemeClr val="tx1"/>
                </a:solidFill>
                <a:effectLst/>
                <a:latin typeface="Calibri" pitchFamily="34" charset="0"/>
                <a:ea typeface="宋体" pitchFamily="2" charset="-122"/>
                <a:cs typeface="+mn-cs"/>
              </a:rPr>
              <a:t>中庭地白树栖鸦，冷露无声湿桂花。</a:t>
            </a:r>
          </a:p>
          <a:p>
            <a:r>
              <a:rPr lang="zh-CN" altLang="zh-CN" sz="1200" kern="1200" dirty="0" smtClean="0">
                <a:solidFill>
                  <a:schemeClr val="tx1"/>
                </a:solidFill>
                <a:effectLst/>
                <a:latin typeface="Calibri" pitchFamily="34" charset="0"/>
                <a:ea typeface="宋体" pitchFamily="2" charset="-122"/>
                <a:cs typeface="+mn-cs"/>
              </a:rPr>
              <a:t>今夜月明人尽</a:t>
            </a:r>
            <a:r>
              <a:rPr lang="zh-CN" altLang="zh-CN" sz="1200" kern="1200" smtClean="0">
                <a:solidFill>
                  <a:schemeClr val="tx1"/>
                </a:solidFill>
                <a:effectLst/>
                <a:latin typeface="Calibri" pitchFamily="34" charset="0"/>
                <a:ea typeface="宋体" pitchFamily="2" charset="-122"/>
                <a:cs typeface="+mn-cs"/>
              </a:rPr>
              <a:t>望，不知</a:t>
            </a:r>
            <a:r>
              <a:rPr lang="zh-CN" altLang="zh-CN" sz="1200" kern="1200" dirty="0" smtClean="0">
                <a:solidFill>
                  <a:schemeClr val="tx1"/>
                </a:solidFill>
                <a:effectLst/>
                <a:latin typeface="Calibri" pitchFamily="34" charset="0"/>
                <a:ea typeface="宋体" pitchFamily="2" charset="-122"/>
                <a:cs typeface="+mn-cs"/>
              </a:rPr>
              <a:t>秋思落谁家？</a:t>
            </a:r>
          </a:p>
          <a:p>
            <a:endParaRPr lang="zh-CN" altLang="zh-CN" sz="1200" kern="1200" dirty="0" smtClean="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42</a:t>
            </a:fld>
            <a:endParaRPr lang="en-US"/>
          </a:p>
        </p:txBody>
      </p:sp>
    </p:spTree>
    <p:extLst>
      <p:ext uri="{BB962C8B-B14F-4D97-AF65-F5344CB8AC3E}">
        <p14:creationId xmlns:p14="http://schemas.microsoft.com/office/powerpoint/2010/main" val="72978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Calibri" pitchFamily="34" charset="0"/>
                <a:ea typeface="宋体" pitchFamily="2" charset="-122"/>
                <a:cs typeface="+mn-cs"/>
              </a:rPr>
              <a:t>Ⅰ text-overflow: ellipsis;</a:t>
            </a:r>
            <a:r>
              <a:rPr lang="zh-CN" altLang="en-US" sz="1200" b="1" i="0" kern="1200" dirty="0" smtClean="0">
                <a:solidFill>
                  <a:schemeClr val="tx1"/>
                </a:solidFill>
                <a:effectLst/>
                <a:latin typeface="Calibri" pitchFamily="34" charset="0"/>
                <a:ea typeface="宋体" pitchFamily="2" charset="-122"/>
                <a:cs typeface="+mn-cs"/>
              </a:rPr>
              <a:t>什么时候可能不生效？</a:t>
            </a:r>
          </a:p>
          <a:p>
            <a:r>
              <a:rPr lang="zh-CN" altLang="en-US" sz="1200" b="1" i="0" kern="1200" dirty="0" smtClean="0">
                <a:solidFill>
                  <a:schemeClr val="tx1"/>
                </a:solidFill>
                <a:effectLst/>
                <a:latin typeface="Calibri" pitchFamily="34" charset="0"/>
                <a:ea typeface="宋体" pitchFamily="2" charset="-122"/>
                <a:cs typeface="+mn-cs"/>
              </a:rPr>
              <a:t>设置在</a:t>
            </a:r>
            <a:r>
              <a:rPr lang="en-US" altLang="zh-CN" sz="1200" b="1" i="0" kern="1200" dirty="0" smtClean="0">
                <a:solidFill>
                  <a:schemeClr val="tx1"/>
                </a:solidFill>
                <a:effectLst/>
                <a:latin typeface="Calibri" pitchFamily="34" charset="0"/>
                <a:ea typeface="宋体" pitchFamily="2" charset="-122"/>
                <a:cs typeface="+mn-cs"/>
              </a:rPr>
              <a:t>width</a:t>
            </a:r>
            <a:r>
              <a:rPr lang="zh-CN" altLang="en-US" sz="1200" b="1" i="0" kern="1200" dirty="0" smtClean="0">
                <a:solidFill>
                  <a:schemeClr val="tx1"/>
                </a:solidFill>
                <a:effectLst/>
                <a:latin typeface="Calibri" pitchFamily="34" charset="0"/>
                <a:ea typeface="宋体" pitchFamily="2" charset="-122"/>
                <a:cs typeface="+mn-cs"/>
              </a:rPr>
              <a:t>有效的元素上，并且设置必要的</a:t>
            </a:r>
            <a:r>
              <a:rPr lang="en-US" altLang="zh-CN" sz="1200" b="1" i="0" kern="1200" dirty="0" smtClean="0">
                <a:solidFill>
                  <a:schemeClr val="tx1"/>
                </a:solidFill>
                <a:effectLst/>
                <a:latin typeface="Calibri" pitchFamily="34" charset="0"/>
                <a:ea typeface="宋体" pitchFamily="2" charset="-122"/>
                <a:cs typeface="+mn-cs"/>
              </a:rPr>
              <a:t>width</a:t>
            </a:r>
            <a:r>
              <a:rPr lang="zh-CN" altLang="en-US" sz="1200" b="1" i="0" kern="1200" dirty="0" smtClean="0">
                <a:solidFill>
                  <a:schemeClr val="tx1"/>
                </a:solidFill>
                <a:effectLst/>
                <a:latin typeface="Calibri" pitchFamily="34" charset="0"/>
                <a:ea typeface="宋体" pitchFamily="2" charset="-122"/>
                <a:cs typeface="+mn-cs"/>
              </a:rPr>
              <a:t>。</a:t>
            </a:r>
            <a:br>
              <a:rPr lang="zh-CN" altLang="en-US" sz="1200" b="1" i="0" kern="1200" dirty="0" smtClean="0">
                <a:solidFill>
                  <a:schemeClr val="tx1"/>
                </a:solidFill>
                <a:effectLst/>
                <a:latin typeface="Calibri" pitchFamily="34" charset="0"/>
                <a:ea typeface="宋体" pitchFamily="2" charset="-122"/>
                <a:cs typeface="+mn-cs"/>
              </a:rPr>
            </a:br>
            <a:endParaRPr lang="en-US" altLang="zh-CN" sz="1200" b="0" i="0" kern="1200" dirty="0" smtClean="0">
              <a:solidFill>
                <a:schemeClr val="tx1"/>
              </a:solidFill>
              <a:effectLst/>
              <a:latin typeface="Calibri" pitchFamily="34" charset="0"/>
              <a:ea typeface="宋体" pitchFamily="2" charset="-122"/>
              <a:cs typeface="+mn-cs"/>
            </a:endParaRPr>
          </a:p>
          <a:p>
            <a:r>
              <a:rPr lang="zh-CN" altLang="en-US" sz="1200" b="0" i="0" kern="1200" dirty="0" smtClean="0">
                <a:solidFill>
                  <a:schemeClr val="tx1"/>
                </a:solidFill>
                <a:effectLst/>
                <a:latin typeface="Calibri" pitchFamily="34" charset="0"/>
                <a:ea typeface="宋体" pitchFamily="2" charset="-122"/>
                <a:cs typeface="+mn-cs"/>
              </a:rPr>
              <a:t>块级元素（</a:t>
            </a:r>
            <a:r>
              <a:rPr lang="en-US" altLang="zh-CN" sz="1200" b="0" i="0" kern="1200" dirty="0" smtClean="0">
                <a:solidFill>
                  <a:schemeClr val="tx1"/>
                </a:solidFill>
                <a:effectLst/>
                <a:latin typeface="Calibri" pitchFamily="34" charset="0"/>
                <a:ea typeface="宋体" pitchFamily="2" charset="-122"/>
                <a:cs typeface="+mn-cs"/>
              </a:rPr>
              <a:t>block level element</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width</a:t>
            </a:r>
            <a:r>
              <a:rPr lang="zh-CN" altLang="en-US" sz="1200" b="0"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height </a:t>
            </a:r>
            <a:r>
              <a:rPr lang="zh-CN" altLang="en-US" sz="1200" b="0" i="0" kern="1200" dirty="0" smtClean="0">
                <a:solidFill>
                  <a:schemeClr val="tx1"/>
                </a:solidFill>
                <a:effectLst/>
                <a:latin typeface="Calibri" pitchFamily="34" charset="0"/>
                <a:ea typeface="宋体" pitchFamily="2" charset="-122"/>
                <a:cs typeface="+mn-cs"/>
              </a:rPr>
              <a:t>属性默认有效</a:t>
            </a:r>
            <a:r>
              <a:rPr lang="en-US" altLang="zh-CN" sz="1200" b="0" i="0" kern="1200" dirty="0" smtClean="0">
                <a:solidFill>
                  <a:schemeClr val="tx1"/>
                </a:solidFill>
                <a:effectLst/>
                <a:latin typeface="Calibri" pitchFamily="34" charset="0"/>
                <a:ea typeface="宋体" pitchFamily="2" charset="-122"/>
                <a:cs typeface="+mn-cs"/>
              </a:rPr>
              <a:t>.[example 1]</a:t>
            </a:r>
          </a:p>
          <a:p>
            <a:r>
              <a:rPr lang="zh-CN" altLang="en-US" sz="1200" b="0" i="0" kern="1200" dirty="0" smtClean="0">
                <a:solidFill>
                  <a:schemeClr val="tx1"/>
                </a:solidFill>
                <a:effectLst/>
                <a:latin typeface="Calibri" pitchFamily="34" charset="0"/>
                <a:ea typeface="宋体" pitchFamily="2" charset="-122"/>
                <a:cs typeface="+mn-cs"/>
              </a:rPr>
              <a:t>内联元素（</a:t>
            </a:r>
            <a:r>
              <a:rPr lang="en-US" altLang="zh-CN" sz="1200" b="0" i="0" kern="1200" dirty="0" smtClean="0">
                <a:solidFill>
                  <a:schemeClr val="tx1"/>
                </a:solidFill>
                <a:effectLst/>
                <a:latin typeface="Calibri" pitchFamily="34" charset="0"/>
                <a:ea typeface="宋体" pitchFamily="2" charset="-122"/>
                <a:cs typeface="+mn-cs"/>
              </a:rPr>
              <a:t>inline element </a:t>
            </a:r>
            <a:r>
              <a:rPr lang="zh-CN" altLang="en-US" sz="1200" b="0" i="0" kern="1200" dirty="0" smtClean="0">
                <a:solidFill>
                  <a:schemeClr val="tx1"/>
                </a:solidFill>
                <a:effectLst/>
                <a:latin typeface="Calibri" pitchFamily="34" charset="0"/>
                <a:ea typeface="宋体" pitchFamily="2" charset="-122"/>
                <a:cs typeface="+mn-cs"/>
              </a:rPr>
              <a:t>有的人也叫它行内元素）</a:t>
            </a:r>
            <a:r>
              <a:rPr lang="en-US" altLang="zh-CN" sz="1200" b="0" i="0" kern="1200" dirty="0" smtClean="0">
                <a:solidFill>
                  <a:schemeClr val="tx1"/>
                </a:solidFill>
                <a:effectLst/>
                <a:latin typeface="Calibri" pitchFamily="34" charset="0"/>
                <a:ea typeface="宋体" pitchFamily="2" charset="-122"/>
                <a:cs typeface="+mn-cs"/>
              </a:rPr>
              <a:t>width</a:t>
            </a:r>
            <a:r>
              <a:rPr lang="zh-CN" altLang="en-US" sz="1200" b="0"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height </a:t>
            </a:r>
            <a:r>
              <a:rPr lang="zh-CN" altLang="en-US" sz="1200" b="0" i="0" kern="1200" dirty="0" smtClean="0">
                <a:solidFill>
                  <a:schemeClr val="tx1"/>
                </a:solidFill>
                <a:effectLst/>
                <a:latin typeface="Calibri" pitchFamily="34" charset="0"/>
                <a:ea typeface="宋体" pitchFamily="2" charset="-122"/>
                <a:cs typeface="+mn-cs"/>
              </a:rPr>
              <a:t>属性无效。</a:t>
            </a:r>
            <a:r>
              <a:rPr lang="en-US" altLang="zh-CN" sz="1200" b="0" i="0" kern="1200" dirty="0" smtClean="0">
                <a:solidFill>
                  <a:schemeClr val="tx1"/>
                </a:solidFill>
                <a:effectLst/>
                <a:latin typeface="Calibri" pitchFamily="34" charset="0"/>
                <a:ea typeface="宋体" pitchFamily="2" charset="-122"/>
                <a:cs typeface="+mn-cs"/>
              </a:rPr>
              <a:t>[example 2] </a:t>
            </a:r>
            <a:r>
              <a:rPr lang="zh-CN" altLang="en-US" sz="1200" b="0" i="0" kern="1200" dirty="0" smtClean="0">
                <a:solidFill>
                  <a:schemeClr val="tx1"/>
                </a:solidFill>
                <a:effectLst/>
                <a:latin typeface="Calibri" pitchFamily="34" charset="0"/>
                <a:ea typeface="宋体" pitchFamily="2" charset="-122"/>
                <a:cs typeface="+mn-cs"/>
              </a:rPr>
              <a:t>可以通过改变</a:t>
            </a:r>
            <a:r>
              <a:rPr lang="en-US" altLang="zh-CN" sz="1200" b="0" i="0" kern="1200" dirty="0" smtClean="0">
                <a:solidFill>
                  <a:schemeClr val="tx1"/>
                </a:solidFill>
                <a:effectLst/>
                <a:latin typeface="Calibri" pitchFamily="34" charset="0"/>
                <a:ea typeface="宋体" pitchFamily="2" charset="-122"/>
                <a:cs typeface="+mn-cs"/>
              </a:rPr>
              <a:t>display</a:t>
            </a:r>
            <a:r>
              <a:rPr lang="zh-CN" altLang="en-US" sz="1200" b="0" i="0" kern="1200" dirty="0" smtClean="0">
                <a:solidFill>
                  <a:schemeClr val="tx1"/>
                </a:solidFill>
                <a:effectLst/>
                <a:latin typeface="Calibri" pitchFamily="34" charset="0"/>
                <a:ea typeface="宋体" pitchFamily="2" charset="-122"/>
                <a:cs typeface="+mn-cs"/>
              </a:rPr>
              <a:t>，使得</a:t>
            </a:r>
            <a:r>
              <a:rPr lang="en-US" altLang="zh-CN" sz="1200" b="0" i="0" kern="1200" dirty="0" smtClean="0">
                <a:solidFill>
                  <a:schemeClr val="tx1"/>
                </a:solidFill>
                <a:effectLst/>
                <a:latin typeface="Calibri" pitchFamily="34" charset="0"/>
                <a:ea typeface="宋体" pitchFamily="2" charset="-122"/>
                <a:cs typeface="+mn-cs"/>
              </a:rPr>
              <a:t>width</a:t>
            </a:r>
            <a:r>
              <a:rPr lang="zh-CN" altLang="en-US" sz="1200" b="0"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height</a:t>
            </a:r>
            <a:r>
              <a:rPr lang="zh-CN" altLang="en-US" sz="1200" b="0" i="0" kern="1200" dirty="0" smtClean="0">
                <a:solidFill>
                  <a:schemeClr val="tx1"/>
                </a:solidFill>
                <a:effectLst/>
                <a:latin typeface="Calibri" pitchFamily="34" charset="0"/>
                <a:ea typeface="宋体" pitchFamily="2" charset="-122"/>
                <a:cs typeface="+mn-cs"/>
              </a:rPr>
              <a:t>属性有效。</a:t>
            </a:r>
          </a:p>
          <a:p>
            <a:r>
              <a:rPr lang="en-US" altLang="zh-CN" sz="1200" b="0" i="0" kern="1200" dirty="0" smtClean="0">
                <a:solidFill>
                  <a:schemeClr val="tx1"/>
                </a:solidFill>
                <a:effectLst/>
                <a:latin typeface="Calibri" pitchFamily="34" charset="0"/>
                <a:ea typeface="宋体" pitchFamily="2" charset="-122"/>
                <a:cs typeface="+mn-cs"/>
              </a:rPr>
              <a:t>display: block; //inline-block;</a:t>
            </a:r>
            <a:br>
              <a:rPr lang="en-US" altLang="zh-CN" sz="1200" b="0" i="0" kern="1200" dirty="0" smtClean="0">
                <a:solidFill>
                  <a:schemeClr val="tx1"/>
                </a:solidFill>
                <a:effectLst/>
                <a:latin typeface="Calibri" pitchFamily="34" charset="0"/>
                <a:ea typeface="宋体" pitchFamily="2" charset="-122"/>
                <a:cs typeface="+mn-cs"/>
              </a:rPr>
            </a:br>
            <a:endParaRPr lang="en-US" altLang="zh-CN" sz="1200" b="0" i="0" kern="1200" dirty="0" smtClean="0">
              <a:solidFill>
                <a:schemeClr val="tx1"/>
              </a:solidFill>
              <a:effectLst/>
              <a:latin typeface="Calibri" pitchFamily="34" charset="0"/>
              <a:ea typeface="宋体" pitchFamily="2" charset="-122"/>
              <a:cs typeface="+mn-cs"/>
            </a:endParaRPr>
          </a:p>
          <a:p>
            <a:r>
              <a:rPr lang="en-US" altLang="zh-CN" sz="1200" b="1" i="0" kern="1200" dirty="0" smtClean="0">
                <a:solidFill>
                  <a:schemeClr val="tx1"/>
                </a:solidFill>
                <a:effectLst/>
                <a:latin typeface="Calibri" pitchFamily="34" charset="0"/>
                <a:ea typeface="宋体" pitchFamily="2" charset="-122"/>
                <a:cs typeface="+mn-cs"/>
              </a:rPr>
              <a:t>2. </a:t>
            </a:r>
            <a:r>
              <a:rPr lang="zh-CN" altLang="en-US" sz="1200" b="1" i="0" kern="1200" dirty="0" smtClean="0">
                <a:solidFill>
                  <a:schemeClr val="tx1"/>
                </a:solidFill>
                <a:effectLst/>
                <a:latin typeface="Calibri" pitchFamily="34" charset="0"/>
                <a:ea typeface="宋体" pitchFamily="2" charset="-122"/>
                <a:cs typeface="+mn-cs"/>
              </a:rPr>
              <a:t>要想这两个属性起真正的作用，需要配合：</a:t>
            </a:r>
            <a:endParaRPr lang="zh-CN" altLang="en-US" sz="1200" b="0" i="0" kern="1200" dirty="0" smtClean="0">
              <a:solidFill>
                <a:schemeClr val="tx1"/>
              </a:solidFill>
              <a:effectLst/>
              <a:latin typeface="Calibri" pitchFamily="34" charset="0"/>
              <a:ea typeface="宋体" pitchFamily="2" charset="-122"/>
              <a:cs typeface="+mn-cs"/>
            </a:endParaRPr>
          </a:p>
          <a:p>
            <a:r>
              <a:rPr lang="en-US" altLang="zh-CN" sz="1200" b="0" i="0" kern="1200" dirty="0" smtClean="0">
                <a:solidFill>
                  <a:schemeClr val="tx1"/>
                </a:solidFill>
                <a:effectLst/>
                <a:latin typeface="Calibri" pitchFamily="34" charset="0"/>
                <a:ea typeface="宋体" pitchFamily="2" charset="-122"/>
                <a:cs typeface="+mn-cs"/>
              </a:rPr>
              <a:t>overflow: hidden; // </a:t>
            </a:r>
            <a:r>
              <a:rPr lang="zh-CN" altLang="en-US" sz="1200" b="0" i="0" kern="1200" dirty="0" smtClean="0">
                <a:solidFill>
                  <a:schemeClr val="tx1"/>
                </a:solidFill>
                <a:effectLst/>
                <a:latin typeface="Calibri" pitchFamily="34" charset="0"/>
                <a:ea typeface="宋体" pitchFamily="2" charset="-122"/>
                <a:cs typeface="+mn-cs"/>
              </a:rPr>
              <a:t>超出文本的部分不显示</a:t>
            </a:r>
          </a:p>
          <a:p>
            <a:r>
              <a:rPr lang="en-US" altLang="zh-CN" sz="1200" b="0" i="0" kern="1200" dirty="0" smtClean="0">
                <a:solidFill>
                  <a:schemeClr val="tx1"/>
                </a:solidFill>
                <a:effectLst/>
                <a:latin typeface="Calibri" pitchFamily="34" charset="0"/>
                <a:ea typeface="宋体" pitchFamily="2" charset="-122"/>
                <a:cs typeface="+mn-cs"/>
              </a:rPr>
              <a:t>white-space: </a:t>
            </a:r>
            <a:r>
              <a:rPr lang="en-US" altLang="zh-CN" sz="1200" b="0" i="0" kern="1200" dirty="0" err="1" smtClean="0">
                <a:solidFill>
                  <a:schemeClr val="tx1"/>
                </a:solidFill>
                <a:effectLst/>
                <a:latin typeface="Calibri" pitchFamily="34" charset="0"/>
                <a:ea typeface="宋体" pitchFamily="2" charset="-122"/>
                <a:cs typeface="+mn-cs"/>
              </a:rPr>
              <a:t>nowrap</a:t>
            </a:r>
            <a:r>
              <a:rPr lang="en-US" altLang="zh-CN" sz="1200" b="0" i="0" kern="1200" dirty="0" smtClean="0">
                <a:solidFill>
                  <a:schemeClr val="tx1"/>
                </a:solidFill>
                <a:effectLst/>
                <a:latin typeface="Calibri" pitchFamily="34" charset="0"/>
                <a:ea typeface="宋体" pitchFamily="2" charset="-122"/>
                <a:cs typeface="+mn-cs"/>
              </a:rPr>
              <a:t>; // </a:t>
            </a:r>
            <a:r>
              <a:rPr lang="zh-CN" altLang="en-US" sz="1200" b="0" i="0" kern="1200" dirty="0" smtClean="0">
                <a:solidFill>
                  <a:schemeClr val="tx1"/>
                </a:solidFill>
                <a:effectLst/>
                <a:latin typeface="Calibri" pitchFamily="34" charset="0"/>
                <a:ea typeface="宋体" pitchFamily="2" charset="-122"/>
                <a:cs typeface="+mn-cs"/>
              </a:rPr>
              <a:t>强制文本在一行显示</a:t>
            </a:r>
            <a:br>
              <a:rPr lang="zh-CN" altLang="en-US" sz="1200" b="0" i="0" kern="1200" dirty="0" smtClean="0">
                <a:solidFill>
                  <a:schemeClr val="tx1"/>
                </a:solidFill>
                <a:effectLst/>
                <a:latin typeface="Calibri" pitchFamily="34" charset="0"/>
                <a:ea typeface="宋体" pitchFamily="2" charset="-122"/>
                <a:cs typeface="+mn-cs"/>
              </a:rPr>
            </a:br>
            <a:endParaRPr lang="zh-CN" altLang="en-US" sz="1200" b="0" i="0" kern="1200" dirty="0" smtClean="0">
              <a:solidFill>
                <a:schemeClr val="tx1"/>
              </a:solidFill>
              <a:effectLst/>
              <a:latin typeface="Calibri" pitchFamily="34" charset="0"/>
              <a:ea typeface="宋体" pitchFamily="2" charset="-122"/>
              <a:cs typeface="+mn-cs"/>
            </a:endParaRPr>
          </a:p>
          <a:p>
            <a:r>
              <a:rPr lang="en-US" altLang="zh-CN" sz="1200" b="1" i="0" kern="1200" dirty="0" smtClean="0">
                <a:solidFill>
                  <a:schemeClr val="tx1"/>
                </a:solidFill>
                <a:effectLst/>
                <a:latin typeface="Calibri" pitchFamily="34" charset="0"/>
                <a:ea typeface="宋体" pitchFamily="2" charset="-122"/>
                <a:cs typeface="+mn-cs"/>
              </a:rPr>
              <a:t>3. </a:t>
            </a:r>
            <a:r>
              <a:rPr lang="zh-CN" altLang="en-US" sz="1200" b="1" i="0" kern="1200" dirty="0" smtClean="0">
                <a:solidFill>
                  <a:schemeClr val="tx1"/>
                </a:solidFill>
                <a:effectLst/>
                <a:latin typeface="Calibri" pitchFamily="34" charset="0"/>
                <a:ea typeface="宋体" pitchFamily="2" charset="-122"/>
                <a:cs typeface="+mn-cs"/>
              </a:rPr>
              <a:t>在</a:t>
            </a:r>
            <a:r>
              <a:rPr lang="en-US" altLang="zh-CN" sz="1200" b="1" i="0" kern="1200" dirty="0" smtClean="0">
                <a:solidFill>
                  <a:schemeClr val="tx1"/>
                </a:solidFill>
                <a:effectLst/>
                <a:latin typeface="Calibri" pitchFamily="34" charset="0"/>
                <a:ea typeface="宋体" pitchFamily="2" charset="-122"/>
                <a:cs typeface="+mn-cs"/>
              </a:rPr>
              <a:t>table</a:t>
            </a:r>
            <a:r>
              <a:rPr lang="zh-CN" altLang="en-US" sz="1200" b="1" i="0" kern="1200" dirty="0" smtClean="0">
                <a:solidFill>
                  <a:schemeClr val="tx1"/>
                </a:solidFill>
                <a:effectLst/>
                <a:latin typeface="Calibri" pitchFamily="34" charset="0"/>
                <a:ea typeface="宋体" pitchFamily="2" charset="-122"/>
                <a:cs typeface="+mn-cs"/>
              </a:rPr>
              <a:t>内</a:t>
            </a:r>
            <a:r>
              <a:rPr lang="en-US" altLang="zh-CN" sz="1200" b="1" i="0" kern="1200" dirty="0" smtClean="0">
                <a:solidFill>
                  <a:schemeClr val="tx1"/>
                </a:solidFill>
                <a:effectLst/>
                <a:latin typeface="Calibri" pitchFamily="34" charset="0"/>
                <a:ea typeface="宋体" pitchFamily="2" charset="-122"/>
                <a:cs typeface="+mn-cs"/>
              </a:rPr>
              <a:t>td</a:t>
            </a:r>
            <a:r>
              <a:rPr lang="zh-CN" altLang="en-US" sz="1200" b="1" i="0" kern="1200" dirty="0" smtClean="0">
                <a:solidFill>
                  <a:schemeClr val="tx1"/>
                </a:solidFill>
                <a:effectLst/>
                <a:latin typeface="Calibri" pitchFamily="34" charset="0"/>
                <a:ea typeface="宋体" pitchFamily="2" charset="-122"/>
                <a:cs typeface="+mn-cs"/>
              </a:rPr>
              <a:t>除了满足前两个条件之外。要在</a:t>
            </a:r>
            <a:r>
              <a:rPr lang="en-US" altLang="zh-CN" sz="1200" b="1" i="0" kern="1200" dirty="0" smtClean="0">
                <a:solidFill>
                  <a:schemeClr val="tx1"/>
                </a:solidFill>
                <a:effectLst/>
                <a:latin typeface="Calibri" pitchFamily="34" charset="0"/>
                <a:ea typeface="宋体" pitchFamily="2" charset="-122"/>
                <a:cs typeface="+mn-cs"/>
              </a:rPr>
              <a:t>table</a:t>
            </a:r>
            <a:r>
              <a:rPr lang="zh-CN" altLang="en-US" sz="1200" b="1" i="0" kern="1200" dirty="0" smtClean="0">
                <a:solidFill>
                  <a:schemeClr val="tx1"/>
                </a:solidFill>
                <a:effectLst/>
                <a:latin typeface="Calibri" pitchFamily="34" charset="0"/>
                <a:ea typeface="宋体" pitchFamily="2" charset="-122"/>
                <a:cs typeface="+mn-cs"/>
              </a:rPr>
              <a:t>的样式里定义一个属性</a:t>
            </a:r>
            <a:endParaRPr lang="zh-CN" altLang="en-US" sz="1200" b="0" i="0" kern="1200" dirty="0" smtClean="0">
              <a:solidFill>
                <a:schemeClr val="tx1"/>
              </a:solidFill>
              <a:effectLst/>
              <a:latin typeface="Calibri" pitchFamily="34" charset="0"/>
              <a:ea typeface="宋体" pitchFamily="2" charset="-122"/>
              <a:cs typeface="+mn-cs"/>
            </a:endParaRPr>
          </a:p>
          <a:p>
            <a:r>
              <a:rPr lang="en-US" altLang="zh-CN" sz="1200" b="0" i="0" kern="1200" dirty="0" smtClean="0">
                <a:solidFill>
                  <a:schemeClr val="tx1"/>
                </a:solidFill>
                <a:effectLst/>
                <a:latin typeface="Calibri" pitchFamily="34" charset="0"/>
                <a:ea typeface="宋体" pitchFamily="2" charset="-122"/>
                <a:cs typeface="+mn-cs"/>
              </a:rPr>
              <a:t>table-layout: fixed [example 3]</a:t>
            </a:r>
            <a:br>
              <a:rPr lang="en-US" altLang="zh-CN" sz="1200" b="0" i="0" kern="1200" dirty="0" smtClean="0">
                <a:solidFill>
                  <a:schemeClr val="tx1"/>
                </a:solidFill>
                <a:effectLst/>
                <a:latin typeface="Calibri" pitchFamily="34" charset="0"/>
                <a:ea typeface="宋体" pitchFamily="2" charset="-122"/>
                <a:cs typeface="+mn-cs"/>
              </a:rPr>
            </a:br>
            <a:endParaRPr lang="en-US" altLang="zh-CN" sz="1200" b="0" i="0" kern="1200" dirty="0" smtClean="0">
              <a:solidFill>
                <a:schemeClr val="tx1"/>
              </a:solidFill>
              <a:effectLst/>
              <a:latin typeface="Calibri" pitchFamily="34" charset="0"/>
              <a:ea typeface="宋体" pitchFamily="2" charset="-122"/>
              <a:cs typeface="+mn-cs"/>
            </a:endParaRPr>
          </a:p>
          <a:p>
            <a:r>
              <a:rPr lang="en-US" altLang="zh-CN" sz="1200" b="0" i="1" kern="1200" dirty="0" smtClean="0">
                <a:solidFill>
                  <a:schemeClr val="tx1"/>
                </a:solidFill>
                <a:effectLst/>
                <a:latin typeface="Calibri" pitchFamily="34" charset="0"/>
                <a:ea typeface="宋体" pitchFamily="2" charset="-122"/>
                <a:cs typeface="+mn-cs"/>
              </a:rPr>
              <a:t>&lt;!-- example 1 --&gt;</a:t>
            </a:r>
            <a:r>
              <a:rPr lang="en-US" altLang="zh-CN" sz="1200" b="0" i="0" kern="1200" dirty="0" smtClean="0">
                <a:solidFill>
                  <a:schemeClr val="tx1"/>
                </a:solidFill>
                <a:effectLst/>
                <a:latin typeface="Calibri" pitchFamily="34" charset="0"/>
                <a:ea typeface="宋体" pitchFamily="2" charset="-122"/>
                <a:cs typeface="+mn-cs"/>
              </a:rPr>
              <a:t> &lt;div class</a:t>
            </a:r>
            <a:r>
              <a:rPr lang="en-US" altLang="zh-CN" sz="1200" b="1"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a:t>
            </a:r>
            <a:r>
              <a:rPr lang="en-US" altLang="zh-CN" sz="1200" b="0" i="0" kern="1200" dirty="0" err="1" smtClean="0">
                <a:solidFill>
                  <a:schemeClr val="tx1"/>
                </a:solidFill>
                <a:effectLst/>
                <a:latin typeface="Calibri" pitchFamily="34" charset="0"/>
                <a:ea typeface="宋体" pitchFamily="2" charset="-122"/>
                <a:cs typeface="+mn-cs"/>
              </a:rPr>
              <a:t>divTitle</a:t>
            </a:r>
            <a:r>
              <a:rPr lang="en-US" altLang="zh-CN" sz="1200" b="0" i="0" kern="1200" dirty="0" smtClean="0">
                <a:solidFill>
                  <a:schemeClr val="tx1"/>
                </a:solidFill>
                <a:effectLst/>
                <a:latin typeface="Calibri" pitchFamily="34" charset="0"/>
                <a:ea typeface="宋体" pitchFamily="2" charset="-122"/>
                <a:cs typeface="+mn-cs"/>
              </a:rPr>
              <a:t>"&gt;div text-overflow: ellipsis;</a:t>
            </a:r>
            <a:r>
              <a:rPr lang="zh-CN" altLang="en-US" sz="1200" b="0" i="0" kern="1200" dirty="0" smtClean="0">
                <a:solidFill>
                  <a:schemeClr val="tx1"/>
                </a:solidFill>
                <a:effectLst/>
                <a:latin typeface="Calibri" pitchFamily="34" charset="0"/>
                <a:ea typeface="宋体" pitchFamily="2" charset="-122"/>
                <a:cs typeface="+mn-cs"/>
              </a:rPr>
              <a:t>什么时候可能不生效？</a:t>
            </a:r>
            <a:r>
              <a:rPr lang="en-US" altLang="zh-CN" sz="1200" b="0" i="0" kern="1200" dirty="0" smtClean="0">
                <a:solidFill>
                  <a:schemeClr val="tx1"/>
                </a:solidFill>
                <a:effectLst/>
                <a:latin typeface="Calibri" pitchFamily="34" charset="0"/>
                <a:ea typeface="宋体" pitchFamily="2" charset="-122"/>
                <a:cs typeface="+mn-cs"/>
              </a:rPr>
              <a:t>&lt;/div&gt; </a:t>
            </a:r>
            <a:r>
              <a:rPr lang="en-US" altLang="zh-CN" sz="1200" b="0" i="1" kern="1200" dirty="0" smtClean="0">
                <a:solidFill>
                  <a:schemeClr val="tx1"/>
                </a:solidFill>
                <a:effectLst/>
                <a:latin typeface="Calibri" pitchFamily="34" charset="0"/>
                <a:ea typeface="宋体" pitchFamily="2" charset="-122"/>
                <a:cs typeface="+mn-cs"/>
              </a:rPr>
              <a:t>&lt;!-- example 2 --&gt;</a:t>
            </a:r>
            <a:r>
              <a:rPr lang="en-US" altLang="zh-CN" sz="1200" b="0" i="0" kern="1200" dirty="0" smtClean="0">
                <a:solidFill>
                  <a:schemeClr val="tx1"/>
                </a:solidFill>
                <a:effectLst/>
                <a:latin typeface="Calibri" pitchFamily="34" charset="0"/>
                <a:ea typeface="宋体" pitchFamily="2" charset="-122"/>
                <a:cs typeface="+mn-cs"/>
              </a:rPr>
              <a:t> &lt;span class</a:t>
            </a:r>
            <a:r>
              <a:rPr lang="en-US" altLang="zh-CN" sz="1200" b="1"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a:t>
            </a:r>
            <a:r>
              <a:rPr lang="en-US" altLang="zh-CN" sz="1200" b="0" i="0" kern="1200" dirty="0" err="1" smtClean="0">
                <a:solidFill>
                  <a:schemeClr val="tx1"/>
                </a:solidFill>
                <a:effectLst/>
                <a:latin typeface="Calibri" pitchFamily="34" charset="0"/>
                <a:ea typeface="宋体" pitchFamily="2" charset="-122"/>
                <a:cs typeface="+mn-cs"/>
              </a:rPr>
              <a:t>spanTitle</a:t>
            </a:r>
            <a:r>
              <a:rPr lang="en-US" altLang="zh-CN" sz="1200" b="0" i="0" kern="1200" dirty="0" smtClean="0">
                <a:solidFill>
                  <a:schemeClr val="tx1"/>
                </a:solidFill>
                <a:effectLst/>
                <a:latin typeface="Calibri" pitchFamily="34" charset="0"/>
                <a:ea typeface="宋体" pitchFamily="2" charset="-122"/>
                <a:cs typeface="+mn-cs"/>
              </a:rPr>
              <a:t>"&gt;span text-overflow: ellipsis;</a:t>
            </a:r>
            <a:r>
              <a:rPr lang="zh-CN" altLang="en-US" sz="1200" b="0" i="0" kern="1200" dirty="0" smtClean="0">
                <a:solidFill>
                  <a:schemeClr val="tx1"/>
                </a:solidFill>
                <a:effectLst/>
                <a:latin typeface="Calibri" pitchFamily="34" charset="0"/>
                <a:ea typeface="宋体" pitchFamily="2" charset="-122"/>
                <a:cs typeface="+mn-cs"/>
              </a:rPr>
              <a:t>什么时候可能不生效？</a:t>
            </a:r>
            <a:r>
              <a:rPr lang="en-US" altLang="zh-CN" sz="1200" b="0" i="0" kern="1200" dirty="0" smtClean="0">
                <a:solidFill>
                  <a:schemeClr val="tx1"/>
                </a:solidFill>
                <a:effectLst/>
                <a:latin typeface="Calibri" pitchFamily="34" charset="0"/>
                <a:ea typeface="宋体" pitchFamily="2" charset="-122"/>
                <a:cs typeface="+mn-cs"/>
              </a:rPr>
              <a:t>&lt;/span&gt; </a:t>
            </a:r>
            <a:r>
              <a:rPr lang="en-US" altLang="zh-CN" sz="1200" b="0" i="1" kern="1200" dirty="0" smtClean="0">
                <a:solidFill>
                  <a:schemeClr val="tx1"/>
                </a:solidFill>
                <a:effectLst/>
                <a:latin typeface="Calibri" pitchFamily="34" charset="0"/>
                <a:ea typeface="宋体" pitchFamily="2" charset="-122"/>
                <a:cs typeface="+mn-cs"/>
              </a:rPr>
              <a:t>&lt;!-- example 3 --&gt;</a:t>
            </a:r>
            <a:r>
              <a:rPr lang="en-US" altLang="zh-CN" sz="1200" b="0" i="0" kern="1200" dirty="0" smtClean="0">
                <a:solidFill>
                  <a:schemeClr val="tx1"/>
                </a:solidFill>
                <a:effectLst/>
                <a:latin typeface="Calibri" pitchFamily="34" charset="0"/>
                <a:ea typeface="宋体" pitchFamily="2" charset="-122"/>
                <a:cs typeface="+mn-cs"/>
              </a:rPr>
              <a:t> &lt;table&gt; &lt;</a:t>
            </a:r>
            <a:r>
              <a:rPr lang="en-US" altLang="zh-CN" sz="1200" b="0" i="0" kern="1200" dirty="0" err="1" smtClean="0">
                <a:solidFill>
                  <a:schemeClr val="tx1"/>
                </a:solidFill>
                <a:effectLst/>
                <a:latin typeface="Calibri" pitchFamily="34" charset="0"/>
                <a:ea typeface="宋体" pitchFamily="2" charset="-122"/>
                <a:cs typeface="+mn-cs"/>
              </a:rPr>
              <a:t>tr</a:t>
            </a:r>
            <a:r>
              <a:rPr lang="en-US" altLang="zh-CN" sz="1200" b="0" i="0" kern="1200" dirty="0" smtClean="0">
                <a:solidFill>
                  <a:schemeClr val="tx1"/>
                </a:solidFill>
                <a:effectLst/>
                <a:latin typeface="Calibri" pitchFamily="34" charset="0"/>
                <a:ea typeface="宋体" pitchFamily="2" charset="-122"/>
                <a:cs typeface="+mn-cs"/>
              </a:rPr>
              <a:t>&gt; &lt;td class</a:t>
            </a:r>
            <a:r>
              <a:rPr lang="en-US" altLang="zh-CN" sz="1200" b="1"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"box ellipsis"&gt; &lt;span&gt;Here is some long content that doesn't </a:t>
            </a:r>
            <a:r>
              <a:rPr lang="en-US" altLang="zh-CN" sz="1200" b="0" i="0" kern="1200" dirty="0" err="1" smtClean="0">
                <a:solidFill>
                  <a:schemeClr val="tx1"/>
                </a:solidFill>
                <a:effectLst/>
                <a:latin typeface="Calibri" pitchFamily="34" charset="0"/>
                <a:ea typeface="宋体" pitchFamily="2" charset="-122"/>
                <a:cs typeface="+mn-cs"/>
              </a:rPr>
              <a:t>fit.Here</a:t>
            </a:r>
            <a:r>
              <a:rPr lang="en-US" altLang="zh-CN" sz="1200" b="0" i="0" kern="1200" dirty="0" smtClean="0">
                <a:solidFill>
                  <a:schemeClr val="tx1"/>
                </a:solidFill>
                <a:effectLst/>
                <a:latin typeface="Calibri" pitchFamily="34" charset="0"/>
                <a:ea typeface="宋体" pitchFamily="2" charset="-122"/>
                <a:cs typeface="+mn-cs"/>
              </a:rPr>
              <a:t> is some long content that doesn't fit&lt;/span&gt;A &lt;/td&gt; &lt;/</a:t>
            </a:r>
            <a:r>
              <a:rPr lang="en-US" altLang="zh-CN" sz="1200" b="0" i="0" kern="1200" dirty="0" err="1" smtClean="0">
                <a:solidFill>
                  <a:schemeClr val="tx1"/>
                </a:solidFill>
                <a:effectLst/>
                <a:latin typeface="Calibri" pitchFamily="34" charset="0"/>
                <a:ea typeface="宋体" pitchFamily="2" charset="-122"/>
                <a:cs typeface="+mn-cs"/>
              </a:rPr>
              <a:t>tr</a:t>
            </a:r>
            <a:r>
              <a:rPr lang="en-US" altLang="zh-CN" sz="1200" b="0" i="0" kern="1200" dirty="0" smtClean="0">
                <a:solidFill>
                  <a:schemeClr val="tx1"/>
                </a:solidFill>
                <a:effectLst/>
                <a:latin typeface="Calibri" pitchFamily="34" charset="0"/>
                <a:ea typeface="宋体" pitchFamily="2" charset="-122"/>
                <a:cs typeface="+mn-cs"/>
              </a:rPr>
              <a:t>&gt; &lt;/table&gt; ```</a:t>
            </a:r>
            <a:r>
              <a:rPr lang="en-US" altLang="zh-CN" sz="1200" b="0" i="0" kern="1200" dirty="0" err="1" smtClean="0">
                <a:solidFill>
                  <a:schemeClr val="tx1"/>
                </a:solidFill>
                <a:effectLst/>
                <a:latin typeface="Calibri" pitchFamily="34" charset="0"/>
                <a:ea typeface="宋体" pitchFamily="2" charset="-122"/>
                <a:cs typeface="+mn-cs"/>
              </a:rPr>
              <a:t>css</a:t>
            </a:r>
            <a:r>
              <a:rPr lang="en-US" altLang="zh-CN" sz="1200" b="0" i="0" kern="1200" dirty="0" smtClean="0">
                <a:solidFill>
                  <a:schemeClr val="tx1"/>
                </a:solidFill>
                <a:effectLst/>
                <a:latin typeface="Calibri" pitchFamily="34" charset="0"/>
                <a:ea typeface="宋体" pitchFamily="2" charset="-122"/>
                <a:cs typeface="+mn-cs"/>
              </a:rPr>
              <a:t> // example 1 .</a:t>
            </a:r>
            <a:r>
              <a:rPr lang="en-US" altLang="zh-CN" sz="1200" b="0" i="0" kern="1200" dirty="0" err="1" smtClean="0">
                <a:solidFill>
                  <a:schemeClr val="tx1"/>
                </a:solidFill>
                <a:effectLst/>
                <a:latin typeface="Calibri" pitchFamily="34" charset="0"/>
                <a:ea typeface="宋体" pitchFamily="2" charset="-122"/>
                <a:cs typeface="+mn-cs"/>
              </a:rPr>
              <a:t>divTitle</a:t>
            </a:r>
            <a:r>
              <a:rPr lang="en-US" altLang="zh-CN" sz="1200" b="0" i="0" kern="1200" dirty="0" smtClean="0">
                <a:solidFill>
                  <a:schemeClr val="tx1"/>
                </a:solidFill>
                <a:effectLst/>
                <a:latin typeface="Calibri" pitchFamily="34" charset="0"/>
                <a:ea typeface="宋体" pitchFamily="2" charset="-122"/>
                <a:cs typeface="+mn-cs"/>
              </a:rPr>
              <a:t> { width: 10px; // or other value text-overflow: ellipsis; overflow: hidden; white-space: </a:t>
            </a:r>
            <a:r>
              <a:rPr lang="en-US" altLang="zh-CN" sz="1200" b="0" i="0" kern="1200" dirty="0" err="1" smtClean="0">
                <a:solidFill>
                  <a:schemeClr val="tx1"/>
                </a:solidFill>
                <a:effectLst/>
                <a:latin typeface="Calibri" pitchFamily="34" charset="0"/>
                <a:ea typeface="宋体" pitchFamily="2" charset="-122"/>
                <a:cs typeface="+mn-cs"/>
              </a:rPr>
              <a:t>nowrap</a:t>
            </a:r>
            <a:r>
              <a:rPr lang="en-US" altLang="zh-CN" sz="1200" b="0" i="0" kern="1200" dirty="0" smtClean="0">
                <a:solidFill>
                  <a:schemeClr val="tx1"/>
                </a:solidFill>
                <a:effectLst/>
                <a:latin typeface="Calibri" pitchFamily="34" charset="0"/>
                <a:ea typeface="宋体" pitchFamily="2" charset="-122"/>
                <a:cs typeface="+mn-cs"/>
              </a:rPr>
              <a:t>; } // example 2 .</a:t>
            </a:r>
            <a:r>
              <a:rPr lang="en-US" altLang="zh-CN" sz="1200" b="0" i="0" kern="1200" dirty="0" err="1" smtClean="0">
                <a:solidFill>
                  <a:schemeClr val="tx1"/>
                </a:solidFill>
                <a:effectLst/>
                <a:latin typeface="Calibri" pitchFamily="34" charset="0"/>
                <a:ea typeface="宋体" pitchFamily="2" charset="-122"/>
                <a:cs typeface="+mn-cs"/>
              </a:rPr>
              <a:t>spanTitle</a:t>
            </a:r>
            <a:r>
              <a:rPr lang="en-US" altLang="zh-CN" sz="1200" b="0" i="0" kern="1200" dirty="0" smtClean="0">
                <a:solidFill>
                  <a:schemeClr val="tx1"/>
                </a:solidFill>
                <a:effectLst/>
                <a:latin typeface="Calibri" pitchFamily="34" charset="0"/>
                <a:ea typeface="宋体" pitchFamily="2" charset="-122"/>
                <a:cs typeface="+mn-cs"/>
              </a:rPr>
              <a:t> { display: inline-block; width: 10px; text-overflow: ellipsis; overflow: hidden; white-space: </a:t>
            </a:r>
            <a:r>
              <a:rPr lang="en-US" altLang="zh-CN" sz="1200" b="0" i="0" kern="1200" dirty="0" err="1" smtClean="0">
                <a:solidFill>
                  <a:schemeClr val="tx1"/>
                </a:solidFill>
                <a:effectLst/>
                <a:latin typeface="Calibri" pitchFamily="34" charset="0"/>
                <a:ea typeface="宋体" pitchFamily="2" charset="-122"/>
                <a:cs typeface="+mn-cs"/>
              </a:rPr>
              <a:t>nowrap</a:t>
            </a:r>
            <a:r>
              <a:rPr lang="en-US" altLang="zh-CN" sz="1200" b="0" i="0" kern="1200" dirty="0" smtClean="0">
                <a:solidFill>
                  <a:schemeClr val="tx1"/>
                </a:solidFill>
                <a:effectLst/>
                <a:latin typeface="Calibri" pitchFamily="34" charset="0"/>
                <a:ea typeface="宋体" pitchFamily="2" charset="-122"/>
                <a:cs typeface="+mn-cs"/>
              </a:rPr>
              <a:t>; } // example 3 table { </a:t>
            </a:r>
            <a:r>
              <a:rPr lang="en-US" altLang="zh-CN" sz="1200" b="0" i="0" kern="1200" dirty="0" err="1" smtClean="0">
                <a:solidFill>
                  <a:schemeClr val="tx1"/>
                </a:solidFill>
                <a:effectLst/>
                <a:latin typeface="Calibri" pitchFamily="34" charset="0"/>
                <a:ea typeface="宋体" pitchFamily="2" charset="-122"/>
                <a:cs typeface="+mn-cs"/>
              </a:rPr>
              <a:t>table-layout:fixed</a:t>
            </a:r>
            <a:r>
              <a:rPr lang="en-US" altLang="zh-CN" sz="1200" b="0" i="0" kern="1200" dirty="0" smtClean="0">
                <a:solidFill>
                  <a:schemeClr val="tx1"/>
                </a:solidFill>
                <a:effectLst/>
                <a:latin typeface="Calibri" pitchFamily="34" charset="0"/>
                <a:ea typeface="宋体" pitchFamily="2" charset="-122"/>
                <a:cs typeface="+mn-cs"/>
              </a:rPr>
              <a:t>; } td { text-overflow: ellipsis; white-space: </a:t>
            </a:r>
            <a:r>
              <a:rPr lang="en-US" altLang="zh-CN" sz="1200" b="0" i="0" kern="1200" dirty="0" err="1" smtClean="0">
                <a:solidFill>
                  <a:schemeClr val="tx1"/>
                </a:solidFill>
                <a:effectLst/>
                <a:latin typeface="Calibri" pitchFamily="34" charset="0"/>
                <a:ea typeface="宋体" pitchFamily="2" charset="-122"/>
                <a:cs typeface="+mn-cs"/>
              </a:rPr>
              <a:t>nowrap</a:t>
            </a:r>
            <a:r>
              <a:rPr lang="en-US" altLang="zh-CN" sz="1200" b="0" i="0" kern="1200" dirty="0" smtClean="0">
                <a:solidFill>
                  <a:schemeClr val="tx1"/>
                </a:solidFill>
                <a:effectLst/>
                <a:latin typeface="Calibri" pitchFamily="34" charset="0"/>
                <a:ea typeface="宋体" pitchFamily="2" charset="-122"/>
                <a:cs typeface="+mn-cs"/>
              </a:rPr>
              <a:t>; overflow: hidden; width: 10px; } ```</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66</a:t>
            </a:fld>
            <a:endParaRPr lang="en-US"/>
          </a:p>
        </p:txBody>
      </p:sp>
    </p:spTree>
    <p:extLst>
      <p:ext uri="{BB962C8B-B14F-4D97-AF65-F5344CB8AC3E}">
        <p14:creationId xmlns:p14="http://schemas.microsoft.com/office/powerpoint/2010/main" val="163113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itchFamily="34" charset="0"/>
                <a:ea typeface="宋体" pitchFamily="2" charset="-122"/>
                <a:cs typeface="+mn-cs"/>
              </a:rPr>
              <a:t>input[type="text"]</a:t>
            </a:r>
          </a:p>
          <a:p>
            <a:r>
              <a:rPr lang="en-US" altLang="zh-CN" sz="1200" b="0" i="0" kern="1200" dirty="0" smtClean="0">
                <a:solidFill>
                  <a:schemeClr val="tx1"/>
                </a:solidFill>
                <a:effectLst/>
                <a:latin typeface="Calibri" pitchFamily="34" charset="0"/>
                <a:ea typeface="宋体" pitchFamily="2" charset="-122"/>
                <a:cs typeface="+mn-cs"/>
              </a:rPr>
              <a:t>{</a:t>
            </a:r>
          </a:p>
          <a:p>
            <a:r>
              <a:rPr lang="en-US" altLang="zh-CN" sz="1200" b="0" i="0" kern="1200" dirty="0" smtClean="0">
                <a:solidFill>
                  <a:schemeClr val="tx1"/>
                </a:solidFill>
                <a:effectLst/>
                <a:latin typeface="Calibri" pitchFamily="34" charset="0"/>
                <a:ea typeface="宋体" pitchFamily="2" charset="-122"/>
                <a:cs typeface="+mn-cs"/>
              </a:rPr>
              <a:t>  width:150px;</a:t>
            </a:r>
          </a:p>
          <a:p>
            <a:r>
              <a:rPr lang="en-US" altLang="zh-CN" sz="1200" b="0" i="0" kern="1200" dirty="0" smtClean="0">
                <a:solidFill>
                  <a:schemeClr val="tx1"/>
                </a:solidFill>
                <a:effectLst/>
                <a:latin typeface="Calibri" pitchFamily="34" charset="0"/>
                <a:ea typeface="宋体" pitchFamily="2" charset="-122"/>
                <a:cs typeface="+mn-cs"/>
              </a:rPr>
              <a:t>  </a:t>
            </a:r>
            <a:r>
              <a:rPr lang="en-US" altLang="zh-CN" sz="1200" b="0" i="0" kern="1200" dirty="0" err="1" smtClean="0">
                <a:solidFill>
                  <a:schemeClr val="tx1"/>
                </a:solidFill>
                <a:effectLst/>
                <a:latin typeface="Calibri" pitchFamily="34" charset="0"/>
                <a:ea typeface="宋体" pitchFamily="2" charset="-122"/>
                <a:cs typeface="+mn-cs"/>
              </a:rPr>
              <a:t>display:block</a:t>
            </a:r>
            <a:r>
              <a:rPr lang="en-US" altLang="zh-CN" sz="1200" b="0" i="0" kern="1200" dirty="0" smtClean="0">
                <a:solidFill>
                  <a:schemeClr val="tx1"/>
                </a:solidFill>
                <a:effectLst/>
                <a:latin typeface="Calibri" pitchFamily="34" charset="0"/>
                <a:ea typeface="宋体" pitchFamily="2" charset="-122"/>
                <a:cs typeface="+mn-cs"/>
              </a:rPr>
              <a:t>;</a:t>
            </a:r>
          </a:p>
          <a:p>
            <a:r>
              <a:rPr lang="en-US" altLang="zh-CN" sz="1200" b="0" i="0" kern="1200" dirty="0" smtClean="0">
                <a:solidFill>
                  <a:schemeClr val="tx1"/>
                </a:solidFill>
                <a:effectLst/>
                <a:latin typeface="Calibri" pitchFamily="34" charset="0"/>
                <a:ea typeface="宋体" pitchFamily="2" charset="-122"/>
                <a:cs typeface="+mn-cs"/>
              </a:rPr>
              <a:t>  margin-bottom:10px;</a:t>
            </a:r>
          </a:p>
          <a:p>
            <a:r>
              <a:rPr lang="en-US" altLang="zh-CN" sz="1200" b="0" i="0" kern="1200" dirty="0" smtClean="0">
                <a:solidFill>
                  <a:schemeClr val="tx1"/>
                </a:solidFill>
                <a:effectLst/>
                <a:latin typeface="Calibri" pitchFamily="34" charset="0"/>
                <a:ea typeface="宋体" pitchFamily="2" charset="-122"/>
                <a:cs typeface="+mn-cs"/>
              </a:rPr>
              <a:t>  </a:t>
            </a:r>
            <a:r>
              <a:rPr lang="en-US" altLang="zh-CN" sz="1200" b="0" i="0" kern="1200" dirty="0" err="1" smtClean="0">
                <a:solidFill>
                  <a:schemeClr val="tx1"/>
                </a:solidFill>
                <a:effectLst/>
                <a:latin typeface="Calibri" pitchFamily="34" charset="0"/>
                <a:ea typeface="宋体" pitchFamily="2" charset="-122"/>
                <a:cs typeface="+mn-cs"/>
              </a:rPr>
              <a:t>background-color:yellow</a:t>
            </a:r>
            <a:r>
              <a:rPr lang="en-US" altLang="zh-CN" sz="1200" b="0" i="0" kern="1200" dirty="0" smtClean="0">
                <a:solidFill>
                  <a:schemeClr val="tx1"/>
                </a:solidFill>
                <a:effectLst/>
                <a:latin typeface="Calibri" pitchFamily="34" charset="0"/>
                <a:ea typeface="宋体" pitchFamily="2" charset="-122"/>
                <a:cs typeface="+mn-cs"/>
              </a:rPr>
              <a:t>;</a:t>
            </a:r>
          </a:p>
          <a:p>
            <a:r>
              <a:rPr lang="en-US" altLang="zh-CN" sz="1200" b="0" i="0" kern="1200" dirty="0" smtClean="0">
                <a:solidFill>
                  <a:schemeClr val="tx1"/>
                </a:solidFill>
                <a:effectLst/>
                <a:latin typeface="Calibri" pitchFamily="34" charset="0"/>
                <a:ea typeface="宋体" pitchFamily="2" charset="-122"/>
                <a:cs typeface="+mn-cs"/>
              </a:rPr>
              <a:t>  font-family: Verdana, Arial;</a:t>
            </a:r>
          </a:p>
          <a:p>
            <a:r>
              <a:rPr lang="en-US" altLang="zh-CN" sz="1200" b="0" i="0" kern="1200" dirty="0" smtClean="0">
                <a:solidFill>
                  <a:schemeClr val="tx1"/>
                </a:solidFill>
                <a:effectLst/>
                <a:latin typeface="Calibri" pitchFamily="34" charset="0"/>
                <a:ea typeface="宋体" pitchFamily="2" charset="-122"/>
                <a:cs typeface="+mn-cs"/>
              </a:rPr>
              <a:t>}</a:t>
            </a:r>
          </a:p>
          <a:p>
            <a:r>
              <a:rPr lang="en-US" altLang="zh-CN" sz="1200" b="0" i="0" kern="1200" dirty="0" smtClean="0">
                <a:solidFill>
                  <a:schemeClr val="tx1"/>
                </a:solidFill>
                <a:effectLst/>
                <a:latin typeface="Calibri" pitchFamily="34" charset="0"/>
                <a:ea typeface="宋体" pitchFamily="2" charset="-122"/>
                <a:cs typeface="+mn-cs"/>
              </a:rPr>
              <a:t> </a:t>
            </a:r>
          </a:p>
          <a:p>
            <a:r>
              <a:rPr lang="en-US" altLang="zh-CN" sz="1200" b="0" i="0" kern="1200" dirty="0" smtClean="0">
                <a:solidFill>
                  <a:schemeClr val="tx1"/>
                </a:solidFill>
                <a:effectLst/>
                <a:latin typeface="Calibri" pitchFamily="34" charset="0"/>
                <a:ea typeface="宋体" pitchFamily="2" charset="-122"/>
                <a:cs typeface="+mn-cs"/>
              </a:rPr>
              <a:t>input[type="button"]</a:t>
            </a:r>
          </a:p>
          <a:p>
            <a:r>
              <a:rPr lang="en-US" altLang="zh-CN" sz="1200" b="0" i="0" kern="1200" dirty="0" smtClean="0">
                <a:solidFill>
                  <a:schemeClr val="tx1"/>
                </a:solidFill>
                <a:effectLst/>
                <a:latin typeface="Calibri" pitchFamily="34" charset="0"/>
                <a:ea typeface="宋体" pitchFamily="2" charset="-122"/>
                <a:cs typeface="+mn-cs"/>
              </a:rPr>
              <a:t>{</a:t>
            </a:r>
          </a:p>
          <a:p>
            <a:r>
              <a:rPr lang="en-US" altLang="zh-CN" sz="1200" b="0" i="0" kern="1200" dirty="0" smtClean="0">
                <a:solidFill>
                  <a:schemeClr val="tx1"/>
                </a:solidFill>
                <a:effectLst/>
                <a:latin typeface="Calibri" pitchFamily="34" charset="0"/>
                <a:ea typeface="宋体" pitchFamily="2" charset="-122"/>
                <a:cs typeface="+mn-cs"/>
              </a:rPr>
              <a:t>  width:120px;</a:t>
            </a:r>
          </a:p>
          <a:p>
            <a:r>
              <a:rPr lang="en-US" altLang="zh-CN" sz="1200" b="0" i="0" kern="1200" dirty="0" smtClean="0">
                <a:solidFill>
                  <a:schemeClr val="tx1"/>
                </a:solidFill>
                <a:effectLst/>
                <a:latin typeface="Calibri" pitchFamily="34" charset="0"/>
                <a:ea typeface="宋体" pitchFamily="2" charset="-122"/>
                <a:cs typeface="+mn-cs"/>
              </a:rPr>
              <a:t>  margin-left:35px;</a:t>
            </a:r>
          </a:p>
          <a:p>
            <a:r>
              <a:rPr lang="en-US" altLang="zh-CN" sz="1200" b="0" i="0" kern="1200" dirty="0" smtClean="0">
                <a:solidFill>
                  <a:schemeClr val="tx1"/>
                </a:solidFill>
                <a:effectLst/>
                <a:latin typeface="Calibri" pitchFamily="34" charset="0"/>
                <a:ea typeface="宋体" pitchFamily="2" charset="-122"/>
                <a:cs typeface="+mn-cs"/>
              </a:rPr>
              <a:t>  </a:t>
            </a:r>
            <a:r>
              <a:rPr lang="en-US" altLang="zh-CN" sz="1200" b="0" i="0" kern="1200" dirty="0" err="1" smtClean="0">
                <a:solidFill>
                  <a:schemeClr val="tx1"/>
                </a:solidFill>
                <a:effectLst/>
                <a:latin typeface="Calibri" pitchFamily="34" charset="0"/>
                <a:ea typeface="宋体" pitchFamily="2" charset="-122"/>
                <a:cs typeface="+mn-cs"/>
              </a:rPr>
              <a:t>display:block</a:t>
            </a:r>
            <a:r>
              <a:rPr lang="en-US" altLang="zh-CN" sz="1200" b="0" i="0" kern="1200" dirty="0" smtClean="0">
                <a:solidFill>
                  <a:schemeClr val="tx1"/>
                </a:solidFill>
                <a:effectLst/>
                <a:latin typeface="Calibri" pitchFamily="34" charset="0"/>
                <a:ea typeface="宋体" pitchFamily="2" charset="-122"/>
                <a:cs typeface="+mn-cs"/>
              </a:rPr>
              <a:t>;</a:t>
            </a:r>
          </a:p>
          <a:p>
            <a:r>
              <a:rPr lang="en-US" altLang="zh-CN" sz="1200" b="0" i="0" kern="1200" dirty="0" smtClean="0">
                <a:solidFill>
                  <a:schemeClr val="tx1"/>
                </a:solidFill>
                <a:effectLst/>
                <a:latin typeface="Calibri" pitchFamily="34" charset="0"/>
                <a:ea typeface="宋体" pitchFamily="2" charset="-122"/>
                <a:cs typeface="+mn-cs"/>
              </a:rPr>
              <a:t>  font-family: Verdana, Arial;</a:t>
            </a:r>
          </a:p>
          <a:p>
            <a:r>
              <a:rPr lang="en-US" altLang="zh-CN" sz="1200" b="0" i="0" kern="1200" dirty="0" smtClean="0">
                <a:solidFill>
                  <a:schemeClr val="tx1"/>
                </a:solidFill>
                <a:effectLst/>
                <a:latin typeface="Calibri" pitchFamily="34" charset="0"/>
                <a:ea typeface="宋体" pitchFamily="2" charset="-122"/>
                <a:cs typeface="+mn-cs"/>
              </a:rPr>
              <a:t>}</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73</a:t>
            </a:fld>
            <a:endParaRPr lang="en-US"/>
          </a:p>
        </p:txBody>
      </p:sp>
    </p:spTree>
    <p:extLst>
      <p:ext uri="{BB962C8B-B14F-4D97-AF65-F5344CB8AC3E}">
        <p14:creationId xmlns:p14="http://schemas.microsoft.com/office/powerpoint/2010/main" val="113453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Calibri" pitchFamily="34" charset="0"/>
                <a:ea typeface="宋体" pitchFamily="2" charset="-122"/>
                <a:cs typeface="+mn-cs"/>
              </a:rPr>
              <a:t>黄鹤楼</a:t>
            </a:r>
          </a:p>
          <a:p>
            <a:r>
              <a:rPr lang="zh-CN" altLang="en-US" sz="1200" b="0" i="0" u="none" strike="noStrike" kern="1200" dirty="0" smtClean="0">
                <a:solidFill>
                  <a:schemeClr val="tx1"/>
                </a:solidFill>
                <a:effectLst/>
                <a:latin typeface="Calibri" pitchFamily="34" charset="0"/>
                <a:ea typeface="宋体" pitchFamily="2" charset="-122"/>
                <a:cs typeface="+mn-cs"/>
                <a:hlinkClick r:id="rId3"/>
              </a:rPr>
              <a:t>崔颢</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u="none" strike="noStrike" kern="1200" dirty="0" smtClean="0">
                <a:solidFill>
                  <a:schemeClr val="tx1"/>
                </a:solidFill>
                <a:effectLst/>
                <a:latin typeface="Calibri" pitchFamily="34" charset="0"/>
                <a:ea typeface="宋体" pitchFamily="2" charset="-122"/>
                <a:cs typeface="+mn-cs"/>
                <a:hlinkClick r:id="rId4"/>
              </a:rPr>
              <a:t>〔</a:t>
            </a:r>
            <a:r>
              <a:rPr lang="zh-CN" altLang="en-US" sz="1200" b="0" i="0" u="none" strike="noStrike" kern="1200" dirty="0" smtClean="0">
                <a:solidFill>
                  <a:schemeClr val="tx1"/>
                </a:solidFill>
                <a:effectLst/>
                <a:latin typeface="Calibri" pitchFamily="34" charset="0"/>
                <a:ea typeface="宋体" pitchFamily="2" charset="-122"/>
                <a:cs typeface="+mn-cs"/>
                <a:hlinkClick r:id="rId4"/>
              </a:rPr>
              <a:t>唐代</a:t>
            </a:r>
            <a:r>
              <a:rPr lang="en-US" altLang="zh-CN" sz="1200" b="0" i="0" u="none" strike="noStrike" kern="1200" dirty="0" smtClean="0">
                <a:solidFill>
                  <a:schemeClr val="tx1"/>
                </a:solidFill>
                <a:effectLst/>
                <a:latin typeface="Calibri" pitchFamily="34" charset="0"/>
                <a:ea typeface="宋体" pitchFamily="2" charset="-122"/>
                <a:cs typeface="+mn-cs"/>
                <a:hlinkClick r:id="rId4"/>
              </a:rPr>
              <a:t>〕</a:t>
            </a:r>
            <a:endParaRPr lang="zh-CN" altLang="en-US" sz="1200" b="0" i="0" kern="1200" dirty="0" smtClean="0">
              <a:solidFill>
                <a:schemeClr val="tx1"/>
              </a:solidFill>
              <a:effectLst/>
              <a:latin typeface="Calibri" pitchFamily="34" charset="0"/>
              <a:ea typeface="宋体" pitchFamily="2" charset="-122"/>
              <a:cs typeface="+mn-cs"/>
            </a:endParaRPr>
          </a:p>
          <a:p>
            <a:r>
              <a:rPr lang="zh-CN" altLang="en-US" sz="1200" b="0" i="0" kern="1200" dirty="0" smtClean="0">
                <a:solidFill>
                  <a:schemeClr val="tx1"/>
                </a:solidFill>
                <a:effectLst/>
                <a:latin typeface="Calibri" pitchFamily="34" charset="0"/>
                <a:ea typeface="宋体" pitchFamily="2" charset="-122"/>
                <a:cs typeface="+mn-cs"/>
              </a:rPr>
              <a:t>昔人已乘黄鹤去，此地空余黄鹤楼。</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黄鹤一去不复返，白云千载空悠悠。</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晴川历历汉阳树，芳草萋萋鹦鹉洲。</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日暮乡关何处是？烟波江上使人愁。</a:t>
            </a:r>
          </a:p>
          <a:p>
            <a:r>
              <a:rPr lang="zh-CN" altLang="en-US" sz="1200" b="1" i="0" kern="1200" dirty="0" smtClean="0">
                <a:solidFill>
                  <a:schemeClr val="tx1"/>
                </a:solidFill>
                <a:effectLst/>
                <a:latin typeface="Calibri" pitchFamily="34" charset="0"/>
                <a:ea typeface="宋体" pitchFamily="2" charset="-122"/>
                <a:cs typeface="+mn-cs"/>
              </a:rPr>
              <a:t>黄鹤楼送孟浩然之广陵</a:t>
            </a:r>
            <a:endParaRPr lang="en-US" altLang="zh-CN" sz="1200" b="1" i="0" kern="1200" dirty="0" smtClean="0">
              <a:solidFill>
                <a:schemeClr val="tx1"/>
              </a:solidFill>
              <a:effectLst/>
              <a:latin typeface="Calibri" pitchFamily="34" charset="0"/>
              <a:ea typeface="宋体" pitchFamily="2" charset="-122"/>
              <a:cs typeface="+mn-cs"/>
            </a:endParaRPr>
          </a:p>
          <a:p>
            <a:r>
              <a:rPr lang="zh-CN" altLang="en-US" sz="1200" b="0" i="0" kern="1200" dirty="0" smtClean="0">
                <a:solidFill>
                  <a:schemeClr val="tx1"/>
                </a:solidFill>
                <a:effectLst/>
                <a:latin typeface="Calibri" pitchFamily="34" charset="0"/>
                <a:ea typeface="宋体" pitchFamily="2" charset="-122"/>
                <a:cs typeface="+mn-cs"/>
              </a:rPr>
              <a:t>李白</a:t>
            </a:r>
          </a:p>
          <a:p>
            <a:r>
              <a:rPr lang="zh-CN" altLang="en-US" sz="1200" b="0" i="0" kern="1200" dirty="0" smtClean="0">
                <a:solidFill>
                  <a:schemeClr val="tx1"/>
                </a:solidFill>
                <a:effectLst/>
                <a:latin typeface="Calibri" pitchFamily="34" charset="0"/>
                <a:ea typeface="宋体" pitchFamily="2" charset="-122"/>
                <a:cs typeface="+mn-cs"/>
              </a:rPr>
              <a:t>故人西辞黄鹤楼，烟花三月下扬州。</a:t>
            </a:r>
          </a:p>
          <a:p>
            <a:r>
              <a:rPr lang="zh-CN" altLang="en-US" sz="1200" b="0" i="0" kern="1200" dirty="0" smtClean="0">
                <a:solidFill>
                  <a:schemeClr val="tx1"/>
                </a:solidFill>
                <a:effectLst/>
                <a:latin typeface="Calibri" pitchFamily="34" charset="0"/>
                <a:ea typeface="宋体" pitchFamily="2" charset="-122"/>
                <a:cs typeface="+mn-cs"/>
              </a:rPr>
              <a:t>孤帆远影碧空尽，唯见长江天际流。</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77</a:t>
            </a:fld>
            <a:endParaRPr lang="en-US"/>
          </a:p>
        </p:txBody>
      </p:sp>
    </p:spTree>
    <p:extLst>
      <p:ext uri="{BB962C8B-B14F-4D97-AF65-F5344CB8AC3E}">
        <p14:creationId xmlns:p14="http://schemas.microsoft.com/office/powerpoint/2010/main" val="313026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78</a:t>
            </a:fld>
            <a:endParaRPr lang="en-US"/>
          </a:p>
        </p:txBody>
      </p:sp>
    </p:spTree>
    <p:extLst>
      <p:ext uri="{BB962C8B-B14F-4D97-AF65-F5344CB8AC3E}">
        <p14:creationId xmlns:p14="http://schemas.microsoft.com/office/powerpoint/2010/main" val="37370665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10">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82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943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25624" y="1052736"/>
            <a:ext cx="10601349" cy="5112568"/>
          </a:xfrm>
        </p:spPr>
        <p:txBody>
          <a:bodyPr/>
          <a:lstStyle>
            <a:lvl1pPr marL="342900" indent="-342900">
              <a:buClr>
                <a:schemeClr val="accent1"/>
              </a:buClr>
              <a:buFont typeface="Wingdings" panose="05000000000000000000" pitchFamily="2" charset="2"/>
              <a:buChar char="u"/>
              <a:defRPr>
                <a:solidFill>
                  <a:schemeClr val="accent2"/>
                </a:solidFill>
              </a:defRPr>
            </a:lvl1pPr>
            <a:lvl2pPr marL="742950" indent="-285750">
              <a:buClr>
                <a:schemeClr val="tx2"/>
              </a:buClr>
              <a:buFont typeface="Wingdings" panose="05000000000000000000" pitchFamily="2" charset="2"/>
              <a:buChar char="Ø"/>
              <a:defRPr b="1">
                <a:solidFill>
                  <a:schemeClr val="accent2"/>
                </a:solidFill>
                <a:latin typeface="华文仿宋" panose="02010600040101010101" pitchFamily="2" charset="-122"/>
                <a:ea typeface="华文仿宋" panose="02010600040101010101" pitchFamily="2" charset="-122"/>
              </a:defRPr>
            </a:lvl2pPr>
            <a:lvl3pPr marL="1143000" indent="-228600">
              <a:buClr>
                <a:schemeClr val="tx1"/>
              </a:buClr>
              <a:buFont typeface="Wingdings" panose="05000000000000000000" pitchFamily="2" charset="2"/>
              <a:buChar char="ü"/>
              <a:defRPr sz="2000">
                <a:solidFill>
                  <a:schemeClr val="accent2"/>
                </a:solidFill>
                <a:latin typeface="华文楷体" panose="02010600040101010101" pitchFamily="2" charset="-122"/>
                <a:ea typeface="华文楷体" panose="02010600040101010101" pitchFamily="2" charset="-122"/>
              </a:defRPr>
            </a:lvl3pPr>
            <a:lvl4pPr marL="1600200" indent="-228600">
              <a:buClr>
                <a:srgbClr val="FFC000"/>
              </a:buClr>
              <a:buFont typeface="Wingdings" panose="05000000000000000000" pitchFamily="2" charset="2"/>
              <a:buChar char="u"/>
              <a:defRPr>
                <a:solidFill>
                  <a:schemeClr val="accent2"/>
                </a:solidFill>
              </a:defRPr>
            </a:lvl4pPr>
            <a:lvl5pPr marL="2057400" indent="-228600">
              <a:buClr>
                <a:srgbClr val="FFC000"/>
              </a:buClr>
              <a:buFont typeface="Wingdings" panose="05000000000000000000" pitchFamily="2" charset="2"/>
              <a:buChar char="u"/>
              <a:defRPr>
                <a:solidFill>
                  <a:schemeClr val="accent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TextBox 11"/>
          <p:cNvSpPr txBox="1"/>
          <p:nvPr userDrawn="1"/>
        </p:nvSpPr>
        <p:spPr>
          <a:xfrm>
            <a:off x="11651531" y="6388866"/>
            <a:ext cx="423514" cy="307777"/>
          </a:xfrm>
          <a:prstGeom prst="rect">
            <a:avLst/>
          </a:prstGeom>
          <a:noFill/>
        </p:spPr>
        <p:txBody>
          <a:bodyPr wrap="none" rtlCol="0">
            <a:spAutoFit/>
          </a:bodyPr>
          <a:lstStyle/>
          <a:p>
            <a:pPr algn="ctr"/>
            <a:fld id="{A8D629F8-11E1-4F49-82F6-0EEED36D1DAD}" type="slidenum">
              <a:rPr lang="zh-CN" altLang="en-US" sz="1400" smtClean="0">
                <a:solidFill>
                  <a:srgbClr val="F8F8F8"/>
                </a:solidFill>
                <a:latin typeface="+mn-ea"/>
                <a:ea typeface="+mn-ea"/>
              </a:rPr>
              <a:pPr algn="ctr"/>
              <a:t>‹#›</a:t>
            </a:fld>
            <a:endParaRPr lang="zh-CN" altLang="en-US" sz="1400" dirty="0">
              <a:solidFill>
                <a:srgbClr val="F8F8F8"/>
              </a:solidFill>
              <a:latin typeface="+mn-ea"/>
              <a:ea typeface="+mn-ea"/>
            </a:endParaRPr>
          </a:p>
        </p:txBody>
      </p:sp>
      <p:sp>
        <p:nvSpPr>
          <p:cNvPr id="11" name="Freeform 10"/>
          <p:cNvSpPr>
            <a:spLocks/>
          </p:cNvSpPr>
          <p:nvPr userDrawn="1"/>
        </p:nvSpPr>
        <p:spPr bwMode="auto">
          <a:xfrm>
            <a:off x="193675" y="208707"/>
            <a:ext cx="7869238" cy="509587"/>
          </a:xfrm>
          <a:custGeom>
            <a:avLst/>
            <a:gdLst>
              <a:gd name="T0" fmla="*/ 0 w 10307"/>
              <a:gd name="T1" fmla="*/ 0 h 634"/>
              <a:gd name="T2" fmla="*/ 10307 w 10307"/>
              <a:gd name="T3" fmla="*/ 0 h 634"/>
              <a:gd name="T4" fmla="*/ 9896 w 10307"/>
              <a:gd name="T5" fmla="*/ 634 h 634"/>
              <a:gd name="T6" fmla="*/ 0 w 10307"/>
              <a:gd name="T7" fmla="*/ 634 h 634"/>
              <a:gd name="T8" fmla="*/ 0 w 10307"/>
              <a:gd name="T9" fmla="*/ 0 h 634"/>
            </a:gdLst>
            <a:ahLst/>
            <a:cxnLst>
              <a:cxn ang="0">
                <a:pos x="T0" y="T1"/>
              </a:cxn>
              <a:cxn ang="0">
                <a:pos x="T2" y="T3"/>
              </a:cxn>
              <a:cxn ang="0">
                <a:pos x="T4" y="T5"/>
              </a:cxn>
              <a:cxn ang="0">
                <a:pos x="T6" y="T7"/>
              </a:cxn>
              <a:cxn ang="0">
                <a:pos x="T8" y="T9"/>
              </a:cxn>
            </a:cxnLst>
            <a:rect l="0" t="0" r="r" b="b"/>
            <a:pathLst>
              <a:path w="10307" h="634">
                <a:moveTo>
                  <a:pt x="0" y="0"/>
                </a:moveTo>
                <a:lnTo>
                  <a:pt x="10307" y="0"/>
                </a:lnTo>
                <a:lnTo>
                  <a:pt x="9896" y="634"/>
                </a:lnTo>
                <a:lnTo>
                  <a:pt x="0" y="634"/>
                </a:lnTo>
                <a:lnTo>
                  <a:pt x="0" y="0"/>
                </a:lnTo>
                <a:close/>
              </a:path>
            </a:pathLst>
          </a:custGeom>
          <a:solidFill>
            <a:srgbClr val="70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userDrawn="1"/>
        </p:nvSpPr>
        <p:spPr bwMode="auto">
          <a:xfrm>
            <a:off x="7700963" y="143239"/>
            <a:ext cx="439738" cy="604837"/>
          </a:xfrm>
          <a:custGeom>
            <a:avLst/>
            <a:gdLst>
              <a:gd name="T0" fmla="*/ 508 w 576"/>
              <a:gd name="T1" fmla="*/ 0 h 754"/>
              <a:gd name="T2" fmla="*/ 508 w 576"/>
              <a:gd name="T3" fmla="*/ 0 h 754"/>
              <a:gd name="T4" fmla="*/ 527 w 576"/>
              <a:gd name="T5" fmla="*/ 0 h 754"/>
              <a:gd name="T6" fmla="*/ 527 w 576"/>
              <a:gd name="T7" fmla="*/ 0 h 754"/>
              <a:gd name="T8" fmla="*/ 548 w 576"/>
              <a:gd name="T9" fmla="*/ 0 h 754"/>
              <a:gd name="T10" fmla="*/ 548 w 576"/>
              <a:gd name="T11" fmla="*/ 0 h 754"/>
              <a:gd name="T12" fmla="*/ 576 w 576"/>
              <a:gd name="T13" fmla="*/ 0 h 754"/>
              <a:gd name="T14" fmla="*/ 91 w 576"/>
              <a:gd name="T15" fmla="*/ 754 h 754"/>
              <a:gd name="T16" fmla="*/ 63 w 576"/>
              <a:gd name="T17" fmla="*/ 754 h 754"/>
              <a:gd name="T18" fmla="*/ 63 w 576"/>
              <a:gd name="T19" fmla="*/ 754 h 754"/>
              <a:gd name="T20" fmla="*/ 41 w 576"/>
              <a:gd name="T21" fmla="*/ 754 h 754"/>
              <a:gd name="T22" fmla="*/ 41 w 576"/>
              <a:gd name="T23" fmla="*/ 754 h 754"/>
              <a:gd name="T24" fmla="*/ 22 w 576"/>
              <a:gd name="T25" fmla="*/ 754 h 754"/>
              <a:gd name="T26" fmla="*/ 22 w 576"/>
              <a:gd name="T27" fmla="*/ 754 h 754"/>
              <a:gd name="T28" fmla="*/ 0 w 576"/>
              <a:gd name="T29" fmla="*/ 754 h 754"/>
              <a:gd name="T30" fmla="*/ 0 w 576"/>
              <a:gd name="T31" fmla="*/ 754 h 754"/>
              <a:gd name="T32" fmla="*/ 486 w 576"/>
              <a:gd name="T33" fmla="*/ 0 h 754"/>
              <a:gd name="T34" fmla="*/ 508 w 576"/>
              <a:gd name="T3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6" h="754">
                <a:moveTo>
                  <a:pt x="508" y="0"/>
                </a:moveTo>
                <a:lnTo>
                  <a:pt x="508" y="0"/>
                </a:lnTo>
                <a:lnTo>
                  <a:pt x="527" y="0"/>
                </a:lnTo>
                <a:lnTo>
                  <a:pt x="527" y="0"/>
                </a:lnTo>
                <a:lnTo>
                  <a:pt x="548" y="0"/>
                </a:lnTo>
                <a:lnTo>
                  <a:pt x="548" y="0"/>
                </a:lnTo>
                <a:lnTo>
                  <a:pt x="576" y="0"/>
                </a:lnTo>
                <a:lnTo>
                  <a:pt x="91" y="754"/>
                </a:lnTo>
                <a:lnTo>
                  <a:pt x="63" y="754"/>
                </a:lnTo>
                <a:lnTo>
                  <a:pt x="63" y="754"/>
                </a:lnTo>
                <a:lnTo>
                  <a:pt x="41" y="754"/>
                </a:lnTo>
                <a:lnTo>
                  <a:pt x="41" y="754"/>
                </a:lnTo>
                <a:lnTo>
                  <a:pt x="22" y="754"/>
                </a:lnTo>
                <a:lnTo>
                  <a:pt x="22" y="754"/>
                </a:lnTo>
                <a:lnTo>
                  <a:pt x="0" y="754"/>
                </a:lnTo>
                <a:lnTo>
                  <a:pt x="0" y="754"/>
                </a:lnTo>
                <a:lnTo>
                  <a:pt x="486" y="0"/>
                </a:lnTo>
                <a:lnTo>
                  <a:pt x="508" y="0"/>
                </a:lnTo>
                <a:close/>
              </a:path>
            </a:pathLst>
          </a:custGeom>
          <a:solidFill>
            <a:srgbClr val="455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3"/>
          <p:cNvSpPr>
            <a:spLocks noChangeAspect="1" noChangeArrowheads="1" noTextEdit="1"/>
          </p:cNvSpPr>
          <p:nvPr userDrawn="1"/>
        </p:nvSpPr>
        <p:spPr bwMode="auto">
          <a:xfrm>
            <a:off x="122238" y="129331"/>
            <a:ext cx="12144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userDrawn="1"/>
        </p:nvSpPr>
        <p:spPr bwMode="auto">
          <a:xfrm>
            <a:off x="139700" y="129331"/>
            <a:ext cx="1212850" cy="87313"/>
          </a:xfrm>
          <a:custGeom>
            <a:avLst/>
            <a:gdLst>
              <a:gd name="T0" fmla="*/ 1529 w 1564"/>
              <a:gd name="T1" fmla="*/ 0 h 109"/>
              <a:gd name="T2" fmla="*/ 1564 w 1564"/>
              <a:gd name="T3" fmla="*/ 109 h 109"/>
              <a:gd name="T4" fmla="*/ 0 w 1564"/>
              <a:gd name="T5" fmla="*/ 109 h 109"/>
              <a:gd name="T6" fmla="*/ 1 w 1564"/>
              <a:gd name="T7" fmla="*/ 0 h 109"/>
              <a:gd name="T8" fmla="*/ 1529 w 1564"/>
              <a:gd name="T9" fmla="*/ 0 h 109"/>
            </a:gdLst>
            <a:ahLst/>
            <a:cxnLst>
              <a:cxn ang="0">
                <a:pos x="T0" y="T1"/>
              </a:cxn>
              <a:cxn ang="0">
                <a:pos x="T2" y="T3"/>
              </a:cxn>
              <a:cxn ang="0">
                <a:pos x="T4" y="T5"/>
              </a:cxn>
              <a:cxn ang="0">
                <a:pos x="T6" y="T7"/>
              </a:cxn>
              <a:cxn ang="0">
                <a:pos x="T8" y="T9"/>
              </a:cxn>
            </a:cxnLst>
            <a:rect l="0" t="0" r="r" b="b"/>
            <a:pathLst>
              <a:path w="1564" h="109">
                <a:moveTo>
                  <a:pt x="1529" y="0"/>
                </a:moveTo>
                <a:lnTo>
                  <a:pt x="1564" y="109"/>
                </a:lnTo>
                <a:lnTo>
                  <a:pt x="0" y="109"/>
                </a:lnTo>
                <a:lnTo>
                  <a:pt x="1" y="0"/>
                </a:lnTo>
                <a:lnTo>
                  <a:pt x="1529"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userDrawn="1"/>
        </p:nvSpPr>
        <p:spPr bwMode="auto">
          <a:xfrm>
            <a:off x="122238" y="129331"/>
            <a:ext cx="1203325" cy="668338"/>
          </a:xfrm>
          <a:custGeom>
            <a:avLst/>
            <a:gdLst>
              <a:gd name="T0" fmla="*/ 0 w 1551"/>
              <a:gd name="T1" fmla="*/ 0 h 839"/>
              <a:gd name="T2" fmla="*/ 1551 w 1551"/>
              <a:gd name="T3" fmla="*/ 0 h 839"/>
              <a:gd name="T4" fmla="*/ 1009 w 1551"/>
              <a:gd name="T5" fmla="*/ 839 h 839"/>
              <a:gd name="T6" fmla="*/ 3 w 1551"/>
              <a:gd name="T7" fmla="*/ 839 h 839"/>
              <a:gd name="T8" fmla="*/ 0 w 1551"/>
              <a:gd name="T9" fmla="*/ 0 h 839"/>
            </a:gdLst>
            <a:ahLst/>
            <a:cxnLst>
              <a:cxn ang="0">
                <a:pos x="T0" y="T1"/>
              </a:cxn>
              <a:cxn ang="0">
                <a:pos x="T2" y="T3"/>
              </a:cxn>
              <a:cxn ang="0">
                <a:pos x="T4" y="T5"/>
              </a:cxn>
              <a:cxn ang="0">
                <a:pos x="T6" y="T7"/>
              </a:cxn>
              <a:cxn ang="0">
                <a:pos x="T8" y="T9"/>
              </a:cxn>
            </a:cxnLst>
            <a:rect l="0" t="0" r="r" b="b"/>
            <a:pathLst>
              <a:path w="1551" h="839">
                <a:moveTo>
                  <a:pt x="0" y="0"/>
                </a:moveTo>
                <a:lnTo>
                  <a:pt x="1551" y="0"/>
                </a:lnTo>
                <a:lnTo>
                  <a:pt x="1009" y="839"/>
                </a:lnTo>
                <a:lnTo>
                  <a:pt x="3" y="839"/>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1261940" y="162669"/>
            <a:ext cx="9660977" cy="635000"/>
          </a:xfrm>
        </p:spPr>
        <p:txBody>
          <a:bodyPr/>
          <a:lstStyle>
            <a:lvl1pPr>
              <a:defRPr>
                <a:solidFill>
                  <a:srgbClr val="FFFFFF"/>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64612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88542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accent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9888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472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940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047990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89314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jp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jpg"/><Relationship Id="rId4" Type="http://schemas.openxmlformats.org/officeDocument/2006/relationships/image" Target="../media/image7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Microsoft_Visio_2003-2010___1.vsd"/></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Microsoft_Visio_2003-2010___2.vsd"/></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idx="4294967295"/>
          </p:nvPr>
        </p:nvSpPr>
        <p:spPr>
          <a:xfrm>
            <a:off x="2311640" y="3652043"/>
            <a:ext cx="7416824" cy="513011"/>
          </a:xfrm>
          <a:effectLst/>
        </p:spPr>
        <p:txBody>
          <a:bodyPr/>
          <a:lstStyle/>
          <a:p>
            <a:pPr algn="dist"/>
            <a:r>
              <a:rPr lang="zh-CN" altLang="en-US" sz="4400" b="1" dirty="0" smtClean="0">
                <a:solidFill>
                  <a:srgbClr val="F8F8F8"/>
                </a:solidFill>
              </a:rPr>
              <a:t>第</a:t>
            </a:r>
            <a:r>
              <a:rPr lang="en-US" altLang="zh-CN" sz="4400" b="1" dirty="0" smtClean="0">
                <a:solidFill>
                  <a:srgbClr val="F8F8F8"/>
                </a:solidFill>
              </a:rPr>
              <a:t>3</a:t>
            </a:r>
            <a:r>
              <a:rPr lang="zh-CN" altLang="en-US" sz="4400" b="1" dirty="0" smtClean="0">
                <a:solidFill>
                  <a:srgbClr val="F8F8F8"/>
                </a:solidFill>
              </a:rPr>
              <a:t>章 使用</a:t>
            </a:r>
            <a:r>
              <a:rPr lang="en-US" altLang="zh-CN" sz="4400" b="1" dirty="0" smtClean="0">
                <a:solidFill>
                  <a:srgbClr val="F8F8F8"/>
                </a:solidFill>
              </a:rPr>
              <a:t>CSS3</a:t>
            </a:r>
            <a:r>
              <a:rPr lang="zh-CN" altLang="en-US" sz="4400" b="1" dirty="0" smtClean="0">
                <a:solidFill>
                  <a:srgbClr val="F8F8F8"/>
                </a:solidFill>
              </a:rPr>
              <a:t>样式表</a:t>
            </a:r>
            <a:endParaRPr lang="zh-CN" sz="4400" b="1" dirty="0">
              <a:solidFill>
                <a:srgbClr val="F8F8F8"/>
              </a:solidFill>
            </a:endParaRPr>
          </a:p>
        </p:txBody>
      </p:sp>
      <p:sp>
        <p:nvSpPr>
          <p:cNvPr id="4100" name="Rectangle 4"/>
          <p:cNvSpPr>
            <a:spLocks noGrp="1" noChangeArrowheads="1"/>
          </p:cNvSpPr>
          <p:nvPr>
            <p:ph type="subTitle" idx="4294967295"/>
          </p:nvPr>
        </p:nvSpPr>
        <p:spPr>
          <a:xfrm>
            <a:off x="2497981" y="4941168"/>
            <a:ext cx="7200800" cy="458416"/>
          </a:xfrm>
          <a:noFill/>
          <a:ln>
            <a:noFill/>
          </a:ln>
          <a:effectLst/>
        </p:spPr>
        <p:txBody>
          <a:bodyPr vert="horz" wrap="square" lIns="91440" tIns="45720" rIns="91440" bIns="45720" numCol="1" anchor="ctr" anchorCtr="0" compatLnSpc="1">
            <a:prstTxWarp prst="textNoShape">
              <a:avLst/>
            </a:prstTxWarp>
          </a:bodyPr>
          <a:lstStyle/>
          <a:p>
            <a:pPr marL="0" indent="0" algn="ctr">
              <a:spcBef>
                <a:spcPct val="0"/>
              </a:spcBef>
              <a:buNone/>
            </a:pPr>
            <a:r>
              <a:rPr lang="zh-CN" altLang="en-US" sz="2400" dirty="0" smtClean="0">
                <a:solidFill>
                  <a:srgbClr val="F8F8F8"/>
                </a:solidFill>
                <a:latin typeface="+mj-lt"/>
                <a:ea typeface="+mj-ea"/>
                <a:cs typeface="+mj-cs"/>
              </a:rPr>
              <a:t>计算机与通信工程学院          </a:t>
            </a:r>
            <a:endParaRPr lang="zh-CN" sz="2400" dirty="0">
              <a:solidFill>
                <a:srgbClr val="F8F8F8"/>
              </a:solidFill>
              <a:latin typeface="+mj-lt"/>
              <a:ea typeface="+mj-ea"/>
              <a:cs typeface="+mj-cs"/>
            </a:endParaRPr>
          </a:p>
        </p:txBody>
      </p:sp>
      <p:sp>
        <p:nvSpPr>
          <p:cNvPr id="24" name="矩形 23"/>
          <p:cNvSpPr/>
          <p:nvPr/>
        </p:nvSpPr>
        <p:spPr bwMode="auto">
          <a:xfrm>
            <a:off x="4855570" y="5489871"/>
            <a:ext cx="1008112" cy="392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主讲人</a:t>
            </a:r>
          </a:p>
        </p:txBody>
      </p:sp>
      <p:sp>
        <p:nvSpPr>
          <p:cNvPr id="31" name="矩形 30"/>
          <p:cNvSpPr/>
          <p:nvPr/>
        </p:nvSpPr>
        <p:spPr bwMode="auto">
          <a:xfrm>
            <a:off x="5892800" y="5489871"/>
            <a:ext cx="1309341" cy="392311"/>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朱会东</a:t>
            </a:r>
          </a:p>
        </p:txBody>
      </p:sp>
      <p:grpSp>
        <p:nvGrpSpPr>
          <p:cNvPr id="4104" name="组合 4103"/>
          <p:cNvGrpSpPr/>
          <p:nvPr/>
        </p:nvGrpSpPr>
        <p:grpSpPr>
          <a:xfrm>
            <a:off x="4557712" y="2095499"/>
            <a:ext cx="2881314" cy="2808287"/>
            <a:chOff x="4719637" y="877888"/>
            <a:chExt cx="2881314" cy="2808287"/>
          </a:xfrm>
        </p:grpSpPr>
        <p:sp>
          <p:nvSpPr>
            <p:cNvPr id="12"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102" name="组合 4101"/>
          <p:cNvGrpSpPr/>
          <p:nvPr/>
        </p:nvGrpSpPr>
        <p:grpSpPr>
          <a:xfrm>
            <a:off x="5277644" y="2712243"/>
            <a:ext cx="1641475" cy="1571625"/>
            <a:chOff x="5395913" y="1517650"/>
            <a:chExt cx="1641475" cy="1571625"/>
          </a:xfrm>
        </p:grpSpPr>
        <p:sp>
          <p:nvSpPr>
            <p:cNvPr id="5" name="Freeform 5"/>
            <p:cNvSpPr>
              <a:spLocks noEditPoints="1"/>
            </p:cNvSpPr>
            <p:nvPr/>
          </p:nvSpPr>
          <p:spPr bwMode="auto">
            <a:xfrm>
              <a:off x="5395913" y="1517650"/>
              <a:ext cx="873125" cy="1127125"/>
            </a:xfrm>
            <a:custGeom>
              <a:avLst/>
              <a:gdLst>
                <a:gd name="T0" fmla="*/ 574 w 984"/>
                <a:gd name="T1" fmla="*/ 380 h 1262"/>
                <a:gd name="T2" fmla="*/ 723 w 984"/>
                <a:gd name="T3" fmla="*/ 167 h 1262"/>
                <a:gd name="T4" fmla="*/ 511 w 984"/>
                <a:gd name="T5" fmla="*/ 17 h 1262"/>
                <a:gd name="T6" fmla="*/ 361 w 984"/>
                <a:gd name="T7" fmla="*/ 230 h 1262"/>
                <a:gd name="T8" fmla="*/ 574 w 984"/>
                <a:gd name="T9" fmla="*/ 380 h 1262"/>
                <a:gd name="T10" fmla="*/ 938 w 984"/>
                <a:gd name="T11" fmla="*/ 665 h 1262"/>
                <a:gd name="T12" fmla="*/ 979 w 984"/>
                <a:gd name="T13" fmla="*/ 606 h 1262"/>
                <a:gd name="T14" fmla="*/ 920 w 984"/>
                <a:gd name="T15" fmla="*/ 565 h 1262"/>
                <a:gd name="T16" fmla="*/ 702 w 984"/>
                <a:gd name="T17" fmla="*/ 605 h 1262"/>
                <a:gd name="T18" fmla="*/ 554 w 984"/>
                <a:gd name="T19" fmla="*/ 441 h 1262"/>
                <a:gd name="T20" fmla="*/ 539 w 984"/>
                <a:gd name="T21" fmla="*/ 429 h 1262"/>
                <a:gd name="T22" fmla="*/ 530 w 984"/>
                <a:gd name="T23" fmla="*/ 425 h 1262"/>
                <a:gd name="T24" fmla="*/ 419 w 984"/>
                <a:gd name="T25" fmla="*/ 388 h 1262"/>
                <a:gd name="T26" fmla="*/ 419 w 984"/>
                <a:gd name="T27" fmla="*/ 388 h 1262"/>
                <a:gd name="T28" fmla="*/ 387 w 984"/>
                <a:gd name="T29" fmla="*/ 383 h 1262"/>
                <a:gd name="T30" fmla="*/ 141 w 984"/>
                <a:gd name="T31" fmla="*/ 426 h 1262"/>
                <a:gd name="T32" fmla="*/ 100 w 984"/>
                <a:gd name="T33" fmla="*/ 465 h 1262"/>
                <a:gd name="T34" fmla="*/ 11 w 984"/>
                <a:gd name="T35" fmla="*/ 689 h 1262"/>
                <a:gd name="T36" fmla="*/ 39 w 984"/>
                <a:gd name="T37" fmla="*/ 755 h 1262"/>
                <a:gd name="T38" fmla="*/ 105 w 984"/>
                <a:gd name="T39" fmla="*/ 727 h 1262"/>
                <a:gd name="T40" fmla="*/ 187 w 984"/>
                <a:gd name="T41" fmla="*/ 521 h 1262"/>
                <a:gd name="T42" fmla="*/ 313 w 984"/>
                <a:gd name="T43" fmla="*/ 499 h 1262"/>
                <a:gd name="T44" fmla="*/ 229 w 984"/>
                <a:gd name="T45" fmla="*/ 749 h 1262"/>
                <a:gd name="T46" fmla="*/ 225 w 984"/>
                <a:gd name="T47" fmla="*/ 766 h 1262"/>
                <a:gd name="T48" fmla="*/ 223 w 984"/>
                <a:gd name="T49" fmla="*/ 794 h 1262"/>
                <a:gd name="T50" fmla="*/ 263 w 984"/>
                <a:gd name="T51" fmla="*/ 1020 h 1262"/>
                <a:gd name="T52" fmla="*/ 61 w 984"/>
                <a:gd name="T53" fmla="*/ 1137 h 1262"/>
                <a:gd name="T54" fmla="*/ 39 w 984"/>
                <a:gd name="T55" fmla="*/ 1222 h 1262"/>
                <a:gd name="T56" fmla="*/ 124 w 984"/>
                <a:gd name="T57" fmla="*/ 1245 h 1262"/>
                <a:gd name="T58" fmla="*/ 359 w 984"/>
                <a:gd name="T59" fmla="*/ 1109 h 1262"/>
                <a:gd name="T60" fmla="*/ 370 w 984"/>
                <a:gd name="T61" fmla="*/ 1100 h 1262"/>
                <a:gd name="T62" fmla="*/ 393 w 984"/>
                <a:gd name="T63" fmla="*/ 1040 h 1262"/>
                <a:gd name="T64" fmla="*/ 365 w 984"/>
                <a:gd name="T65" fmla="*/ 881 h 1262"/>
                <a:gd name="T66" fmla="*/ 517 w 984"/>
                <a:gd name="T67" fmla="*/ 907 h 1262"/>
                <a:gd name="T68" fmla="*/ 547 w 984"/>
                <a:gd name="T69" fmla="*/ 1067 h 1262"/>
                <a:gd name="T70" fmla="*/ 620 w 984"/>
                <a:gd name="T71" fmla="*/ 1117 h 1262"/>
                <a:gd name="T72" fmla="*/ 670 w 984"/>
                <a:gd name="T73" fmla="*/ 1044 h 1262"/>
                <a:gd name="T74" fmla="*/ 632 w 984"/>
                <a:gd name="T75" fmla="*/ 847 h 1262"/>
                <a:gd name="T76" fmla="*/ 628 w 984"/>
                <a:gd name="T77" fmla="*/ 833 h 1262"/>
                <a:gd name="T78" fmla="*/ 579 w 984"/>
                <a:gd name="T79" fmla="*/ 792 h 1262"/>
                <a:gd name="T80" fmla="*/ 482 w 984"/>
                <a:gd name="T81" fmla="*/ 775 h 1262"/>
                <a:gd name="T82" fmla="*/ 546 w 984"/>
                <a:gd name="T83" fmla="*/ 583 h 1262"/>
                <a:gd name="T84" fmla="*/ 646 w 984"/>
                <a:gd name="T85" fmla="*/ 695 h 1262"/>
                <a:gd name="T86" fmla="*/ 701 w 984"/>
                <a:gd name="T87" fmla="*/ 709 h 1262"/>
                <a:gd name="T88" fmla="*/ 938 w 984"/>
                <a:gd name="T89" fmla="*/ 665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4" h="1262">
                  <a:moveTo>
                    <a:pt x="574" y="380"/>
                  </a:moveTo>
                  <a:cubicBezTo>
                    <a:pt x="674" y="362"/>
                    <a:pt x="741" y="267"/>
                    <a:pt x="723" y="167"/>
                  </a:cubicBezTo>
                  <a:cubicBezTo>
                    <a:pt x="706" y="67"/>
                    <a:pt x="611" y="0"/>
                    <a:pt x="511" y="17"/>
                  </a:cubicBezTo>
                  <a:cubicBezTo>
                    <a:pt x="411" y="35"/>
                    <a:pt x="344" y="130"/>
                    <a:pt x="361" y="230"/>
                  </a:cubicBezTo>
                  <a:cubicBezTo>
                    <a:pt x="379" y="330"/>
                    <a:pt x="474" y="397"/>
                    <a:pt x="574" y="380"/>
                  </a:cubicBezTo>
                  <a:close/>
                  <a:moveTo>
                    <a:pt x="938" y="665"/>
                  </a:moveTo>
                  <a:cubicBezTo>
                    <a:pt x="966" y="660"/>
                    <a:pt x="984" y="634"/>
                    <a:pt x="979" y="606"/>
                  </a:cubicBezTo>
                  <a:cubicBezTo>
                    <a:pt x="974" y="578"/>
                    <a:pt x="947" y="560"/>
                    <a:pt x="920" y="565"/>
                  </a:cubicBezTo>
                  <a:lnTo>
                    <a:pt x="702" y="605"/>
                  </a:lnTo>
                  <a:lnTo>
                    <a:pt x="554" y="441"/>
                  </a:lnTo>
                  <a:cubicBezTo>
                    <a:pt x="550" y="436"/>
                    <a:pt x="545" y="432"/>
                    <a:pt x="539" y="429"/>
                  </a:cubicBezTo>
                  <a:cubicBezTo>
                    <a:pt x="536" y="428"/>
                    <a:pt x="533" y="426"/>
                    <a:pt x="530" y="425"/>
                  </a:cubicBezTo>
                  <a:lnTo>
                    <a:pt x="419" y="388"/>
                  </a:lnTo>
                  <a:cubicBezTo>
                    <a:pt x="419" y="388"/>
                    <a:pt x="419" y="388"/>
                    <a:pt x="419" y="388"/>
                  </a:cubicBezTo>
                  <a:cubicBezTo>
                    <a:pt x="410" y="383"/>
                    <a:pt x="399" y="381"/>
                    <a:pt x="387" y="383"/>
                  </a:cubicBezTo>
                  <a:lnTo>
                    <a:pt x="141" y="426"/>
                  </a:lnTo>
                  <a:cubicBezTo>
                    <a:pt x="120" y="429"/>
                    <a:pt x="104" y="445"/>
                    <a:pt x="100" y="465"/>
                  </a:cubicBezTo>
                  <a:lnTo>
                    <a:pt x="11" y="689"/>
                  </a:lnTo>
                  <a:cubicBezTo>
                    <a:pt x="0" y="715"/>
                    <a:pt x="13" y="745"/>
                    <a:pt x="39" y="755"/>
                  </a:cubicBezTo>
                  <a:cubicBezTo>
                    <a:pt x="65" y="766"/>
                    <a:pt x="95" y="753"/>
                    <a:pt x="105" y="727"/>
                  </a:cubicBezTo>
                  <a:lnTo>
                    <a:pt x="187" y="521"/>
                  </a:lnTo>
                  <a:lnTo>
                    <a:pt x="313" y="499"/>
                  </a:lnTo>
                  <a:lnTo>
                    <a:pt x="229" y="749"/>
                  </a:lnTo>
                  <a:cubicBezTo>
                    <a:pt x="227" y="755"/>
                    <a:pt x="226" y="760"/>
                    <a:pt x="225" y="766"/>
                  </a:cubicBezTo>
                  <a:cubicBezTo>
                    <a:pt x="222" y="775"/>
                    <a:pt x="222" y="784"/>
                    <a:pt x="223" y="794"/>
                  </a:cubicBezTo>
                  <a:lnTo>
                    <a:pt x="263" y="1020"/>
                  </a:lnTo>
                  <a:lnTo>
                    <a:pt x="61" y="1137"/>
                  </a:lnTo>
                  <a:cubicBezTo>
                    <a:pt x="31" y="1154"/>
                    <a:pt x="21" y="1193"/>
                    <a:pt x="39" y="1222"/>
                  </a:cubicBezTo>
                  <a:cubicBezTo>
                    <a:pt x="56" y="1252"/>
                    <a:pt x="94" y="1262"/>
                    <a:pt x="124" y="1245"/>
                  </a:cubicBezTo>
                  <a:lnTo>
                    <a:pt x="359" y="1109"/>
                  </a:lnTo>
                  <a:cubicBezTo>
                    <a:pt x="363" y="1106"/>
                    <a:pt x="366" y="1103"/>
                    <a:pt x="370" y="1100"/>
                  </a:cubicBezTo>
                  <a:cubicBezTo>
                    <a:pt x="387" y="1087"/>
                    <a:pt x="397" y="1064"/>
                    <a:pt x="393" y="1040"/>
                  </a:cubicBezTo>
                  <a:lnTo>
                    <a:pt x="365" y="881"/>
                  </a:lnTo>
                  <a:lnTo>
                    <a:pt x="517" y="907"/>
                  </a:lnTo>
                  <a:lnTo>
                    <a:pt x="547" y="1067"/>
                  </a:lnTo>
                  <a:cubicBezTo>
                    <a:pt x="553" y="1101"/>
                    <a:pt x="586" y="1123"/>
                    <a:pt x="620" y="1117"/>
                  </a:cubicBezTo>
                  <a:cubicBezTo>
                    <a:pt x="654" y="1110"/>
                    <a:pt x="676" y="1078"/>
                    <a:pt x="670" y="1044"/>
                  </a:cubicBezTo>
                  <a:lnTo>
                    <a:pt x="632" y="847"/>
                  </a:lnTo>
                  <a:cubicBezTo>
                    <a:pt x="631" y="842"/>
                    <a:pt x="630" y="837"/>
                    <a:pt x="628" y="833"/>
                  </a:cubicBezTo>
                  <a:cubicBezTo>
                    <a:pt x="621" y="812"/>
                    <a:pt x="603" y="796"/>
                    <a:pt x="579" y="792"/>
                  </a:cubicBezTo>
                  <a:lnTo>
                    <a:pt x="482" y="775"/>
                  </a:lnTo>
                  <a:lnTo>
                    <a:pt x="546" y="583"/>
                  </a:lnTo>
                  <a:lnTo>
                    <a:pt x="646" y="695"/>
                  </a:lnTo>
                  <a:cubicBezTo>
                    <a:pt x="660" y="710"/>
                    <a:pt x="682" y="715"/>
                    <a:pt x="701" y="709"/>
                  </a:cubicBezTo>
                  <a:lnTo>
                    <a:pt x="938" y="665"/>
                  </a:ln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096" name="组合 4095"/>
            <p:cNvGrpSpPr/>
            <p:nvPr/>
          </p:nvGrpSpPr>
          <p:grpSpPr>
            <a:xfrm>
              <a:off x="6116638" y="2249488"/>
              <a:ext cx="920750" cy="260350"/>
              <a:chOff x="6116638" y="2249488"/>
              <a:chExt cx="920750" cy="260350"/>
            </a:xfrm>
          </p:grpSpPr>
          <p:sp>
            <p:nvSpPr>
              <p:cNvPr id="6" name="Freeform 6"/>
              <p:cNvSpPr>
                <a:spLocks/>
              </p:cNvSpPr>
              <p:nvPr/>
            </p:nvSpPr>
            <p:spPr bwMode="auto">
              <a:xfrm>
                <a:off x="6116638" y="2249488"/>
                <a:ext cx="920750" cy="260350"/>
              </a:xfrm>
              <a:custGeom>
                <a:avLst/>
                <a:gdLst>
                  <a:gd name="T0" fmla="*/ 1006 w 1037"/>
                  <a:gd name="T1" fmla="*/ 245 h 291"/>
                  <a:gd name="T2" fmla="*/ 414 w 1037"/>
                  <a:gd name="T3" fmla="*/ 245 h 291"/>
                  <a:gd name="T4" fmla="*/ 200 w 1037"/>
                  <a:gd name="T5" fmla="*/ 245 h 291"/>
                  <a:gd name="T6" fmla="*/ 152 w 1037"/>
                  <a:gd name="T7" fmla="*/ 244 h 291"/>
                  <a:gd name="T8" fmla="*/ 81 w 1037"/>
                  <a:gd name="T9" fmla="*/ 100 h 291"/>
                  <a:gd name="T10" fmla="*/ 226 w 1037"/>
                  <a:gd name="T11" fmla="*/ 47 h 291"/>
                  <a:gd name="T12" fmla="*/ 447 w 1037"/>
                  <a:gd name="T13" fmla="*/ 47 h 291"/>
                  <a:gd name="T14" fmla="*/ 1007 w 1037"/>
                  <a:gd name="T15" fmla="*/ 47 h 291"/>
                  <a:gd name="T16" fmla="*/ 1007 w 1037"/>
                  <a:gd name="T17" fmla="*/ 0 h 291"/>
                  <a:gd name="T18" fmla="*/ 414 w 1037"/>
                  <a:gd name="T19" fmla="*/ 0 h 291"/>
                  <a:gd name="T20" fmla="*/ 200 w 1037"/>
                  <a:gd name="T21" fmla="*/ 0 h 291"/>
                  <a:gd name="T22" fmla="*/ 154 w 1037"/>
                  <a:gd name="T23" fmla="*/ 1 h 291"/>
                  <a:gd name="T24" fmla="*/ 28 w 1037"/>
                  <a:gd name="T25" fmla="*/ 110 h 291"/>
                  <a:gd name="T26" fmla="*/ 178 w 1037"/>
                  <a:gd name="T27" fmla="*/ 291 h 291"/>
                  <a:gd name="T28" fmla="*/ 356 w 1037"/>
                  <a:gd name="T29" fmla="*/ 291 h 291"/>
                  <a:gd name="T30" fmla="*/ 999 w 1037"/>
                  <a:gd name="T31" fmla="*/ 291 h 291"/>
                  <a:gd name="T32" fmla="*/ 1007 w 1037"/>
                  <a:gd name="T33" fmla="*/ 291 h 291"/>
                  <a:gd name="T34" fmla="*/ 1008 w 1037"/>
                  <a:gd name="T35" fmla="*/ 245 h 291"/>
                  <a:gd name="T36" fmla="*/ 1006 w 1037"/>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7" h="291">
                    <a:moveTo>
                      <a:pt x="1006" y="245"/>
                    </a:moveTo>
                    <a:lnTo>
                      <a:pt x="414" y="245"/>
                    </a:lnTo>
                    <a:lnTo>
                      <a:pt x="200" y="245"/>
                    </a:lnTo>
                    <a:cubicBezTo>
                      <a:pt x="184" y="245"/>
                      <a:pt x="168" y="246"/>
                      <a:pt x="152" y="244"/>
                    </a:cubicBezTo>
                    <a:cubicBezTo>
                      <a:pt x="86" y="233"/>
                      <a:pt x="52" y="158"/>
                      <a:pt x="81" y="100"/>
                    </a:cubicBezTo>
                    <a:cubicBezTo>
                      <a:pt x="110" y="42"/>
                      <a:pt x="172" y="47"/>
                      <a:pt x="226" y="47"/>
                    </a:cubicBezTo>
                    <a:lnTo>
                      <a:pt x="447" y="47"/>
                    </a:lnTo>
                    <a:lnTo>
                      <a:pt x="1007" y="47"/>
                    </a:lnTo>
                    <a:cubicBezTo>
                      <a:pt x="1037" y="47"/>
                      <a:pt x="1037" y="0"/>
                      <a:pt x="1007" y="0"/>
                    </a:cubicBezTo>
                    <a:lnTo>
                      <a:pt x="414" y="0"/>
                    </a:lnTo>
                    <a:lnTo>
                      <a:pt x="200" y="0"/>
                    </a:lnTo>
                    <a:cubicBezTo>
                      <a:pt x="184" y="0"/>
                      <a:pt x="169" y="0"/>
                      <a:pt x="154" y="1"/>
                    </a:cubicBezTo>
                    <a:cubicBezTo>
                      <a:pt x="93" y="7"/>
                      <a:pt x="44" y="52"/>
                      <a:pt x="28" y="110"/>
                    </a:cubicBezTo>
                    <a:cubicBezTo>
                      <a:pt x="0" y="207"/>
                      <a:pt x="84" y="291"/>
                      <a:pt x="178" y="291"/>
                    </a:cubicBezTo>
                    <a:lnTo>
                      <a:pt x="356" y="291"/>
                    </a:lnTo>
                    <a:lnTo>
                      <a:pt x="999" y="291"/>
                    </a:lnTo>
                    <a:lnTo>
                      <a:pt x="1007" y="291"/>
                    </a:lnTo>
                    <a:cubicBezTo>
                      <a:pt x="1036" y="291"/>
                      <a:pt x="1037" y="246"/>
                      <a:pt x="1008" y="245"/>
                    </a:cubicBezTo>
                    <a:cubicBezTo>
                      <a:pt x="1007" y="245"/>
                      <a:pt x="1007" y="245"/>
                      <a:pt x="1006"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noEditPoints="1"/>
              </p:cNvSpPr>
              <p:nvPr/>
            </p:nvSpPr>
            <p:spPr bwMode="auto">
              <a:xfrm>
                <a:off x="6199188" y="2305050"/>
                <a:ext cx="773113" cy="152400"/>
              </a:xfrm>
              <a:custGeom>
                <a:avLst/>
                <a:gdLst>
                  <a:gd name="T0" fmla="*/ 55 w 872"/>
                  <a:gd name="T1" fmla="*/ 170 h 170"/>
                  <a:gd name="T2" fmla="*/ 845 w 872"/>
                  <a:gd name="T3" fmla="*/ 170 h 170"/>
                  <a:gd name="T4" fmla="*/ 845 w 872"/>
                  <a:gd name="T5" fmla="*/ 128 h 170"/>
                  <a:gd name="T6" fmla="*/ 55 w 872"/>
                  <a:gd name="T7" fmla="*/ 128 h 170"/>
                  <a:gd name="T8" fmla="*/ 55 w 872"/>
                  <a:gd name="T9" fmla="*/ 170 h 170"/>
                  <a:gd name="T10" fmla="*/ 27 w 872"/>
                  <a:gd name="T11" fmla="*/ 106 h 170"/>
                  <a:gd name="T12" fmla="*/ 817 w 872"/>
                  <a:gd name="T13" fmla="*/ 106 h 170"/>
                  <a:gd name="T14" fmla="*/ 817 w 872"/>
                  <a:gd name="T15" fmla="*/ 64 h 170"/>
                  <a:gd name="T16" fmla="*/ 27 w 872"/>
                  <a:gd name="T17" fmla="*/ 64 h 170"/>
                  <a:gd name="T18" fmla="*/ 27 w 872"/>
                  <a:gd name="T19" fmla="*/ 106 h 170"/>
                  <a:gd name="T20" fmla="*/ 55 w 872"/>
                  <a:gd name="T21" fmla="*/ 42 h 170"/>
                  <a:gd name="T22" fmla="*/ 845 w 872"/>
                  <a:gd name="T23" fmla="*/ 42 h 170"/>
                  <a:gd name="T24" fmla="*/ 845 w 872"/>
                  <a:gd name="T25" fmla="*/ 0 h 170"/>
                  <a:gd name="T26" fmla="*/ 55 w 872"/>
                  <a:gd name="T27" fmla="*/ 0 h 170"/>
                  <a:gd name="T28" fmla="*/ 55 w 872"/>
                  <a:gd name="T29"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2" h="170">
                    <a:moveTo>
                      <a:pt x="55" y="170"/>
                    </a:moveTo>
                    <a:lnTo>
                      <a:pt x="845" y="170"/>
                    </a:lnTo>
                    <a:cubicBezTo>
                      <a:pt x="872" y="170"/>
                      <a:pt x="872" y="128"/>
                      <a:pt x="845" y="128"/>
                    </a:cubicBezTo>
                    <a:lnTo>
                      <a:pt x="55" y="128"/>
                    </a:lnTo>
                    <a:cubicBezTo>
                      <a:pt x="28" y="128"/>
                      <a:pt x="28" y="170"/>
                      <a:pt x="55" y="170"/>
                    </a:cubicBezTo>
                    <a:close/>
                    <a:moveTo>
                      <a:pt x="27" y="106"/>
                    </a:moveTo>
                    <a:lnTo>
                      <a:pt x="817" y="106"/>
                    </a:lnTo>
                    <a:cubicBezTo>
                      <a:pt x="844" y="106"/>
                      <a:pt x="844" y="64"/>
                      <a:pt x="817" y="64"/>
                    </a:cubicBezTo>
                    <a:lnTo>
                      <a:pt x="27" y="64"/>
                    </a:lnTo>
                    <a:cubicBezTo>
                      <a:pt x="0" y="64"/>
                      <a:pt x="0" y="106"/>
                      <a:pt x="27" y="106"/>
                    </a:cubicBezTo>
                    <a:close/>
                    <a:moveTo>
                      <a:pt x="55" y="42"/>
                    </a:moveTo>
                    <a:lnTo>
                      <a:pt x="845" y="42"/>
                    </a:lnTo>
                    <a:cubicBezTo>
                      <a:pt x="872" y="42"/>
                      <a:pt x="872" y="0"/>
                      <a:pt x="845" y="0"/>
                    </a:cubicBezTo>
                    <a:lnTo>
                      <a:pt x="55" y="0"/>
                    </a:lnTo>
                    <a:cubicBezTo>
                      <a:pt x="28" y="0"/>
                      <a:pt x="28" y="42"/>
                      <a:pt x="55"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
              <p:cNvSpPr>
                <a:spLocks/>
              </p:cNvSpPr>
              <p:nvPr/>
            </p:nvSpPr>
            <p:spPr bwMode="auto">
              <a:xfrm>
                <a:off x="6777038" y="2303463"/>
                <a:ext cx="87313" cy="84138"/>
              </a:xfrm>
              <a:custGeom>
                <a:avLst/>
                <a:gdLst>
                  <a:gd name="T0" fmla="*/ 0 w 99"/>
                  <a:gd name="T1" fmla="*/ 0 h 93"/>
                  <a:gd name="T2" fmla="*/ 99 w 99"/>
                  <a:gd name="T3" fmla="*/ 0 h 93"/>
                  <a:gd name="T4" fmla="*/ 99 w 99"/>
                  <a:gd name="T5" fmla="*/ 93 h 93"/>
                  <a:gd name="T6" fmla="*/ 52 w 99"/>
                  <a:gd name="T7" fmla="*/ 74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98" name="组合 4097"/>
            <p:cNvGrpSpPr/>
            <p:nvPr/>
          </p:nvGrpSpPr>
          <p:grpSpPr>
            <a:xfrm>
              <a:off x="5797550" y="2540000"/>
              <a:ext cx="941388" cy="260350"/>
              <a:chOff x="5797550" y="2540000"/>
              <a:chExt cx="941388" cy="260350"/>
            </a:xfrm>
          </p:grpSpPr>
          <p:sp>
            <p:nvSpPr>
              <p:cNvPr id="8" name="Freeform 8"/>
              <p:cNvSpPr>
                <a:spLocks/>
              </p:cNvSpPr>
              <p:nvPr/>
            </p:nvSpPr>
            <p:spPr bwMode="auto">
              <a:xfrm>
                <a:off x="5797550" y="2540000"/>
                <a:ext cx="941388" cy="260350"/>
              </a:xfrm>
              <a:custGeom>
                <a:avLst/>
                <a:gdLst>
                  <a:gd name="T0" fmla="*/ 1029 w 1060"/>
                  <a:gd name="T1" fmla="*/ 245 h 292"/>
                  <a:gd name="T2" fmla="*/ 414 w 1060"/>
                  <a:gd name="T3" fmla="*/ 245 h 292"/>
                  <a:gd name="T4" fmla="*/ 199 w 1060"/>
                  <a:gd name="T5" fmla="*/ 245 h 292"/>
                  <a:gd name="T6" fmla="*/ 152 w 1060"/>
                  <a:gd name="T7" fmla="*/ 244 h 292"/>
                  <a:gd name="T8" fmla="*/ 81 w 1060"/>
                  <a:gd name="T9" fmla="*/ 101 h 292"/>
                  <a:gd name="T10" fmla="*/ 226 w 1060"/>
                  <a:gd name="T11" fmla="*/ 48 h 292"/>
                  <a:gd name="T12" fmla="*/ 446 w 1060"/>
                  <a:gd name="T13" fmla="*/ 48 h 292"/>
                  <a:gd name="T14" fmla="*/ 1029 w 1060"/>
                  <a:gd name="T15" fmla="*/ 48 h 292"/>
                  <a:gd name="T16" fmla="*/ 1029 w 1060"/>
                  <a:gd name="T17" fmla="*/ 1 h 292"/>
                  <a:gd name="T18" fmla="*/ 414 w 1060"/>
                  <a:gd name="T19" fmla="*/ 1 h 292"/>
                  <a:gd name="T20" fmla="*/ 199 w 1060"/>
                  <a:gd name="T21" fmla="*/ 1 h 292"/>
                  <a:gd name="T22" fmla="*/ 153 w 1060"/>
                  <a:gd name="T23" fmla="*/ 2 h 292"/>
                  <a:gd name="T24" fmla="*/ 28 w 1060"/>
                  <a:gd name="T25" fmla="*/ 110 h 292"/>
                  <a:gd name="T26" fmla="*/ 177 w 1060"/>
                  <a:gd name="T27" fmla="*/ 292 h 292"/>
                  <a:gd name="T28" fmla="*/ 356 w 1060"/>
                  <a:gd name="T29" fmla="*/ 292 h 292"/>
                  <a:gd name="T30" fmla="*/ 1022 w 1060"/>
                  <a:gd name="T31" fmla="*/ 292 h 292"/>
                  <a:gd name="T32" fmla="*/ 1029 w 1060"/>
                  <a:gd name="T33" fmla="*/ 292 h 292"/>
                  <a:gd name="T34" fmla="*/ 1031 w 1060"/>
                  <a:gd name="T35" fmla="*/ 245 h 292"/>
                  <a:gd name="T36" fmla="*/ 1029 w 1060"/>
                  <a:gd name="T37" fmla="*/ 24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0" h="292">
                    <a:moveTo>
                      <a:pt x="1029" y="245"/>
                    </a:moveTo>
                    <a:lnTo>
                      <a:pt x="414" y="245"/>
                    </a:lnTo>
                    <a:lnTo>
                      <a:pt x="199" y="245"/>
                    </a:lnTo>
                    <a:cubicBezTo>
                      <a:pt x="184" y="245"/>
                      <a:pt x="167" y="246"/>
                      <a:pt x="152" y="244"/>
                    </a:cubicBezTo>
                    <a:cubicBezTo>
                      <a:pt x="86" y="234"/>
                      <a:pt x="52" y="159"/>
                      <a:pt x="81" y="101"/>
                    </a:cubicBezTo>
                    <a:cubicBezTo>
                      <a:pt x="110" y="42"/>
                      <a:pt x="172" y="48"/>
                      <a:pt x="226" y="48"/>
                    </a:cubicBezTo>
                    <a:lnTo>
                      <a:pt x="446" y="48"/>
                    </a:lnTo>
                    <a:lnTo>
                      <a:pt x="1029" y="48"/>
                    </a:lnTo>
                    <a:cubicBezTo>
                      <a:pt x="1060" y="48"/>
                      <a:pt x="1060" y="1"/>
                      <a:pt x="1029" y="1"/>
                    </a:cubicBezTo>
                    <a:lnTo>
                      <a:pt x="414" y="1"/>
                    </a:lnTo>
                    <a:lnTo>
                      <a:pt x="199" y="1"/>
                    </a:lnTo>
                    <a:cubicBezTo>
                      <a:pt x="184" y="1"/>
                      <a:pt x="169" y="0"/>
                      <a:pt x="153" y="2"/>
                    </a:cubicBezTo>
                    <a:cubicBezTo>
                      <a:pt x="93" y="8"/>
                      <a:pt x="44" y="53"/>
                      <a:pt x="28" y="110"/>
                    </a:cubicBezTo>
                    <a:cubicBezTo>
                      <a:pt x="0" y="208"/>
                      <a:pt x="83" y="292"/>
                      <a:pt x="177" y="292"/>
                    </a:cubicBezTo>
                    <a:lnTo>
                      <a:pt x="356" y="292"/>
                    </a:lnTo>
                    <a:lnTo>
                      <a:pt x="1022" y="292"/>
                    </a:lnTo>
                    <a:lnTo>
                      <a:pt x="1029" y="292"/>
                    </a:lnTo>
                    <a:cubicBezTo>
                      <a:pt x="1059" y="292"/>
                      <a:pt x="1060" y="246"/>
                      <a:pt x="1031" y="245"/>
                    </a:cubicBezTo>
                    <a:cubicBezTo>
                      <a:pt x="1030" y="245"/>
                      <a:pt x="1029" y="245"/>
                      <a:pt x="1029"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noEditPoints="1"/>
              </p:cNvSpPr>
              <p:nvPr/>
            </p:nvSpPr>
            <p:spPr bwMode="auto">
              <a:xfrm>
                <a:off x="5880100" y="2595563"/>
                <a:ext cx="830263" cy="150813"/>
              </a:xfrm>
              <a:custGeom>
                <a:avLst/>
                <a:gdLst>
                  <a:gd name="T0" fmla="*/ 54 w 936"/>
                  <a:gd name="T1" fmla="*/ 169 h 169"/>
                  <a:gd name="T2" fmla="*/ 909 w 936"/>
                  <a:gd name="T3" fmla="*/ 169 h 169"/>
                  <a:gd name="T4" fmla="*/ 909 w 936"/>
                  <a:gd name="T5" fmla="*/ 127 h 169"/>
                  <a:gd name="T6" fmla="*/ 54 w 936"/>
                  <a:gd name="T7" fmla="*/ 127 h 169"/>
                  <a:gd name="T8" fmla="*/ 54 w 936"/>
                  <a:gd name="T9" fmla="*/ 169 h 169"/>
                  <a:gd name="T10" fmla="*/ 27 w 936"/>
                  <a:gd name="T11" fmla="*/ 105 h 169"/>
                  <a:gd name="T12" fmla="*/ 881 w 936"/>
                  <a:gd name="T13" fmla="*/ 105 h 169"/>
                  <a:gd name="T14" fmla="*/ 881 w 936"/>
                  <a:gd name="T15" fmla="*/ 63 h 169"/>
                  <a:gd name="T16" fmla="*/ 27 w 936"/>
                  <a:gd name="T17" fmla="*/ 63 h 169"/>
                  <a:gd name="T18" fmla="*/ 27 w 936"/>
                  <a:gd name="T19" fmla="*/ 105 h 169"/>
                  <a:gd name="T20" fmla="*/ 54 w 936"/>
                  <a:gd name="T21" fmla="*/ 41 h 169"/>
                  <a:gd name="T22" fmla="*/ 909 w 936"/>
                  <a:gd name="T23" fmla="*/ 41 h 169"/>
                  <a:gd name="T24" fmla="*/ 909 w 936"/>
                  <a:gd name="T25" fmla="*/ 0 h 169"/>
                  <a:gd name="T26" fmla="*/ 54 w 936"/>
                  <a:gd name="T27" fmla="*/ 0 h 169"/>
                  <a:gd name="T28" fmla="*/ 54 w 936"/>
                  <a:gd name="T29" fmla="*/ 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169">
                    <a:moveTo>
                      <a:pt x="54" y="169"/>
                    </a:moveTo>
                    <a:lnTo>
                      <a:pt x="909" y="169"/>
                    </a:lnTo>
                    <a:cubicBezTo>
                      <a:pt x="936" y="169"/>
                      <a:pt x="936" y="127"/>
                      <a:pt x="909" y="127"/>
                    </a:cubicBezTo>
                    <a:lnTo>
                      <a:pt x="54" y="127"/>
                    </a:lnTo>
                    <a:cubicBezTo>
                      <a:pt x="28" y="127"/>
                      <a:pt x="28" y="169"/>
                      <a:pt x="54" y="169"/>
                    </a:cubicBezTo>
                    <a:close/>
                    <a:moveTo>
                      <a:pt x="27" y="105"/>
                    </a:moveTo>
                    <a:lnTo>
                      <a:pt x="881" y="105"/>
                    </a:lnTo>
                    <a:cubicBezTo>
                      <a:pt x="908" y="105"/>
                      <a:pt x="908" y="63"/>
                      <a:pt x="881" y="63"/>
                    </a:cubicBezTo>
                    <a:lnTo>
                      <a:pt x="27" y="63"/>
                    </a:lnTo>
                    <a:cubicBezTo>
                      <a:pt x="0" y="63"/>
                      <a:pt x="0" y="105"/>
                      <a:pt x="27" y="105"/>
                    </a:cubicBezTo>
                    <a:close/>
                    <a:moveTo>
                      <a:pt x="54" y="41"/>
                    </a:moveTo>
                    <a:lnTo>
                      <a:pt x="909" y="41"/>
                    </a:lnTo>
                    <a:cubicBezTo>
                      <a:pt x="936" y="41"/>
                      <a:pt x="936" y="0"/>
                      <a:pt x="909" y="0"/>
                    </a:cubicBezTo>
                    <a:lnTo>
                      <a:pt x="54" y="0"/>
                    </a:lnTo>
                    <a:cubicBezTo>
                      <a:pt x="28" y="0"/>
                      <a:pt x="28" y="41"/>
                      <a:pt x="54" y="41"/>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
              <p:cNvSpPr>
                <a:spLocks/>
              </p:cNvSpPr>
              <p:nvPr/>
            </p:nvSpPr>
            <p:spPr bwMode="auto">
              <a:xfrm>
                <a:off x="6540500" y="2593975"/>
                <a:ext cx="87313" cy="82550"/>
              </a:xfrm>
              <a:custGeom>
                <a:avLst/>
                <a:gdLst>
                  <a:gd name="T0" fmla="*/ 0 w 98"/>
                  <a:gd name="T1" fmla="*/ 0 h 93"/>
                  <a:gd name="T2" fmla="*/ 98 w 98"/>
                  <a:gd name="T3" fmla="*/ 0 h 93"/>
                  <a:gd name="T4" fmla="*/ 98 w 98"/>
                  <a:gd name="T5" fmla="*/ 93 h 93"/>
                  <a:gd name="T6" fmla="*/ 51 w 98"/>
                  <a:gd name="T7" fmla="*/ 74 h 93"/>
                  <a:gd name="T8" fmla="*/ 0 w 98"/>
                  <a:gd name="T9" fmla="*/ 93 h 93"/>
                  <a:gd name="T10" fmla="*/ 0 w 98"/>
                  <a:gd name="T11" fmla="*/ 0 h 93"/>
                </a:gdLst>
                <a:ahLst/>
                <a:cxnLst>
                  <a:cxn ang="0">
                    <a:pos x="T0" y="T1"/>
                  </a:cxn>
                  <a:cxn ang="0">
                    <a:pos x="T2" y="T3"/>
                  </a:cxn>
                  <a:cxn ang="0">
                    <a:pos x="T4" y="T5"/>
                  </a:cxn>
                  <a:cxn ang="0">
                    <a:pos x="T6" y="T7"/>
                  </a:cxn>
                  <a:cxn ang="0">
                    <a:pos x="T8" y="T9"/>
                  </a:cxn>
                  <a:cxn ang="0">
                    <a:pos x="T10" y="T11"/>
                  </a:cxn>
                </a:cxnLst>
                <a:rect l="0" t="0" r="r" b="b"/>
                <a:pathLst>
                  <a:path w="98" h="93">
                    <a:moveTo>
                      <a:pt x="0" y="0"/>
                    </a:moveTo>
                    <a:lnTo>
                      <a:pt x="98" y="0"/>
                    </a:lnTo>
                    <a:lnTo>
                      <a:pt x="98" y="93"/>
                    </a:lnTo>
                    <a:lnTo>
                      <a:pt x="51"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01" name="组合 4100"/>
            <p:cNvGrpSpPr/>
            <p:nvPr/>
          </p:nvGrpSpPr>
          <p:grpSpPr>
            <a:xfrm>
              <a:off x="5456238" y="2828925"/>
              <a:ext cx="998538" cy="260350"/>
              <a:chOff x="5456238" y="2828925"/>
              <a:chExt cx="998538" cy="260350"/>
            </a:xfrm>
          </p:grpSpPr>
          <p:sp>
            <p:nvSpPr>
              <p:cNvPr id="10" name="Freeform 10"/>
              <p:cNvSpPr>
                <a:spLocks/>
              </p:cNvSpPr>
              <p:nvPr/>
            </p:nvSpPr>
            <p:spPr bwMode="auto">
              <a:xfrm>
                <a:off x="5456238" y="2828925"/>
                <a:ext cx="998538" cy="260350"/>
              </a:xfrm>
              <a:custGeom>
                <a:avLst/>
                <a:gdLst>
                  <a:gd name="T0" fmla="*/ 1094 w 1125"/>
                  <a:gd name="T1" fmla="*/ 245 h 291"/>
                  <a:gd name="T2" fmla="*/ 413 w 1125"/>
                  <a:gd name="T3" fmla="*/ 245 h 291"/>
                  <a:gd name="T4" fmla="*/ 199 w 1125"/>
                  <a:gd name="T5" fmla="*/ 245 h 291"/>
                  <a:gd name="T6" fmla="*/ 152 w 1125"/>
                  <a:gd name="T7" fmla="*/ 243 h 291"/>
                  <a:gd name="T8" fmla="*/ 81 w 1125"/>
                  <a:gd name="T9" fmla="*/ 100 h 291"/>
                  <a:gd name="T10" fmla="*/ 226 w 1125"/>
                  <a:gd name="T11" fmla="*/ 47 h 291"/>
                  <a:gd name="T12" fmla="*/ 446 w 1125"/>
                  <a:gd name="T13" fmla="*/ 47 h 291"/>
                  <a:gd name="T14" fmla="*/ 1095 w 1125"/>
                  <a:gd name="T15" fmla="*/ 47 h 291"/>
                  <a:gd name="T16" fmla="*/ 1095 w 1125"/>
                  <a:gd name="T17" fmla="*/ 0 h 291"/>
                  <a:gd name="T18" fmla="*/ 413 w 1125"/>
                  <a:gd name="T19" fmla="*/ 0 h 291"/>
                  <a:gd name="T20" fmla="*/ 199 w 1125"/>
                  <a:gd name="T21" fmla="*/ 0 h 291"/>
                  <a:gd name="T22" fmla="*/ 153 w 1125"/>
                  <a:gd name="T23" fmla="*/ 1 h 291"/>
                  <a:gd name="T24" fmla="*/ 28 w 1125"/>
                  <a:gd name="T25" fmla="*/ 109 h 291"/>
                  <a:gd name="T26" fmla="*/ 177 w 1125"/>
                  <a:gd name="T27" fmla="*/ 291 h 291"/>
                  <a:gd name="T28" fmla="*/ 356 w 1125"/>
                  <a:gd name="T29" fmla="*/ 291 h 291"/>
                  <a:gd name="T30" fmla="*/ 1088 w 1125"/>
                  <a:gd name="T31" fmla="*/ 291 h 291"/>
                  <a:gd name="T32" fmla="*/ 1095 w 1125"/>
                  <a:gd name="T33" fmla="*/ 291 h 291"/>
                  <a:gd name="T34" fmla="*/ 1096 w 1125"/>
                  <a:gd name="T35" fmla="*/ 245 h 291"/>
                  <a:gd name="T36" fmla="*/ 1094 w 1125"/>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5" h="291">
                    <a:moveTo>
                      <a:pt x="1094" y="245"/>
                    </a:moveTo>
                    <a:lnTo>
                      <a:pt x="413" y="245"/>
                    </a:lnTo>
                    <a:lnTo>
                      <a:pt x="199" y="245"/>
                    </a:lnTo>
                    <a:cubicBezTo>
                      <a:pt x="184" y="245"/>
                      <a:pt x="167" y="246"/>
                      <a:pt x="152" y="243"/>
                    </a:cubicBezTo>
                    <a:cubicBezTo>
                      <a:pt x="85" y="233"/>
                      <a:pt x="52" y="158"/>
                      <a:pt x="81" y="100"/>
                    </a:cubicBezTo>
                    <a:cubicBezTo>
                      <a:pt x="110" y="42"/>
                      <a:pt x="172" y="47"/>
                      <a:pt x="226" y="47"/>
                    </a:cubicBezTo>
                    <a:lnTo>
                      <a:pt x="446" y="47"/>
                    </a:lnTo>
                    <a:lnTo>
                      <a:pt x="1095" y="47"/>
                    </a:lnTo>
                    <a:cubicBezTo>
                      <a:pt x="1125" y="47"/>
                      <a:pt x="1125" y="0"/>
                      <a:pt x="1095" y="0"/>
                    </a:cubicBezTo>
                    <a:lnTo>
                      <a:pt x="413" y="0"/>
                    </a:lnTo>
                    <a:lnTo>
                      <a:pt x="199" y="0"/>
                    </a:lnTo>
                    <a:cubicBezTo>
                      <a:pt x="184" y="0"/>
                      <a:pt x="168" y="0"/>
                      <a:pt x="153" y="1"/>
                    </a:cubicBezTo>
                    <a:cubicBezTo>
                      <a:pt x="92" y="7"/>
                      <a:pt x="44" y="52"/>
                      <a:pt x="28" y="109"/>
                    </a:cubicBezTo>
                    <a:cubicBezTo>
                      <a:pt x="0" y="207"/>
                      <a:pt x="83" y="291"/>
                      <a:pt x="177" y="291"/>
                    </a:cubicBezTo>
                    <a:lnTo>
                      <a:pt x="356" y="291"/>
                    </a:lnTo>
                    <a:lnTo>
                      <a:pt x="1088" y="291"/>
                    </a:lnTo>
                    <a:lnTo>
                      <a:pt x="1095" y="291"/>
                    </a:lnTo>
                    <a:cubicBezTo>
                      <a:pt x="1125" y="291"/>
                      <a:pt x="1125" y="246"/>
                      <a:pt x="1096" y="245"/>
                    </a:cubicBezTo>
                    <a:cubicBezTo>
                      <a:pt x="1096" y="245"/>
                      <a:pt x="1095" y="245"/>
                      <a:pt x="1094"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noEditPoints="1"/>
              </p:cNvSpPr>
              <p:nvPr/>
            </p:nvSpPr>
            <p:spPr bwMode="auto">
              <a:xfrm>
                <a:off x="5538788" y="2884488"/>
                <a:ext cx="868363" cy="150813"/>
              </a:xfrm>
              <a:custGeom>
                <a:avLst/>
                <a:gdLst>
                  <a:gd name="T0" fmla="*/ 54 w 979"/>
                  <a:gd name="T1" fmla="*/ 169 h 169"/>
                  <a:gd name="T2" fmla="*/ 952 w 979"/>
                  <a:gd name="T3" fmla="*/ 169 h 169"/>
                  <a:gd name="T4" fmla="*/ 952 w 979"/>
                  <a:gd name="T5" fmla="*/ 128 h 169"/>
                  <a:gd name="T6" fmla="*/ 54 w 979"/>
                  <a:gd name="T7" fmla="*/ 128 h 169"/>
                  <a:gd name="T8" fmla="*/ 54 w 979"/>
                  <a:gd name="T9" fmla="*/ 169 h 169"/>
                  <a:gd name="T10" fmla="*/ 26 w 979"/>
                  <a:gd name="T11" fmla="*/ 106 h 169"/>
                  <a:gd name="T12" fmla="*/ 924 w 979"/>
                  <a:gd name="T13" fmla="*/ 106 h 169"/>
                  <a:gd name="T14" fmla="*/ 924 w 979"/>
                  <a:gd name="T15" fmla="*/ 64 h 169"/>
                  <a:gd name="T16" fmla="*/ 26 w 979"/>
                  <a:gd name="T17" fmla="*/ 64 h 169"/>
                  <a:gd name="T18" fmla="*/ 26 w 979"/>
                  <a:gd name="T19" fmla="*/ 106 h 169"/>
                  <a:gd name="T20" fmla="*/ 54 w 979"/>
                  <a:gd name="T21" fmla="*/ 42 h 169"/>
                  <a:gd name="T22" fmla="*/ 952 w 979"/>
                  <a:gd name="T23" fmla="*/ 42 h 169"/>
                  <a:gd name="T24" fmla="*/ 952 w 979"/>
                  <a:gd name="T25" fmla="*/ 0 h 169"/>
                  <a:gd name="T26" fmla="*/ 54 w 979"/>
                  <a:gd name="T27" fmla="*/ 0 h 169"/>
                  <a:gd name="T28" fmla="*/ 54 w 979"/>
                  <a:gd name="T29" fmla="*/ 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9" h="169">
                    <a:moveTo>
                      <a:pt x="54" y="169"/>
                    </a:moveTo>
                    <a:lnTo>
                      <a:pt x="952" y="169"/>
                    </a:lnTo>
                    <a:cubicBezTo>
                      <a:pt x="979" y="169"/>
                      <a:pt x="979" y="128"/>
                      <a:pt x="952" y="128"/>
                    </a:cubicBezTo>
                    <a:lnTo>
                      <a:pt x="54" y="128"/>
                    </a:lnTo>
                    <a:cubicBezTo>
                      <a:pt x="27" y="128"/>
                      <a:pt x="27" y="169"/>
                      <a:pt x="54" y="169"/>
                    </a:cubicBezTo>
                    <a:close/>
                    <a:moveTo>
                      <a:pt x="26" y="106"/>
                    </a:moveTo>
                    <a:lnTo>
                      <a:pt x="924" y="106"/>
                    </a:lnTo>
                    <a:cubicBezTo>
                      <a:pt x="951" y="106"/>
                      <a:pt x="951" y="64"/>
                      <a:pt x="924" y="64"/>
                    </a:cubicBezTo>
                    <a:lnTo>
                      <a:pt x="26" y="64"/>
                    </a:lnTo>
                    <a:cubicBezTo>
                      <a:pt x="0" y="64"/>
                      <a:pt x="0" y="106"/>
                      <a:pt x="26" y="106"/>
                    </a:cubicBezTo>
                    <a:close/>
                    <a:moveTo>
                      <a:pt x="54" y="42"/>
                    </a:moveTo>
                    <a:lnTo>
                      <a:pt x="952" y="42"/>
                    </a:lnTo>
                    <a:cubicBezTo>
                      <a:pt x="979" y="42"/>
                      <a:pt x="979" y="0"/>
                      <a:pt x="952" y="0"/>
                    </a:cubicBezTo>
                    <a:lnTo>
                      <a:pt x="54" y="0"/>
                    </a:lnTo>
                    <a:cubicBezTo>
                      <a:pt x="27" y="0"/>
                      <a:pt x="27" y="42"/>
                      <a:pt x="54"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8"/>
              <p:cNvSpPr>
                <a:spLocks/>
              </p:cNvSpPr>
              <p:nvPr/>
            </p:nvSpPr>
            <p:spPr bwMode="auto">
              <a:xfrm>
                <a:off x="6234113" y="2884488"/>
                <a:ext cx="87313" cy="82550"/>
              </a:xfrm>
              <a:custGeom>
                <a:avLst/>
                <a:gdLst>
                  <a:gd name="T0" fmla="*/ 0 w 99"/>
                  <a:gd name="T1" fmla="*/ 0 h 93"/>
                  <a:gd name="T2" fmla="*/ 99 w 99"/>
                  <a:gd name="T3" fmla="*/ 0 h 93"/>
                  <a:gd name="T4" fmla="*/ 99 w 99"/>
                  <a:gd name="T5" fmla="*/ 93 h 93"/>
                  <a:gd name="T6" fmla="*/ 52 w 99"/>
                  <a:gd name="T7" fmla="*/ 75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5"/>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11" name="组合 4110"/>
          <p:cNvGrpSpPr/>
          <p:nvPr/>
        </p:nvGrpSpPr>
        <p:grpSpPr>
          <a:xfrm>
            <a:off x="10850909" y="6165304"/>
            <a:ext cx="939800" cy="368300"/>
            <a:chOff x="8618538" y="979488"/>
            <a:chExt cx="939800" cy="368300"/>
          </a:xfrm>
        </p:grpSpPr>
        <p:sp>
          <p:nvSpPr>
            <p:cNvPr id="4109" name="Freeform 22"/>
            <p:cNvSpPr>
              <a:spLocks/>
            </p:cNvSpPr>
            <p:nvPr/>
          </p:nvSpPr>
          <p:spPr bwMode="auto">
            <a:xfrm>
              <a:off x="9380538" y="979488"/>
              <a:ext cx="177800" cy="368300"/>
            </a:xfrm>
            <a:custGeom>
              <a:avLst/>
              <a:gdLst>
                <a:gd name="T0" fmla="*/ 9 w 265"/>
                <a:gd name="T1" fmla="*/ 2 h 543"/>
                <a:gd name="T2" fmla="*/ 9 w 265"/>
                <a:gd name="T3" fmla="*/ 2 h 543"/>
                <a:gd name="T4" fmla="*/ 29 w 265"/>
                <a:gd name="T5" fmla="*/ 6 h 543"/>
                <a:gd name="T6" fmla="*/ 263 w 265"/>
                <a:gd name="T7" fmla="*/ 266 h 543"/>
                <a:gd name="T8" fmla="*/ 265 w 265"/>
                <a:gd name="T9" fmla="*/ 271 h 543"/>
                <a:gd name="T10" fmla="*/ 265 w 265"/>
                <a:gd name="T11" fmla="*/ 271 h 543"/>
                <a:gd name="T12" fmla="*/ 263 w 265"/>
                <a:gd name="T13" fmla="*/ 276 h 543"/>
                <a:gd name="T14" fmla="*/ 29 w 265"/>
                <a:gd name="T15" fmla="*/ 537 h 543"/>
                <a:gd name="T16" fmla="*/ 9 w 265"/>
                <a:gd name="T17" fmla="*/ 540 h 543"/>
                <a:gd name="T18" fmla="*/ 9 w 265"/>
                <a:gd name="T19" fmla="*/ 540 h 543"/>
                <a:gd name="T20" fmla="*/ 4 w 265"/>
                <a:gd name="T21" fmla="*/ 528 h 543"/>
                <a:gd name="T22" fmla="*/ 234 w 265"/>
                <a:gd name="T23" fmla="*/ 271 h 543"/>
                <a:gd name="T24" fmla="*/ 4 w 265"/>
                <a:gd name="T25" fmla="*/ 15 h 543"/>
                <a:gd name="T26" fmla="*/ 9 w 265"/>
                <a:gd name="T27"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543">
                  <a:moveTo>
                    <a:pt x="9" y="2"/>
                  </a:moveTo>
                  <a:lnTo>
                    <a:pt x="9" y="2"/>
                  </a:lnTo>
                  <a:cubicBezTo>
                    <a:pt x="16" y="0"/>
                    <a:pt x="25" y="1"/>
                    <a:pt x="29" y="6"/>
                  </a:cubicBezTo>
                  <a:lnTo>
                    <a:pt x="263" y="266"/>
                  </a:lnTo>
                  <a:cubicBezTo>
                    <a:pt x="264" y="268"/>
                    <a:pt x="265" y="270"/>
                    <a:pt x="265" y="271"/>
                  </a:cubicBezTo>
                  <a:lnTo>
                    <a:pt x="265" y="271"/>
                  </a:lnTo>
                  <a:cubicBezTo>
                    <a:pt x="265" y="273"/>
                    <a:pt x="264" y="275"/>
                    <a:pt x="263" y="276"/>
                  </a:cubicBezTo>
                  <a:lnTo>
                    <a:pt x="29" y="537"/>
                  </a:lnTo>
                  <a:cubicBezTo>
                    <a:pt x="25" y="541"/>
                    <a:pt x="16" y="543"/>
                    <a:pt x="9" y="540"/>
                  </a:cubicBezTo>
                  <a:lnTo>
                    <a:pt x="9" y="540"/>
                  </a:lnTo>
                  <a:cubicBezTo>
                    <a:pt x="2" y="538"/>
                    <a:pt x="0" y="532"/>
                    <a:pt x="4" y="528"/>
                  </a:cubicBezTo>
                  <a:lnTo>
                    <a:pt x="234" y="271"/>
                  </a:lnTo>
                  <a:lnTo>
                    <a:pt x="4" y="15"/>
                  </a:lnTo>
                  <a:cubicBezTo>
                    <a:pt x="0" y="10"/>
                    <a:pt x="2" y="5"/>
                    <a:pt x="9"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23"/>
            <p:cNvSpPr>
              <a:spLocks noEditPoints="1"/>
            </p:cNvSpPr>
            <p:nvPr/>
          </p:nvSpPr>
          <p:spPr bwMode="auto">
            <a:xfrm>
              <a:off x="8618538" y="1139826"/>
              <a:ext cx="769938" cy="66675"/>
            </a:xfrm>
            <a:custGeom>
              <a:avLst/>
              <a:gdLst>
                <a:gd name="T0" fmla="*/ 50 w 1145"/>
                <a:gd name="T1" fmla="*/ 0 h 100"/>
                <a:gd name="T2" fmla="*/ 101 w 1145"/>
                <a:gd name="T3" fmla="*/ 50 h 100"/>
                <a:gd name="T4" fmla="*/ 50 w 1145"/>
                <a:gd name="T5" fmla="*/ 100 h 100"/>
                <a:gd name="T6" fmla="*/ 0 w 1145"/>
                <a:gd name="T7" fmla="*/ 50 h 100"/>
                <a:gd name="T8" fmla="*/ 50 w 1145"/>
                <a:gd name="T9" fmla="*/ 0 h 100"/>
                <a:gd name="T10" fmla="*/ 244 w 1145"/>
                <a:gd name="T11" fmla="*/ 0 h 100"/>
                <a:gd name="T12" fmla="*/ 294 w 1145"/>
                <a:gd name="T13" fmla="*/ 50 h 100"/>
                <a:gd name="T14" fmla="*/ 244 w 1145"/>
                <a:gd name="T15" fmla="*/ 100 h 100"/>
                <a:gd name="T16" fmla="*/ 193 w 1145"/>
                <a:gd name="T17" fmla="*/ 50 h 100"/>
                <a:gd name="T18" fmla="*/ 244 w 1145"/>
                <a:gd name="T19" fmla="*/ 0 h 100"/>
                <a:gd name="T20" fmla="*/ 437 w 1145"/>
                <a:gd name="T21" fmla="*/ 0 h 100"/>
                <a:gd name="T22" fmla="*/ 487 w 1145"/>
                <a:gd name="T23" fmla="*/ 50 h 100"/>
                <a:gd name="T24" fmla="*/ 437 w 1145"/>
                <a:gd name="T25" fmla="*/ 100 h 100"/>
                <a:gd name="T26" fmla="*/ 387 w 1145"/>
                <a:gd name="T27" fmla="*/ 50 h 100"/>
                <a:gd name="T28" fmla="*/ 437 w 1145"/>
                <a:gd name="T29" fmla="*/ 0 h 100"/>
                <a:gd name="T30" fmla="*/ 1095 w 1145"/>
                <a:gd name="T31" fmla="*/ 0 h 100"/>
                <a:gd name="T32" fmla="*/ 1145 w 1145"/>
                <a:gd name="T33" fmla="*/ 50 h 100"/>
                <a:gd name="T34" fmla="*/ 1095 w 1145"/>
                <a:gd name="T35" fmla="*/ 100 h 100"/>
                <a:gd name="T36" fmla="*/ 1044 w 1145"/>
                <a:gd name="T37" fmla="*/ 50 h 100"/>
                <a:gd name="T38" fmla="*/ 1095 w 1145"/>
                <a:gd name="T39" fmla="*/ 0 h 100"/>
                <a:gd name="T40" fmla="*/ 902 w 1145"/>
                <a:gd name="T41" fmla="*/ 0 h 100"/>
                <a:gd name="T42" fmla="*/ 952 w 1145"/>
                <a:gd name="T43" fmla="*/ 50 h 100"/>
                <a:gd name="T44" fmla="*/ 902 w 1145"/>
                <a:gd name="T45" fmla="*/ 100 h 100"/>
                <a:gd name="T46" fmla="*/ 851 w 1145"/>
                <a:gd name="T47" fmla="*/ 50 h 100"/>
                <a:gd name="T48" fmla="*/ 902 w 1145"/>
                <a:gd name="T49" fmla="*/ 0 h 100"/>
                <a:gd name="T50" fmla="*/ 708 w 1145"/>
                <a:gd name="T51" fmla="*/ 0 h 100"/>
                <a:gd name="T52" fmla="*/ 759 w 1145"/>
                <a:gd name="T53" fmla="*/ 50 h 100"/>
                <a:gd name="T54" fmla="*/ 708 w 1145"/>
                <a:gd name="T55" fmla="*/ 100 h 100"/>
                <a:gd name="T56" fmla="*/ 658 w 1145"/>
                <a:gd name="T57" fmla="*/ 50 h 100"/>
                <a:gd name="T58" fmla="*/ 708 w 1145"/>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5" h="100">
                  <a:moveTo>
                    <a:pt x="50" y="0"/>
                  </a:moveTo>
                  <a:cubicBezTo>
                    <a:pt x="78" y="0"/>
                    <a:pt x="101" y="22"/>
                    <a:pt x="101" y="50"/>
                  </a:cubicBezTo>
                  <a:cubicBezTo>
                    <a:pt x="101" y="78"/>
                    <a:pt x="78" y="100"/>
                    <a:pt x="50" y="100"/>
                  </a:cubicBezTo>
                  <a:cubicBezTo>
                    <a:pt x="23" y="100"/>
                    <a:pt x="0" y="78"/>
                    <a:pt x="0" y="50"/>
                  </a:cubicBezTo>
                  <a:cubicBezTo>
                    <a:pt x="0" y="22"/>
                    <a:pt x="23" y="0"/>
                    <a:pt x="50" y="0"/>
                  </a:cubicBezTo>
                  <a:close/>
                  <a:moveTo>
                    <a:pt x="244" y="0"/>
                  </a:moveTo>
                  <a:cubicBezTo>
                    <a:pt x="271" y="0"/>
                    <a:pt x="294" y="22"/>
                    <a:pt x="294" y="50"/>
                  </a:cubicBezTo>
                  <a:cubicBezTo>
                    <a:pt x="294" y="78"/>
                    <a:pt x="271" y="100"/>
                    <a:pt x="244" y="100"/>
                  </a:cubicBezTo>
                  <a:cubicBezTo>
                    <a:pt x="216" y="100"/>
                    <a:pt x="193" y="78"/>
                    <a:pt x="193" y="50"/>
                  </a:cubicBezTo>
                  <a:cubicBezTo>
                    <a:pt x="193" y="22"/>
                    <a:pt x="216" y="0"/>
                    <a:pt x="244" y="0"/>
                  </a:cubicBezTo>
                  <a:close/>
                  <a:moveTo>
                    <a:pt x="437" y="0"/>
                  </a:moveTo>
                  <a:cubicBezTo>
                    <a:pt x="465" y="0"/>
                    <a:pt x="487" y="22"/>
                    <a:pt x="487" y="50"/>
                  </a:cubicBezTo>
                  <a:cubicBezTo>
                    <a:pt x="487" y="78"/>
                    <a:pt x="465" y="100"/>
                    <a:pt x="437" y="100"/>
                  </a:cubicBezTo>
                  <a:cubicBezTo>
                    <a:pt x="409" y="100"/>
                    <a:pt x="387" y="78"/>
                    <a:pt x="387" y="50"/>
                  </a:cubicBezTo>
                  <a:cubicBezTo>
                    <a:pt x="387" y="22"/>
                    <a:pt x="409" y="0"/>
                    <a:pt x="437" y="0"/>
                  </a:cubicBezTo>
                  <a:close/>
                  <a:moveTo>
                    <a:pt x="1095" y="0"/>
                  </a:moveTo>
                  <a:cubicBezTo>
                    <a:pt x="1123" y="0"/>
                    <a:pt x="1145" y="22"/>
                    <a:pt x="1145" y="50"/>
                  </a:cubicBezTo>
                  <a:cubicBezTo>
                    <a:pt x="1145" y="78"/>
                    <a:pt x="1123" y="100"/>
                    <a:pt x="1095" y="100"/>
                  </a:cubicBezTo>
                  <a:cubicBezTo>
                    <a:pt x="1067" y="100"/>
                    <a:pt x="1044" y="78"/>
                    <a:pt x="1044" y="50"/>
                  </a:cubicBezTo>
                  <a:cubicBezTo>
                    <a:pt x="1044" y="22"/>
                    <a:pt x="1067" y="0"/>
                    <a:pt x="1095" y="0"/>
                  </a:cubicBezTo>
                  <a:close/>
                  <a:moveTo>
                    <a:pt x="902" y="0"/>
                  </a:moveTo>
                  <a:cubicBezTo>
                    <a:pt x="929" y="0"/>
                    <a:pt x="952" y="22"/>
                    <a:pt x="952" y="50"/>
                  </a:cubicBezTo>
                  <a:cubicBezTo>
                    <a:pt x="952" y="78"/>
                    <a:pt x="929" y="100"/>
                    <a:pt x="902" y="100"/>
                  </a:cubicBezTo>
                  <a:cubicBezTo>
                    <a:pt x="874" y="100"/>
                    <a:pt x="851" y="78"/>
                    <a:pt x="851" y="50"/>
                  </a:cubicBezTo>
                  <a:cubicBezTo>
                    <a:pt x="851" y="22"/>
                    <a:pt x="874" y="0"/>
                    <a:pt x="902" y="0"/>
                  </a:cubicBezTo>
                  <a:close/>
                  <a:moveTo>
                    <a:pt x="708" y="0"/>
                  </a:moveTo>
                  <a:cubicBezTo>
                    <a:pt x="736" y="0"/>
                    <a:pt x="759" y="22"/>
                    <a:pt x="759" y="50"/>
                  </a:cubicBezTo>
                  <a:cubicBezTo>
                    <a:pt x="759" y="78"/>
                    <a:pt x="736" y="100"/>
                    <a:pt x="708" y="100"/>
                  </a:cubicBezTo>
                  <a:cubicBezTo>
                    <a:pt x="680" y="100"/>
                    <a:pt x="658" y="78"/>
                    <a:pt x="658" y="50"/>
                  </a:cubicBezTo>
                  <a:cubicBezTo>
                    <a:pt x="658" y="22"/>
                    <a:pt x="680" y="0"/>
                    <a:pt x="7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advTm="18849">
        <p14:flash/>
      </p:transition>
    </mc:Choice>
    <mc:Fallback xmlns="">
      <p:transition spd="slow" advTm="18849">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14:presetBounceEnd="6000">
                                      <p:stCondLst>
                                        <p:cond delay="0"/>
                                      </p:stCondLst>
                                      <p:childTnLst>
                                        <p:animRot by="21600000" p14:bounceEnd="6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105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155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205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stCondLst>
                                        <p:cond delay="0"/>
                                      </p:stCondLst>
                                      <p:childTnLst>
                                        <p:animRot by="21600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105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155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205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Fallback>
  </mc:AlternateContent>
  <p:extLst mod="1">
    <p:ext uri="{E180D4A7-C9FB-4DFB-919C-405C955672EB}">
      <p14:showEvtLst xmlns:p14="http://schemas.microsoft.com/office/powerpoint/2010/main">
        <p14:playEvt time="3006"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spcAft>
                <a:spcPct val="10000"/>
              </a:spcAft>
              <a:buClr>
                <a:srgbClr val="FF0000"/>
              </a:buClr>
              <a:buNone/>
            </a:pPr>
            <a:r>
              <a:rPr lang="zh-CN" altLang="en-US" dirty="0"/>
              <a:t>将</a:t>
            </a:r>
            <a:r>
              <a:rPr lang="en-US" altLang="zh-CN" dirty="0"/>
              <a:t>CSS</a:t>
            </a:r>
            <a:r>
              <a:rPr lang="zh-CN" altLang="en-US" dirty="0"/>
              <a:t>应用到</a:t>
            </a:r>
            <a:r>
              <a:rPr lang="en-US" altLang="zh-CN" dirty="0"/>
              <a:t>HTML</a:t>
            </a:r>
            <a:r>
              <a:rPr lang="zh-CN" altLang="en-US" dirty="0"/>
              <a:t>页面主要有</a:t>
            </a:r>
            <a:r>
              <a:rPr lang="zh-CN" altLang="en-US" dirty="0" smtClean="0"/>
              <a:t>以下四种</a:t>
            </a:r>
            <a:r>
              <a:rPr lang="zh-CN" altLang="en-US" dirty="0"/>
              <a:t>：</a:t>
            </a:r>
          </a:p>
          <a:p>
            <a:pPr>
              <a:spcAft>
                <a:spcPct val="10000"/>
              </a:spcAft>
              <a:buClr>
                <a:srgbClr val="FF0000"/>
              </a:buClr>
              <a:buFont typeface="Wingdings" panose="05000000000000000000" charset="0"/>
              <a:buChar char=""/>
            </a:pPr>
            <a:r>
              <a:rPr lang="zh-CN" altLang="en-US" dirty="0" smtClean="0">
                <a:solidFill>
                  <a:srgbClr val="000000"/>
                </a:solidFill>
              </a:rPr>
              <a:t>内嵌式样式表</a:t>
            </a:r>
            <a:endParaRPr lang="en-US" altLang="zh-CN" dirty="0" smtClean="0">
              <a:solidFill>
                <a:srgbClr val="000000"/>
              </a:solidFill>
            </a:endParaRPr>
          </a:p>
          <a:p>
            <a:pPr>
              <a:spcAft>
                <a:spcPct val="10000"/>
              </a:spcAft>
              <a:buClr>
                <a:srgbClr val="FF0000"/>
              </a:buClr>
              <a:buFont typeface="Wingdings" panose="05000000000000000000" charset="0"/>
              <a:buChar char=""/>
            </a:pPr>
            <a:r>
              <a:rPr lang="zh-CN" altLang="en-US" dirty="0" smtClean="0">
                <a:solidFill>
                  <a:srgbClr val="000000"/>
                </a:solidFill>
              </a:rPr>
              <a:t>链接式样式表</a:t>
            </a:r>
            <a:endParaRPr lang="en-US" altLang="zh-CN" dirty="0" smtClean="0">
              <a:solidFill>
                <a:srgbClr val="000000"/>
              </a:solidFill>
            </a:endParaRPr>
          </a:p>
          <a:p>
            <a:pPr>
              <a:spcAft>
                <a:spcPct val="10000"/>
              </a:spcAft>
              <a:buClr>
                <a:srgbClr val="FF0000"/>
              </a:buClr>
              <a:buFont typeface="Wingdings" panose="05000000000000000000" charset="0"/>
              <a:buChar char=""/>
            </a:pPr>
            <a:r>
              <a:rPr lang="zh-CN" altLang="en-US" dirty="0" smtClean="0">
                <a:solidFill>
                  <a:srgbClr val="000000"/>
                </a:solidFill>
              </a:rPr>
              <a:t>导入式样式表</a:t>
            </a:r>
            <a:endParaRPr lang="en-US" altLang="zh-CN" dirty="0" smtClean="0">
              <a:solidFill>
                <a:srgbClr val="000000"/>
              </a:solidFill>
            </a:endParaRPr>
          </a:p>
          <a:p>
            <a:pPr>
              <a:spcAft>
                <a:spcPct val="10000"/>
              </a:spcAft>
              <a:buClr>
                <a:srgbClr val="FF0000"/>
              </a:buClr>
              <a:buFont typeface="Wingdings" panose="05000000000000000000" charset="0"/>
              <a:buChar char=""/>
            </a:pPr>
            <a:r>
              <a:rPr lang="zh-CN" altLang="en-US" dirty="0">
                <a:solidFill>
                  <a:srgbClr val="000000"/>
                </a:solidFill>
              </a:rPr>
              <a:t>行内样式</a:t>
            </a:r>
            <a:r>
              <a:rPr lang="zh-CN" altLang="en-US" dirty="0" smtClean="0">
                <a:solidFill>
                  <a:srgbClr val="000000"/>
                </a:solidFill>
              </a:rPr>
              <a:t>表</a:t>
            </a:r>
            <a:endParaRPr lang="zh-CN" altLang="en-US" dirty="0"/>
          </a:p>
        </p:txBody>
      </p:sp>
      <p:sp>
        <p:nvSpPr>
          <p:cNvPr id="3" name="标题 2"/>
          <p:cNvSpPr>
            <a:spLocks noGrp="1"/>
          </p:cNvSpPr>
          <p:nvPr>
            <p:ph type="title"/>
          </p:nvPr>
        </p:nvSpPr>
        <p:spPr>
          <a:xfrm>
            <a:off x="1295810" y="188640"/>
            <a:ext cx="6530764" cy="537021"/>
          </a:xfrm>
        </p:spPr>
        <p:txBody>
          <a:bodyPr/>
          <a:lstStyle/>
          <a:p>
            <a:r>
              <a:rPr lang="en-US" altLang="zh-CN" kern="1200" dirty="0">
                <a:solidFill>
                  <a:srgbClr val="F8F8F8"/>
                </a:solidFill>
                <a:latin typeface="微软雅黑"/>
              </a:rPr>
              <a:t>3.1.3  CSS</a:t>
            </a:r>
            <a:r>
              <a:rPr lang="zh-CN" altLang="en-US" kern="1200" dirty="0" smtClean="0">
                <a:solidFill>
                  <a:srgbClr val="F8F8F8"/>
                </a:solidFill>
                <a:latin typeface="微软雅黑"/>
              </a:rPr>
              <a:t>创建</a:t>
            </a:r>
            <a:endParaRPr lang="zh-CN" altLang="en-US" dirty="0"/>
          </a:p>
        </p:txBody>
      </p:sp>
    </p:spTree>
    <p:extLst>
      <p:ext uri="{BB962C8B-B14F-4D97-AF65-F5344CB8AC3E}">
        <p14:creationId xmlns:p14="http://schemas.microsoft.com/office/powerpoint/2010/main" val="27652398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45853" y="226865"/>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3.8.5 </a:t>
            </a:r>
            <a:r>
              <a:rPr lang="zh-CN" altLang="en-US" dirty="0"/>
              <a:t>可见性属性（</a:t>
            </a:r>
            <a:r>
              <a:rPr lang="en-US" altLang="zh-CN" dirty="0"/>
              <a:t>visibility </a:t>
            </a:r>
            <a:r>
              <a:rPr lang="zh-CN" altLang="en-US" dirty="0" smtClean="0"/>
              <a:t>）</a:t>
            </a:r>
            <a:endParaRPr lang="zh-CN" altLang="en-US" dirty="0"/>
          </a:p>
        </p:txBody>
      </p:sp>
      <p:sp>
        <p:nvSpPr>
          <p:cNvPr id="84995" name="Rectangle 3"/>
          <p:cNvSpPr>
            <a:spLocks noGrp="1" noChangeArrowheads="1"/>
          </p:cNvSpPr>
          <p:nvPr>
            <p:ph type="body" idx="1"/>
          </p:nvPr>
        </p:nvSpPr>
        <p:spPr>
          <a:xfrm>
            <a:off x="1489870" y="836614"/>
            <a:ext cx="8785226" cy="1754187"/>
          </a:xfrm>
        </p:spPr>
        <p:txBody>
          <a:bodyPr/>
          <a:lstStyle/>
          <a:p>
            <a:pPr>
              <a:buFont typeface="Wingdings" panose="05000000000000000000" pitchFamily="2" charset="2"/>
              <a:buNone/>
            </a:pPr>
            <a:r>
              <a:rPr lang="pt-BR" altLang="zh-CN" dirty="0" smtClean="0">
                <a:latin typeface="+mn-ea"/>
              </a:rPr>
              <a:t>visibility</a:t>
            </a:r>
            <a:r>
              <a:rPr lang="zh-CN" altLang="zh-CN" dirty="0" smtClean="0">
                <a:latin typeface="+mn-ea"/>
              </a:rPr>
              <a:t>属性和</a:t>
            </a:r>
            <a:r>
              <a:rPr lang="pt-BR" altLang="zh-CN" dirty="0" smtClean="0">
                <a:latin typeface="+mn-ea"/>
              </a:rPr>
              <a:t>display</a:t>
            </a:r>
            <a:r>
              <a:rPr lang="zh-CN" altLang="zh-CN" dirty="0" smtClean="0">
                <a:latin typeface="+mn-ea"/>
              </a:rPr>
              <a:t>属性的区别是：当</a:t>
            </a:r>
            <a:r>
              <a:rPr lang="pt-BR" altLang="zh-CN" dirty="0" smtClean="0">
                <a:latin typeface="+mn-ea"/>
              </a:rPr>
              <a:t>display</a:t>
            </a:r>
            <a:r>
              <a:rPr lang="zh-CN" altLang="zh-CN" dirty="0" smtClean="0">
                <a:latin typeface="+mn-ea"/>
              </a:rPr>
              <a:t>属性值为</a:t>
            </a:r>
            <a:r>
              <a:rPr lang="pt-BR" altLang="zh-CN" dirty="0" smtClean="0">
                <a:latin typeface="+mn-ea"/>
              </a:rPr>
              <a:t> none</a:t>
            </a:r>
            <a:r>
              <a:rPr lang="zh-CN" altLang="zh-CN" dirty="0" smtClean="0">
                <a:latin typeface="+mn-ea"/>
              </a:rPr>
              <a:t>时，元素会从页面结构中删除，完全不占内容。而当</a:t>
            </a:r>
            <a:r>
              <a:rPr lang="pt-BR" altLang="zh-CN" dirty="0" smtClean="0">
                <a:latin typeface="+mn-ea"/>
              </a:rPr>
              <a:t>visibility</a:t>
            </a:r>
            <a:r>
              <a:rPr lang="zh-CN" altLang="zh-CN" dirty="0" smtClean="0">
                <a:latin typeface="+mn-ea"/>
              </a:rPr>
              <a:t>的值为</a:t>
            </a:r>
            <a:r>
              <a:rPr lang="pt-BR" altLang="zh-CN" dirty="0" smtClean="0">
                <a:latin typeface="+mn-ea"/>
              </a:rPr>
              <a:t>hidden</a:t>
            </a:r>
            <a:r>
              <a:rPr lang="zh-CN" altLang="zh-CN" dirty="0" smtClean="0">
                <a:latin typeface="+mn-ea"/>
              </a:rPr>
              <a:t>的时，即使用户看不见元素，它仍然占据位置。</a:t>
            </a: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4997"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590" y="4897438"/>
            <a:ext cx="6243638"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AutoShape 5"/>
          <p:cNvSpPr>
            <a:spLocks noChangeArrowheads="1"/>
          </p:cNvSpPr>
          <p:nvPr/>
        </p:nvSpPr>
        <p:spPr bwMode="gray">
          <a:xfrm>
            <a:off x="1705893" y="2133452"/>
            <a:ext cx="8424863" cy="26638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        h3.hidden {</a:t>
            </a:r>
          </a:p>
          <a:p>
            <a:pPr eaLnBrk="1" hangingPunct="1"/>
            <a:r>
              <a:rPr kumimoji="1" lang="en-US" altLang="zh-CN" sz="2000" dirty="0">
                <a:solidFill>
                  <a:schemeClr val="accent2"/>
                </a:solidFill>
                <a:latin typeface="Arial" panose="020B0604020202020204" pitchFamily="34" charset="0"/>
              </a:rPr>
              <a:t>            visibility: hidden;</a:t>
            </a:r>
          </a:p>
          <a:p>
            <a:pPr eaLnBrk="1" hangingPunct="1"/>
            <a:r>
              <a:rPr kumimoji="1" lang="en-US" altLang="zh-CN" sz="2000" dirty="0">
                <a:solidFill>
                  <a:schemeClr val="accent2"/>
                </a:solidFill>
                <a:latin typeface="Arial" panose="020B0604020202020204" pitchFamily="34" charset="0"/>
              </a:rPr>
              <a:t>        }</a:t>
            </a:r>
          </a:p>
          <a:p>
            <a:pPr eaLnBrk="1" hangingPunct="1"/>
            <a:r>
              <a:rPr kumimoji="1" lang="en-US" altLang="zh-CN" sz="2000" dirty="0">
                <a:solidFill>
                  <a:schemeClr val="accent2"/>
                </a:solidFill>
                <a:latin typeface="Arial" panose="020B0604020202020204" pitchFamily="34" charset="0"/>
              </a:rPr>
              <a:t>    &lt;div id="container"&gt;</a:t>
            </a:r>
          </a:p>
          <a:p>
            <a:pPr eaLnBrk="1" hangingPunct="1"/>
            <a:r>
              <a:rPr kumimoji="1" lang="en-US" altLang="zh-CN" sz="2000" dirty="0">
                <a:solidFill>
                  <a:schemeClr val="accent2"/>
                </a:solidFill>
                <a:latin typeface="Arial" panose="020B0604020202020204" pitchFamily="34" charset="0"/>
              </a:rPr>
              <a:t>        &lt;h3&gt;</a:t>
            </a:r>
            <a:r>
              <a:rPr kumimoji="1" lang="zh-CN" altLang="en-US" sz="2000" dirty="0">
                <a:solidFill>
                  <a:schemeClr val="accent2"/>
                </a:solidFill>
                <a:latin typeface="Arial" panose="020B0604020202020204" pitchFamily="34" charset="0"/>
              </a:rPr>
              <a:t>这是一个可见标题</a:t>
            </a:r>
            <a:r>
              <a:rPr kumimoji="1" lang="en-US" altLang="zh-CN" sz="2000" dirty="0">
                <a:solidFill>
                  <a:schemeClr val="accent2"/>
                </a:solidFill>
                <a:latin typeface="Arial" panose="020B0604020202020204" pitchFamily="34" charset="0"/>
              </a:rPr>
              <a:t>&lt;/h3&gt;</a:t>
            </a:r>
          </a:p>
          <a:p>
            <a:pPr eaLnBrk="1" hangingPunct="1"/>
            <a:r>
              <a:rPr kumimoji="1" lang="en-US" altLang="zh-CN" sz="2000" dirty="0">
                <a:solidFill>
                  <a:schemeClr val="accent2"/>
                </a:solidFill>
                <a:latin typeface="Arial" panose="020B0604020202020204" pitchFamily="34" charset="0"/>
              </a:rPr>
              <a:t>        &lt;h3 class="hidden"&gt;</a:t>
            </a:r>
            <a:r>
              <a:rPr kumimoji="1" lang="zh-CN" altLang="en-US" sz="2000" dirty="0">
                <a:solidFill>
                  <a:schemeClr val="accent2"/>
                </a:solidFill>
                <a:latin typeface="Arial" panose="020B0604020202020204" pitchFamily="34" charset="0"/>
              </a:rPr>
              <a:t>这是一个隐藏标题</a:t>
            </a:r>
            <a:r>
              <a:rPr kumimoji="1" lang="en-US" altLang="zh-CN" sz="2000" dirty="0">
                <a:solidFill>
                  <a:schemeClr val="accent2"/>
                </a:solidFill>
                <a:latin typeface="Arial" panose="020B0604020202020204" pitchFamily="34" charset="0"/>
              </a:rPr>
              <a:t>&lt;/h3&gt;</a:t>
            </a:r>
          </a:p>
          <a:p>
            <a:pPr eaLnBrk="1" hangingPunct="1"/>
            <a:r>
              <a:rPr kumimoji="1" lang="en-US" altLang="zh-CN" sz="2000" dirty="0">
                <a:solidFill>
                  <a:schemeClr val="accent2"/>
                </a:solidFill>
                <a:latin typeface="Arial" panose="020B0604020202020204" pitchFamily="34" charset="0"/>
              </a:rPr>
              <a:t>        &lt;p&gt;</a:t>
            </a:r>
            <a:r>
              <a:rPr kumimoji="1" lang="zh-CN" altLang="en-US" sz="2000" dirty="0">
                <a:solidFill>
                  <a:schemeClr val="accent2"/>
                </a:solidFill>
                <a:latin typeface="Arial" panose="020B0604020202020204" pitchFamily="34" charset="0"/>
              </a:rPr>
              <a:t>注意，第</a:t>
            </a:r>
            <a:r>
              <a:rPr kumimoji="1" lang="en-US" altLang="zh-CN" sz="2000" dirty="0">
                <a:solidFill>
                  <a:schemeClr val="accent2"/>
                </a:solidFill>
                <a:latin typeface="Arial" panose="020B0604020202020204" pitchFamily="34" charset="0"/>
              </a:rPr>
              <a:t>2</a:t>
            </a:r>
            <a:r>
              <a:rPr kumimoji="1" lang="zh-CN" altLang="en-US" sz="2000" dirty="0">
                <a:solidFill>
                  <a:schemeClr val="accent2"/>
                </a:solidFill>
                <a:latin typeface="Arial" panose="020B0604020202020204" pitchFamily="34" charset="0"/>
              </a:rPr>
              <a:t>个标题标题被隐藏了，但仍然占用空间。</a:t>
            </a:r>
            <a:r>
              <a:rPr kumimoji="1" lang="en-US" altLang="zh-CN" sz="2000" dirty="0">
                <a:solidFill>
                  <a:schemeClr val="accent2"/>
                </a:solidFill>
                <a:latin typeface="Arial" panose="020B0604020202020204" pitchFamily="34" charset="0"/>
              </a:rPr>
              <a:t>&lt;/p&gt;</a:t>
            </a:r>
          </a:p>
          <a:p>
            <a:pPr eaLnBrk="1" hangingPunct="1"/>
            <a:r>
              <a:rPr kumimoji="1" lang="en-US" altLang="zh-CN" sz="2000" dirty="0">
                <a:solidFill>
                  <a:schemeClr val="accent2"/>
                </a:solidFill>
                <a:latin typeface="Arial" panose="020B0604020202020204" pitchFamily="34" charset="0"/>
              </a:rPr>
              <a:t>    &lt;/div&gt;</a:t>
            </a:r>
          </a:p>
        </p:txBody>
      </p:sp>
    </p:spTree>
    <p:extLst>
      <p:ext uri="{BB962C8B-B14F-4D97-AF65-F5344CB8AC3E}">
        <p14:creationId xmlns:p14="http://schemas.microsoft.com/office/powerpoint/2010/main" val="32307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45853" y="214124"/>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3.8.6 </a:t>
            </a:r>
            <a:r>
              <a:rPr lang="zh-CN" altLang="en-US" dirty="0"/>
              <a:t>常用</a:t>
            </a:r>
            <a:r>
              <a:rPr lang="en-US" altLang="zh-CN" dirty="0"/>
              <a:t>CSS3</a:t>
            </a:r>
            <a:r>
              <a:rPr lang="zh-CN" altLang="en-US" dirty="0"/>
              <a:t>属性案例</a:t>
            </a:r>
            <a:r>
              <a:rPr lang="zh-CN" altLang="en-US" dirty="0" smtClean="0"/>
              <a:t>实践</a:t>
            </a:r>
            <a:endParaRPr lang="zh-CN" altLang="en-US" dirty="0"/>
          </a:p>
        </p:txBody>
      </p:sp>
      <p:sp>
        <p:nvSpPr>
          <p:cNvPr id="86019" name="Rectangle 3"/>
          <p:cNvSpPr>
            <a:spLocks noGrp="1" noChangeArrowheads="1"/>
          </p:cNvSpPr>
          <p:nvPr>
            <p:ph type="body" idx="1"/>
          </p:nvPr>
        </p:nvSpPr>
        <p:spPr>
          <a:xfrm>
            <a:off x="1345853" y="836613"/>
            <a:ext cx="8929243" cy="4896643"/>
          </a:xfrm>
        </p:spPr>
        <p:txBody>
          <a:bodyPr/>
          <a:lstStyle/>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latin typeface="+mn-ea"/>
            </a:endParaRPr>
          </a:p>
          <a:p>
            <a:pPr eaLnBrk="1" hangingPunct="1">
              <a:buFont typeface="Wingdings" panose="05000000000000000000" pitchFamily="2" charset="2"/>
              <a:buNone/>
            </a:pPr>
            <a:r>
              <a:rPr lang="zh-CN" altLang="zh-CN" b="1" dirty="0" smtClean="0">
                <a:latin typeface="+mn-ea"/>
              </a:rPr>
              <a:t>思路提示</a:t>
            </a:r>
            <a:r>
              <a:rPr lang="zh-CN" altLang="en-US" b="1" dirty="0" smtClean="0">
                <a:latin typeface="+mn-ea"/>
              </a:rPr>
              <a:t>：</a:t>
            </a:r>
            <a:r>
              <a:rPr lang="zh-CN" altLang="zh-CN" dirty="0" smtClean="0">
                <a:latin typeface="+mn-ea"/>
              </a:rPr>
              <a:t>鼠标经过圆形区域时产生的效果可理解为一个事先隐藏的超链接</a:t>
            </a:r>
            <a:r>
              <a:rPr lang="en-US" altLang="zh-CN" dirty="0" smtClean="0">
                <a:latin typeface="+mn-ea"/>
              </a:rPr>
              <a:t>a</a:t>
            </a:r>
            <a:r>
              <a:rPr lang="zh-CN" altLang="zh-CN" dirty="0" smtClean="0">
                <a:latin typeface="+mn-ea"/>
              </a:rPr>
              <a:t>元素，该</a:t>
            </a:r>
            <a:r>
              <a:rPr lang="en-US" altLang="zh-CN" dirty="0" smtClean="0">
                <a:latin typeface="+mn-ea"/>
              </a:rPr>
              <a:t>a</a:t>
            </a:r>
            <a:r>
              <a:rPr lang="zh-CN" altLang="zh-CN" dirty="0" smtClean="0">
                <a:latin typeface="+mn-ea"/>
              </a:rPr>
              <a:t>元素与初始圆形区域的大小和位置相同，不同的是初始圆形区域有一个手表图片的背景图，而</a:t>
            </a:r>
            <a:r>
              <a:rPr lang="en-US" altLang="zh-CN" dirty="0" smtClean="0">
                <a:latin typeface="+mn-ea"/>
              </a:rPr>
              <a:t>a</a:t>
            </a:r>
            <a:r>
              <a:rPr lang="zh-CN" altLang="zh-CN" dirty="0" smtClean="0">
                <a:latin typeface="+mn-ea"/>
              </a:rPr>
              <a:t>元素的使用半透明的背景，且包含两行文本内容。</a:t>
            </a:r>
            <a:endParaRPr kumimoji="1" lang="en-US" altLang="zh-CN" b="1" dirty="0" smtClean="0">
              <a:solidFill>
                <a:schemeClr val="accent1"/>
              </a:solidFill>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60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885" y="908720"/>
            <a:ext cx="6911975"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42782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2147482623" descr="20141003424H6D08D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3662" y="1520031"/>
            <a:ext cx="44450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9457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721" y="894384"/>
            <a:ext cx="10601349" cy="5112568"/>
          </a:xfrm>
        </p:spPr>
        <p:txBody>
          <a:bodyPr/>
          <a:lstStyle/>
          <a:p>
            <a:r>
              <a:rPr lang="en-US" altLang="zh-CN" dirty="0" smtClean="0"/>
              <a:t>1. </a:t>
            </a:r>
            <a:r>
              <a:rPr lang="zh-CN" altLang="en-US" dirty="0" smtClean="0"/>
              <a:t>制作一个网页，效果如下图所示</a:t>
            </a:r>
            <a:endParaRPr lang="zh-CN" altLang="en-US" dirty="0"/>
          </a:p>
        </p:txBody>
      </p:sp>
      <p:sp>
        <p:nvSpPr>
          <p:cNvPr id="3" name="标题 2"/>
          <p:cNvSpPr>
            <a:spLocks noGrp="1"/>
          </p:cNvSpPr>
          <p:nvPr>
            <p:ph type="title"/>
          </p:nvPr>
        </p:nvSpPr>
        <p:spPr/>
        <p:txBody>
          <a:bodyPr/>
          <a:lstStyle/>
          <a:p>
            <a:r>
              <a:rPr lang="zh-CN" altLang="en-US" dirty="0"/>
              <a:t>作业</a:t>
            </a:r>
          </a:p>
        </p:txBody>
      </p:sp>
      <p:pic>
        <p:nvPicPr>
          <p:cNvPr id="6" name="图片 5"/>
          <p:cNvPicPr>
            <a:picLocks noChangeAspect="1"/>
          </p:cNvPicPr>
          <p:nvPr/>
        </p:nvPicPr>
        <p:blipFill>
          <a:blip r:embed="rId3"/>
          <a:stretch>
            <a:fillRect/>
          </a:stretch>
        </p:blipFill>
        <p:spPr>
          <a:xfrm>
            <a:off x="1282085" y="1484784"/>
            <a:ext cx="9570650" cy="4464496"/>
          </a:xfrm>
          <a:prstGeom prst="rect">
            <a:avLst/>
          </a:prstGeom>
        </p:spPr>
      </p:pic>
    </p:spTree>
    <p:extLst>
      <p:ext uri="{BB962C8B-B14F-4D97-AF65-F5344CB8AC3E}">
        <p14:creationId xmlns:p14="http://schemas.microsoft.com/office/powerpoint/2010/main" val="26677888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47824" y="797669"/>
            <a:ext cx="10601349" cy="5112568"/>
          </a:xfrm>
        </p:spPr>
        <p:txBody>
          <a:bodyPr/>
          <a:lstStyle/>
          <a:p>
            <a:r>
              <a:rPr lang="en-US" altLang="zh-CN" dirty="0" smtClean="0"/>
              <a:t>2. </a:t>
            </a:r>
            <a:r>
              <a:rPr lang="zh-CN" altLang="en-US" dirty="0"/>
              <a:t>制作一个网页，效果如下图所示</a:t>
            </a:r>
          </a:p>
          <a:p>
            <a:endParaRPr lang="zh-CN" altLang="en-US" dirty="0"/>
          </a:p>
        </p:txBody>
      </p:sp>
      <p:sp>
        <p:nvSpPr>
          <p:cNvPr id="3" name="标题 2"/>
          <p:cNvSpPr>
            <a:spLocks noGrp="1"/>
          </p:cNvSpPr>
          <p:nvPr>
            <p:ph type="title"/>
          </p:nvPr>
        </p:nvSpPr>
        <p:spPr/>
        <p:txBody>
          <a:bodyPr/>
          <a:lstStyle/>
          <a:p>
            <a:r>
              <a:rPr lang="zh-CN" altLang="en-US" dirty="0"/>
              <a:t>作业</a:t>
            </a:r>
          </a:p>
        </p:txBody>
      </p:sp>
      <p:pic>
        <p:nvPicPr>
          <p:cNvPr id="4" name="图片 3"/>
          <p:cNvPicPr>
            <a:picLocks noChangeAspect="1"/>
          </p:cNvPicPr>
          <p:nvPr/>
        </p:nvPicPr>
        <p:blipFill>
          <a:blip r:embed="rId3"/>
          <a:stretch>
            <a:fillRect/>
          </a:stretch>
        </p:blipFill>
        <p:spPr>
          <a:xfrm>
            <a:off x="1426720" y="1268760"/>
            <a:ext cx="7704856" cy="5139347"/>
          </a:xfrm>
          <a:prstGeom prst="rect">
            <a:avLst/>
          </a:prstGeom>
        </p:spPr>
      </p:pic>
    </p:spTree>
    <p:extLst>
      <p:ext uri="{BB962C8B-B14F-4D97-AF65-F5344CB8AC3E}">
        <p14:creationId xmlns:p14="http://schemas.microsoft.com/office/powerpoint/2010/main" val="9909473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7692" y="3500176"/>
            <a:ext cx="1828800" cy="2133600"/>
          </a:xfrm>
        </p:spPr>
      </p:pic>
      <p:sp>
        <p:nvSpPr>
          <p:cNvPr id="3" name="标题 2"/>
          <p:cNvSpPr>
            <a:spLocks noGrp="1"/>
          </p:cNvSpPr>
          <p:nvPr>
            <p:ph type="title"/>
          </p:nvPr>
        </p:nvSpPr>
        <p:spPr/>
        <p:txBody>
          <a:bodyPr/>
          <a:lstStyle/>
          <a:p>
            <a:r>
              <a:rPr lang="zh-CN" altLang="en-US" dirty="0" smtClean="0"/>
              <a:t>作业素材</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224" y="3527648"/>
            <a:ext cx="1828800" cy="2133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1473" y="1304881"/>
            <a:ext cx="1828800" cy="21336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733" y="822524"/>
            <a:ext cx="7626746" cy="4766716"/>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0953" y="1914551"/>
            <a:ext cx="1495425" cy="733425"/>
          </a:xfrm>
          <a:prstGeom prst="rect">
            <a:avLst/>
          </a:prstGeom>
        </p:spPr>
      </p:pic>
    </p:spTree>
    <p:extLst>
      <p:ext uri="{BB962C8B-B14F-4D97-AF65-F5344CB8AC3E}">
        <p14:creationId xmlns:p14="http://schemas.microsoft.com/office/powerpoint/2010/main" val="2990391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89869" y="199381"/>
            <a:ext cx="6495255"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3.1.3  CSS</a:t>
            </a:r>
            <a:r>
              <a:rPr lang="zh-CN" altLang="en-US" kern="1200" dirty="0">
                <a:solidFill>
                  <a:srgbClr val="F8F8F8"/>
                </a:solidFill>
                <a:latin typeface="微软雅黑"/>
                <a:ea typeface="微软雅黑"/>
                <a:cs typeface="+mn-cs"/>
              </a:rPr>
              <a:t>创建</a:t>
            </a:r>
          </a:p>
        </p:txBody>
      </p:sp>
      <p:sp>
        <p:nvSpPr>
          <p:cNvPr id="8195" name="Rectangle 3"/>
          <p:cNvSpPr>
            <a:spLocks noGrp="1" noChangeArrowheads="1"/>
          </p:cNvSpPr>
          <p:nvPr>
            <p:ph type="body" idx="1"/>
          </p:nvPr>
        </p:nvSpPr>
        <p:spPr>
          <a:xfrm>
            <a:off x="1489869" y="836614"/>
            <a:ext cx="9649072" cy="5761037"/>
          </a:xfrm>
        </p:spPr>
        <p:txBody>
          <a:bodyPr/>
          <a:lstStyle/>
          <a:p>
            <a:pPr marL="0" indent="0">
              <a:buNone/>
            </a:pPr>
            <a:r>
              <a:rPr kumimoji="1" lang="fr-FR" altLang="zh-CN" b="1" dirty="0" smtClean="0">
                <a:solidFill>
                  <a:schemeClr val="accent1"/>
                </a:solidFill>
                <a:latin typeface="+mn-ea"/>
              </a:rPr>
              <a:t>1. </a:t>
            </a:r>
            <a:r>
              <a:rPr kumimoji="1" lang="zh-CN" altLang="zh-CN" b="1" dirty="0" smtClean="0">
                <a:solidFill>
                  <a:schemeClr val="accent1"/>
                </a:solidFill>
                <a:latin typeface="+mn-ea"/>
              </a:rPr>
              <a:t>内部样式表</a:t>
            </a:r>
          </a:p>
          <a:p>
            <a:pPr marL="0" indent="0">
              <a:buNone/>
            </a:pPr>
            <a:r>
              <a:rPr lang="zh-CN" altLang="zh-CN" dirty="0">
                <a:latin typeface="+mn-ea"/>
              </a:rPr>
              <a:t>内部样式表是把样式表放到页面的</a:t>
            </a:r>
            <a:r>
              <a:rPr lang="en-US" altLang="zh-CN" dirty="0">
                <a:latin typeface="+mn-ea"/>
              </a:rPr>
              <a:t>&lt;head&gt;…&lt;/head&gt;</a:t>
            </a:r>
            <a:r>
              <a:rPr lang="zh-CN" altLang="zh-CN" dirty="0">
                <a:latin typeface="+mn-ea"/>
              </a:rPr>
              <a:t>内，这些定义的样式就应用到页面中了。样式表是用</a:t>
            </a:r>
            <a:r>
              <a:rPr lang="en-US" altLang="zh-CN" dirty="0">
                <a:latin typeface="+mn-ea"/>
              </a:rPr>
              <a:t>&lt;style&gt;</a:t>
            </a:r>
            <a:r>
              <a:rPr lang="zh-CN" altLang="zh-CN" dirty="0">
                <a:latin typeface="+mn-ea"/>
              </a:rPr>
              <a:t>标签插入的。其格式</a:t>
            </a:r>
            <a:r>
              <a:rPr lang="zh-CN" altLang="zh-CN" dirty="0" smtClean="0">
                <a:latin typeface="+mn-ea"/>
              </a:rPr>
              <a:t>为</a:t>
            </a:r>
            <a:endParaRPr lang="en-US" altLang="zh-CN" dirty="0" smtClean="0">
              <a:latin typeface="+mn-ea"/>
            </a:endParaRPr>
          </a:p>
          <a:p>
            <a:pPr marL="0" indent="0">
              <a:buNone/>
            </a:pPr>
            <a:r>
              <a:rPr lang="en-US" altLang="zh-CN" b="1" dirty="0" smtClean="0">
                <a:latin typeface="+mn-ea"/>
              </a:rPr>
              <a:t>&lt;</a:t>
            </a:r>
            <a:r>
              <a:rPr lang="en-US" altLang="zh-CN" b="1" dirty="0">
                <a:latin typeface="+mn-ea"/>
              </a:rPr>
              <a:t>head&gt;</a:t>
            </a:r>
            <a:endParaRPr lang="zh-CN" altLang="zh-CN" dirty="0">
              <a:latin typeface="+mn-ea"/>
            </a:endParaRPr>
          </a:p>
          <a:p>
            <a:pPr marL="0" indent="0">
              <a:buNone/>
            </a:pPr>
            <a:r>
              <a:rPr lang="en-US" altLang="zh-CN" b="1" dirty="0">
                <a:latin typeface="+mn-ea"/>
              </a:rPr>
              <a:t>  ...</a:t>
            </a:r>
            <a:endParaRPr lang="zh-CN" altLang="zh-CN" dirty="0">
              <a:latin typeface="+mn-ea"/>
            </a:endParaRPr>
          </a:p>
          <a:p>
            <a:pPr marL="0" indent="0">
              <a:buNone/>
            </a:pPr>
            <a:r>
              <a:rPr lang="en-US" altLang="zh-CN" b="1" dirty="0">
                <a:solidFill>
                  <a:srgbClr val="FF0000"/>
                </a:solidFill>
                <a:latin typeface="+mn-ea"/>
              </a:rPr>
              <a:t>  &lt;style type="text/</a:t>
            </a:r>
            <a:r>
              <a:rPr lang="en-US" altLang="zh-CN" b="1" dirty="0" err="1">
                <a:solidFill>
                  <a:srgbClr val="FF0000"/>
                </a:solidFill>
                <a:latin typeface="+mn-ea"/>
              </a:rPr>
              <a:t>css</a:t>
            </a:r>
            <a:r>
              <a:rPr lang="en-US" altLang="zh-CN" b="1" dirty="0">
                <a:solidFill>
                  <a:srgbClr val="FF0000"/>
                </a:solidFill>
                <a:latin typeface="+mn-ea"/>
              </a:rPr>
              <a:t>"&gt;</a:t>
            </a:r>
            <a:endParaRPr lang="zh-CN" altLang="zh-CN" dirty="0">
              <a:solidFill>
                <a:srgbClr val="FF0000"/>
              </a:solidFill>
              <a:latin typeface="+mn-ea"/>
            </a:endParaRPr>
          </a:p>
          <a:p>
            <a:pPr marL="0" indent="0">
              <a:buNone/>
            </a:pPr>
            <a:r>
              <a:rPr lang="en-US" altLang="zh-CN" b="1" dirty="0" smtClean="0">
                <a:solidFill>
                  <a:srgbClr val="FF0000"/>
                </a:solidFill>
                <a:latin typeface="+mn-ea"/>
              </a:rPr>
              <a:t>    </a:t>
            </a:r>
            <a:r>
              <a:rPr lang="zh-CN" altLang="zh-CN" b="1" dirty="0" smtClean="0">
                <a:solidFill>
                  <a:srgbClr val="FF0000"/>
                </a:solidFill>
                <a:latin typeface="+mn-ea"/>
              </a:rPr>
              <a:t>选择</a:t>
            </a:r>
            <a:r>
              <a:rPr lang="zh-CN" altLang="zh-CN" b="1" dirty="0">
                <a:solidFill>
                  <a:srgbClr val="FF0000"/>
                </a:solidFill>
                <a:latin typeface="+mn-ea"/>
              </a:rPr>
              <a:t>器</a:t>
            </a:r>
            <a:r>
              <a:rPr lang="en-US" altLang="zh-CN" b="1" dirty="0">
                <a:solidFill>
                  <a:srgbClr val="FF0000"/>
                </a:solidFill>
                <a:latin typeface="+mn-ea"/>
              </a:rPr>
              <a:t>1{</a:t>
            </a:r>
            <a:r>
              <a:rPr lang="zh-CN" altLang="zh-CN" b="1" dirty="0">
                <a:solidFill>
                  <a:srgbClr val="FF0000"/>
                </a:solidFill>
                <a:latin typeface="+mn-ea"/>
              </a:rPr>
              <a:t>属性</a:t>
            </a:r>
            <a:r>
              <a:rPr lang="en-US" altLang="zh-CN" b="1" dirty="0">
                <a:solidFill>
                  <a:srgbClr val="FF0000"/>
                </a:solidFill>
                <a:latin typeface="+mn-ea"/>
              </a:rPr>
              <a:t>:</a:t>
            </a:r>
            <a:r>
              <a:rPr lang="zh-CN" altLang="zh-CN" b="1" dirty="0">
                <a:solidFill>
                  <a:srgbClr val="FF0000"/>
                </a:solidFill>
                <a:latin typeface="+mn-ea"/>
              </a:rPr>
              <a:t>属性值</a:t>
            </a:r>
            <a:r>
              <a:rPr lang="en-US" altLang="zh-CN" b="1" dirty="0">
                <a:solidFill>
                  <a:srgbClr val="FF0000"/>
                </a:solidFill>
                <a:latin typeface="+mn-ea"/>
              </a:rPr>
              <a:t>; </a:t>
            </a:r>
            <a:r>
              <a:rPr lang="zh-CN" altLang="zh-CN" b="1" dirty="0">
                <a:solidFill>
                  <a:srgbClr val="FF0000"/>
                </a:solidFill>
                <a:latin typeface="+mn-ea"/>
              </a:rPr>
              <a:t>属性</a:t>
            </a:r>
            <a:r>
              <a:rPr lang="en-US" altLang="zh-CN" b="1" dirty="0">
                <a:solidFill>
                  <a:srgbClr val="FF0000"/>
                </a:solidFill>
                <a:latin typeface="+mn-ea"/>
              </a:rPr>
              <a:t>:</a:t>
            </a:r>
            <a:r>
              <a:rPr lang="zh-CN" altLang="zh-CN" b="1" dirty="0">
                <a:solidFill>
                  <a:srgbClr val="FF0000"/>
                </a:solidFill>
                <a:latin typeface="+mn-ea"/>
              </a:rPr>
              <a:t>属性值</a:t>
            </a:r>
            <a:r>
              <a:rPr lang="en-US" altLang="zh-CN" b="1" dirty="0">
                <a:solidFill>
                  <a:srgbClr val="FF0000"/>
                </a:solidFill>
                <a:latin typeface="+mn-ea"/>
              </a:rPr>
              <a:t>; ... }      /* </a:t>
            </a:r>
            <a:r>
              <a:rPr lang="zh-CN" altLang="zh-CN" b="1" dirty="0">
                <a:solidFill>
                  <a:srgbClr val="FF0000"/>
                </a:solidFill>
                <a:latin typeface="+mn-ea"/>
              </a:rPr>
              <a:t>注释内容</a:t>
            </a:r>
            <a:r>
              <a:rPr lang="en-US" altLang="zh-CN" b="1" dirty="0">
                <a:solidFill>
                  <a:srgbClr val="FF0000"/>
                </a:solidFill>
                <a:latin typeface="+mn-ea"/>
              </a:rPr>
              <a:t> */</a:t>
            </a:r>
            <a:endParaRPr lang="zh-CN" altLang="zh-CN" dirty="0">
              <a:solidFill>
                <a:srgbClr val="FF0000"/>
              </a:solidFill>
              <a:latin typeface="+mn-ea"/>
            </a:endParaRPr>
          </a:p>
          <a:p>
            <a:pPr marL="0" indent="0">
              <a:buNone/>
            </a:pPr>
            <a:r>
              <a:rPr lang="en-US" altLang="zh-CN" b="1" dirty="0">
                <a:solidFill>
                  <a:srgbClr val="FF0000"/>
                </a:solidFill>
                <a:latin typeface="+mn-ea"/>
              </a:rPr>
              <a:t>    </a:t>
            </a:r>
            <a:r>
              <a:rPr lang="zh-CN" altLang="zh-CN" b="1" dirty="0">
                <a:solidFill>
                  <a:srgbClr val="FF0000"/>
                </a:solidFill>
                <a:latin typeface="+mn-ea"/>
              </a:rPr>
              <a:t>选择器</a:t>
            </a:r>
            <a:r>
              <a:rPr lang="en-US" altLang="zh-CN" b="1" dirty="0">
                <a:solidFill>
                  <a:srgbClr val="FF0000"/>
                </a:solidFill>
                <a:latin typeface="+mn-ea"/>
              </a:rPr>
              <a:t>2{</a:t>
            </a:r>
            <a:r>
              <a:rPr lang="zh-CN" altLang="zh-CN" b="1" dirty="0">
                <a:solidFill>
                  <a:srgbClr val="FF0000"/>
                </a:solidFill>
                <a:latin typeface="+mn-ea"/>
              </a:rPr>
              <a:t>属性</a:t>
            </a:r>
            <a:r>
              <a:rPr lang="en-US" altLang="zh-CN" b="1" dirty="0">
                <a:solidFill>
                  <a:srgbClr val="FF0000"/>
                </a:solidFill>
                <a:latin typeface="+mn-ea"/>
              </a:rPr>
              <a:t>:</a:t>
            </a:r>
            <a:r>
              <a:rPr lang="zh-CN" altLang="zh-CN" b="1" dirty="0">
                <a:solidFill>
                  <a:srgbClr val="FF0000"/>
                </a:solidFill>
                <a:latin typeface="+mn-ea"/>
              </a:rPr>
              <a:t>属性值</a:t>
            </a:r>
            <a:r>
              <a:rPr lang="en-US" altLang="zh-CN" b="1" dirty="0">
                <a:solidFill>
                  <a:srgbClr val="FF0000"/>
                </a:solidFill>
                <a:latin typeface="+mn-ea"/>
              </a:rPr>
              <a:t>; </a:t>
            </a:r>
            <a:r>
              <a:rPr lang="zh-CN" altLang="zh-CN" b="1" dirty="0">
                <a:solidFill>
                  <a:srgbClr val="FF0000"/>
                </a:solidFill>
                <a:latin typeface="+mn-ea"/>
              </a:rPr>
              <a:t>属性</a:t>
            </a:r>
            <a:r>
              <a:rPr lang="en-US" altLang="zh-CN" b="1" dirty="0">
                <a:solidFill>
                  <a:srgbClr val="FF0000"/>
                </a:solidFill>
                <a:latin typeface="+mn-ea"/>
              </a:rPr>
              <a:t>:</a:t>
            </a:r>
            <a:r>
              <a:rPr lang="zh-CN" altLang="zh-CN" b="1" dirty="0">
                <a:solidFill>
                  <a:srgbClr val="FF0000"/>
                </a:solidFill>
                <a:latin typeface="+mn-ea"/>
              </a:rPr>
              <a:t>属性值</a:t>
            </a:r>
            <a:r>
              <a:rPr lang="en-US" altLang="zh-CN" b="1" dirty="0">
                <a:solidFill>
                  <a:srgbClr val="FF0000"/>
                </a:solidFill>
                <a:latin typeface="+mn-ea"/>
              </a:rPr>
              <a:t>; ... }</a:t>
            </a:r>
            <a:endParaRPr lang="zh-CN" altLang="zh-CN" dirty="0">
              <a:solidFill>
                <a:srgbClr val="FF0000"/>
              </a:solidFill>
              <a:latin typeface="+mn-ea"/>
            </a:endParaRPr>
          </a:p>
          <a:p>
            <a:pPr marL="0" indent="0">
              <a:buNone/>
            </a:pPr>
            <a:r>
              <a:rPr lang="en-US" altLang="zh-CN" b="1" dirty="0">
                <a:solidFill>
                  <a:srgbClr val="FF0000"/>
                </a:solidFill>
                <a:latin typeface="+mn-ea"/>
              </a:rPr>
              <a:t>      ...</a:t>
            </a:r>
            <a:endParaRPr lang="zh-CN" altLang="zh-CN" dirty="0">
              <a:solidFill>
                <a:srgbClr val="FF0000"/>
              </a:solidFill>
              <a:latin typeface="+mn-ea"/>
            </a:endParaRPr>
          </a:p>
          <a:p>
            <a:pPr marL="0" indent="0">
              <a:buNone/>
            </a:pPr>
            <a:r>
              <a:rPr lang="en-US" altLang="zh-CN" b="1" dirty="0">
                <a:solidFill>
                  <a:srgbClr val="FF0000"/>
                </a:solidFill>
                <a:latin typeface="+mn-ea"/>
              </a:rPr>
              <a:t>    </a:t>
            </a:r>
            <a:r>
              <a:rPr lang="zh-CN" altLang="zh-CN" b="1" dirty="0">
                <a:solidFill>
                  <a:srgbClr val="FF0000"/>
                </a:solidFill>
                <a:latin typeface="+mn-ea"/>
              </a:rPr>
              <a:t>选择器</a:t>
            </a:r>
            <a:r>
              <a:rPr lang="en-US" altLang="zh-CN" b="1" dirty="0">
                <a:solidFill>
                  <a:srgbClr val="FF0000"/>
                </a:solidFill>
                <a:latin typeface="+mn-ea"/>
              </a:rPr>
              <a:t>n{</a:t>
            </a:r>
            <a:r>
              <a:rPr lang="zh-CN" altLang="zh-CN" b="1" dirty="0">
                <a:solidFill>
                  <a:srgbClr val="FF0000"/>
                </a:solidFill>
                <a:latin typeface="+mn-ea"/>
              </a:rPr>
              <a:t>属性</a:t>
            </a:r>
            <a:r>
              <a:rPr lang="en-US" altLang="zh-CN" b="1" dirty="0">
                <a:solidFill>
                  <a:srgbClr val="FF0000"/>
                </a:solidFill>
                <a:latin typeface="+mn-ea"/>
              </a:rPr>
              <a:t>:</a:t>
            </a:r>
            <a:r>
              <a:rPr lang="zh-CN" altLang="zh-CN" b="1" dirty="0">
                <a:solidFill>
                  <a:srgbClr val="FF0000"/>
                </a:solidFill>
                <a:latin typeface="+mn-ea"/>
              </a:rPr>
              <a:t>属性值</a:t>
            </a:r>
            <a:r>
              <a:rPr lang="en-US" altLang="zh-CN" b="1" dirty="0">
                <a:solidFill>
                  <a:srgbClr val="FF0000"/>
                </a:solidFill>
                <a:latin typeface="+mn-ea"/>
              </a:rPr>
              <a:t>; </a:t>
            </a:r>
            <a:r>
              <a:rPr lang="zh-CN" altLang="zh-CN" b="1" dirty="0">
                <a:solidFill>
                  <a:srgbClr val="FF0000"/>
                </a:solidFill>
                <a:latin typeface="+mn-ea"/>
              </a:rPr>
              <a:t>属性</a:t>
            </a:r>
            <a:r>
              <a:rPr lang="en-US" altLang="zh-CN" b="1" dirty="0">
                <a:solidFill>
                  <a:srgbClr val="FF0000"/>
                </a:solidFill>
                <a:latin typeface="+mn-ea"/>
              </a:rPr>
              <a:t>:</a:t>
            </a:r>
            <a:r>
              <a:rPr lang="zh-CN" altLang="zh-CN" b="1" dirty="0">
                <a:solidFill>
                  <a:srgbClr val="FF0000"/>
                </a:solidFill>
                <a:latin typeface="+mn-ea"/>
              </a:rPr>
              <a:t>属性值</a:t>
            </a:r>
            <a:r>
              <a:rPr lang="en-US" altLang="zh-CN" b="1" dirty="0">
                <a:solidFill>
                  <a:srgbClr val="FF0000"/>
                </a:solidFill>
                <a:latin typeface="+mn-ea"/>
              </a:rPr>
              <a:t>; ... }</a:t>
            </a:r>
            <a:endParaRPr lang="zh-CN" altLang="zh-CN" dirty="0">
              <a:solidFill>
                <a:srgbClr val="FF0000"/>
              </a:solidFill>
              <a:latin typeface="+mn-ea"/>
            </a:endParaRPr>
          </a:p>
          <a:p>
            <a:pPr marL="0" indent="0">
              <a:buNone/>
            </a:pPr>
            <a:r>
              <a:rPr lang="en-US" altLang="zh-CN" b="1" dirty="0" smtClean="0">
                <a:solidFill>
                  <a:srgbClr val="FF0000"/>
                </a:solidFill>
                <a:latin typeface="+mn-ea"/>
              </a:rPr>
              <a:t>&lt;/</a:t>
            </a:r>
            <a:r>
              <a:rPr lang="en-US" altLang="zh-CN" b="1" dirty="0">
                <a:solidFill>
                  <a:srgbClr val="FF0000"/>
                </a:solidFill>
                <a:latin typeface="+mn-ea"/>
              </a:rPr>
              <a:t>style&gt;</a:t>
            </a:r>
            <a:endParaRPr lang="zh-CN" altLang="zh-CN" dirty="0">
              <a:solidFill>
                <a:srgbClr val="FF0000"/>
              </a:solidFill>
              <a:latin typeface="+mn-ea"/>
            </a:endParaRPr>
          </a:p>
          <a:p>
            <a:pPr marL="0" indent="0">
              <a:buNone/>
            </a:pPr>
            <a:r>
              <a:rPr lang="en-US" altLang="zh-CN" b="1" dirty="0">
                <a:latin typeface="+mn-ea"/>
              </a:rPr>
              <a:t>  ...</a:t>
            </a:r>
            <a:endParaRPr lang="zh-CN" altLang="zh-CN" dirty="0">
              <a:latin typeface="+mn-ea"/>
            </a:endParaRPr>
          </a:p>
          <a:p>
            <a:pPr marL="0" indent="0">
              <a:buNone/>
            </a:pPr>
            <a:r>
              <a:rPr lang="en-US" altLang="zh-CN" b="1" dirty="0">
                <a:latin typeface="+mn-ea"/>
              </a:rPr>
              <a:t>&lt;/head&gt;  </a:t>
            </a:r>
            <a:endParaRPr lang="zh-CN" altLang="zh-CN" dirty="0">
              <a:latin typeface="+mn-ea"/>
            </a:endParaRPr>
          </a:p>
          <a:p>
            <a:pPr marL="0" indent="0">
              <a:buNone/>
            </a:pPr>
            <a:endParaRPr lang="zh-CN" altLang="en-US" dirty="0" smtClean="0">
              <a:latin typeface="+mn-ea"/>
            </a:endParaRPr>
          </a:p>
        </p:txBody>
      </p:sp>
      <p:sp>
        <p:nvSpPr>
          <p:cNvPr id="89093" name="Rectangle 5"/>
          <p:cNvSpPr>
            <a:spLocks noChangeArrowheads="1"/>
          </p:cNvSpPr>
          <p:nvPr/>
        </p:nvSpPr>
        <p:spPr bwMode="auto">
          <a:xfrm>
            <a:off x="5209381" y="40996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1972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89869" y="188640"/>
            <a:ext cx="5832648"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a:solidFill>
                  <a:srgbClr val="F8F8F8"/>
                </a:solidFill>
                <a:latin typeface="微软雅黑"/>
                <a:ea typeface="微软雅黑"/>
                <a:cs typeface="+mn-cs"/>
              </a:rPr>
              <a:t>3.1.3  CSS</a:t>
            </a:r>
            <a:r>
              <a:rPr lang="zh-CN" altLang="en-US" kern="1200">
                <a:solidFill>
                  <a:srgbClr val="F8F8F8"/>
                </a:solidFill>
                <a:latin typeface="微软雅黑"/>
                <a:ea typeface="微软雅黑"/>
                <a:cs typeface="+mn-cs"/>
              </a:rPr>
              <a:t>创建</a:t>
            </a:r>
            <a:endParaRPr lang="zh-CN" altLang="zh-CN" kern="1200">
              <a:solidFill>
                <a:srgbClr val="F8F8F8"/>
              </a:solidFill>
              <a:latin typeface="微软雅黑"/>
              <a:ea typeface="微软雅黑"/>
              <a:cs typeface="+mn-cs"/>
            </a:endParaRPr>
          </a:p>
        </p:txBody>
      </p:sp>
      <p:sp>
        <p:nvSpPr>
          <p:cNvPr id="9219" name="Rectangle 3"/>
          <p:cNvSpPr>
            <a:spLocks noGrp="1" noChangeArrowheads="1"/>
          </p:cNvSpPr>
          <p:nvPr>
            <p:ph type="body" idx="1"/>
          </p:nvPr>
        </p:nvSpPr>
        <p:spPr>
          <a:xfrm>
            <a:off x="985813" y="908720"/>
            <a:ext cx="10297144" cy="5256584"/>
          </a:xfrm>
        </p:spPr>
        <p:txBody>
          <a:bodyPr/>
          <a:lstStyle/>
          <a:p>
            <a:pPr eaLnBrk="1" hangingPunct="1">
              <a:spcBef>
                <a:spcPts val="0"/>
              </a:spcBef>
              <a:buFont typeface="Wingdings" panose="05000000000000000000" pitchFamily="2" charset="2"/>
              <a:buNone/>
            </a:pPr>
            <a:r>
              <a:rPr kumimoji="1" lang="en-US" altLang="zh-CN" b="1" dirty="0" smtClean="0">
                <a:solidFill>
                  <a:schemeClr val="accent1"/>
                </a:solidFill>
                <a:latin typeface="+mn-ea"/>
              </a:rPr>
              <a:t>2.  </a:t>
            </a:r>
            <a:r>
              <a:rPr kumimoji="1" lang="zh-CN" altLang="en-US" b="1" dirty="0" smtClean="0">
                <a:solidFill>
                  <a:schemeClr val="accent1"/>
                </a:solidFill>
                <a:latin typeface="+mn-ea"/>
              </a:rPr>
              <a:t>链入外部样式表</a:t>
            </a:r>
          </a:p>
          <a:p>
            <a:pPr eaLnBrk="1" hangingPunct="1">
              <a:spcBef>
                <a:spcPts val="0"/>
              </a:spcBef>
              <a:buFont typeface="Wingdings" panose="05000000000000000000" pitchFamily="2" charset="2"/>
              <a:buNone/>
            </a:pPr>
            <a:r>
              <a:rPr lang="zh-CN" altLang="en-US" dirty="0" smtClean="0">
                <a:latin typeface="+mn-ea"/>
              </a:rPr>
              <a:t>      </a:t>
            </a:r>
            <a:r>
              <a:rPr lang="zh-CN" altLang="en-US" dirty="0">
                <a:latin typeface="+mn-ea"/>
              </a:rPr>
              <a:t>链入外部样式表是把样式表保存为一个样式表文件（</a:t>
            </a:r>
            <a:r>
              <a:rPr lang="en-US" altLang="zh-CN" dirty="0">
                <a:latin typeface="+mn-ea"/>
              </a:rPr>
              <a:t>.</a:t>
            </a:r>
            <a:r>
              <a:rPr lang="en-US" altLang="zh-CN" dirty="0" err="1">
                <a:latin typeface="+mn-ea"/>
              </a:rPr>
              <a:t>css</a:t>
            </a:r>
            <a:r>
              <a:rPr lang="zh-CN" altLang="en-US" dirty="0">
                <a:latin typeface="+mn-ea"/>
              </a:rPr>
              <a:t>），然后在页面中用</a:t>
            </a:r>
            <a:r>
              <a:rPr lang="en-US" altLang="zh-CN" dirty="0">
                <a:latin typeface="+mn-ea"/>
              </a:rPr>
              <a:t>&lt;link&gt;</a:t>
            </a:r>
            <a:r>
              <a:rPr lang="zh-CN" altLang="en-US" dirty="0">
                <a:latin typeface="+mn-ea"/>
              </a:rPr>
              <a:t>标记链接到这个样式表文件，这个</a:t>
            </a:r>
            <a:r>
              <a:rPr lang="en-US" altLang="zh-CN" dirty="0">
                <a:latin typeface="+mn-ea"/>
              </a:rPr>
              <a:t>&lt;link&gt;</a:t>
            </a:r>
            <a:r>
              <a:rPr lang="zh-CN" altLang="en-US" dirty="0">
                <a:latin typeface="+mn-ea"/>
              </a:rPr>
              <a:t>标签必须放到页面的</a:t>
            </a:r>
            <a:r>
              <a:rPr lang="en-US" altLang="zh-CN" dirty="0">
                <a:latin typeface="+mn-ea"/>
              </a:rPr>
              <a:t>&lt;head&gt;…&lt;/head&gt;</a:t>
            </a:r>
            <a:r>
              <a:rPr lang="zh-CN" altLang="en-US" dirty="0">
                <a:latin typeface="+mn-ea"/>
              </a:rPr>
              <a:t>内。其格式</a:t>
            </a:r>
            <a:r>
              <a:rPr lang="zh-CN" altLang="en-US" dirty="0" smtClean="0">
                <a:latin typeface="+mn-ea"/>
              </a:rPr>
              <a:t>为</a:t>
            </a:r>
            <a:endParaRPr lang="zh-CN" altLang="en-US" b="1" dirty="0">
              <a:latin typeface="+mn-ea"/>
            </a:endParaRPr>
          </a:p>
          <a:p>
            <a:pPr eaLnBrk="1" hangingPunct="1">
              <a:spcBef>
                <a:spcPts val="0"/>
              </a:spcBef>
              <a:buFont typeface="Wingdings" panose="05000000000000000000" pitchFamily="2" charset="2"/>
              <a:buNone/>
            </a:pPr>
            <a:r>
              <a:rPr lang="en-US" altLang="zh-CN" b="1" dirty="0">
                <a:latin typeface="+mn-ea"/>
              </a:rPr>
              <a:t>&lt;head&gt;</a:t>
            </a:r>
          </a:p>
          <a:p>
            <a:pPr eaLnBrk="1" hangingPunct="1">
              <a:spcBef>
                <a:spcPts val="0"/>
              </a:spcBef>
              <a:buFont typeface="Wingdings" panose="05000000000000000000" pitchFamily="2" charset="2"/>
              <a:buNone/>
            </a:pPr>
            <a:r>
              <a:rPr lang="en-US" altLang="zh-CN" b="1" dirty="0">
                <a:latin typeface="+mn-ea"/>
              </a:rPr>
              <a:t>  ...</a:t>
            </a:r>
          </a:p>
          <a:p>
            <a:pPr eaLnBrk="1" hangingPunct="1">
              <a:spcBef>
                <a:spcPts val="0"/>
              </a:spcBef>
              <a:buFont typeface="Wingdings" panose="05000000000000000000" pitchFamily="2" charset="2"/>
              <a:buNone/>
            </a:pPr>
            <a:r>
              <a:rPr lang="en-US" altLang="zh-CN" b="1" dirty="0">
                <a:solidFill>
                  <a:srgbClr val="FF0000"/>
                </a:solidFill>
                <a:latin typeface="+mn-ea"/>
              </a:rPr>
              <a:t>  &lt;link </a:t>
            </a:r>
            <a:r>
              <a:rPr lang="en-US" altLang="zh-CN" b="1" dirty="0" err="1">
                <a:solidFill>
                  <a:srgbClr val="FF0000"/>
                </a:solidFill>
                <a:latin typeface="+mn-ea"/>
              </a:rPr>
              <a:t>rel</a:t>
            </a:r>
            <a:r>
              <a:rPr lang="en-US" altLang="zh-CN" b="1" dirty="0">
                <a:solidFill>
                  <a:srgbClr val="FF0000"/>
                </a:solidFill>
                <a:latin typeface="+mn-ea"/>
              </a:rPr>
              <a:t>="</a:t>
            </a:r>
            <a:r>
              <a:rPr lang="en-US" altLang="zh-CN" b="1" dirty="0" err="1">
                <a:solidFill>
                  <a:srgbClr val="FF0000"/>
                </a:solidFill>
                <a:latin typeface="+mn-ea"/>
              </a:rPr>
              <a:t>stylesheet</a:t>
            </a:r>
            <a:r>
              <a:rPr lang="en-US" altLang="zh-CN" b="1" dirty="0">
                <a:solidFill>
                  <a:srgbClr val="FF0000"/>
                </a:solidFill>
                <a:latin typeface="+mn-ea"/>
              </a:rPr>
              <a:t>" </a:t>
            </a:r>
            <a:r>
              <a:rPr lang="en-US" altLang="zh-CN" b="1" dirty="0" err="1">
                <a:solidFill>
                  <a:srgbClr val="FF0000"/>
                </a:solidFill>
                <a:latin typeface="+mn-ea"/>
              </a:rPr>
              <a:t>href</a:t>
            </a:r>
            <a:r>
              <a:rPr lang="en-US" altLang="zh-CN" b="1" dirty="0">
                <a:solidFill>
                  <a:srgbClr val="FF0000"/>
                </a:solidFill>
                <a:latin typeface="+mn-ea"/>
              </a:rPr>
              <a:t>="</a:t>
            </a:r>
            <a:r>
              <a:rPr lang="zh-CN" altLang="en-US" b="1" dirty="0">
                <a:solidFill>
                  <a:srgbClr val="FF0000"/>
                </a:solidFill>
                <a:latin typeface="+mn-ea"/>
              </a:rPr>
              <a:t>样式表文件名</a:t>
            </a:r>
            <a:r>
              <a:rPr lang="en-US" altLang="zh-CN" b="1" dirty="0">
                <a:solidFill>
                  <a:srgbClr val="FF0000"/>
                </a:solidFill>
                <a:latin typeface="+mn-ea"/>
              </a:rPr>
              <a:t>.</a:t>
            </a:r>
            <a:r>
              <a:rPr lang="en-US" altLang="zh-CN" b="1" dirty="0" err="1">
                <a:solidFill>
                  <a:srgbClr val="FF0000"/>
                </a:solidFill>
                <a:latin typeface="+mn-ea"/>
              </a:rPr>
              <a:t>css</a:t>
            </a:r>
            <a:r>
              <a:rPr lang="en-US" altLang="zh-CN" b="1" dirty="0">
                <a:solidFill>
                  <a:srgbClr val="FF0000"/>
                </a:solidFill>
                <a:latin typeface="+mn-ea"/>
              </a:rPr>
              <a:t>" type="text/</a:t>
            </a:r>
            <a:r>
              <a:rPr lang="en-US" altLang="zh-CN" b="1" dirty="0" err="1">
                <a:solidFill>
                  <a:srgbClr val="FF0000"/>
                </a:solidFill>
                <a:latin typeface="+mn-ea"/>
              </a:rPr>
              <a:t>css</a:t>
            </a:r>
            <a:r>
              <a:rPr lang="en-US" altLang="zh-CN" b="1" dirty="0">
                <a:solidFill>
                  <a:srgbClr val="FF0000"/>
                </a:solidFill>
                <a:latin typeface="+mn-ea"/>
              </a:rPr>
              <a:t>" /&gt;</a:t>
            </a:r>
          </a:p>
          <a:p>
            <a:pPr eaLnBrk="1" hangingPunct="1">
              <a:spcBef>
                <a:spcPts val="0"/>
              </a:spcBef>
              <a:buFont typeface="Wingdings" panose="05000000000000000000" pitchFamily="2" charset="2"/>
              <a:buNone/>
            </a:pPr>
            <a:r>
              <a:rPr lang="en-US" altLang="zh-CN" b="1" dirty="0">
                <a:latin typeface="+mn-ea"/>
              </a:rPr>
              <a:t>  ...</a:t>
            </a:r>
          </a:p>
          <a:p>
            <a:pPr eaLnBrk="1" hangingPunct="1">
              <a:spcBef>
                <a:spcPts val="0"/>
              </a:spcBef>
              <a:buFont typeface="Wingdings" panose="05000000000000000000" pitchFamily="2" charset="2"/>
              <a:buNone/>
            </a:pPr>
            <a:r>
              <a:rPr lang="en-US" altLang="zh-CN" b="1" dirty="0">
                <a:latin typeface="+mn-ea"/>
              </a:rPr>
              <a:t>&lt;/head&gt;</a:t>
            </a:r>
            <a:r>
              <a:rPr lang="en-US" altLang="zh-CN" dirty="0">
                <a:latin typeface="+mn-ea"/>
              </a:rPr>
              <a:t> </a:t>
            </a:r>
          </a:p>
          <a:p>
            <a:pPr eaLnBrk="1" hangingPunct="1">
              <a:spcBef>
                <a:spcPts val="0"/>
              </a:spcBef>
              <a:buFont typeface="Wingdings" panose="05000000000000000000" pitchFamily="2" charset="2"/>
              <a:buNone/>
            </a:pPr>
            <a:r>
              <a:rPr lang="zh-CN" altLang="en-US" dirty="0" smtClean="0">
                <a:latin typeface="+mn-ea"/>
              </a:rPr>
              <a:t>样式</a:t>
            </a:r>
            <a:r>
              <a:rPr lang="zh-CN" altLang="en-US" dirty="0">
                <a:latin typeface="+mn-ea"/>
              </a:rPr>
              <a:t>表文件扩展名为</a:t>
            </a:r>
            <a:r>
              <a:rPr lang="en-US" altLang="zh-CN" dirty="0">
                <a:latin typeface="+mn-ea"/>
              </a:rPr>
              <a:t>.</a:t>
            </a:r>
            <a:r>
              <a:rPr lang="en-US" altLang="zh-CN" dirty="0" err="1">
                <a:latin typeface="+mn-ea"/>
              </a:rPr>
              <a:t>css</a:t>
            </a:r>
            <a:r>
              <a:rPr lang="zh-CN" altLang="en-US" dirty="0">
                <a:latin typeface="+mn-ea"/>
              </a:rPr>
              <a:t>。内容是定义的样式表，不包含</a:t>
            </a:r>
            <a:r>
              <a:rPr lang="en-US" altLang="zh-CN" dirty="0">
                <a:latin typeface="+mn-ea"/>
              </a:rPr>
              <a:t>HTML</a:t>
            </a:r>
            <a:r>
              <a:rPr lang="zh-CN" altLang="en-US" dirty="0">
                <a:latin typeface="+mn-ea"/>
              </a:rPr>
              <a:t>标记。样式表文件的格式为</a:t>
            </a:r>
            <a:endParaRPr lang="zh-CN" altLang="en-US" b="1" dirty="0">
              <a:latin typeface="+mn-ea"/>
            </a:endParaRPr>
          </a:p>
          <a:p>
            <a:pPr eaLnBrk="1" hangingPunct="1">
              <a:spcBef>
                <a:spcPts val="0"/>
              </a:spcBef>
              <a:buFont typeface="Wingdings" panose="05000000000000000000" pitchFamily="2" charset="2"/>
              <a:buNone/>
            </a:pPr>
            <a:r>
              <a:rPr lang="zh-CN" altLang="en-US" b="1" dirty="0">
                <a:latin typeface="+mn-ea"/>
              </a:rPr>
              <a:t>选择符</a:t>
            </a:r>
            <a:r>
              <a:rPr lang="en-US" altLang="zh-CN" b="1" dirty="0">
                <a:latin typeface="+mn-ea"/>
              </a:rPr>
              <a:t>1{</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 }      /* </a:t>
            </a:r>
            <a:r>
              <a:rPr lang="zh-CN" altLang="en-US" b="1" dirty="0">
                <a:latin typeface="+mn-ea"/>
              </a:rPr>
              <a:t>注释内容 *</a:t>
            </a:r>
            <a:r>
              <a:rPr lang="en-US" altLang="zh-CN" b="1" dirty="0">
                <a:latin typeface="+mn-ea"/>
              </a:rPr>
              <a:t>/</a:t>
            </a:r>
          </a:p>
          <a:p>
            <a:pPr eaLnBrk="1" hangingPunct="1">
              <a:spcBef>
                <a:spcPts val="0"/>
              </a:spcBef>
              <a:buFont typeface="Wingdings" panose="05000000000000000000" pitchFamily="2" charset="2"/>
              <a:buNone/>
            </a:pPr>
            <a:r>
              <a:rPr lang="zh-CN" altLang="en-US" b="1" dirty="0">
                <a:latin typeface="+mn-ea"/>
              </a:rPr>
              <a:t>选择符</a:t>
            </a:r>
            <a:r>
              <a:rPr lang="en-US" altLang="zh-CN" b="1" dirty="0">
                <a:latin typeface="+mn-ea"/>
              </a:rPr>
              <a:t>2{</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 }</a:t>
            </a:r>
          </a:p>
          <a:p>
            <a:pPr eaLnBrk="1" hangingPunct="1">
              <a:spcBef>
                <a:spcPts val="0"/>
              </a:spcBef>
              <a:buFont typeface="Wingdings" panose="05000000000000000000" pitchFamily="2" charset="2"/>
              <a:buNone/>
            </a:pPr>
            <a:r>
              <a:rPr lang="en-US" altLang="zh-CN" b="1" dirty="0">
                <a:latin typeface="+mn-ea"/>
              </a:rPr>
              <a:t>  ...</a:t>
            </a:r>
          </a:p>
          <a:p>
            <a:pPr eaLnBrk="1" hangingPunct="1">
              <a:spcBef>
                <a:spcPts val="0"/>
              </a:spcBef>
              <a:buFont typeface="Wingdings" panose="05000000000000000000" pitchFamily="2" charset="2"/>
              <a:buNone/>
            </a:pPr>
            <a:r>
              <a:rPr lang="zh-CN" altLang="en-US" b="1" dirty="0">
                <a:latin typeface="+mn-ea"/>
              </a:rPr>
              <a:t>选择符</a:t>
            </a:r>
            <a:r>
              <a:rPr lang="en-US" altLang="zh-CN" b="1" dirty="0">
                <a:latin typeface="+mn-ea"/>
              </a:rPr>
              <a:t>n{</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 }</a:t>
            </a:r>
            <a:r>
              <a:rPr lang="en-US" altLang="zh-CN" dirty="0">
                <a:latin typeface="+mn-ea"/>
              </a:rPr>
              <a:t> </a:t>
            </a:r>
          </a:p>
        </p:txBody>
      </p:sp>
      <p:sp>
        <p:nvSpPr>
          <p:cNvPr id="9421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0156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832198" y="836613"/>
            <a:ext cx="8388350" cy="5184675"/>
          </a:xfrm>
        </p:spPr>
        <p:txBody>
          <a:bodyPr/>
          <a:lstStyle/>
          <a:p>
            <a:pPr marL="0" indent="0">
              <a:lnSpc>
                <a:spcPct val="75000"/>
              </a:lnSpc>
              <a:buNone/>
            </a:pPr>
            <a:r>
              <a:rPr kumimoji="1" lang="en-US" altLang="zh-CN" b="1" dirty="0" smtClean="0">
                <a:solidFill>
                  <a:schemeClr val="accent1"/>
                </a:solidFill>
                <a:latin typeface="+mn-ea"/>
              </a:rPr>
              <a:t>3. </a:t>
            </a:r>
            <a:r>
              <a:rPr kumimoji="1" lang="zh-CN" altLang="zh-CN" b="1" dirty="0" smtClean="0">
                <a:solidFill>
                  <a:schemeClr val="accent1"/>
                </a:solidFill>
                <a:latin typeface="+mn-ea"/>
              </a:rPr>
              <a:t>导入外部样式表</a:t>
            </a:r>
            <a:endParaRPr kumimoji="1" lang="en-US" altLang="zh-CN" b="1" dirty="0" smtClean="0">
              <a:solidFill>
                <a:schemeClr val="accent1"/>
              </a:solidFill>
              <a:latin typeface="+mn-ea"/>
            </a:endParaRPr>
          </a:p>
          <a:p>
            <a:pPr marL="0" indent="0">
              <a:lnSpc>
                <a:spcPct val="75000"/>
              </a:lnSpc>
              <a:buFont typeface="Wingdings" panose="05000000000000000000" pitchFamily="2" charset="2"/>
              <a:buAutoNum type="arabicPeriod" startAt="3"/>
            </a:pPr>
            <a:endParaRPr lang="zh-CN" altLang="en-US" dirty="0">
              <a:latin typeface="+mn-ea"/>
            </a:endParaRPr>
          </a:p>
          <a:p>
            <a:pPr marL="0" indent="0">
              <a:buNone/>
            </a:pPr>
            <a:r>
              <a:rPr lang="zh-CN" altLang="en-US" dirty="0">
                <a:latin typeface="+mn-ea"/>
              </a:rPr>
              <a:t>导入外部样式表是指在内部样式表的</a:t>
            </a:r>
            <a:r>
              <a:rPr lang="en-US" altLang="zh-CN" dirty="0">
                <a:latin typeface="+mn-ea"/>
              </a:rPr>
              <a:t>&lt;style&gt;…&lt;/style&gt;</a:t>
            </a:r>
            <a:r>
              <a:rPr lang="zh-CN" altLang="en-US" dirty="0">
                <a:latin typeface="+mn-ea"/>
              </a:rPr>
              <a:t>里导入一个外部样式表，导入时用</a:t>
            </a:r>
            <a:r>
              <a:rPr lang="en-US" altLang="zh-CN" dirty="0">
                <a:latin typeface="+mn-ea"/>
              </a:rPr>
              <a:t>@import</a:t>
            </a:r>
            <a:r>
              <a:rPr lang="zh-CN" altLang="en-US" dirty="0">
                <a:latin typeface="+mn-ea"/>
              </a:rPr>
              <a:t>。其格式</a:t>
            </a:r>
            <a:r>
              <a:rPr lang="zh-CN" altLang="en-US" dirty="0" smtClean="0">
                <a:latin typeface="+mn-ea"/>
              </a:rPr>
              <a:t>为</a:t>
            </a:r>
            <a:endParaRPr lang="zh-CN" altLang="en-US" b="1" dirty="0">
              <a:latin typeface="+mn-ea"/>
            </a:endParaRPr>
          </a:p>
          <a:p>
            <a:pPr marL="0" indent="0">
              <a:buNone/>
            </a:pPr>
            <a:r>
              <a:rPr lang="en-US" altLang="zh-CN" b="1" dirty="0">
                <a:latin typeface="+mn-ea"/>
              </a:rPr>
              <a:t>&lt;head&gt;</a:t>
            </a:r>
          </a:p>
          <a:p>
            <a:pPr marL="0" indent="0">
              <a:buNone/>
            </a:pPr>
            <a:r>
              <a:rPr lang="en-US" altLang="zh-CN" b="1" dirty="0">
                <a:latin typeface="+mn-ea"/>
              </a:rPr>
              <a:t>  ...</a:t>
            </a:r>
          </a:p>
          <a:p>
            <a:pPr marL="0" indent="0">
              <a:buNone/>
            </a:pPr>
            <a:r>
              <a:rPr lang="en-US" altLang="zh-CN" b="1" dirty="0">
                <a:latin typeface="+mn-ea"/>
              </a:rPr>
              <a:t>  </a:t>
            </a:r>
            <a:r>
              <a:rPr lang="en-US" altLang="zh-CN" b="1" dirty="0">
                <a:solidFill>
                  <a:srgbClr val="FF0000"/>
                </a:solidFill>
                <a:latin typeface="+mn-ea"/>
              </a:rPr>
              <a:t>&lt;style type="text/</a:t>
            </a:r>
            <a:r>
              <a:rPr lang="en-US" altLang="zh-CN" b="1" dirty="0" err="1">
                <a:solidFill>
                  <a:srgbClr val="FF0000"/>
                </a:solidFill>
                <a:latin typeface="+mn-ea"/>
              </a:rPr>
              <a:t>css</a:t>
            </a:r>
            <a:r>
              <a:rPr lang="en-US" altLang="zh-CN" b="1" dirty="0">
                <a:solidFill>
                  <a:srgbClr val="FF0000"/>
                </a:solidFill>
                <a:latin typeface="+mn-ea"/>
              </a:rPr>
              <a:t>"&gt;</a:t>
            </a:r>
          </a:p>
          <a:p>
            <a:pPr marL="0" indent="0">
              <a:buNone/>
            </a:pPr>
            <a:r>
              <a:rPr lang="en-US" altLang="zh-CN" b="1" dirty="0" smtClean="0">
                <a:solidFill>
                  <a:srgbClr val="FF0000"/>
                </a:solidFill>
                <a:latin typeface="+mn-ea"/>
              </a:rPr>
              <a:t>    @</a:t>
            </a:r>
            <a:r>
              <a:rPr lang="en-US" altLang="zh-CN" b="1" dirty="0">
                <a:solidFill>
                  <a:srgbClr val="FF0000"/>
                </a:solidFill>
                <a:latin typeface="+mn-ea"/>
              </a:rPr>
              <a:t>import </a:t>
            </a:r>
            <a:r>
              <a:rPr lang="en-US" altLang="zh-CN" b="1" dirty="0" err="1">
                <a:solidFill>
                  <a:srgbClr val="FF0000"/>
                </a:solidFill>
                <a:latin typeface="+mn-ea"/>
              </a:rPr>
              <a:t>url</a:t>
            </a:r>
            <a:r>
              <a:rPr lang="en-US" altLang="zh-CN" b="1" dirty="0">
                <a:solidFill>
                  <a:srgbClr val="FF0000"/>
                </a:solidFill>
                <a:latin typeface="+mn-ea"/>
              </a:rPr>
              <a:t>("</a:t>
            </a:r>
            <a:r>
              <a:rPr lang="zh-CN" altLang="en-US" b="1" dirty="0">
                <a:solidFill>
                  <a:srgbClr val="FF0000"/>
                </a:solidFill>
                <a:latin typeface="+mn-ea"/>
              </a:rPr>
              <a:t>外部样式表的文件名</a:t>
            </a:r>
            <a:r>
              <a:rPr lang="en-US" altLang="zh-CN" b="1" dirty="0">
                <a:solidFill>
                  <a:srgbClr val="FF0000"/>
                </a:solidFill>
                <a:latin typeface="+mn-ea"/>
              </a:rPr>
              <a:t>1.css");</a:t>
            </a:r>
          </a:p>
          <a:p>
            <a:pPr marL="0" indent="0">
              <a:buNone/>
            </a:pPr>
            <a:r>
              <a:rPr lang="en-US" altLang="zh-CN" b="1" dirty="0">
                <a:solidFill>
                  <a:srgbClr val="FF0000"/>
                </a:solidFill>
                <a:latin typeface="+mn-ea"/>
              </a:rPr>
              <a:t>    @import </a:t>
            </a:r>
            <a:r>
              <a:rPr lang="en-US" altLang="zh-CN" b="1" dirty="0" err="1">
                <a:solidFill>
                  <a:srgbClr val="FF0000"/>
                </a:solidFill>
                <a:latin typeface="+mn-ea"/>
              </a:rPr>
              <a:t>url</a:t>
            </a:r>
            <a:r>
              <a:rPr lang="en-US" altLang="zh-CN" b="1" dirty="0">
                <a:solidFill>
                  <a:srgbClr val="FF0000"/>
                </a:solidFill>
                <a:latin typeface="+mn-ea"/>
              </a:rPr>
              <a:t>("</a:t>
            </a:r>
            <a:r>
              <a:rPr lang="zh-CN" altLang="en-US" b="1" dirty="0">
                <a:solidFill>
                  <a:srgbClr val="FF0000"/>
                </a:solidFill>
                <a:latin typeface="+mn-ea"/>
              </a:rPr>
              <a:t>外部样式表文件名</a:t>
            </a:r>
            <a:r>
              <a:rPr lang="en-US" altLang="zh-CN" b="1" dirty="0">
                <a:solidFill>
                  <a:srgbClr val="FF0000"/>
                </a:solidFill>
                <a:latin typeface="+mn-ea"/>
              </a:rPr>
              <a:t>2.css");</a:t>
            </a:r>
          </a:p>
          <a:p>
            <a:pPr marL="0" indent="0">
              <a:buNone/>
            </a:pPr>
            <a:endParaRPr lang="en-US" altLang="zh-CN" b="1" dirty="0" smtClean="0">
              <a:solidFill>
                <a:srgbClr val="FF0000"/>
              </a:solidFill>
              <a:latin typeface="+mn-ea"/>
            </a:endParaRPr>
          </a:p>
          <a:p>
            <a:pPr marL="0" indent="0">
              <a:buNone/>
            </a:pPr>
            <a:r>
              <a:rPr lang="en-US" altLang="zh-CN" b="1" dirty="0" smtClean="0">
                <a:solidFill>
                  <a:srgbClr val="FF0000"/>
                </a:solidFill>
                <a:latin typeface="+mn-ea"/>
              </a:rPr>
              <a:t>&lt;/</a:t>
            </a:r>
            <a:r>
              <a:rPr lang="en-US" altLang="zh-CN" b="1" dirty="0">
                <a:solidFill>
                  <a:srgbClr val="FF0000"/>
                </a:solidFill>
                <a:latin typeface="+mn-ea"/>
              </a:rPr>
              <a:t>style&gt;</a:t>
            </a:r>
          </a:p>
          <a:p>
            <a:pPr marL="0" indent="0">
              <a:buNone/>
            </a:pPr>
            <a:endParaRPr lang="en-US" altLang="zh-CN" b="1" dirty="0">
              <a:latin typeface="+mn-ea"/>
            </a:endParaRPr>
          </a:p>
        </p:txBody>
      </p:sp>
      <p:sp>
        <p:nvSpPr>
          <p:cNvPr id="95236"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2" name="标题 1"/>
          <p:cNvSpPr>
            <a:spLocks noGrp="1"/>
          </p:cNvSpPr>
          <p:nvPr>
            <p:ph type="title"/>
          </p:nvPr>
        </p:nvSpPr>
        <p:spPr>
          <a:xfrm>
            <a:off x="1489869" y="221622"/>
            <a:ext cx="5631159"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a:solidFill>
                  <a:srgbClr val="F8F8F8"/>
                </a:solidFill>
                <a:latin typeface="微软雅黑"/>
                <a:ea typeface="微软雅黑"/>
                <a:cs typeface="+mn-cs"/>
              </a:rPr>
              <a:t>3.1.3  CSS</a:t>
            </a:r>
            <a:r>
              <a:rPr lang="zh-CN" altLang="en-US" kern="1200">
                <a:solidFill>
                  <a:srgbClr val="F8F8F8"/>
                </a:solidFill>
                <a:latin typeface="微软雅黑"/>
                <a:ea typeface="微软雅黑"/>
                <a:cs typeface="+mn-cs"/>
              </a:rPr>
              <a:t>创建</a:t>
            </a:r>
          </a:p>
        </p:txBody>
      </p:sp>
      <p:sp>
        <p:nvSpPr>
          <p:cNvPr id="3" name="矩形 2"/>
          <p:cNvSpPr/>
          <p:nvPr/>
        </p:nvSpPr>
        <p:spPr>
          <a:xfrm>
            <a:off x="1473142" y="5013176"/>
            <a:ext cx="8640960" cy="646331"/>
          </a:xfrm>
          <a:prstGeom prst="rect">
            <a:avLst/>
          </a:prstGeom>
          <a:solidFill>
            <a:srgbClr val="FFFFCC"/>
          </a:solidFill>
          <a:ln>
            <a:solidFill>
              <a:srgbClr val="C00000"/>
            </a:solidFill>
          </a:ln>
        </p:spPr>
        <p:txBody>
          <a:bodyPr wrap="square">
            <a:spAutoFit/>
          </a:bodyPr>
          <a:lstStyle/>
          <a:p>
            <a:pPr marL="0" indent="0">
              <a:buNone/>
            </a:pPr>
            <a:r>
              <a:rPr lang="en-US" altLang="zh-CN" dirty="0" smtClean="0">
                <a:solidFill>
                  <a:srgbClr val="3366FF"/>
                </a:solidFill>
                <a:latin typeface="+mn-ea"/>
                <a:ea typeface="+mn-ea"/>
              </a:rPr>
              <a:t>       </a:t>
            </a:r>
            <a:r>
              <a:rPr lang="zh-CN" altLang="zh-CN" dirty="0" smtClean="0">
                <a:solidFill>
                  <a:srgbClr val="3366FF"/>
                </a:solidFill>
                <a:latin typeface="+mn-ea"/>
                <a:ea typeface="+mn-ea"/>
              </a:rPr>
              <a:t>导</a:t>
            </a:r>
            <a:r>
              <a:rPr lang="zh-CN" altLang="zh-CN" dirty="0">
                <a:solidFill>
                  <a:srgbClr val="3366FF"/>
                </a:solidFill>
                <a:latin typeface="+mn-ea"/>
                <a:ea typeface="+mn-ea"/>
              </a:rPr>
              <a:t>入外部样式表和链入外部样式表在功能上基本没有区别，但由于它是在网页加载完了以后再加载样式，可能会因此导致不能及时显示网页的样式</a:t>
            </a:r>
            <a:r>
              <a:rPr lang="zh-CN" altLang="zh-CN" dirty="0" smtClean="0">
                <a:solidFill>
                  <a:srgbClr val="3366FF"/>
                </a:solidFill>
                <a:latin typeface="+mn-ea"/>
                <a:ea typeface="+mn-ea"/>
              </a:rPr>
              <a:t>。</a:t>
            </a:r>
            <a:endParaRPr lang="en-US" altLang="zh-CN" dirty="0">
              <a:solidFill>
                <a:srgbClr val="3366FF"/>
              </a:solidFill>
              <a:latin typeface="+mn-ea"/>
              <a:ea typeface="+mn-ea"/>
            </a:endParaRPr>
          </a:p>
        </p:txBody>
      </p:sp>
    </p:spTree>
    <p:extLst>
      <p:ext uri="{BB962C8B-B14F-4D97-AF65-F5344CB8AC3E}">
        <p14:creationId xmlns:p14="http://schemas.microsoft.com/office/powerpoint/2010/main" val="1081765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201837" y="908720"/>
            <a:ext cx="9937104" cy="5907087"/>
          </a:xfrm>
        </p:spPr>
        <p:txBody>
          <a:bodyPr/>
          <a:lstStyle/>
          <a:p>
            <a:pPr eaLnBrk="1" hangingPunct="1">
              <a:lnSpc>
                <a:spcPct val="75000"/>
              </a:lnSpc>
              <a:buFont typeface="Wingdings" panose="05000000000000000000" pitchFamily="2" charset="2"/>
              <a:buNone/>
            </a:pPr>
            <a:r>
              <a:rPr kumimoji="1" lang="en-US" altLang="zh-CN" b="1" dirty="0" smtClean="0">
                <a:solidFill>
                  <a:schemeClr val="accent1"/>
                </a:solidFill>
                <a:latin typeface="+mn-ea"/>
              </a:rPr>
              <a:t>4. </a:t>
            </a:r>
            <a:r>
              <a:rPr kumimoji="1" lang="zh-CN" altLang="en-US" b="1" dirty="0" smtClean="0">
                <a:solidFill>
                  <a:schemeClr val="accent1"/>
                </a:solidFill>
                <a:latin typeface="+mn-ea"/>
              </a:rPr>
              <a:t>内联样式表</a:t>
            </a:r>
            <a:r>
              <a:rPr lang="zh-CN" altLang="en-US" dirty="0">
                <a:latin typeface="+mn-ea"/>
              </a:rPr>
              <a:t>    </a:t>
            </a:r>
          </a:p>
          <a:p>
            <a:pPr eaLnBrk="1" hangingPunct="1">
              <a:buFont typeface="Wingdings" panose="05000000000000000000" pitchFamily="2" charset="2"/>
              <a:buNone/>
            </a:pPr>
            <a:r>
              <a:rPr lang="zh-CN" altLang="en-US" dirty="0">
                <a:latin typeface="+mn-ea"/>
              </a:rPr>
              <a:t>      内联样式表的使用是直接将在</a:t>
            </a:r>
            <a:r>
              <a:rPr lang="en-US" altLang="zh-CN" dirty="0">
                <a:latin typeface="+mn-ea"/>
              </a:rPr>
              <a:t>XHTML</a:t>
            </a:r>
            <a:r>
              <a:rPr lang="zh-CN" altLang="en-US" dirty="0">
                <a:latin typeface="+mn-ea"/>
              </a:rPr>
              <a:t>标记里加入</a:t>
            </a:r>
            <a:r>
              <a:rPr lang="en-US" altLang="zh-CN" dirty="0">
                <a:latin typeface="+mn-ea"/>
              </a:rPr>
              <a:t>style</a:t>
            </a:r>
            <a:r>
              <a:rPr lang="zh-CN" altLang="en-US" dirty="0">
                <a:latin typeface="+mn-ea"/>
              </a:rPr>
              <a:t>参数。而</a:t>
            </a:r>
            <a:r>
              <a:rPr lang="en-US" altLang="zh-CN" dirty="0">
                <a:latin typeface="+mn-ea"/>
              </a:rPr>
              <a:t>style</a:t>
            </a:r>
            <a:r>
              <a:rPr lang="zh-CN" altLang="en-US" dirty="0">
                <a:latin typeface="+mn-ea"/>
              </a:rPr>
              <a:t>参数的内容就是</a:t>
            </a:r>
            <a:r>
              <a:rPr lang="en-US" altLang="zh-CN" dirty="0">
                <a:latin typeface="+mn-ea"/>
              </a:rPr>
              <a:t>CSS</a:t>
            </a:r>
            <a:r>
              <a:rPr lang="zh-CN" altLang="en-US" dirty="0">
                <a:latin typeface="+mn-ea"/>
              </a:rPr>
              <a:t>的属性和值。其格式</a:t>
            </a:r>
            <a:r>
              <a:rPr lang="zh-CN" altLang="en-US" dirty="0" smtClean="0">
                <a:latin typeface="+mn-ea"/>
              </a:rPr>
              <a:t>为</a:t>
            </a:r>
            <a:endParaRPr lang="zh-CN" altLang="en-US" b="1" dirty="0">
              <a:latin typeface="+mn-ea"/>
            </a:endParaRPr>
          </a:p>
          <a:p>
            <a:pPr eaLnBrk="1" hangingPunct="1">
              <a:buFont typeface="Wingdings" panose="05000000000000000000" pitchFamily="2" charset="2"/>
              <a:buNone/>
            </a:pPr>
            <a:r>
              <a:rPr lang="en-US" altLang="zh-CN" b="1" dirty="0">
                <a:latin typeface="+mn-ea"/>
              </a:rPr>
              <a:t>      &lt;</a:t>
            </a:r>
            <a:r>
              <a:rPr lang="zh-CN" altLang="en-US" b="1" dirty="0">
                <a:latin typeface="+mn-ea"/>
              </a:rPr>
              <a:t>标记 </a:t>
            </a:r>
            <a:r>
              <a:rPr lang="en-US" altLang="zh-CN" b="1" dirty="0">
                <a:latin typeface="+mn-ea"/>
              </a:rPr>
              <a:t>style="</a:t>
            </a:r>
            <a:r>
              <a:rPr lang="zh-CN" altLang="en-US" b="1" dirty="0">
                <a:latin typeface="+mn-ea"/>
              </a:rPr>
              <a:t>属性</a:t>
            </a:r>
            <a:r>
              <a:rPr lang="en-US" altLang="zh-CN" b="1" dirty="0">
                <a:latin typeface="+mn-ea"/>
              </a:rPr>
              <a:t>:</a:t>
            </a:r>
            <a:r>
              <a:rPr lang="zh-CN" altLang="en-US" b="1" dirty="0">
                <a:latin typeface="+mn-ea"/>
              </a:rPr>
              <a:t>属性值</a:t>
            </a:r>
            <a:r>
              <a:rPr lang="en-US" altLang="zh-CN" b="1" dirty="0">
                <a:latin typeface="+mn-ea"/>
              </a:rPr>
              <a:t>; </a:t>
            </a:r>
            <a:r>
              <a:rPr lang="zh-CN" altLang="en-US" b="1" dirty="0">
                <a:latin typeface="+mn-ea"/>
              </a:rPr>
              <a:t>属性</a:t>
            </a:r>
            <a:r>
              <a:rPr lang="en-US" altLang="zh-CN" b="1" dirty="0">
                <a:latin typeface="+mn-ea"/>
              </a:rPr>
              <a:t>:</a:t>
            </a:r>
            <a:r>
              <a:rPr lang="zh-CN" altLang="en-US" b="1" dirty="0">
                <a:latin typeface="+mn-ea"/>
              </a:rPr>
              <a:t>属性值 </a:t>
            </a:r>
            <a:r>
              <a:rPr lang="en-US" altLang="zh-CN" b="1" dirty="0">
                <a:latin typeface="+mn-ea"/>
              </a:rPr>
              <a:t>... "&gt;</a:t>
            </a:r>
          </a:p>
          <a:p>
            <a:pPr eaLnBrk="1" hangingPunct="1">
              <a:buFont typeface="Wingdings" panose="05000000000000000000" pitchFamily="2" charset="2"/>
              <a:buNone/>
            </a:pPr>
            <a:endParaRPr lang="en-US" altLang="zh-CN" dirty="0">
              <a:latin typeface="+mn-ea"/>
            </a:endParaRPr>
          </a:p>
          <a:p>
            <a:pPr eaLnBrk="1" hangingPunct="1">
              <a:buFont typeface="Wingdings" panose="05000000000000000000" pitchFamily="2" charset="2"/>
              <a:buNone/>
            </a:pPr>
            <a:r>
              <a:rPr lang="zh-CN" altLang="zh-CN" dirty="0" smtClean="0">
                <a:latin typeface="+mn-ea"/>
              </a:rPr>
              <a:t>例如</a:t>
            </a:r>
            <a:r>
              <a:rPr lang="zh-CN" altLang="zh-CN" dirty="0">
                <a:latin typeface="+mn-ea"/>
              </a:rPr>
              <a:t>，可以将某页面</a:t>
            </a:r>
            <a:r>
              <a:rPr lang="en-US" altLang="zh-CN" dirty="0">
                <a:latin typeface="+mn-ea"/>
              </a:rPr>
              <a:t>&lt;body&gt;</a:t>
            </a:r>
            <a:r>
              <a:rPr lang="zh-CN" altLang="zh-CN" dirty="0">
                <a:latin typeface="+mn-ea"/>
              </a:rPr>
              <a:t>标签中的</a:t>
            </a:r>
            <a:r>
              <a:rPr lang="en-US" altLang="zh-CN" dirty="0">
                <a:latin typeface="+mn-ea"/>
              </a:rPr>
              <a:t>HTML</a:t>
            </a:r>
            <a:r>
              <a:rPr lang="zh-CN" altLang="zh-CN" dirty="0">
                <a:latin typeface="+mn-ea"/>
              </a:rPr>
              <a:t>代码</a:t>
            </a:r>
            <a:r>
              <a:rPr lang="zh-CN" altLang="en-US" dirty="0">
                <a:latin typeface="+mn-ea"/>
              </a:rPr>
              <a:t>：</a:t>
            </a:r>
            <a:r>
              <a:rPr lang="zh-CN" altLang="en-US" dirty="0" smtClean="0">
                <a:latin typeface="+mn-ea"/>
              </a:rPr>
              <a:t> </a:t>
            </a: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zh-CN" altLang="en-US" dirty="0" smtClean="0">
              <a:latin typeface="+mn-ea"/>
            </a:endParaRPr>
          </a:p>
          <a:p>
            <a:pPr eaLnBrk="1" hangingPunct="1">
              <a:buFont typeface="Wingdings" panose="05000000000000000000" pitchFamily="2" charset="2"/>
              <a:buNone/>
            </a:pPr>
            <a:r>
              <a:rPr lang="zh-CN" altLang="en-US" dirty="0">
                <a:latin typeface="+mn-ea"/>
              </a:rPr>
              <a:t>用内联样式表的方法改为：</a:t>
            </a:r>
            <a:r>
              <a:rPr lang="zh-CN" altLang="en-US" dirty="0" smtClean="0">
                <a:latin typeface="+mn-ea"/>
              </a:rPr>
              <a:t> </a:t>
            </a: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r>
              <a:rPr lang="zh-CN" altLang="en-US" dirty="0">
                <a:latin typeface="+mn-ea"/>
              </a:rPr>
              <a:t>因为和需要展示的内容混合在一起，内联样式表会失去一些其他样式表的优点，因此这种方法应该尽量少用，一般仅用对页内某个标签的具体微调上。</a:t>
            </a:r>
            <a:endParaRPr lang="en-US" altLang="zh-CN" dirty="0">
              <a:latin typeface="+mn-ea"/>
            </a:endParaRPr>
          </a:p>
        </p:txBody>
      </p:sp>
      <p:sp>
        <p:nvSpPr>
          <p:cNvPr id="96260"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11268" name="AutoShape 5"/>
          <p:cNvSpPr>
            <a:spLocks noChangeArrowheads="1"/>
          </p:cNvSpPr>
          <p:nvPr/>
        </p:nvSpPr>
        <p:spPr bwMode="gray">
          <a:xfrm>
            <a:off x="2501440" y="3060691"/>
            <a:ext cx="5616575" cy="4318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&lt;body </a:t>
            </a:r>
            <a:r>
              <a:rPr kumimoji="1" lang="en-US" altLang="zh-CN" sz="2000" dirty="0" err="1">
                <a:solidFill>
                  <a:schemeClr val="accent2"/>
                </a:solidFill>
                <a:latin typeface="Arial" panose="020B0604020202020204" pitchFamily="34" charset="0"/>
              </a:rPr>
              <a:t>bgcolor</a:t>
            </a:r>
            <a:r>
              <a:rPr kumimoji="1" lang="en-US" altLang="zh-CN" sz="2000" dirty="0">
                <a:solidFill>
                  <a:schemeClr val="accent2"/>
                </a:solidFill>
                <a:latin typeface="Arial" panose="020B0604020202020204" pitchFamily="34" charset="0"/>
              </a:rPr>
              <a:t>="#FFFFFF" text="#000000"&gt;</a:t>
            </a:r>
          </a:p>
        </p:txBody>
      </p:sp>
      <p:sp>
        <p:nvSpPr>
          <p:cNvPr id="11269" name="AutoShape 6"/>
          <p:cNvSpPr>
            <a:spLocks noChangeArrowheads="1"/>
          </p:cNvSpPr>
          <p:nvPr/>
        </p:nvSpPr>
        <p:spPr bwMode="gray">
          <a:xfrm>
            <a:off x="2480022" y="4230310"/>
            <a:ext cx="7524750" cy="4318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&lt;body style=" background-color:#FFFFFF;color: #000000; "&gt;</a:t>
            </a:r>
          </a:p>
        </p:txBody>
      </p:sp>
      <p:sp>
        <p:nvSpPr>
          <p:cNvPr id="8" name="标题 1"/>
          <p:cNvSpPr>
            <a:spLocks noGrp="1"/>
          </p:cNvSpPr>
          <p:nvPr>
            <p:ph type="title"/>
          </p:nvPr>
        </p:nvSpPr>
        <p:spPr>
          <a:xfrm>
            <a:off x="1485106" y="228600"/>
            <a:ext cx="5981427"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3.1.3  CSS</a:t>
            </a:r>
            <a:r>
              <a:rPr lang="zh-CN" altLang="en-US" kern="1200" dirty="0">
                <a:solidFill>
                  <a:srgbClr val="F8F8F8"/>
                </a:solidFill>
                <a:latin typeface="微软雅黑"/>
                <a:ea typeface="微软雅黑"/>
                <a:cs typeface="+mn-cs"/>
              </a:rPr>
              <a:t>创建</a:t>
            </a:r>
          </a:p>
        </p:txBody>
      </p:sp>
    </p:spTree>
    <p:extLst>
      <p:ext uri="{BB962C8B-B14F-4D97-AF65-F5344CB8AC3E}">
        <p14:creationId xmlns:p14="http://schemas.microsoft.com/office/powerpoint/2010/main" val="3604626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417861" y="1052736"/>
            <a:ext cx="9289031" cy="1928813"/>
          </a:xfrm>
          <a:prstGeom prst="rect">
            <a:avLst/>
          </a:prstGeom>
        </p:spPr>
        <p:txBody>
          <a:bodyPr/>
          <a:lstStyle/>
          <a:p>
            <a:pPr marL="342900" indent="532800">
              <a:lnSpc>
                <a:spcPct val="130000"/>
              </a:lnSpc>
              <a:defRPr/>
            </a:pPr>
            <a:r>
              <a:rPr lang="zh-CN" altLang="en-US" sz="2000" dirty="0">
                <a:solidFill>
                  <a:schemeClr val="accent6"/>
                </a:solidFill>
                <a:latin typeface="+mn-lt"/>
                <a:ea typeface="+mn-ea"/>
              </a:rPr>
              <a:t>一个</a:t>
            </a:r>
            <a:r>
              <a:rPr lang="en-US" altLang="zh-CN" sz="2000" dirty="0">
                <a:solidFill>
                  <a:schemeClr val="accent6"/>
                </a:solidFill>
                <a:latin typeface="+mn-lt"/>
                <a:ea typeface="+mn-ea"/>
              </a:rPr>
              <a:t>HTML</a:t>
            </a:r>
            <a:r>
              <a:rPr lang="zh-CN" altLang="en-US" sz="2000" dirty="0">
                <a:solidFill>
                  <a:schemeClr val="accent6"/>
                </a:solidFill>
                <a:latin typeface="+mn-lt"/>
                <a:ea typeface="+mn-ea"/>
              </a:rPr>
              <a:t>页面由很多不同的标记组成，而</a:t>
            </a:r>
            <a:r>
              <a:rPr lang="en-US" altLang="zh-CN" sz="2000" dirty="0">
                <a:solidFill>
                  <a:schemeClr val="accent6"/>
                </a:solidFill>
                <a:latin typeface="+mn-lt"/>
                <a:ea typeface="+mn-ea"/>
              </a:rPr>
              <a:t>CSS</a:t>
            </a:r>
            <a:r>
              <a:rPr lang="zh-CN" altLang="en-US" sz="2000" dirty="0">
                <a:solidFill>
                  <a:schemeClr val="accent6"/>
                </a:solidFill>
                <a:latin typeface="+mn-lt"/>
                <a:ea typeface="+mn-ea"/>
              </a:rPr>
              <a:t>标记选择器就是用来声明哪些标记采用哪种</a:t>
            </a:r>
            <a:r>
              <a:rPr lang="en-US" altLang="zh-CN" sz="2000" dirty="0">
                <a:solidFill>
                  <a:schemeClr val="accent6"/>
                </a:solidFill>
                <a:latin typeface="+mn-lt"/>
                <a:ea typeface="+mn-ea"/>
              </a:rPr>
              <a:t>CSS</a:t>
            </a:r>
            <a:r>
              <a:rPr lang="zh-CN" altLang="en-US" sz="2000" dirty="0">
                <a:solidFill>
                  <a:schemeClr val="accent6"/>
                </a:solidFill>
                <a:latin typeface="+mn-lt"/>
                <a:ea typeface="+mn-ea"/>
              </a:rPr>
              <a:t>样式的。因此，每一种</a:t>
            </a:r>
            <a:r>
              <a:rPr lang="en-US" altLang="zh-CN" sz="2000" dirty="0">
                <a:solidFill>
                  <a:schemeClr val="accent6"/>
                </a:solidFill>
                <a:latin typeface="+mn-lt"/>
                <a:ea typeface="+mn-ea"/>
              </a:rPr>
              <a:t>HTML</a:t>
            </a:r>
            <a:r>
              <a:rPr lang="zh-CN" altLang="en-US" sz="2000" dirty="0">
                <a:solidFill>
                  <a:schemeClr val="accent6"/>
                </a:solidFill>
                <a:latin typeface="+mn-lt"/>
                <a:ea typeface="+mn-ea"/>
              </a:rPr>
              <a:t>标记的名称都可以作为相应的标记选择器的名称。例如，</a:t>
            </a:r>
            <a:r>
              <a:rPr lang="en-US" altLang="zh-CN" sz="2000" dirty="0">
                <a:solidFill>
                  <a:schemeClr val="accent6"/>
                </a:solidFill>
                <a:latin typeface="+mn-lt"/>
                <a:ea typeface="+mn-ea"/>
              </a:rPr>
              <a:t>p</a:t>
            </a:r>
            <a:r>
              <a:rPr lang="zh-CN" altLang="en-US" sz="2000" dirty="0">
                <a:solidFill>
                  <a:schemeClr val="accent6"/>
                </a:solidFill>
                <a:latin typeface="+mn-lt"/>
                <a:ea typeface="+mn-ea"/>
              </a:rPr>
              <a:t>选择器，就是用于声明页面中所有</a:t>
            </a:r>
            <a:r>
              <a:rPr lang="en-US" altLang="zh-CN" sz="2000" dirty="0">
                <a:solidFill>
                  <a:schemeClr val="accent6"/>
                </a:solidFill>
                <a:latin typeface="+mn-lt"/>
                <a:ea typeface="+mn-ea"/>
              </a:rPr>
              <a:t>&lt;p&gt;</a:t>
            </a:r>
            <a:r>
              <a:rPr lang="zh-CN" altLang="en-US" sz="2000" dirty="0">
                <a:solidFill>
                  <a:schemeClr val="accent6"/>
                </a:solidFill>
                <a:latin typeface="+mn-lt"/>
                <a:ea typeface="+mn-ea"/>
              </a:rPr>
              <a:t>标记的样式风格的。</a:t>
            </a:r>
            <a:endParaRPr lang="zh-CN" altLang="en-US" sz="2000" dirty="0">
              <a:solidFill>
                <a:schemeClr val="accent6"/>
              </a:solidFill>
              <a:latin typeface="Arial" charset="0"/>
            </a:endParaRPr>
          </a:p>
          <a:p>
            <a:pPr marL="342900" indent="532800">
              <a:lnSpc>
                <a:spcPct val="130000"/>
              </a:lnSpc>
              <a:defRPr/>
            </a:pPr>
            <a:endParaRPr lang="zh-CN" altLang="en-US" sz="2000" dirty="0">
              <a:solidFill>
                <a:schemeClr val="accent6"/>
              </a:solidFill>
              <a:latin typeface="+mn-lt"/>
              <a:ea typeface="+mn-ea"/>
            </a:endParaRPr>
          </a:p>
        </p:txBody>
      </p:sp>
      <p:sp>
        <p:nvSpPr>
          <p:cNvPr id="1028" name="Text Box 10"/>
          <p:cNvSpPr txBox="1">
            <a:spLocks noChangeArrowheads="1"/>
          </p:cNvSpPr>
          <p:nvPr/>
        </p:nvSpPr>
        <p:spPr bwMode="auto">
          <a:xfrm>
            <a:off x="1417861" y="239583"/>
            <a:ext cx="7227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lvl1pPr>
              <a:defRPr sz="2400">
                <a:solidFill>
                  <a:srgbClr val="F8F8F8"/>
                </a:solidFill>
                <a:latin typeface="微软雅黑"/>
                <a:ea typeface="微软雅黑"/>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r>
              <a:rPr lang="en-US" altLang="zh-CN" dirty="0"/>
              <a:t>3.1.3</a:t>
            </a:r>
            <a:r>
              <a:rPr lang="zh-CN" altLang="en-US" dirty="0"/>
              <a:t>　标记选择器</a:t>
            </a:r>
          </a:p>
        </p:txBody>
      </p:sp>
      <p:sp>
        <p:nvSpPr>
          <p:cNvPr id="1029" name="Rectangle 2"/>
          <p:cNvSpPr>
            <a:spLocks noChangeArrowheads="1"/>
          </p:cNvSpPr>
          <p:nvPr/>
        </p:nvSpPr>
        <p:spPr bwMode="auto">
          <a:xfrm>
            <a:off x="152638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2324591397"/>
              </p:ext>
            </p:extLst>
          </p:nvPr>
        </p:nvGraphicFramePr>
        <p:xfrm>
          <a:off x="2763551" y="2780928"/>
          <a:ext cx="6597650" cy="2143125"/>
        </p:xfrm>
        <a:graphic>
          <a:graphicData uri="http://schemas.openxmlformats.org/presentationml/2006/ole">
            <mc:AlternateContent xmlns:mc="http://schemas.openxmlformats.org/markup-compatibility/2006">
              <mc:Choice xmlns:v="urn:schemas-microsoft-com:vml" Requires="v">
                <p:oleObj spid="_x0000_s1078" name="Picture" r:id="rId3" imgW="5257800" imgH="1473200" progId="Word.Picture.8">
                  <p:embed/>
                </p:oleObj>
              </mc:Choice>
              <mc:Fallback>
                <p:oleObj name="Picture" r:id="rId3" imgW="5257800" imgH="1473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1746" t="9839" r="20920" b="11510"/>
                      <a:stretch>
                        <a:fillRect/>
                      </a:stretch>
                    </p:blipFill>
                    <p:spPr bwMode="auto">
                      <a:xfrm>
                        <a:off x="2763551" y="2780928"/>
                        <a:ext cx="659765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930030" y="5301208"/>
            <a:ext cx="6486150" cy="707886"/>
          </a:xfrm>
          <a:prstGeom prst="rect">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kumimoji="1" lang="en-US" altLang="zh-CN" sz="2000" b="1" dirty="0">
                <a:solidFill>
                  <a:schemeClr val="accent2"/>
                </a:solidFill>
              </a:rPr>
              <a:t>h1{</a:t>
            </a:r>
            <a:r>
              <a:rPr kumimoji="1" lang="en-US" altLang="zh-CN" sz="2000" b="1" dirty="0" err="1">
                <a:solidFill>
                  <a:schemeClr val="accent2"/>
                </a:solidFill>
              </a:rPr>
              <a:t>color:red</a:t>
            </a:r>
            <a:r>
              <a:rPr kumimoji="1" lang="en-US" altLang="zh-CN" sz="2000" b="1" dirty="0">
                <a:solidFill>
                  <a:schemeClr val="accent2"/>
                </a:solidFill>
              </a:rPr>
              <a:t>; font-size:25px;</a:t>
            </a:r>
          </a:p>
          <a:p>
            <a:r>
              <a:rPr kumimoji="1" lang="en-US" altLang="zh-CN" sz="2000" b="1" dirty="0">
                <a:solidFill>
                  <a:schemeClr val="accent2"/>
                </a:solidFill>
              </a:rPr>
              <a:t>p{font-family:'</a:t>
            </a:r>
            <a:r>
              <a:rPr kumimoji="1" lang="zh-CN" altLang="en-US" sz="2000" b="1" dirty="0">
                <a:solidFill>
                  <a:schemeClr val="accent2"/>
                </a:solidFill>
              </a:rPr>
              <a:t>宋体</a:t>
            </a:r>
            <a:r>
              <a:rPr kumimoji="1" lang="en-US" altLang="zh-CN" sz="2000" b="1" dirty="0">
                <a:solidFill>
                  <a:schemeClr val="accent2"/>
                </a:solidFill>
              </a:rPr>
              <a:t>'; font-size:10pt; </a:t>
            </a:r>
            <a:r>
              <a:rPr kumimoji="1" lang="en-US" altLang="zh-CN" sz="2000" b="1" dirty="0" err="1">
                <a:solidFill>
                  <a:schemeClr val="accent2"/>
                </a:solidFill>
              </a:rPr>
              <a:t>font-color:red</a:t>
            </a:r>
            <a:r>
              <a:rPr kumimoji="1" lang="en-US" altLang="zh-CN" sz="2000" b="1" dirty="0">
                <a:solidFill>
                  <a:schemeClr val="accent2"/>
                </a:solidFill>
              </a:rPr>
              <a:t>}</a:t>
            </a:r>
          </a:p>
        </p:txBody>
      </p:sp>
    </p:spTree>
    <p:extLst>
      <p:ext uri="{BB962C8B-B14F-4D97-AF65-F5344CB8AC3E}">
        <p14:creationId xmlns:p14="http://schemas.microsoft.com/office/powerpoint/2010/main" val="3325782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321512" y="867385"/>
            <a:ext cx="9289032" cy="1928813"/>
          </a:xfrm>
          <a:prstGeom prst="rect">
            <a:avLst/>
          </a:prstGeom>
        </p:spPr>
        <p:txBody>
          <a:bodyPr/>
          <a:lstStyle/>
          <a:p>
            <a:pPr marL="342900" indent="532800">
              <a:lnSpc>
                <a:spcPct val="130000"/>
              </a:lnSpc>
              <a:defRPr/>
            </a:pPr>
            <a:r>
              <a:rPr lang="zh-CN" altLang="en-US" sz="2000" dirty="0">
                <a:solidFill>
                  <a:schemeClr val="accent6"/>
                </a:solidFill>
                <a:latin typeface="+mn-lt"/>
                <a:ea typeface="+mn-ea"/>
              </a:rPr>
              <a:t>标记选择器一旦声明，那么页面中所有的相应标记都会产生变化。例如，当声明了</a:t>
            </a:r>
            <a:r>
              <a:rPr lang="en-US" altLang="zh-CN" sz="2000" dirty="0">
                <a:solidFill>
                  <a:schemeClr val="accent6"/>
                </a:solidFill>
                <a:latin typeface="+mn-lt"/>
                <a:ea typeface="+mn-ea"/>
              </a:rPr>
              <a:t>&lt;p&gt;</a:t>
            </a:r>
            <a:r>
              <a:rPr lang="zh-CN" altLang="en-US" sz="2000" dirty="0">
                <a:solidFill>
                  <a:schemeClr val="accent6"/>
                </a:solidFill>
                <a:latin typeface="+mn-lt"/>
                <a:ea typeface="+mn-ea"/>
              </a:rPr>
              <a:t>标记为红色时，页面中所有的</a:t>
            </a:r>
            <a:r>
              <a:rPr lang="en-US" altLang="zh-CN" sz="2000" dirty="0">
                <a:solidFill>
                  <a:schemeClr val="accent6"/>
                </a:solidFill>
                <a:latin typeface="+mn-lt"/>
                <a:ea typeface="+mn-ea"/>
              </a:rPr>
              <a:t>&lt;p&gt;</a:t>
            </a:r>
            <a:r>
              <a:rPr lang="zh-CN" altLang="en-US" sz="2000" dirty="0">
                <a:solidFill>
                  <a:schemeClr val="accent6"/>
                </a:solidFill>
                <a:latin typeface="+mn-lt"/>
                <a:ea typeface="+mn-ea"/>
              </a:rPr>
              <a:t>标记都将显示为红色。如果希望其中的某一个</a:t>
            </a:r>
            <a:r>
              <a:rPr lang="en-US" altLang="zh-CN" sz="2000" dirty="0">
                <a:solidFill>
                  <a:schemeClr val="accent6"/>
                </a:solidFill>
                <a:latin typeface="+mn-lt"/>
                <a:ea typeface="+mn-ea"/>
              </a:rPr>
              <a:t>&lt;p&gt;</a:t>
            </a:r>
            <a:r>
              <a:rPr lang="zh-CN" altLang="en-US" sz="2000" dirty="0">
                <a:solidFill>
                  <a:schemeClr val="accent6"/>
                </a:solidFill>
                <a:latin typeface="+mn-lt"/>
                <a:ea typeface="+mn-ea"/>
              </a:rPr>
              <a:t>标记不是红色，而是蓝色，这时仅依靠标记选择器是不够的，还需要引入类别（</a:t>
            </a:r>
            <a:r>
              <a:rPr lang="en-US" altLang="zh-CN" sz="2000" dirty="0">
                <a:solidFill>
                  <a:schemeClr val="accent6"/>
                </a:solidFill>
                <a:latin typeface="+mn-lt"/>
                <a:ea typeface="+mn-ea"/>
              </a:rPr>
              <a:t>class</a:t>
            </a:r>
            <a:r>
              <a:rPr lang="zh-CN" altLang="en-US" sz="2000" dirty="0">
                <a:solidFill>
                  <a:schemeClr val="accent6"/>
                </a:solidFill>
                <a:latin typeface="+mn-lt"/>
                <a:ea typeface="+mn-ea"/>
              </a:rPr>
              <a:t>）选择器。</a:t>
            </a:r>
            <a:endParaRPr lang="zh-CN" altLang="en-US" sz="2000" dirty="0">
              <a:solidFill>
                <a:schemeClr val="accent6"/>
              </a:solidFill>
              <a:latin typeface="Arial" charset="0"/>
            </a:endParaRPr>
          </a:p>
          <a:p>
            <a:pPr marL="342900" indent="532800">
              <a:lnSpc>
                <a:spcPct val="130000"/>
              </a:lnSpc>
              <a:defRPr/>
            </a:pPr>
            <a:endParaRPr lang="zh-CN" altLang="en-US" sz="2000" dirty="0">
              <a:solidFill>
                <a:schemeClr val="accent6"/>
              </a:solidFill>
              <a:latin typeface="+mn-lt"/>
              <a:ea typeface="+mn-ea"/>
            </a:endParaRPr>
          </a:p>
        </p:txBody>
      </p:sp>
      <p:sp>
        <p:nvSpPr>
          <p:cNvPr id="2052" name="Text Box 10"/>
          <p:cNvSpPr txBox="1">
            <a:spLocks noChangeArrowheads="1"/>
          </p:cNvSpPr>
          <p:nvPr/>
        </p:nvSpPr>
        <p:spPr bwMode="auto">
          <a:xfrm>
            <a:off x="1417861" y="204464"/>
            <a:ext cx="7227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defPPr>
              <a:defRPr lang="zh-CN"/>
            </a:defPPr>
            <a:lvl1pPr>
              <a:defRPr sz="2400">
                <a:solidFill>
                  <a:srgbClr val="F8F8F8"/>
                </a:solidFill>
                <a:latin typeface="微软雅黑"/>
                <a:ea typeface="微软雅黑"/>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r>
              <a:rPr lang="en-US" altLang="zh-CN" dirty="0"/>
              <a:t>3.1.5</a:t>
            </a:r>
            <a:r>
              <a:rPr lang="zh-CN" altLang="en-US" dirty="0"/>
              <a:t>　类别选择器</a:t>
            </a:r>
          </a:p>
        </p:txBody>
      </p:sp>
      <p:sp>
        <p:nvSpPr>
          <p:cNvPr id="2053" name="Rectangle 2"/>
          <p:cNvSpPr>
            <a:spLocks noChangeArrowheads="1"/>
          </p:cNvSpPr>
          <p:nvPr/>
        </p:nvSpPr>
        <p:spPr bwMode="auto">
          <a:xfrm>
            <a:off x="152638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5" name="Rectangle 4"/>
          <p:cNvSpPr>
            <a:spLocks noChangeArrowheads="1"/>
          </p:cNvSpPr>
          <p:nvPr/>
        </p:nvSpPr>
        <p:spPr bwMode="auto">
          <a:xfrm>
            <a:off x="152638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3"/>
          <p:cNvGraphicFramePr>
            <a:graphicFrameLocks noChangeAspect="1"/>
          </p:cNvGraphicFramePr>
          <p:nvPr>
            <p:extLst>
              <p:ext uri="{D42A27DB-BD31-4B8C-83A1-F6EECF244321}">
                <p14:modId xmlns:p14="http://schemas.microsoft.com/office/powerpoint/2010/main" val="3167674961"/>
              </p:ext>
            </p:extLst>
          </p:nvPr>
        </p:nvGraphicFramePr>
        <p:xfrm>
          <a:off x="2614022" y="2717917"/>
          <a:ext cx="6704012" cy="2071687"/>
        </p:xfrm>
        <a:graphic>
          <a:graphicData uri="http://schemas.openxmlformats.org/presentationml/2006/ole">
            <mc:AlternateContent xmlns:mc="http://schemas.openxmlformats.org/markup-compatibility/2006">
              <mc:Choice xmlns:v="urn:schemas-microsoft-com:vml" Requires="v">
                <p:oleObj spid="_x0000_s2102" name="Picture" r:id="rId3" imgW="5257800" imgH="1397000" progId="Word.Picture.8">
                  <p:embed/>
                </p:oleObj>
              </mc:Choice>
              <mc:Fallback>
                <p:oleObj name="Picture" r:id="rId3" imgW="5257800" imgH="13970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9850" t="8804" r="18419" b="6844"/>
                      <a:stretch>
                        <a:fillRect/>
                      </a:stretch>
                    </p:blipFill>
                    <p:spPr bwMode="auto">
                      <a:xfrm>
                        <a:off x="2614022" y="2717917"/>
                        <a:ext cx="6704012" cy="207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6"/>
          <p:cNvSpPr>
            <a:spLocks noChangeArrowheads="1"/>
          </p:cNvSpPr>
          <p:nvPr/>
        </p:nvSpPr>
        <p:spPr bwMode="gray">
          <a:xfrm>
            <a:off x="2357735" y="4868863"/>
            <a:ext cx="7524750" cy="11524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smtClean="0">
                <a:solidFill>
                  <a:schemeClr val="accent2"/>
                </a:solidFill>
                <a:latin typeface="Arial" panose="020B0604020202020204" pitchFamily="34" charset="0"/>
              </a:rPr>
              <a:t>.left{</a:t>
            </a:r>
            <a:r>
              <a:rPr kumimoji="1" lang="en-US" altLang="zh-CN" sz="2000" dirty="0" err="1" smtClean="0">
                <a:solidFill>
                  <a:schemeClr val="accent2"/>
                </a:solidFill>
                <a:latin typeface="Arial" panose="020B0604020202020204" pitchFamily="34" charset="0"/>
              </a:rPr>
              <a:t>text-align:left</a:t>
            </a:r>
            <a:r>
              <a:rPr kumimoji="1" lang="en-US" altLang="zh-CN" sz="2000" dirty="0">
                <a:solidFill>
                  <a:schemeClr val="accent2"/>
                </a:solidFill>
                <a:latin typeface="Arial" panose="020B0604020202020204" pitchFamily="34" charset="0"/>
              </a:rPr>
              <a:t>} </a:t>
            </a:r>
          </a:p>
          <a:p>
            <a:pPr eaLnBrk="1" hangingPunct="1"/>
            <a:r>
              <a:rPr kumimoji="1" lang="en-US" altLang="zh-CN" sz="2000" dirty="0" smtClean="0">
                <a:solidFill>
                  <a:schemeClr val="accent2"/>
                </a:solidFill>
                <a:latin typeface="Arial" panose="020B0604020202020204" pitchFamily="34" charset="0"/>
              </a:rPr>
              <a:t>.right{</a:t>
            </a:r>
            <a:r>
              <a:rPr kumimoji="1" lang="en-US" altLang="zh-CN" sz="2000" dirty="0" err="1" smtClean="0">
                <a:solidFill>
                  <a:schemeClr val="accent2"/>
                </a:solidFill>
                <a:latin typeface="Arial" panose="020B0604020202020204" pitchFamily="34" charset="0"/>
              </a:rPr>
              <a:t>text-align:right</a:t>
            </a:r>
            <a:r>
              <a:rPr kumimoji="1" lang="en-US" altLang="zh-CN" sz="2000" dirty="0">
                <a:solidFill>
                  <a:schemeClr val="accent2"/>
                </a:solidFill>
                <a:latin typeface="Arial" panose="020B0604020202020204" pitchFamily="34" charset="0"/>
              </a:rPr>
              <a:t>} </a:t>
            </a:r>
          </a:p>
          <a:p>
            <a:pPr eaLnBrk="1" hangingPunct="1"/>
            <a:r>
              <a:rPr kumimoji="1" lang="en-US" altLang="zh-CN" sz="2000" dirty="0" smtClean="0">
                <a:solidFill>
                  <a:schemeClr val="accent2"/>
                </a:solidFill>
                <a:latin typeface="Arial" panose="020B0604020202020204" pitchFamily="34" charset="0"/>
              </a:rPr>
              <a:t>.</a:t>
            </a:r>
            <a:r>
              <a:rPr kumimoji="1" lang="en-US" altLang="zh-CN" sz="2000" dirty="0">
                <a:solidFill>
                  <a:schemeClr val="accent2"/>
                </a:solidFill>
                <a:latin typeface="Arial" panose="020B0604020202020204" pitchFamily="34" charset="0"/>
              </a:rPr>
              <a:t>red{</a:t>
            </a:r>
            <a:r>
              <a:rPr kumimoji="1" lang="en-US" altLang="zh-CN" sz="2000" dirty="0" err="1">
                <a:solidFill>
                  <a:schemeClr val="accent2"/>
                </a:solidFill>
                <a:latin typeface="Arial" panose="020B0604020202020204" pitchFamily="34" charset="0"/>
              </a:rPr>
              <a:t>color:red</a:t>
            </a:r>
            <a:r>
              <a:rPr kumimoji="1" lang="en-US" altLang="zh-CN" sz="2000" dirty="0" smtClean="0">
                <a:solidFill>
                  <a:schemeClr val="accent2"/>
                </a:solidFill>
                <a:latin typeface="Arial" panose="020B0604020202020204" pitchFamily="34" charset="0"/>
              </a:rPr>
              <a:t>;}</a:t>
            </a:r>
            <a:endParaRPr kumimoji="1" lang="en-US" altLang="zh-CN" sz="200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594685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89869" y="260351"/>
            <a:ext cx="8824912" cy="455613"/>
          </a:xfrm>
        </p:spPr>
        <p:txBody>
          <a:bodyPr/>
          <a:lstStyle/>
          <a:p>
            <a:r>
              <a:rPr lang="en-US" altLang="zh-CN" dirty="0"/>
              <a:t>3.1.5</a:t>
            </a:r>
            <a:r>
              <a:rPr lang="zh-CN" altLang="en-US" dirty="0"/>
              <a:t>　类别选择器</a:t>
            </a:r>
          </a:p>
        </p:txBody>
      </p:sp>
      <p:sp>
        <p:nvSpPr>
          <p:cNvPr id="16387" name="Rectangle 3"/>
          <p:cNvSpPr>
            <a:spLocks noGrp="1" noChangeArrowheads="1"/>
          </p:cNvSpPr>
          <p:nvPr>
            <p:ph type="body" idx="1"/>
          </p:nvPr>
        </p:nvSpPr>
        <p:spPr>
          <a:xfrm>
            <a:off x="1489869" y="950915"/>
            <a:ext cx="8820150" cy="3990254"/>
          </a:xfrm>
        </p:spPr>
        <p:txBody>
          <a:bodyPr/>
          <a:lstStyle/>
          <a:p>
            <a:pPr marL="0" indent="0">
              <a:buNone/>
            </a:pPr>
            <a:r>
              <a:rPr lang="zh-CN" altLang="zh-CN" b="1" dirty="0" smtClean="0">
                <a:latin typeface="+mn-ea"/>
              </a:rPr>
              <a:t>类</a:t>
            </a:r>
            <a:r>
              <a:rPr lang="zh-CN" altLang="zh-CN" b="1" dirty="0">
                <a:latin typeface="+mn-ea"/>
              </a:rPr>
              <a:t>选择器的引用 </a:t>
            </a:r>
            <a:endParaRPr lang="zh-CN" altLang="zh-CN" dirty="0">
              <a:latin typeface="+mn-ea"/>
            </a:endParaRPr>
          </a:p>
          <a:p>
            <a:pPr marL="0" indent="0">
              <a:buNone/>
            </a:pPr>
            <a:r>
              <a:rPr lang="zh-CN" altLang="zh-CN" dirty="0">
                <a:latin typeface="+mn-ea"/>
              </a:rPr>
              <a:t>类选择器的引用很简单，只需</a:t>
            </a:r>
            <a:r>
              <a:rPr lang="zh-CN" altLang="zh-CN" dirty="0" smtClean="0">
                <a:latin typeface="+mn-ea"/>
              </a:rPr>
              <a:t>在</a:t>
            </a:r>
            <a:r>
              <a:rPr lang="zh-CN" altLang="en-US" dirty="0" smtClean="0">
                <a:latin typeface="+mn-ea"/>
              </a:rPr>
              <a:t>标记</a:t>
            </a:r>
            <a:r>
              <a:rPr lang="zh-CN" altLang="zh-CN" dirty="0" smtClean="0">
                <a:latin typeface="+mn-ea"/>
              </a:rPr>
              <a:t>后面</a:t>
            </a:r>
            <a:r>
              <a:rPr lang="zh-CN" altLang="zh-CN" dirty="0">
                <a:latin typeface="+mn-ea"/>
              </a:rPr>
              <a:t>设置</a:t>
            </a:r>
            <a:r>
              <a:rPr lang="en-US" altLang="zh-CN" dirty="0">
                <a:latin typeface="+mn-ea"/>
              </a:rPr>
              <a:t>class</a:t>
            </a:r>
            <a:r>
              <a:rPr lang="zh-CN" altLang="zh-CN" dirty="0">
                <a:latin typeface="+mn-ea"/>
              </a:rPr>
              <a:t>属性值为类选择器名即可，引用格式如下</a:t>
            </a:r>
            <a:r>
              <a:rPr lang="zh-CN" altLang="zh-CN" dirty="0" smtClean="0">
                <a:latin typeface="+mn-ea"/>
              </a:rPr>
              <a:t>：</a:t>
            </a:r>
            <a:r>
              <a:rPr lang="en-US" altLang="zh-CN" dirty="0">
                <a:latin typeface="+mn-ea"/>
              </a:rPr>
              <a:t> </a:t>
            </a:r>
            <a:endParaRPr lang="zh-CN" altLang="zh-CN" dirty="0">
              <a:latin typeface="+mn-ea"/>
            </a:endParaRPr>
          </a:p>
          <a:p>
            <a:pPr marL="0" indent="0">
              <a:buNone/>
            </a:pPr>
            <a:r>
              <a:rPr lang="en-US" altLang="zh-CN" b="1" dirty="0">
                <a:latin typeface="+mn-ea"/>
              </a:rPr>
              <a:t>&lt;</a:t>
            </a:r>
            <a:r>
              <a:rPr lang="zh-CN" altLang="zh-CN" b="1" dirty="0">
                <a:latin typeface="+mn-ea"/>
              </a:rPr>
              <a:t>标签</a:t>
            </a:r>
            <a:r>
              <a:rPr lang="en-US" altLang="zh-CN" b="1" dirty="0">
                <a:latin typeface="+mn-ea"/>
              </a:rPr>
              <a:t> class="</a:t>
            </a:r>
            <a:r>
              <a:rPr lang="zh-CN" altLang="zh-CN" b="1" dirty="0">
                <a:latin typeface="+mn-ea"/>
              </a:rPr>
              <a:t>类选择器名</a:t>
            </a:r>
            <a:r>
              <a:rPr lang="en-US" altLang="zh-CN" b="1" dirty="0">
                <a:latin typeface="+mn-ea"/>
              </a:rPr>
              <a:t>"&gt; </a:t>
            </a:r>
            <a:endParaRPr lang="zh-CN" altLang="zh-CN" dirty="0">
              <a:latin typeface="+mn-ea"/>
            </a:endParaRPr>
          </a:p>
          <a:p>
            <a:pPr marL="0" indent="0">
              <a:buNone/>
            </a:pPr>
            <a:r>
              <a:rPr lang="en-US" altLang="zh-CN" dirty="0">
                <a:latin typeface="+mn-ea"/>
              </a:rPr>
              <a:t> </a:t>
            </a:r>
            <a:endParaRPr lang="zh-CN" altLang="zh-CN" dirty="0">
              <a:latin typeface="+mn-ea"/>
            </a:endParaRPr>
          </a:p>
          <a:p>
            <a:pPr marL="0" indent="0">
              <a:buNone/>
            </a:pPr>
            <a:r>
              <a:rPr lang="zh-CN" altLang="zh-CN" dirty="0">
                <a:latin typeface="+mn-ea"/>
              </a:rPr>
              <a:t>如在一个段落标签中引用</a:t>
            </a:r>
            <a:r>
              <a:rPr lang="zh-CN" altLang="zh-CN" dirty="0" smtClean="0">
                <a:latin typeface="+mn-ea"/>
              </a:rPr>
              <a:t>之前创建</a:t>
            </a:r>
            <a:r>
              <a:rPr lang="zh-CN" altLang="zh-CN" dirty="0">
                <a:latin typeface="+mn-ea"/>
              </a:rPr>
              <a:t>的类选择器： </a:t>
            </a: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p:txBody>
      </p:sp>
      <p:sp>
        <p:nvSpPr>
          <p:cNvPr id="98308"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16389" name="AutoShape 5"/>
          <p:cNvSpPr>
            <a:spLocks noChangeArrowheads="1"/>
          </p:cNvSpPr>
          <p:nvPr/>
        </p:nvSpPr>
        <p:spPr bwMode="gray">
          <a:xfrm>
            <a:off x="2353965" y="3212976"/>
            <a:ext cx="6697663"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&lt;p class="left"&gt;</a:t>
            </a:r>
            <a:r>
              <a:rPr kumimoji="1" lang="zh-CN" altLang="en-US" sz="2000">
                <a:solidFill>
                  <a:schemeClr val="accent2"/>
                </a:solidFill>
                <a:latin typeface="Arial" panose="020B0604020202020204" pitchFamily="34" charset="0"/>
              </a:rPr>
              <a:t>应用了类选择器设置左对齐的段落</a:t>
            </a:r>
            <a:r>
              <a:rPr kumimoji="1" lang="en-US" altLang="zh-CN" sz="2000">
                <a:solidFill>
                  <a:schemeClr val="accent2"/>
                </a:solidFill>
                <a:latin typeface="Arial" panose="020B0604020202020204" pitchFamily="34" charset="0"/>
              </a:rPr>
              <a:t>&lt;/p&gt;</a:t>
            </a:r>
          </a:p>
          <a:p>
            <a:pPr eaLnBrk="1" hangingPunct="1"/>
            <a:r>
              <a:rPr kumimoji="1" lang="en-US" altLang="zh-CN" sz="2000">
                <a:solidFill>
                  <a:schemeClr val="accent2"/>
                </a:solidFill>
                <a:latin typeface="Arial" panose="020B0604020202020204" pitchFamily="34" charset="0"/>
              </a:rPr>
              <a:t>&lt;p class="right&gt;</a:t>
            </a:r>
            <a:r>
              <a:rPr kumimoji="1" lang="zh-CN" altLang="en-US" sz="2000">
                <a:solidFill>
                  <a:schemeClr val="accent2"/>
                </a:solidFill>
                <a:latin typeface="Arial" panose="020B0604020202020204" pitchFamily="34" charset="0"/>
              </a:rPr>
              <a:t>应用了类选择器设置右对齐的段落</a:t>
            </a:r>
            <a:r>
              <a:rPr kumimoji="1" lang="en-US" altLang="zh-CN" sz="2000">
                <a:solidFill>
                  <a:schemeClr val="accent2"/>
                </a:solidFill>
                <a:latin typeface="Arial" panose="020B0604020202020204" pitchFamily="34" charset="0"/>
              </a:rPr>
              <a:t>&lt;/p&gt;</a:t>
            </a:r>
          </a:p>
        </p:txBody>
      </p:sp>
    </p:spTree>
    <p:extLst>
      <p:ext uri="{BB962C8B-B14F-4D97-AF65-F5344CB8AC3E}">
        <p14:creationId xmlns:p14="http://schemas.microsoft.com/office/powerpoint/2010/main" val="156280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33885" y="260351"/>
            <a:ext cx="8680896" cy="455613"/>
          </a:xfrm>
        </p:spPr>
        <p:txBody>
          <a:bodyPr/>
          <a:lstStyle/>
          <a:p>
            <a:r>
              <a:rPr lang="en-US" altLang="zh-CN" dirty="0"/>
              <a:t>3.1.5</a:t>
            </a:r>
            <a:r>
              <a:rPr lang="zh-CN" altLang="en-US" dirty="0"/>
              <a:t>　类别选择器</a:t>
            </a:r>
          </a:p>
        </p:txBody>
      </p:sp>
      <p:sp>
        <p:nvSpPr>
          <p:cNvPr id="17411" name="Rectangle 3"/>
          <p:cNvSpPr>
            <a:spLocks noGrp="1" noChangeArrowheads="1"/>
          </p:cNvSpPr>
          <p:nvPr>
            <p:ph type="body" idx="1"/>
          </p:nvPr>
        </p:nvSpPr>
        <p:spPr>
          <a:xfrm>
            <a:off x="1921669" y="950913"/>
            <a:ext cx="8388350" cy="3924300"/>
          </a:xfrm>
        </p:spPr>
        <p:txBody>
          <a:bodyPr/>
          <a:lstStyle/>
          <a:p>
            <a:pPr eaLnBrk="1" hangingPunct="1">
              <a:buFont typeface="Wingdings" panose="05000000000000000000" pitchFamily="2" charset="2"/>
              <a:buNone/>
            </a:pPr>
            <a:r>
              <a:rPr lang="zh-CN" altLang="zh-CN" dirty="0" smtClean="0">
                <a:latin typeface="+mn-ea"/>
              </a:rPr>
              <a:t>除了</a:t>
            </a:r>
            <a:r>
              <a:rPr lang="zh-CN" altLang="zh-CN" dirty="0">
                <a:latin typeface="+mn-ea"/>
              </a:rPr>
              <a:t>引用一个类以外，</a:t>
            </a:r>
            <a:r>
              <a:rPr lang="en-US" altLang="zh-CN" dirty="0">
                <a:latin typeface="+mn-ea"/>
              </a:rPr>
              <a:t>HTML</a:t>
            </a:r>
            <a:r>
              <a:rPr lang="zh-CN" altLang="zh-CN" dirty="0">
                <a:latin typeface="+mn-ea"/>
              </a:rPr>
              <a:t>标签还可以引用多个类，以便于同时应用多个类的样式。应用多个类时，</a:t>
            </a:r>
            <a:r>
              <a:rPr lang="en-US" altLang="zh-CN" dirty="0">
                <a:latin typeface="+mn-ea"/>
              </a:rPr>
              <a:t>class</a:t>
            </a:r>
            <a:r>
              <a:rPr lang="zh-CN" altLang="zh-CN" dirty="0">
                <a:latin typeface="+mn-ea"/>
              </a:rPr>
              <a:t>属性值为使用空格分隔的多个类名，其中类名的先后顺序不限。</a:t>
            </a:r>
            <a:r>
              <a:rPr lang="zh-CN" altLang="zh-CN" dirty="0" smtClean="0">
                <a:latin typeface="+mn-ea"/>
              </a:rPr>
              <a:t>例如：</a:t>
            </a:r>
            <a:endParaRPr lang="en-US" altLang="zh-CN" dirty="0">
              <a:latin typeface="+mn-ea"/>
            </a:endParaRPr>
          </a:p>
          <a:p>
            <a:pPr eaLnBrk="1" hangingPunct="1">
              <a:buFont typeface="Wingdings" panose="05000000000000000000" pitchFamily="2" charset="2"/>
              <a:buNone/>
            </a:pPr>
            <a:endParaRPr lang="en-US" altLang="zh-CN" dirty="0">
              <a:latin typeface="+mn-ea"/>
            </a:endParaRPr>
          </a:p>
          <a:p>
            <a:pPr eaLnBrk="1" hangingPunct="1">
              <a:buFont typeface="Wingdings" panose="05000000000000000000" pitchFamily="2" charset="2"/>
              <a:buNone/>
            </a:pPr>
            <a:endParaRPr lang="zh-CN" altLang="zh-CN" dirty="0">
              <a:latin typeface="+mn-ea"/>
            </a:endParaRPr>
          </a:p>
        </p:txBody>
      </p:sp>
      <p:sp>
        <p:nvSpPr>
          <p:cNvPr id="17414" name="AutoShape 5"/>
          <p:cNvSpPr>
            <a:spLocks noChangeArrowheads="1"/>
          </p:cNvSpPr>
          <p:nvPr/>
        </p:nvSpPr>
        <p:spPr bwMode="gray">
          <a:xfrm>
            <a:off x="2425973" y="2780928"/>
            <a:ext cx="5808663" cy="14398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&lt;p class="red </a:t>
            </a:r>
            <a:r>
              <a:rPr kumimoji="1" lang="en-US" altLang="zh-CN" sz="2000" dirty="0" err="1">
                <a:solidFill>
                  <a:schemeClr val="accent2"/>
                </a:solidFill>
                <a:latin typeface="Arial" panose="020B0604020202020204" pitchFamily="34" charset="0"/>
              </a:rPr>
              <a:t>isleft</a:t>
            </a:r>
            <a:r>
              <a:rPr kumimoji="1" lang="en-US" altLang="zh-CN" sz="2000" dirty="0">
                <a:solidFill>
                  <a:schemeClr val="accent2"/>
                </a:solidFill>
                <a:latin typeface="Arial" panose="020B0604020202020204" pitchFamily="34" charset="0"/>
              </a:rPr>
              <a:t>"&gt;</a:t>
            </a:r>
            <a:r>
              <a:rPr kumimoji="1" lang="zh-CN" altLang="en-US" sz="2000" dirty="0">
                <a:solidFill>
                  <a:schemeClr val="accent2"/>
                </a:solidFill>
                <a:latin typeface="Arial" panose="020B0604020202020204" pitchFamily="34" charset="0"/>
              </a:rPr>
              <a:t>红色左对齐的段落</a:t>
            </a:r>
            <a:r>
              <a:rPr kumimoji="1" lang="en-US" altLang="zh-CN" sz="2000" dirty="0">
                <a:solidFill>
                  <a:schemeClr val="accent2"/>
                </a:solidFill>
                <a:latin typeface="Arial" panose="020B0604020202020204" pitchFamily="34" charset="0"/>
              </a:rPr>
              <a:t>&lt;/p&gt;</a:t>
            </a:r>
          </a:p>
          <a:p>
            <a:pPr eaLnBrk="1" hangingPunct="1"/>
            <a:r>
              <a:rPr kumimoji="1" lang="en-US" altLang="zh-CN" sz="2000" dirty="0">
                <a:solidFill>
                  <a:schemeClr val="accent2"/>
                </a:solidFill>
                <a:latin typeface="Arial" panose="020B0604020202020204" pitchFamily="34" charset="0"/>
              </a:rPr>
              <a:t>&lt;p class="red </a:t>
            </a:r>
            <a:r>
              <a:rPr kumimoji="1" lang="en-US" altLang="zh-CN" sz="2000" dirty="0" err="1">
                <a:solidFill>
                  <a:schemeClr val="accent2"/>
                </a:solidFill>
                <a:latin typeface="Arial" panose="020B0604020202020204" pitchFamily="34" charset="0"/>
              </a:rPr>
              <a:t>isright</a:t>
            </a:r>
            <a:r>
              <a:rPr kumimoji="1" lang="en-US" altLang="zh-CN" sz="2000" dirty="0">
                <a:solidFill>
                  <a:schemeClr val="accent2"/>
                </a:solidFill>
                <a:latin typeface="Arial" panose="020B0604020202020204" pitchFamily="34" charset="0"/>
              </a:rPr>
              <a:t>"&gt;</a:t>
            </a:r>
            <a:r>
              <a:rPr kumimoji="1" lang="zh-CN" altLang="en-US" sz="2000" dirty="0">
                <a:solidFill>
                  <a:schemeClr val="accent2"/>
                </a:solidFill>
                <a:latin typeface="Arial" panose="020B0604020202020204" pitchFamily="34" charset="0"/>
              </a:rPr>
              <a:t>红色右对齐的段落</a:t>
            </a:r>
            <a:r>
              <a:rPr kumimoji="1" lang="en-US" altLang="zh-CN" sz="2000" dirty="0">
                <a:solidFill>
                  <a:schemeClr val="accent2"/>
                </a:solidFill>
                <a:latin typeface="Arial" panose="020B0604020202020204" pitchFamily="34" charset="0"/>
              </a:rPr>
              <a:t>&lt;/p&gt;</a:t>
            </a:r>
          </a:p>
        </p:txBody>
      </p:sp>
    </p:spTree>
    <p:extLst>
      <p:ext uri="{BB962C8B-B14F-4D97-AF65-F5344CB8AC3E}">
        <p14:creationId xmlns:p14="http://schemas.microsoft.com/office/powerpoint/2010/main" val="814146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73845" y="1124744"/>
            <a:ext cx="9361039" cy="1357313"/>
          </a:xfrm>
          <a:prstGeom prst="rect">
            <a:avLst/>
          </a:prstGeom>
        </p:spPr>
        <p:txBody>
          <a:bodyPr/>
          <a:lstStyle/>
          <a:p>
            <a:pPr marL="342900" indent="532800">
              <a:lnSpc>
                <a:spcPct val="130000"/>
              </a:lnSpc>
              <a:defRPr/>
            </a:pPr>
            <a:r>
              <a:rPr lang="en-US" altLang="zh-CN" sz="2000" dirty="0">
                <a:solidFill>
                  <a:schemeClr val="accent6"/>
                </a:solidFill>
                <a:latin typeface="+mn-lt"/>
                <a:ea typeface="+mn-ea"/>
              </a:rPr>
              <a:t>ID</a:t>
            </a:r>
            <a:r>
              <a:rPr lang="zh-CN" altLang="en-US" sz="2000" dirty="0">
                <a:solidFill>
                  <a:schemeClr val="accent6"/>
                </a:solidFill>
                <a:latin typeface="+mn-lt"/>
                <a:ea typeface="+mn-ea"/>
              </a:rPr>
              <a:t>选择器的使用方法跟</a:t>
            </a:r>
            <a:r>
              <a:rPr lang="en-US" altLang="zh-CN" sz="2000" dirty="0">
                <a:solidFill>
                  <a:schemeClr val="accent6"/>
                </a:solidFill>
                <a:latin typeface="+mn-lt"/>
                <a:ea typeface="+mn-ea"/>
              </a:rPr>
              <a:t>class</a:t>
            </a:r>
            <a:r>
              <a:rPr lang="zh-CN" altLang="en-US" sz="2000" dirty="0">
                <a:solidFill>
                  <a:schemeClr val="accent6"/>
                </a:solidFill>
                <a:latin typeface="+mn-lt"/>
                <a:ea typeface="+mn-ea"/>
              </a:rPr>
              <a:t>选择器基本相同，不同之处在于</a:t>
            </a:r>
            <a:r>
              <a:rPr lang="en-US" altLang="zh-CN" sz="2000" dirty="0">
                <a:solidFill>
                  <a:schemeClr val="accent6"/>
                </a:solidFill>
                <a:latin typeface="+mn-lt"/>
                <a:ea typeface="+mn-ea"/>
              </a:rPr>
              <a:t>ID</a:t>
            </a:r>
            <a:r>
              <a:rPr lang="zh-CN" altLang="en-US" sz="2000" dirty="0">
                <a:solidFill>
                  <a:schemeClr val="accent6"/>
                </a:solidFill>
                <a:latin typeface="+mn-lt"/>
                <a:ea typeface="+mn-ea"/>
              </a:rPr>
              <a:t>选择器只能在</a:t>
            </a:r>
            <a:r>
              <a:rPr lang="en-US" altLang="zh-CN" sz="2000" dirty="0">
                <a:solidFill>
                  <a:schemeClr val="accent6"/>
                </a:solidFill>
                <a:latin typeface="+mn-lt"/>
                <a:ea typeface="+mn-ea"/>
              </a:rPr>
              <a:t>HTML</a:t>
            </a:r>
            <a:r>
              <a:rPr lang="zh-CN" altLang="en-US" sz="2000" dirty="0">
                <a:solidFill>
                  <a:schemeClr val="accent6"/>
                </a:solidFill>
                <a:latin typeface="+mn-lt"/>
                <a:ea typeface="+mn-ea"/>
              </a:rPr>
              <a:t>页面中使用一次，因此其针对性更强。在</a:t>
            </a:r>
            <a:r>
              <a:rPr lang="en-US" altLang="zh-CN" sz="2000" dirty="0">
                <a:solidFill>
                  <a:schemeClr val="accent6"/>
                </a:solidFill>
                <a:latin typeface="+mn-lt"/>
                <a:ea typeface="+mn-ea"/>
              </a:rPr>
              <a:t>HTML</a:t>
            </a:r>
            <a:r>
              <a:rPr lang="zh-CN" altLang="en-US" sz="2000" dirty="0">
                <a:solidFill>
                  <a:schemeClr val="accent6"/>
                </a:solidFill>
                <a:latin typeface="+mn-lt"/>
                <a:ea typeface="+mn-ea"/>
              </a:rPr>
              <a:t>的标记中只需要利用</a:t>
            </a:r>
            <a:r>
              <a:rPr lang="en-US" altLang="zh-CN" sz="2000" dirty="0">
                <a:solidFill>
                  <a:schemeClr val="accent6"/>
                </a:solidFill>
                <a:latin typeface="+mn-lt"/>
                <a:ea typeface="+mn-ea"/>
              </a:rPr>
              <a:t>id</a:t>
            </a:r>
            <a:r>
              <a:rPr lang="zh-CN" altLang="en-US" sz="2000" dirty="0">
                <a:solidFill>
                  <a:schemeClr val="accent6"/>
                </a:solidFill>
                <a:latin typeface="+mn-lt"/>
                <a:ea typeface="+mn-ea"/>
              </a:rPr>
              <a:t>属性，就可以直接调用</a:t>
            </a:r>
            <a:r>
              <a:rPr lang="en-US" altLang="zh-CN" sz="2000" dirty="0">
                <a:solidFill>
                  <a:schemeClr val="accent6"/>
                </a:solidFill>
                <a:latin typeface="+mn-lt"/>
                <a:ea typeface="+mn-ea"/>
              </a:rPr>
              <a:t>CSS</a:t>
            </a:r>
            <a:r>
              <a:rPr lang="zh-CN" altLang="en-US" sz="2000" dirty="0">
                <a:solidFill>
                  <a:schemeClr val="accent6"/>
                </a:solidFill>
                <a:latin typeface="+mn-lt"/>
                <a:ea typeface="+mn-ea"/>
              </a:rPr>
              <a:t>中的</a:t>
            </a:r>
            <a:r>
              <a:rPr lang="en-US" altLang="zh-CN" sz="2000" dirty="0">
                <a:solidFill>
                  <a:schemeClr val="accent6"/>
                </a:solidFill>
                <a:latin typeface="+mn-lt"/>
                <a:ea typeface="+mn-ea"/>
              </a:rPr>
              <a:t>ID</a:t>
            </a:r>
            <a:r>
              <a:rPr lang="zh-CN" altLang="en-US" sz="2000" dirty="0">
                <a:solidFill>
                  <a:schemeClr val="accent6"/>
                </a:solidFill>
                <a:latin typeface="+mn-lt"/>
                <a:ea typeface="+mn-ea"/>
              </a:rPr>
              <a:t>选择器。</a:t>
            </a:r>
            <a:endParaRPr lang="zh-CN" altLang="en-US" sz="2000" dirty="0">
              <a:solidFill>
                <a:schemeClr val="accent6"/>
              </a:solidFill>
              <a:latin typeface="Arial" charset="0"/>
            </a:endParaRPr>
          </a:p>
          <a:p>
            <a:pPr marL="342900" indent="532800">
              <a:lnSpc>
                <a:spcPct val="130000"/>
              </a:lnSpc>
              <a:defRPr/>
            </a:pPr>
            <a:endParaRPr lang="zh-CN" altLang="en-US" sz="2000" dirty="0">
              <a:solidFill>
                <a:schemeClr val="accent6"/>
              </a:solidFill>
              <a:latin typeface="+mn-lt"/>
              <a:ea typeface="+mn-ea"/>
            </a:endParaRPr>
          </a:p>
        </p:txBody>
      </p:sp>
      <p:sp>
        <p:nvSpPr>
          <p:cNvPr id="3076" name="Text Box 10"/>
          <p:cNvSpPr txBox="1">
            <a:spLocks noChangeArrowheads="1"/>
          </p:cNvSpPr>
          <p:nvPr/>
        </p:nvSpPr>
        <p:spPr bwMode="auto">
          <a:xfrm>
            <a:off x="1345853" y="221397"/>
            <a:ext cx="7155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defPPr>
              <a:defRPr lang="zh-CN"/>
            </a:defPPr>
            <a:lvl1pPr>
              <a:defRPr sz="2400">
                <a:solidFill>
                  <a:srgbClr val="F8F8F8"/>
                </a:solidFill>
                <a:latin typeface="微软雅黑"/>
                <a:ea typeface="微软雅黑"/>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r>
              <a:rPr lang="en-US" altLang="zh-CN" dirty="0"/>
              <a:t>3.1.6</a:t>
            </a:r>
            <a:r>
              <a:rPr lang="zh-CN" altLang="en-US" dirty="0"/>
              <a:t>　</a:t>
            </a:r>
            <a:r>
              <a:rPr lang="en-US" altLang="zh-CN" dirty="0"/>
              <a:t> ID</a:t>
            </a:r>
            <a:r>
              <a:rPr lang="zh-CN" altLang="en-US" dirty="0"/>
              <a:t>选择器</a:t>
            </a:r>
          </a:p>
        </p:txBody>
      </p:sp>
      <p:sp>
        <p:nvSpPr>
          <p:cNvPr id="3077" name="Rectangle 2"/>
          <p:cNvSpPr>
            <a:spLocks noChangeArrowheads="1"/>
          </p:cNvSpPr>
          <p:nvPr/>
        </p:nvSpPr>
        <p:spPr bwMode="auto">
          <a:xfrm>
            <a:off x="152638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 name="Rectangle 4"/>
          <p:cNvSpPr>
            <a:spLocks noChangeArrowheads="1"/>
          </p:cNvSpPr>
          <p:nvPr/>
        </p:nvSpPr>
        <p:spPr bwMode="auto">
          <a:xfrm>
            <a:off x="152638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 name="Rectangle 4"/>
          <p:cNvSpPr>
            <a:spLocks noChangeArrowheads="1"/>
          </p:cNvSpPr>
          <p:nvPr/>
        </p:nvSpPr>
        <p:spPr bwMode="auto">
          <a:xfrm>
            <a:off x="152638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4" name="Object 3"/>
          <p:cNvGraphicFramePr>
            <a:graphicFrameLocks noChangeAspect="1"/>
          </p:cNvGraphicFramePr>
          <p:nvPr>
            <p:extLst>
              <p:ext uri="{D42A27DB-BD31-4B8C-83A1-F6EECF244321}">
                <p14:modId xmlns:p14="http://schemas.microsoft.com/office/powerpoint/2010/main" val="2303748530"/>
              </p:ext>
            </p:extLst>
          </p:nvPr>
        </p:nvGraphicFramePr>
        <p:xfrm>
          <a:off x="2620614" y="2482057"/>
          <a:ext cx="6667500" cy="2071688"/>
        </p:xfrm>
        <a:graphic>
          <a:graphicData uri="http://schemas.openxmlformats.org/presentationml/2006/ole">
            <mc:AlternateContent xmlns:mc="http://schemas.openxmlformats.org/markup-compatibility/2006">
              <mc:Choice xmlns:v="urn:schemas-microsoft-com:vml" Requires="v">
                <p:oleObj spid="_x0000_s3126" name="Picture" r:id="rId3" imgW="5257800" imgH="1384300" progId="Word.Picture.8">
                  <p:embed/>
                </p:oleObj>
              </mc:Choice>
              <mc:Fallback>
                <p:oleObj name="Picture" r:id="rId3" imgW="5257800" imgH="1384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9596" t="6955" r="17767" b="6955"/>
                      <a:stretch>
                        <a:fillRect/>
                      </a:stretch>
                    </p:blipFill>
                    <p:spPr bwMode="auto">
                      <a:xfrm>
                        <a:off x="2620614" y="2482057"/>
                        <a:ext cx="6667500" cy="207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5"/>
          <p:cNvSpPr>
            <a:spLocks noChangeArrowheads="1"/>
          </p:cNvSpPr>
          <p:nvPr/>
        </p:nvSpPr>
        <p:spPr bwMode="gray">
          <a:xfrm>
            <a:off x="3146053" y="4869160"/>
            <a:ext cx="5040313" cy="7207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#red {color:red;}</a:t>
            </a:r>
          </a:p>
          <a:p>
            <a:pPr eaLnBrk="1" hangingPunct="1"/>
            <a:r>
              <a:rPr kumimoji="1" lang="en-US" altLang="zh-CN" sz="2000">
                <a:solidFill>
                  <a:schemeClr val="accent2"/>
                </a:solidFill>
                <a:latin typeface="Arial" panose="020B0604020202020204" pitchFamily="34" charset="0"/>
              </a:rPr>
              <a:t>#green {color:green;}</a:t>
            </a:r>
          </a:p>
        </p:txBody>
      </p:sp>
    </p:spTree>
    <p:extLst>
      <p:ext uri="{BB962C8B-B14F-4D97-AF65-F5344CB8AC3E}">
        <p14:creationId xmlns:p14="http://schemas.microsoft.com/office/powerpoint/2010/main" val="1422930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 name="TextBox 50"/>
          <p:cNvSpPr txBox="1"/>
          <p:nvPr/>
        </p:nvSpPr>
        <p:spPr>
          <a:xfrm>
            <a:off x="1690141" y="2892425"/>
            <a:ext cx="1107996" cy="646331"/>
          </a:xfrm>
          <a:prstGeom prst="rect">
            <a:avLst/>
          </a:prstGeom>
          <a:noFill/>
        </p:spPr>
        <p:txBody>
          <a:bodyPr wrap="none" rtlCol="0">
            <a:spAutoFit/>
          </a:bodyPr>
          <a:lstStyle/>
          <a:p>
            <a:r>
              <a:rPr lang="zh-CN" altLang="en-US" sz="3600" dirty="0" smtClean="0">
                <a:solidFill>
                  <a:srgbClr val="F8F8F8"/>
                </a:solidFill>
                <a:latin typeface="+mn-ea"/>
                <a:ea typeface="+mn-ea"/>
              </a:rPr>
              <a:t>目录</a:t>
            </a:r>
            <a:endParaRPr lang="zh-CN" altLang="en-US" sz="3600" dirty="0">
              <a:solidFill>
                <a:srgbClr val="F8F8F8"/>
              </a:solidFill>
              <a:latin typeface="+mn-ea"/>
              <a:ea typeface="+mn-ea"/>
            </a:endParaRPr>
          </a:p>
        </p:txBody>
      </p:sp>
      <p:sp>
        <p:nvSpPr>
          <p:cNvPr id="53" name="TextBox 52"/>
          <p:cNvSpPr txBox="1"/>
          <p:nvPr/>
        </p:nvSpPr>
        <p:spPr>
          <a:xfrm>
            <a:off x="1499883" y="3447408"/>
            <a:ext cx="1616596" cy="492443"/>
          </a:xfrm>
          <a:prstGeom prst="rect">
            <a:avLst/>
          </a:prstGeom>
          <a:noFill/>
        </p:spPr>
        <p:txBody>
          <a:bodyPr wrap="none" rtlCol="0">
            <a:spAutoFit/>
          </a:bodyPr>
          <a:lstStyle/>
          <a:p>
            <a:r>
              <a:rPr lang="en-US" altLang="zh-CN" sz="2600" dirty="0" smtClean="0">
                <a:solidFill>
                  <a:srgbClr val="F8F8F8"/>
                </a:solidFill>
                <a:latin typeface="+mn-ea"/>
                <a:ea typeface="+mn-ea"/>
              </a:rPr>
              <a:t>Contents</a:t>
            </a:r>
            <a:endParaRPr lang="zh-CN" altLang="en-US" sz="2600" dirty="0">
              <a:solidFill>
                <a:srgbClr val="F8F8F8"/>
              </a:solidFill>
              <a:latin typeface="+mn-ea"/>
              <a:ea typeface="+mn-ea"/>
            </a:endParaRPr>
          </a:p>
        </p:txBody>
      </p:sp>
      <p:grpSp>
        <p:nvGrpSpPr>
          <p:cNvPr id="50" name="组合 49"/>
          <p:cNvGrpSpPr/>
          <p:nvPr/>
        </p:nvGrpSpPr>
        <p:grpSpPr>
          <a:xfrm>
            <a:off x="870671" y="2073342"/>
            <a:ext cx="2881314" cy="2808287"/>
            <a:chOff x="4719637" y="877888"/>
            <a:chExt cx="2881314" cy="2808287"/>
          </a:xfrm>
        </p:grpSpPr>
        <p:sp>
          <p:nvSpPr>
            <p:cNvPr id="63"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3705947" y="297162"/>
            <a:ext cx="6015038" cy="547688"/>
            <a:chOff x="3798888" y="1339850"/>
            <a:chExt cx="6015038" cy="547688"/>
          </a:xfrm>
        </p:grpSpPr>
        <p:sp>
          <p:nvSpPr>
            <p:cNvPr id="5" name="Freeform 5"/>
            <p:cNvSpPr>
              <a:spLocks/>
            </p:cNvSpPr>
            <p:nvPr/>
          </p:nvSpPr>
          <p:spPr bwMode="auto">
            <a:xfrm>
              <a:off x="3798888" y="1339850"/>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9263063" y="1339850"/>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9550401" y="1422400"/>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4094858" y="1071216"/>
            <a:ext cx="6015038" cy="547688"/>
            <a:chOff x="3798888" y="2316034"/>
            <a:chExt cx="6015038" cy="547688"/>
          </a:xfrm>
        </p:grpSpPr>
        <p:sp>
          <p:nvSpPr>
            <p:cNvPr id="59" name="Freeform 5"/>
            <p:cNvSpPr>
              <a:spLocks/>
            </p:cNvSpPr>
            <p:nvPr/>
          </p:nvSpPr>
          <p:spPr bwMode="auto">
            <a:xfrm>
              <a:off x="3798888" y="2316034"/>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p:cNvSpPr>
              <a:spLocks/>
            </p:cNvSpPr>
            <p:nvPr/>
          </p:nvSpPr>
          <p:spPr bwMode="auto">
            <a:xfrm>
              <a:off x="9263063" y="2316034"/>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9"/>
            <p:cNvSpPr>
              <a:spLocks/>
            </p:cNvSpPr>
            <p:nvPr/>
          </p:nvSpPr>
          <p:spPr bwMode="auto">
            <a:xfrm>
              <a:off x="9550401" y="2398584"/>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4310882" y="1863304"/>
            <a:ext cx="6015038" cy="547688"/>
            <a:chOff x="3798888" y="3304575"/>
            <a:chExt cx="6015038" cy="547688"/>
          </a:xfrm>
        </p:grpSpPr>
        <p:sp>
          <p:nvSpPr>
            <p:cNvPr id="73"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4094858" y="5029245"/>
            <a:ext cx="6015038" cy="547688"/>
            <a:chOff x="3798888" y="4280759"/>
            <a:chExt cx="6015038" cy="547688"/>
          </a:xfrm>
        </p:grpSpPr>
        <p:grpSp>
          <p:nvGrpSpPr>
            <p:cNvPr id="26" name="组合 25"/>
            <p:cNvGrpSpPr/>
            <p:nvPr/>
          </p:nvGrpSpPr>
          <p:grpSpPr>
            <a:xfrm>
              <a:off x="3798888" y="4280759"/>
              <a:ext cx="6015038" cy="547688"/>
              <a:chOff x="3798888" y="4280759"/>
              <a:chExt cx="6015038" cy="547688"/>
            </a:xfrm>
          </p:grpSpPr>
          <p:sp>
            <p:nvSpPr>
              <p:cNvPr id="80" name="Freeform 5"/>
              <p:cNvSpPr>
                <a:spLocks/>
              </p:cNvSpPr>
              <p:nvPr/>
            </p:nvSpPr>
            <p:spPr bwMode="auto">
              <a:xfrm>
                <a:off x="3798888" y="4280759"/>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p:cNvSpPr>
                <a:spLocks/>
              </p:cNvSpPr>
              <p:nvPr/>
            </p:nvSpPr>
            <p:spPr bwMode="auto">
              <a:xfrm>
                <a:off x="9263063" y="4280759"/>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Freeform 9"/>
            <p:cNvSpPr>
              <a:spLocks/>
            </p:cNvSpPr>
            <p:nvPr/>
          </p:nvSpPr>
          <p:spPr bwMode="auto">
            <a:xfrm>
              <a:off x="9550401" y="4363309"/>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p:cNvGrpSpPr/>
          <p:nvPr/>
        </p:nvGrpSpPr>
        <p:grpSpPr>
          <a:xfrm>
            <a:off x="3705947" y="5823744"/>
            <a:ext cx="6015038" cy="547688"/>
            <a:chOff x="3798888" y="5207516"/>
            <a:chExt cx="6015038" cy="547688"/>
          </a:xfrm>
        </p:grpSpPr>
        <p:sp>
          <p:nvSpPr>
            <p:cNvPr id="87" name="Freeform 5"/>
            <p:cNvSpPr>
              <a:spLocks/>
            </p:cNvSpPr>
            <p:nvPr/>
          </p:nvSpPr>
          <p:spPr bwMode="auto">
            <a:xfrm>
              <a:off x="3798888" y="5207516"/>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
            <p:cNvSpPr>
              <a:spLocks/>
            </p:cNvSpPr>
            <p:nvPr/>
          </p:nvSpPr>
          <p:spPr bwMode="auto">
            <a:xfrm>
              <a:off x="9263063" y="5207516"/>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
            <p:cNvSpPr>
              <a:spLocks/>
            </p:cNvSpPr>
            <p:nvPr/>
          </p:nvSpPr>
          <p:spPr bwMode="auto">
            <a:xfrm>
              <a:off x="9550401" y="5290066"/>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Freeform 6"/>
          <p:cNvSpPr>
            <a:spLocks/>
          </p:cNvSpPr>
          <p:nvPr/>
        </p:nvSpPr>
        <p:spPr bwMode="auto">
          <a:xfrm>
            <a:off x="3980585" y="20667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3690072" y="20667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6"/>
          <p:cNvSpPr>
            <a:spLocks/>
          </p:cNvSpPr>
          <p:nvPr/>
        </p:nvSpPr>
        <p:spPr bwMode="auto">
          <a:xfrm>
            <a:off x="4369496" y="980728"/>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
          <p:cNvSpPr>
            <a:spLocks/>
          </p:cNvSpPr>
          <p:nvPr/>
        </p:nvSpPr>
        <p:spPr bwMode="auto">
          <a:xfrm>
            <a:off x="4078983" y="980728"/>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6"/>
          <p:cNvSpPr>
            <a:spLocks/>
          </p:cNvSpPr>
          <p:nvPr/>
        </p:nvSpPr>
        <p:spPr bwMode="auto">
          <a:xfrm>
            <a:off x="4585520" y="1772816"/>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FF0D5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7"/>
          <p:cNvSpPr>
            <a:spLocks/>
          </p:cNvSpPr>
          <p:nvPr/>
        </p:nvSpPr>
        <p:spPr bwMode="auto">
          <a:xfrm>
            <a:off x="4295007" y="1772816"/>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6"/>
          <p:cNvSpPr>
            <a:spLocks/>
          </p:cNvSpPr>
          <p:nvPr/>
        </p:nvSpPr>
        <p:spPr bwMode="auto">
          <a:xfrm>
            <a:off x="4369496" y="4938757"/>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925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
          <p:cNvSpPr>
            <a:spLocks/>
          </p:cNvSpPr>
          <p:nvPr/>
        </p:nvSpPr>
        <p:spPr bwMode="auto">
          <a:xfrm>
            <a:off x="4078983" y="4938757"/>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
          <p:cNvSpPr>
            <a:spLocks/>
          </p:cNvSpPr>
          <p:nvPr/>
        </p:nvSpPr>
        <p:spPr bwMode="auto">
          <a:xfrm>
            <a:off x="3980585" y="5733256"/>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7"/>
          <p:cNvSpPr>
            <a:spLocks/>
          </p:cNvSpPr>
          <p:nvPr/>
        </p:nvSpPr>
        <p:spPr bwMode="auto">
          <a:xfrm>
            <a:off x="3690072" y="5733256"/>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TextBox 95"/>
          <p:cNvSpPr txBox="1"/>
          <p:nvPr/>
        </p:nvSpPr>
        <p:spPr>
          <a:xfrm>
            <a:off x="3904364" y="287766"/>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1</a:t>
            </a:r>
            <a:endParaRPr lang="zh-CN" altLang="en-US" sz="3200" b="1" dirty="0">
              <a:solidFill>
                <a:srgbClr val="F8F8F8"/>
              </a:solidFill>
              <a:latin typeface="+mn-ea"/>
              <a:ea typeface="+mn-ea"/>
            </a:endParaRPr>
          </a:p>
        </p:txBody>
      </p:sp>
      <p:sp>
        <p:nvSpPr>
          <p:cNvPr id="18" name="TextBox 17"/>
          <p:cNvSpPr txBox="1"/>
          <p:nvPr/>
        </p:nvSpPr>
        <p:spPr>
          <a:xfrm>
            <a:off x="4768619" y="309396"/>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初识</a:t>
            </a:r>
            <a:r>
              <a:rPr lang="en-US" altLang="zh-CN" sz="2800" dirty="0" smtClean="0">
                <a:solidFill>
                  <a:schemeClr val="accent2"/>
                </a:solidFill>
                <a:latin typeface="+mn-ea"/>
                <a:ea typeface="+mn-ea"/>
              </a:rPr>
              <a:t>CSS</a:t>
            </a:r>
            <a:r>
              <a:rPr lang="zh-CN" altLang="en-US" sz="2800" dirty="0" smtClean="0">
                <a:solidFill>
                  <a:schemeClr val="accent2"/>
                </a:solidFill>
                <a:latin typeface="+mn-ea"/>
                <a:ea typeface="+mn-ea"/>
              </a:rPr>
              <a:t>样式表</a:t>
            </a:r>
            <a:endParaRPr lang="zh-CN" altLang="en-US" sz="2800" dirty="0">
              <a:solidFill>
                <a:schemeClr val="accent2"/>
              </a:solidFill>
              <a:latin typeface="+mn-ea"/>
              <a:ea typeface="+mn-ea"/>
            </a:endParaRPr>
          </a:p>
        </p:txBody>
      </p:sp>
      <p:sp>
        <p:nvSpPr>
          <p:cNvPr id="97" name="TextBox 96"/>
          <p:cNvSpPr txBox="1"/>
          <p:nvPr/>
        </p:nvSpPr>
        <p:spPr>
          <a:xfrm>
            <a:off x="4293275" y="1076236"/>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2</a:t>
            </a:r>
            <a:endParaRPr lang="zh-CN" altLang="en-US" sz="3200" b="1" dirty="0">
              <a:solidFill>
                <a:srgbClr val="F8F8F8"/>
              </a:solidFill>
              <a:latin typeface="+mn-ea"/>
              <a:ea typeface="+mn-ea"/>
            </a:endParaRPr>
          </a:p>
        </p:txBody>
      </p:sp>
      <p:sp>
        <p:nvSpPr>
          <p:cNvPr id="98" name="TextBox 97"/>
          <p:cNvSpPr txBox="1"/>
          <p:nvPr/>
        </p:nvSpPr>
        <p:spPr>
          <a:xfrm>
            <a:off x="5157530" y="1097866"/>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盒模型</a:t>
            </a:r>
            <a:endParaRPr lang="zh-CN" altLang="en-US" sz="2800" dirty="0">
              <a:solidFill>
                <a:schemeClr val="accent2"/>
              </a:solidFill>
              <a:latin typeface="+mn-ea"/>
              <a:ea typeface="+mn-ea"/>
            </a:endParaRPr>
          </a:p>
        </p:txBody>
      </p:sp>
      <p:sp>
        <p:nvSpPr>
          <p:cNvPr id="99" name="TextBox 98"/>
          <p:cNvSpPr txBox="1"/>
          <p:nvPr/>
        </p:nvSpPr>
        <p:spPr>
          <a:xfrm>
            <a:off x="4509299" y="1839903"/>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3</a:t>
            </a:r>
            <a:endParaRPr lang="zh-CN" altLang="en-US" sz="3200" b="1" dirty="0">
              <a:solidFill>
                <a:srgbClr val="F8F8F8"/>
              </a:solidFill>
              <a:latin typeface="+mn-ea"/>
              <a:ea typeface="+mn-ea"/>
            </a:endParaRPr>
          </a:p>
        </p:txBody>
      </p:sp>
      <p:sp>
        <p:nvSpPr>
          <p:cNvPr id="105" name="TextBox 104"/>
          <p:cNvSpPr txBox="1"/>
          <p:nvPr/>
        </p:nvSpPr>
        <p:spPr>
          <a:xfrm>
            <a:off x="5333271" y="1870562"/>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列表标签及样式</a:t>
            </a:r>
            <a:endParaRPr lang="zh-CN" altLang="en-US" sz="2800" dirty="0">
              <a:solidFill>
                <a:schemeClr val="accent2"/>
              </a:solidFill>
              <a:latin typeface="+mn-ea"/>
              <a:ea typeface="+mn-ea"/>
            </a:endParaRPr>
          </a:p>
        </p:txBody>
      </p:sp>
      <p:sp>
        <p:nvSpPr>
          <p:cNvPr id="106" name="TextBox 105"/>
          <p:cNvSpPr txBox="1"/>
          <p:nvPr/>
        </p:nvSpPr>
        <p:spPr>
          <a:xfrm>
            <a:off x="4293275" y="5020260"/>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7</a:t>
            </a:r>
            <a:endParaRPr lang="zh-CN" altLang="en-US" sz="3200" b="1" dirty="0">
              <a:solidFill>
                <a:srgbClr val="F8F8F8"/>
              </a:solidFill>
              <a:latin typeface="+mn-ea"/>
              <a:ea typeface="+mn-ea"/>
            </a:endParaRPr>
          </a:p>
        </p:txBody>
      </p:sp>
      <p:sp>
        <p:nvSpPr>
          <p:cNvPr id="107" name="TextBox 106"/>
          <p:cNvSpPr txBox="1"/>
          <p:nvPr/>
        </p:nvSpPr>
        <p:spPr>
          <a:xfrm>
            <a:off x="5157530" y="5041890"/>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CSS</a:t>
            </a:r>
            <a:r>
              <a:rPr lang="zh-CN" altLang="en-US" sz="2800" dirty="0" smtClean="0">
                <a:solidFill>
                  <a:schemeClr val="accent2"/>
                </a:solidFill>
                <a:latin typeface="+mn-ea"/>
                <a:ea typeface="+mn-ea"/>
              </a:rPr>
              <a:t>继承与优先</a:t>
            </a:r>
            <a:endParaRPr lang="zh-CN" altLang="en-US" sz="2800" dirty="0">
              <a:solidFill>
                <a:schemeClr val="accent2"/>
              </a:solidFill>
              <a:latin typeface="+mn-ea"/>
              <a:ea typeface="+mn-ea"/>
            </a:endParaRPr>
          </a:p>
        </p:txBody>
      </p:sp>
      <p:sp>
        <p:nvSpPr>
          <p:cNvPr id="109" name="TextBox 108"/>
          <p:cNvSpPr txBox="1"/>
          <p:nvPr/>
        </p:nvSpPr>
        <p:spPr>
          <a:xfrm>
            <a:off x="3904364" y="5817642"/>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8</a:t>
            </a:r>
            <a:endParaRPr lang="zh-CN" altLang="en-US" sz="3200" b="1" dirty="0">
              <a:solidFill>
                <a:srgbClr val="F8F8F8"/>
              </a:solidFill>
              <a:latin typeface="+mn-ea"/>
              <a:ea typeface="+mn-ea"/>
            </a:endParaRPr>
          </a:p>
        </p:txBody>
      </p:sp>
      <p:sp>
        <p:nvSpPr>
          <p:cNvPr id="110" name="TextBox 109"/>
          <p:cNvSpPr txBox="1"/>
          <p:nvPr/>
        </p:nvSpPr>
        <p:spPr>
          <a:xfrm>
            <a:off x="4768619" y="5839272"/>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常用</a:t>
            </a:r>
            <a:r>
              <a:rPr lang="en-US" altLang="zh-CN" sz="2800" dirty="0" smtClean="0">
                <a:solidFill>
                  <a:schemeClr val="accent2"/>
                </a:solidFill>
                <a:latin typeface="+mn-ea"/>
                <a:ea typeface="+mn-ea"/>
              </a:rPr>
              <a:t>CSS</a:t>
            </a:r>
            <a:r>
              <a:rPr lang="zh-CN" altLang="en-US" sz="2800" dirty="0" smtClean="0">
                <a:solidFill>
                  <a:schemeClr val="accent2"/>
                </a:solidFill>
                <a:latin typeface="+mn-ea"/>
                <a:ea typeface="+mn-ea"/>
              </a:rPr>
              <a:t>属性</a:t>
            </a:r>
            <a:endParaRPr lang="zh-CN" altLang="en-US" sz="2800" dirty="0">
              <a:solidFill>
                <a:schemeClr val="accent2"/>
              </a:solidFill>
              <a:latin typeface="+mn-ea"/>
              <a:ea typeface="+mn-ea"/>
            </a:endParaRPr>
          </a:p>
        </p:txBody>
      </p:sp>
      <p:grpSp>
        <p:nvGrpSpPr>
          <p:cNvPr id="120" name="组合 119"/>
          <p:cNvGrpSpPr/>
          <p:nvPr/>
        </p:nvGrpSpPr>
        <p:grpSpPr>
          <a:xfrm>
            <a:off x="0" y="6696074"/>
            <a:ext cx="12196800" cy="161926"/>
            <a:chOff x="6350" y="4365625"/>
            <a:chExt cx="15438439" cy="161926"/>
          </a:xfrm>
        </p:grpSpPr>
        <p:sp>
          <p:nvSpPr>
            <p:cNvPr id="121" name="Rectangle 5"/>
            <p:cNvSpPr>
              <a:spLocks noChangeArrowheads="1"/>
            </p:cNvSpPr>
            <p:nvPr/>
          </p:nvSpPr>
          <p:spPr bwMode="auto">
            <a:xfrm>
              <a:off x="6350" y="4365625"/>
              <a:ext cx="3087688" cy="1619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6"/>
            <p:cNvSpPr>
              <a:spLocks noChangeArrowheads="1"/>
            </p:cNvSpPr>
            <p:nvPr/>
          </p:nvSpPr>
          <p:spPr bwMode="auto">
            <a:xfrm>
              <a:off x="3094038" y="4365625"/>
              <a:ext cx="3087688" cy="16192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7"/>
            <p:cNvSpPr>
              <a:spLocks noChangeArrowheads="1"/>
            </p:cNvSpPr>
            <p:nvPr/>
          </p:nvSpPr>
          <p:spPr bwMode="auto">
            <a:xfrm>
              <a:off x="6181725" y="4365625"/>
              <a:ext cx="3087688" cy="16192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8"/>
            <p:cNvSpPr>
              <a:spLocks noChangeArrowheads="1"/>
            </p:cNvSpPr>
            <p:nvPr/>
          </p:nvSpPr>
          <p:spPr bwMode="auto">
            <a:xfrm>
              <a:off x="9269413" y="4365625"/>
              <a:ext cx="3087688" cy="1619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Rectangle 8"/>
            <p:cNvSpPr>
              <a:spLocks noChangeArrowheads="1"/>
            </p:cNvSpPr>
            <p:nvPr/>
          </p:nvSpPr>
          <p:spPr bwMode="auto">
            <a:xfrm>
              <a:off x="12357101" y="4365625"/>
              <a:ext cx="3087688" cy="161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55"/>
          <p:cNvGrpSpPr/>
          <p:nvPr/>
        </p:nvGrpSpPr>
        <p:grpSpPr>
          <a:xfrm>
            <a:off x="4463282" y="2655392"/>
            <a:ext cx="6015038" cy="547688"/>
            <a:chOff x="3798888" y="3304575"/>
            <a:chExt cx="6015038" cy="547688"/>
          </a:xfrm>
        </p:grpSpPr>
        <p:sp>
          <p:nvSpPr>
            <p:cNvPr id="5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Freeform 6"/>
          <p:cNvSpPr>
            <a:spLocks/>
          </p:cNvSpPr>
          <p:nvPr/>
        </p:nvSpPr>
        <p:spPr bwMode="auto">
          <a:xfrm>
            <a:off x="4737920" y="256490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4A206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7"/>
          <p:cNvSpPr>
            <a:spLocks/>
          </p:cNvSpPr>
          <p:nvPr/>
        </p:nvSpPr>
        <p:spPr bwMode="auto">
          <a:xfrm>
            <a:off x="4447407" y="256490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TextBox 98"/>
          <p:cNvSpPr txBox="1"/>
          <p:nvPr/>
        </p:nvSpPr>
        <p:spPr>
          <a:xfrm>
            <a:off x="4661699" y="2631991"/>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4</a:t>
            </a:r>
            <a:endParaRPr lang="zh-CN" altLang="en-US" sz="3200" b="1" dirty="0">
              <a:solidFill>
                <a:srgbClr val="F8F8F8"/>
              </a:solidFill>
              <a:latin typeface="+mn-ea"/>
              <a:ea typeface="+mn-ea"/>
            </a:endParaRPr>
          </a:p>
        </p:txBody>
      </p:sp>
      <p:sp>
        <p:nvSpPr>
          <p:cNvPr id="71" name="TextBox 104"/>
          <p:cNvSpPr txBox="1"/>
          <p:nvPr/>
        </p:nvSpPr>
        <p:spPr>
          <a:xfrm>
            <a:off x="5525954" y="2653621"/>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元素的分类及转换</a:t>
            </a:r>
            <a:endParaRPr lang="zh-CN" altLang="en-US" sz="2800" dirty="0">
              <a:solidFill>
                <a:schemeClr val="accent2"/>
              </a:solidFill>
              <a:latin typeface="+mn-ea"/>
              <a:ea typeface="+mn-ea"/>
            </a:endParaRPr>
          </a:p>
        </p:txBody>
      </p:sp>
      <p:grpSp>
        <p:nvGrpSpPr>
          <p:cNvPr id="76" name="组合 75"/>
          <p:cNvGrpSpPr/>
          <p:nvPr/>
        </p:nvGrpSpPr>
        <p:grpSpPr>
          <a:xfrm>
            <a:off x="4463282" y="3447480"/>
            <a:ext cx="6015038" cy="547688"/>
            <a:chOff x="3798888" y="3304575"/>
            <a:chExt cx="6015038" cy="547688"/>
          </a:xfrm>
        </p:grpSpPr>
        <p:sp>
          <p:nvSpPr>
            <p:cNvPr id="7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3366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Freeform 6"/>
          <p:cNvSpPr>
            <a:spLocks/>
          </p:cNvSpPr>
          <p:nvPr/>
        </p:nvSpPr>
        <p:spPr bwMode="auto">
          <a:xfrm>
            <a:off x="4737920" y="3356992"/>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0029A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7"/>
          <p:cNvSpPr>
            <a:spLocks/>
          </p:cNvSpPr>
          <p:nvPr/>
        </p:nvSpPr>
        <p:spPr bwMode="auto">
          <a:xfrm>
            <a:off x="4447407" y="3356992"/>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3366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TextBox 98"/>
          <p:cNvSpPr txBox="1"/>
          <p:nvPr/>
        </p:nvSpPr>
        <p:spPr>
          <a:xfrm>
            <a:off x="4661699" y="3424079"/>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5</a:t>
            </a:r>
            <a:endParaRPr lang="zh-CN" altLang="en-US" sz="3200" b="1" dirty="0">
              <a:solidFill>
                <a:srgbClr val="F8F8F8"/>
              </a:solidFill>
              <a:latin typeface="+mn-ea"/>
              <a:ea typeface="+mn-ea"/>
            </a:endParaRPr>
          </a:p>
        </p:txBody>
      </p:sp>
      <p:sp>
        <p:nvSpPr>
          <p:cNvPr id="95" name="TextBox 104"/>
          <p:cNvSpPr txBox="1"/>
          <p:nvPr/>
        </p:nvSpPr>
        <p:spPr>
          <a:xfrm>
            <a:off x="5525954" y="3445709"/>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CSS</a:t>
            </a:r>
            <a:r>
              <a:rPr lang="zh-CN" altLang="en-US" sz="2800" dirty="0" smtClean="0">
                <a:solidFill>
                  <a:schemeClr val="accent2"/>
                </a:solidFill>
                <a:latin typeface="+mn-ea"/>
                <a:ea typeface="+mn-ea"/>
              </a:rPr>
              <a:t>常用属性</a:t>
            </a:r>
            <a:endParaRPr lang="zh-CN" altLang="en-US" sz="2800" dirty="0">
              <a:solidFill>
                <a:schemeClr val="accent2"/>
              </a:solidFill>
              <a:latin typeface="+mn-ea"/>
              <a:ea typeface="+mn-ea"/>
            </a:endParaRPr>
          </a:p>
        </p:txBody>
      </p:sp>
      <p:grpSp>
        <p:nvGrpSpPr>
          <p:cNvPr id="100" name="组合 99"/>
          <p:cNvGrpSpPr/>
          <p:nvPr/>
        </p:nvGrpSpPr>
        <p:grpSpPr>
          <a:xfrm>
            <a:off x="4310882" y="4239568"/>
            <a:ext cx="6015038" cy="547688"/>
            <a:chOff x="3798888" y="3304575"/>
            <a:chExt cx="6015038" cy="547688"/>
          </a:xfrm>
        </p:grpSpPr>
        <p:sp>
          <p:nvSpPr>
            <p:cNvPr id="101"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6"/>
          <p:cNvSpPr>
            <a:spLocks/>
          </p:cNvSpPr>
          <p:nvPr/>
        </p:nvSpPr>
        <p:spPr bwMode="auto">
          <a:xfrm>
            <a:off x="4585520" y="4149080"/>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7"/>
          <p:cNvSpPr>
            <a:spLocks/>
          </p:cNvSpPr>
          <p:nvPr/>
        </p:nvSpPr>
        <p:spPr bwMode="auto">
          <a:xfrm>
            <a:off x="4295007" y="4149080"/>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TextBox 98"/>
          <p:cNvSpPr txBox="1"/>
          <p:nvPr/>
        </p:nvSpPr>
        <p:spPr>
          <a:xfrm>
            <a:off x="4509299" y="4216167"/>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6</a:t>
            </a:r>
            <a:endParaRPr lang="zh-CN" altLang="en-US" sz="3200" b="1" dirty="0">
              <a:solidFill>
                <a:srgbClr val="F8F8F8"/>
              </a:solidFill>
              <a:latin typeface="+mn-ea"/>
              <a:ea typeface="+mn-ea"/>
            </a:endParaRPr>
          </a:p>
        </p:txBody>
      </p:sp>
      <p:sp>
        <p:nvSpPr>
          <p:cNvPr id="112" name="TextBox 104"/>
          <p:cNvSpPr txBox="1"/>
          <p:nvPr/>
        </p:nvSpPr>
        <p:spPr>
          <a:xfrm>
            <a:off x="5373554" y="4237797"/>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高级选择器</a:t>
            </a:r>
            <a:endParaRPr lang="zh-CN" altLang="en-US" sz="2800" dirty="0">
              <a:solidFill>
                <a:schemeClr val="accent2"/>
              </a:solidFill>
              <a:latin typeface="+mn-ea"/>
              <a:ea typeface="+mn-ea"/>
            </a:endParaRPr>
          </a:p>
        </p:txBody>
      </p:sp>
    </p:spTree>
    <p:extLst>
      <p:ext uri="{BB962C8B-B14F-4D97-AF65-F5344CB8AC3E}">
        <p14:creationId xmlns:p14="http://schemas.microsoft.com/office/powerpoint/2010/main" val="912798635"/>
      </p:ext>
    </p:extLst>
  </p:cSld>
  <p:clrMapOvr>
    <a:masterClrMapping/>
  </p:clrMapOvr>
  <p:transition spd="slow" advTm="10079">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
                                        </p:tgtEl>
                                        <p:attrNameLst>
                                          <p:attrName>ppt_y</p:attrName>
                                        </p:attrNameLst>
                                      </p:cBhvr>
                                      <p:tavLst>
                                        <p:tav tm="0">
                                          <p:val>
                                            <p:strVal val="#ppt_y"/>
                                          </p:val>
                                        </p:tav>
                                        <p:tav tm="100000">
                                          <p:val>
                                            <p:strVal val="#ppt_y"/>
                                          </p:val>
                                        </p:tav>
                                      </p:tavLst>
                                    </p:anim>
                                    <p:anim calcmode="lin" valueType="num">
                                      <p:cBhvr>
                                        <p:cTn id="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 calcmode="lin" valueType="num">
                                      <p:cBhvr>
                                        <p:cTn id="16"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
                                        </p:tgtEl>
                                      </p:cBhvr>
                                    </p:animEffect>
                                  </p:childTnLst>
                                </p:cTn>
                              </p:par>
                            </p:childTnLst>
                          </p:cTn>
                        </p:par>
                        <p:par>
                          <p:cTn id="19" fill="hold">
                            <p:stCondLst>
                              <p:cond delay="850"/>
                            </p:stCondLst>
                            <p:childTnLst>
                              <p:par>
                                <p:cTn id="20" presetID="21" presetClass="entr" presetSubtype="1"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heel(1)">
                                      <p:cBhvr>
                                        <p:cTn id="22" dur="500"/>
                                        <p:tgtEl>
                                          <p:spTgt spid="50"/>
                                        </p:tgtEl>
                                      </p:cBhvr>
                                    </p:animEffec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55"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strVal val="#ppt_w*0.70"/>
                                          </p:val>
                                        </p:tav>
                                        <p:tav tm="100000">
                                          <p:val>
                                            <p:strVal val="#ppt_w"/>
                                          </p:val>
                                        </p:tav>
                                      </p:tavLst>
                                    </p:anim>
                                    <p:anim calcmode="lin" valueType="num">
                                      <p:cBhvr>
                                        <p:cTn id="30" dur="500" fill="hold"/>
                                        <p:tgtEl>
                                          <p:spTgt spid="19"/>
                                        </p:tgtEl>
                                        <p:attrNameLst>
                                          <p:attrName>ppt_h</p:attrName>
                                        </p:attrNameLst>
                                      </p:cBhvr>
                                      <p:tavLst>
                                        <p:tav tm="0">
                                          <p:val>
                                            <p:strVal val="#ppt_h"/>
                                          </p:val>
                                        </p:tav>
                                        <p:tav tm="100000">
                                          <p:val>
                                            <p:strVal val="#ppt_h"/>
                                          </p:val>
                                        </p:tav>
                                      </p:tavLst>
                                    </p:anim>
                                    <p:animEffect transition="in" filter="fade">
                                      <p:cBhvr>
                                        <p:cTn id="31" dur="500"/>
                                        <p:tgtEl>
                                          <p:spTgt spid="19"/>
                                        </p:tgtEl>
                                      </p:cBhvr>
                                    </p:animEffect>
                                  </p:childTnLst>
                                </p:cTn>
                              </p:par>
                              <p:par>
                                <p:cTn id="32" presetID="2" presetClass="entr" presetSubtype="4" fill="hold" nodeType="withEffect">
                                  <p:stCondLst>
                                    <p:cond delay="2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55" presetClass="entr" presetSubtype="0" fill="hold" nodeType="withEffect">
                                  <p:stCondLst>
                                    <p:cond delay="20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strVal val="#ppt_w*0.70"/>
                                          </p:val>
                                        </p:tav>
                                        <p:tav tm="100000">
                                          <p:val>
                                            <p:strVal val="#ppt_w"/>
                                          </p:val>
                                        </p:tav>
                                      </p:tavLst>
                                    </p:anim>
                                    <p:anim calcmode="lin" valueType="num">
                                      <p:cBhvr>
                                        <p:cTn id="39" dur="500" fill="hold"/>
                                        <p:tgtEl>
                                          <p:spTgt spid="20"/>
                                        </p:tgtEl>
                                        <p:attrNameLst>
                                          <p:attrName>ppt_h</p:attrName>
                                        </p:attrNameLst>
                                      </p:cBhvr>
                                      <p:tavLst>
                                        <p:tav tm="0">
                                          <p:val>
                                            <p:strVal val="#ppt_h"/>
                                          </p:val>
                                        </p:tav>
                                        <p:tav tm="100000">
                                          <p:val>
                                            <p:strVal val="#ppt_h"/>
                                          </p:val>
                                        </p:tav>
                                      </p:tavLst>
                                    </p:anim>
                                    <p:animEffect transition="in" filter="fade">
                                      <p:cBhvr>
                                        <p:cTn id="40" dur="500"/>
                                        <p:tgtEl>
                                          <p:spTgt spid="20"/>
                                        </p:tgtEl>
                                      </p:cBhvr>
                                    </p:animEffect>
                                  </p:childTnLst>
                                </p:cTn>
                              </p:par>
                              <p:par>
                                <p:cTn id="41" presetID="2" presetClass="entr" presetSubtype="4" fill="hold" nodeType="withEffect">
                                  <p:stCondLst>
                                    <p:cond delay="40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55" presetClass="entr" presetSubtype="0" fill="hold" nodeType="withEffect">
                                  <p:stCondLst>
                                    <p:cond delay="40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strVal val="#ppt_w*0.70"/>
                                          </p:val>
                                        </p:tav>
                                        <p:tav tm="100000">
                                          <p:val>
                                            <p:strVal val="#ppt_w"/>
                                          </p:val>
                                        </p:tav>
                                      </p:tavLst>
                                    </p:anim>
                                    <p:anim calcmode="lin" valueType="num">
                                      <p:cBhvr>
                                        <p:cTn id="48" dur="500" fill="hold"/>
                                        <p:tgtEl>
                                          <p:spTgt spid="21"/>
                                        </p:tgtEl>
                                        <p:attrNameLst>
                                          <p:attrName>ppt_h</p:attrName>
                                        </p:attrNameLst>
                                      </p:cBhvr>
                                      <p:tavLst>
                                        <p:tav tm="0">
                                          <p:val>
                                            <p:strVal val="#ppt_h"/>
                                          </p:val>
                                        </p:tav>
                                        <p:tav tm="100000">
                                          <p:val>
                                            <p:strVal val="#ppt_h"/>
                                          </p:val>
                                        </p:tav>
                                      </p:tavLst>
                                    </p:anim>
                                    <p:animEffect transition="in" filter="fade">
                                      <p:cBhvr>
                                        <p:cTn id="49" dur="500"/>
                                        <p:tgtEl>
                                          <p:spTgt spid="21"/>
                                        </p:tgtEl>
                                      </p:cBhvr>
                                    </p:animEffect>
                                  </p:childTnLst>
                                </p:cTn>
                              </p:par>
                              <p:par>
                                <p:cTn id="50" presetID="2" presetClass="entr" presetSubtype="4" fill="hold" nodeType="withEffect">
                                  <p:stCondLst>
                                    <p:cond delay="40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500" fill="hold"/>
                                        <p:tgtEl>
                                          <p:spTgt spid="56"/>
                                        </p:tgtEl>
                                        <p:attrNameLst>
                                          <p:attrName>ppt_x</p:attrName>
                                        </p:attrNameLst>
                                      </p:cBhvr>
                                      <p:tavLst>
                                        <p:tav tm="0">
                                          <p:val>
                                            <p:strVal val="#ppt_x"/>
                                          </p:val>
                                        </p:tav>
                                        <p:tav tm="100000">
                                          <p:val>
                                            <p:strVal val="#ppt_x"/>
                                          </p:val>
                                        </p:tav>
                                      </p:tavLst>
                                    </p:anim>
                                    <p:anim calcmode="lin" valueType="num">
                                      <p:cBhvr additive="base">
                                        <p:cTn id="53" dur="500" fill="hold"/>
                                        <p:tgtEl>
                                          <p:spTgt spid="56"/>
                                        </p:tgtEl>
                                        <p:attrNameLst>
                                          <p:attrName>ppt_y</p:attrName>
                                        </p:attrNameLst>
                                      </p:cBhvr>
                                      <p:tavLst>
                                        <p:tav tm="0">
                                          <p:val>
                                            <p:strVal val="1+#ppt_h/2"/>
                                          </p:val>
                                        </p:tav>
                                        <p:tav tm="100000">
                                          <p:val>
                                            <p:strVal val="#ppt_y"/>
                                          </p:val>
                                        </p:tav>
                                      </p:tavLst>
                                    </p:anim>
                                  </p:childTnLst>
                                </p:cTn>
                              </p:par>
                              <p:par>
                                <p:cTn id="54" presetID="55" presetClass="entr" presetSubtype="0" fill="hold" nodeType="withEffect">
                                  <p:stCondLst>
                                    <p:cond delay="400"/>
                                  </p:stCondLst>
                                  <p:childTnLst>
                                    <p:set>
                                      <p:cBhvr>
                                        <p:cTn id="55" dur="1" fill="hold">
                                          <p:stCondLst>
                                            <p:cond delay="0"/>
                                          </p:stCondLst>
                                        </p:cTn>
                                        <p:tgtEl>
                                          <p:spTgt spid="56"/>
                                        </p:tgtEl>
                                        <p:attrNameLst>
                                          <p:attrName>style.visibility</p:attrName>
                                        </p:attrNameLst>
                                      </p:cBhvr>
                                      <p:to>
                                        <p:strVal val="visible"/>
                                      </p:to>
                                    </p:set>
                                    <p:anim calcmode="lin" valueType="num">
                                      <p:cBhvr>
                                        <p:cTn id="56" dur="500" fill="hold"/>
                                        <p:tgtEl>
                                          <p:spTgt spid="56"/>
                                        </p:tgtEl>
                                        <p:attrNameLst>
                                          <p:attrName>ppt_w</p:attrName>
                                        </p:attrNameLst>
                                      </p:cBhvr>
                                      <p:tavLst>
                                        <p:tav tm="0">
                                          <p:val>
                                            <p:strVal val="#ppt_w*0.70"/>
                                          </p:val>
                                        </p:tav>
                                        <p:tav tm="100000">
                                          <p:val>
                                            <p:strVal val="#ppt_w"/>
                                          </p:val>
                                        </p:tav>
                                      </p:tavLst>
                                    </p:anim>
                                    <p:anim calcmode="lin" valueType="num">
                                      <p:cBhvr>
                                        <p:cTn id="57" dur="500" fill="hold"/>
                                        <p:tgtEl>
                                          <p:spTgt spid="56"/>
                                        </p:tgtEl>
                                        <p:attrNameLst>
                                          <p:attrName>ppt_h</p:attrName>
                                        </p:attrNameLst>
                                      </p:cBhvr>
                                      <p:tavLst>
                                        <p:tav tm="0">
                                          <p:val>
                                            <p:strVal val="#ppt_h"/>
                                          </p:val>
                                        </p:tav>
                                        <p:tav tm="100000">
                                          <p:val>
                                            <p:strVal val="#ppt_h"/>
                                          </p:val>
                                        </p:tav>
                                      </p:tavLst>
                                    </p:anim>
                                    <p:animEffect transition="in" filter="fade">
                                      <p:cBhvr>
                                        <p:cTn id="58" dur="500"/>
                                        <p:tgtEl>
                                          <p:spTgt spid="56"/>
                                        </p:tgtEl>
                                      </p:cBhvr>
                                    </p:animEffect>
                                  </p:childTnLst>
                                </p:cTn>
                              </p:par>
                              <p:par>
                                <p:cTn id="59" presetID="2" presetClass="entr" presetSubtype="4" fill="hold" nodeType="withEffect">
                                  <p:stCondLst>
                                    <p:cond delay="400"/>
                                  </p:stCondLst>
                                  <p:childTnLst>
                                    <p:set>
                                      <p:cBhvr>
                                        <p:cTn id="60" dur="1" fill="hold">
                                          <p:stCondLst>
                                            <p:cond delay="0"/>
                                          </p:stCondLst>
                                        </p:cTn>
                                        <p:tgtEl>
                                          <p:spTgt spid="76"/>
                                        </p:tgtEl>
                                        <p:attrNameLst>
                                          <p:attrName>style.visibility</p:attrName>
                                        </p:attrNameLst>
                                      </p:cBhvr>
                                      <p:to>
                                        <p:strVal val="visible"/>
                                      </p:to>
                                    </p:set>
                                    <p:anim calcmode="lin" valueType="num">
                                      <p:cBhvr additive="base">
                                        <p:cTn id="61" dur="500" fill="hold"/>
                                        <p:tgtEl>
                                          <p:spTgt spid="76"/>
                                        </p:tgtEl>
                                        <p:attrNameLst>
                                          <p:attrName>ppt_x</p:attrName>
                                        </p:attrNameLst>
                                      </p:cBhvr>
                                      <p:tavLst>
                                        <p:tav tm="0">
                                          <p:val>
                                            <p:strVal val="#ppt_x"/>
                                          </p:val>
                                        </p:tav>
                                        <p:tav tm="100000">
                                          <p:val>
                                            <p:strVal val="#ppt_x"/>
                                          </p:val>
                                        </p:tav>
                                      </p:tavLst>
                                    </p:anim>
                                    <p:anim calcmode="lin" valueType="num">
                                      <p:cBhvr additive="base">
                                        <p:cTn id="62" dur="500" fill="hold"/>
                                        <p:tgtEl>
                                          <p:spTgt spid="76"/>
                                        </p:tgtEl>
                                        <p:attrNameLst>
                                          <p:attrName>ppt_y</p:attrName>
                                        </p:attrNameLst>
                                      </p:cBhvr>
                                      <p:tavLst>
                                        <p:tav tm="0">
                                          <p:val>
                                            <p:strVal val="1+#ppt_h/2"/>
                                          </p:val>
                                        </p:tav>
                                        <p:tav tm="100000">
                                          <p:val>
                                            <p:strVal val="#ppt_y"/>
                                          </p:val>
                                        </p:tav>
                                      </p:tavLst>
                                    </p:anim>
                                  </p:childTnLst>
                                </p:cTn>
                              </p:par>
                              <p:par>
                                <p:cTn id="63" presetID="55" presetClass="entr" presetSubtype="0" fill="hold" nodeType="withEffect">
                                  <p:stCondLst>
                                    <p:cond delay="400"/>
                                  </p:stCondLst>
                                  <p:childTnLst>
                                    <p:set>
                                      <p:cBhvr>
                                        <p:cTn id="64" dur="1" fill="hold">
                                          <p:stCondLst>
                                            <p:cond delay="0"/>
                                          </p:stCondLst>
                                        </p:cTn>
                                        <p:tgtEl>
                                          <p:spTgt spid="76"/>
                                        </p:tgtEl>
                                        <p:attrNameLst>
                                          <p:attrName>style.visibility</p:attrName>
                                        </p:attrNameLst>
                                      </p:cBhvr>
                                      <p:to>
                                        <p:strVal val="visible"/>
                                      </p:to>
                                    </p:set>
                                    <p:anim calcmode="lin" valueType="num">
                                      <p:cBhvr>
                                        <p:cTn id="65" dur="500" fill="hold"/>
                                        <p:tgtEl>
                                          <p:spTgt spid="76"/>
                                        </p:tgtEl>
                                        <p:attrNameLst>
                                          <p:attrName>ppt_w</p:attrName>
                                        </p:attrNameLst>
                                      </p:cBhvr>
                                      <p:tavLst>
                                        <p:tav tm="0">
                                          <p:val>
                                            <p:strVal val="#ppt_w*0.70"/>
                                          </p:val>
                                        </p:tav>
                                        <p:tav tm="100000">
                                          <p:val>
                                            <p:strVal val="#ppt_w"/>
                                          </p:val>
                                        </p:tav>
                                      </p:tavLst>
                                    </p:anim>
                                    <p:anim calcmode="lin" valueType="num">
                                      <p:cBhvr>
                                        <p:cTn id="66" dur="500" fill="hold"/>
                                        <p:tgtEl>
                                          <p:spTgt spid="76"/>
                                        </p:tgtEl>
                                        <p:attrNameLst>
                                          <p:attrName>ppt_h</p:attrName>
                                        </p:attrNameLst>
                                      </p:cBhvr>
                                      <p:tavLst>
                                        <p:tav tm="0">
                                          <p:val>
                                            <p:strVal val="#ppt_h"/>
                                          </p:val>
                                        </p:tav>
                                        <p:tav tm="100000">
                                          <p:val>
                                            <p:strVal val="#ppt_h"/>
                                          </p:val>
                                        </p:tav>
                                      </p:tavLst>
                                    </p:anim>
                                    <p:animEffect transition="in" filter="fade">
                                      <p:cBhvr>
                                        <p:cTn id="67" dur="500"/>
                                        <p:tgtEl>
                                          <p:spTgt spid="76"/>
                                        </p:tgtEl>
                                      </p:cBhvr>
                                    </p:animEffect>
                                  </p:childTnLst>
                                </p:cTn>
                              </p:par>
                              <p:par>
                                <p:cTn id="68" presetID="2" presetClass="entr" presetSubtype="4" fill="hold" nodeType="withEffect">
                                  <p:stCondLst>
                                    <p:cond delay="400"/>
                                  </p:stCondLst>
                                  <p:childTnLst>
                                    <p:set>
                                      <p:cBhvr>
                                        <p:cTn id="69" dur="1" fill="hold">
                                          <p:stCondLst>
                                            <p:cond delay="0"/>
                                          </p:stCondLst>
                                        </p:cTn>
                                        <p:tgtEl>
                                          <p:spTgt spid="100"/>
                                        </p:tgtEl>
                                        <p:attrNameLst>
                                          <p:attrName>style.visibility</p:attrName>
                                        </p:attrNameLst>
                                      </p:cBhvr>
                                      <p:to>
                                        <p:strVal val="visible"/>
                                      </p:to>
                                    </p:set>
                                    <p:anim calcmode="lin" valueType="num">
                                      <p:cBhvr additive="base">
                                        <p:cTn id="70" dur="500" fill="hold"/>
                                        <p:tgtEl>
                                          <p:spTgt spid="100"/>
                                        </p:tgtEl>
                                        <p:attrNameLst>
                                          <p:attrName>ppt_x</p:attrName>
                                        </p:attrNameLst>
                                      </p:cBhvr>
                                      <p:tavLst>
                                        <p:tav tm="0">
                                          <p:val>
                                            <p:strVal val="#ppt_x"/>
                                          </p:val>
                                        </p:tav>
                                        <p:tav tm="100000">
                                          <p:val>
                                            <p:strVal val="#ppt_x"/>
                                          </p:val>
                                        </p:tav>
                                      </p:tavLst>
                                    </p:anim>
                                    <p:anim calcmode="lin" valueType="num">
                                      <p:cBhvr additive="base">
                                        <p:cTn id="71" dur="500" fill="hold"/>
                                        <p:tgtEl>
                                          <p:spTgt spid="100"/>
                                        </p:tgtEl>
                                        <p:attrNameLst>
                                          <p:attrName>ppt_y</p:attrName>
                                        </p:attrNameLst>
                                      </p:cBhvr>
                                      <p:tavLst>
                                        <p:tav tm="0">
                                          <p:val>
                                            <p:strVal val="1+#ppt_h/2"/>
                                          </p:val>
                                        </p:tav>
                                        <p:tav tm="100000">
                                          <p:val>
                                            <p:strVal val="#ppt_y"/>
                                          </p:val>
                                        </p:tav>
                                      </p:tavLst>
                                    </p:anim>
                                  </p:childTnLst>
                                </p:cTn>
                              </p:par>
                              <p:par>
                                <p:cTn id="72" presetID="55" presetClass="entr" presetSubtype="0" fill="hold" nodeType="withEffect">
                                  <p:stCondLst>
                                    <p:cond delay="400"/>
                                  </p:stCondLst>
                                  <p:childTnLst>
                                    <p:set>
                                      <p:cBhvr>
                                        <p:cTn id="73" dur="1" fill="hold">
                                          <p:stCondLst>
                                            <p:cond delay="0"/>
                                          </p:stCondLst>
                                        </p:cTn>
                                        <p:tgtEl>
                                          <p:spTgt spid="100"/>
                                        </p:tgtEl>
                                        <p:attrNameLst>
                                          <p:attrName>style.visibility</p:attrName>
                                        </p:attrNameLst>
                                      </p:cBhvr>
                                      <p:to>
                                        <p:strVal val="visible"/>
                                      </p:to>
                                    </p:set>
                                    <p:anim calcmode="lin" valueType="num">
                                      <p:cBhvr>
                                        <p:cTn id="74" dur="500" fill="hold"/>
                                        <p:tgtEl>
                                          <p:spTgt spid="100"/>
                                        </p:tgtEl>
                                        <p:attrNameLst>
                                          <p:attrName>ppt_w</p:attrName>
                                        </p:attrNameLst>
                                      </p:cBhvr>
                                      <p:tavLst>
                                        <p:tav tm="0">
                                          <p:val>
                                            <p:strVal val="#ppt_w*0.70"/>
                                          </p:val>
                                        </p:tav>
                                        <p:tav tm="100000">
                                          <p:val>
                                            <p:strVal val="#ppt_w"/>
                                          </p:val>
                                        </p:tav>
                                      </p:tavLst>
                                    </p:anim>
                                    <p:anim calcmode="lin" valueType="num">
                                      <p:cBhvr>
                                        <p:cTn id="75" dur="500" fill="hold"/>
                                        <p:tgtEl>
                                          <p:spTgt spid="100"/>
                                        </p:tgtEl>
                                        <p:attrNameLst>
                                          <p:attrName>ppt_h</p:attrName>
                                        </p:attrNameLst>
                                      </p:cBhvr>
                                      <p:tavLst>
                                        <p:tav tm="0">
                                          <p:val>
                                            <p:strVal val="#ppt_h"/>
                                          </p:val>
                                        </p:tav>
                                        <p:tav tm="100000">
                                          <p:val>
                                            <p:strVal val="#ppt_h"/>
                                          </p:val>
                                        </p:tav>
                                      </p:tavLst>
                                    </p:anim>
                                    <p:animEffect transition="in" filter="fade">
                                      <p:cBhvr>
                                        <p:cTn id="76" dur="500"/>
                                        <p:tgtEl>
                                          <p:spTgt spid="100"/>
                                        </p:tgtEl>
                                      </p:cBhvr>
                                    </p:animEffect>
                                  </p:childTnLst>
                                </p:cTn>
                              </p:par>
                              <p:par>
                                <p:cTn id="77" presetID="2" presetClass="entr" presetSubtype="4" fill="hold" nodeType="withEffect">
                                  <p:stCondLst>
                                    <p:cond delay="60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55" presetClass="entr" presetSubtype="0" fill="hold" nodeType="withEffect">
                                  <p:stCondLst>
                                    <p:cond delay="60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strVal val="#ppt_w*0.70"/>
                                          </p:val>
                                        </p:tav>
                                        <p:tav tm="100000">
                                          <p:val>
                                            <p:strVal val="#ppt_w"/>
                                          </p:val>
                                        </p:tav>
                                      </p:tavLst>
                                    </p:anim>
                                    <p:anim calcmode="lin" valueType="num">
                                      <p:cBhvr>
                                        <p:cTn id="84" dur="500" fill="hold"/>
                                        <p:tgtEl>
                                          <p:spTgt spid="28"/>
                                        </p:tgtEl>
                                        <p:attrNameLst>
                                          <p:attrName>ppt_h</p:attrName>
                                        </p:attrNameLst>
                                      </p:cBhvr>
                                      <p:tavLst>
                                        <p:tav tm="0">
                                          <p:val>
                                            <p:strVal val="#ppt_h"/>
                                          </p:val>
                                        </p:tav>
                                        <p:tav tm="100000">
                                          <p:val>
                                            <p:strVal val="#ppt_h"/>
                                          </p:val>
                                        </p:tav>
                                      </p:tavLst>
                                    </p:anim>
                                    <p:animEffect transition="in" filter="fade">
                                      <p:cBhvr>
                                        <p:cTn id="85" dur="500"/>
                                        <p:tgtEl>
                                          <p:spTgt spid="28"/>
                                        </p:tgtEl>
                                      </p:cBhvr>
                                    </p:animEffect>
                                  </p:childTnLst>
                                </p:cTn>
                              </p:par>
                              <p:par>
                                <p:cTn id="86" presetID="2" presetClass="entr" presetSubtype="4" fill="hold" nodeType="withEffect">
                                  <p:stCondLst>
                                    <p:cond delay="80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par>
                                <p:cTn id="90" presetID="55" presetClass="entr" presetSubtype="0" fill="hold" nodeType="withEffect">
                                  <p:stCondLst>
                                    <p:cond delay="8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strVal val="#ppt_w*0.70"/>
                                          </p:val>
                                        </p:tav>
                                        <p:tav tm="100000">
                                          <p:val>
                                            <p:strVal val="#ppt_w"/>
                                          </p:val>
                                        </p:tav>
                                      </p:tavLst>
                                    </p:anim>
                                    <p:anim calcmode="lin" valueType="num">
                                      <p:cBhvr>
                                        <p:cTn id="93" dur="500" fill="hold"/>
                                        <p:tgtEl>
                                          <p:spTgt spid="27"/>
                                        </p:tgtEl>
                                        <p:attrNameLst>
                                          <p:attrName>ppt_h</p:attrName>
                                        </p:attrNameLst>
                                      </p:cBhvr>
                                      <p:tavLst>
                                        <p:tav tm="0">
                                          <p:val>
                                            <p:strVal val="#ppt_h"/>
                                          </p:val>
                                        </p:tav>
                                        <p:tav tm="100000">
                                          <p:val>
                                            <p:strVal val="#ppt_h"/>
                                          </p:val>
                                        </p:tav>
                                      </p:tavLst>
                                    </p:anim>
                                    <p:animEffect transition="in" filter="fade">
                                      <p:cBhvr>
                                        <p:cTn id="94" dur="500"/>
                                        <p:tgtEl>
                                          <p:spTgt spid="27"/>
                                        </p:tgtEl>
                                      </p:cBhvr>
                                    </p:animEffect>
                                  </p:childTnLst>
                                </p:cTn>
                              </p:par>
                            </p:childTnLst>
                          </p:cTn>
                        </p:par>
                        <p:par>
                          <p:cTn id="95" fill="hold">
                            <p:stCondLst>
                              <p:cond delay="2150"/>
                            </p:stCondLst>
                            <p:childTnLst>
                              <p:par>
                                <p:cTn id="96" presetID="22" presetClass="entr" presetSubtype="4" fill="hold" grpId="0" nodeType="after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down)">
                                      <p:cBhvr>
                                        <p:cTn id="98" dur="300"/>
                                        <p:tgtEl>
                                          <p:spTgt spid="6"/>
                                        </p:tgtEl>
                                      </p:cBhvr>
                                    </p:animEffect>
                                  </p:childTnLst>
                                </p:cTn>
                              </p:par>
                            </p:childTnLst>
                          </p:cTn>
                        </p:par>
                        <p:par>
                          <p:cTn id="99" fill="hold">
                            <p:stCondLst>
                              <p:cond delay="2450"/>
                            </p:stCondLst>
                            <p:childTnLst>
                              <p:par>
                                <p:cTn id="100" presetID="22" presetClass="entr" presetSubtype="1" fill="hold" grpId="0"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up)">
                                      <p:cBhvr>
                                        <p:cTn id="102" dur="400"/>
                                        <p:tgtEl>
                                          <p:spTgt spid="7"/>
                                        </p:tgtEl>
                                      </p:cBhvr>
                                    </p:animEffect>
                                  </p:childTnLst>
                                </p:cTn>
                              </p:par>
                            </p:childTnLst>
                          </p:cTn>
                        </p:par>
                        <p:par>
                          <p:cTn id="103" fill="hold">
                            <p:stCondLst>
                              <p:cond delay="2850"/>
                            </p:stCondLst>
                            <p:childTnLst>
                              <p:par>
                                <p:cTn id="104" presetID="31" presetClass="entr" presetSubtype="0" fill="hold" grpId="0" nodeType="afterEffect">
                                  <p:stCondLst>
                                    <p:cond delay="0"/>
                                  </p:stCondLst>
                                  <p:childTnLst>
                                    <p:set>
                                      <p:cBhvr>
                                        <p:cTn id="105" dur="1" fill="hold">
                                          <p:stCondLst>
                                            <p:cond delay="0"/>
                                          </p:stCondLst>
                                        </p:cTn>
                                        <p:tgtEl>
                                          <p:spTgt spid="96"/>
                                        </p:tgtEl>
                                        <p:attrNameLst>
                                          <p:attrName>style.visibility</p:attrName>
                                        </p:attrNameLst>
                                      </p:cBhvr>
                                      <p:to>
                                        <p:strVal val="visible"/>
                                      </p:to>
                                    </p:set>
                                    <p:anim calcmode="lin" valueType="num">
                                      <p:cBhvr>
                                        <p:cTn id="106" dur="300" fill="hold"/>
                                        <p:tgtEl>
                                          <p:spTgt spid="96"/>
                                        </p:tgtEl>
                                        <p:attrNameLst>
                                          <p:attrName>ppt_w</p:attrName>
                                        </p:attrNameLst>
                                      </p:cBhvr>
                                      <p:tavLst>
                                        <p:tav tm="0">
                                          <p:val>
                                            <p:fltVal val="0"/>
                                          </p:val>
                                        </p:tav>
                                        <p:tav tm="100000">
                                          <p:val>
                                            <p:strVal val="#ppt_w"/>
                                          </p:val>
                                        </p:tav>
                                      </p:tavLst>
                                    </p:anim>
                                    <p:anim calcmode="lin" valueType="num">
                                      <p:cBhvr>
                                        <p:cTn id="107" dur="300" fill="hold"/>
                                        <p:tgtEl>
                                          <p:spTgt spid="96"/>
                                        </p:tgtEl>
                                        <p:attrNameLst>
                                          <p:attrName>ppt_h</p:attrName>
                                        </p:attrNameLst>
                                      </p:cBhvr>
                                      <p:tavLst>
                                        <p:tav tm="0">
                                          <p:val>
                                            <p:fltVal val="0"/>
                                          </p:val>
                                        </p:tav>
                                        <p:tav tm="100000">
                                          <p:val>
                                            <p:strVal val="#ppt_h"/>
                                          </p:val>
                                        </p:tav>
                                      </p:tavLst>
                                    </p:anim>
                                    <p:anim calcmode="lin" valueType="num">
                                      <p:cBhvr>
                                        <p:cTn id="108" dur="300" fill="hold"/>
                                        <p:tgtEl>
                                          <p:spTgt spid="96"/>
                                        </p:tgtEl>
                                        <p:attrNameLst>
                                          <p:attrName>style.rotation</p:attrName>
                                        </p:attrNameLst>
                                      </p:cBhvr>
                                      <p:tavLst>
                                        <p:tav tm="0">
                                          <p:val>
                                            <p:fltVal val="90"/>
                                          </p:val>
                                        </p:tav>
                                        <p:tav tm="100000">
                                          <p:val>
                                            <p:fltVal val="0"/>
                                          </p:val>
                                        </p:tav>
                                      </p:tavLst>
                                    </p:anim>
                                    <p:animEffect transition="in" filter="fade">
                                      <p:cBhvr>
                                        <p:cTn id="109" dur="300"/>
                                        <p:tgtEl>
                                          <p:spTgt spid="96"/>
                                        </p:tgtEl>
                                      </p:cBhvr>
                                    </p:animEffect>
                                  </p:childTnLst>
                                </p:cTn>
                              </p:par>
                              <p:par>
                                <p:cTn id="110" presetID="2" presetClass="entr" presetSubtype="2" fill="hold" grpId="0" nodeType="withEffect">
                                  <p:stCondLst>
                                    <p:cond delay="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400" fill="hold"/>
                                        <p:tgtEl>
                                          <p:spTgt spid="18"/>
                                        </p:tgtEl>
                                        <p:attrNameLst>
                                          <p:attrName>ppt_x</p:attrName>
                                        </p:attrNameLst>
                                      </p:cBhvr>
                                      <p:tavLst>
                                        <p:tav tm="0">
                                          <p:val>
                                            <p:strVal val="1+#ppt_w/2"/>
                                          </p:val>
                                        </p:tav>
                                        <p:tav tm="100000">
                                          <p:val>
                                            <p:strVal val="#ppt_x"/>
                                          </p:val>
                                        </p:tav>
                                      </p:tavLst>
                                    </p:anim>
                                    <p:anim calcmode="lin" valueType="num">
                                      <p:cBhvr additive="base">
                                        <p:cTn id="113" dur="4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3250"/>
                            </p:stCondLst>
                            <p:childTnLst>
                              <p:par>
                                <p:cTn id="115" presetID="22" presetClass="entr" presetSubtype="4"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wipe(down)">
                                      <p:cBhvr>
                                        <p:cTn id="117" dur="300"/>
                                        <p:tgtEl>
                                          <p:spTgt spid="60"/>
                                        </p:tgtEl>
                                      </p:cBhvr>
                                    </p:animEffect>
                                  </p:childTnLst>
                                </p:cTn>
                              </p:par>
                            </p:childTnLst>
                          </p:cTn>
                        </p:par>
                        <p:par>
                          <p:cTn id="118" fill="hold">
                            <p:stCondLst>
                              <p:cond delay="3550"/>
                            </p:stCondLst>
                            <p:childTnLst>
                              <p:par>
                                <p:cTn id="119" presetID="22" presetClass="entr" presetSubtype="1" fill="hold" grpId="0" nodeType="after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wipe(up)">
                                      <p:cBhvr>
                                        <p:cTn id="121" dur="400"/>
                                        <p:tgtEl>
                                          <p:spTgt spid="61"/>
                                        </p:tgtEl>
                                      </p:cBhvr>
                                    </p:animEffect>
                                  </p:childTnLst>
                                </p:cTn>
                              </p:par>
                            </p:childTnLst>
                          </p:cTn>
                        </p:par>
                        <p:par>
                          <p:cTn id="122" fill="hold">
                            <p:stCondLst>
                              <p:cond delay="3950"/>
                            </p:stCondLst>
                            <p:childTnLst>
                              <p:par>
                                <p:cTn id="123" presetID="31" presetClass="entr" presetSubtype="0" fill="hold" grpId="0" nodeType="afterEffect">
                                  <p:stCondLst>
                                    <p:cond delay="0"/>
                                  </p:stCondLst>
                                  <p:childTnLst>
                                    <p:set>
                                      <p:cBhvr>
                                        <p:cTn id="124" dur="1" fill="hold">
                                          <p:stCondLst>
                                            <p:cond delay="0"/>
                                          </p:stCondLst>
                                        </p:cTn>
                                        <p:tgtEl>
                                          <p:spTgt spid="97"/>
                                        </p:tgtEl>
                                        <p:attrNameLst>
                                          <p:attrName>style.visibility</p:attrName>
                                        </p:attrNameLst>
                                      </p:cBhvr>
                                      <p:to>
                                        <p:strVal val="visible"/>
                                      </p:to>
                                    </p:set>
                                    <p:anim calcmode="lin" valueType="num">
                                      <p:cBhvr>
                                        <p:cTn id="125" dur="300" fill="hold"/>
                                        <p:tgtEl>
                                          <p:spTgt spid="97"/>
                                        </p:tgtEl>
                                        <p:attrNameLst>
                                          <p:attrName>ppt_w</p:attrName>
                                        </p:attrNameLst>
                                      </p:cBhvr>
                                      <p:tavLst>
                                        <p:tav tm="0">
                                          <p:val>
                                            <p:fltVal val="0"/>
                                          </p:val>
                                        </p:tav>
                                        <p:tav tm="100000">
                                          <p:val>
                                            <p:strVal val="#ppt_w"/>
                                          </p:val>
                                        </p:tav>
                                      </p:tavLst>
                                    </p:anim>
                                    <p:anim calcmode="lin" valueType="num">
                                      <p:cBhvr>
                                        <p:cTn id="126" dur="300" fill="hold"/>
                                        <p:tgtEl>
                                          <p:spTgt spid="97"/>
                                        </p:tgtEl>
                                        <p:attrNameLst>
                                          <p:attrName>ppt_h</p:attrName>
                                        </p:attrNameLst>
                                      </p:cBhvr>
                                      <p:tavLst>
                                        <p:tav tm="0">
                                          <p:val>
                                            <p:fltVal val="0"/>
                                          </p:val>
                                        </p:tav>
                                        <p:tav tm="100000">
                                          <p:val>
                                            <p:strVal val="#ppt_h"/>
                                          </p:val>
                                        </p:tav>
                                      </p:tavLst>
                                    </p:anim>
                                    <p:anim calcmode="lin" valueType="num">
                                      <p:cBhvr>
                                        <p:cTn id="127" dur="300" fill="hold"/>
                                        <p:tgtEl>
                                          <p:spTgt spid="97"/>
                                        </p:tgtEl>
                                        <p:attrNameLst>
                                          <p:attrName>style.rotation</p:attrName>
                                        </p:attrNameLst>
                                      </p:cBhvr>
                                      <p:tavLst>
                                        <p:tav tm="0">
                                          <p:val>
                                            <p:fltVal val="90"/>
                                          </p:val>
                                        </p:tav>
                                        <p:tav tm="100000">
                                          <p:val>
                                            <p:fltVal val="0"/>
                                          </p:val>
                                        </p:tav>
                                      </p:tavLst>
                                    </p:anim>
                                    <p:animEffect transition="in" filter="fade">
                                      <p:cBhvr>
                                        <p:cTn id="128" dur="300"/>
                                        <p:tgtEl>
                                          <p:spTgt spid="97"/>
                                        </p:tgtEl>
                                      </p:cBhvr>
                                    </p:animEffect>
                                  </p:childTnLst>
                                </p:cTn>
                              </p:par>
                              <p:par>
                                <p:cTn id="129" presetID="2" presetClass="entr" presetSubtype="2" fill="hold" grpId="0" nodeType="withEffect">
                                  <p:stCondLst>
                                    <p:cond delay="0"/>
                                  </p:stCondLst>
                                  <p:childTnLst>
                                    <p:set>
                                      <p:cBhvr>
                                        <p:cTn id="130" dur="1" fill="hold">
                                          <p:stCondLst>
                                            <p:cond delay="0"/>
                                          </p:stCondLst>
                                        </p:cTn>
                                        <p:tgtEl>
                                          <p:spTgt spid="98"/>
                                        </p:tgtEl>
                                        <p:attrNameLst>
                                          <p:attrName>style.visibility</p:attrName>
                                        </p:attrNameLst>
                                      </p:cBhvr>
                                      <p:to>
                                        <p:strVal val="visible"/>
                                      </p:to>
                                    </p:set>
                                    <p:anim calcmode="lin" valueType="num">
                                      <p:cBhvr additive="base">
                                        <p:cTn id="131" dur="400" fill="hold"/>
                                        <p:tgtEl>
                                          <p:spTgt spid="98"/>
                                        </p:tgtEl>
                                        <p:attrNameLst>
                                          <p:attrName>ppt_x</p:attrName>
                                        </p:attrNameLst>
                                      </p:cBhvr>
                                      <p:tavLst>
                                        <p:tav tm="0">
                                          <p:val>
                                            <p:strVal val="1+#ppt_w/2"/>
                                          </p:val>
                                        </p:tav>
                                        <p:tav tm="100000">
                                          <p:val>
                                            <p:strVal val="#ppt_x"/>
                                          </p:val>
                                        </p:tav>
                                      </p:tavLst>
                                    </p:anim>
                                    <p:anim calcmode="lin" valueType="num">
                                      <p:cBhvr additive="base">
                                        <p:cTn id="132" dur="400" fill="hold"/>
                                        <p:tgtEl>
                                          <p:spTgt spid="98"/>
                                        </p:tgtEl>
                                        <p:attrNameLst>
                                          <p:attrName>ppt_y</p:attrName>
                                        </p:attrNameLst>
                                      </p:cBhvr>
                                      <p:tavLst>
                                        <p:tav tm="0">
                                          <p:val>
                                            <p:strVal val="#ppt_y"/>
                                          </p:val>
                                        </p:tav>
                                        <p:tav tm="100000">
                                          <p:val>
                                            <p:strVal val="#ppt_y"/>
                                          </p:val>
                                        </p:tav>
                                      </p:tavLst>
                                    </p:anim>
                                  </p:childTnLst>
                                </p:cTn>
                              </p:par>
                            </p:childTnLst>
                          </p:cTn>
                        </p:par>
                        <p:par>
                          <p:cTn id="133" fill="hold">
                            <p:stCondLst>
                              <p:cond delay="4350"/>
                            </p:stCondLst>
                            <p:childTnLst>
                              <p:par>
                                <p:cTn id="134" presetID="22" presetClass="entr" presetSubtype="4" fill="hold" grpId="0" nodeType="after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wipe(down)">
                                      <p:cBhvr>
                                        <p:cTn id="136" dur="300"/>
                                        <p:tgtEl>
                                          <p:spTgt spid="74"/>
                                        </p:tgtEl>
                                      </p:cBhvr>
                                    </p:animEffect>
                                  </p:childTnLst>
                                </p:cTn>
                              </p:par>
                            </p:childTnLst>
                          </p:cTn>
                        </p:par>
                        <p:par>
                          <p:cTn id="137" fill="hold">
                            <p:stCondLst>
                              <p:cond delay="4650"/>
                            </p:stCondLst>
                            <p:childTnLst>
                              <p:par>
                                <p:cTn id="138" presetID="22" presetClass="entr" presetSubtype="1" fill="hold" grpId="0" nodeType="after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wipe(up)">
                                      <p:cBhvr>
                                        <p:cTn id="140" dur="400"/>
                                        <p:tgtEl>
                                          <p:spTgt spid="75"/>
                                        </p:tgtEl>
                                      </p:cBhvr>
                                    </p:animEffect>
                                  </p:childTnLst>
                                </p:cTn>
                              </p:par>
                            </p:childTnLst>
                          </p:cTn>
                        </p:par>
                        <p:par>
                          <p:cTn id="141" fill="hold">
                            <p:stCondLst>
                              <p:cond delay="5050"/>
                            </p:stCondLst>
                            <p:childTnLst>
                              <p:par>
                                <p:cTn id="142" presetID="31" presetClass="entr" presetSubtype="0" fill="hold" grpId="0" nodeType="afterEffect">
                                  <p:stCondLst>
                                    <p:cond delay="0"/>
                                  </p:stCondLst>
                                  <p:childTnLst>
                                    <p:set>
                                      <p:cBhvr>
                                        <p:cTn id="143" dur="1" fill="hold">
                                          <p:stCondLst>
                                            <p:cond delay="0"/>
                                          </p:stCondLst>
                                        </p:cTn>
                                        <p:tgtEl>
                                          <p:spTgt spid="99"/>
                                        </p:tgtEl>
                                        <p:attrNameLst>
                                          <p:attrName>style.visibility</p:attrName>
                                        </p:attrNameLst>
                                      </p:cBhvr>
                                      <p:to>
                                        <p:strVal val="visible"/>
                                      </p:to>
                                    </p:set>
                                    <p:anim calcmode="lin" valueType="num">
                                      <p:cBhvr>
                                        <p:cTn id="144" dur="300" fill="hold"/>
                                        <p:tgtEl>
                                          <p:spTgt spid="99"/>
                                        </p:tgtEl>
                                        <p:attrNameLst>
                                          <p:attrName>ppt_w</p:attrName>
                                        </p:attrNameLst>
                                      </p:cBhvr>
                                      <p:tavLst>
                                        <p:tav tm="0">
                                          <p:val>
                                            <p:fltVal val="0"/>
                                          </p:val>
                                        </p:tav>
                                        <p:tav tm="100000">
                                          <p:val>
                                            <p:strVal val="#ppt_w"/>
                                          </p:val>
                                        </p:tav>
                                      </p:tavLst>
                                    </p:anim>
                                    <p:anim calcmode="lin" valueType="num">
                                      <p:cBhvr>
                                        <p:cTn id="145" dur="300" fill="hold"/>
                                        <p:tgtEl>
                                          <p:spTgt spid="99"/>
                                        </p:tgtEl>
                                        <p:attrNameLst>
                                          <p:attrName>ppt_h</p:attrName>
                                        </p:attrNameLst>
                                      </p:cBhvr>
                                      <p:tavLst>
                                        <p:tav tm="0">
                                          <p:val>
                                            <p:fltVal val="0"/>
                                          </p:val>
                                        </p:tav>
                                        <p:tav tm="100000">
                                          <p:val>
                                            <p:strVal val="#ppt_h"/>
                                          </p:val>
                                        </p:tav>
                                      </p:tavLst>
                                    </p:anim>
                                    <p:anim calcmode="lin" valueType="num">
                                      <p:cBhvr>
                                        <p:cTn id="146" dur="300" fill="hold"/>
                                        <p:tgtEl>
                                          <p:spTgt spid="99"/>
                                        </p:tgtEl>
                                        <p:attrNameLst>
                                          <p:attrName>style.rotation</p:attrName>
                                        </p:attrNameLst>
                                      </p:cBhvr>
                                      <p:tavLst>
                                        <p:tav tm="0">
                                          <p:val>
                                            <p:fltVal val="90"/>
                                          </p:val>
                                        </p:tav>
                                        <p:tav tm="100000">
                                          <p:val>
                                            <p:fltVal val="0"/>
                                          </p:val>
                                        </p:tav>
                                      </p:tavLst>
                                    </p:anim>
                                    <p:animEffect transition="in" filter="fade">
                                      <p:cBhvr>
                                        <p:cTn id="147" dur="300"/>
                                        <p:tgtEl>
                                          <p:spTgt spid="99"/>
                                        </p:tgtEl>
                                      </p:cBhvr>
                                    </p:animEffect>
                                  </p:childTnLst>
                                </p:cTn>
                              </p:par>
                              <p:par>
                                <p:cTn id="148" presetID="2" presetClass="entr" presetSubtype="2" fill="hold" grpId="0" nodeType="withEffect">
                                  <p:stCondLst>
                                    <p:cond delay="0"/>
                                  </p:stCondLst>
                                  <p:childTnLst>
                                    <p:set>
                                      <p:cBhvr>
                                        <p:cTn id="149" dur="1" fill="hold">
                                          <p:stCondLst>
                                            <p:cond delay="0"/>
                                          </p:stCondLst>
                                        </p:cTn>
                                        <p:tgtEl>
                                          <p:spTgt spid="105"/>
                                        </p:tgtEl>
                                        <p:attrNameLst>
                                          <p:attrName>style.visibility</p:attrName>
                                        </p:attrNameLst>
                                      </p:cBhvr>
                                      <p:to>
                                        <p:strVal val="visible"/>
                                      </p:to>
                                    </p:set>
                                    <p:anim calcmode="lin" valueType="num">
                                      <p:cBhvr additive="base">
                                        <p:cTn id="150" dur="400" fill="hold"/>
                                        <p:tgtEl>
                                          <p:spTgt spid="105"/>
                                        </p:tgtEl>
                                        <p:attrNameLst>
                                          <p:attrName>ppt_x</p:attrName>
                                        </p:attrNameLst>
                                      </p:cBhvr>
                                      <p:tavLst>
                                        <p:tav tm="0">
                                          <p:val>
                                            <p:strVal val="1+#ppt_w/2"/>
                                          </p:val>
                                        </p:tav>
                                        <p:tav tm="100000">
                                          <p:val>
                                            <p:strVal val="#ppt_x"/>
                                          </p:val>
                                        </p:tav>
                                      </p:tavLst>
                                    </p:anim>
                                    <p:anim calcmode="lin" valueType="num">
                                      <p:cBhvr additive="base">
                                        <p:cTn id="151" dur="400" fill="hold"/>
                                        <p:tgtEl>
                                          <p:spTgt spid="105"/>
                                        </p:tgtEl>
                                        <p:attrNameLst>
                                          <p:attrName>ppt_y</p:attrName>
                                        </p:attrNameLst>
                                      </p:cBhvr>
                                      <p:tavLst>
                                        <p:tav tm="0">
                                          <p:val>
                                            <p:strVal val="#ppt_y"/>
                                          </p:val>
                                        </p:tav>
                                        <p:tav tm="100000">
                                          <p:val>
                                            <p:strVal val="#ppt_y"/>
                                          </p:val>
                                        </p:tav>
                                      </p:tavLst>
                                    </p:anim>
                                  </p:childTnLst>
                                </p:cTn>
                              </p:par>
                            </p:childTnLst>
                          </p:cTn>
                        </p:par>
                        <p:par>
                          <p:cTn id="152" fill="hold">
                            <p:stCondLst>
                              <p:cond delay="5450"/>
                            </p:stCondLst>
                            <p:childTnLst>
                              <p:par>
                                <p:cTn id="153" presetID="22" presetClass="entr" presetSubtype="4" fill="hold" grpId="0" nodeType="after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wipe(down)">
                                      <p:cBhvr>
                                        <p:cTn id="155" dur="300"/>
                                        <p:tgtEl>
                                          <p:spTgt spid="68"/>
                                        </p:tgtEl>
                                      </p:cBhvr>
                                    </p:animEffect>
                                  </p:childTnLst>
                                </p:cTn>
                              </p:par>
                            </p:childTnLst>
                          </p:cTn>
                        </p:par>
                        <p:par>
                          <p:cTn id="156" fill="hold">
                            <p:stCondLst>
                              <p:cond delay="5750"/>
                            </p:stCondLst>
                            <p:childTnLst>
                              <p:par>
                                <p:cTn id="157" presetID="22" presetClass="entr" presetSubtype="1" fill="hold" grpId="0" nodeType="after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wipe(up)">
                                      <p:cBhvr>
                                        <p:cTn id="159" dur="400"/>
                                        <p:tgtEl>
                                          <p:spTgt spid="69"/>
                                        </p:tgtEl>
                                      </p:cBhvr>
                                    </p:animEffect>
                                  </p:childTnLst>
                                </p:cTn>
                              </p:par>
                            </p:childTnLst>
                          </p:cTn>
                        </p:par>
                        <p:par>
                          <p:cTn id="160" fill="hold">
                            <p:stCondLst>
                              <p:cond delay="6150"/>
                            </p:stCondLst>
                            <p:childTnLst>
                              <p:par>
                                <p:cTn id="161" presetID="31" presetClass="entr" presetSubtype="0" fill="hold" grpId="0" nodeType="afterEffect">
                                  <p:stCondLst>
                                    <p:cond delay="0"/>
                                  </p:stCondLst>
                                  <p:childTnLst>
                                    <p:set>
                                      <p:cBhvr>
                                        <p:cTn id="162" dur="1" fill="hold">
                                          <p:stCondLst>
                                            <p:cond delay="0"/>
                                          </p:stCondLst>
                                        </p:cTn>
                                        <p:tgtEl>
                                          <p:spTgt spid="70"/>
                                        </p:tgtEl>
                                        <p:attrNameLst>
                                          <p:attrName>style.visibility</p:attrName>
                                        </p:attrNameLst>
                                      </p:cBhvr>
                                      <p:to>
                                        <p:strVal val="visible"/>
                                      </p:to>
                                    </p:set>
                                    <p:anim calcmode="lin" valueType="num">
                                      <p:cBhvr>
                                        <p:cTn id="163" dur="300" fill="hold"/>
                                        <p:tgtEl>
                                          <p:spTgt spid="70"/>
                                        </p:tgtEl>
                                        <p:attrNameLst>
                                          <p:attrName>ppt_w</p:attrName>
                                        </p:attrNameLst>
                                      </p:cBhvr>
                                      <p:tavLst>
                                        <p:tav tm="0">
                                          <p:val>
                                            <p:fltVal val="0"/>
                                          </p:val>
                                        </p:tav>
                                        <p:tav tm="100000">
                                          <p:val>
                                            <p:strVal val="#ppt_w"/>
                                          </p:val>
                                        </p:tav>
                                      </p:tavLst>
                                    </p:anim>
                                    <p:anim calcmode="lin" valueType="num">
                                      <p:cBhvr>
                                        <p:cTn id="164" dur="300" fill="hold"/>
                                        <p:tgtEl>
                                          <p:spTgt spid="70"/>
                                        </p:tgtEl>
                                        <p:attrNameLst>
                                          <p:attrName>ppt_h</p:attrName>
                                        </p:attrNameLst>
                                      </p:cBhvr>
                                      <p:tavLst>
                                        <p:tav tm="0">
                                          <p:val>
                                            <p:fltVal val="0"/>
                                          </p:val>
                                        </p:tav>
                                        <p:tav tm="100000">
                                          <p:val>
                                            <p:strVal val="#ppt_h"/>
                                          </p:val>
                                        </p:tav>
                                      </p:tavLst>
                                    </p:anim>
                                    <p:anim calcmode="lin" valueType="num">
                                      <p:cBhvr>
                                        <p:cTn id="165" dur="300" fill="hold"/>
                                        <p:tgtEl>
                                          <p:spTgt spid="70"/>
                                        </p:tgtEl>
                                        <p:attrNameLst>
                                          <p:attrName>style.rotation</p:attrName>
                                        </p:attrNameLst>
                                      </p:cBhvr>
                                      <p:tavLst>
                                        <p:tav tm="0">
                                          <p:val>
                                            <p:fltVal val="90"/>
                                          </p:val>
                                        </p:tav>
                                        <p:tav tm="100000">
                                          <p:val>
                                            <p:fltVal val="0"/>
                                          </p:val>
                                        </p:tav>
                                      </p:tavLst>
                                    </p:anim>
                                    <p:animEffect transition="in" filter="fade">
                                      <p:cBhvr>
                                        <p:cTn id="166" dur="300"/>
                                        <p:tgtEl>
                                          <p:spTgt spid="70"/>
                                        </p:tgtEl>
                                      </p:cBhvr>
                                    </p:animEffect>
                                  </p:childTnLst>
                                </p:cTn>
                              </p:par>
                              <p:par>
                                <p:cTn id="167" presetID="2" presetClass="entr" presetSubtype="2"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 calcmode="lin" valueType="num">
                                      <p:cBhvr additive="base">
                                        <p:cTn id="169" dur="400" fill="hold"/>
                                        <p:tgtEl>
                                          <p:spTgt spid="71"/>
                                        </p:tgtEl>
                                        <p:attrNameLst>
                                          <p:attrName>ppt_x</p:attrName>
                                        </p:attrNameLst>
                                      </p:cBhvr>
                                      <p:tavLst>
                                        <p:tav tm="0">
                                          <p:val>
                                            <p:strVal val="1+#ppt_w/2"/>
                                          </p:val>
                                        </p:tav>
                                        <p:tav tm="100000">
                                          <p:val>
                                            <p:strVal val="#ppt_x"/>
                                          </p:val>
                                        </p:tav>
                                      </p:tavLst>
                                    </p:anim>
                                    <p:anim calcmode="lin" valueType="num">
                                      <p:cBhvr additive="base">
                                        <p:cTn id="170" dur="400" fill="hold"/>
                                        <p:tgtEl>
                                          <p:spTgt spid="71"/>
                                        </p:tgtEl>
                                        <p:attrNameLst>
                                          <p:attrName>ppt_y</p:attrName>
                                        </p:attrNameLst>
                                      </p:cBhvr>
                                      <p:tavLst>
                                        <p:tav tm="0">
                                          <p:val>
                                            <p:strVal val="#ppt_y"/>
                                          </p:val>
                                        </p:tav>
                                        <p:tav tm="100000">
                                          <p:val>
                                            <p:strVal val="#ppt_y"/>
                                          </p:val>
                                        </p:tav>
                                      </p:tavLst>
                                    </p:anim>
                                  </p:childTnLst>
                                </p:cTn>
                              </p:par>
                            </p:childTnLst>
                          </p:cTn>
                        </p:par>
                        <p:par>
                          <p:cTn id="171" fill="hold">
                            <p:stCondLst>
                              <p:cond delay="6550"/>
                            </p:stCondLst>
                            <p:childTnLst>
                              <p:par>
                                <p:cTn id="172" presetID="22" presetClass="entr" presetSubtype="4" fill="hold" grpId="0" nodeType="after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wipe(down)">
                                      <p:cBhvr>
                                        <p:cTn id="174" dur="300"/>
                                        <p:tgtEl>
                                          <p:spTgt spid="88"/>
                                        </p:tgtEl>
                                      </p:cBhvr>
                                    </p:animEffect>
                                  </p:childTnLst>
                                </p:cTn>
                              </p:par>
                            </p:childTnLst>
                          </p:cTn>
                        </p:par>
                        <p:par>
                          <p:cTn id="175" fill="hold">
                            <p:stCondLst>
                              <p:cond delay="6850"/>
                            </p:stCondLst>
                            <p:childTnLst>
                              <p:par>
                                <p:cTn id="176" presetID="22" presetClass="entr" presetSubtype="1" fill="hold" grpId="0" nodeType="after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wipe(up)">
                                      <p:cBhvr>
                                        <p:cTn id="178" dur="400"/>
                                        <p:tgtEl>
                                          <p:spTgt spid="89"/>
                                        </p:tgtEl>
                                      </p:cBhvr>
                                    </p:animEffect>
                                  </p:childTnLst>
                                </p:cTn>
                              </p:par>
                            </p:childTnLst>
                          </p:cTn>
                        </p:par>
                        <p:par>
                          <p:cTn id="179" fill="hold">
                            <p:stCondLst>
                              <p:cond delay="7250"/>
                            </p:stCondLst>
                            <p:childTnLst>
                              <p:par>
                                <p:cTn id="180" presetID="31" presetClass="entr" presetSubtype="0" fill="hold" grpId="0" nodeType="afterEffect">
                                  <p:stCondLst>
                                    <p:cond delay="0"/>
                                  </p:stCondLst>
                                  <p:childTnLst>
                                    <p:set>
                                      <p:cBhvr>
                                        <p:cTn id="181" dur="1" fill="hold">
                                          <p:stCondLst>
                                            <p:cond delay="0"/>
                                          </p:stCondLst>
                                        </p:cTn>
                                        <p:tgtEl>
                                          <p:spTgt spid="94"/>
                                        </p:tgtEl>
                                        <p:attrNameLst>
                                          <p:attrName>style.visibility</p:attrName>
                                        </p:attrNameLst>
                                      </p:cBhvr>
                                      <p:to>
                                        <p:strVal val="visible"/>
                                      </p:to>
                                    </p:set>
                                    <p:anim calcmode="lin" valueType="num">
                                      <p:cBhvr>
                                        <p:cTn id="182" dur="300" fill="hold"/>
                                        <p:tgtEl>
                                          <p:spTgt spid="94"/>
                                        </p:tgtEl>
                                        <p:attrNameLst>
                                          <p:attrName>ppt_w</p:attrName>
                                        </p:attrNameLst>
                                      </p:cBhvr>
                                      <p:tavLst>
                                        <p:tav tm="0">
                                          <p:val>
                                            <p:fltVal val="0"/>
                                          </p:val>
                                        </p:tav>
                                        <p:tav tm="100000">
                                          <p:val>
                                            <p:strVal val="#ppt_w"/>
                                          </p:val>
                                        </p:tav>
                                      </p:tavLst>
                                    </p:anim>
                                    <p:anim calcmode="lin" valueType="num">
                                      <p:cBhvr>
                                        <p:cTn id="183" dur="300" fill="hold"/>
                                        <p:tgtEl>
                                          <p:spTgt spid="94"/>
                                        </p:tgtEl>
                                        <p:attrNameLst>
                                          <p:attrName>ppt_h</p:attrName>
                                        </p:attrNameLst>
                                      </p:cBhvr>
                                      <p:tavLst>
                                        <p:tav tm="0">
                                          <p:val>
                                            <p:fltVal val="0"/>
                                          </p:val>
                                        </p:tav>
                                        <p:tav tm="100000">
                                          <p:val>
                                            <p:strVal val="#ppt_h"/>
                                          </p:val>
                                        </p:tav>
                                      </p:tavLst>
                                    </p:anim>
                                    <p:anim calcmode="lin" valueType="num">
                                      <p:cBhvr>
                                        <p:cTn id="184" dur="300" fill="hold"/>
                                        <p:tgtEl>
                                          <p:spTgt spid="94"/>
                                        </p:tgtEl>
                                        <p:attrNameLst>
                                          <p:attrName>style.rotation</p:attrName>
                                        </p:attrNameLst>
                                      </p:cBhvr>
                                      <p:tavLst>
                                        <p:tav tm="0">
                                          <p:val>
                                            <p:fltVal val="90"/>
                                          </p:val>
                                        </p:tav>
                                        <p:tav tm="100000">
                                          <p:val>
                                            <p:fltVal val="0"/>
                                          </p:val>
                                        </p:tav>
                                      </p:tavLst>
                                    </p:anim>
                                    <p:animEffect transition="in" filter="fade">
                                      <p:cBhvr>
                                        <p:cTn id="185" dur="300"/>
                                        <p:tgtEl>
                                          <p:spTgt spid="94"/>
                                        </p:tgtEl>
                                      </p:cBhvr>
                                    </p:animEffect>
                                  </p:childTnLst>
                                </p:cTn>
                              </p:par>
                              <p:par>
                                <p:cTn id="186" presetID="2" presetClass="entr" presetSubtype="2" fill="hold" grpId="0" nodeType="withEffect">
                                  <p:stCondLst>
                                    <p:cond delay="0"/>
                                  </p:stCondLst>
                                  <p:childTnLst>
                                    <p:set>
                                      <p:cBhvr>
                                        <p:cTn id="187" dur="1" fill="hold">
                                          <p:stCondLst>
                                            <p:cond delay="0"/>
                                          </p:stCondLst>
                                        </p:cTn>
                                        <p:tgtEl>
                                          <p:spTgt spid="95"/>
                                        </p:tgtEl>
                                        <p:attrNameLst>
                                          <p:attrName>style.visibility</p:attrName>
                                        </p:attrNameLst>
                                      </p:cBhvr>
                                      <p:to>
                                        <p:strVal val="visible"/>
                                      </p:to>
                                    </p:set>
                                    <p:anim calcmode="lin" valueType="num">
                                      <p:cBhvr additive="base">
                                        <p:cTn id="188" dur="400" fill="hold"/>
                                        <p:tgtEl>
                                          <p:spTgt spid="95"/>
                                        </p:tgtEl>
                                        <p:attrNameLst>
                                          <p:attrName>ppt_x</p:attrName>
                                        </p:attrNameLst>
                                      </p:cBhvr>
                                      <p:tavLst>
                                        <p:tav tm="0">
                                          <p:val>
                                            <p:strVal val="1+#ppt_w/2"/>
                                          </p:val>
                                        </p:tav>
                                        <p:tav tm="100000">
                                          <p:val>
                                            <p:strVal val="#ppt_x"/>
                                          </p:val>
                                        </p:tav>
                                      </p:tavLst>
                                    </p:anim>
                                    <p:anim calcmode="lin" valueType="num">
                                      <p:cBhvr additive="base">
                                        <p:cTn id="189" dur="400" fill="hold"/>
                                        <p:tgtEl>
                                          <p:spTgt spid="95"/>
                                        </p:tgtEl>
                                        <p:attrNameLst>
                                          <p:attrName>ppt_y</p:attrName>
                                        </p:attrNameLst>
                                      </p:cBhvr>
                                      <p:tavLst>
                                        <p:tav tm="0">
                                          <p:val>
                                            <p:strVal val="#ppt_y"/>
                                          </p:val>
                                        </p:tav>
                                        <p:tav tm="100000">
                                          <p:val>
                                            <p:strVal val="#ppt_y"/>
                                          </p:val>
                                        </p:tav>
                                      </p:tavLst>
                                    </p:anim>
                                  </p:childTnLst>
                                </p:cTn>
                              </p:par>
                            </p:childTnLst>
                          </p:cTn>
                        </p:par>
                        <p:par>
                          <p:cTn id="190" fill="hold">
                            <p:stCondLst>
                              <p:cond delay="7650"/>
                            </p:stCondLst>
                            <p:childTnLst>
                              <p:par>
                                <p:cTn id="191" presetID="22" presetClass="entr" presetSubtype="4" fill="hold" grpId="0" nodeType="afterEffect">
                                  <p:stCondLst>
                                    <p:cond delay="0"/>
                                  </p:stCondLst>
                                  <p:childTnLst>
                                    <p:set>
                                      <p:cBhvr>
                                        <p:cTn id="192" dur="1" fill="hold">
                                          <p:stCondLst>
                                            <p:cond delay="0"/>
                                          </p:stCondLst>
                                        </p:cTn>
                                        <p:tgtEl>
                                          <p:spTgt spid="104"/>
                                        </p:tgtEl>
                                        <p:attrNameLst>
                                          <p:attrName>style.visibility</p:attrName>
                                        </p:attrNameLst>
                                      </p:cBhvr>
                                      <p:to>
                                        <p:strVal val="visible"/>
                                      </p:to>
                                    </p:set>
                                    <p:animEffect transition="in" filter="wipe(down)">
                                      <p:cBhvr>
                                        <p:cTn id="193" dur="300"/>
                                        <p:tgtEl>
                                          <p:spTgt spid="104"/>
                                        </p:tgtEl>
                                      </p:cBhvr>
                                    </p:animEffect>
                                  </p:childTnLst>
                                </p:cTn>
                              </p:par>
                            </p:childTnLst>
                          </p:cTn>
                        </p:par>
                        <p:par>
                          <p:cTn id="194" fill="hold">
                            <p:stCondLst>
                              <p:cond delay="7950"/>
                            </p:stCondLst>
                            <p:childTnLst>
                              <p:par>
                                <p:cTn id="195" presetID="22" presetClass="entr" presetSubtype="1" fill="hold" grpId="0" nodeType="afterEffect">
                                  <p:stCondLst>
                                    <p:cond delay="0"/>
                                  </p:stCondLst>
                                  <p:childTnLst>
                                    <p:set>
                                      <p:cBhvr>
                                        <p:cTn id="196" dur="1" fill="hold">
                                          <p:stCondLst>
                                            <p:cond delay="0"/>
                                          </p:stCondLst>
                                        </p:cTn>
                                        <p:tgtEl>
                                          <p:spTgt spid="108"/>
                                        </p:tgtEl>
                                        <p:attrNameLst>
                                          <p:attrName>style.visibility</p:attrName>
                                        </p:attrNameLst>
                                      </p:cBhvr>
                                      <p:to>
                                        <p:strVal val="visible"/>
                                      </p:to>
                                    </p:set>
                                    <p:animEffect transition="in" filter="wipe(up)">
                                      <p:cBhvr>
                                        <p:cTn id="197" dur="400"/>
                                        <p:tgtEl>
                                          <p:spTgt spid="108"/>
                                        </p:tgtEl>
                                      </p:cBhvr>
                                    </p:animEffect>
                                  </p:childTnLst>
                                </p:cTn>
                              </p:par>
                            </p:childTnLst>
                          </p:cTn>
                        </p:par>
                        <p:par>
                          <p:cTn id="198" fill="hold">
                            <p:stCondLst>
                              <p:cond delay="8350"/>
                            </p:stCondLst>
                            <p:childTnLst>
                              <p:par>
                                <p:cTn id="199" presetID="31" presetClass="entr" presetSubtype="0" fill="hold" grpId="0" nodeType="afterEffect">
                                  <p:stCondLst>
                                    <p:cond delay="0"/>
                                  </p:stCondLst>
                                  <p:childTnLst>
                                    <p:set>
                                      <p:cBhvr>
                                        <p:cTn id="200" dur="1" fill="hold">
                                          <p:stCondLst>
                                            <p:cond delay="0"/>
                                          </p:stCondLst>
                                        </p:cTn>
                                        <p:tgtEl>
                                          <p:spTgt spid="111"/>
                                        </p:tgtEl>
                                        <p:attrNameLst>
                                          <p:attrName>style.visibility</p:attrName>
                                        </p:attrNameLst>
                                      </p:cBhvr>
                                      <p:to>
                                        <p:strVal val="visible"/>
                                      </p:to>
                                    </p:set>
                                    <p:anim calcmode="lin" valueType="num">
                                      <p:cBhvr>
                                        <p:cTn id="201" dur="300" fill="hold"/>
                                        <p:tgtEl>
                                          <p:spTgt spid="111"/>
                                        </p:tgtEl>
                                        <p:attrNameLst>
                                          <p:attrName>ppt_w</p:attrName>
                                        </p:attrNameLst>
                                      </p:cBhvr>
                                      <p:tavLst>
                                        <p:tav tm="0">
                                          <p:val>
                                            <p:fltVal val="0"/>
                                          </p:val>
                                        </p:tav>
                                        <p:tav tm="100000">
                                          <p:val>
                                            <p:strVal val="#ppt_w"/>
                                          </p:val>
                                        </p:tav>
                                      </p:tavLst>
                                    </p:anim>
                                    <p:anim calcmode="lin" valueType="num">
                                      <p:cBhvr>
                                        <p:cTn id="202" dur="300" fill="hold"/>
                                        <p:tgtEl>
                                          <p:spTgt spid="111"/>
                                        </p:tgtEl>
                                        <p:attrNameLst>
                                          <p:attrName>ppt_h</p:attrName>
                                        </p:attrNameLst>
                                      </p:cBhvr>
                                      <p:tavLst>
                                        <p:tav tm="0">
                                          <p:val>
                                            <p:fltVal val="0"/>
                                          </p:val>
                                        </p:tav>
                                        <p:tav tm="100000">
                                          <p:val>
                                            <p:strVal val="#ppt_h"/>
                                          </p:val>
                                        </p:tav>
                                      </p:tavLst>
                                    </p:anim>
                                    <p:anim calcmode="lin" valueType="num">
                                      <p:cBhvr>
                                        <p:cTn id="203" dur="300" fill="hold"/>
                                        <p:tgtEl>
                                          <p:spTgt spid="111"/>
                                        </p:tgtEl>
                                        <p:attrNameLst>
                                          <p:attrName>style.rotation</p:attrName>
                                        </p:attrNameLst>
                                      </p:cBhvr>
                                      <p:tavLst>
                                        <p:tav tm="0">
                                          <p:val>
                                            <p:fltVal val="90"/>
                                          </p:val>
                                        </p:tav>
                                        <p:tav tm="100000">
                                          <p:val>
                                            <p:fltVal val="0"/>
                                          </p:val>
                                        </p:tav>
                                      </p:tavLst>
                                    </p:anim>
                                    <p:animEffect transition="in" filter="fade">
                                      <p:cBhvr>
                                        <p:cTn id="204" dur="300"/>
                                        <p:tgtEl>
                                          <p:spTgt spid="111"/>
                                        </p:tgtEl>
                                      </p:cBhvr>
                                    </p:animEffect>
                                  </p:childTnLst>
                                </p:cTn>
                              </p:par>
                              <p:par>
                                <p:cTn id="205" presetID="2" presetClass="entr" presetSubtype="2" fill="hold" grpId="0" nodeType="withEffect">
                                  <p:stCondLst>
                                    <p:cond delay="0"/>
                                  </p:stCondLst>
                                  <p:childTnLst>
                                    <p:set>
                                      <p:cBhvr>
                                        <p:cTn id="206" dur="1" fill="hold">
                                          <p:stCondLst>
                                            <p:cond delay="0"/>
                                          </p:stCondLst>
                                        </p:cTn>
                                        <p:tgtEl>
                                          <p:spTgt spid="112"/>
                                        </p:tgtEl>
                                        <p:attrNameLst>
                                          <p:attrName>style.visibility</p:attrName>
                                        </p:attrNameLst>
                                      </p:cBhvr>
                                      <p:to>
                                        <p:strVal val="visible"/>
                                      </p:to>
                                    </p:set>
                                    <p:anim calcmode="lin" valueType="num">
                                      <p:cBhvr additive="base">
                                        <p:cTn id="207" dur="400" fill="hold"/>
                                        <p:tgtEl>
                                          <p:spTgt spid="112"/>
                                        </p:tgtEl>
                                        <p:attrNameLst>
                                          <p:attrName>ppt_x</p:attrName>
                                        </p:attrNameLst>
                                      </p:cBhvr>
                                      <p:tavLst>
                                        <p:tav tm="0">
                                          <p:val>
                                            <p:strVal val="1+#ppt_w/2"/>
                                          </p:val>
                                        </p:tav>
                                        <p:tav tm="100000">
                                          <p:val>
                                            <p:strVal val="#ppt_x"/>
                                          </p:val>
                                        </p:tav>
                                      </p:tavLst>
                                    </p:anim>
                                    <p:anim calcmode="lin" valueType="num">
                                      <p:cBhvr additive="base">
                                        <p:cTn id="208" dur="400" fill="hold"/>
                                        <p:tgtEl>
                                          <p:spTgt spid="112"/>
                                        </p:tgtEl>
                                        <p:attrNameLst>
                                          <p:attrName>ppt_y</p:attrName>
                                        </p:attrNameLst>
                                      </p:cBhvr>
                                      <p:tavLst>
                                        <p:tav tm="0">
                                          <p:val>
                                            <p:strVal val="#ppt_y"/>
                                          </p:val>
                                        </p:tav>
                                        <p:tav tm="100000">
                                          <p:val>
                                            <p:strVal val="#ppt_y"/>
                                          </p:val>
                                        </p:tav>
                                      </p:tavLst>
                                    </p:anim>
                                  </p:childTnLst>
                                </p:cTn>
                              </p:par>
                            </p:childTnLst>
                          </p:cTn>
                        </p:par>
                        <p:par>
                          <p:cTn id="209" fill="hold">
                            <p:stCondLst>
                              <p:cond delay="8750"/>
                            </p:stCondLst>
                            <p:childTnLst>
                              <p:par>
                                <p:cTn id="210" presetID="22" presetClass="entr" presetSubtype="4" fill="hold" grpId="0" nodeType="afterEffect">
                                  <p:stCondLst>
                                    <p:cond delay="0"/>
                                  </p:stCondLst>
                                  <p:childTnLst>
                                    <p:set>
                                      <p:cBhvr>
                                        <p:cTn id="211" dur="1" fill="hold">
                                          <p:stCondLst>
                                            <p:cond delay="0"/>
                                          </p:stCondLst>
                                        </p:cTn>
                                        <p:tgtEl>
                                          <p:spTgt spid="81"/>
                                        </p:tgtEl>
                                        <p:attrNameLst>
                                          <p:attrName>style.visibility</p:attrName>
                                        </p:attrNameLst>
                                      </p:cBhvr>
                                      <p:to>
                                        <p:strVal val="visible"/>
                                      </p:to>
                                    </p:set>
                                    <p:animEffect transition="in" filter="wipe(down)">
                                      <p:cBhvr>
                                        <p:cTn id="212" dur="300"/>
                                        <p:tgtEl>
                                          <p:spTgt spid="81"/>
                                        </p:tgtEl>
                                      </p:cBhvr>
                                    </p:animEffect>
                                  </p:childTnLst>
                                </p:cTn>
                              </p:par>
                            </p:childTnLst>
                          </p:cTn>
                        </p:par>
                        <p:par>
                          <p:cTn id="213" fill="hold">
                            <p:stCondLst>
                              <p:cond delay="9050"/>
                            </p:stCondLst>
                            <p:childTnLst>
                              <p:par>
                                <p:cTn id="214" presetID="22" presetClass="entr" presetSubtype="1" fill="hold" grpId="0" nodeType="afterEffect">
                                  <p:stCondLst>
                                    <p:cond delay="0"/>
                                  </p:stCondLst>
                                  <p:childTnLst>
                                    <p:set>
                                      <p:cBhvr>
                                        <p:cTn id="215" dur="1" fill="hold">
                                          <p:stCondLst>
                                            <p:cond delay="0"/>
                                          </p:stCondLst>
                                        </p:cTn>
                                        <p:tgtEl>
                                          <p:spTgt spid="84"/>
                                        </p:tgtEl>
                                        <p:attrNameLst>
                                          <p:attrName>style.visibility</p:attrName>
                                        </p:attrNameLst>
                                      </p:cBhvr>
                                      <p:to>
                                        <p:strVal val="visible"/>
                                      </p:to>
                                    </p:set>
                                    <p:animEffect transition="in" filter="wipe(up)">
                                      <p:cBhvr>
                                        <p:cTn id="216" dur="400"/>
                                        <p:tgtEl>
                                          <p:spTgt spid="84"/>
                                        </p:tgtEl>
                                      </p:cBhvr>
                                    </p:animEffect>
                                  </p:childTnLst>
                                </p:cTn>
                              </p:par>
                            </p:childTnLst>
                          </p:cTn>
                        </p:par>
                        <p:par>
                          <p:cTn id="217" fill="hold">
                            <p:stCondLst>
                              <p:cond delay="9450"/>
                            </p:stCondLst>
                            <p:childTnLst>
                              <p:par>
                                <p:cTn id="218" presetID="31" presetClass="entr" presetSubtype="0" fill="hold" grpId="0" nodeType="afterEffect">
                                  <p:stCondLst>
                                    <p:cond delay="0"/>
                                  </p:stCondLst>
                                  <p:childTnLst>
                                    <p:set>
                                      <p:cBhvr>
                                        <p:cTn id="219" dur="1" fill="hold">
                                          <p:stCondLst>
                                            <p:cond delay="0"/>
                                          </p:stCondLst>
                                        </p:cTn>
                                        <p:tgtEl>
                                          <p:spTgt spid="106"/>
                                        </p:tgtEl>
                                        <p:attrNameLst>
                                          <p:attrName>style.visibility</p:attrName>
                                        </p:attrNameLst>
                                      </p:cBhvr>
                                      <p:to>
                                        <p:strVal val="visible"/>
                                      </p:to>
                                    </p:set>
                                    <p:anim calcmode="lin" valueType="num">
                                      <p:cBhvr>
                                        <p:cTn id="220" dur="300" fill="hold"/>
                                        <p:tgtEl>
                                          <p:spTgt spid="106"/>
                                        </p:tgtEl>
                                        <p:attrNameLst>
                                          <p:attrName>ppt_w</p:attrName>
                                        </p:attrNameLst>
                                      </p:cBhvr>
                                      <p:tavLst>
                                        <p:tav tm="0">
                                          <p:val>
                                            <p:fltVal val="0"/>
                                          </p:val>
                                        </p:tav>
                                        <p:tav tm="100000">
                                          <p:val>
                                            <p:strVal val="#ppt_w"/>
                                          </p:val>
                                        </p:tav>
                                      </p:tavLst>
                                    </p:anim>
                                    <p:anim calcmode="lin" valueType="num">
                                      <p:cBhvr>
                                        <p:cTn id="221" dur="300" fill="hold"/>
                                        <p:tgtEl>
                                          <p:spTgt spid="106"/>
                                        </p:tgtEl>
                                        <p:attrNameLst>
                                          <p:attrName>ppt_h</p:attrName>
                                        </p:attrNameLst>
                                      </p:cBhvr>
                                      <p:tavLst>
                                        <p:tav tm="0">
                                          <p:val>
                                            <p:fltVal val="0"/>
                                          </p:val>
                                        </p:tav>
                                        <p:tav tm="100000">
                                          <p:val>
                                            <p:strVal val="#ppt_h"/>
                                          </p:val>
                                        </p:tav>
                                      </p:tavLst>
                                    </p:anim>
                                    <p:anim calcmode="lin" valueType="num">
                                      <p:cBhvr>
                                        <p:cTn id="222" dur="300" fill="hold"/>
                                        <p:tgtEl>
                                          <p:spTgt spid="106"/>
                                        </p:tgtEl>
                                        <p:attrNameLst>
                                          <p:attrName>style.rotation</p:attrName>
                                        </p:attrNameLst>
                                      </p:cBhvr>
                                      <p:tavLst>
                                        <p:tav tm="0">
                                          <p:val>
                                            <p:fltVal val="90"/>
                                          </p:val>
                                        </p:tav>
                                        <p:tav tm="100000">
                                          <p:val>
                                            <p:fltVal val="0"/>
                                          </p:val>
                                        </p:tav>
                                      </p:tavLst>
                                    </p:anim>
                                    <p:animEffect transition="in" filter="fade">
                                      <p:cBhvr>
                                        <p:cTn id="223" dur="300"/>
                                        <p:tgtEl>
                                          <p:spTgt spid="106"/>
                                        </p:tgtEl>
                                      </p:cBhvr>
                                    </p:animEffect>
                                  </p:childTnLst>
                                </p:cTn>
                              </p:par>
                              <p:par>
                                <p:cTn id="224" presetID="2" presetClass="entr" presetSubtype="2" fill="hold" grpId="0" nodeType="withEffect">
                                  <p:stCondLst>
                                    <p:cond delay="0"/>
                                  </p:stCondLst>
                                  <p:childTnLst>
                                    <p:set>
                                      <p:cBhvr>
                                        <p:cTn id="225" dur="1" fill="hold">
                                          <p:stCondLst>
                                            <p:cond delay="0"/>
                                          </p:stCondLst>
                                        </p:cTn>
                                        <p:tgtEl>
                                          <p:spTgt spid="107"/>
                                        </p:tgtEl>
                                        <p:attrNameLst>
                                          <p:attrName>style.visibility</p:attrName>
                                        </p:attrNameLst>
                                      </p:cBhvr>
                                      <p:to>
                                        <p:strVal val="visible"/>
                                      </p:to>
                                    </p:set>
                                    <p:anim calcmode="lin" valueType="num">
                                      <p:cBhvr additive="base">
                                        <p:cTn id="226" dur="400" fill="hold"/>
                                        <p:tgtEl>
                                          <p:spTgt spid="107"/>
                                        </p:tgtEl>
                                        <p:attrNameLst>
                                          <p:attrName>ppt_x</p:attrName>
                                        </p:attrNameLst>
                                      </p:cBhvr>
                                      <p:tavLst>
                                        <p:tav tm="0">
                                          <p:val>
                                            <p:strVal val="1+#ppt_w/2"/>
                                          </p:val>
                                        </p:tav>
                                        <p:tav tm="100000">
                                          <p:val>
                                            <p:strVal val="#ppt_x"/>
                                          </p:val>
                                        </p:tav>
                                      </p:tavLst>
                                    </p:anim>
                                    <p:anim calcmode="lin" valueType="num">
                                      <p:cBhvr additive="base">
                                        <p:cTn id="227" dur="400" fill="hold"/>
                                        <p:tgtEl>
                                          <p:spTgt spid="107"/>
                                        </p:tgtEl>
                                        <p:attrNameLst>
                                          <p:attrName>ppt_y</p:attrName>
                                        </p:attrNameLst>
                                      </p:cBhvr>
                                      <p:tavLst>
                                        <p:tav tm="0">
                                          <p:val>
                                            <p:strVal val="#ppt_y"/>
                                          </p:val>
                                        </p:tav>
                                        <p:tav tm="100000">
                                          <p:val>
                                            <p:strVal val="#ppt_y"/>
                                          </p:val>
                                        </p:tav>
                                      </p:tavLst>
                                    </p:anim>
                                  </p:childTnLst>
                                </p:cTn>
                              </p:par>
                            </p:childTnLst>
                          </p:cTn>
                        </p:par>
                        <p:par>
                          <p:cTn id="228" fill="hold">
                            <p:stCondLst>
                              <p:cond delay="9850"/>
                            </p:stCondLst>
                            <p:childTnLst>
                              <p:par>
                                <p:cTn id="229" presetID="22" presetClass="entr" presetSubtype="4" fill="hold" grpId="0" nodeType="afterEffect">
                                  <p:stCondLst>
                                    <p:cond delay="0"/>
                                  </p:stCondLst>
                                  <p:childTnLst>
                                    <p:set>
                                      <p:cBhvr>
                                        <p:cTn id="230" dur="1" fill="hold">
                                          <p:stCondLst>
                                            <p:cond delay="0"/>
                                          </p:stCondLst>
                                        </p:cTn>
                                        <p:tgtEl>
                                          <p:spTgt spid="90"/>
                                        </p:tgtEl>
                                        <p:attrNameLst>
                                          <p:attrName>style.visibility</p:attrName>
                                        </p:attrNameLst>
                                      </p:cBhvr>
                                      <p:to>
                                        <p:strVal val="visible"/>
                                      </p:to>
                                    </p:set>
                                    <p:animEffect transition="in" filter="wipe(down)">
                                      <p:cBhvr>
                                        <p:cTn id="231" dur="300"/>
                                        <p:tgtEl>
                                          <p:spTgt spid="90"/>
                                        </p:tgtEl>
                                      </p:cBhvr>
                                    </p:animEffect>
                                  </p:childTnLst>
                                </p:cTn>
                              </p:par>
                            </p:childTnLst>
                          </p:cTn>
                        </p:par>
                        <p:par>
                          <p:cTn id="232" fill="hold">
                            <p:stCondLst>
                              <p:cond delay="10150"/>
                            </p:stCondLst>
                            <p:childTnLst>
                              <p:par>
                                <p:cTn id="233" presetID="22" presetClass="entr" presetSubtype="1" fill="hold" grpId="0" nodeType="afterEffect">
                                  <p:stCondLst>
                                    <p:cond delay="0"/>
                                  </p:stCondLst>
                                  <p:childTnLst>
                                    <p:set>
                                      <p:cBhvr>
                                        <p:cTn id="234" dur="1" fill="hold">
                                          <p:stCondLst>
                                            <p:cond delay="0"/>
                                          </p:stCondLst>
                                        </p:cTn>
                                        <p:tgtEl>
                                          <p:spTgt spid="91"/>
                                        </p:tgtEl>
                                        <p:attrNameLst>
                                          <p:attrName>style.visibility</p:attrName>
                                        </p:attrNameLst>
                                      </p:cBhvr>
                                      <p:to>
                                        <p:strVal val="visible"/>
                                      </p:to>
                                    </p:set>
                                    <p:animEffect transition="in" filter="wipe(up)">
                                      <p:cBhvr>
                                        <p:cTn id="235" dur="400"/>
                                        <p:tgtEl>
                                          <p:spTgt spid="91"/>
                                        </p:tgtEl>
                                      </p:cBhvr>
                                    </p:animEffect>
                                  </p:childTnLst>
                                </p:cTn>
                              </p:par>
                            </p:childTnLst>
                          </p:cTn>
                        </p:par>
                        <p:par>
                          <p:cTn id="236" fill="hold">
                            <p:stCondLst>
                              <p:cond delay="10550"/>
                            </p:stCondLst>
                            <p:childTnLst>
                              <p:par>
                                <p:cTn id="237" presetID="31" presetClass="entr" presetSubtype="0" fill="hold" grpId="0" nodeType="afterEffect">
                                  <p:stCondLst>
                                    <p:cond delay="0"/>
                                  </p:stCondLst>
                                  <p:childTnLst>
                                    <p:set>
                                      <p:cBhvr>
                                        <p:cTn id="238" dur="1" fill="hold">
                                          <p:stCondLst>
                                            <p:cond delay="0"/>
                                          </p:stCondLst>
                                        </p:cTn>
                                        <p:tgtEl>
                                          <p:spTgt spid="109"/>
                                        </p:tgtEl>
                                        <p:attrNameLst>
                                          <p:attrName>style.visibility</p:attrName>
                                        </p:attrNameLst>
                                      </p:cBhvr>
                                      <p:to>
                                        <p:strVal val="visible"/>
                                      </p:to>
                                    </p:set>
                                    <p:anim calcmode="lin" valueType="num">
                                      <p:cBhvr>
                                        <p:cTn id="239" dur="300" fill="hold"/>
                                        <p:tgtEl>
                                          <p:spTgt spid="109"/>
                                        </p:tgtEl>
                                        <p:attrNameLst>
                                          <p:attrName>ppt_w</p:attrName>
                                        </p:attrNameLst>
                                      </p:cBhvr>
                                      <p:tavLst>
                                        <p:tav tm="0">
                                          <p:val>
                                            <p:fltVal val="0"/>
                                          </p:val>
                                        </p:tav>
                                        <p:tav tm="100000">
                                          <p:val>
                                            <p:strVal val="#ppt_w"/>
                                          </p:val>
                                        </p:tav>
                                      </p:tavLst>
                                    </p:anim>
                                    <p:anim calcmode="lin" valueType="num">
                                      <p:cBhvr>
                                        <p:cTn id="240" dur="300" fill="hold"/>
                                        <p:tgtEl>
                                          <p:spTgt spid="109"/>
                                        </p:tgtEl>
                                        <p:attrNameLst>
                                          <p:attrName>ppt_h</p:attrName>
                                        </p:attrNameLst>
                                      </p:cBhvr>
                                      <p:tavLst>
                                        <p:tav tm="0">
                                          <p:val>
                                            <p:fltVal val="0"/>
                                          </p:val>
                                        </p:tav>
                                        <p:tav tm="100000">
                                          <p:val>
                                            <p:strVal val="#ppt_h"/>
                                          </p:val>
                                        </p:tav>
                                      </p:tavLst>
                                    </p:anim>
                                    <p:anim calcmode="lin" valueType="num">
                                      <p:cBhvr>
                                        <p:cTn id="241" dur="300" fill="hold"/>
                                        <p:tgtEl>
                                          <p:spTgt spid="109"/>
                                        </p:tgtEl>
                                        <p:attrNameLst>
                                          <p:attrName>style.rotation</p:attrName>
                                        </p:attrNameLst>
                                      </p:cBhvr>
                                      <p:tavLst>
                                        <p:tav tm="0">
                                          <p:val>
                                            <p:fltVal val="90"/>
                                          </p:val>
                                        </p:tav>
                                        <p:tav tm="100000">
                                          <p:val>
                                            <p:fltVal val="0"/>
                                          </p:val>
                                        </p:tav>
                                      </p:tavLst>
                                    </p:anim>
                                    <p:animEffect transition="in" filter="fade">
                                      <p:cBhvr>
                                        <p:cTn id="242" dur="300"/>
                                        <p:tgtEl>
                                          <p:spTgt spid="109"/>
                                        </p:tgtEl>
                                      </p:cBhvr>
                                    </p:animEffect>
                                  </p:childTnLst>
                                </p:cTn>
                              </p:par>
                              <p:par>
                                <p:cTn id="243" presetID="2" presetClass="entr" presetSubtype="2" fill="hold" grpId="0" nodeType="withEffect">
                                  <p:stCondLst>
                                    <p:cond delay="0"/>
                                  </p:stCondLst>
                                  <p:childTnLst>
                                    <p:set>
                                      <p:cBhvr>
                                        <p:cTn id="244" dur="1" fill="hold">
                                          <p:stCondLst>
                                            <p:cond delay="0"/>
                                          </p:stCondLst>
                                        </p:cTn>
                                        <p:tgtEl>
                                          <p:spTgt spid="110"/>
                                        </p:tgtEl>
                                        <p:attrNameLst>
                                          <p:attrName>style.visibility</p:attrName>
                                        </p:attrNameLst>
                                      </p:cBhvr>
                                      <p:to>
                                        <p:strVal val="visible"/>
                                      </p:to>
                                    </p:set>
                                    <p:anim calcmode="lin" valueType="num">
                                      <p:cBhvr additive="base">
                                        <p:cTn id="245" dur="400" fill="hold"/>
                                        <p:tgtEl>
                                          <p:spTgt spid="110"/>
                                        </p:tgtEl>
                                        <p:attrNameLst>
                                          <p:attrName>ppt_x</p:attrName>
                                        </p:attrNameLst>
                                      </p:cBhvr>
                                      <p:tavLst>
                                        <p:tav tm="0">
                                          <p:val>
                                            <p:strVal val="1+#ppt_w/2"/>
                                          </p:val>
                                        </p:tav>
                                        <p:tav tm="100000">
                                          <p:val>
                                            <p:strVal val="#ppt_x"/>
                                          </p:val>
                                        </p:tav>
                                      </p:tavLst>
                                    </p:anim>
                                    <p:anim calcmode="lin" valueType="num">
                                      <p:cBhvr additive="base">
                                        <p:cTn id="246" dur="400" fill="hold"/>
                                        <p:tgtEl>
                                          <p:spTgt spid="110"/>
                                        </p:tgtEl>
                                        <p:attrNameLst>
                                          <p:attrName>ppt_y</p:attrName>
                                        </p:attrNameLst>
                                      </p:cBhvr>
                                      <p:tavLst>
                                        <p:tav tm="0">
                                          <p:val>
                                            <p:strVal val="#ppt_y"/>
                                          </p:val>
                                        </p:tav>
                                        <p:tav tm="100000">
                                          <p:val>
                                            <p:strVal val="#ppt_y"/>
                                          </p:val>
                                        </p:tav>
                                      </p:tavLst>
                                    </p:anim>
                                  </p:childTnLst>
                                </p:cTn>
                              </p:par>
                              <p:par>
                                <p:cTn id="247" presetID="8" presetClass="emph" presetSubtype="0" repeatCount="indefinite" fill="hold" nodeType="withEffect">
                                  <p:stCondLst>
                                    <p:cond delay="0"/>
                                  </p:stCondLst>
                                  <p:childTnLst>
                                    <p:animRot by="21600000">
                                      <p:cBhvr>
                                        <p:cTn id="248" dur="5000" fill="hold"/>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6" grpId="0" animBg="1"/>
      <p:bldP spid="7" grpId="0" animBg="1"/>
      <p:bldP spid="60" grpId="0" animBg="1"/>
      <p:bldP spid="61" grpId="0" animBg="1"/>
      <p:bldP spid="74" grpId="0" animBg="1"/>
      <p:bldP spid="75" grpId="0" animBg="1"/>
      <p:bldP spid="81" grpId="0" animBg="1"/>
      <p:bldP spid="84" grpId="0" animBg="1"/>
      <p:bldP spid="90" grpId="0" animBg="1"/>
      <p:bldP spid="91" grpId="0" animBg="1"/>
      <p:bldP spid="96" grpId="0"/>
      <p:bldP spid="18" grpId="0"/>
      <p:bldP spid="97" grpId="0"/>
      <p:bldP spid="98" grpId="0"/>
      <p:bldP spid="99" grpId="0"/>
      <p:bldP spid="105" grpId="0"/>
      <p:bldP spid="106" grpId="0"/>
      <p:bldP spid="107" grpId="0"/>
      <p:bldP spid="109" grpId="0"/>
      <p:bldP spid="110" grpId="0"/>
      <p:bldP spid="68" grpId="0" animBg="1"/>
      <p:bldP spid="69" grpId="0" animBg="1"/>
      <p:bldP spid="70" grpId="0"/>
      <p:bldP spid="71" grpId="0"/>
      <p:bldP spid="88" grpId="0" animBg="1"/>
      <p:bldP spid="89" grpId="0" animBg="1"/>
      <p:bldP spid="94" grpId="0"/>
      <p:bldP spid="95" grpId="0"/>
      <p:bldP spid="104" grpId="0" animBg="1"/>
      <p:bldP spid="108" grpId="0" animBg="1"/>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21669" y="257325"/>
            <a:ext cx="8393112"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smtClean="0">
                <a:solidFill>
                  <a:srgbClr val="F8F8F8"/>
                </a:solidFill>
                <a:latin typeface="微软雅黑"/>
                <a:ea typeface="微软雅黑"/>
                <a:cs typeface="+mn-cs"/>
              </a:rPr>
              <a:t>3.1.6  ID</a:t>
            </a:r>
            <a:r>
              <a:rPr lang="zh-CN" altLang="zh-CN" kern="1200" dirty="0" smtClean="0">
                <a:solidFill>
                  <a:srgbClr val="F8F8F8"/>
                </a:solidFill>
                <a:latin typeface="微软雅黑"/>
                <a:ea typeface="微软雅黑"/>
                <a:cs typeface="+mn-cs"/>
              </a:rPr>
              <a:t>选择器</a:t>
            </a:r>
            <a:endParaRPr lang="en-US" altLang="zh-CN" kern="1200" dirty="0">
              <a:solidFill>
                <a:srgbClr val="F8F8F8"/>
              </a:solidFill>
              <a:latin typeface="微软雅黑"/>
              <a:ea typeface="微软雅黑"/>
              <a:cs typeface="+mn-cs"/>
            </a:endParaRPr>
          </a:p>
        </p:txBody>
      </p:sp>
      <p:sp>
        <p:nvSpPr>
          <p:cNvPr id="20483" name="Rectangle 3"/>
          <p:cNvSpPr>
            <a:spLocks noGrp="1" noChangeArrowheads="1"/>
          </p:cNvSpPr>
          <p:nvPr>
            <p:ph type="body" idx="1"/>
          </p:nvPr>
        </p:nvSpPr>
        <p:spPr>
          <a:xfrm>
            <a:off x="1561877" y="983193"/>
            <a:ext cx="9145016" cy="4000500"/>
          </a:xfrm>
        </p:spPr>
        <p:txBody>
          <a:bodyPr/>
          <a:lstStyle/>
          <a:p>
            <a:pPr marL="0" indent="0">
              <a:buNone/>
            </a:pPr>
            <a:r>
              <a:rPr lang="fr-FR" altLang="zh-CN" b="1" dirty="0" smtClean="0">
                <a:latin typeface="+mn-ea"/>
              </a:rPr>
              <a:t>id</a:t>
            </a:r>
            <a:r>
              <a:rPr lang="zh-CN" altLang="zh-CN" b="1" dirty="0">
                <a:latin typeface="+mn-ea"/>
              </a:rPr>
              <a:t>选择器的引用 </a:t>
            </a:r>
            <a:endParaRPr lang="zh-CN" altLang="zh-CN" dirty="0">
              <a:latin typeface="+mn-ea"/>
            </a:endParaRPr>
          </a:p>
          <a:p>
            <a:pPr marL="0" indent="0">
              <a:buNone/>
            </a:pPr>
            <a:r>
              <a:rPr lang="en-US" altLang="zh-CN" dirty="0">
                <a:latin typeface="+mn-ea"/>
              </a:rPr>
              <a:t>id</a:t>
            </a:r>
            <a:r>
              <a:rPr lang="zh-CN" altLang="zh-CN" dirty="0">
                <a:latin typeface="+mn-ea"/>
              </a:rPr>
              <a:t>选择器的引用和类选择器类似，只要把</a:t>
            </a:r>
            <a:r>
              <a:rPr lang="en-US" altLang="zh-CN" dirty="0">
                <a:latin typeface="+mn-ea"/>
              </a:rPr>
              <a:t>class</a:t>
            </a:r>
            <a:r>
              <a:rPr lang="zh-CN" altLang="zh-CN" dirty="0">
                <a:latin typeface="+mn-ea"/>
              </a:rPr>
              <a:t>换成</a:t>
            </a:r>
            <a:r>
              <a:rPr lang="en-US" altLang="zh-CN" dirty="0">
                <a:latin typeface="+mn-ea"/>
              </a:rPr>
              <a:t>id</a:t>
            </a:r>
            <a:r>
              <a:rPr lang="zh-CN" altLang="zh-CN" dirty="0">
                <a:latin typeface="+mn-ea"/>
              </a:rPr>
              <a:t>即可。引用格式如下：</a:t>
            </a:r>
            <a:r>
              <a:rPr lang="en-US" altLang="zh-CN" dirty="0">
                <a:latin typeface="+mn-ea"/>
              </a:rPr>
              <a:t> </a:t>
            </a:r>
            <a:endParaRPr lang="zh-CN" altLang="zh-CN" dirty="0">
              <a:latin typeface="+mn-ea"/>
            </a:endParaRPr>
          </a:p>
          <a:p>
            <a:pPr marL="0" indent="0">
              <a:buNone/>
            </a:pPr>
            <a:r>
              <a:rPr lang="en-US" altLang="zh-CN" dirty="0">
                <a:latin typeface="+mn-ea"/>
              </a:rPr>
              <a:t> </a:t>
            </a:r>
            <a:r>
              <a:rPr lang="en-US" altLang="zh-CN" b="1" dirty="0" smtClean="0">
                <a:latin typeface="+mn-ea"/>
              </a:rPr>
              <a:t>&lt;</a:t>
            </a:r>
            <a:r>
              <a:rPr lang="zh-CN" altLang="zh-CN" b="1" dirty="0">
                <a:latin typeface="+mn-ea"/>
              </a:rPr>
              <a:t>标签 </a:t>
            </a:r>
            <a:r>
              <a:rPr lang="en-US" altLang="zh-CN" b="1" dirty="0">
                <a:latin typeface="+mn-ea"/>
              </a:rPr>
              <a:t>id="id</a:t>
            </a:r>
            <a:r>
              <a:rPr lang="zh-CN" altLang="zh-CN" b="1" dirty="0">
                <a:latin typeface="+mn-ea"/>
              </a:rPr>
              <a:t>选择器名</a:t>
            </a:r>
            <a:r>
              <a:rPr lang="en-US" altLang="zh-CN" b="1" dirty="0">
                <a:latin typeface="+mn-ea"/>
              </a:rPr>
              <a:t>"&gt; </a:t>
            </a:r>
            <a:endParaRPr lang="zh-CN" altLang="zh-CN" dirty="0">
              <a:latin typeface="+mn-ea"/>
            </a:endParaRPr>
          </a:p>
          <a:p>
            <a:pPr marL="0" indent="0">
              <a:buNone/>
            </a:pPr>
            <a:r>
              <a:rPr lang="en-US" altLang="zh-CN" dirty="0">
                <a:latin typeface="+mn-ea"/>
              </a:rPr>
              <a:t> </a:t>
            </a:r>
            <a:endParaRPr lang="zh-CN" altLang="zh-CN" dirty="0">
              <a:latin typeface="+mn-ea"/>
            </a:endParaRPr>
          </a:p>
          <a:p>
            <a:pPr marL="0" indent="0">
              <a:buNone/>
            </a:pPr>
            <a:r>
              <a:rPr lang="zh-CN" altLang="zh-CN" dirty="0">
                <a:latin typeface="+mn-ea"/>
              </a:rPr>
              <a:t>如前面用第二种方式创建的</a:t>
            </a:r>
            <a:r>
              <a:rPr lang="en-US" altLang="zh-CN" dirty="0">
                <a:latin typeface="+mn-ea"/>
              </a:rPr>
              <a:t>id</a:t>
            </a:r>
            <a:r>
              <a:rPr lang="zh-CN" altLang="zh-CN" dirty="0">
                <a:latin typeface="+mn-ea"/>
              </a:rPr>
              <a:t>选择器分别被一个</a:t>
            </a:r>
            <a:r>
              <a:rPr lang="en-US" altLang="zh-CN" dirty="0">
                <a:latin typeface="+mn-ea"/>
              </a:rPr>
              <a:t>&lt;p&gt;</a:t>
            </a:r>
            <a:r>
              <a:rPr lang="zh-CN" altLang="zh-CN" dirty="0">
                <a:latin typeface="+mn-ea"/>
              </a:rPr>
              <a:t>标签和</a:t>
            </a:r>
            <a:r>
              <a:rPr lang="en-US" altLang="zh-CN" dirty="0">
                <a:latin typeface="+mn-ea"/>
              </a:rPr>
              <a:t>&lt;h1&gt;</a:t>
            </a:r>
            <a:r>
              <a:rPr lang="zh-CN" altLang="zh-CN" dirty="0">
                <a:latin typeface="+mn-ea"/>
              </a:rPr>
              <a:t>标签引用：</a:t>
            </a:r>
            <a:endParaRPr lang="zh-CN" altLang="en-US" dirty="0">
              <a:latin typeface="+mn-ea"/>
            </a:endParaRPr>
          </a:p>
          <a:p>
            <a:pPr marL="0" indent="0">
              <a:buNone/>
            </a:pPr>
            <a:endParaRPr lang="zh-CN" altLang="en-US" dirty="0">
              <a:latin typeface="+mn-ea"/>
            </a:endParaRPr>
          </a:p>
          <a:p>
            <a:pPr marL="0" indent="0">
              <a:buNone/>
            </a:pPr>
            <a:endParaRPr lang="zh-CN" altLang="en-US" dirty="0">
              <a:latin typeface="+mn-ea"/>
            </a:endParaRPr>
          </a:p>
          <a:p>
            <a:pPr marL="0" indent="0">
              <a:buNone/>
            </a:pPr>
            <a:endParaRPr lang="zh-CN" altLang="en-US" dirty="0">
              <a:latin typeface="+mn-ea"/>
            </a:endParaRPr>
          </a:p>
          <a:p>
            <a:pPr marL="0" indent="0">
              <a:buNone/>
            </a:pPr>
            <a:endParaRPr lang="zh-CN" altLang="en-US" dirty="0">
              <a:latin typeface="+mn-ea"/>
            </a:endParaRPr>
          </a:p>
          <a:p>
            <a:pPr marL="0" indent="0">
              <a:buNone/>
            </a:pPr>
            <a:r>
              <a:rPr lang="zh-CN" altLang="en-US" b="1" dirty="0">
                <a:latin typeface="+mn-ea"/>
              </a:rPr>
              <a:t>注意：</a:t>
            </a:r>
            <a:r>
              <a:rPr lang="en-US" altLang="zh-CN" dirty="0">
                <a:latin typeface="+mn-ea"/>
              </a:rPr>
              <a:t>id</a:t>
            </a:r>
            <a:r>
              <a:rPr lang="zh-CN" altLang="en-US" dirty="0">
                <a:latin typeface="+mn-ea"/>
              </a:rPr>
              <a:t>选择符局限性很大，只能单独定义某个元素的样式，一般只在特殊情况下使用。</a:t>
            </a:r>
          </a:p>
        </p:txBody>
      </p:sp>
      <p:sp>
        <p:nvSpPr>
          <p:cNvPr id="103428"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20485" name="AutoShape 5"/>
          <p:cNvSpPr>
            <a:spLocks noChangeArrowheads="1"/>
          </p:cNvSpPr>
          <p:nvPr/>
        </p:nvSpPr>
        <p:spPr bwMode="gray">
          <a:xfrm>
            <a:off x="2137569" y="2983974"/>
            <a:ext cx="7777162" cy="9366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&lt;p class="red"&gt;</a:t>
            </a:r>
            <a:r>
              <a:rPr kumimoji="1" lang="zh-CN" altLang="en-US" sz="2000">
                <a:solidFill>
                  <a:schemeClr val="accent2"/>
                </a:solidFill>
                <a:latin typeface="Arial" panose="020B0604020202020204" pitchFamily="34" charset="0"/>
              </a:rPr>
              <a:t>应用了</a:t>
            </a:r>
            <a:r>
              <a:rPr kumimoji="1" lang="en-US" altLang="zh-CN" sz="2000">
                <a:solidFill>
                  <a:schemeClr val="accent2"/>
                </a:solidFill>
                <a:latin typeface="Arial" panose="020B0604020202020204" pitchFamily="34" charset="0"/>
              </a:rPr>
              <a:t>id</a:t>
            </a:r>
            <a:r>
              <a:rPr kumimoji="1" lang="zh-CN" altLang="en-US" sz="2000">
                <a:solidFill>
                  <a:schemeClr val="accent2"/>
                </a:solidFill>
                <a:latin typeface="Arial" panose="020B0604020202020204" pitchFamily="34" charset="0"/>
              </a:rPr>
              <a:t>样式设置红色的段落</a:t>
            </a:r>
            <a:r>
              <a:rPr kumimoji="1" lang="en-US" altLang="zh-CN" sz="2000">
                <a:solidFill>
                  <a:schemeClr val="accent2"/>
                </a:solidFill>
                <a:latin typeface="Arial" panose="020B0604020202020204" pitchFamily="34" charset="0"/>
              </a:rPr>
              <a:t>&lt;/p&gt;</a:t>
            </a:r>
          </a:p>
          <a:p>
            <a:pPr eaLnBrk="1" hangingPunct="1"/>
            <a:r>
              <a:rPr kumimoji="1" lang="en-US" altLang="zh-CN" sz="2000">
                <a:solidFill>
                  <a:schemeClr val="accent2"/>
                </a:solidFill>
                <a:latin typeface="Arial" panose="020B0604020202020204" pitchFamily="34" charset="0"/>
              </a:rPr>
              <a:t>&lt;h1 class="green&gt;</a:t>
            </a:r>
            <a:r>
              <a:rPr kumimoji="1" lang="zh-CN" altLang="en-US" sz="2000">
                <a:solidFill>
                  <a:schemeClr val="accent2"/>
                </a:solidFill>
                <a:latin typeface="Arial" panose="020B0604020202020204" pitchFamily="34" charset="0"/>
              </a:rPr>
              <a:t>应用了</a:t>
            </a:r>
            <a:r>
              <a:rPr kumimoji="1" lang="en-US" altLang="zh-CN" sz="2000">
                <a:solidFill>
                  <a:schemeClr val="accent2"/>
                </a:solidFill>
                <a:latin typeface="Arial" panose="020B0604020202020204" pitchFamily="34" charset="0"/>
              </a:rPr>
              <a:t>id</a:t>
            </a:r>
            <a:r>
              <a:rPr kumimoji="1" lang="zh-CN" altLang="en-US" sz="2000">
                <a:solidFill>
                  <a:schemeClr val="accent2"/>
                </a:solidFill>
                <a:latin typeface="Arial" panose="020B0604020202020204" pitchFamily="34" charset="0"/>
              </a:rPr>
              <a:t>样式设置绿色的标题</a:t>
            </a:r>
            <a:r>
              <a:rPr kumimoji="1" lang="en-US" altLang="zh-CN" sz="2000">
                <a:solidFill>
                  <a:schemeClr val="accent2"/>
                </a:solidFill>
                <a:latin typeface="Arial" panose="020B0604020202020204" pitchFamily="34" charset="0"/>
              </a:rPr>
              <a:t>1</a:t>
            </a:r>
            <a:r>
              <a:rPr kumimoji="1" lang="zh-CN" altLang="en-US" sz="2000">
                <a:solidFill>
                  <a:schemeClr val="accent2"/>
                </a:solidFill>
                <a:latin typeface="Arial" panose="020B0604020202020204" pitchFamily="34" charset="0"/>
              </a:rPr>
              <a:t>格式文本</a:t>
            </a:r>
            <a:r>
              <a:rPr kumimoji="1" lang="en-US" altLang="zh-CN" sz="2000">
                <a:solidFill>
                  <a:schemeClr val="accent2"/>
                </a:solidFill>
                <a:latin typeface="Arial" panose="020B0604020202020204" pitchFamily="34" charset="0"/>
              </a:rPr>
              <a:t>&lt;/h1&gt;</a:t>
            </a:r>
          </a:p>
        </p:txBody>
      </p:sp>
    </p:spTree>
    <p:extLst>
      <p:ext uri="{BB962C8B-B14F-4D97-AF65-F5344CB8AC3E}">
        <p14:creationId xmlns:p14="http://schemas.microsoft.com/office/powerpoint/2010/main" val="2653554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组合选择器，又叫并</a:t>
            </a:r>
            <a:r>
              <a:rPr lang="zh-CN" altLang="en-US" dirty="0"/>
              <a:t>集选择器是多个选择器通过逗号连接而成的。在声明各种</a:t>
            </a:r>
            <a:r>
              <a:rPr lang="en-US" altLang="zh-CN" dirty="0"/>
              <a:t>CSS</a:t>
            </a:r>
            <a:r>
              <a:rPr lang="zh-CN" altLang="en-US" dirty="0"/>
              <a:t>选择器时，如果某些选择器的风格是完全相同的，或者部分相同，就可以利用并集选择器同时声明风格相同的</a:t>
            </a:r>
            <a:r>
              <a:rPr lang="en-US" altLang="zh-CN" dirty="0"/>
              <a:t>CSS</a:t>
            </a:r>
            <a:r>
              <a:rPr lang="zh-CN" altLang="en-US" dirty="0"/>
              <a:t>选择器</a:t>
            </a:r>
            <a:r>
              <a:rPr lang="zh-CN" altLang="en-US" dirty="0" smtClean="0"/>
              <a:t>。</a:t>
            </a:r>
            <a:endParaRPr lang="en-US" altLang="zh-CN" dirty="0" smtClean="0"/>
          </a:p>
          <a:p>
            <a:endParaRPr lang="en-US" altLang="zh-CN" dirty="0" smtClean="0"/>
          </a:p>
          <a:p>
            <a:endParaRPr lang="en-US" altLang="zh-CN" dirty="0"/>
          </a:p>
          <a:p>
            <a:r>
              <a:rPr lang="zh-CN" altLang="en-US" dirty="0"/>
              <a:t>任何形式的选择器（包括标记选择器、</a:t>
            </a:r>
            <a:r>
              <a:rPr lang="en-US" altLang="zh-CN" dirty="0"/>
              <a:t>class</a:t>
            </a:r>
            <a:r>
              <a:rPr lang="zh-CN" altLang="en-US" dirty="0"/>
              <a:t>类别选择器、</a:t>
            </a:r>
            <a:r>
              <a:rPr lang="en-US" altLang="zh-CN" dirty="0"/>
              <a:t>ID</a:t>
            </a:r>
            <a:r>
              <a:rPr lang="zh-CN" altLang="en-US" dirty="0"/>
              <a:t>选择器等）都可以作为并集选择器的一部分。</a:t>
            </a:r>
          </a:p>
          <a:p>
            <a:endParaRPr lang="zh-CN" altLang="en-US" dirty="0"/>
          </a:p>
        </p:txBody>
      </p:sp>
      <p:sp>
        <p:nvSpPr>
          <p:cNvPr id="3" name="标题 2"/>
          <p:cNvSpPr>
            <a:spLocks noGrp="1"/>
          </p:cNvSpPr>
          <p:nvPr>
            <p:ph type="title"/>
          </p:nvPr>
        </p:nvSpPr>
        <p:spPr/>
        <p:txBody>
          <a:bodyPr/>
          <a:lstStyle/>
          <a:p>
            <a:r>
              <a:rPr lang="en-US" altLang="zh-CN" kern="1200" dirty="0">
                <a:solidFill>
                  <a:srgbClr val="F8F8F8"/>
                </a:solidFill>
                <a:latin typeface="微软雅黑"/>
              </a:rPr>
              <a:t>3.1.7  </a:t>
            </a:r>
            <a:r>
              <a:rPr lang="zh-CN" altLang="zh-CN" kern="1200" dirty="0">
                <a:solidFill>
                  <a:srgbClr val="F8F8F8"/>
                </a:solidFill>
                <a:latin typeface="微软雅黑"/>
              </a:rPr>
              <a:t>组合选择器</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91328947"/>
              </p:ext>
            </p:extLst>
          </p:nvPr>
        </p:nvGraphicFramePr>
        <p:xfrm>
          <a:off x="2641997" y="3717032"/>
          <a:ext cx="5878512" cy="1714500"/>
        </p:xfrm>
        <a:graphic>
          <a:graphicData uri="http://schemas.openxmlformats.org/presentationml/2006/ole">
            <mc:AlternateContent xmlns:mc="http://schemas.openxmlformats.org/markup-compatibility/2006">
              <mc:Choice xmlns:v="urn:schemas-microsoft-com:vml" Requires="v">
                <p:oleObj spid="_x0000_s4145" name="Visio" r:id="rId4" imgW="4705395" imgH="1362042" progId="Visio.Drawing.11">
                  <p:embed/>
                </p:oleObj>
              </mc:Choice>
              <mc:Fallback>
                <p:oleObj name="Visio" r:id="rId4" imgW="4705395" imgH="1362042" progId="Visio.Drawing.11">
                  <p:embed/>
                  <p:pic>
                    <p:nvPicPr>
                      <p:cNvPr id="0" name=""/>
                      <p:cNvPicPr>
                        <a:picLocks noChangeAspect="1" noChangeArrowheads="1"/>
                      </p:cNvPicPr>
                      <p:nvPr/>
                    </p:nvPicPr>
                    <p:blipFill>
                      <a:blip r:embed="rId5"/>
                      <a:srcRect/>
                      <a:stretch>
                        <a:fillRect/>
                      </a:stretch>
                    </p:blipFill>
                    <p:spPr bwMode="auto">
                      <a:xfrm>
                        <a:off x="2641997" y="3717032"/>
                        <a:ext cx="5878512"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AutoShape 5"/>
          <p:cNvSpPr>
            <a:spLocks noChangeArrowheads="1"/>
          </p:cNvSpPr>
          <p:nvPr/>
        </p:nvSpPr>
        <p:spPr bwMode="gray">
          <a:xfrm>
            <a:off x="2353965" y="2119164"/>
            <a:ext cx="6336704" cy="4318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smtClean="0">
                <a:solidFill>
                  <a:schemeClr val="accent2"/>
                </a:solidFill>
                <a:latin typeface="Arial" panose="020B0604020202020204" pitchFamily="34" charset="0"/>
              </a:rPr>
              <a:t>h3,.special </a:t>
            </a:r>
            <a:r>
              <a:rPr kumimoji="1" lang="en-US" altLang="zh-CN" sz="2000" dirty="0">
                <a:solidFill>
                  <a:schemeClr val="accent2"/>
                </a:solidFill>
                <a:latin typeface="Arial" panose="020B0604020202020204" pitchFamily="34" charset="0"/>
              </a:rPr>
              <a:t>{ text-indent:2em; font-size:14px;}</a:t>
            </a:r>
          </a:p>
        </p:txBody>
      </p:sp>
    </p:spTree>
    <p:extLst>
      <p:ext uri="{BB962C8B-B14F-4D97-AF65-F5344CB8AC3E}">
        <p14:creationId xmlns:p14="http://schemas.microsoft.com/office/powerpoint/2010/main" val="3972080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345854" y="950913"/>
            <a:ext cx="9433047" cy="4819650"/>
          </a:xfrm>
        </p:spPr>
        <p:txBody>
          <a:bodyPr/>
          <a:lstStyle/>
          <a:p>
            <a:pPr marL="0" indent="0">
              <a:buNone/>
            </a:pPr>
            <a:r>
              <a:rPr lang="zh-CN" altLang="zh-CN" dirty="0" smtClean="0">
                <a:latin typeface="+mn-ea"/>
              </a:rPr>
              <a:t>后代选择器（</a:t>
            </a:r>
            <a:r>
              <a:rPr lang="en-US" altLang="zh-CN" dirty="0" smtClean="0">
                <a:latin typeface="+mn-ea"/>
              </a:rPr>
              <a:t>descendant selector</a:t>
            </a:r>
            <a:r>
              <a:rPr lang="zh-CN" altLang="zh-CN" dirty="0" smtClean="0">
                <a:latin typeface="+mn-ea"/>
              </a:rPr>
              <a:t>）可以选择作为某元素后代的元素，它允许根据文档的上下文关系来确定某个标签的样式。通过合理地使用后代选择器，可以使</a:t>
            </a:r>
            <a:r>
              <a:rPr lang="en-US" altLang="zh-CN" dirty="0" smtClean="0">
                <a:latin typeface="+mn-ea"/>
              </a:rPr>
              <a:t>HTML</a:t>
            </a:r>
            <a:r>
              <a:rPr lang="zh-CN" altLang="zh-CN" dirty="0" smtClean="0">
                <a:latin typeface="+mn-ea"/>
              </a:rPr>
              <a:t>代码变得更加整洁。后代选择器的样式定义格式为</a:t>
            </a:r>
          </a:p>
          <a:p>
            <a:pPr marL="0" indent="0">
              <a:buNone/>
            </a:pPr>
            <a:r>
              <a:rPr lang="en-US" altLang="zh-CN" b="1" dirty="0" smtClean="0">
                <a:latin typeface="+mn-ea"/>
              </a:rPr>
              <a:t> </a:t>
            </a:r>
            <a:endParaRPr lang="zh-CN" altLang="zh-CN" dirty="0" smtClean="0">
              <a:latin typeface="+mn-ea"/>
            </a:endParaRPr>
          </a:p>
          <a:p>
            <a:pPr marL="0" indent="0">
              <a:buNone/>
            </a:pPr>
            <a:r>
              <a:rPr lang="zh-CN" altLang="zh-CN" b="1" dirty="0" smtClean="0">
                <a:latin typeface="+mn-ea"/>
              </a:rPr>
              <a:t>选择器</a:t>
            </a:r>
            <a:r>
              <a:rPr lang="en-US" altLang="zh-CN" b="1" dirty="0" smtClean="0">
                <a:latin typeface="+mn-ea"/>
              </a:rPr>
              <a:t>1 </a:t>
            </a:r>
            <a:r>
              <a:rPr lang="zh-CN" altLang="zh-CN" b="1" dirty="0" smtClean="0">
                <a:latin typeface="+mn-ea"/>
              </a:rPr>
              <a:t>选择器</a:t>
            </a:r>
            <a:r>
              <a:rPr lang="en-US" altLang="zh-CN" b="1" dirty="0" smtClean="0">
                <a:latin typeface="+mn-ea"/>
              </a:rPr>
              <a:t>2  … </a:t>
            </a:r>
            <a:r>
              <a:rPr lang="zh-CN" altLang="zh-CN" b="1" dirty="0" smtClean="0">
                <a:latin typeface="+mn-ea"/>
              </a:rPr>
              <a:t>选择器</a:t>
            </a:r>
            <a:r>
              <a:rPr lang="en-US" altLang="zh-CN" b="1" dirty="0" smtClean="0">
                <a:latin typeface="+mn-ea"/>
              </a:rPr>
              <a:t>n{</a:t>
            </a:r>
            <a:r>
              <a:rPr lang="zh-CN" altLang="zh-CN" b="1" dirty="0" smtClean="0">
                <a:latin typeface="+mn-ea"/>
              </a:rPr>
              <a:t>属性：属性值</a:t>
            </a:r>
            <a:r>
              <a:rPr lang="en-US" altLang="zh-CN" b="1" dirty="0" smtClean="0">
                <a:latin typeface="+mn-ea"/>
              </a:rPr>
              <a:t>; </a:t>
            </a:r>
            <a:r>
              <a:rPr lang="zh-CN" altLang="zh-CN" b="1" dirty="0" smtClean="0">
                <a:latin typeface="+mn-ea"/>
              </a:rPr>
              <a:t>属性：属性值</a:t>
            </a:r>
            <a:r>
              <a:rPr lang="en-US" altLang="zh-CN" b="1" dirty="0" smtClean="0">
                <a:latin typeface="+mn-ea"/>
              </a:rPr>
              <a:t>;... }</a:t>
            </a:r>
            <a:endParaRPr lang="zh-CN" altLang="zh-CN" dirty="0" smtClean="0">
              <a:latin typeface="+mn-ea"/>
            </a:endParaRPr>
          </a:p>
          <a:p>
            <a:pPr marL="0" indent="0">
              <a:buNone/>
            </a:pPr>
            <a:r>
              <a:rPr lang="en-US" altLang="zh-CN" b="1" dirty="0" smtClean="0">
                <a:latin typeface="+mn-ea"/>
              </a:rPr>
              <a:t> </a:t>
            </a:r>
            <a:endParaRPr lang="zh-CN" altLang="zh-CN" dirty="0" smtClean="0">
              <a:latin typeface="+mn-ea"/>
            </a:endParaRPr>
          </a:p>
          <a:p>
            <a:pPr marL="0" indent="0">
              <a:buNone/>
            </a:pPr>
            <a:r>
              <a:rPr lang="zh-CN" altLang="zh-CN" dirty="0" smtClean="0">
                <a:latin typeface="+mn-ea"/>
              </a:rPr>
              <a:t>比如说，表格内的链接的文字大小为</a:t>
            </a:r>
            <a:r>
              <a:rPr lang="en-US" altLang="zh-CN" dirty="0" smtClean="0">
                <a:latin typeface="+mn-ea"/>
              </a:rPr>
              <a:t>12</a:t>
            </a:r>
            <a:r>
              <a:rPr lang="zh-CN" altLang="zh-CN" dirty="0" smtClean="0">
                <a:latin typeface="+mn-ea"/>
              </a:rPr>
              <a:t>像素，而表格外的链接的文字仍为默认大小，可以这样定义一个后代选择器：</a:t>
            </a:r>
          </a:p>
          <a:p>
            <a:pPr marL="0" indent="0">
              <a:buNone/>
            </a:pPr>
            <a:endParaRPr lang="en-US" altLang="zh-CN" dirty="0" smtClean="0">
              <a:latin typeface="+mn-ea"/>
            </a:endParaRPr>
          </a:p>
          <a:p>
            <a:pPr marL="0" indent="0">
              <a:buNone/>
            </a:pPr>
            <a:endParaRPr lang="zh-CN" altLang="en-US" dirty="0" smtClean="0">
              <a:latin typeface="+mn-ea"/>
            </a:endParaRPr>
          </a:p>
        </p:txBody>
      </p:sp>
      <p:sp>
        <p:nvSpPr>
          <p:cNvPr id="96260"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13316" name="AutoShape 5"/>
          <p:cNvSpPr>
            <a:spLocks noChangeArrowheads="1"/>
          </p:cNvSpPr>
          <p:nvPr/>
        </p:nvSpPr>
        <p:spPr bwMode="gray">
          <a:xfrm>
            <a:off x="3146053" y="3933056"/>
            <a:ext cx="5545137" cy="14239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table a</a:t>
            </a:r>
          </a:p>
          <a:p>
            <a:pPr eaLnBrk="1" hangingPunct="1"/>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font-size: 12px</a:t>
            </a:r>
          </a:p>
          <a:p>
            <a:pPr eaLnBrk="1" hangingPunct="1"/>
            <a:r>
              <a:rPr kumimoji="1" lang="en-US" altLang="zh-CN" sz="2000" dirty="0">
                <a:solidFill>
                  <a:schemeClr val="accent2"/>
                </a:solidFill>
                <a:latin typeface="Arial" panose="020B0604020202020204" pitchFamily="34" charset="0"/>
              </a:rPr>
              <a:t>}</a:t>
            </a:r>
          </a:p>
        </p:txBody>
      </p:sp>
      <p:sp>
        <p:nvSpPr>
          <p:cNvPr id="13317" name="标题 1"/>
          <p:cNvSpPr>
            <a:spLocks noGrp="1"/>
          </p:cNvSpPr>
          <p:nvPr>
            <p:ph type="title"/>
          </p:nvPr>
        </p:nvSpPr>
        <p:spPr>
          <a:xfrm>
            <a:off x="1345854" y="228600"/>
            <a:ext cx="895464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3.1.8  </a:t>
            </a:r>
            <a:r>
              <a:rPr lang="zh-CN" altLang="zh-CN" kern="1200" dirty="0">
                <a:solidFill>
                  <a:srgbClr val="F8F8F8"/>
                </a:solidFill>
                <a:latin typeface="微软雅黑"/>
                <a:ea typeface="微软雅黑"/>
                <a:cs typeface="+mn-cs"/>
              </a:rPr>
              <a:t>后代选择器</a:t>
            </a:r>
          </a:p>
        </p:txBody>
      </p:sp>
      <p:sp>
        <p:nvSpPr>
          <p:cNvPr id="2" name="矩形 1"/>
          <p:cNvSpPr/>
          <p:nvPr/>
        </p:nvSpPr>
        <p:spPr>
          <a:xfrm>
            <a:off x="1747975" y="5827431"/>
            <a:ext cx="6096000" cy="400110"/>
          </a:xfrm>
          <a:prstGeom prst="rect">
            <a:avLst/>
          </a:prstGeom>
          <a:solidFill>
            <a:schemeClr val="bg2">
              <a:lumMod val="20000"/>
              <a:lumOff val="80000"/>
            </a:schemeClr>
          </a:solidFill>
          <a:ln>
            <a:solidFill>
              <a:srgbClr val="FF0000"/>
            </a:solidFill>
          </a:ln>
        </p:spPr>
        <p:txBody>
          <a:bodyPr>
            <a:spAutoFit/>
          </a:bodyPr>
          <a:lstStyle/>
          <a:p>
            <a:pPr algn="just"/>
            <a:r>
              <a:rPr lang="zh-CN" altLang="en-US" sz="2000" dirty="0" smtClean="0">
                <a:solidFill>
                  <a:srgbClr val="333333"/>
                </a:solidFill>
                <a:latin typeface="+mn-ea"/>
                <a:ea typeface="+mn-ea"/>
              </a:rPr>
              <a:t>后代选择器对</a:t>
            </a:r>
            <a:r>
              <a:rPr lang="en-US" altLang="zh-CN" sz="2000" dirty="0" smtClean="0">
                <a:solidFill>
                  <a:srgbClr val="333333"/>
                </a:solidFill>
                <a:latin typeface="+mn-ea"/>
                <a:ea typeface="+mn-ea"/>
              </a:rPr>
              <a:t>p</a:t>
            </a:r>
            <a:r>
              <a:rPr lang="zh-CN" altLang="en-US" sz="2000" dirty="0">
                <a:solidFill>
                  <a:srgbClr val="333333"/>
                </a:solidFill>
                <a:latin typeface="+mn-ea"/>
                <a:ea typeface="+mn-ea"/>
              </a:rPr>
              <a:t>元素</a:t>
            </a:r>
            <a:r>
              <a:rPr lang="zh-CN" altLang="en-US" sz="2000" dirty="0" smtClean="0">
                <a:solidFill>
                  <a:srgbClr val="333333"/>
                </a:solidFill>
                <a:latin typeface="+mn-ea"/>
                <a:ea typeface="+mn-ea"/>
              </a:rPr>
              <a:t>里面写</a:t>
            </a:r>
            <a:r>
              <a:rPr lang="en-US" altLang="zh-CN" sz="2000" dirty="0" smtClean="0">
                <a:solidFill>
                  <a:srgbClr val="333333"/>
                </a:solidFill>
                <a:latin typeface="+mn-ea"/>
                <a:ea typeface="+mn-ea"/>
              </a:rPr>
              <a:t>div</a:t>
            </a:r>
            <a:r>
              <a:rPr lang="zh-CN" altLang="en-US" sz="2000" dirty="0" smtClean="0">
                <a:solidFill>
                  <a:srgbClr val="333333"/>
                </a:solidFill>
                <a:latin typeface="+mn-ea"/>
                <a:ea typeface="+mn-ea"/>
              </a:rPr>
              <a:t>元素或</a:t>
            </a:r>
            <a:r>
              <a:rPr lang="en-US" altLang="zh-CN" sz="2000" dirty="0" smtClean="0">
                <a:solidFill>
                  <a:srgbClr val="333333"/>
                </a:solidFill>
                <a:latin typeface="+mn-ea"/>
                <a:ea typeface="+mn-ea"/>
              </a:rPr>
              <a:t>p</a:t>
            </a:r>
            <a:r>
              <a:rPr lang="zh-CN" altLang="en-US" sz="2000" dirty="0" smtClean="0">
                <a:solidFill>
                  <a:srgbClr val="333333"/>
                </a:solidFill>
                <a:latin typeface="+mn-ea"/>
                <a:ea typeface="+mn-ea"/>
              </a:rPr>
              <a:t>元素不起作用</a:t>
            </a:r>
            <a:endParaRPr lang="zh-CN" altLang="en-US" sz="2000" dirty="0">
              <a:solidFill>
                <a:srgbClr val="333333"/>
              </a:solidFill>
              <a:latin typeface="+mn-ea"/>
              <a:ea typeface="+mn-ea"/>
            </a:endParaRPr>
          </a:p>
        </p:txBody>
      </p:sp>
    </p:spTree>
    <p:extLst>
      <p:ext uri="{BB962C8B-B14F-4D97-AF65-F5344CB8AC3E}">
        <p14:creationId xmlns:p14="http://schemas.microsoft.com/office/powerpoint/2010/main" val="2043633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152638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80" name="Rectangle 4"/>
          <p:cNvSpPr>
            <a:spLocks noChangeArrowheads="1"/>
          </p:cNvSpPr>
          <p:nvPr/>
        </p:nvSpPr>
        <p:spPr bwMode="auto">
          <a:xfrm>
            <a:off x="152638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 name="折角形 44"/>
          <p:cNvSpPr>
            <a:spLocks noChangeArrowheads="1"/>
          </p:cNvSpPr>
          <p:nvPr/>
        </p:nvSpPr>
        <p:spPr bwMode="auto">
          <a:xfrm>
            <a:off x="1526381" y="1843089"/>
            <a:ext cx="2549525" cy="3435350"/>
          </a:xfrm>
          <a:prstGeom prst="foldedCorner">
            <a:avLst>
              <a:gd name="adj" fmla="val 12500"/>
            </a:avLst>
          </a:prstGeom>
          <a:solidFill>
            <a:srgbClr val="EB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1600" b="1" dirty="0">
                <a:solidFill>
                  <a:srgbClr val="1369B2"/>
                </a:solidFill>
                <a:latin typeface="微软雅黑" panose="020B0503020204020204" pitchFamily="34" charset="-122"/>
                <a:ea typeface="微软雅黑" panose="020B0503020204020204" pitchFamily="34" charset="-122"/>
              </a:rPr>
              <a:t>标签</a:t>
            </a:r>
            <a:r>
              <a:rPr lang="zh-CN" altLang="zh-CN" sz="1600" b="1" dirty="0">
                <a:solidFill>
                  <a:srgbClr val="1369B2"/>
                </a:solidFill>
                <a:latin typeface="微软雅黑" panose="020B0503020204020204" pitchFamily="34" charset="-122"/>
                <a:ea typeface="微软雅黑" panose="020B0503020204020204" pitchFamily="34" charset="-122"/>
              </a:rPr>
              <a:t>指定式选择器</a:t>
            </a:r>
            <a:r>
              <a:rPr lang="zh-CN" altLang="zh-CN" sz="1600" dirty="0">
                <a:solidFill>
                  <a:schemeClr val="accent6"/>
                </a:solidFill>
                <a:latin typeface="微软雅黑" panose="020B0503020204020204" pitchFamily="34" charset="-122"/>
                <a:ea typeface="微软雅黑" panose="020B0503020204020204" pitchFamily="34" charset="-122"/>
              </a:rPr>
              <a:t>又称交集选择器，由两个选择器构成，其中第一个为</a:t>
            </a:r>
            <a:r>
              <a:rPr lang="zh-CN" altLang="en-US" sz="1600" dirty="0">
                <a:solidFill>
                  <a:schemeClr val="accent6"/>
                </a:solidFill>
                <a:latin typeface="微软雅黑" panose="020B0503020204020204" pitchFamily="34" charset="-122"/>
                <a:ea typeface="微软雅黑" panose="020B0503020204020204" pitchFamily="34" charset="-122"/>
              </a:rPr>
              <a:t>标签</a:t>
            </a:r>
            <a:r>
              <a:rPr lang="zh-CN" altLang="zh-CN" sz="1600" dirty="0">
                <a:solidFill>
                  <a:schemeClr val="accent6"/>
                </a:solidFill>
                <a:latin typeface="微软雅黑" panose="020B0503020204020204" pitchFamily="34" charset="-122"/>
                <a:ea typeface="微软雅黑" panose="020B0503020204020204" pitchFamily="34" charset="-122"/>
              </a:rPr>
              <a:t>选择器，第二个为</a:t>
            </a:r>
            <a:r>
              <a:rPr lang="en-US" altLang="zh-CN" sz="1600" dirty="0">
                <a:solidFill>
                  <a:schemeClr val="accent6"/>
                </a:solidFill>
                <a:latin typeface="微软雅黑" panose="020B0503020204020204" pitchFamily="34" charset="-122"/>
                <a:ea typeface="微软雅黑" panose="020B0503020204020204" pitchFamily="34" charset="-122"/>
              </a:rPr>
              <a:t>class</a:t>
            </a:r>
            <a:r>
              <a:rPr lang="zh-CN" altLang="zh-CN" sz="1600" dirty="0">
                <a:solidFill>
                  <a:schemeClr val="accent6"/>
                </a:solidFill>
                <a:latin typeface="微软雅黑" panose="020B0503020204020204" pitchFamily="34" charset="-122"/>
                <a:ea typeface="微软雅黑" panose="020B0503020204020204" pitchFamily="34" charset="-122"/>
              </a:rPr>
              <a:t>选择器或</a:t>
            </a:r>
            <a:r>
              <a:rPr lang="en-US" altLang="zh-CN" sz="1600" dirty="0">
                <a:solidFill>
                  <a:schemeClr val="accent6"/>
                </a:solidFill>
                <a:latin typeface="微软雅黑" panose="020B0503020204020204" pitchFamily="34" charset="-122"/>
                <a:ea typeface="微软雅黑" panose="020B0503020204020204" pitchFamily="34" charset="-122"/>
              </a:rPr>
              <a:t>id</a:t>
            </a:r>
            <a:r>
              <a:rPr lang="zh-CN" altLang="zh-CN" sz="1600" dirty="0">
                <a:solidFill>
                  <a:schemeClr val="accent6"/>
                </a:solidFill>
                <a:latin typeface="微软雅黑" panose="020B0503020204020204" pitchFamily="34" charset="-122"/>
                <a:ea typeface="微软雅黑" panose="020B0503020204020204" pitchFamily="34" charset="-122"/>
              </a:rPr>
              <a:t>选择器，两个选择器之间不能有空格，如</a:t>
            </a:r>
            <a:r>
              <a:rPr lang="en-US" altLang="zh-CN" sz="1600" dirty="0">
                <a:solidFill>
                  <a:schemeClr val="accent6"/>
                </a:solidFill>
                <a:latin typeface="微软雅黑" panose="020B0503020204020204" pitchFamily="34" charset="-122"/>
                <a:ea typeface="微软雅黑" panose="020B0503020204020204" pitchFamily="34" charset="-122"/>
              </a:rPr>
              <a:t>h3.special</a:t>
            </a:r>
            <a:r>
              <a:rPr lang="zh-CN" altLang="zh-CN" sz="1600" dirty="0">
                <a:solidFill>
                  <a:schemeClr val="accent6"/>
                </a:solidFill>
                <a:latin typeface="微软雅黑" panose="020B0503020204020204" pitchFamily="34" charset="-122"/>
                <a:ea typeface="微软雅黑" panose="020B0503020204020204" pitchFamily="34" charset="-122"/>
              </a:rPr>
              <a:t>或</a:t>
            </a:r>
            <a:r>
              <a:rPr lang="en-US" altLang="zh-CN" sz="1600" dirty="0" err="1">
                <a:solidFill>
                  <a:schemeClr val="accent6"/>
                </a:solidFill>
                <a:latin typeface="微软雅黑" panose="020B0503020204020204" pitchFamily="34" charset="-122"/>
                <a:ea typeface="微软雅黑" panose="020B0503020204020204" pitchFamily="34" charset="-122"/>
              </a:rPr>
              <a:t>p#one</a:t>
            </a:r>
            <a:r>
              <a:rPr lang="zh-CN" altLang="zh-CN" dirty="0">
                <a:solidFill>
                  <a:schemeClr val="accent6"/>
                </a:solidFill>
                <a:latin typeface="微软雅黑" panose="020B0503020204020204" pitchFamily="34" charset="-122"/>
                <a:ea typeface="微软雅黑" panose="020B0503020204020204" pitchFamily="34" charset="-122"/>
              </a:rPr>
              <a:t>。</a:t>
            </a:r>
            <a:endParaRPr lang="zh-CN" altLang="en-US" b="1" dirty="0">
              <a:solidFill>
                <a:schemeClr val="accent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折角形 44"/>
          <p:cNvSpPr>
            <a:spLocks noChangeArrowheads="1"/>
          </p:cNvSpPr>
          <p:nvPr/>
        </p:nvSpPr>
        <p:spPr bwMode="auto">
          <a:xfrm>
            <a:off x="4172744" y="1843089"/>
            <a:ext cx="2549525" cy="3435350"/>
          </a:xfrm>
          <a:prstGeom prst="foldedCorner">
            <a:avLst>
              <a:gd name="adj" fmla="val 12500"/>
            </a:avLst>
          </a:prstGeom>
          <a:solidFill>
            <a:srgbClr val="E7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zh-CN" sz="1600" b="1" dirty="0">
                <a:solidFill>
                  <a:srgbClr val="1369B2"/>
                </a:solidFill>
                <a:latin typeface="微软雅黑" panose="020B0503020204020204" pitchFamily="34" charset="-122"/>
                <a:ea typeface="微软雅黑" panose="020B0503020204020204" pitchFamily="34" charset="-122"/>
              </a:rPr>
              <a:t>后代选择器用</a:t>
            </a:r>
            <a:r>
              <a:rPr lang="zh-CN" altLang="zh-CN" sz="1600" dirty="0">
                <a:solidFill>
                  <a:schemeClr val="accent6"/>
                </a:solidFill>
                <a:latin typeface="微软雅黑" panose="020B0503020204020204" pitchFamily="34" charset="-122"/>
                <a:ea typeface="微软雅黑" panose="020B0503020204020204" pitchFamily="34" charset="-122"/>
              </a:rPr>
              <a:t>来选择元素或元素组的后代，其写法就是把外层</a:t>
            </a:r>
            <a:r>
              <a:rPr lang="zh-CN" altLang="en-US" sz="1600" dirty="0">
                <a:solidFill>
                  <a:schemeClr val="accent6"/>
                </a:solidFill>
                <a:latin typeface="微软雅黑" panose="020B0503020204020204" pitchFamily="34" charset="-122"/>
                <a:ea typeface="微软雅黑" panose="020B0503020204020204" pitchFamily="34" charset="-122"/>
              </a:rPr>
              <a:t>标签</a:t>
            </a:r>
            <a:r>
              <a:rPr lang="zh-CN" altLang="zh-CN" sz="1600" dirty="0">
                <a:solidFill>
                  <a:schemeClr val="accent6"/>
                </a:solidFill>
                <a:latin typeface="微软雅黑" panose="020B0503020204020204" pitchFamily="34" charset="-122"/>
                <a:ea typeface="微软雅黑" panose="020B0503020204020204" pitchFamily="34" charset="-122"/>
              </a:rPr>
              <a:t>写在前面，内层</a:t>
            </a:r>
            <a:r>
              <a:rPr lang="zh-CN" altLang="en-US" sz="1600" dirty="0">
                <a:solidFill>
                  <a:schemeClr val="accent6"/>
                </a:solidFill>
                <a:latin typeface="微软雅黑" panose="020B0503020204020204" pitchFamily="34" charset="-122"/>
                <a:ea typeface="微软雅黑" panose="020B0503020204020204" pitchFamily="34" charset="-122"/>
              </a:rPr>
              <a:t>标签</a:t>
            </a:r>
            <a:r>
              <a:rPr lang="zh-CN" altLang="zh-CN" sz="1600" dirty="0">
                <a:solidFill>
                  <a:schemeClr val="accent6"/>
                </a:solidFill>
                <a:latin typeface="微软雅黑" panose="020B0503020204020204" pitchFamily="34" charset="-122"/>
                <a:ea typeface="微软雅黑" panose="020B0503020204020204" pitchFamily="34" charset="-122"/>
              </a:rPr>
              <a:t>写在后面，中间用空格分隔。当</a:t>
            </a:r>
            <a:r>
              <a:rPr lang="zh-CN" altLang="en-US" sz="1600" dirty="0">
                <a:solidFill>
                  <a:schemeClr val="accent6"/>
                </a:solidFill>
                <a:latin typeface="微软雅黑" panose="020B0503020204020204" pitchFamily="34" charset="-122"/>
                <a:ea typeface="微软雅黑" panose="020B0503020204020204" pitchFamily="34" charset="-122"/>
              </a:rPr>
              <a:t>标签</a:t>
            </a:r>
            <a:r>
              <a:rPr lang="zh-CN" altLang="zh-CN" sz="1600" dirty="0">
                <a:solidFill>
                  <a:schemeClr val="accent6"/>
                </a:solidFill>
                <a:latin typeface="微软雅黑" panose="020B0503020204020204" pitchFamily="34" charset="-122"/>
                <a:ea typeface="微软雅黑" panose="020B0503020204020204" pitchFamily="34" charset="-122"/>
              </a:rPr>
              <a:t>发生嵌套时，内层</a:t>
            </a:r>
            <a:r>
              <a:rPr lang="zh-CN" altLang="en-US" sz="1600" dirty="0">
                <a:solidFill>
                  <a:schemeClr val="accent6"/>
                </a:solidFill>
                <a:latin typeface="微软雅黑" panose="020B0503020204020204" pitchFamily="34" charset="-122"/>
                <a:ea typeface="微软雅黑" panose="020B0503020204020204" pitchFamily="34" charset="-122"/>
              </a:rPr>
              <a:t>标签</a:t>
            </a:r>
            <a:r>
              <a:rPr lang="zh-CN" altLang="zh-CN" sz="1600" dirty="0">
                <a:solidFill>
                  <a:schemeClr val="accent6"/>
                </a:solidFill>
                <a:latin typeface="微软雅黑" panose="020B0503020204020204" pitchFamily="34" charset="-122"/>
                <a:ea typeface="微软雅黑" panose="020B0503020204020204" pitchFamily="34" charset="-122"/>
              </a:rPr>
              <a:t>就成为外层</a:t>
            </a:r>
            <a:r>
              <a:rPr lang="zh-CN" altLang="en-US" sz="1600" dirty="0">
                <a:solidFill>
                  <a:schemeClr val="accent6"/>
                </a:solidFill>
                <a:latin typeface="微软雅黑" panose="020B0503020204020204" pitchFamily="34" charset="-122"/>
                <a:ea typeface="微软雅黑" panose="020B0503020204020204" pitchFamily="34" charset="-122"/>
              </a:rPr>
              <a:t>标签</a:t>
            </a:r>
            <a:r>
              <a:rPr lang="zh-CN" altLang="zh-CN" sz="1600" dirty="0">
                <a:solidFill>
                  <a:schemeClr val="accent6"/>
                </a:solidFill>
                <a:latin typeface="微软雅黑" panose="020B0503020204020204" pitchFamily="34" charset="-122"/>
                <a:ea typeface="微软雅黑" panose="020B0503020204020204" pitchFamily="34" charset="-122"/>
              </a:rPr>
              <a:t>的后代。</a:t>
            </a:r>
            <a:endParaRPr lang="zh-CN" altLang="en-US" sz="1600" b="1" dirty="0">
              <a:solidFill>
                <a:schemeClr val="accent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折角形 44"/>
          <p:cNvSpPr>
            <a:spLocks noChangeArrowheads="1"/>
          </p:cNvSpPr>
          <p:nvPr/>
        </p:nvSpPr>
        <p:spPr bwMode="auto">
          <a:xfrm>
            <a:off x="6828631" y="1843089"/>
            <a:ext cx="2549525" cy="3435350"/>
          </a:xfrm>
          <a:prstGeom prst="foldedCorner">
            <a:avLst>
              <a:gd name="adj" fmla="val 12500"/>
            </a:avLst>
          </a:prstGeom>
          <a:solidFill>
            <a:srgbClr val="FDF6E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并集选择器</a:t>
            </a:r>
            <a:r>
              <a:rPr lang="zh-CN" altLang="en-US" sz="1600" dirty="0">
                <a:solidFill>
                  <a:schemeClr val="accent6"/>
                </a:solidFill>
                <a:latin typeface="微软雅黑" panose="020B0503020204020204" pitchFamily="34" charset="-122"/>
                <a:ea typeface="微软雅黑" panose="020B0503020204020204" pitchFamily="34" charset="-122"/>
                <a:sym typeface="宋体" panose="02010600030101010101" pitchFamily="2" charset="-122"/>
              </a:rPr>
              <a:t>是各个选择器通过逗号连接而成的，任何形式的选择器都可以作为并集选择器的一部分。若某些选择器定义的样式完全或部分相同，可利用并集选择器为它们定义相同的样式</a:t>
            </a:r>
            <a:r>
              <a:rPr lang="zh-CN" altLang="en-US" sz="1600" dirty="0">
                <a:solidFill>
                  <a:schemeClr val="accent6"/>
                </a:solidFill>
                <a:latin typeface="宋体" panose="02010600030101010101" pitchFamily="2" charset="-122"/>
                <a:sym typeface="宋体" panose="02010600030101010101" pitchFamily="2" charset="-122"/>
              </a:rPr>
              <a:t>。</a:t>
            </a:r>
          </a:p>
        </p:txBody>
      </p:sp>
      <p:sp>
        <p:nvSpPr>
          <p:cNvPr id="8" name="TextBox 41"/>
          <p:cNvSpPr>
            <a:spLocks noChangeArrowheads="1"/>
          </p:cNvSpPr>
          <p:nvPr/>
        </p:nvSpPr>
        <p:spPr bwMode="auto">
          <a:xfrm>
            <a:off x="1526381" y="1306515"/>
            <a:ext cx="2549525" cy="43021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2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标签指定式选择器</a:t>
            </a:r>
            <a:endParaRPr lang="zh-CN" altLang="en-US" sz="2200">
              <a:solidFill>
                <a:srgbClr val="FFFFFF"/>
              </a:solidFill>
            </a:endParaRPr>
          </a:p>
        </p:txBody>
      </p:sp>
      <p:sp>
        <p:nvSpPr>
          <p:cNvPr id="9" name="TextBox 41"/>
          <p:cNvSpPr>
            <a:spLocks noChangeArrowheads="1"/>
          </p:cNvSpPr>
          <p:nvPr/>
        </p:nvSpPr>
        <p:spPr bwMode="auto">
          <a:xfrm>
            <a:off x="4172744" y="1300165"/>
            <a:ext cx="2549525" cy="43021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2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后代选择器</a:t>
            </a:r>
          </a:p>
        </p:txBody>
      </p:sp>
      <p:sp>
        <p:nvSpPr>
          <p:cNvPr id="10" name="TextBox 41"/>
          <p:cNvSpPr>
            <a:spLocks noChangeArrowheads="1"/>
          </p:cNvSpPr>
          <p:nvPr/>
        </p:nvSpPr>
        <p:spPr bwMode="auto">
          <a:xfrm>
            <a:off x="6817519" y="1306515"/>
            <a:ext cx="2549525" cy="43021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2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并集选择器</a:t>
            </a:r>
            <a:endParaRPr lang="zh-CN" altLang="en-US" sz="2200">
              <a:solidFill>
                <a:srgbClr val="FFFFFF"/>
              </a:solidFill>
            </a:endParaRPr>
          </a:p>
        </p:txBody>
      </p:sp>
    </p:spTree>
    <p:custDataLst>
      <p:tags r:id="rId1"/>
    </p:custDataLst>
    <p:extLst>
      <p:ext uri="{BB962C8B-B14F-4D97-AF65-F5344CB8AC3E}">
        <p14:creationId xmlns:p14="http://schemas.microsoft.com/office/powerpoint/2010/main" val="387235142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indent="532800">
              <a:lnSpc>
                <a:spcPct val="130000"/>
              </a:lnSpc>
              <a:defRPr/>
            </a:pPr>
            <a:r>
              <a:rPr lang="zh-CN" altLang="en-US" dirty="0">
                <a:solidFill>
                  <a:srgbClr val="0029AC"/>
                </a:solidFill>
                <a:latin typeface="宋体" pitchFamily="2" charset="-122"/>
              </a:rPr>
              <a:t>盒子模型是</a:t>
            </a:r>
            <a:r>
              <a:rPr lang="en-US" altLang="zh-CN" dirty="0">
                <a:solidFill>
                  <a:srgbClr val="0029AC"/>
                </a:solidFill>
                <a:latin typeface="宋体" pitchFamily="2" charset="-122"/>
              </a:rPr>
              <a:t>CSS</a:t>
            </a:r>
            <a:r>
              <a:rPr lang="zh-CN" altLang="en-US" dirty="0">
                <a:solidFill>
                  <a:srgbClr val="0029AC"/>
                </a:solidFill>
                <a:latin typeface="宋体" pitchFamily="2" charset="-122"/>
              </a:rPr>
              <a:t>控制页面时一个很重要的概念。只有很好地掌握盒子模型以及其中每个元素的用法，才能真正地控制好页面中的各个元素。本章主要介绍盒子模型的基本概念，并讲解</a:t>
            </a:r>
            <a:r>
              <a:rPr lang="en-US" altLang="zh-CN" dirty="0">
                <a:solidFill>
                  <a:srgbClr val="0029AC"/>
                </a:solidFill>
                <a:latin typeface="宋体" pitchFamily="2" charset="-122"/>
              </a:rPr>
              <a:t>CSS</a:t>
            </a:r>
            <a:r>
              <a:rPr lang="zh-CN" altLang="en-US" dirty="0">
                <a:solidFill>
                  <a:srgbClr val="0029AC"/>
                </a:solidFill>
                <a:latin typeface="宋体" pitchFamily="2" charset="-122"/>
              </a:rPr>
              <a:t>定位的基本方法。</a:t>
            </a:r>
          </a:p>
          <a:p>
            <a:pPr indent="532800">
              <a:lnSpc>
                <a:spcPct val="130000"/>
              </a:lnSpc>
              <a:defRPr/>
            </a:pPr>
            <a:r>
              <a:rPr lang="zh-CN" altLang="en-US" dirty="0">
                <a:solidFill>
                  <a:srgbClr val="0029AC"/>
                </a:solidFill>
                <a:latin typeface="宋体" pitchFamily="2" charset="-122"/>
              </a:rPr>
              <a:t>所有页面中的元素都可以看成是一个盒子，占据着一定的页面空间。一般来说，这些被占据的空间往往都要比单纯的内容大。换句话说，可以通过调整盒子的边框和距离等参数来调节盒子的位置和大小。</a:t>
            </a:r>
            <a:endParaRPr lang="zh-CN" altLang="en-US" sz="2400" dirty="0">
              <a:solidFill>
                <a:srgbClr val="0029AC"/>
              </a:solidFill>
              <a:latin typeface="宋体" pitchFamily="2" charset="-122"/>
            </a:endParaRPr>
          </a:p>
          <a:p>
            <a:endParaRPr lang="zh-CN" altLang="en-US" dirty="0">
              <a:solidFill>
                <a:srgbClr val="0029AC"/>
              </a:solidFill>
            </a:endParaRPr>
          </a:p>
        </p:txBody>
      </p:sp>
      <p:sp>
        <p:nvSpPr>
          <p:cNvPr id="3" name="标题 2"/>
          <p:cNvSpPr>
            <a:spLocks noGrp="1"/>
          </p:cNvSpPr>
          <p:nvPr>
            <p:ph type="title"/>
          </p:nvPr>
        </p:nvSpPr>
        <p:spPr/>
        <p:txBody>
          <a:bodyPr/>
          <a:lstStyle/>
          <a:p>
            <a:r>
              <a:rPr lang="en-US" altLang="zh-CN" kern="1200" dirty="0">
                <a:solidFill>
                  <a:srgbClr val="F8F8F8"/>
                </a:solidFill>
                <a:latin typeface="微软雅黑"/>
              </a:rPr>
              <a:t>3.2  </a:t>
            </a:r>
            <a:r>
              <a:rPr lang="zh-CN" altLang="zh-CN" kern="1200" dirty="0">
                <a:solidFill>
                  <a:srgbClr val="F8F8F8"/>
                </a:solidFill>
                <a:latin typeface="微软雅黑"/>
              </a:rPr>
              <a:t>盒模型</a:t>
            </a:r>
            <a:endParaRPr lang="zh-CN" altLang="en-US" dirty="0"/>
          </a:p>
        </p:txBody>
      </p:sp>
    </p:spTree>
    <p:extLst>
      <p:ext uri="{BB962C8B-B14F-4D97-AF65-F5344CB8AC3E}">
        <p14:creationId xmlns:p14="http://schemas.microsoft.com/office/powerpoint/2010/main" val="41673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489869" y="869951"/>
            <a:ext cx="8928992" cy="2071687"/>
          </a:xfrm>
          <a:prstGeom prst="rect">
            <a:avLst/>
          </a:prstGeom>
        </p:spPr>
        <p:txBody>
          <a:bodyPr/>
          <a:lstStyle/>
          <a:p>
            <a:pPr marL="342900" indent="532800">
              <a:lnSpc>
                <a:spcPct val="130000"/>
              </a:lnSpc>
              <a:defRPr/>
            </a:pPr>
            <a:r>
              <a:rPr lang="zh-CN" altLang="en-US" sz="2000" dirty="0">
                <a:solidFill>
                  <a:schemeClr val="accent6"/>
                </a:solidFill>
                <a:latin typeface="+mn-lt"/>
                <a:ea typeface="+mn-ea"/>
              </a:rPr>
              <a:t>在学习盒子模型之前，先来看一个例子。假设在墙上整齐地排列着</a:t>
            </a:r>
            <a:r>
              <a:rPr lang="en-US" altLang="zh-CN" sz="2000" dirty="0">
                <a:solidFill>
                  <a:schemeClr val="accent6"/>
                </a:solidFill>
                <a:latin typeface="+mn-lt"/>
                <a:ea typeface="+mn-ea"/>
              </a:rPr>
              <a:t>4</a:t>
            </a:r>
            <a:r>
              <a:rPr lang="zh-CN" altLang="en-US" sz="2000" dirty="0">
                <a:solidFill>
                  <a:schemeClr val="accent6"/>
                </a:solidFill>
                <a:latin typeface="+mn-lt"/>
                <a:ea typeface="+mn-ea"/>
              </a:rPr>
              <a:t>幅画。对于每幅画来说，都有一个“边框”，在英文中称为“</a:t>
            </a:r>
            <a:r>
              <a:rPr lang="en-US" altLang="zh-CN" sz="2000" dirty="0">
                <a:solidFill>
                  <a:schemeClr val="accent6"/>
                </a:solidFill>
                <a:latin typeface="+mn-lt"/>
                <a:ea typeface="+mn-ea"/>
              </a:rPr>
              <a:t>border”</a:t>
            </a:r>
            <a:r>
              <a:rPr lang="zh-CN" altLang="en-US" sz="2000" dirty="0">
                <a:solidFill>
                  <a:schemeClr val="accent6"/>
                </a:solidFill>
                <a:latin typeface="+mn-lt"/>
                <a:ea typeface="+mn-ea"/>
              </a:rPr>
              <a:t>；每个画框中，画和边框通常都会有一定的距离，这个距离称为“内边距”，在英文中称为“</a:t>
            </a:r>
            <a:r>
              <a:rPr lang="en-US" altLang="zh-CN" sz="2000" dirty="0">
                <a:solidFill>
                  <a:schemeClr val="accent6"/>
                </a:solidFill>
                <a:latin typeface="+mn-lt"/>
                <a:ea typeface="+mn-ea"/>
              </a:rPr>
              <a:t>padding”</a:t>
            </a:r>
            <a:r>
              <a:rPr lang="zh-CN" altLang="en-US" sz="2000" dirty="0">
                <a:solidFill>
                  <a:schemeClr val="accent6"/>
                </a:solidFill>
                <a:latin typeface="+mn-lt"/>
                <a:ea typeface="+mn-ea"/>
              </a:rPr>
              <a:t>；各幅画之间通常也不会紧贴着，它们之间的距离称为“外边距”，在英文中称为“</a:t>
            </a:r>
            <a:r>
              <a:rPr lang="en-US" altLang="zh-CN" sz="2000" dirty="0">
                <a:solidFill>
                  <a:schemeClr val="accent6"/>
                </a:solidFill>
                <a:latin typeface="+mn-lt"/>
                <a:ea typeface="+mn-ea"/>
              </a:rPr>
              <a:t>margin” </a:t>
            </a:r>
            <a:r>
              <a:rPr lang="zh-CN" altLang="en-US" sz="2000" dirty="0">
                <a:solidFill>
                  <a:schemeClr val="accent6"/>
                </a:solidFill>
                <a:latin typeface="+mn-lt"/>
                <a:ea typeface="+mn-ea"/>
              </a:rPr>
              <a:t>。</a:t>
            </a:r>
            <a:endParaRPr lang="zh-CN" altLang="en-US" sz="2000" dirty="0">
              <a:solidFill>
                <a:schemeClr val="accent6"/>
              </a:solidFill>
            </a:endParaRPr>
          </a:p>
          <a:p>
            <a:pPr marL="342900" indent="532800">
              <a:lnSpc>
                <a:spcPct val="130000"/>
              </a:lnSpc>
              <a:defRPr/>
            </a:pPr>
            <a:endParaRPr lang="zh-CN" altLang="en-US" sz="2000" dirty="0">
              <a:solidFill>
                <a:schemeClr val="accent6"/>
              </a:solidFill>
              <a:latin typeface="+mn-lt"/>
              <a:ea typeface="+mn-ea"/>
            </a:endParaRPr>
          </a:p>
        </p:txBody>
      </p:sp>
      <p:sp>
        <p:nvSpPr>
          <p:cNvPr id="17411" name="Text Box 10"/>
          <p:cNvSpPr txBox="1">
            <a:spLocks noChangeArrowheads="1"/>
          </p:cNvSpPr>
          <p:nvPr/>
        </p:nvSpPr>
        <p:spPr bwMode="auto">
          <a:xfrm>
            <a:off x="1201837" y="260648"/>
            <a:ext cx="7513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2400">
                <a:solidFill>
                  <a:srgbClr val="F8F8F8"/>
                </a:solidFill>
                <a:latin typeface="微软雅黑"/>
                <a:ea typeface="+mj-ea"/>
                <a:cs typeface="+mj-cs"/>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r>
              <a:rPr lang="en-US" altLang="zh-CN" dirty="0"/>
              <a:t>3.2.1 </a:t>
            </a:r>
            <a:r>
              <a:rPr lang="zh-CN" altLang="en-US" dirty="0"/>
              <a:t>盒模型的概念</a:t>
            </a:r>
          </a:p>
        </p:txBody>
      </p:sp>
      <p:pic>
        <p:nvPicPr>
          <p:cNvPr id="17412" name="图片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181" y="3284984"/>
            <a:ext cx="243205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4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89869" y="220062"/>
            <a:ext cx="8824912"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smtClean="0">
                <a:solidFill>
                  <a:srgbClr val="F8F8F8"/>
                </a:solidFill>
                <a:latin typeface="微软雅黑"/>
                <a:cs typeface="+mn-cs"/>
              </a:rPr>
              <a:t>3.2.1 </a:t>
            </a:r>
            <a:r>
              <a:rPr lang="zh-CN" altLang="en-US" kern="1200" dirty="0">
                <a:solidFill>
                  <a:srgbClr val="F8F8F8"/>
                </a:solidFill>
                <a:latin typeface="微软雅黑"/>
                <a:cs typeface="+mn-cs"/>
              </a:rPr>
              <a:t>盒模型的</a:t>
            </a:r>
            <a:r>
              <a:rPr lang="zh-CN" altLang="en-US" kern="1200" dirty="0" smtClean="0">
                <a:solidFill>
                  <a:srgbClr val="F8F8F8"/>
                </a:solidFill>
                <a:latin typeface="微软雅黑"/>
                <a:cs typeface="+mn-cs"/>
              </a:rPr>
              <a:t>概念</a:t>
            </a:r>
            <a:endParaRPr lang="zh-CN" altLang="zh-CN" kern="1200" dirty="0">
              <a:solidFill>
                <a:srgbClr val="F8F8F8"/>
              </a:solidFill>
              <a:latin typeface="微软雅黑"/>
              <a:ea typeface="微软雅黑"/>
              <a:cs typeface="+mn-cs"/>
            </a:endParaRP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150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1511" name="Picture 12" descr="ct_boxmodel"/>
          <p:cNvPicPr>
            <a:picLocks noChangeAspect="1" noChangeArrowheads="1"/>
          </p:cNvPicPr>
          <p:nvPr/>
        </p:nvPicPr>
        <p:blipFill>
          <a:blip r:embed="rId3">
            <a:extLst>
              <a:ext uri="{28A0092B-C50C-407E-A947-70E740481C1C}">
                <a14:useLocalDpi xmlns:a14="http://schemas.microsoft.com/office/drawing/2010/main" val="0"/>
              </a:ext>
            </a:extLst>
          </a:blip>
          <a:srcRect b="5995"/>
          <a:stretch>
            <a:fillRect/>
          </a:stretch>
        </p:blipFill>
        <p:spPr bwMode="auto">
          <a:xfrm>
            <a:off x="2353965" y="807978"/>
            <a:ext cx="6120680" cy="575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89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89869" y="260350"/>
            <a:ext cx="88249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Font typeface="Arial" pitchFamily="34" charset="0"/>
            </a:pPr>
            <a:r>
              <a:rPr lang="en-US" altLang="zh-CN" kern="1200" dirty="0">
                <a:solidFill>
                  <a:srgbClr val="F8F8F8"/>
                </a:solidFill>
                <a:latin typeface="微软雅黑"/>
              </a:rPr>
              <a:t>3.2.1 </a:t>
            </a:r>
            <a:r>
              <a:rPr lang="zh-CN" altLang="en-US" kern="1200" dirty="0">
                <a:solidFill>
                  <a:srgbClr val="F8F8F8"/>
                </a:solidFill>
                <a:latin typeface="微软雅黑"/>
              </a:rPr>
              <a:t>盒模型的概念</a:t>
            </a:r>
            <a:endParaRPr lang="zh-CN" altLang="zh-CN" kern="1200" dirty="0">
              <a:solidFill>
                <a:srgbClr val="F8F8F8"/>
              </a:solidFill>
              <a:latin typeface="微软雅黑"/>
            </a:endParaRPr>
          </a:p>
        </p:txBody>
      </p:sp>
      <p:sp>
        <p:nvSpPr>
          <p:cNvPr id="22531" name="Rectangle 3"/>
          <p:cNvSpPr>
            <a:spLocks noGrp="1" noChangeArrowheads="1"/>
          </p:cNvSpPr>
          <p:nvPr>
            <p:ph type="body" idx="1"/>
          </p:nvPr>
        </p:nvSpPr>
        <p:spPr>
          <a:xfrm>
            <a:off x="1273845" y="852488"/>
            <a:ext cx="9793088" cy="5632450"/>
          </a:xfrm>
        </p:spPr>
        <p:txBody>
          <a:bodyPr/>
          <a:lstStyle/>
          <a:p>
            <a:pPr marL="0" indent="0">
              <a:buNone/>
            </a:pPr>
            <a:r>
              <a:rPr lang="fr-FR" altLang="zh-CN" b="1" dirty="0" smtClean="0">
                <a:latin typeface="+mn-ea"/>
              </a:rPr>
              <a:t>1. </a:t>
            </a:r>
            <a:r>
              <a:rPr lang="zh-CN" altLang="zh-CN" b="1" dirty="0" smtClean="0">
                <a:latin typeface="+mn-ea"/>
              </a:rPr>
              <a:t>盒模型的背景</a:t>
            </a:r>
            <a:r>
              <a:rPr lang="fr-FR" altLang="zh-CN" b="1" dirty="0" smtClean="0">
                <a:latin typeface="+mn-ea"/>
              </a:rPr>
              <a:t>	</a:t>
            </a:r>
            <a:endParaRPr lang="zh-CN" altLang="zh-CN" dirty="0" smtClean="0">
              <a:latin typeface="+mn-ea"/>
            </a:endParaRPr>
          </a:p>
          <a:p>
            <a:pPr marL="0" indent="0">
              <a:buNone/>
            </a:pPr>
            <a:r>
              <a:rPr lang="zh-CN" altLang="zh-CN" dirty="0" smtClean="0">
                <a:latin typeface="+mn-ea"/>
              </a:rPr>
              <a:t>在网页文档中，我们往往会设置某个页面元素的背景颜色或者背景图片等效果，这其实设置的就是盒模型边框（</a:t>
            </a:r>
            <a:r>
              <a:rPr lang="en-US" altLang="zh-CN" dirty="0" smtClean="0">
                <a:latin typeface="+mn-ea"/>
              </a:rPr>
              <a:t>border</a:t>
            </a:r>
            <a:r>
              <a:rPr lang="zh-CN" altLang="zh-CN" dirty="0" smtClean="0">
                <a:latin typeface="+mn-ea"/>
              </a:rPr>
              <a:t>）以内区域的背景。</a:t>
            </a:r>
            <a:endParaRPr lang="en-US" altLang="zh-CN" dirty="0" smtClean="0">
              <a:latin typeface="+mn-ea"/>
            </a:endParaRPr>
          </a:p>
          <a:p>
            <a:pPr marL="0" indent="0">
              <a:buNone/>
            </a:pPr>
            <a:endParaRPr lang="en-US" altLang="zh-CN" dirty="0" smtClean="0">
              <a:latin typeface="+mn-ea"/>
            </a:endParaRPr>
          </a:p>
          <a:p>
            <a:pPr marL="0" indent="0">
              <a:buNone/>
            </a:pPr>
            <a:endParaRPr lang="zh-CN" altLang="zh-CN" dirty="0" smtClean="0">
              <a:latin typeface="+mn-ea"/>
            </a:endParaRPr>
          </a:p>
          <a:p>
            <a:pPr marL="0" indent="0">
              <a:buNone/>
            </a:pPr>
            <a:r>
              <a:rPr lang="fr-FR" altLang="zh-CN" b="1" dirty="0" smtClean="0">
                <a:latin typeface="+mn-ea"/>
              </a:rPr>
              <a:t>2. </a:t>
            </a:r>
            <a:r>
              <a:rPr lang="zh-CN" altLang="zh-CN" b="1" dirty="0" smtClean="0">
                <a:latin typeface="+mn-ea"/>
              </a:rPr>
              <a:t>盒模型的宽和高</a:t>
            </a:r>
            <a:endParaRPr lang="zh-CN" altLang="zh-CN" dirty="0" smtClean="0">
              <a:latin typeface="+mn-ea"/>
            </a:endParaRPr>
          </a:p>
          <a:p>
            <a:pPr marL="0" indent="0">
              <a:buNone/>
            </a:pPr>
            <a:r>
              <a:rPr lang="en-US" altLang="zh-CN" dirty="0" smtClean="0">
                <a:latin typeface="+mn-ea"/>
              </a:rPr>
              <a:t> </a:t>
            </a:r>
            <a:endParaRPr lang="zh-CN" altLang="zh-CN" dirty="0" smtClean="0">
              <a:latin typeface="+mn-ea"/>
            </a:endParaRPr>
          </a:p>
          <a:p>
            <a:pPr marL="0" indent="0">
              <a:buNone/>
            </a:pPr>
            <a:r>
              <a:rPr lang="zh-CN" altLang="zh-CN" b="1" dirty="0" smtClean="0">
                <a:latin typeface="+mn-ea"/>
              </a:rPr>
              <a:t>盒模型的宽</a:t>
            </a:r>
            <a:r>
              <a:rPr lang="en-US" altLang="zh-CN" b="1" dirty="0" smtClean="0">
                <a:latin typeface="+mn-ea"/>
              </a:rPr>
              <a:t>=</a:t>
            </a:r>
            <a:r>
              <a:rPr lang="zh-CN" altLang="zh-CN" b="1" dirty="0" smtClean="0">
                <a:latin typeface="+mn-ea"/>
              </a:rPr>
              <a:t>左外边距</a:t>
            </a:r>
            <a:r>
              <a:rPr lang="en-US" altLang="zh-CN" b="1" dirty="0" smtClean="0">
                <a:latin typeface="+mn-ea"/>
              </a:rPr>
              <a:t>+</a:t>
            </a:r>
            <a:r>
              <a:rPr lang="zh-CN" altLang="zh-CN" b="1" dirty="0" smtClean="0">
                <a:latin typeface="+mn-ea"/>
              </a:rPr>
              <a:t>左边框</a:t>
            </a:r>
            <a:r>
              <a:rPr lang="en-US" altLang="zh-CN" b="1" dirty="0" smtClean="0">
                <a:latin typeface="+mn-ea"/>
              </a:rPr>
              <a:t>+</a:t>
            </a:r>
            <a:r>
              <a:rPr lang="zh-CN" altLang="zh-CN" b="1" dirty="0" smtClean="0">
                <a:latin typeface="+mn-ea"/>
              </a:rPr>
              <a:t>左内边距</a:t>
            </a:r>
            <a:r>
              <a:rPr lang="en-US" altLang="zh-CN" b="1" dirty="0" smtClean="0">
                <a:latin typeface="+mn-ea"/>
              </a:rPr>
              <a:t>+</a:t>
            </a:r>
            <a:r>
              <a:rPr lang="zh-CN" altLang="zh-CN" b="1" dirty="0" smtClean="0">
                <a:latin typeface="+mn-ea"/>
              </a:rPr>
              <a:t>内容宽度（</a:t>
            </a:r>
            <a:r>
              <a:rPr lang="en-US" altLang="zh-CN" b="1" dirty="0" smtClean="0">
                <a:latin typeface="+mn-ea"/>
              </a:rPr>
              <a:t>width</a:t>
            </a:r>
            <a:r>
              <a:rPr lang="zh-CN" altLang="zh-CN" b="1" dirty="0" smtClean="0">
                <a:latin typeface="+mn-ea"/>
              </a:rPr>
              <a:t>）</a:t>
            </a:r>
            <a:r>
              <a:rPr lang="en-US" altLang="zh-CN" b="1" dirty="0" smtClean="0">
                <a:latin typeface="+mn-ea"/>
              </a:rPr>
              <a:t>+</a:t>
            </a:r>
            <a:r>
              <a:rPr lang="zh-CN" altLang="zh-CN" b="1" dirty="0" smtClean="0">
                <a:latin typeface="+mn-ea"/>
              </a:rPr>
              <a:t>右内边距</a:t>
            </a:r>
            <a:r>
              <a:rPr lang="en-US" altLang="zh-CN" b="1" dirty="0" smtClean="0">
                <a:latin typeface="+mn-ea"/>
              </a:rPr>
              <a:t>+</a:t>
            </a:r>
            <a:r>
              <a:rPr lang="zh-CN" altLang="zh-CN" b="1" dirty="0" smtClean="0">
                <a:latin typeface="+mn-ea"/>
              </a:rPr>
              <a:t>右边框</a:t>
            </a:r>
            <a:r>
              <a:rPr lang="en-US" altLang="zh-CN" b="1" dirty="0" smtClean="0">
                <a:latin typeface="+mn-ea"/>
              </a:rPr>
              <a:t>+</a:t>
            </a:r>
            <a:r>
              <a:rPr lang="zh-CN" altLang="zh-CN" b="1" dirty="0" smtClean="0">
                <a:latin typeface="+mn-ea"/>
              </a:rPr>
              <a:t>右外边距</a:t>
            </a:r>
            <a:endParaRPr lang="zh-CN" altLang="zh-CN" dirty="0" smtClean="0">
              <a:latin typeface="+mn-ea"/>
            </a:endParaRPr>
          </a:p>
          <a:p>
            <a:pPr marL="0" indent="0">
              <a:buNone/>
            </a:pPr>
            <a:r>
              <a:rPr lang="en-US" altLang="zh-CN" b="1" dirty="0" smtClean="0">
                <a:latin typeface="+mn-ea"/>
              </a:rPr>
              <a:t> </a:t>
            </a:r>
            <a:endParaRPr lang="zh-CN" altLang="zh-CN" dirty="0" smtClean="0">
              <a:latin typeface="+mn-ea"/>
            </a:endParaRPr>
          </a:p>
          <a:p>
            <a:pPr marL="0" indent="0">
              <a:buNone/>
            </a:pPr>
            <a:r>
              <a:rPr lang="zh-CN" altLang="zh-CN" b="1" dirty="0" smtClean="0">
                <a:latin typeface="+mn-ea"/>
              </a:rPr>
              <a:t>盒模型的高</a:t>
            </a:r>
            <a:r>
              <a:rPr lang="en-US" altLang="zh-CN" b="1" dirty="0" smtClean="0">
                <a:latin typeface="+mn-ea"/>
              </a:rPr>
              <a:t>=</a:t>
            </a:r>
            <a:r>
              <a:rPr lang="zh-CN" altLang="zh-CN" b="1" dirty="0" smtClean="0">
                <a:latin typeface="+mn-ea"/>
              </a:rPr>
              <a:t>上外边距</a:t>
            </a:r>
            <a:r>
              <a:rPr lang="en-US" altLang="zh-CN" b="1" dirty="0" smtClean="0">
                <a:latin typeface="+mn-ea"/>
              </a:rPr>
              <a:t>+</a:t>
            </a:r>
            <a:r>
              <a:rPr lang="zh-CN" altLang="zh-CN" b="1" dirty="0" smtClean="0">
                <a:latin typeface="+mn-ea"/>
              </a:rPr>
              <a:t>上边框</a:t>
            </a:r>
            <a:r>
              <a:rPr lang="en-US" altLang="zh-CN" b="1" dirty="0" smtClean="0">
                <a:latin typeface="+mn-ea"/>
              </a:rPr>
              <a:t>+</a:t>
            </a:r>
            <a:r>
              <a:rPr lang="zh-CN" altLang="zh-CN" b="1" dirty="0" smtClean="0">
                <a:latin typeface="+mn-ea"/>
              </a:rPr>
              <a:t>上内边距</a:t>
            </a:r>
            <a:r>
              <a:rPr lang="en-US" altLang="zh-CN" b="1" dirty="0" smtClean="0">
                <a:latin typeface="+mn-ea"/>
              </a:rPr>
              <a:t>+</a:t>
            </a:r>
            <a:r>
              <a:rPr lang="zh-CN" altLang="zh-CN" b="1" dirty="0" smtClean="0">
                <a:latin typeface="+mn-ea"/>
              </a:rPr>
              <a:t>内容高度（</a:t>
            </a:r>
            <a:r>
              <a:rPr lang="en-US" altLang="zh-CN" b="1" dirty="0" smtClean="0">
                <a:latin typeface="+mn-ea"/>
              </a:rPr>
              <a:t>height</a:t>
            </a:r>
            <a:r>
              <a:rPr lang="zh-CN" altLang="zh-CN" b="1" dirty="0" smtClean="0">
                <a:latin typeface="+mn-ea"/>
              </a:rPr>
              <a:t>）</a:t>
            </a:r>
            <a:r>
              <a:rPr lang="en-US" altLang="zh-CN" b="1" dirty="0" smtClean="0">
                <a:latin typeface="+mn-ea"/>
              </a:rPr>
              <a:t>+</a:t>
            </a:r>
            <a:r>
              <a:rPr lang="zh-CN" altLang="zh-CN" b="1" dirty="0" smtClean="0">
                <a:latin typeface="+mn-ea"/>
              </a:rPr>
              <a:t>下内边距</a:t>
            </a:r>
            <a:r>
              <a:rPr lang="en-US" altLang="zh-CN" b="1" dirty="0" smtClean="0">
                <a:latin typeface="+mn-ea"/>
              </a:rPr>
              <a:t>+</a:t>
            </a:r>
            <a:r>
              <a:rPr lang="zh-CN" altLang="zh-CN" b="1" dirty="0" smtClean="0">
                <a:latin typeface="+mn-ea"/>
              </a:rPr>
              <a:t>下边框</a:t>
            </a:r>
            <a:r>
              <a:rPr lang="en-US" altLang="zh-CN" b="1" dirty="0" smtClean="0">
                <a:latin typeface="+mn-ea"/>
              </a:rPr>
              <a:t>+</a:t>
            </a:r>
            <a:r>
              <a:rPr lang="zh-CN" altLang="zh-CN" b="1" dirty="0" smtClean="0">
                <a:latin typeface="+mn-ea"/>
              </a:rPr>
              <a:t>下外边距</a:t>
            </a:r>
            <a:endParaRPr lang="zh-CN" altLang="zh-CN" dirty="0" smtClean="0">
              <a:latin typeface="+mn-ea"/>
            </a:endParaRPr>
          </a:p>
          <a:p>
            <a:pPr marL="0" indent="0">
              <a:buNone/>
            </a:pPr>
            <a:endParaRPr lang="zh-CN" altLang="en-US" dirty="0" smtClean="0">
              <a:latin typeface="+mn-ea"/>
            </a:endParaRP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25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4258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可以通过将元素的 </a:t>
            </a:r>
            <a:r>
              <a:rPr lang="en-US" altLang="zh-CN" dirty="0"/>
              <a:t>margin </a:t>
            </a:r>
            <a:r>
              <a:rPr lang="zh-CN" altLang="en-US" dirty="0"/>
              <a:t>和 </a:t>
            </a:r>
            <a:r>
              <a:rPr lang="en-US" altLang="zh-CN" dirty="0"/>
              <a:t>padding </a:t>
            </a:r>
            <a:r>
              <a:rPr lang="zh-CN" altLang="en-US" dirty="0"/>
              <a:t>设置为零来进行样式初始化，以覆盖这些浏览器样式。这可以分别进行，也可以使用通配符选择器（*）对所有元素进行设置：</a:t>
            </a:r>
          </a:p>
          <a:p>
            <a:endParaRPr lang="zh-CN" altLang="en-US" dirty="0"/>
          </a:p>
          <a:p>
            <a:endParaRPr lang="zh-CN" altLang="en-US" dirty="0"/>
          </a:p>
          <a:p>
            <a:endParaRPr lang="zh-CN" altLang="en-US" dirty="0"/>
          </a:p>
          <a:p>
            <a:endParaRPr lang="zh-CN" altLang="en-US" dirty="0"/>
          </a:p>
          <a:p>
            <a:endParaRPr lang="en-US" altLang="zh-CN" dirty="0" smtClean="0"/>
          </a:p>
          <a:p>
            <a:endParaRPr lang="zh-CN" altLang="en-US" dirty="0"/>
          </a:p>
          <a:p>
            <a:r>
              <a:rPr lang="zh-CN" altLang="en-US" dirty="0"/>
              <a:t>星号（*）为通配符选择器，它能匹配所有元素，省去了一个一个去写元素名称的麻烦</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3.2.2 </a:t>
            </a:r>
            <a:r>
              <a:rPr lang="zh-CN" altLang="en-US" dirty="0"/>
              <a:t>样式</a:t>
            </a:r>
            <a:r>
              <a:rPr lang="zh-CN" altLang="en-US" dirty="0" smtClean="0"/>
              <a:t>初始化</a:t>
            </a:r>
            <a:endParaRPr lang="zh-CN" altLang="en-US" dirty="0"/>
          </a:p>
        </p:txBody>
      </p:sp>
      <p:sp>
        <p:nvSpPr>
          <p:cNvPr id="4" name="AutoShape 5"/>
          <p:cNvSpPr>
            <a:spLocks noChangeArrowheads="1"/>
          </p:cNvSpPr>
          <p:nvPr/>
        </p:nvSpPr>
        <p:spPr bwMode="gray">
          <a:xfrm>
            <a:off x="1993925" y="1988840"/>
            <a:ext cx="7777162" cy="137001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 {</a:t>
            </a:r>
          </a:p>
          <a:p>
            <a:pPr eaLnBrk="1" hangingPunct="1"/>
            <a:r>
              <a:rPr kumimoji="1" lang="en-US" altLang="zh-CN" sz="2000">
                <a:solidFill>
                  <a:schemeClr val="accent2"/>
                </a:solidFill>
                <a:latin typeface="Arial" panose="020B0604020202020204" pitchFamily="34" charset="0"/>
              </a:rPr>
              <a:t>  margin: 0;</a:t>
            </a:r>
          </a:p>
          <a:p>
            <a:pPr eaLnBrk="1" hangingPunct="1"/>
            <a:r>
              <a:rPr kumimoji="1" lang="en-US" altLang="zh-CN" sz="2000">
                <a:solidFill>
                  <a:schemeClr val="accent2"/>
                </a:solidFill>
                <a:latin typeface="Arial" panose="020B0604020202020204" pitchFamily="34" charset="0"/>
              </a:rPr>
              <a:t>  padding: 0;</a:t>
            </a:r>
          </a:p>
          <a:p>
            <a:pPr eaLnBrk="1" hangingPunct="1"/>
            <a:r>
              <a:rPr kumimoji="1" lang="en-US" altLang="zh-CN" sz="2000">
                <a:solidFill>
                  <a:schemeClr val="accent2"/>
                </a:solidFill>
                <a:latin typeface="Arial" panose="020B0604020202020204" pitchFamily="34" charset="0"/>
              </a:rPr>
              <a:t>}</a:t>
            </a:r>
          </a:p>
        </p:txBody>
      </p:sp>
    </p:spTree>
    <p:extLst>
      <p:ext uri="{BB962C8B-B14F-4D97-AF65-F5344CB8AC3E}">
        <p14:creationId xmlns:p14="http://schemas.microsoft.com/office/powerpoint/2010/main" val="2668784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45853" y="233908"/>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3.2.3 </a:t>
            </a:r>
            <a:r>
              <a:rPr lang="zh-CN" altLang="en-US" dirty="0"/>
              <a:t>边框属性（</a:t>
            </a:r>
            <a:r>
              <a:rPr lang="en-US" altLang="zh-CN" dirty="0"/>
              <a:t>border</a:t>
            </a:r>
            <a:r>
              <a:rPr lang="zh-CN" altLang="en-US" dirty="0"/>
              <a:t>）</a:t>
            </a:r>
            <a:endParaRPr lang="zh-CN" altLang="zh-CN" dirty="0"/>
          </a:p>
        </p:txBody>
      </p:sp>
      <p:sp>
        <p:nvSpPr>
          <p:cNvPr id="24579" name="Rectangle 3"/>
          <p:cNvSpPr>
            <a:spLocks noGrp="1" noChangeArrowheads="1"/>
          </p:cNvSpPr>
          <p:nvPr>
            <p:ph type="body" idx="1"/>
          </p:nvPr>
        </p:nvSpPr>
        <p:spPr>
          <a:xfrm>
            <a:off x="1360057" y="982150"/>
            <a:ext cx="9706876" cy="44132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a:t>边框（</a:t>
            </a:r>
            <a:r>
              <a:rPr lang="en-US" altLang="zh-CN" dirty="0"/>
              <a:t>border</a:t>
            </a:r>
            <a:r>
              <a:rPr lang="zh-CN" altLang="zh-CN" dirty="0"/>
              <a:t>）属性是一个复合属性，它可以同时设置一个元素的四条边框的三种属性，包括边框宽度属性（</a:t>
            </a:r>
            <a:r>
              <a:rPr lang="en-US" altLang="zh-CN" dirty="0"/>
              <a:t>border-width</a:t>
            </a:r>
            <a:r>
              <a:rPr lang="zh-CN" altLang="zh-CN" dirty="0"/>
              <a:t>）、边框样式属性（</a:t>
            </a:r>
            <a:r>
              <a:rPr lang="en-US" altLang="zh-CN" dirty="0"/>
              <a:t>border-style</a:t>
            </a:r>
            <a:r>
              <a:rPr lang="zh-CN" altLang="zh-CN" dirty="0"/>
              <a:t>）和边框颜色属性（</a:t>
            </a:r>
            <a:r>
              <a:rPr lang="en-US" altLang="zh-CN" dirty="0"/>
              <a:t>border-color</a:t>
            </a:r>
            <a:r>
              <a:rPr lang="zh-CN" altLang="zh-CN" dirty="0"/>
              <a:t>）。其中边框样式属性用来设置边框所采用的线条样式。定义边框属性时一般要同时定义这三种属性，其格式为</a:t>
            </a:r>
          </a:p>
          <a:p>
            <a:pPr marL="0" indent="0">
              <a:buNone/>
            </a:pPr>
            <a:r>
              <a:rPr lang="en-US" altLang="zh-CN" dirty="0" smtClean="0"/>
              <a:t>	border</a:t>
            </a:r>
            <a:r>
              <a:rPr lang="en-US" altLang="zh-CN" dirty="0"/>
              <a:t>:</a:t>
            </a:r>
            <a:r>
              <a:rPr lang="zh-CN" altLang="zh-CN" dirty="0"/>
              <a:t>宽度 样式 颜色</a:t>
            </a:r>
            <a:r>
              <a:rPr lang="en-US" altLang="zh-CN" dirty="0"/>
              <a:t>;</a:t>
            </a:r>
            <a:endParaRPr lang="zh-CN" altLang="zh-CN" dirty="0"/>
          </a:p>
          <a:p>
            <a:pPr marL="0" indent="0">
              <a:buNone/>
            </a:pPr>
            <a:endParaRPr lang="zh-CN" altLang="zh-CN" dirty="0"/>
          </a:p>
          <a:p>
            <a:pPr marL="0" indent="0">
              <a:buNone/>
            </a:pPr>
            <a:r>
              <a:rPr lang="zh-CN" altLang="zh-CN" dirty="0"/>
              <a:t>如：</a:t>
            </a:r>
          </a:p>
          <a:p>
            <a:endParaRPr lang="zh-CN" altLang="zh-CN" dirty="0"/>
          </a:p>
          <a:p>
            <a:endParaRPr lang="zh-CN" altLang="en-US"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458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24584" name="AutoShape 5"/>
          <p:cNvSpPr>
            <a:spLocks noChangeArrowheads="1"/>
          </p:cNvSpPr>
          <p:nvPr/>
        </p:nvSpPr>
        <p:spPr bwMode="gray">
          <a:xfrm>
            <a:off x="2078175" y="2996952"/>
            <a:ext cx="5435600" cy="13684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div{</a:t>
            </a:r>
          </a:p>
          <a:p>
            <a:pPr eaLnBrk="1" hangingPunct="1"/>
            <a:r>
              <a:rPr kumimoji="1" lang="en-US" altLang="zh-CN" sz="2000">
                <a:solidFill>
                  <a:schemeClr val="accent2"/>
                </a:solidFill>
                <a:latin typeface="Arial" panose="020B0604020202020204" pitchFamily="34" charset="0"/>
              </a:rPr>
              <a:t>border:1px solid red;</a:t>
            </a:r>
          </a:p>
          <a:p>
            <a:pPr eaLnBrk="1" hangingPunct="1"/>
            <a:r>
              <a:rPr kumimoji="1" lang="en-US" altLang="zh-CN" sz="2000">
                <a:solidFill>
                  <a:schemeClr val="accent2"/>
                </a:solidFill>
                <a:latin typeface="Arial" panose="020B0604020202020204" pitchFamily="34" charset="0"/>
              </a:rPr>
              <a:t>}</a:t>
            </a:r>
          </a:p>
        </p:txBody>
      </p:sp>
    </p:spTree>
    <p:extLst>
      <p:ext uri="{BB962C8B-B14F-4D97-AF65-F5344CB8AC3E}">
        <p14:creationId xmlns:p14="http://schemas.microsoft.com/office/powerpoint/2010/main" val="3376072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526381" y="31242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ctr" eaLnBrk="1" hangingPunct="1"/>
            <a:endParaRPr kumimoji="1" lang="zh-CN" altLang="en-US" sz="4400" b="0">
              <a:solidFill>
                <a:srgbClr val="FFFF00"/>
              </a:solidFill>
              <a:latin typeface="黑体" panose="02010609060101010101" pitchFamily="49" charset="-122"/>
              <a:ea typeface="黑体" panose="02010609060101010101" pitchFamily="49" charset="-122"/>
            </a:endParaRPr>
          </a:p>
          <a:p>
            <a:endParaRPr kumimoji="1" lang="zh-CN" altLang="en-US" sz="4400" b="0">
              <a:latin typeface="黑体" panose="02010609060101010101" pitchFamily="49" charset="-122"/>
              <a:ea typeface="黑体" panose="02010609060101010101" pitchFamily="49" charset="-122"/>
            </a:endParaRPr>
          </a:p>
        </p:txBody>
      </p:sp>
      <p:sp>
        <p:nvSpPr>
          <p:cNvPr id="4099" name="Rectangle 3"/>
          <p:cNvSpPr>
            <a:spLocks noGrp="1" noChangeArrowheads="1"/>
          </p:cNvSpPr>
          <p:nvPr>
            <p:ph type="title"/>
          </p:nvPr>
        </p:nvSpPr>
        <p:spPr>
          <a:xfrm>
            <a:off x="1526381" y="229871"/>
            <a:ext cx="3264035" cy="461665"/>
          </a:xfrm>
          <a:noFill/>
        </p:spPr>
        <p:txBody>
          <a:bodyPr wrap="none" rtlCol="0">
            <a:spAutoFit/>
          </a:bodyPr>
          <a:lstStyle/>
          <a:p>
            <a:pPr>
              <a:buFont typeface="Arial" pitchFamily="34" charset="0"/>
            </a:pPr>
            <a:r>
              <a:rPr lang="zh-CN" altLang="en-US" kern="1200" dirty="0">
                <a:solidFill>
                  <a:srgbClr val="F8F8F8"/>
                </a:solidFill>
                <a:latin typeface="微软雅黑"/>
                <a:ea typeface="微软雅黑"/>
                <a:cs typeface="+mn-cs"/>
              </a:rPr>
              <a:t>第</a:t>
            </a:r>
            <a:r>
              <a:rPr lang="en-US" altLang="zh-CN" kern="1200" dirty="0">
                <a:solidFill>
                  <a:srgbClr val="F8F8F8"/>
                </a:solidFill>
                <a:latin typeface="微软雅黑"/>
                <a:ea typeface="微软雅黑"/>
                <a:cs typeface="+mn-cs"/>
              </a:rPr>
              <a:t>3</a:t>
            </a:r>
            <a:r>
              <a:rPr lang="zh-CN" altLang="en-US" kern="1200" dirty="0">
                <a:solidFill>
                  <a:srgbClr val="F8F8F8"/>
                </a:solidFill>
                <a:latin typeface="微软雅黑"/>
                <a:ea typeface="微软雅黑"/>
                <a:cs typeface="+mn-cs"/>
              </a:rPr>
              <a:t>章  使用</a:t>
            </a:r>
            <a:r>
              <a:rPr lang="en-US" altLang="zh-CN" kern="1200" dirty="0">
                <a:solidFill>
                  <a:srgbClr val="F8F8F8"/>
                </a:solidFill>
                <a:latin typeface="微软雅黑"/>
                <a:ea typeface="微软雅黑"/>
                <a:cs typeface="+mn-cs"/>
              </a:rPr>
              <a:t>CSS</a:t>
            </a:r>
            <a:r>
              <a:rPr lang="zh-CN" altLang="en-US" kern="1200" dirty="0">
                <a:solidFill>
                  <a:srgbClr val="F8F8F8"/>
                </a:solidFill>
                <a:latin typeface="微软雅黑"/>
                <a:ea typeface="微软雅黑"/>
                <a:cs typeface="+mn-cs"/>
              </a:rPr>
              <a:t>样式表</a:t>
            </a:r>
          </a:p>
        </p:txBody>
      </p:sp>
      <p:sp>
        <p:nvSpPr>
          <p:cNvPr id="4100" name="Rectangle 4"/>
          <p:cNvSpPr>
            <a:spLocks noGrp="1" noChangeArrowheads="1"/>
          </p:cNvSpPr>
          <p:nvPr>
            <p:ph type="body" idx="1"/>
          </p:nvPr>
        </p:nvSpPr>
        <p:spPr>
          <a:xfrm>
            <a:off x="1201837" y="908720"/>
            <a:ext cx="10081120" cy="4897437"/>
          </a:xfrm>
        </p:spPr>
        <p:txBody>
          <a:bodyPr/>
          <a:lstStyle/>
          <a:p>
            <a:pPr eaLnBrk="1" hangingPunct="1">
              <a:spcAft>
                <a:spcPct val="25000"/>
              </a:spcAft>
              <a:buFont typeface="Wingdings" panose="05000000000000000000" pitchFamily="2" charset="2"/>
              <a:buNone/>
            </a:pPr>
            <a:r>
              <a:rPr lang="zh-CN" altLang="en-US" dirty="0" smtClean="0">
                <a:solidFill>
                  <a:schemeClr val="accent1"/>
                </a:solidFill>
                <a:latin typeface="+mn-ea"/>
              </a:rPr>
              <a:t>学习目标：</a:t>
            </a:r>
          </a:p>
          <a:p>
            <a:pPr eaLnBrk="1" hangingPunct="1"/>
            <a:r>
              <a:rPr lang="zh-CN" altLang="fr-FR" dirty="0" smtClean="0">
                <a:latin typeface="+mn-ea"/>
              </a:rPr>
              <a:t>了解</a:t>
            </a:r>
            <a:r>
              <a:rPr lang="en-US" altLang="zh-CN" dirty="0" smtClean="0">
                <a:latin typeface="+mn-ea"/>
              </a:rPr>
              <a:t>CSS</a:t>
            </a:r>
            <a:r>
              <a:rPr lang="zh-CN" altLang="en-US" dirty="0" smtClean="0">
                <a:latin typeface="+mn-ea"/>
              </a:rPr>
              <a:t>样式表的概念及功能</a:t>
            </a:r>
          </a:p>
          <a:p>
            <a:pPr eaLnBrk="1" hangingPunct="1"/>
            <a:r>
              <a:rPr lang="zh-CN" altLang="en-US" dirty="0" smtClean="0">
                <a:latin typeface="+mn-ea"/>
              </a:rPr>
              <a:t>掌握</a:t>
            </a:r>
            <a:r>
              <a:rPr lang="en-US" altLang="zh-CN" dirty="0" smtClean="0">
                <a:latin typeface="+mn-ea"/>
              </a:rPr>
              <a:t>CSS</a:t>
            </a:r>
            <a:r>
              <a:rPr lang="zh-CN" altLang="en-US" dirty="0" smtClean="0">
                <a:latin typeface="+mn-ea"/>
              </a:rPr>
              <a:t>样式的几种声明方法 </a:t>
            </a:r>
          </a:p>
          <a:p>
            <a:pPr eaLnBrk="1" hangingPunct="1"/>
            <a:r>
              <a:rPr lang="zh-CN" altLang="en-US" dirty="0" smtClean="0">
                <a:latin typeface="+mn-ea"/>
              </a:rPr>
              <a:t>掌握</a:t>
            </a:r>
            <a:r>
              <a:rPr lang="en-US" altLang="zh-CN" dirty="0" smtClean="0">
                <a:latin typeface="+mn-ea"/>
              </a:rPr>
              <a:t>CSS</a:t>
            </a:r>
            <a:r>
              <a:rPr lang="zh-CN" altLang="en-US" dirty="0" smtClean="0">
                <a:latin typeface="+mn-ea"/>
              </a:rPr>
              <a:t>样式的几种应用方法 </a:t>
            </a:r>
          </a:p>
          <a:p>
            <a:pPr eaLnBrk="1" hangingPunct="1"/>
            <a:r>
              <a:rPr lang="zh-CN" altLang="en-US" dirty="0" smtClean="0">
                <a:latin typeface="+mn-ea"/>
              </a:rPr>
              <a:t>理解和掌握</a:t>
            </a:r>
            <a:r>
              <a:rPr lang="en-US" altLang="zh-CN" dirty="0" smtClean="0">
                <a:latin typeface="+mn-ea"/>
              </a:rPr>
              <a:t>CSS</a:t>
            </a:r>
            <a:r>
              <a:rPr lang="zh-CN" altLang="en-US" dirty="0" smtClean="0">
                <a:latin typeface="+mn-ea"/>
              </a:rPr>
              <a:t>几种高级语法 </a:t>
            </a:r>
          </a:p>
          <a:p>
            <a:pPr eaLnBrk="1" hangingPunct="1"/>
            <a:r>
              <a:rPr lang="zh-CN" altLang="en-US" dirty="0" smtClean="0">
                <a:latin typeface="+mn-ea"/>
              </a:rPr>
              <a:t>熟练使用</a:t>
            </a:r>
            <a:r>
              <a:rPr lang="en-US" altLang="zh-CN" dirty="0" smtClean="0">
                <a:latin typeface="+mn-ea"/>
              </a:rPr>
              <a:t>CSS</a:t>
            </a:r>
            <a:r>
              <a:rPr lang="zh-CN" altLang="en-US" dirty="0" smtClean="0">
                <a:latin typeface="+mn-ea"/>
              </a:rPr>
              <a:t>的常用属性 </a:t>
            </a:r>
          </a:p>
          <a:p>
            <a:pPr eaLnBrk="1" hangingPunct="1"/>
            <a:r>
              <a:rPr lang="zh-CN" altLang="en-US" dirty="0" smtClean="0">
                <a:latin typeface="+mn-ea"/>
              </a:rPr>
              <a:t>通过案例网站的首页及相关页面的实例，深入了解并掌握</a:t>
            </a:r>
            <a:r>
              <a:rPr lang="en-US" altLang="zh-CN" dirty="0" smtClean="0">
                <a:latin typeface="+mn-ea"/>
              </a:rPr>
              <a:t>CSS</a:t>
            </a:r>
            <a:r>
              <a:rPr lang="zh-CN" altLang="en-US" dirty="0" smtClean="0">
                <a:latin typeface="+mn-ea"/>
              </a:rPr>
              <a:t>在网页样式定义及站点外观统一方面的应用 </a:t>
            </a:r>
            <a:endParaRPr lang="zh-CN" altLang="en-US" dirty="0">
              <a:latin typeface="+mn-ea"/>
            </a:endParaRPr>
          </a:p>
          <a:p>
            <a:pPr eaLnBrk="1" hangingPunct="1"/>
            <a:endParaRPr lang="zh-CN" altLang="en-US" dirty="0">
              <a:latin typeface="+mn-ea"/>
            </a:endParaRPr>
          </a:p>
        </p:txBody>
      </p:sp>
    </p:spTree>
    <p:extLst>
      <p:ext uri="{BB962C8B-B14F-4D97-AF65-F5344CB8AC3E}">
        <p14:creationId xmlns:p14="http://schemas.microsoft.com/office/powerpoint/2010/main" val="3728973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iterate type="wd">
                                    <p:tmAbs val="300"/>
                                  </p:iterate>
                                  <p:childTnLst>
                                    <p:set>
                                      <p:cBhvr>
                                        <p:cTn id="6" dur="1" fill="hold">
                                          <p:stCondLst>
                                            <p:cond delay="299"/>
                                          </p:stCondLst>
                                        </p:cTn>
                                        <p:tgtEl>
                                          <p:spTgt spid="36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261940" y="950854"/>
            <a:ext cx="8388350" cy="3378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dirty="0"/>
              <a:t>1. </a:t>
            </a:r>
            <a:r>
              <a:rPr lang="zh-CN" altLang="zh-CN" dirty="0"/>
              <a:t>边框宽度（</a:t>
            </a:r>
            <a:r>
              <a:rPr lang="fr-FR" altLang="zh-CN" dirty="0"/>
              <a:t>border-width</a:t>
            </a:r>
            <a:r>
              <a:rPr lang="zh-CN" altLang="zh-CN" dirty="0"/>
              <a:t>）</a:t>
            </a:r>
          </a:p>
          <a:p>
            <a:r>
              <a:rPr lang="zh-CN" altLang="zh-CN" dirty="0"/>
              <a:t>边框宽度（</a:t>
            </a:r>
            <a:r>
              <a:rPr lang="fr-FR" altLang="zh-CN" dirty="0"/>
              <a:t>border-width</a:t>
            </a:r>
            <a:r>
              <a:rPr lang="zh-CN" altLang="zh-CN" dirty="0"/>
              <a:t>）可以同时设置元素四条边框的宽度值。该属性的取值包括：</a:t>
            </a:r>
            <a:r>
              <a:rPr lang="fr-FR" altLang="zh-CN" dirty="0"/>
              <a:t>medium</a:t>
            </a:r>
            <a:r>
              <a:rPr lang="zh-CN" altLang="zh-CN" dirty="0"/>
              <a:t>、</a:t>
            </a:r>
            <a:r>
              <a:rPr lang="fr-FR" altLang="zh-CN" dirty="0"/>
              <a:t>thin</a:t>
            </a:r>
            <a:r>
              <a:rPr lang="zh-CN" altLang="zh-CN" dirty="0"/>
              <a:t>、</a:t>
            </a:r>
            <a:r>
              <a:rPr lang="fr-FR" altLang="zh-CN" dirty="0"/>
              <a:t>thick</a:t>
            </a:r>
            <a:r>
              <a:rPr lang="zh-CN" altLang="zh-CN" dirty="0"/>
              <a:t>和长度值</a:t>
            </a:r>
            <a:endParaRPr lang="en-US" altLang="zh-CN" dirty="0"/>
          </a:p>
          <a:p>
            <a:endParaRPr lang="zh-CN" altLang="zh-CN" dirty="0"/>
          </a:p>
          <a:p>
            <a:pPr marL="0" indent="0">
              <a:buNone/>
            </a:pPr>
            <a:r>
              <a:rPr lang="zh-CN" altLang="zh-CN" dirty="0"/>
              <a:t>可以对四条边框的宽度采用单样式写法，其属性分别表示为</a:t>
            </a:r>
            <a:r>
              <a:rPr lang="fr-FR" altLang="zh-CN" dirty="0"/>
              <a:t>border-top-width</a:t>
            </a:r>
            <a:r>
              <a:rPr lang="zh-CN" altLang="zh-CN" dirty="0"/>
              <a:t>、</a:t>
            </a:r>
            <a:r>
              <a:rPr lang="fr-FR" altLang="zh-CN" dirty="0"/>
              <a:t>border-right-width</a:t>
            </a:r>
            <a:r>
              <a:rPr lang="zh-CN" altLang="zh-CN" dirty="0"/>
              <a:t>、</a:t>
            </a:r>
            <a:r>
              <a:rPr lang="fr-FR" altLang="zh-CN" dirty="0"/>
              <a:t>border-bottom-width</a:t>
            </a:r>
            <a:r>
              <a:rPr lang="zh-CN" altLang="zh-CN" dirty="0"/>
              <a:t>和</a:t>
            </a:r>
            <a:r>
              <a:rPr lang="fr-FR" altLang="zh-CN" dirty="0"/>
              <a:t>border-right-width</a:t>
            </a:r>
            <a:r>
              <a:rPr lang="zh-CN" altLang="zh-CN" dirty="0"/>
              <a:t>。</a:t>
            </a:r>
          </a:p>
          <a:p>
            <a:pPr marL="0" indent="0">
              <a:buNone/>
            </a:pPr>
            <a:endParaRPr lang="en-US" altLang="zh-CN" dirty="0" smtClean="0"/>
          </a:p>
          <a:p>
            <a:pPr marL="0" indent="0">
              <a:buNone/>
            </a:pPr>
            <a:r>
              <a:rPr lang="zh-CN" altLang="zh-CN" dirty="0" smtClean="0"/>
              <a:t>如</a:t>
            </a:r>
            <a:r>
              <a:rPr lang="zh-CN" altLang="zh-CN" dirty="0"/>
              <a:t>：</a:t>
            </a:r>
          </a:p>
          <a:p>
            <a:endParaRPr lang="zh-CN" altLang="en-US"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56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25608" name="AutoShape 5"/>
          <p:cNvSpPr>
            <a:spLocks noChangeArrowheads="1"/>
          </p:cNvSpPr>
          <p:nvPr/>
        </p:nvSpPr>
        <p:spPr bwMode="gray">
          <a:xfrm>
            <a:off x="1999334" y="3401895"/>
            <a:ext cx="6913562" cy="137001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div{</a:t>
            </a:r>
          </a:p>
          <a:p>
            <a:pPr eaLnBrk="1" hangingPunct="1"/>
            <a:r>
              <a:rPr kumimoji="1" lang="en-US" altLang="zh-CN" sz="2000">
                <a:solidFill>
                  <a:schemeClr val="accent2"/>
                </a:solidFill>
                <a:latin typeface="Arial" panose="020B0604020202020204" pitchFamily="34" charset="0"/>
              </a:rPr>
              <a:t>	border-width:5px;    /* </a:t>
            </a:r>
            <a:r>
              <a:rPr kumimoji="1" lang="zh-CN" altLang="en-US" sz="2000">
                <a:solidFill>
                  <a:schemeClr val="accent2"/>
                </a:solidFill>
                <a:latin typeface="Arial" panose="020B0604020202020204" pitchFamily="34" charset="0"/>
              </a:rPr>
              <a:t>四条边框的粗细均为</a:t>
            </a:r>
            <a:r>
              <a:rPr kumimoji="1" lang="en-US" altLang="zh-CN" sz="2000">
                <a:solidFill>
                  <a:schemeClr val="accent2"/>
                </a:solidFill>
                <a:latin typeface="Arial" panose="020B0604020202020204" pitchFamily="34" charset="0"/>
              </a:rPr>
              <a:t>5px*/</a:t>
            </a:r>
          </a:p>
          <a:p>
            <a:pPr eaLnBrk="1" hangingPunct="1"/>
            <a:r>
              <a:rPr kumimoji="1" lang="en-US" altLang="zh-CN" sz="2000">
                <a:solidFill>
                  <a:schemeClr val="accent2"/>
                </a:solidFill>
                <a:latin typeface="Arial" panose="020B0604020202020204" pitchFamily="34" charset="0"/>
              </a:rPr>
              <a:t>	border-top-width:3px; /*</a:t>
            </a:r>
            <a:r>
              <a:rPr kumimoji="1" lang="zh-CN" altLang="en-US" sz="2000">
                <a:solidFill>
                  <a:schemeClr val="accent2"/>
                </a:solidFill>
                <a:latin typeface="Arial" panose="020B0604020202020204" pitchFamily="34" charset="0"/>
              </a:rPr>
              <a:t>上边框的粗细改为</a:t>
            </a:r>
            <a:r>
              <a:rPr kumimoji="1" lang="en-US" altLang="zh-CN" sz="2000">
                <a:solidFill>
                  <a:schemeClr val="accent2"/>
                </a:solidFill>
                <a:latin typeface="Arial" panose="020B0604020202020204" pitchFamily="34" charset="0"/>
              </a:rPr>
              <a:t>3px*/</a:t>
            </a:r>
          </a:p>
          <a:p>
            <a:pPr eaLnBrk="1" hangingPunct="1"/>
            <a:r>
              <a:rPr kumimoji="1" lang="en-US" altLang="zh-CN" sz="2000">
                <a:solidFill>
                  <a:schemeClr val="accent2"/>
                </a:solidFill>
                <a:latin typeface="Arial" panose="020B0604020202020204" pitchFamily="34" charset="0"/>
              </a:rPr>
              <a:t>}</a:t>
            </a:r>
          </a:p>
        </p:txBody>
      </p:sp>
      <p:sp>
        <p:nvSpPr>
          <p:cNvPr id="2" name="标题 1"/>
          <p:cNvSpPr>
            <a:spLocks noGrp="1"/>
          </p:cNvSpPr>
          <p:nvPr>
            <p:ph type="title"/>
          </p:nvPr>
        </p:nvSpPr>
        <p:spPr>
          <a:xfrm>
            <a:off x="1261940" y="162669"/>
            <a:ext cx="5484513" cy="635000"/>
          </a:xfrm>
        </p:spPr>
        <p:txBody>
          <a:bodyPr/>
          <a:lstStyle/>
          <a:p>
            <a:r>
              <a:rPr lang="en-US" altLang="zh-CN" dirty="0"/>
              <a:t>3.2.3 </a:t>
            </a:r>
            <a:r>
              <a:rPr lang="zh-CN" altLang="en-US" dirty="0"/>
              <a:t>边框属性（</a:t>
            </a:r>
            <a:r>
              <a:rPr lang="en-US" altLang="zh-CN" dirty="0"/>
              <a:t>border</a:t>
            </a:r>
            <a:r>
              <a:rPr lang="zh-CN" altLang="en-US" dirty="0" smtClean="0"/>
              <a:t>）</a:t>
            </a:r>
            <a:endParaRPr lang="zh-CN" altLang="en-US" dirty="0"/>
          </a:p>
        </p:txBody>
      </p:sp>
    </p:spTree>
    <p:extLst>
      <p:ext uri="{BB962C8B-B14F-4D97-AF65-F5344CB8AC3E}">
        <p14:creationId xmlns:p14="http://schemas.microsoft.com/office/powerpoint/2010/main" val="176351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5853" y="260350"/>
            <a:ext cx="8968928" cy="458788"/>
          </a:xfrm>
        </p:spPr>
        <p:txBody>
          <a:bodyPr/>
          <a:lstStyle/>
          <a:p>
            <a:pPr eaLnBrk="1" hangingPunct="1"/>
            <a:r>
              <a:rPr lang="en-US" altLang="zh-CN" dirty="0"/>
              <a:t>3.2.3 </a:t>
            </a:r>
            <a:r>
              <a:rPr lang="zh-CN" altLang="en-US" dirty="0"/>
              <a:t>边框属性（</a:t>
            </a:r>
            <a:r>
              <a:rPr lang="en-US" altLang="zh-CN" dirty="0"/>
              <a:t>border</a:t>
            </a:r>
            <a:r>
              <a:rPr lang="zh-CN" altLang="en-US" dirty="0"/>
              <a:t>）</a:t>
            </a:r>
            <a:endParaRPr lang="zh-CN" altLang="zh-CN" b="1" dirty="0">
              <a:ea typeface="宋体" panose="02010600030101010101" pitchFamily="2" charset="-122"/>
            </a:endParaRPr>
          </a:p>
        </p:txBody>
      </p:sp>
      <p:sp>
        <p:nvSpPr>
          <p:cNvPr id="26627" name="Rectangle 3"/>
          <p:cNvSpPr>
            <a:spLocks noGrp="1" noChangeArrowheads="1"/>
          </p:cNvSpPr>
          <p:nvPr>
            <p:ph type="body" idx="1"/>
          </p:nvPr>
        </p:nvSpPr>
        <p:spPr>
          <a:xfrm>
            <a:off x="1456151" y="980728"/>
            <a:ext cx="9289032" cy="47815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dirty="0"/>
              <a:t>1. </a:t>
            </a:r>
            <a:r>
              <a:rPr lang="zh-CN" altLang="zh-CN" dirty="0"/>
              <a:t>边框宽度（</a:t>
            </a:r>
            <a:r>
              <a:rPr lang="fr-FR" altLang="zh-CN" dirty="0"/>
              <a:t>border-width</a:t>
            </a:r>
            <a:r>
              <a:rPr lang="zh-CN" altLang="zh-CN" dirty="0"/>
              <a:t>）</a:t>
            </a:r>
          </a:p>
          <a:p>
            <a:pPr marL="0" indent="0">
              <a:buNone/>
            </a:pPr>
            <a:r>
              <a:rPr lang="zh-CN" altLang="zh-CN" dirty="0"/>
              <a:t>还可以用最多四个属性值，最少一个属性值一次指定四条边框的粗细</a:t>
            </a:r>
            <a:endParaRPr lang="en-US" altLang="zh-CN" dirty="0"/>
          </a:p>
          <a:p>
            <a:pPr marL="0" indent="0">
              <a:buNone/>
            </a:pPr>
            <a:r>
              <a:rPr lang="en-US" altLang="zh-CN" dirty="0"/>
              <a:t> </a:t>
            </a:r>
            <a:endParaRPr lang="zh-CN" altLang="zh-CN" dirty="0"/>
          </a:p>
          <a:p>
            <a:pPr marL="0" indent="0">
              <a:buNone/>
            </a:pPr>
            <a:r>
              <a:rPr lang="en-US" altLang="zh-CN" dirty="0"/>
              <a:t>border-width:</a:t>
            </a:r>
            <a:r>
              <a:rPr lang="zh-CN" altLang="zh-CN" dirty="0"/>
              <a:t>上边框宽度 右边框宽度 下边框宽度 左边框宽度</a:t>
            </a:r>
            <a:r>
              <a:rPr lang="en-US" altLang="zh-CN" dirty="0"/>
              <a:t>;</a:t>
            </a:r>
            <a:endParaRPr lang="zh-CN" altLang="zh-CN" dirty="0"/>
          </a:p>
          <a:p>
            <a:pPr marL="0" indent="0">
              <a:buNone/>
            </a:pPr>
            <a:r>
              <a:rPr lang="en-US" altLang="zh-CN" dirty="0"/>
              <a:t> </a:t>
            </a:r>
            <a:endParaRPr lang="zh-CN" altLang="zh-CN" dirty="0"/>
          </a:p>
          <a:p>
            <a:pPr marL="0" indent="0">
              <a:buNone/>
            </a:pPr>
            <a:r>
              <a:rPr lang="en-US" altLang="zh-CN" dirty="0"/>
              <a:t>border-width:</a:t>
            </a:r>
            <a:r>
              <a:rPr lang="zh-CN" altLang="zh-CN" dirty="0"/>
              <a:t>上边框宽度 左右边框宽度 下边框宽度</a:t>
            </a:r>
            <a:r>
              <a:rPr lang="en-US" altLang="zh-CN" dirty="0"/>
              <a:t>;</a:t>
            </a:r>
            <a:endParaRPr lang="zh-CN" altLang="zh-CN" dirty="0"/>
          </a:p>
          <a:p>
            <a:pPr marL="0" indent="0">
              <a:buNone/>
            </a:pPr>
            <a:endParaRPr lang="en-US" altLang="zh-CN" dirty="0"/>
          </a:p>
          <a:p>
            <a:pPr marL="0" indent="0">
              <a:buNone/>
            </a:pPr>
            <a:r>
              <a:rPr lang="en-US" altLang="zh-CN" dirty="0"/>
              <a:t>border-width:</a:t>
            </a:r>
            <a:r>
              <a:rPr lang="zh-CN" altLang="zh-CN" dirty="0"/>
              <a:t>上下边框宽度 左右边框宽度</a:t>
            </a:r>
            <a:r>
              <a:rPr lang="en-US" altLang="zh-CN" dirty="0"/>
              <a:t>;</a:t>
            </a:r>
            <a:endParaRPr lang="zh-CN" altLang="zh-CN" dirty="0"/>
          </a:p>
          <a:p>
            <a:pPr marL="0" indent="0">
              <a:buNone/>
            </a:pPr>
            <a:endParaRPr lang="en-US" altLang="zh-CN" dirty="0"/>
          </a:p>
          <a:p>
            <a:pPr marL="0" indent="0">
              <a:buNone/>
            </a:pPr>
            <a:r>
              <a:rPr lang="en-US" altLang="zh-CN" dirty="0"/>
              <a:t>border-width:</a:t>
            </a:r>
            <a:r>
              <a:rPr lang="zh-CN" altLang="zh-CN" dirty="0"/>
              <a:t>每条边框宽度</a:t>
            </a:r>
            <a:r>
              <a:rPr lang="en-US" altLang="zh-CN" dirty="0"/>
              <a:t>;</a:t>
            </a:r>
            <a:endParaRPr lang="zh-CN" altLang="zh-CN" dirty="0"/>
          </a:p>
          <a:p>
            <a:pPr marL="0" indent="0">
              <a:buNone/>
            </a:pPr>
            <a:endParaRPr lang="zh-CN" altLang="en-US"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66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684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62439" y="260350"/>
            <a:ext cx="8968928" cy="458788"/>
          </a:xfrm>
        </p:spPr>
        <p:txBody>
          <a:bodyPr/>
          <a:lstStyle/>
          <a:p>
            <a:pPr eaLnBrk="1" hangingPunct="1"/>
            <a:r>
              <a:rPr lang="en-US" altLang="zh-CN" dirty="0"/>
              <a:t>3.2.3 </a:t>
            </a:r>
            <a:r>
              <a:rPr lang="zh-CN" altLang="en-US" dirty="0"/>
              <a:t>边框属性（</a:t>
            </a:r>
            <a:r>
              <a:rPr lang="en-US" altLang="zh-CN" dirty="0"/>
              <a:t>border</a:t>
            </a:r>
            <a:r>
              <a:rPr lang="zh-CN" altLang="en-US" dirty="0"/>
              <a:t>）</a:t>
            </a:r>
            <a:endParaRPr lang="zh-CN" altLang="zh-CN" b="1" dirty="0">
              <a:ea typeface="宋体" panose="02010600030101010101" pitchFamily="2" charset="-122"/>
            </a:endParaRPr>
          </a:p>
        </p:txBody>
      </p:sp>
      <p:sp>
        <p:nvSpPr>
          <p:cNvPr id="27651" name="Rectangle 3"/>
          <p:cNvSpPr>
            <a:spLocks noGrp="1" noChangeArrowheads="1"/>
          </p:cNvSpPr>
          <p:nvPr>
            <p:ph type="body" idx="1"/>
          </p:nvPr>
        </p:nvSpPr>
        <p:spPr>
          <a:xfrm>
            <a:off x="1460509" y="875464"/>
            <a:ext cx="9534416" cy="51879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dirty="0"/>
              <a:t>2. </a:t>
            </a:r>
            <a:r>
              <a:rPr lang="zh-CN" altLang="zh-CN" dirty="0"/>
              <a:t>边框样式（</a:t>
            </a:r>
            <a:r>
              <a:rPr lang="fr-FR" altLang="zh-CN" dirty="0"/>
              <a:t>border-style</a:t>
            </a:r>
            <a:r>
              <a:rPr lang="zh-CN" altLang="zh-CN" dirty="0"/>
              <a:t>）</a:t>
            </a:r>
          </a:p>
          <a:p>
            <a:pPr marL="0" indent="0">
              <a:buNone/>
            </a:pPr>
            <a:r>
              <a:rPr lang="zh-CN" altLang="zh-CN" dirty="0"/>
              <a:t>边框样式（</a:t>
            </a:r>
            <a:r>
              <a:rPr lang="fr-FR" altLang="zh-CN" dirty="0"/>
              <a:t>border-style</a:t>
            </a:r>
            <a:r>
              <a:rPr lang="zh-CN" altLang="zh-CN" dirty="0"/>
              <a:t>）可以同时设置元素四条边框的线条样式，它的取值包括：</a:t>
            </a:r>
          </a:p>
          <a:p>
            <a:pPr marL="0" indent="0">
              <a:buNone/>
            </a:pPr>
            <a:r>
              <a:rPr lang="en-US" altLang="zh-CN" dirty="0"/>
              <a:t>none</a:t>
            </a:r>
            <a:r>
              <a:rPr lang="zh-CN" altLang="zh-CN" dirty="0"/>
              <a:t>：没有边框，也即忽略边框的宽度；</a:t>
            </a:r>
          </a:p>
          <a:p>
            <a:pPr marL="0" indent="0">
              <a:buNone/>
            </a:pPr>
            <a:r>
              <a:rPr lang="en-US" altLang="zh-CN" dirty="0"/>
              <a:t>dotted</a:t>
            </a:r>
            <a:r>
              <a:rPr lang="zh-CN" altLang="zh-CN" dirty="0"/>
              <a:t>：点线；</a:t>
            </a:r>
          </a:p>
          <a:p>
            <a:pPr marL="0" indent="0">
              <a:buNone/>
            </a:pPr>
            <a:r>
              <a:rPr lang="en-US" altLang="zh-CN" dirty="0"/>
              <a:t>dashed</a:t>
            </a:r>
            <a:r>
              <a:rPr lang="zh-CN" altLang="zh-CN" dirty="0"/>
              <a:t>：虚线；</a:t>
            </a:r>
          </a:p>
          <a:p>
            <a:pPr marL="0" indent="0">
              <a:buNone/>
            </a:pPr>
            <a:r>
              <a:rPr lang="en-US" altLang="zh-CN" dirty="0"/>
              <a:t>solid</a:t>
            </a:r>
            <a:r>
              <a:rPr lang="zh-CN" altLang="zh-CN" dirty="0"/>
              <a:t>：实线；</a:t>
            </a:r>
          </a:p>
          <a:p>
            <a:pPr marL="0" indent="0">
              <a:buNone/>
            </a:pPr>
            <a:r>
              <a:rPr lang="en-US" altLang="zh-CN" dirty="0"/>
              <a:t>double</a:t>
            </a:r>
            <a:r>
              <a:rPr lang="zh-CN" altLang="zh-CN" dirty="0"/>
              <a:t>：双线；</a:t>
            </a:r>
          </a:p>
          <a:p>
            <a:pPr marL="0" indent="0">
              <a:buNone/>
            </a:pPr>
            <a:r>
              <a:rPr lang="en-US" altLang="zh-CN" dirty="0"/>
              <a:t>groove</a:t>
            </a:r>
            <a:r>
              <a:rPr lang="zh-CN" altLang="zh-CN" dirty="0"/>
              <a:t>：</a:t>
            </a:r>
            <a:r>
              <a:rPr lang="en-US" altLang="zh-CN" dirty="0"/>
              <a:t>3D</a:t>
            </a:r>
            <a:r>
              <a:rPr lang="zh-CN" altLang="zh-CN" dirty="0"/>
              <a:t>凹槽；</a:t>
            </a:r>
          </a:p>
          <a:p>
            <a:pPr marL="0" indent="0">
              <a:buNone/>
            </a:pPr>
            <a:r>
              <a:rPr lang="en-US" altLang="zh-CN" dirty="0"/>
              <a:t>ridge</a:t>
            </a:r>
            <a:r>
              <a:rPr lang="zh-CN" altLang="zh-CN" dirty="0"/>
              <a:t>：菱形边框；</a:t>
            </a:r>
          </a:p>
          <a:p>
            <a:pPr marL="0" indent="0">
              <a:buNone/>
            </a:pPr>
            <a:r>
              <a:rPr lang="en-US" altLang="zh-CN" dirty="0"/>
              <a:t>inset</a:t>
            </a:r>
            <a:r>
              <a:rPr lang="zh-CN" altLang="zh-CN" dirty="0"/>
              <a:t>：</a:t>
            </a:r>
            <a:r>
              <a:rPr lang="en-US" altLang="zh-CN" dirty="0"/>
              <a:t>3D</a:t>
            </a:r>
            <a:r>
              <a:rPr lang="zh-CN" altLang="zh-CN" dirty="0"/>
              <a:t>凹边；</a:t>
            </a:r>
          </a:p>
          <a:p>
            <a:pPr marL="0" indent="0">
              <a:buNone/>
            </a:pPr>
            <a:r>
              <a:rPr lang="en-US" altLang="zh-CN" dirty="0"/>
              <a:t>outset</a:t>
            </a:r>
            <a:r>
              <a:rPr lang="zh-CN" altLang="zh-CN" dirty="0"/>
              <a:t>：</a:t>
            </a:r>
            <a:r>
              <a:rPr lang="en-US" altLang="zh-CN" dirty="0"/>
              <a:t>3D</a:t>
            </a:r>
            <a:r>
              <a:rPr lang="zh-CN" altLang="zh-CN" dirty="0"/>
              <a:t>凸边；</a:t>
            </a:r>
          </a:p>
          <a:p>
            <a:pPr marL="0" indent="0">
              <a:buNone/>
            </a:pPr>
            <a:r>
              <a:rPr lang="en-US" altLang="zh-CN" dirty="0"/>
              <a:t>hidden</a:t>
            </a:r>
            <a:r>
              <a:rPr lang="zh-CN" altLang="zh-CN" dirty="0"/>
              <a:t>：隐藏边框（</a:t>
            </a:r>
            <a:r>
              <a:rPr lang="en-US" altLang="zh-CN" dirty="0"/>
              <a:t>IE</a:t>
            </a:r>
            <a:r>
              <a:rPr lang="zh-CN" altLang="zh-CN" dirty="0"/>
              <a:t>浏览器不支持）。</a:t>
            </a:r>
            <a:endParaRPr lang="zh-CN" altLang="en-US"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765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154" y="1916832"/>
            <a:ext cx="277177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25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283709" y="1036544"/>
            <a:ext cx="9351175" cy="24733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dirty="0"/>
              <a:t>3. </a:t>
            </a:r>
            <a:r>
              <a:rPr lang="zh-CN" altLang="zh-CN" dirty="0"/>
              <a:t>边框颜色（</a:t>
            </a:r>
            <a:r>
              <a:rPr lang="fr-FR" altLang="zh-CN" dirty="0"/>
              <a:t>border-color</a:t>
            </a:r>
            <a:r>
              <a:rPr lang="zh-CN" altLang="zh-CN" dirty="0"/>
              <a:t>）</a:t>
            </a:r>
            <a:endParaRPr lang="en-US" altLang="zh-CN" dirty="0"/>
          </a:p>
          <a:p>
            <a:pPr marL="0" indent="0">
              <a:buNone/>
            </a:pPr>
            <a:endParaRPr lang="zh-CN" altLang="zh-CN" dirty="0"/>
          </a:p>
          <a:p>
            <a:pPr marL="0" indent="0">
              <a:buNone/>
            </a:pPr>
            <a:r>
              <a:rPr lang="zh-CN" altLang="zh-CN" dirty="0"/>
              <a:t>边框颜色（</a:t>
            </a:r>
            <a:r>
              <a:rPr lang="fr-FR" altLang="zh-CN" dirty="0"/>
              <a:t>border-color</a:t>
            </a:r>
            <a:r>
              <a:rPr lang="zh-CN" altLang="zh-CN" dirty="0"/>
              <a:t>）可以同时设置元素四条边框的颜色，可以分为上右下左四个方向，其单个样式属性分别表示为</a:t>
            </a:r>
            <a:r>
              <a:rPr lang="fr-FR" altLang="zh-CN" dirty="0"/>
              <a:t>border-top-color</a:t>
            </a:r>
            <a:r>
              <a:rPr lang="zh-CN" altLang="zh-CN" dirty="0"/>
              <a:t>、</a:t>
            </a:r>
            <a:r>
              <a:rPr lang="fr-FR" altLang="zh-CN" dirty="0"/>
              <a:t>border-right-color</a:t>
            </a:r>
            <a:r>
              <a:rPr lang="zh-CN" altLang="zh-CN" dirty="0"/>
              <a:t>、</a:t>
            </a:r>
            <a:r>
              <a:rPr lang="fr-FR" altLang="zh-CN" dirty="0"/>
              <a:t>border-bottom-color</a:t>
            </a:r>
            <a:r>
              <a:rPr lang="zh-CN" altLang="zh-CN" dirty="0"/>
              <a:t>和</a:t>
            </a:r>
            <a:r>
              <a:rPr lang="fr-FR" altLang="zh-CN" dirty="0"/>
              <a:t>border-right-color</a:t>
            </a:r>
            <a:r>
              <a:rPr lang="zh-CN" altLang="zh-CN" dirty="0"/>
              <a:t>。对不同方向边框颜色取值的表示方法与边框宽度和边框样式的表示方法类似。</a:t>
            </a: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867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9" name="Rectangle 2"/>
          <p:cNvSpPr>
            <a:spLocks noGrp="1" noChangeArrowheads="1"/>
          </p:cNvSpPr>
          <p:nvPr>
            <p:ph type="title"/>
          </p:nvPr>
        </p:nvSpPr>
        <p:spPr/>
        <p:txBody>
          <a:bodyPr/>
          <a:lstStyle/>
          <a:p>
            <a:pPr eaLnBrk="1" hangingPunct="1"/>
            <a:r>
              <a:rPr lang="en-US" altLang="zh-CN" dirty="0"/>
              <a:t>3.2.3 </a:t>
            </a:r>
            <a:r>
              <a:rPr lang="zh-CN" altLang="en-US" dirty="0"/>
              <a:t>边框属性（</a:t>
            </a:r>
            <a:r>
              <a:rPr lang="en-US" altLang="zh-CN" dirty="0"/>
              <a:t>border</a:t>
            </a:r>
            <a:r>
              <a:rPr lang="zh-CN" altLang="en-US" dirty="0"/>
              <a:t>）</a:t>
            </a:r>
            <a:endParaRPr lang="zh-CN" altLang="zh-CN" b="1" dirty="0">
              <a:ea typeface="宋体" panose="02010600030101010101" pitchFamily="2" charset="-122"/>
            </a:endParaRPr>
          </a:p>
        </p:txBody>
      </p:sp>
    </p:spTree>
    <p:extLst>
      <p:ext uri="{BB962C8B-B14F-4D97-AF65-F5344CB8AC3E}">
        <p14:creationId xmlns:p14="http://schemas.microsoft.com/office/powerpoint/2010/main" val="866766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248447" y="908720"/>
            <a:ext cx="9530454" cy="44132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zh-CN" altLang="zh-CN" dirty="0"/>
              <a:t>在</a:t>
            </a:r>
            <a:r>
              <a:rPr lang="en-US" altLang="zh-CN" dirty="0"/>
              <a:t>CSS</a:t>
            </a:r>
            <a:r>
              <a:rPr lang="zh-CN" altLang="zh-CN" dirty="0"/>
              <a:t>中，内边距（</a:t>
            </a:r>
            <a:r>
              <a:rPr lang="en-US" altLang="zh-CN" dirty="0"/>
              <a:t>padding</a:t>
            </a:r>
            <a:r>
              <a:rPr lang="zh-CN" altLang="zh-CN" dirty="0"/>
              <a:t>）也叫内填充，用以控制盒子中边框（</a:t>
            </a:r>
            <a:r>
              <a:rPr lang="en-US" altLang="zh-CN" dirty="0"/>
              <a:t>border</a:t>
            </a:r>
            <a:r>
              <a:rPr lang="zh-CN" altLang="zh-CN" dirty="0"/>
              <a:t>）和元素（</a:t>
            </a:r>
            <a:r>
              <a:rPr lang="en-US" altLang="zh-CN" dirty="0"/>
              <a:t>element</a:t>
            </a:r>
            <a:r>
              <a:rPr lang="zh-CN" altLang="zh-CN" dirty="0"/>
              <a:t>）之间的距离。 </a:t>
            </a:r>
            <a:endParaRPr lang="en-US" altLang="zh-CN" dirty="0"/>
          </a:p>
          <a:p>
            <a:pPr marL="0" indent="0">
              <a:buNone/>
            </a:pPr>
            <a:endParaRPr lang="en-US" altLang="zh-CN" dirty="0"/>
          </a:p>
          <a:p>
            <a:pPr marL="0" indent="0">
              <a:buNone/>
            </a:pPr>
            <a:r>
              <a:rPr lang="zh-CN" altLang="zh-CN" dirty="0"/>
              <a:t>内边距（</a:t>
            </a:r>
            <a:r>
              <a:rPr lang="en-US" altLang="zh-CN" dirty="0"/>
              <a:t>padding</a:t>
            </a:r>
            <a:r>
              <a:rPr lang="zh-CN" altLang="zh-CN" dirty="0"/>
              <a:t>）是上、右、下、左四个外边距属性的简写，而这四个方向的内边距属性分别为</a:t>
            </a:r>
            <a:r>
              <a:rPr lang="en-US" altLang="zh-CN" dirty="0">
                <a:solidFill>
                  <a:srgbClr val="0000FF"/>
                </a:solidFill>
              </a:rPr>
              <a:t>padding-top</a:t>
            </a:r>
            <a:r>
              <a:rPr lang="zh-CN" altLang="zh-CN" dirty="0">
                <a:solidFill>
                  <a:srgbClr val="0000FF"/>
                </a:solidFill>
              </a:rPr>
              <a:t>、</a:t>
            </a:r>
            <a:r>
              <a:rPr lang="en-US" altLang="zh-CN" dirty="0">
                <a:solidFill>
                  <a:srgbClr val="0000FF"/>
                </a:solidFill>
              </a:rPr>
              <a:t>padding-right</a:t>
            </a:r>
            <a:r>
              <a:rPr lang="zh-CN" altLang="zh-CN" dirty="0">
                <a:solidFill>
                  <a:srgbClr val="0000FF"/>
                </a:solidFill>
              </a:rPr>
              <a:t>、</a:t>
            </a:r>
            <a:r>
              <a:rPr lang="en-US" altLang="zh-CN" dirty="0">
                <a:solidFill>
                  <a:srgbClr val="0000FF"/>
                </a:solidFill>
              </a:rPr>
              <a:t>padding-bottom</a:t>
            </a:r>
            <a:r>
              <a:rPr lang="zh-CN" altLang="zh-CN" dirty="0">
                <a:solidFill>
                  <a:srgbClr val="0000FF"/>
                </a:solidFill>
              </a:rPr>
              <a:t>、</a:t>
            </a:r>
            <a:r>
              <a:rPr lang="en-US" altLang="zh-CN" dirty="0">
                <a:solidFill>
                  <a:srgbClr val="0000FF"/>
                </a:solidFill>
              </a:rPr>
              <a:t>padding-left</a:t>
            </a:r>
            <a:r>
              <a:rPr lang="zh-CN" altLang="zh-CN" dirty="0"/>
              <a:t>。</a:t>
            </a:r>
            <a:endParaRPr lang="en-US" altLang="zh-CN" dirty="0"/>
          </a:p>
          <a:p>
            <a:pPr marL="0" indent="0">
              <a:buNone/>
            </a:pPr>
            <a:endParaRPr lang="zh-CN" altLang="zh-CN" dirty="0"/>
          </a:p>
          <a:p>
            <a:pPr marL="0" indent="0">
              <a:buNone/>
            </a:pPr>
            <a:r>
              <a:rPr lang="zh-CN" altLang="zh-CN" dirty="0"/>
              <a:t>内边距（</a:t>
            </a:r>
            <a:r>
              <a:rPr lang="en-US" altLang="zh-CN" dirty="0"/>
              <a:t>padding</a:t>
            </a:r>
            <a:r>
              <a:rPr lang="zh-CN" altLang="zh-CN" dirty="0"/>
              <a:t>）各属性的取值可为</a:t>
            </a:r>
            <a:r>
              <a:rPr lang="zh-CN" altLang="zh-CN" dirty="0">
                <a:solidFill>
                  <a:srgbClr val="FF0000"/>
                </a:solidFill>
              </a:rPr>
              <a:t>长度值</a:t>
            </a:r>
            <a:r>
              <a:rPr lang="zh-CN" altLang="zh-CN" dirty="0"/>
              <a:t>或</a:t>
            </a:r>
            <a:r>
              <a:rPr lang="zh-CN" altLang="zh-CN" dirty="0">
                <a:solidFill>
                  <a:srgbClr val="FF0000"/>
                </a:solidFill>
              </a:rPr>
              <a:t>百分比值</a:t>
            </a:r>
            <a:r>
              <a:rPr lang="zh-CN" altLang="zh-CN" dirty="0"/>
              <a:t>。</a:t>
            </a:r>
          </a:p>
          <a:p>
            <a:pPr marL="0" indent="0">
              <a:buNone/>
            </a:pPr>
            <a:r>
              <a:rPr lang="zh-CN" altLang="zh-CN" dirty="0"/>
              <a:t>长度值：即规定一个具体的长度值，可用绝对长度单位（</a:t>
            </a:r>
            <a:r>
              <a:rPr lang="en-US" altLang="zh-CN" dirty="0"/>
              <a:t>cm</a:t>
            </a:r>
            <a:r>
              <a:rPr lang="zh-CN" altLang="zh-CN" dirty="0"/>
              <a:t>，</a:t>
            </a:r>
            <a:r>
              <a:rPr lang="en-US" altLang="zh-CN" dirty="0"/>
              <a:t>mm</a:t>
            </a:r>
            <a:r>
              <a:rPr lang="zh-CN" altLang="zh-CN" dirty="0"/>
              <a:t>，</a:t>
            </a:r>
            <a:r>
              <a:rPr lang="en-US" altLang="zh-CN" dirty="0"/>
              <a:t>in</a:t>
            </a:r>
            <a:r>
              <a:rPr lang="zh-CN" altLang="zh-CN" dirty="0"/>
              <a:t>，</a:t>
            </a:r>
            <a:r>
              <a:rPr lang="en-US" altLang="zh-CN" dirty="0" err="1"/>
              <a:t>pt</a:t>
            </a:r>
            <a:r>
              <a:rPr lang="zh-CN" altLang="zh-CN" dirty="0"/>
              <a:t>）也可以用相对长度单位（</a:t>
            </a:r>
            <a:r>
              <a:rPr lang="en-US" altLang="zh-CN" dirty="0" err="1"/>
              <a:t>em</a:t>
            </a:r>
            <a:r>
              <a:rPr lang="zh-CN" altLang="zh-CN" dirty="0"/>
              <a:t>，</a:t>
            </a:r>
            <a:r>
              <a:rPr lang="en-US" altLang="zh-CN" dirty="0" err="1"/>
              <a:t>px</a:t>
            </a:r>
            <a:r>
              <a:rPr lang="zh-CN" altLang="zh-CN" dirty="0"/>
              <a:t>）来表示。</a:t>
            </a:r>
          </a:p>
          <a:p>
            <a:pPr marL="0" indent="0">
              <a:buNone/>
            </a:pPr>
            <a:r>
              <a:rPr lang="zh-CN" altLang="zh-CN" dirty="0"/>
              <a:t>百分比值：相对于元素所在的父元素的宽度。</a:t>
            </a: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2970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9" name="Rectangle 2"/>
          <p:cNvSpPr>
            <a:spLocks noGrp="1" noChangeArrowheads="1"/>
          </p:cNvSpPr>
          <p:nvPr>
            <p:ph type="title"/>
          </p:nvPr>
        </p:nvSpPr>
        <p:spPr/>
        <p:txBody>
          <a:bodyPr/>
          <a:lstStyle/>
          <a:p>
            <a:pPr eaLnBrk="1" hangingPunct="1"/>
            <a:r>
              <a:rPr lang="en-US" altLang="zh-CN" dirty="0" smtClean="0"/>
              <a:t>3.2.4 </a:t>
            </a:r>
            <a:r>
              <a:rPr lang="zh-CN" altLang="en-US" dirty="0" smtClean="0"/>
              <a:t>内边距属性（</a:t>
            </a:r>
            <a:r>
              <a:rPr lang="en-US" altLang="zh-CN" dirty="0" smtClean="0"/>
              <a:t>padding</a:t>
            </a:r>
            <a:r>
              <a:rPr lang="zh-CN" altLang="en-US" dirty="0" smtClean="0"/>
              <a:t>）</a:t>
            </a:r>
            <a:endParaRPr lang="zh-CN" altLang="zh-CN" b="1" dirty="0">
              <a:ea typeface="宋体" panose="02010600030101010101" pitchFamily="2" charset="-122"/>
            </a:endParaRPr>
          </a:p>
        </p:txBody>
      </p:sp>
      <p:pic>
        <p:nvPicPr>
          <p:cNvPr id="10" name="图片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5" y="4448925"/>
            <a:ext cx="338137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7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1417861" y="1124744"/>
            <a:ext cx="8388350" cy="43211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zh-CN" altLang="zh-CN" dirty="0"/>
              <a:t>在</a:t>
            </a:r>
            <a:r>
              <a:rPr lang="en-US" altLang="zh-CN" dirty="0"/>
              <a:t>CSS</a:t>
            </a:r>
            <a:r>
              <a:rPr lang="zh-CN" altLang="zh-CN" dirty="0"/>
              <a:t>中，外边距属性（</a:t>
            </a:r>
            <a:r>
              <a:rPr lang="en-US" altLang="zh-CN" dirty="0"/>
              <a:t>margin</a:t>
            </a:r>
            <a:r>
              <a:rPr lang="zh-CN" altLang="zh-CN" dirty="0"/>
              <a:t>）也叫边距，用来控制盒子之间的距离，它定义的是每个盒子边框之外的区域，是上、右、下、左四个外边距属性的简写，而这四个方向的外边距属性分别为</a:t>
            </a:r>
            <a:r>
              <a:rPr lang="en-US" altLang="zh-CN" dirty="0">
                <a:solidFill>
                  <a:srgbClr val="0000FF"/>
                </a:solidFill>
              </a:rPr>
              <a:t>margin-top</a:t>
            </a:r>
            <a:r>
              <a:rPr lang="zh-CN" altLang="zh-CN" dirty="0">
                <a:solidFill>
                  <a:srgbClr val="0000FF"/>
                </a:solidFill>
              </a:rPr>
              <a:t>、</a:t>
            </a:r>
            <a:r>
              <a:rPr lang="en-US" altLang="zh-CN" dirty="0">
                <a:solidFill>
                  <a:srgbClr val="0000FF"/>
                </a:solidFill>
              </a:rPr>
              <a:t>margin-right</a:t>
            </a:r>
            <a:r>
              <a:rPr lang="zh-CN" altLang="zh-CN" dirty="0">
                <a:solidFill>
                  <a:srgbClr val="0000FF"/>
                </a:solidFill>
              </a:rPr>
              <a:t>、</a:t>
            </a:r>
            <a:r>
              <a:rPr lang="en-US" altLang="zh-CN" dirty="0">
                <a:solidFill>
                  <a:srgbClr val="0000FF"/>
                </a:solidFill>
              </a:rPr>
              <a:t>margin-bottom</a:t>
            </a:r>
            <a:r>
              <a:rPr lang="zh-CN" altLang="zh-CN" dirty="0">
                <a:solidFill>
                  <a:srgbClr val="0000FF"/>
                </a:solidFill>
              </a:rPr>
              <a:t>、</a:t>
            </a:r>
            <a:r>
              <a:rPr lang="en-US" altLang="zh-CN" dirty="0">
                <a:solidFill>
                  <a:srgbClr val="0000FF"/>
                </a:solidFill>
              </a:rPr>
              <a:t>margin-left</a:t>
            </a:r>
            <a:r>
              <a:rPr lang="zh-CN" altLang="zh-CN" dirty="0"/>
              <a:t>。</a:t>
            </a:r>
            <a:endParaRPr lang="en-US" altLang="zh-CN" dirty="0"/>
          </a:p>
          <a:p>
            <a:pPr marL="0" indent="0">
              <a:buNone/>
            </a:pPr>
            <a:endParaRPr lang="zh-CN" altLang="zh-CN" dirty="0"/>
          </a:p>
          <a:p>
            <a:pPr marL="0" indent="0">
              <a:buNone/>
            </a:pPr>
            <a:r>
              <a:rPr lang="en-US" altLang="zh-CN" dirty="0"/>
              <a:t>margin</a:t>
            </a:r>
            <a:r>
              <a:rPr lang="zh-CN" altLang="zh-CN" dirty="0"/>
              <a:t>的取值可为：</a:t>
            </a:r>
            <a:r>
              <a:rPr lang="en-US" altLang="zh-CN" dirty="0">
                <a:solidFill>
                  <a:srgbClr val="FF0000"/>
                </a:solidFill>
              </a:rPr>
              <a:t>auto</a:t>
            </a:r>
            <a:r>
              <a:rPr lang="zh-CN" altLang="zh-CN" dirty="0"/>
              <a:t>、</a:t>
            </a:r>
            <a:r>
              <a:rPr lang="zh-CN" altLang="zh-CN" dirty="0">
                <a:solidFill>
                  <a:srgbClr val="FF0000"/>
                </a:solidFill>
              </a:rPr>
              <a:t>长度值</a:t>
            </a:r>
            <a:r>
              <a:rPr lang="zh-CN" altLang="zh-CN" dirty="0"/>
              <a:t>或者</a:t>
            </a:r>
            <a:r>
              <a:rPr lang="zh-CN" altLang="zh-CN" dirty="0">
                <a:solidFill>
                  <a:srgbClr val="FF0000"/>
                </a:solidFill>
              </a:rPr>
              <a:t>百分比值</a:t>
            </a:r>
            <a:r>
              <a:rPr lang="zh-CN" altLang="zh-CN" dirty="0"/>
              <a:t>。</a:t>
            </a:r>
          </a:p>
          <a:p>
            <a:pPr marL="0" indent="0">
              <a:buNone/>
            </a:pPr>
            <a:r>
              <a:rPr lang="en-US" altLang="zh-CN" dirty="0"/>
              <a:t>auto</a:t>
            </a:r>
            <a:r>
              <a:rPr lang="zh-CN" altLang="zh-CN" dirty="0"/>
              <a:t>：自动分配的默认值。</a:t>
            </a:r>
          </a:p>
          <a:p>
            <a:pPr marL="0" indent="0">
              <a:buNone/>
            </a:pPr>
            <a:r>
              <a:rPr lang="zh-CN" altLang="zh-CN" dirty="0"/>
              <a:t>长度值：即规定一个具体的长度值，可用绝对长度单位（</a:t>
            </a:r>
            <a:r>
              <a:rPr lang="en-US" altLang="zh-CN" dirty="0"/>
              <a:t>cm</a:t>
            </a:r>
            <a:r>
              <a:rPr lang="zh-CN" altLang="zh-CN" dirty="0"/>
              <a:t>，</a:t>
            </a:r>
            <a:r>
              <a:rPr lang="en-US" altLang="zh-CN" dirty="0"/>
              <a:t>mm</a:t>
            </a:r>
            <a:r>
              <a:rPr lang="zh-CN" altLang="zh-CN" dirty="0"/>
              <a:t>，</a:t>
            </a:r>
            <a:r>
              <a:rPr lang="en-US" altLang="zh-CN" dirty="0"/>
              <a:t>in</a:t>
            </a:r>
            <a:r>
              <a:rPr lang="zh-CN" altLang="zh-CN" dirty="0"/>
              <a:t>，</a:t>
            </a:r>
            <a:r>
              <a:rPr lang="en-US" altLang="zh-CN" dirty="0" err="1"/>
              <a:t>pt</a:t>
            </a:r>
            <a:r>
              <a:rPr lang="zh-CN" altLang="zh-CN" dirty="0"/>
              <a:t>），也可以用相对长度单位（</a:t>
            </a:r>
            <a:r>
              <a:rPr lang="en-US" altLang="zh-CN" dirty="0" err="1"/>
              <a:t>em</a:t>
            </a:r>
            <a:r>
              <a:rPr lang="zh-CN" altLang="zh-CN" dirty="0"/>
              <a:t>，</a:t>
            </a:r>
            <a:r>
              <a:rPr lang="en-US" altLang="zh-CN" dirty="0" err="1"/>
              <a:t>px</a:t>
            </a:r>
            <a:r>
              <a:rPr lang="zh-CN" altLang="zh-CN" dirty="0"/>
              <a:t>）来表示。</a:t>
            </a:r>
          </a:p>
          <a:p>
            <a:pPr marL="0" indent="0">
              <a:buNone/>
            </a:pPr>
            <a:r>
              <a:rPr lang="zh-CN" altLang="zh-CN" dirty="0"/>
              <a:t>百分比值：相对于元素所在的父元素的宽度。</a:t>
            </a: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07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9" name="Rectangle 2"/>
          <p:cNvSpPr>
            <a:spLocks noGrp="1" noChangeArrowheads="1"/>
          </p:cNvSpPr>
          <p:nvPr>
            <p:ph type="title"/>
          </p:nvPr>
        </p:nvSpPr>
        <p:spPr>
          <a:xfrm>
            <a:off x="1261940" y="162669"/>
            <a:ext cx="9660977" cy="635000"/>
          </a:xfrm>
        </p:spPr>
        <p:txBody>
          <a:bodyPr/>
          <a:lstStyle/>
          <a:p>
            <a:pPr eaLnBrk="1" hangingPunct="1"/>
            <a:r>
              <a:rPr lang="en-US" altLang="zh-CN" dirty="0"/>
              <a:t>3.2.5 </a:t>
            </a:r>
            <a:r>
              <a:rPr lang="zh-CN" altLang="en-US" dirty="0"/>
              <a:t>外边距属性（</a:t>
            </a:r>
            <a:r>
              <a:rPr lang="en-US" altLang="zh-CN" dirty="0"/>
              <a:t>margin</a:t>
            </a:r>
            <a:r>
              <a:rPr lang="zh-CN" altLang="en-US" dirty="0"/>
              <a:t>）</a:t>
            </a:r>
          </a:p>
        </p:txBody>
      </p:sp>
    </p:spTree>
    <p:extLst>
      <p:ext uri="{BB962C8B-B14F-4D97-AF65-F5344CB8AC3E}">
        <p14:creationId xmlns:p14="http://schemas.microsoft.com/office/powerpoint/2010/main" val="1379006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417861" y="1116917"/>
            <a:ext cx="9468726" cy="3378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dirty="0"/>
              <a:t>1.auto</a:t>
            </a:r>
            <a:r>
              <a:rPr lang="zh-CN" altLang="zh-CN" dirty="0"/>
              <a:t>值</a:t>
            </a:r>
          </a:p>
          <a:p>
            <a:pPr marL="0" indent="0">
              <a:buNone/>
            </a:pPr>
            <a:r>
              <a:rPr lang="en-US" altLang="zh-CN" dirty="0"/>
              <a:t>margin</a:t>
            </a:r>
            <a:r>
              <a:rPr lang="zh-CN" altLang="zh-CN" dirty="0"/>
              <a:t>水平方向的</a:t>
            </a:r>
            <a:r>
              <a:rPr lang="en-US" altLang="zh-CN" dirty="0"/>
              <a:t>auto</a:t>
            </a:r>
            <a:r>
              <a:rPr lang="zh-CN" altLang="zh-CN" dirty="0"/>
              <a:t>值和垂直方向的</a:t>
            </a:r>
            <a:r>
              <a:rPr lang="en-US" altLang="zh-CN" dirty="0"/>
              <a:t>auto</a:t>
            </a:r>
            <a:r>
              <a:rPr lang="zh-CN" altLang="zh-CN" dirty="0"/>
              <a:t>值其分配规则各不相同。</a:t>
            </a:r>
            <a:endParaRPr lang="en-US" altLang="zh-CN" dirty="0"/>
          </a:p>
          <a:p>
            <a:pPr marL="0" indent="0">
              <a:buNone/>
            </a:pPr>
            <a:r>
              <a:rPr lang="zh-CN" altLang="zh-CN" dirty="0"/>
              <a:t>对于垂直</a:t>
            </a:r>
            <a:r>
              <a:rPr lang="en-US" altLang="zh-CN" dirty="0"/>
              <a:t>auto</a:t>
            </a:r>
            <a:r>
              <a:rPr lang="zh-CN" altLang="zh-CN" dirty="0"/>
              <a:t>值，一般被规定为</a:t>
            </a:r>
            <a:r>
              <a:rPr lang="en-US" altLang="zh-CN" dirty="0"/>
              <a:t>0</a:t>
            </a:r>
            <a:r>
              <a:rPr lang="zh-CN" altLang="zh-CN" dirty="0"/>
              <a:t>，即垂直方向没有外边距。</a:t>
            </a:r>
            <a:endParaRPr lang="en-US" altLang="zh-CN" dirty="0"/>
          </a:p>
          <a:p>
            <a:pPr marL="0" indent="0">
              <a:buNone/>
            </a:pPr>
            <a:r>
              <a:rPr lang="zh-CN" altLang="zh-CN" dirty="0"/>
              <a:t>而对于水平</a:t>
            </a:r>
            <a:r>
              <a:rPr lang="en-US" altLang="zh-CN" dirty="0"/>
              <a:t>auto</a:t>
            </a:r>
            <a:r>
              <a:rPr lang="zh-CN" altLang="zh-CN" dirty="0"/>
              <a:t>值，其作用是用来填补父元素宽度与水平方向上非浮动块元素各部分宽度之和的差。</a:t>
            </a:r>
            <a:endParaRPr lang="en-US" altLang="zh-CN" dirty="0"/>
          </a:p>
          <a:p>
            <a:pPr marL="0" indent="0">
              <a:buNone/>
            </a:pPr>
            <a:endParaRPr lang="zh-CN" altLang="zh-CN" dirty="0"/>
          </a:p>
          <a:p>
            <a:pPr marL="0" indent="0">
              <a:buNone/>
            </a:pPr>
            <a:endParaRPr lang="zh-CN" altLang="zh-CN"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174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9" name="Rectangle 2"/>
          <p:cNvSpPr>
            <a:spLocks noGrp="1" noChangeArrowheads="1"/>
          </p:cNvSpPr>
          <p:nvPr>
            <p:ph type="title"/>
          </p:nvPr>
        </p:nvSpPr>
        <p:spPr/>
        <p:txBody>
          <a:bodyPr/>
          <a:lstStyle/>
          <a:p>
            <a:pPr eaLnBrk="1" hangingPunct="1"/>
            <a:r>
              <a:rPr lang="en-US" altLang="zh-CN" dirty="0"/>
              <a:t>3.2.5 </a:t>
            </a:r>
            <a:r>
              <a:rPr lang="zh-CN" altLang="en-US" dirty="0"/>
              <a:t>外边距属性（</a:t>
            </a:r>
            <a:r>
              <a:rPr lang="en-US" altLang="zh-CN" dirty="0"/>
              <a:t>margin</a:t>
            </a:r>
            <a:r>
              <a:rPr lang="zh-CN" altLang="en-US" dirty="0"/>
              <a:t>）</a:t>
            </a:r>
          </a:p>
        </p:txBody>
      </p:sp>
    </p:spTree>
    <p:extLst>
      <p:ext uri="{BB962C8B-B14F-4D97-AF65-F5344CB8AC3E}">
        <p14:creationId xmlns:p14="http://schemas.microsoft.com/office/powerpoint/2010/main" val="269586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7782" y="1052736"/>
            <a:ext cx="10729192" cy="5112568"/>
          </a:xfrm>
        </p:spPr>
        <p:txBody>
          <a:bodyPr/>
          <a:lstStyle/>
          <a:p>
            <a:pPr marL="0" indent="0">
              <a:buNone/>
            </a:pPr>
            <a:r>
              <a:rPr lang="en-US" altLang="zh-CN" dirty="0" smtClean="0"/>
              <a:t>2.</a:t>
            </a:r>
            <a:r>
              <a:rPr lang="zh-CN" altLang="en-US" dirty="0"/>
              <a:t>水平</a:t>
            </a:r>
            <a:r>
              <a:rPr lang="zh-CN" altLang="en-US" dirty="0" smtClean="0"/>
              <a:t>相邻</a:t>
            </a:r>
            <a:r>
              <a:rPr lang="zh-CN" altLang="en-US" dirty="0"/>
              <a:t>块元素</a:t>
            </a:r>
            <a:r>
              <a:rPr lang="zh-CN" altLang="en-US" dirty="0" smtClean="0"/>
              <a:t>的外边距</a:t>
            </a:r>
            <a:endParaRPr lang="en-US" altLang="zh-CN" dirty="0" smtClean="0"/>
          </a:p>
          <a:p>
            <a:pPr marL="0" lvl="1" indent="0">
              <a:buClr>
                <a:schemeClr val="accent1"/>
              </a:buClr>
              <a:buNone/>
            </a:pPr>
            <a:r>
              <a:rPr lang="en-US" altLang="zh-CN" b="0" dirty="0">
                <a:latin typeface="+mn-lt"/>
                <a:ea typeface="+mn-ea"/>
                <a:cs typeface="+mn-cs"/>
              </a:rPr>
              <a:t> </a:t>
            </a:r>
            <a:r>
              <a:rPr lang="en-US" altLang="zh-CN" b="0" dirty="0" smtClean="0">
                <a:latin typeface="+mn-lt"/>
                <a:ea typeface="+mn-ea"/>
                <a:cs typeface="+mn-cs"/>
              </a:rPr>
              <a:t>  </a:t>
            </a:r>
            <a:r>
              <a:rPr lang="zh-CN" altLang="en-US" b="0" dirty="0" smtClean="0">
                <a:latin typeface="+mn-lt"/>
                <a:ea typeface="+mn-ea"/>
                <a:cs typeface="+mn-cs"/>
              </a:rPr>
              <a:t>两</a:t>
            </a:r>
            <a:r>
              <a:rPr lang="zh-CN" altLang="en-US" b="0" dirty="0">
                <a:latin typeface="+mn-lt"/>
                <a:ea typeface="+mn-ea"/>
                <a:cs typeface="+mn-cs"/>
              </a:rPr>
              <a:t>个块元素均设有</a:t>
            </a:r>
            <a:r>
              <a:rPr lang="en-US" altLang="zh-CN" b="0" dirty="0">
                <a:latin typeface="+mn-lt"/>
                <a:ea typeface="+mn-ea"/>
                <a:cs typeface="+mn-cs"/>
              </a:rPr>
              <a:t>margin</a:t>
            </a:r>
            <a:r>
              <a:rPr lang="zh-CN" altLang="en-US" b="0" dirty="0">
                <a:latin typeface="+mn-lt"/>
                <a:ea typeface="+mn-ea"/>
                <a:cs typeface="+mn-cs"/>
              </a:rPr>
              <a:t>属性，当这两个元素在水平方向上相邻时，元素的外边距会相加。</a:t>
            </a:r>
          </a:p>
          <a:p>
            <a:endParaRPr lang="zh-CN" altLang="en-US" dirty="0"/>
          </a:p>
        </p:txBody>
      </p:sp>
      <p:sp>
        <p:nvSpPr>
          <p:cNvPr id="3" name="标题 2"/>
          <p:cNvSpPr>
            <a:spLocks noGrp="1"/>
          </p:cNvSpPr>
          <p:nvPr>
            <p:ph type="title"/>
          </p:nvPr>
        </p:nvSpPr>
        <p:spPr/>
        <p:txBody>
          <a:bodyPr/>
          <a:lstStyle/>
          <a:p>
            <a:r>
              <a:rPr lang="en-US" altLang="zh-CN" dirty="0"/>
              <a:t>3.2.5 </a:t>
            </a:r>
            <a:r>
              <a:rPr lang="zh-CN" altLang="en-US" dirty="0"/>
              <a:t>外边距属性（</a:t>
            </a:r>
            <a:r>
              <a:rPr lang="en-US" altLang="zh-CN" dirty="0"/>
              <a:t>margin</a:t>
            </a:r>
            <a:r>
              <a:rPr lang="zh-CN" altLang="en-US" dirty="0"/>
              <a:t>）</a:t>
            </a:r>
          </a:p>
        </p:txBody>
      </p:sp>
      <p:graphicFrame>
        <p:nvGraphicFramePr>
          <p:cNvPr id="4" name="Object 1"/>
          <p:cNvGraphicFramePr>
            <a:graphicFrameLocks noChangeAspect="1"/>
          </p:cNvGraphicFramePr>
          <p:nvPr>
            <p:extLst>
              <p:ext uri="{D42A27DB-BD31-4B8C-83A1-F6EECF244321}">
                <p14:modId xmlns:p14="http://schemas.microsoft.com/office/powerpoint/2010/main" val="378681542"/>
              </p:ext>
            </p:extLst>
          </p:nvPr>
        </p:nvGraphicFramePr>
        <p:xfrm>
          <a:off x="858755" y="3356474"/>
          <a:ext cx="4148138" cy="785812"/>
        </p:xfrm>
        <a:graphic>
          <a:graphicData uri="http://schemas.openxmlformats.org/presentationml/2006/ole">
            <mc:AlternateContent xmlns:mc="http://schemas.openxmlformats.org/markup-compatibility/2006">
              <mc:Choice xmlns:v="urn:schemas-microsoft-com:vml" Requires="v">
                <p:oleObj spid="_x0000_s5168" name="Visio" r:id="rId4" imgW="3991087" imgH="752349" progId="Visio.Drawing.11">
                  <p:embed/>
                </p:oleObj>
              </mc:Choice>
              <mc:Fallback>
                <p:oleObj name="Visio" r:id="rId4" imgW="3991087" imgH="752349" progId="Visio.Drawing.11">
                  <p:embed/>
                  <p:pic>
                    <p:nvPicPr>
                      <p:cNvPr id="0" name=""/>
                      <p:cNvPicPr>
                        <a:picLocks noChangeAspect="1" noChangeArrowheads="1"/>
                      </p:cNvPicPr>
                      <p:nvPr/>
                    </p:nvPicPr>
                    <p:blipFill>
                      <a:blip r:embed="rId5"/>
                      <a:srcRect/>
                      <a:stretch>
                        <a:fillRect/>
                      </a:stretch>
                    </p:blipFill>
                    <p:spPr bwMode="auto">
                      <a:xfrm>
                        <a:off x="858755" y="3356474"/>
                        <a:ext cx="4148138"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2317" y="2512717"/>
            <a:ext cx="4332287"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6242397" y="5301208"/>
            <a:ext cx="3095625" cy="641350"/>
          </a:xfrm>
          <a:prstGeom prst="rect">
            <a:avLst/>
          </a:prstGeom>
          <a:solidFill>
            <a:srgbClr val="6600FF"/>
          </a:solidFill>
          <a:ln>
            <a:solidFill>
              <a:srgbClr val="FFFF00"/>
            </a:solidFill>
          </a:ln>
          <a:effectLst/>
          <a:extLst/>
        </p:spPr>
        <p:txBody>
          <a:bodyPr lIns="92075" tIns="46038" rIns="92075" bIns="46038" anchor="ctr">
            <a:spAutoFit/>
          </a:bodyPr>
          <a:lstStyle/>
          <a:p>
            <a:pPr indent="269875">
              <a:defRPr/>
            </a:pPr>
            <a:r>
              <a:rPr kumimoji="1" lang="en-US" altLang="zh-CN" dirty="0">
                <a:solidFill>
                  <a:srgbClr val="FFFF00"/>
                </a:solidFill>
              </a:rPr>
              <a:t>#p1{margin-right:10px;}</a:t>
            </a:r>
          </a:p>
          <a:p>
            <a:pPr indent="269875">
              <a:defRPr/>
            </a:pPr>
            <a:r>
              <a:rPr kumimoji="1" lang="en-US" altLang="zh-CN" dirty="0">
                <a:solidFill>
                  <a:srgbClr val="FFFF00"/>
                </a:solidFill>
              </a:rPr>
              <a:t>#p2{margin-left:20px;}</a:t>
            </a:r>
          </a:p>
        </p:txBody>
      </p:sp>
    </p:spTree>
    <p:extLst>
      <p:ext uri="{BB962C8B-B14F-4D97-AF65-F5344CB8AC3E}">
        <p14:creationId xmlns:p14="http://schemas.microsoft.com/office/powerpoint/2010/main" val="3336862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705893" y="820070"/>
            <a:ext cx="8388350" cy="23447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dirty="0"/>
              <a:t>3</a:t>
            </a:r>
            <a:r>
              <a:rPr lang="fr-FR" altLang="zh-CN" dirty="0" smtClean="0"/>
              <a:t>. </a:t>
            </a:r>
            <a:r>
              <a:rPr lang="zh-CN" altLang="zh-CN" dirty="0" smtClean="0"/>
              <a:t>垂直</a:t>
            </a:r>
            <a:r>
              <a:rPr lang="zh-CN" altLang="en-US" dirty="0" smtClean="0"/>
              <a:t>相邻</a:t>
            </a:r>
            <a:r>
              <a:rPr lang="zh-CN" altLang="en-US" dirty="0"/>
              <a:t>块元素</a:t>
            </a:r>
            <a:r>
              <a:rPr lang="zh-CN" altLang="en-US" dirty="0" smtClean="0"/>
              <a:t>的外边距</a:t>
            </a:r>
          </a:p>
          <a:p>
            <a:pPr marL="0" indent="0">
              <a:buNone/>
            </a:pPr>
            <a:r>
              <a:rPr lang="en-US" altLang="zh-CN" dirty="0" smtClean="0"/>
              <a:t>	</a:t>
            </a:r>
            <a:r>
              <a:rPr lang="zh-CN" altLang="zh-CN" dirty="0" smtClean="0"/>
              <a:t>两个块元素均设有</a:t>
            </a:r>
            <a:r>
              <a:rPr lang="en-US" altLang="zh-CN" dirty="0" smtClean="0"/>
              <a:t>margin</a:t>
            </a:r>
            <a:r>
              <a:rPr lang="zh-CN" altLang="zh-CN" dirty="0" smtClean="0"/>
              <a:t>属性，当这两个元素</a:t>
            </a:r>
            <a:r>
              <a:rPr lang="zh-CN" altLang="zh-CN" dirty="0"/>
              <a:t>在垂直方向上</a:t>
            </a:r>
            <a:r>
              <a:rPr lang="zh-CN" altLang="zh-CN" dirty="0" smtClean="0"/>
              <a:t>相邻时，</a:t>
            </a:r>
            <a:r>
              <a:rPr lang="zh-CN" altLang="zh-CN" dirty="0"/>
              <a:t>外边距属性会发生合并，两个元素边框之间的距离合并为其中数值较大的那个外边距值；</a:t>
            </a:r>
            <a:endParaRPr lang="en-US" altLang="zh-CN" dirty="0"/>
          </a:p>
          <a:p>
            <a:pPr marL="0" indent="0">
              <a:buNone/>
            </a:pPr>
            <a:endParaRPr lang="zh-CN" altLang="zh-CN" dirty="0"/>
          </a:p>
        </p:txBody>
      </p:sp>
      <p:sp>
        <p:nvSpPr>
          <p:cNvPr id="104452" name="Rectangle 4"/>
          <p:cNvSpPr>
            <a:spLocks noChangeArrowheads="1"/>
          </p:cNvSpPr>
          <p:nvPr/>
        </p:nvSpPr>
        <p:spPr bwMode="auto">
          <a:xfrm>
            <a:off x="8663657" y="4646612"/>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379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12" name="Rectangle 16"/>
          <p:cNvSpPr>
            <a:spLocks noChangeArrowheads="1"/>
          </p:cNvSpPr>
          <p:nvPr/>
        </p:nvSpPr>
        <p:spPr bwMode="auto">
          <a:xfrm>
            <a:off x="6541530" y="5278168"/>
            <a:ext cx="3602038" cy="641350"/>
          </a:xfrm>
          <a:prstGeom prst="rect">
            <a:avLst/>
          </a:prstGeom>
          <a:solidFill>
            <a:srgbClr val="6600FF"/>
          </a:solidFill>
          <a:ln>
            <a:solidFill>
              <a:srgbClr val="FFFF00"/>
            </a:solidFill>
          </a:ln>
          <a:effectLst/>
          <a:extLst/>
        </p:spPr>
        <p:txBody>
          <a:bodyPr lIns="92075" tIns="46038" rIns="92075" bIns="46038" anchor="ctr">
            <a:spAutoFit/>
          </a:bodyPr>
          <a:lstStyle/>
          <a:p>
            <a:pPr indent="269875">
              <a:defRPr/>
            </a:pPr>
            <a:r>
              <a:rPr kumimoji="1" lang="en-US" altLang="zh-CN" dirty="0">
                <a:solidFill>
                  <a:srgbClr val="FFFF00"/>
                </a:solidFill>
              </a:rPr>
              <a:t>#p1{margin-bottom:10px; }</a:t>
            </a:r>
          </a:p>
          <a:p>
            <a:pPr indent="269875">
              <a:defRPr/>
            </a:pPr>
            <a:r>
              <a:rPr kumimoji="1" lang="en-US" altLang="zh-CN" dirty="0">
                <a:solidFill>
                  <a:srgbClr val="FFFF00"/>
                </a:solidFill>
              </a:rPr>
              <a:t>#p2{margin-top:20px ;}</a:t>
            </a:r>
          </a:p>
        </p:txBody>
      </p:sp>
      <p:pic>
        <p:nvPicPr>
          <p:cNvPr id="3380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29" y="2376557"/>
            <a:ext cx="3713162"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1261940" y="185070"/>
            <a:ext cx="9660977" cy="635000"/>
          </a:xfrm>
        </p:spPr>
        <p:txBody>
          <a:bodyPr/>
          <a:lstStyle/>
          <a:p>
            <a:pPr eaLnBrk="1" hangingPunct="1"/>
            <a:r>
              <a:rPr lang="en-US" altLang="zh-CN" dirty="0"/>
              <a:t>3.2.5 </a:t>
            </a:r>
            <a:r>
              <a:rPr lang="zh-CN" altLang="en-US" dirty="0"/>
              <a:t>外边距属性（</a:t>
            </a:r>
            <a:r>
              <a:rPr lang="en-US" altLang="zh-CN" dirty="0"/>
              <a:t>margin</a:t>
            </a:r>
            <a:r>
              <a:rPr lang="zh-CN" altLang="en-US" dirty="0"/>
              <a:t>）</a:t>
            </a:r>
          </a:p>
        </p:txBody>
      </p:sp>
      <p:pic>
        <p:nvPicPr>
          <p:cNvPr id="11" name="Picture 3" descr="13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1940" y="3034998"/>
            <a:ext cx="494188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22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边界（</a:t>
            </a:r>
            <a:r>
              <a:rPr lang="en-US" altLang="zh-CN" dirty="0"/>
              <a:t>margin</a:t>
            </a:r>
            <a:r>
              <a:rPr lang="zh-CN" altLang="en-US" dirty="0"/>
              <a:t>）可以取负值。页面中的两个相邻元素，若其中某个边界取负值时，仍会发生重叠。此时垂直方向和水平方向的重叠规则相同，即两个元素之间的距离是正的边界值减去负的边界值的绝对值，或者表示为正的边界值和负的边界值之和。 </a:t>
            </a:r>
          </a:p>
        </p:txBody>
      </p:sp>
      <p:sp>
        <p:nvSpPr>
          <p:cNvPr id="4" name="Rectangle 2"/>
          <p:cNvSpPr>
            <a:spLocks noGrp="1" noChangeArrowheads="1"/>
          </p:cNvSpPr>
          <p:nvPr>
            <p:ph type="title"/>
          </p:nvPr>
        </p:nvSpPr>
        <p:spPr/>
        <p:txBody>
          <a:bodyPr/>
          <a:lstStyle/>
          <a:p>
            <a:pPr eaLnBrk="1" hangingPunct="1"/>
            <a:r>
              <a:rPr lang="en-US" altLang="zh-CN" dirty="0"/>
              <a:t>3.2.5 </a:t>
            </a:r>
            <a:r>
              <a:rPr lang="zh-CN" altLang="en-US" dirty="0"/>
              <a:t>外边距属性（</a:t>
            </a:r>
            <a:r>
              <a:rPr lang="en-US" altLang="zh-CN" dirty="0"/>
              <a:t>margin</a:t>
            </a:r>
            <a:r>
              <a:rPr lang="zh-CN" altLang="en-US" dirty="0"/>
              <a:t>）</a:t>
            </a:r>
          </a:p>
        </p:txBody>
      </p:sp>
      <p:sp>
        <p:nvSpPr>
          <p:cNvPr id="5" name="Rectangle 11"/>
          <p:cNvSpPr>
            <a:spLocks noChangeArrowheads="1"/>
          </p:cNvSpPr>
          <p:nvPr/>
        </p:nvSpPr>
        <p:spPr bwMode="auto">
          <a:xfrm>
            <a:off x="2066131" y="3789363"/>
            <a:ext cx="3168650" cy="641350"/>
          </a:xfrm>
          <a:prstGeom prst="rect">
            <a:avLst/>
          </a:prstGeom>
          <a:solidFill>
            <a:srgbClr val="6600FF"/>
          </a:solidFill>
          <a:ln>
            <a:solidFill>
              <a:srgbClr val="FFFF00"/>
            </a:solidFill>
          </a:ln>
          <a:effectLst/>
          <a:extLst/>
        </p:spPr>
        <p:txBody>
          <a:bodyPr lIns="92075" tIns="46038" rIns="92075" bIns="46038" anchor="ctr">
            <a:spAutoFit/>
          </a:bodyPr>
          <a:lstStyle/>
          <a:p>
            <a:pPr indent="269875"/>
            <a:r>
              <a:rPr kumimoji="1" lang="en-US" altLang="zh-CN" dirty="0">
                <a:solidFill>
                  <a:srgbClr val="FFFF00"/>
                </a:solidFill>
              </a:rPr>
              <a:t>#p1{margin-bottom:10px; }</a:t>
            </a:r>
          </a:p>
          <a:p>
            <a:pPr indent="269875"/>
            <a:r>
              <a:rPr kumimoji="1" lang="en-US" altLang="zh-CN" dirty="0">
                <a:solidFill>
                  <a:srgbClr val="FFFF00"/>
                </a:solidFill>
              </a:rPr>
              <a:t>#p2{margin-top:-20px ;}</a:t>
            </a: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44" y="3111501"/>
            <a:ext cx="422275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125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kern="1200" dirty="0">
                <a:solidFill>
                  <a:srgbClr val="F8F8F8"/>
                </a:solidFill>
                <a:latin typeface="微软雅黑"/>
              </a:rPr>
              <a:t>第</a:t>
            </a:r>
            <a:r>
              <a:rPr lang="en-US" altLang="zh-CN" kern="1200" dirty="0">
                <a:solidFill>
                  <a:srgbClr val="F8F8F8"/>
                </a:solidFill>
                <a:latin typeface="微软雅黑"/>
              </a:rPr>
              <a:t>3</a:t>
            </a:r>
            <a:r>
              <a:rPr lang="zh-CN" altLang="en-US" kern="1200" dirty="0">
                <a:solidFill>
                  <a:srgbClr val="F8F8F8"/>
                </a:solidFill>
                <a:latin typeface="微软雅黑"/>
              </a:rPr>
              <a:t>章  使用</a:t>
            </a:r>
            <a:r>
              <a:rPr lang="en-US" altLang="zh-CN" kern="1200" dirty="0">
                <a:solidFill>
                  <a:srgbClr val="F8F8F8"/>
                </a:solidFill>
                <a:latin typeface="微软雅黑"/>
              </a:rPr>
              <a:t>CSS</a:t>
            </a:r>
            <a:r>
              <a:rPr lang="zh-CN" altLang="en-US" kern="1200" dirty="0">
                <a:solidFill>
                  <a:srgbClr val="F8F8F8"/>
                </a:solidFill>
                <a:latin typeface="微软雅黑"/>
              </a:rPr>
              <a:t>样式表</a:t>
            </a:r>
            <a:endParaRPr lang="zh-CN" altLang="en-US" dirty="0"/>
          </a:p>
        </p:txBody>
      </p:sp>
      <p:pic>
        <p:nvPicPr>
          <p:cNvPr id="6" name="内容占位符 5"/>
          <p:cNvPicPr>
            <a:picLocks noGrp="1" noChangeAspect="1"/>
          </p:cNvPicPr>
          <p:nvPr>
            <p:ph idx="1"/>
          </p:nvPr>
        </p:nvPicPr>
        <p:blipFill>
          <a:blip r:embed="rId2"/>
          <a:stretch>
            <a:fillRect/>
          </a:stretch>
        </p:blipFill>
        <p:spPr>
          <a:xfrm>
            <a:off x="913805" y="1484784"/>
            <a:ext cx="9781556" cy="3528392"/>
          </a:xfrm>
          <a:prstGeom prst="rect">
            <a:avLst/>
          </a:prstGeom>
        </p:spPr>
      </p:pic>
    </p:spTree>
    <p:extLst>
      <p:ext uri="{BB962C8B-B14F-4D97-AF65-F5344CB8AC3E}">
        <p14:creationId xmlns:p14="http://schemas.microsoft.com/office/powerpoint/2010/main" val="36277008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17861" y="234156"/>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3.2.6 </a:t>
            </a:r>
            <a:r>
              <a:rPr lang="zh-CN" altLang="en-US" dirty="0"/>
              <a:t>外边距合并</a:t>
            </a:r>
            <a:endParaRPr lang="zh-CN" altLang="zh-CN" dirty="0"/>
          </a:p>
        </p:txBody>
      </p:sp>
      <p:sp>
        <p:nvSpPr>
          <p:cNvPr id="35843" name="Rectangle 3"/>
          <p:cNvSpPr>
            <a:spLocks noGrp="1" noChangeArrowheads="1"/>
          </p:cNvSpPr>
          <p:nvPr>
            <p:ph type="body" idx="1"/>
          </p:nvPr>
        </p:nvSpPr>
        <p:spPr>
          <a:xfrm>
            <a:off x="1548605" y="930275"/>
            <a:ext cx="9518328" cy="56324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a:t>外边距合并指的是，当两个盒子的垂直外边距相遇时，它们将形成一个外边距。</a:t>
            </a:r>
          </a:p>
          <a:p>
            <a:r>
              <a:rPr lang="zh-CN" altLang="zh-CN" dirty="0"/>
              <a:t>发生外边距合并的三种情况包括：</a:t>
            </a:r>
            <a:r>
              <a:rPr lang="zh-CN" altLang="zh-CN" dirty="0">
                <a:solidFill>
                  <a:srgbClr val="CC00FF"/>
                </a:solidFill>
              </a:rPr>
              <a:t>（</a:t>
            </a:r>
            <a:r>
              <a:rPr lang="en-US" altLang="zh-CN" dirty="0">
                <a:solidFill>
                  <a:srgbClr val="CC00FF"/>
                </a:solidFill>
              </a:rPr>
              <a:t>1</a:t>
            </a:r>
            <a:r>
              <a:rPr lang="zh-CN" altLang="zh-CN" dirty="0">
                <a:solidFill>
                  <a:srgbClr val="CC00FF"/>
                </a:solidFill>
              </a:rPr>
              <a:t>）垂直相邻的兄弟元素；（</a:t>
            </a:r>
            <a:r>
              <a:rPr lang="en-US" altLang="zh-CN" dirty="0">
                <a:solidFill>
                  <a:srgbClr val="CC00FF"/>
                </a:solidFill>
              </a:rPr>
              <a:t>2</a:t>
            </a:r>
            <a:r>
              <a:rPr lang="zh-CN" altLang="zh-CN" dirty="0">
                <a:solidFill>
                  <a:srgbClr val="CC00FF"/>
                </a:solidFill>
              </a:rPr>
              <a:t>）空块元素；（</a:t>
            </a:r>
            <a:r>
              <a:rPr lang="en-US" altLang="zh-CN" dirty="0">
                <a:solidFill>
                  <a:srgbClr val="CC00FF"/>
                </a:solidFill>
              </a:rPr>
              <a:t>3</a:t>
            </a:r>
            <a:r>
              <a:rPr lang="zh-CN" altLang="zh-CN" dirty="0">
                <a:solidFill>
                  <a:srgbClr val="CC00FF"/>
                </a:solidFill>
              </a:rPr>
              <a:t>）块级父元素与其第一个</a:t>
            </a:r>
            <a:r>
              <a:rPr lang="en-US" altLang="zh-CN" dirty="0">
                <a:solidFill>
                  <a:srgbClr val="CC00FF"/>
                </a:solidFill>
              </a:rPr>
              <a:t>/</a:t>
            </a:r>
            <a:r>
              <a:rPr lang="zh-CN" altLang="zh-CN" dirty="0">
                <a:solidFill>
                  <a:srgbClr val="CC00FF"/>
                </a:solidFill>
              </a:rPr>
              <a:t>最后一个子元素。</a:t>
            </a:r>
            <a:endParaRPr lang="en-US" altLang="zh-CN" dirty="0">
              <a:solidFill>
                <a:srgbClr val="CC00FF"/>
              </a:solidFill>
            </a:endParaRPr>
          </a:p>
          <a:p>
            <a:pPr marL="0" indent="0">
              <a:buNone/>
            </a:pPr>
            <a:r>
              <a:rPr lang="fr-FR" altLang="zh-CN" b="1" dirty="0"/>
              <a:t>1. </a:t>
            </a:r>
            <a:r>
              <a:rPr lang="zh-CN" altLang="zh-CN" b="1" dirty="0"/>
              <a:t>空块元素的外边距合并</a:t>
            </a:r>
          </a:p>
          <a:p>
            <a:r>
              <a:rPr lang="zh-CN" altLang="zh-CN" dirty="0"/>
              <a:t>如果存在一个空的块级元素，其</a:t>
            </a:r>
            <a:r>
              <a:rPr lang="fr-FR" altLang="zh-CN" dirty="0"/>
              <a:t>border</a:t>
            </a:r>
            <a:r>
              <a:rPr lang="zh-CN" altLang="zh-CN" dirty="0"/>
              <a:t>、</a:t>
            </a:r>
            <a:r>
              <a:rPr lang="fr-FR" altLang="zh-CN" dirty="0"/>
              <a:t>padding</a:t>
            </a:r>
            <a:r>
              <a:rPr lang="zh-CN" altLang="zh-CN" dirty="0"/>
              <a:t>、</a:t>
            </a:r>
            <a:r>
              <a:rPr lang="fr-FR" altLang="zh-CN" dirty="0"/>
              <a:t>inline content</a:t>
            </a:r>
            <a:r>
              <a:rPr lang="zh-CN" altLang="zh-CN" dirty="0"/>
              <a:t>（内嵌的内容）、</a:t>
            </a:r>
            <a:r>
              <a:rPr lang="fr-FR" altLang="zh-CN" dirty="0"/>
              <a:t>height</a:t>
            </a:r>
            <a:r>
              <a:rPr lang="zh-CN" altLang="zh-CN" dirty="0"/>
              <a:t>、</a:t>
            </a:r>
            <a:r>
              <a:rPr lang="fr-FR" altLang="zh-CN" dirty="0"/>
              <a:t>min-height</a:t>
            </a:r>
            <a:r>
              <a:rPr lang="zh-CN" altLang="zh-CN" dirty="0"/>
              <a:t>（最小高度）都不存在，此时它的上下外边距将会合并</a:t>
            </a:r>
            <a:r>
              <a:rPr lang="zh-CN" altLang="zh-CN" dirty="0" smtClean="0"/>
              <a:t>。</a:t>
            </a:r>
            <a:endParaRPr lang="en-US" altLang="zh-CN" dirty="0" smtClean="0"/>
          </a:p>
          <a:p>
            <a:endParaRPr lang="en-US" altLang="zh-CN" dirty="0"/>
          </a:p>
          <a:p>
            <a:endParaRPr lang="en-US" altLang="zh-CN" dirty="0"/>
          </a:p>
          <a:p>
            <a:endParaRPr lang="en-US" altLang="zh-CN" dirty="0"/>
          </a:p>
          <a:p>
            <a:endParaRPr lang="en-US" altLang="zh-CN" dirty="0"/>
          </a:p>
          <a:p>
            <a:endParaRPr lang="en-US" altLang="zh-CN" dirty="0"/>
          </a:p>
          <a:p>
            <a:r>
              <a:rPr lang="zh-CN" altLang="zh-CN" dirty="0"/>
              <a:t>这里段落一与段落二之间的距离为</a:t>
            </a:r>
            <a:endParaRPr lang="en-US" altLang="zh-CN" dirty="0"/>
          </a:p>
          <a:p>
            <a:r>
              <a:rPr lang="zh-CN" altLang="zh-CN" dirty="0"/>
              <a:t>中间空的</a:t>
            </a:r>
            <a:r>
              <a:rPr lang="en-US" altLang="zh-CN" dirty="0"/>
              <a:t>div</a:t>
            </a:r>
            <a:r>
              <a:rPr lang="zh-CN" altLang="zh-CN" dirty="0"/>
              <a:t>盒子上边距与下边距中的较大者</a:t>
            </a:r>
            <a:r>
              <a:rPr lang="en-US" altLang="zh-CN" dirty="0"/>
              <a:t>50px</a:t>
            </a:r>
            <a:r>
              <a:rPr lang="zh-CN" altLang="zh-CN" dirty="0"/>
              <a:t>。</a:t>
            </a: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58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584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413" y="3298075"/>
            <a:ext cx="2830512"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Rectangle 11"/>
          <p:cNvSpPr>
            <a:spLocks noChangeArrowheads="1"/>
          </p:cNvSpPr>
          <p:nvPr/>
        </p:nvSpPr>
        <p:spPr bwMode="auto">
          <a:xfrm>
            <a:off x="2256978" y="3424804"/>
            <a:ext cx="3553371" cy="1201738"/>
          </a:xfrm>
          <a:prstGeom prst="rect">
            <a:avLst/>
          </a:prstGeom>
          <a:solidFill>
            <a:srgbClr val="6600FF"/>
          </a:solidFill>
          <a:ln>
            <a:solidFill>
              <a:srgbClr val="FFFF00"/>
            </a:solidFill>
          </a:ln>
          <a:effectLst/>
          <a:extLst/>
        </p:spPr>
        <p:txBody>
          <a:bodyPr wrap="square" lIns="92075" tIns="46038" rIns="92075" bIns="46038" anchor="ctr">
            <a:spAutoFit/>
          </a:bodyPr>
          <a:lstStyle/>
          <a:p>
            <a:pPr indent="269875"/>
            <a:r>
              <a:rPr kumimoji="1" lang="en-US" altLang="zh-CN" dirty="0">
                <a:solidFill>
                  <a:srgbClr val="FFFF00"/>
                </a:solidFill>
              </a:rPr>
              <a:t>div{   /*div</a:t>
            </a:r>
            <a:r>
              <a:rPr kumimoji="1" lang="zh-CN" altLang="en-US" dirty="0">
                <a:solidFill>
                  <a:srgbClr val="FFFF00"/>
                </a:solidFill>
              </a:rPr>
              <a:t>为空块元素*</a:t>
            </a:r>
            <a:r>
              <a:rPr kumimoji="1" lang="en-US" altLang="zh-CN" dirty="0">
                <a:solidFill>
                  <a:srgbClr val="FFFF00"/>
                </a:solidFill>
              </a:rPr>
              <a:t>/</a:t>
            </a:r>
          </a:p>
          <a:p>
            <a:pPr indent="269875"/>
            <a:r>
              <a:rPr kumimoji="1" lang="en-US" altLang="zh-CN" dirty="0">
                <a:solidFill>
                  <a:srgbClr val="FFFF00"/>
                </a:solidFill>
              </a:rPr>
              <a:t>	margin-top: 20px;</a:t>
            </a:r>
          </a:p>
          <a:p>
            <a:pPr indent="269875"/>
            <a:r>
              <a:rPr kumimoji="1" lang="en-US" altLang="zh-CN" dirty="0">
                <a:solidFill>
                  <a:srgbClr val="FFFF00"/>
                </a:solidFill>
              </a:rPr>
              <a:t>	margin-bottom: 50px;</a:t>
            </a:r>
          </a:p>
          <a:p>
            <a:pPr indent="269875"/>
            <a:r>
              <a:rPr kumimoji="1" lang="en-US" altLang="zh-CN" dirty="0">
                <a:solidFill>
                  <a:srgbClr val="FFFF00"/>
                </a:solidFill>
              </a:rPr>
              <a:t>}</a:t>
            </a:r>
          </a:p>
        </p:txBody>
      </p:sp>
    </p:spTree>
    <p:extLst>
      <p:ext uri="{BB962C8B-B14F-4D97-AF65-F5344CB8AC3E}">
        <p14:creationId xmlns:p14="http://schemas.microsoft.com/office/powerpoint/2010/main" val="164145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489869" y="958333"/>
            <a:ext cx="9577064" cy="26866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b="1" dirty="0"/>
              <a:t>2. </a:t>
            </a:r>
            <a:r>
              <a:rPr lang="zh-CN" altLang="zh-CN" b="1" dirty="0"/>
              <a:t>块级父元素与其第一个</a:t>
            </a:r>
            <a:r>
              <a:rPr lang="fr-FR" altLang="zh-CN" b="1" dirty="0"/>
              <a:t>/</a:t>
            </a:r>
            <a:r>
              <a:rPr lang="zh-CN" altLang="zh-CN" b="1" dirty="0"/>
              <a:t>最后一个子元素的外边距合并</a:t>
            </a:r>
          </a:p>
          <a:p>
            <a:r>
              <a:rPr lang="zh-CN" altLang="zh-CN" dirty="0"/>
              <a:t>块级父元素中，不存在</a:t>
            </a:r>
            <a:r>
              <a:rPr lang="fr-FR" altLang="zh-CN" dirty="0"/>
              <a:t>border-top</a:t>
            </a:r>
            <a:r>
              <a:rPr lang="zh-CN" altLang="zh-CN" dirty="0"/>
              <a:t>、</a:t>
            </a:r>
            <a:r>
              <a:rPr lang="fr-FR" altLang="zh-CN" dirty="0"/>
              <a:t>padding-top</a:t>
            </a:r>
            <a:r>
              <a:rPr lang="zh-CN" altLang="zh-CN" dirty="0"/>
              <a:t>、</a:t>
            </a:r>
            <a:r>
              <a:rPr lang="fr-FR" altLang="zh-CN" dirty="0"/>
              <a:t>inline content</a:t>
            </a:r>
            <a:r>
              <a:rPr lang="zh-CN" altLang="zh-CN" dirty="0"/>
              <a:t>、清除浮动这四条属性，那么这个块级元素和其第一个子元素的上边距就会挨到一起，即发生上外边距合并现象</a:t>
            </a:r>
            <a:r>
              <a:rPr lang="zh-CN" altLang="en-US" dirty="0"/>
              <a:t>。</a:t>
            </a:r>
            <a:endParaRPr lang="en-US" altLang="zh-CN" dirty="0"/>
          </a:p>
          <a:p>
            <a:r>
              <a:rPr lang="zh-CN" altLang="zh-CN" dirty="0"/>
              <a:t>类似的，若块级父元素的</a:t>
            </a:r>
            <a:r>
              <a:rPr lang="fr-FR" altLang="zh-CN" dirty="0"/>
              <a:t>margin-bottom</a:t>
            </a:r>
            <a:r>
              <a:rPr lang="zh-CN" altLang="zh-CN" dirty="0"/>
              <a:t>与它的最后一个子元素的</a:t>
            </a:r>
            <a:r>
              <a:rPr lang="fr-FR" altLang="zh-CN" dirty="0"/>
              <a:t>margin-bottom</a:t>
            </a:r>
            <a:r>
              <a:rPr lang="zh-CN" altLang="zh-CN" dirty="0"/>
              <a:t>之间没有父元素的</a:t>
            </a:r>
            <a:r>
              <a:rPr lang="fr-FR" altLang="zh-CN" dirty="0"/>
              <a:t>border-bottom</a:t>
            </a:r>
            <a:r>
              <a:rPr lang="zh-CN" altLang="zh-CN" dirty="0"/>
              <a:t>、</a:t>
            </a:r>
            <a:r>
              <a:rPr lang="fr-FR" altLang="zh-CN" dirty="0"/>
              <a:t>padding-bottom</a:t>
            </a:r>
            <a:r>
              <a:rPr lang="zh-CN" altLang="zh-CN" dirty="0"/>
              <a:t>、</a:t>
            </a:r>
            <a:r>
              <a:rPr lang="fr-FR" altLang="zh-CN" dirty="0"/>
              <a:t>inline content</a:t>
            </a:r>
            <a:r>
              <a:rPr lang="zh-CN" altLang="zh-CN" dirty="0"/>
              <a:t>、</a:t>
            </a:r>
            <a:r>
              <a:rPr lang="fr-FR" altLang="zh-CN" dirty="0"/>
              <a:t>height</a:t>
            </a:r>
            <a:r>
              <a:rPr lang="zh-CN" altLang="zh-CN" dirty="0"/>
              <a:t>、</a:t>
            </a:r>
            <a:r>
              <a:rPr lang="fr-FR" altLang="zh-CN" dirty="0"/>
              <a:t>min-height</a:t>
            </a:r>
            <a:r>
              <a:rPr lang="zh-CN" altLang="zh-CN" dirty="0"/>
              <a:t>、</a:t>
            </a:r>
            <a:r>
              <a:rPr lang="fr-FR" altLang="zh-CN" dirty="0"/>
              <a:t>max-height</a:t>
            </a:r>
            <a:r>
              <a:rPr lang="zh-CN" altLang="zh-CN" dirty="0"/>
              <a:t>分隔时，就会发生下外边距合并现象。</a:t>
            </a:r>
            <a:endParaRPr lang="en-US" altLang="zh-CN" dirty="0"/>
          </a:p>
          <a:p>
            <a:endParaRPr lang="en-US" altLang="zh-CN"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686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6872" name="图片 1"/>
          <p:cNvPicPr>
            <a:picLocks noChangeAspect="1" noChangeArrowheads="1"/>
          </p:cNvPicPr>
          <p:nvPr/>
        </p:nvPicPr>
        <p:blipFill>
          <a:blip r:embed="rId3">
            <a:extLst>
              <a:ext uri="{28A0092B-C50C-407E-A947-70E740481C1C}">
                <a14:useLocalDpi xmlns:a14="http://schemas.microsoft.com/office/drawing/2010/main" val="0"/>
              </a:ext>
            </a:extLst>
          </a:blip>
          <a:srcRect r="53636" b="26457"/>
          <a:stretch>
            <a:fillRect/>
          </a:stretch>
        </p:blipFill>
        <p:spPr bwMode="auto">
          <a:xfrm>
            <a:off x="1993925" y="3813034"/>
            <a:ext cx="1439863"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矩形 1"/>
          <p:cNvSpPr>
            <a:spLocks noChangeArrowheads="1"/>
          </p:cNvSpPr>
          <p:nvPr/>
        </p:nvSpPr>
        <p:spPr bwMode="auto">
          <a:xfrm>
            <a:off x="4689471" y="4104900"/>
            <a:ext cx="63054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zh-CN" sz="2000" b="0" dirty="0">
                <a:solidFill>
                  <a:srgbClr val="0000FF"/>
                </a:solidFill>
                <a:latin typeface="+mn-ea"/>
                <a:ea typeface="+mn-ea"/>
              </a:rPr>
              <a:t>这里父</a:t>
            </a:r>
            <a:r>
              <a:rPr lang="fr-FR" altLang="zh-CN" sz="2000" b="0" dirty="0">
                <a:solidFill>
                  <a:srgbClr val="0000FF"/>
                </a:solidFill>
                <a:latin typeface="+mn-ea"/>
                <a:ea typeface="+mn-ea"/>
              </a:rPr>
              <a:t>div</a:t>
            </a:r>
            <a:r>
              <a:rPr lang="zh-CN" altLang="zh-CN" sz="2000" b="0" dirty="0">
                <a:solidFill>
                  <a:srgbClr val="0000FF"/>
                </a:solidFill>
                <a:latin typeface="+mn-ea"/>
                <a:ea typeface="+mn-ea"/>
              </a:rPr>
              <a:t>的上外边距将为其与子</a:t>
            </a:r>
            <a:r>
              <a:rPr lang="fr-FR" altLang="zh-CN" sz="2000" b="0" dirty="0">
                <a:solidFill>
                  <a:srgbClr val="0000FF"/>
                </a:solidFill>
                <a:latin typeface="+mn-ea"/>
                <a:ea typeface="+mn-ea"/>
              </a:rPr>
              <a:t>div</a:t>
            </a:r>
            <a:r>
              <a:rPr lang="zh-CN" altLang="zh-CN" sz="2000" b="0" dirty="0">
                <a:solidFill>
                  <a:srgbClr val="0000FF"/>
                </a:solidFill>
                <a:latin typeface="+mn-ea"/>
                <a:ea typeface="+mn-ea"/>
              </a:rPr>
              <a:t>的</a:t>
            </a:r>
            <a:r>
              <a:rPr lang="fr-FR" altLang="zh-CN" sz="2000" b="0" dirty="0">
                <a:solidFill>
                  <a:srgbClr val="0000FF"/>
                </a:solidFill>
                <a:latin typeface="+mn-ea"/>
                <a:ea typeface="+mn-ea"/>
              </a:rPr>
              <a:t>margin-top</a:t>
            </a:r>
            <a:r>
              <a:rPr lang="zh-CN" altLang="zh-CN" sz="2000" b="0" dirty="0">
                <a:solidFill>
                  <a:srgbClr val="0000FF"/>
                </a:solidFill>
                <a:latin typeface="+mn-ea"/>
                <a:ea typeface="+mn-ea"/>
              </a:rPr>
              <a:t>的较大者</a:t>
            </a:r>
            <a:r>
              <a:rPr lang="fr-FR" altLang="zh-CN" sz="2000" b="0" dirty="0">
                <a:solidFill>
                  <a:srgbClr val="0000FF"/>
                </a:solidFill>
                <a:latin typeface="+mn-ea"/>
                <a:ea typeface="+mn-ea"/>
              </a:rPr>
              <a:t>30px</a:t>
            </a:r>
            <a:r>
              <a:rPr lang="zh-CN" altLang="zh-CN" sz="2000" b="0" dirty="0">
                <a:solidFill>
                  <a:srgbClr val="0000FF"/>
                </a:solidFill>
                <a:latin typeface="+mn-ea"/>
                <a:ea typeface="+mn-ea"/>
              </a:rPr>
              <a:t>，且子</a:t>
            </a:r>
            <a:r>
              <a:rPr lang="fr-FR" altLang="zh-CN" sz="2000" b="0" dirty="0">
                <a:solidFill>
                  <a:srgbClr val="0000FF"/>
                </a:solidFill>
                <a:latin typeface="+mn-ea"/>
                <a:ea typeface="+mn-ea"/>
              </a:rPr>
              <a:t>div</a:t>
            </a:r>
            <a:r>
              <a:rPr lang="zh-CN" altLang="zh-CN" sz="2000" b="0" dirty="0">
                <a:solidFill>
                  <a:srgbClr val="0000FF"/>
                </a:solidFill>
                <a:latin typeface="+mn-ea"/>
                <a:ea typeface="+mn-ea"/>
              </a:rPr>
              <a:t>的上边距的上边距被合并后，与父</a:t>
            </a:r>
            <a:r>
              <a:rPr lang="fr-FR" altLang="zh-CN" sz="2000" b="0" dirty="0">
                <a:solidFill>
                  <a:srgbClr val="0000FF"/>
                </a:solidFill>
                <a:latin typeface="+mn-ea"/>
                <a:ea typeface="+mn-ea"/>
              </a:rPr>
              <a:t>div</a:t>
            </a:r>
            <a:r>
              <a:rPr lang="zh-CN" altLang="zh-CN" sz="2000" b="0" dirty="0">
                <a:solidFill>
                  <a:srgbClr val="0000FF"/>
                </a:solidFill>
                <a:latin typeface="+mn-ea"/>
                <a:ea typeface="+mn-ea"/>
              </a:rPr>
              <a:t>上部挨在一起。</a:t>
            </a:r>
          </a:p>
        </p:txBody>
      </p:sp>
      <p:sp>
        <p:nvSpPr>
          <p:cNvPr id="2" name="标题 1"/>
          <p:cNvSpPr>
            <a:spLocks noGrp="1"/>
          </p:cNvSpPr>
          <p:nvPr>
            <p:ph type="title"/>
          </p:nvPr>
        </p:nvSpPr>
        <p:spPr/>
        <p:txBody>
          <a:bodyPr/>
          <a:lstStyle/>
          <a:p>
            <a:r>
              <a:rPr lang="en-US" altLang="zh-CN" dirty="0"/>
              <a:t>3.2.6 </a:t>
            </a:r>
            <a:r>
              <a:rPr lang="zh-CN" altLang="en-US" dirty="0"/>
              <a:t>外边距合并</a:t>
            </a:r>
          </a:p>
        </p:txBody>
      </p:sp>
    </p:spTree>
    <p:extLst>
      <p:ext uri="{BB962C8B-B14F-4D97-AF65-F5344CB8AC3E}">
        <p14:creationId xmlns:p14="http://schemas.microsoft.com/office/powerpoint/2010/main" val="111397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73845" y="233908"/>
            <a:ext cx="8393112" cy="458788"/>
          </a:xfrm>
        </p:spPr>
        <p:txBody>
          <a:bodyPr/>
          <a:lstStyle/>
          <a:p>
            <a:pPr eaLnBrk="1" hangingPunct="1"/>
            <a:r>
              <a:rPr lang="en-US" altLang="zh-CN" dirty="0"/>
              <a:t>3.2.6 </a:t>
            </a:r>
            <a:r>
              <a:rPr lang="zh-CN" altLang="en-US" dirty="0"/>
              <a:t>外边距合并</a:t>
            </a:r>
            <a:endParaRPr lang="zh-CN" altLang="zh-CN" b="1" dirty="0">
              <a:ea typeface="宋体" panose="02010600030101010101" pitchFamily="2" charset="-122"/>
            </a:endParaRPr>
          </a:p>
        </p:txBody>
      </p:sp>
      <p:sp>
        <p:nvSpPr>
          <p:cNvPr id="37891" name="Rectangle 3"/>
          <p:cNvSpPr>
            <a:spLocks noGrp="1" noChangeArrowheads="1"/>
          </p:cNvSpPr>
          <p:nvPr>
            <p:ph type="body" idx="1"/>
          </p:nvPr>
        </p:nvSpPr>
        <p:spPr>
          <a:xfrm>
            <a:off x="1278607" y="1041775"/>
            <a:ext cx="9356278" cy="30654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b="1" dirty="0"/>
              <a:t>3. </a:t>
            </a:r>
            <a:r>
              <a:rPr lang="zh-CN" altLang="zh-CN" b="1" dirty="0"/>
              <a:t>避免有包含关系的外边距合并的思路</a:t>
            </a:r>
          </a:p>
          <a:p>
            <a:pPr marL="0" indent="0">
              <a:buNone/>
            </a:pPr>
            <a:endParaRPr lang="en-US" altLang="zh-CN" dirty="0"/>
          </a:p>
          <a:p>
            <a:pPr marL="0" indent="0">
              <a:buNone/>
            </a:pPr>
            <a:r>
              <a:rPr lang="zh-CN" altLang="zh-CN" dirty="0"/>
              <a:t>（</a:t>
            </a:r>
            <a:r>
              <a:rPr lang="en-US" altLang="zh-CN" dirty="0"/>
              <a:t>1</a:t>
            </a:r>
            <a:r>
              <a:rPr lang="zh-CN" altLang="zh-CN" dirty="0"/>
              <a:t>）给块级父元素加</a:t>
            </a:r>
            <a:r>
              <a:rPr lang="en-US" altLang="zh-CN" dirty="0"/>
              <a:t>border</a:t>
            </a:r>
            <a:r>
              <a:rPr lang="zh-CN" altLang="zh-CN" dirty="0"/>
              <a:t>属性，即可避免子元素与父元素的外边距合并；</a:t>
            </a:r>
          </a:p>
          <a:p>
            <a:pPr marL="0" indent="0">
              <a:buNone/>
            </a:pPr>
            <a:r>
              <a:rPr lang="zh-CN" altLang="zh-CN" dirty="0"/>
              <a:t>（</a:t>
            </a:r>
            <a:r>
              <a:rPr lang="en-US" altLang="zh-CN" dirty="0"/>
              <a:t>2</a:t>
            </a:r>
            <a:r>
              <a:rPr lang="zh-CN" altLang="zh-CN" dirty="0"/>
              <a:t>）用父元素的</a:t>
            </a:r>
            <a:r>
              <a:rPr lang="en-US" altLang="zh-CN" dirty="0"/>
              <a:t>padding</a:t>
            </a:r>
            <a:r>
              <a:rPr lang="zh-CN" altLang="zh-CN" dirty="0"/>
              <a:t>属性来取代子元素的</a:t>
            </a:r>
            <a:r>
              <a:rPr lang="en-US" altLang="zh-CN" dirty="0"/>
              <a:t>margin</a:t>
            </a:r>
            <a:r>
              <a:rPr lang="zh-CN" altLang="zh-CN" dirty="0"/>
              <a:t>属性设置，能更有效地实现所需的布局效果。</a:t>
            </a:r>
            <a:endParaRPr lang="en-US" altLang="zh-CN" dirty="0"/>
          </a:p>
          <a:p>
            <a:pPr marL="0" indent="0">
              <a:buNone/>
            </a:pPr>
            <a:endParaRPr lang="zh-CN" altLang="zh-CN" dirty="0"/>
          </a:p>
          <a:p>
            <a:pPr marL="0" indent="0">
              <a:buNone/>
            </a:pPr>
            <a:r>
              <a:rPr lang="zh-CN" altLang="zh-CN" dirty="0"/>
              <a:t>在实际的应用中，用得较多的是第二种方法。</a:t>
            </a:r>
            <a:endParaRPr lang="en-US" altLang="zh-CN"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78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222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261940" y="1052736"/>
            <a:ext cx="8784976" cy="43767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b="1" dirty="0"/>
              <a:t>1. </a:t>
            </a:r>
            <a:r>
              <a:rPr lang="zh-CN" altLang="zh-CN" b="1" dirty="0"/>
              <a:t>案例要求</a:t>
            </a:r>
          </a:p>
          <a:p>
            <a:pPr marL="0" indent="0">
              <a:buNone/>
            </a:pPr>
            <a:r>
              <a:rPr lang="en-US" altLang="zh-CN" dirty="0" smtClean="0"/>
              <a:t>	</a:t>
            </a:r>
            <a:r>
              <a:rPr lang="zh-CN" altLang="zh-CN" dirty="0" smtClean="0"/>
              <a:t>利用</a:t>
            </a:r>
            <a:r>
              <a:rPr lang="zh-CN" altLang="zh-CN" dirty="0"/>
              <a:t>盒模型的边框及其他各种属性，绘制一个如图</a:t>
            </a:r>
            <a:r>
              <a:rPr lang="en-US" altLang="zh-CN" dirty="0"/>
              <a:t>3-17</a:t>
            </a:r>
            <a:r>
              <a:rPr lang="zh-CN" altLang="zh-CN" dirty="0"/>
              <a:t>所示的倒三角形，并放在一个居中的父盒子中。</a:t>
            </a:r>
            <a:endParaRPr lang="en-US" altLang="zh-CN"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zh-CN" altLang="zh-CN" b="1" dirty="0"/>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89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892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344" y="2794001"/>
            <a:ext cx="374491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3.2.7 </a:t>
            </a:r>
            <a:r>
              <a:rPr lang="zh-CN" altLang="en-US" dirty="0"/>
              <a:t>盒模型案例实践</a:t>
            </a:r>
            <a:endParaRPr lang="zh-CN" altLang="zh-CN" dirty="0"/>
          </a:p>
        </p:txBody>
      </p:sp>
    </p:spTree>
    <p:extLst>
      <p:ext uri="{BB962C8B-B14F-4D97-AF65-F5344CB8AC3E}">
        <p14:creationId xmlns:p14="http://schemas.microsoft.com/office/powerpoint/2010/main" val="172186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45853" y="221762"/>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3.2.7 </a:t>
            </a:r>
            <a:r>
              <a:rPr lang="zh-CN" altLang="en-US" dirty="0"/>
              <a:t>盒模型案例实践</a:t>
            </a:r>
            <a:endParaRPr lang="zh-CN" altLang="zh-CN" dirty="0"/>
          </a:p>
        </p:txBody>
      </p:sp>
      <p:sp>
        <p:nvSpPr>
          <p:cNvPr id="39939" name="Rectangle 3"/>
          <p:cNvSpPr>
            <a:spLocks noGrp="1" noChangeArrowheads="1"/>
          </p:cNvSpPr>
          <p:nvPr>
            <p:ph type="body" idx="1"/>
          </p:nvPr>
        </p:nvSpPr>
        <p:spPr>
          <a:xfrm>
            <a:off x="1520031" y="991020"/>
            <a:ext cx="8388350" cy="1219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fr-FR" altLang="zh-CN" b="1" dirty="0"/>
              <a:t>2. </a:t>
            </a:r>
            <a:r>
              <a:rPr lang="zh-CN" altLang="zh-CN" b="1" dirty="0"/>
              <a:t>思路提示</a:t>
            </a:r>
          </a:p>
          <a:p>
            <a:pPr marL="0" indent="0">
              <a:buNone/>
            </a:pPr>
            <a:r>
              <a:rPr lang="zh-CN" altLang="zh-CN" dirty="0"/>
              <a:t>本例中使用了一种利用盒子边框制作三角形的技巧。</a:t>
            </a:r>
          </a:p>
          <a:p>
            <a:pPr marL="0" indent="0">
              <a:buNone/>
            </a:pPr>
            <a:endParaRPr lang="zh-CN" altLang="zh-CN" dirty="0"/>
          </a:p>
        </p:txBody>
      </p:sp>
      <p:sp>
        <p:nvSpPr>
          <p:cNvPr id="104452" name="Rectangle 4"/>
          <p:cNvSpPr>
            <a:spLocks noChangeArrowheads="1"/>
          </p:cNvSpPr>
          <p:nvPr/>
        </p:nvSpPr>
        <p:spPr bwMode="auto">
          <a:xfrm>
            <a:off x="4054302" y="4345477"/>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994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399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989" y="2520690"/>
            <a:ext cx="49911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093764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gn="just">
              <a:spcBef>
                <a:spcPts val="0"/>
              </a:spcBef>
              <a:spcAft>
                <a:spcPts val="0"/>
              </a:spcAft>
              <a:buNone/>
            </a:pPr>
            <a:r>
              <a:rPr lang="en-US" altLang="zh-CN" dirty="0"/>
              <a:t> </a:t>
            </a:r>
            <a:r>
              <a:rPr lang="zh-CN" altLang="zh-CN" dirty="0"/>
              <a:t>列表能对网页中的相关信息进行合理的布局，将项目有序或无序地罗列在一起，从而方式用户浏览和操作。</a:t>
            </a:r>
            <a:endParaRPr lang="en-US" altLang="zh-CN" dirty="0"/>
          </a:p>
          <a:p>
            <a:pPr marL="0" indent="0" algn="just">
              <a:spcBef>
                <a:spcPts val="0"/>
              </a:spcBef>
              <a:spcAft>
                <a:spcPts val="0"/>
              </a:spcAft>
              <a:buNone/>
            </a:pPr>
            <a:r>
              <a:rPr lang="en-US" altLang="zh-CN" dirty="0"/>
              <a:t>       HTML</a:t>
            </a:r>
            <a:r>
              <a:rPr lang="zh-CN" altLang="zh-CN" dirty="0"/>
              <a:t>中列表一共有</a:t>
            </a:r>
            <a:r>
              <a:rPr lang="en-US" altLang="zh-CN" dirty="0"/>
              <a:t>5</a:t>
            </a:r>
            <a:r>
              <a:rPr lang="zh-CN" altLang="zh-CN" dirty="0"/>
              <a:t>种，分别是无序列表、有序列表、定义列表、菜单列表和目录列表。常用的列表有无序列表、有序列表、定义列表</a:t>
            </a:r>
            <a:r>
              <a:rPr lang="zh-CN" altLang="en-US" dirty="0"/>
              <a:t>等</a:t>
            </a:r>
            <a:r>
              <a:rPr lang="en-US" altLang="zh-CN" dirty="0"/>
              <a:t>3</a:t>
            </a:r>
            <a:r>
              <a:rPr lang="zh-CN" altLang="en-US" dirty="0"/>
              <a:t>种</a:t>
            </a:r>
            <a:r>
              <a:rPr lang="zh-CN" altLang="zh-CN" dirty="0"/>
              <a:t>。</a:t>
            </a:r>
            <a:endParaRPr lang="zh-CN" altLang="en-US" dirty="0"/>
          </a:p>
        </p:txBody>
      </p:sp>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3.3  </a:t>
            </a:r>
            <a:r>
              <a:rPr lang="zh-CN" altLang="zh-CN" dirty="0"/>
              <a:t>列表标签及样式</a:t>
            </a:r>
            <a:endParaRPr lang="zh-CN" altLang="en-US" dirty="0"/>
          </a:p>
        </p:txBody>
      </p:sp>
      <p:graphicFrame>
        <p:nvGraphicFramePr>
          <p:cNvPr id="4" name="Group 194"/>
          <p:cNvGraphicFramePr>
            <a:graphicFrameLocks/>
          </p:cNvGraphicFramePr>
          <p:nvPr>
            <p:extLst>
              <p:ext uri="{D42A27DB-BD31-4B8C-83A1-F6EECF244321}">
                <p14:modId xmlns:p14="http://schemas.microsoft.com/office/powerpoint/2010/main" val="698517496"/>
              </p:ext>
            </p:extLst>
          </p:nvPr>
        </p:nvGraphicFramePr>
        <p:xfrm>
          <a:off x="1417861" y="3140968"/>
          <a:ext cx="9350964" cy="2743200"/>
        </p:xfrm>
        <a:graphic>
          <a:graphicData uri="http://schemas.openxmlformats.org/drawingml/2006/table">
            <a:tbl>
              <a:tblPr>
                <a:tableStyleId>{8A107856-5554-42FB-B03E-39F5DBC370BA}</a:tableStyleId>
              </a:tblPr>
              <a:tblGrid>
                <a:gridCol w="2657301">
                  <a:extLst>
                    <a:ext uri="{9D8B030D-6E8A-4147-A177-3AD203B41FA5}">
                      <a16:colId xmlns:a16="http://schemas.microsoft.com/office/drawing/2014/main" xmlns="" val="20000"/>
                    </a:ext>
                  </a:extLst>
                </a:gridCol>
                <a:gridCol w="4086771">
                  <a:extLst>
                    <a:ext uri="{9D8B030D-6E8A-4147-A177-3AD203B41FA5}">
                      <a16:colId xmlns:a16="http://schemas.microsoft.com/office/drawing/2014/main" xmlns="" val="20001"/>
                    </a:ext>
                  </a:extLst>
                </a:gridCol>
                <a:gridCol w="2606892">
                  <a:extLst>
                    <a:ext uri="{9D8B030D-6E8A-4147-A177-3AD203B41FA5}">
                      <a16:colId xmlns:a16="http://schemas.microsoft.com/office/drawing/2014/main" xmlns="" val="20002"/>
                    </a:ext>
                  </a:extLst>
                </a:gridCol>
              </a:tblGrid>
              <a:tr h="4572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solidFill>
                            <a:schemeClr val="accent6"/>
                          </a:solidFill>
                          <a:effectLst/>
                          <a:latin typeface="微软雅黑" pitchFamily="34" charset="-122"/>
                          <a:ea typeface="微软雅黑" pitchFamily="34" charset="-122"/>
                        </a:rPr>
                        <a:t>列表类型</a:t>
                      </a:r>
                      <a:endParaRPr kumimoji="0" lang="zh-CN" altLang="en-US" sz="1600" b="1" i="0" u="none" strike="noStrike" cap="none" normalizeH="0" baseline="0" dirty="0" smtClean="0">
                        <a:ln>
                          <a:noFill/>
                        </a:ln>
                        <a:solidFill>
                          <a:schemeClr val="accent6"/>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solidFill>
                            <a:schemeClr val="accent6"/>
                          </a:solidFill>
                          <a:effectLst/>
                          <a:latin typeface="微软雅黑" pitchFamily="34" charset="-122"/>
                          <a:ea typeface="微软雅黑" pitchFamily="34" charset="-122"/>
                        </a:rPr>
                        <a:t>标记符号</a:t>
                      </a:r>
                      <a:endParaRPr kumimoji="0" lang="zh-CN" altLang="en-US" sz="1600" b="1" i="0" u="none" strike="noStrike" cap="none" normalizeH="0" baseline="0" dirty="0" smtClean="0">
                        <a:ln>
                          <a:noFill/>
                        </a:ln>
                        <a:solidFill>
                          <a:schemeClr val="accent6"/>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solidFill>
                            <a:schemeClr val="accent6"/>
                          </a:solidFill>
                          <a:effectLst/>
                          <a:latin typeface="微软雅黑" pitchFamily="34" charset="-122"/>
                          <a:ea typeface="微软雅黑" pitchFamily="34" charset="-122"/>
                        </a:rPr>
                        <a:t>备注</a:t>
                      </a:r>
                      <a:endParaRPr kumimoji="0" lang="zh-CN" altLang="en-US" sz="1600" b="1" i="0" u="none" strike="noStrike" cap="none" normalizeH="0" baseline="0" dirty="0" smtClean="0">
                        <a:ln>
                          <a:noFill/>
                        </a:ln>
                        <a:solidFill>
                          <a:schemeClr val="accent6"/>
                        </a:solidFill>
                        <a:effectLst/>
                        <a:latin typeface="微软雅黑" pitchFamily="34" charset="-122"/>
                        <a:ea typeface="微软雅黑" pitchFamily="34" charset="-122"/>
                      </a:endParaRPr>
                    </a:p>
                  </a:txBody>
                  <a:tcPr marL="121920" marR="121920" horzOverflow="overflow"/>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无序列表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&lt;</a:t>
                      </a:r>
                      <a:r>
                        <a:rPr kumimoji="0" lang="en-US" altLang="zh-CN" sz="1600" u="none" strike="noStrike" cap="none" normalizeH="0" baseline="0" dirty="0" err="1" smtClean="0">
                          <a:ln>
                            <a:noFill/>
                          </a:ln>
                          <a:solidFill>
                            <a:srgbClr val="0029AC"/>
                          </a:solidFill>
                          <a:effectLst/>
                          <a:latin typeface="微软雅黑" pitchFamily="34" charset="-122"/>
                          <a:ea typeface="微软雅黑" pitchFamily="34" charset="-122"/>
                        </a:rPr>
                        <a:t>ul</a:t>
                      </a: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&gt;…&lt;/</a:t>
                      </a:r>
                      <a:r>
                        <a:rPr kumimoji="0" lang="en-US" altLang="zh-CN" sz="1600" u="none" strike="noStrike" cap="none" normalizeH="0" baseline="0" dirty="0" err="1" smtClean="0">
                          <a:ln>
                            <a:noFill/>
                          </a:ln>
                          <a:solidFill>
                            <a:srgbClr val="0029AC"/>
                          </a:solidFill>
                          <a:effectLst/>
                          <a:latin typeface="微软雅黑" pitchFamily="34" charset="-122"/>
                          <a:ea typeface="微软雅黑" pitchFamily="34" charset="-122"/>
                        </a:rPr>
                        <a:t>ul</a:t>
                      </a: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&gt;</a:t>
                      </a:r>
                      <a:endParaRPr kumimoji="0" lang="en-US" altLang="zh-CN"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smtClean="0">
                          <a:ln>
                            <a:noFill/>
                          </a:ln>
                          <a:solidFill>
                            <a:srgbClr val="0029AC"/>
                          </a:solidFill>
                          <a:effectLst/>
                          <a:latin typeface="微软雅黑" pitchFamily="34" charset="-122"/>
                          <a:ea typeface="微软雅黑" pitchFamily="34" charset="-122"/>
                        </a:rPr>
                        <a:t>常用</a:t>
                      </a:r>
                      <a:endParaRPr kumimoji="0" lang="zh-CN" altLang="en-US" sz="1600" b="0" i="0" u="none" strike="noStrike" cap="none" normalizeH="0" baseline="0" smtClean="0">
                        <a:ln>
                          <a:noFill/>
                        </a:ln>
                        <a:solidFill>
                          <a:srgbClr val="0029AC"/>
                        </a:solidFill>
                        <a:effectLst/>
                        <a:latin typeface="微软雅黑" pitchFamily="34" charset="-122"/>
                        <a:ea typeface="微软雅黑" pitchFamily="34" charset="-122"/>
                      </a:endParaRPr>
                    </a:p>
                  </a:txBody>
                  <a:tcPr marL="121920" marR="121920" horzOverflow="overflow"/>
                </a:tc>
                <a:extLst>
                  <a:ext uri="{0D108BD9-81ED-4DB2-BD59-A6C34878D82A}">
                    <a16:rowId xmlns:a16="http://schemas.microsoft.com/office/drawing/2014/main" xmlns="" val="10001"/>
                  </a:ext>
                </a:extLst>
              </a:tr>
              <a:tr h="4572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菜单列表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&lt;menu&gt;…&lt;/menu&gt;</a:t>
                      </a:r>
                      <a:endParaRPr kumimoji="0" lang="en-US" altLang="zh-CN"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不常用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extLst>
                  <a:ext uri="{0D108BD9-81ED-4DB2-BD59-A6C34878D82A}">
                    <a16:rowId xmlns:a16="http://schemas.microsoft.com/office/drawing/2014/main" xmlns="" val="10002"/>
                  </a:ext>
                </a:extLst>
              </a:tr>
              <a:tr h="4572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目录列表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&lt;dir&gt;…&lt;/dir&gt;</a:t>
                      </a:r>
                      <a:endParaRPr kumimoji="0" lang="en-US" altLang="zh-CN"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不常用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extLst>
                  <a:ext uri="{0D108BD9-81ED-4DB2-BD59-A6C34878D82A}">
                    <a16:rowId xmlns:a16="http://schemas.microsoft.com/office/drawing/2014/main" xmlns="" val="10003"/>
                  </a:ext>
                </a:extLst>
              </a:tr>
              <a:tr h="4572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有序列表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&lt;</a:t>
                      </a:r>
                      <a:r>
                        <a:rPr kumimoji="0" lang="en-US" altLang="zh-CN" sz="1600" u="none" strike="noStrike" cap="none" normalizeH="0" baseline="0" dirty="0" err="1" smtClean="0">
                          <a:ln>
                            <a:noFill/>
                          </a:ln>
                          <a:solidFill>
                            <a:srgbClr val="0029AC"/>
                          </a:solidFill>
                          <a:effectLst/>
                          <a:latin typeface="微软雅黑" pitchFamily="34" charset="-122"/>
                          <a:ea typeface="微软雅黑" pitchFamily="34" charset="-122"/>
                        </a:rPr>
                        <a:t>ol</a:t>
                      </a: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&gt;…&lt;/</a:t>
                      </a:r>
                      <a:r>
                        <a:rPr kumimoji="0" lang="en-US" altLang="zh-CN" sz="1600" u="none" strike="noStrike" cap="none" normalizeH="0" baseline="0" dirty="0" err="1" smtClean="0">
                          <a:ln>
                            <a:noFill/>
                          </a:ln>
                          <a:solidFill>
                            <a:srgbClr val="0029AC"/>
                          </a:solidFill>
                          <a:effectLst/>
                          <a:latin typeface="微软雅黑" pitchFamily="34" charset="-122"/>
                          <a:ea typeface="微软雅黑" pitchFamily="34" charset="-122"/>
                        </a:rPr>
                        <a:t>ol</a:t>
                      </a: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&gt;</a:t>
                      </a:r>
                      <a:endParaRPr kumimoji="0" lang="en-US" altLang="zh-CN"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常用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extLst>
                  <a:ext uri="{0D108BD9-81ED-4DB2-BD59-A6C34878D82A}">
                    <a16:rowId xmlns:a16="http://schemas.microsoft.com/office/drawing/2014/main" xmlns="" val="10004"/>
                  </a:ext>
                </a:extLst>
              </a:tr>
              <a:tr h="4572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定义列表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solidFill>
                            <a:srgbClr val="0029AC"/>
                          </a:solidFill>
                          <a:effectLst/>
                          <a:latin typeface="微软雅黑" pitchFamily="34" charset="-122"/>
                          <a:ea typeface="微软雅黑" pitchFamily="34" charset="-122"/>
                        </a:rPr>
                        <a:t>&lt;dl&gt;…&lt;/dl&gt;</a:t>
                      </a:r>
                      <a:endParaRPr kumimoji="0" lang="en-US" altLang="zh-CN"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rgbClr val="0029AC"/>
                          </a:solidFill>
                          <a:effectLst/>
                          <a:latin typeface="微软雅黑" pitchFamily="34" charset="-122"/>
                          <a:ea typeface="微软雅黑" pitchFamily="34" charset="-122"/>
                        </a:rPr>
                        <a:t>常用</a:t>
                      </a:r>
                      <a:endParaRPr kumimoji="0" lang="zh-CN" altLang="en-US" sz="1600" b="0" i="0" u="none" strike="noStrike" cap="none" normalizeH="0" baseline="0" dirty="0" smtClean="0">
                        <a:ln>
                          <a:noFill/>
                        </a:ln>
                        <a:solidFill>
                          <a:srgbClr val="0029AC"/>
                        </a:solidFill>
                        <a:effectLst/>
                        <a:latin typeface="微软雅黑" pitchFamily="34" charset="-122"/>
                        <a:ea typeface="微软雅黑" pitchFamily="34" charset="-122"/>
                      </a:endParaRPr>
                    </a:p>
                  </a:txBody>
                  <a:tcPr marL="121920" marR="121920" horzOverflow="overflow"/>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66044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无序列表（</a:t>
            </a:r>
            <a:r>
              <a:rPr lang="en-US" altLang="zh-CN" u="sng" dirty="0">
                <a:solidFill>
                  <a:srgbClr val="FF0000"/>
                </a:solidFill>
              </a:rPr>
              <a:t>U</a:t>
            </a:r>
            <a:r>
              <a:rPr lang="en-US" altLang="zh-CN" dirty="0"/>
              <a:t>nordered </a:t>
            </a:r>
            <a:r>
              <a:rPr lang="en-US" altLang="zh-CN" u="sng" dirty="0">
                <a:solidFill>
                  <a:srgbClr val="FF0000"/>
                </a:solidFill>
              </a:rPr>
              <a:t>L</a:t>
            </a:r>
            <a:r>
              <a:rPr lang="en-US" altLang="zh-CN" dirty="0"/>
              <a:t>ist ）</a:t>
            </a:r>
          </a:p>
          <a:p>
            <a:pPr>
              <a:buNone/>
            </a:pPr>
            <a:r>
              <a:rPr lang="zh-CN" altLang="en-US" dirty="0"/>
              <a:t>          在</a:t>
            </a:r>
            <a:r>
              <a:rPr lang="en-US" altLang="zh-CN" dirty="0"/>
              <a:t>HTML</a:t>
            </a:r>
            <a:r>
              <a:rPr lang="zh-CN" altLang="en-US" dirty="0"/>
              <a:t>文件中插入成对的标记</a:t>
            </a:r>
            <a:r>
              <a:rPr lang="en-US" altLang="zh-CN" dirty="0"/>
              <a:t>&lt;</a:t>
            </a:r>
            <a:r>
              <a:rPr lang="en-US" altLang="zh-CN" dirty="0" err="1"/>
              <a:t>ul</a:t>
            </a:r>
            <a:r>
              <a:rPr lang="en-US" altLang="zh-CN" dirty="0"/>
              <a:t>&gt;&lt;/</a:t>
            </a:r>
            <a:r>
              <a:rPr lang="en-US" altLang="zh-CN" dirty="0" err="1"/>
              <a:t>ul</a:t>
            </a:r>
            <a:r>
              <a:rPr lang="en-US" altLang="zh-CN" dirty="0"/>
              <a:t>&gt;</a:t>
            </a:r>
            <a:r>
              <a:rPr lang="zh-CN" altLang="en-US" dirty="0"/>
              <a:t>，完成无序列表的插入。 列表项</a:t>
            </a:r>
            <a:r>
              <a:rPr lang="en-US" altLang="zh-CN" dirty="0"/>
              <a:t>(</a:t>
            </a:r>
            <a:r>
              <a:rPr lang="en-US" altLang="zh-CN" u="sng" dirty="0">
                <a:solidFill>
                  <a:srgbClr val="FF0000"/>
                </a:solidFill>
              </a:rPr>
              <a:t>L</a:t>
            </a:r>
            <a:r>
              <a:rPr lang="en-US" altLang="zh-CN" dirty="0"/>
              <a:t>ist </a:t>
            </a:r>
            <a:r>
              <a:rPr lang="zh-CN" altLang="en-US" dirty="0"/>
              <a:t> </a:t>
            </a:r>
            <a:r>
              <a:rPr lang="en-US" altLang="zh-CN" u="sng" dirty="0">
                <a:solidFill>
                  <a:srgbClr val="FF0000"/>
                </a:solidFill>
              </a:rPr>
              <a:t>I</a:t>
            </a:r>
            <a:r>
              <a:rPr lang="en-US" altLang="zh-CN" dirty="0"/>
              <a:t>tems)li</a:t>
            </a:r>
            <a:r>
              <a:rPr lang="zh-CN" altLang="en-US" dirty="0"/>
              <a:t>标记用于定义 一个列表项。</a:t>
            </a:r>
          </a:p>
          <a:p>
            <a:r>
              <a:rPr lang="zh-CN" altLang="en-US" dirty="0"/>
              <a:t>基本语法 </a:t>
            </a:r>
          </a:p>
          <a:p>
            <a:pPr lvl="1">
              <a:buNone/>
            </a:pPr>
            <a:r>
              <a:rPr lang="en-US" altLang="zh-CN" sz="1900" b="0" dirty="0">
                <a:solidFill>
                  <a:srgbClr val="FF0000"/>
                </a:solidFill>
              </a:rPr>
              <a:t>&lt;</a:t>
            </a:r>
            <a:r>
              <a:rPr lang="en-US" altLang="zh-CN" sz="1900" b="0" dirty="0" err="1">
                <a:solidFill>
                  <a:srgbClr val="FF0000"/>
                </a:solidFill>
              </a:rPr>
              <a:t>ul</a:t>
            </a:r>
            <a:r>
              <a:rPr lang="en-US" altLang="zh-CN" sz="1900" b="0" dirty="0">
                <a:solidFill>
                  <a:srgbClr val="FF0000"/>
                </a:solidFill>
              </a:rPr>
              <a:t> type=“disc | circle | square"&gt; </a:t>
            </a:r>
          </a:p>
          <a:p>
            <a:pPr lvl="1">
              <a:buNone/>
            </a:pPr>
            <a:r>
              <a:rPr lang="en-US" altLang="zh-CN" sz="1900" b="0" dirty="0">
                <a:solidFill>
                  <a:srgbClr val="FF0000"/>
                </a:solidFill>
              </a:rPr>
              <a:t>		&lt;li type=""&gt;</a:t>
            </a:r>
            <a:r>
              <a:rPr lang="zh-CN" altLang="en-US" sz="1900" b="0" dirty="0">
                <a:solidFill>
                  <a:srgbClr val="FF0000"/>
                </a:solidFill>
              </a:rPr>
              <a:t>项目名称</a:t>
            </a:r>
            <a:r>
              <a:rPr lang="en-US" altLang="zh-CN" sz="1900" b="0" dirty="0">
                <a:solidFill>
                  <a:srgbClr val="FF0000"/>
                </a:solidFill>
              </a:rPr>
              <a:t>&lt;/li&gt; </a:t>
            </a:r>
          </a:p>
          <a:p>
            <a:pPr lvl="1">
              <a:buNone/>
            </a:pPr>
            <a:r>
              <a:rPr lang="en-US" altLang="zh-CN" sz="1900" b="0" dirty="0">
                <a:solidFill>
                  <a:srgbClr val="FF0000"/>
                </a:solidFill>
              </a:rPr>
              <a:t> </a:t>
            </a:r>
            <a:r>
              <a:rPr lang="en-US" altLang="zh-CN" sz="1900" b="0" dirty="0" smtClean="0">
                <a:solidFill>
                  <a:srgbClr val="FF0000"/>
                </a:solidFill>
              </a:rPr>
              <a:t>    </a:t>
            </a:r>
            <a:r>
              <a:rPr lang="en-US" altLang="zh-CN" sz="1900" b="0" dirty="0">
                <a:solidFill>
                  <a:srgbClr val="FF0000"/>
                </a:solidFill>
              </a:rPr>
              <a:t>	&lt;li type=""&gt;</a:t>
            </a:r>
            <a:r>
              <a:rPr lang="zh-CN" altLang="en-US" sz="1900" b="0" dirty="0">
                <a:solidFill>
                  <a:srgbClr val="FF0000"/>
                </a:solidFill>
              </a:rPr>
              <a:t>项目名称</a:t>
            </a:r>
            <a:r>
              <a:rPr lang="en-US" altLang="zh-CN" sz="1900" b="0" dirty="0">
                <a:solidFill>
                  <a:srgbClr val="FF0000"/>
                </a:solidFill>
              </a:rPr>
              <a:t>&lt;/li&gt; </a:t>
            </a:r>
          </a:p>
          <a:p>
            <a:pPr lvl="1">
              <a:buNone/>
            </a:pPr>
            <a:r>
              <a:rPr lang="en-US" altLang="zh-CN" sz="1900" b="0" dirty="0">
                <a:solidFill>
                  <a:srgbClr val="FF0000"/>
                </a:solidFill>
              </a:rPr>
              <a:t>		&lt;li type=""&gt;</a:t>
            </a:r>
            <a:r>
              <a:rPr lang="zh-CN" altLang="en-US" sz="1900" b="0" dirty="0">
                <a:solidFill>
                  <a:srgbClr val="FF0000"/>
                </a:solidFill>
              </a:rPr>
              <a:t>项目名称</a:t>
            </a:r>
            <a:r>
              <a:rPr lang="en-US" altLang="zh-CN" sz="1900" b="0" dirty="0">
                <a:solidFill>
                  <a:srgbClr val="FF0000"/>
                </a:solidFill>
              </a:rPr>
              <a:t>&lt;/li&gt; </a:t>
            </a:r>
          </a:p>
          <a:p>
            <a:pPr lvl="1">
              <a:buNone/>
            </a:pPr>
            <a:r>
              <a:rPr lang="en-US" altLang="zh-CN" sz="1900" b="0" dirty="0">
                <a:solidFill>
                  <a:srgbClr val="FF0000"/>
                </a:solidFill>
              </a:rPr>
              <a:t>		…</a:t>
            </a:r>
          </a:p>
          <a:p>
            <a:pPr lvl="1">
              <a:buNone/>
            </a:pPr>
            <a:r>
              <a:rPr lang="en-US" altLang="zh-CN" sz="1900" b="0" dirty="0">
                <a:solidFill>
                  <a:srgbClr val="FF0000"/>
                </a:solidFill>
              </a:rPr>
              <a:t>&lt;/</a:t>
            </a:r>
            <a:r>
              <a:rPr lang="en-US" altLang="zh-CN" sz="1900" b="0" dirty="0" err="1">
                <a:solidFill>
                  <a:srgbClr val="FF0000"/>
                </a:solidFill>
              </a:rPr>
              <a:t>ul</a:t>
            </a:r>
            <a:r>
              <a:rPr lang="en-US" altLang="zh-CN" sz="1900" b="0" dirty="0">
                <a:solidFill>
                  <a:srgbClr val="FF0000"/>
                </a:solidFill>
              </a:rPr>
              <a:t>&gt; </a:t>
            </a:r>
            <a:endParaRPr lang="en-US" altLang="zh-CN" b="0" dirty="0">
              <a:solidFill>
                <a:srgbClr val="FF0000"/>
              </a:solidFill>
            </a:endParaRPr>
          </a:p>
          <a:p>
            <a:pPr lvl="1">
              <a:buNone/>
            </a:pPr>
            <a:r>
              <a:rPr lang="zh-CN" altLang="en-US" b="0" dirty="0"/>
              <a:t>符号：</a:t>
            </a:r>
            <a:r>
              <a:rPr lang="en-US" altLang="zh-CN" b="0" dirty="0"/>
              <a:t> disc - </a:t>
            </a:r>
            <a:r>
              <a:rPr lang="zh-CN" altLang="en-US" b="0" dirty="0"/>
              <a:t>●；</a:t>
            </a:r>
            <a:r>
              <a:rPr lang="en-US" altLang="zh-CN" b="0" dirty="0"/>
              <a:t> circle -</a:t>
            </a:r>
            <a:r>
              <a:rPr lang="zh-CN" altLang="en-US" b="0" dirty="0"/>
              <a:t>○；</a:t>
            </a:r>
            <a:r>
              <a:rPr lang="en-US" altLang="zh-CN" b="0" dirty="0"/>
              <a:t> square -</a:t>
            </a:r>
            <a:r>
              <a:rPr lang="zh-CN" altLang="en-US" b="0" dirty="0"/>
              <a:t>■</a:t>
            </a:r>
            <a:endParaRPr lang="en-US" altLang="zh-CN" b="0" dirty="0"/>
          </a:p>
          <a:p>
            <a:endParaRPr lang="zh-CN" altLang="en-US" dirty="0"/>
          </a:p>
        </p:txBody>
      </p:sp>
      <p:sp>
        <p:nvSpPr>
          <p:cNvPr id="3" name="标题 2"/>
          <p:cNvSpPr>
            <a:spLocks noGrp="1"/>
          </p:cNvSpPr>
          <p:nvPr>
            <p:ph type="title"/>
          </p:nvPr>
        </p:nvSpPr>
        <p:spPr/>
        <p:txBody>
          <a:bodyPr/>
          <a:lstStyle/>
          <a:p>
            <a:r>
              <a:rPr lang="en-US" altLang="zh-CN" dirty="0"/>
              <a:t>3.3.1  </a:t>
            </a:r>
            <a:r>
              <a:rPr lang="zh-CN" altLang="en-US" dirty="0"/>
              <a:t>无序</a:t>
            </a:r>
            <a:r>
              <a:rPr lang="zh-CN" altLang="en-US" dirty="0" smtClean="0"/>
              <a:t>列表</a:t>
            </a:r>
            <a:endParaRPr lang="zh-CN" altLang="en-US" dirty="0"/>
          </a:p>
        </p:txBody>
      </p:sp>
    </p:spTree>
    <p:extLst>
      <p:ext uri="{BB962C8B-B14F-4D97-AF65-F5344CB8AC3E}">
        <p14:creationId xmlns:p14="http://schemas.microsoft.com/office/powerpoint/2010/main" val="21449101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3.3.2  </a:t>
            </a:r>
            <a:r>
              <a:rPr lang="zh-CN" altLang="en-US" dirty="0"/>
              <a:t>有序</a:t>
            </a:r>
            <a:r>
              <a:rPr lang="zh-CN" altLang="en-US" dirty="0" smtClean="0"/>
              <a:t>列表</a:t>
            </a:r>
            <a:r>
              <a:rPr lang="en-US" altLang="zh-CN" dirty="0" smtClean="0"/>
              <a:t> </a:t>
            </a:r>
            <a:endParaRPr lang="en-US" altLang="zh-CN" dirty="0"/>
          </a:p>
        </p:txBody>
      </p:sp>
      <p:sp>
        <p:nvSpPr>
          <p:cNvPr id="102403" name="Rectangle 3"/>
          <p:cNvSpPr>
            <a:spLocks noGrp="1" noChangeArrowheads="1"/>
          </p:cNvSpPr>
          <p:nvPr>
            <p:ph idx="1"/>
          </p:nvPr>
        </p:nvSpPr>
        <p:spPr/>
        <p:txBody>
          <a:bodyPr>
            <a:normAutofit/>
          </a:bodyPr>
          <a:lstStyle/>
          <a:p>
            <a:r>
              <a:rPr lang="zh-CN" altLang="en-US" b="0" dirty="0" smtClean="0"/>
              <a:t>有序列表</a:t>
            </a:r>
            <a:r>
              <a:rPr lang="en-US" b="0" dirty="0" smtClean="0"/>
              <a:t>(</a:t>
            </a:r>
            <a:r>
              <a:rPr lang="en-US" b="0" u="sng" dirty="0" smtClean="0">
                <a:solidFill>
                  <a:srgbClr val="FF0000"/>
                </a:solidFill>
              </a:rPr>
              <a:t>O</a:t>
            </a:r>
            <a:r>
              <a:rPr lang="en-US" b="0" dirty="0" smtClean="0"/>
              <a:t>rdered </a:t>
            </a:r>
            <a:r>
              <a:rPr lang="en-US" b="0" u="sng" dirty="0" smtClean="0">
                <a:solidFill>
                  <a:srgbClr val="FF0000"/>
                </a:solidFill>
              </a:rPr>
              <a:t>L</a:t>
            </a:r>
            <a:r>
              <a:rPr lang="en-US" b="0" dirty="0" smtClean="0"/>
              <a:t>ist)</a:t>
            </a:r>
            <a:r>
              <a:rPr lang="en-US" b="0" dirty="0" err="1" smtClean="0"/>
              <a:t>ol</a:t>
            </a:r>
            <a:r>
              <a:rPr lang="zh-CN" altLang="en-US" b="0" dirty="0" smtClean="0"/>
              <a:t>标记是成对标记。在</a:t>
            </a:r>
            <a:r>
              <a:rPr lang="en-US" altLang="zh-CN" b="0" dirty="0"/>
              <a:t>HTML</a:t>
            </a:r>
            <a:r>
              <a:rPr lang="zh-CN" altLang="en-US" b="0" dirty="0"/>
              <a:t>文件中插入成对的标记</a:t>
            </a:r>
            <a:r>
              <a:rPr lang="en-US" altLang="zh-CN" b="0" dirty="0"/>
              <a:t>&lt;</a:t>
            </a:r>
            <a:r>
              <a:rPr lang="en-US" altLang="zh-CN" b="0" dirty="0" err="1"/>
              <a:t>ol</a:t>
            </a:r>
            <a:r>
              <a:rPr lang="en-US" altLang="zh-CN" b="0" dirty="0"/>
              <a:t>&gt;&lt;/</a:t>
            </a:r>
            <a:r>
              <a:rPr lang="en-US" altLang="zh-CN" b="0" dirty="0" err="1"/>
              <a:t>ol</a:t>
            </a:r>
            <a:r>
              <a:rPr lang="en-US" altLang="zh-CN" b="0" dirty="0"/>
              <a:t>&gt;</a:t>
            </a:r>
            <a:r>
              <a:rPr lang="zh-CN" altLang="en-US" b="0" dirty="0"/>
              <a:t>，完成有序列表的插入。 </a:t>
            </a:r>
          </a:p>
          <a:p>
            <a:r>
              <a:rPr lang="zh-CN" altLang="en-US" b="0" dirty="0"/>
              <a:t>基本</a:t>
            </a:r>
            <a:r>
              <a:rPr lang="zh-CN" altLang="en-US" b="0" dirty="0" smtClean="0"/>
              <a:t>语法</a:t>
            </a:r>
            <a:endParaRPr lang="en-US" altLang="zh-CN" b="0" dirty="0" smtClean="0"/>
          </a:p>
          <a:p>
            <a:pPr>
              <a:buNone/>
            </a:pPr>
            <a:endParaRPr lang="zh-CN" altLang="en-US" b="0" dirty="0"/>
          </a:p>
          <a:p>
            <a:pPr lvl="1">
              <a:buNone/>
            </a:pPr>
            <a:r>
              <a:rPr lang="zh-CN" altLang="en-US" sz="2667" b="0" dirty="0">
                <a:latin typeface="Verdana" panose="020B0604030504040204" pitchFamily="34" charset="0"/>
                <a:cs typeface="Verdana" panose="020B0604030504040204" pitchFamily="34" charset="0"/>
              </a:rPr>
              <a:t> </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 1| A | a | I | </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 start= " 2"&gt; </a:t>
            </a:r>
          </a:p>
          <a:p>
            <a:pPr lvl="1">
              <a:buFont typeface="Wingdings" pitchFamily="2" charset="2"/>
              <a:buNone/>
            </a:pP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2400" b="0" dirty="0">
                <a:solidFill>
                  <a:srgbClr val="FF0000"/>
                </a:solidFill>
                <a:latin typeface="Verdana" panose="020B0604030504040204" pitchFamily="34" charset="0"/>
                <a:cs typeface="Verdana" panose="020B0604030504040204" pitchFamily="34" charset="0"/>
              </a:rPr>
              <a:t>项目名称</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2400" b="0" dirty="0">
                <a:solidFill>
                  <a:srgbClr val="FF0000"/>
                </a:solidFill>
                <a:latin typeface="Verdana" panose="020B0604030504040204" pitchFamily="34" charset="0"/>
                <a:cs typeface="Verdana" panose="020B0604030504040204" pitchFamily="34" charset="0"/>
              </a:rPr>
              <a:t>项目名称</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2400" b="0" dirty="0">
                <a:solidFill>
                  <a:srgbClr val="FF0000"/>
                </a:solidFill>
                <a:latin typeface="Verdana" panose="020B0604030504040204" pitchFamily="34" charset="0"/>
                <a:cs typeface="Verdana" panose="020B0604030504040204" pitchFamily="34" charset="0"/>
              </a:rPr>
              <a:t>项目名称</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p>
          <a:p>
            <a:pPr lvl="1">
              <a:buFont typeface="Wingdings" pitchFamily="2" charset="2"/>
              <a:buNone/>
            </a:pP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24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24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endParaRPr lang="en-US" altLang="zh-CN" sz="2667"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圆角矩形标注 3"/>
          <p:cNvSpPr/>
          <p:nvPr/>
        </p:nvSpPr>
        <p:spPr bwMode="auto">
          <a:xfrm>
            <a:off x="4111773" y="1556791"/>
            <a:ext cx="2562672" cy="517541"/>
          </a:xfrm>
          <a:prstGeom prst="wedgeRoundRectCallout">
            <a:avLst>
              <a:gd name="adj1" fmla="val -91121"/>
              <a:gd name="adj2" fmla="val 135035"/>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121920" tIns="60960" rIns="121920" bIns="60960" numCol="1" rtlCol="0" anchor="ctr" anchorCtr="0" compatLnSpc="1">
            <a:prstTxWarp prst="textNoShape">
              <a:avLst/>
            </a:prstTxWarp>
          </a:bodyPr>
          <a:lstStyle/>
          <a:p>
            <a:pPr marL="216000" indent="-360000" defTabSz="1545128" eaLnBrk="0" hangingPunct="0">
              <a:lnSpc>
                <a:spcPct val="90000"/>
              </a:lnSpc>
              <a:spcBef>
                <a:spcPts val="0"/>
              </a:spcBef>
              <a:buClr>
                <a:srgbClr val="660066"/>
              </a:buClr>
              <a:buSzPct val="100000"/>
            </a:pPr>
            <a:r>
              <a:rPr lang="zh-CN" altLang="en-US" sz="2000" b="1" dirty="0">
                <a:solidFill>
                  <a:schemeClr val="bg1"/>
                </a:solidFill>
                <a:latin typeface="黑体" pitchFamily="49" charset="-122"/>
                <a:ea typeface="黑体" pitchFamily="49" charset="-122"/>
              </a:rPr>
              <a:t>决定列表编号类型</a:t>
            </a:r>
          </a:p>
        </p:txBody>
      </p:sp>
      <p:sp>
        <p:nvSpPr>
          <p:cNvPr id="5" name="圆角矩形标注 4"/>
          <p:cNvSpPr/>
          <p:nvPr/>
        </p:nvSpPr>
        <p:spPr bwMode="auto">
          <a:xfrm>
            <a:off x="7490713" y="1628799"/>
            <a:ext cx="2424092" cy="536197"/>
          </a:xfrm>
          <a:prstGeom prst="wedgeRoundRectCallout">
            <a:avLst>
              <a:gd name="adj1" fmla="val -83916"/>
              <a:gd name="adj2" fmla="val 121828"/>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121920" tIns="60960" rIns="121920" bIns="60960" numCol="1" rtlCol="0" anchor="ctr" anchorCtr="0" compatLnSpc="1">
            <a:prstTxWarp prst="textNoShape">
              <a:avLst/>
            </a:prstTxWarp>
          </a:bodyPr>
          <a:lstStyle/>
          <a:p>
            <a:pPr marL="216000" indent="-360000" defTabSz="1545128" eaLnBrk="0" hangingPunct="0">
              <a:lnSpc>
                <a:spcPct val="90000"/>
              </a:lnSpc>
              <a:spcBef>
                <a:spcPts val="0"/>
              </a:spcBef>
              <a:buClr>
                <a:srgbClr val="660066"/>
              </a:buClr>
              <a:buSzPct val="100000"/>
            </a:pPr>
            <a:r>
              <a:rPr lang="zh-CN" altLang="en-US" sz="2000" b="1" dirty="0">
                <a:solidFill>
                  <a:schemeClr val="bg1"/>
                </a:solidFill>
                <a:latin typeface="黑体" pitchFamily="49" charset="-122"/>
                <a:ea typeface="黑体" pitchFamily="49" charset="-122"/>
              </a:rPr>
              <a:t>决定编号起始顺序</a:t>
            </a:r>
          </a:p>
        </p:txBody>
      </p:sp>
      <p:sp>
        <p:nvSpPr>
          <p:cNvPr id="6" name="圆角矩形标注 5"/>
          <p:cNvSpPr/>
          <p:nvPr/>
        </p:nvSpPr>
        <p:spPr bwMode="auto">
          <a:xfrm>
            <a:off x="2569989" y="4475873"/>
            <a:ext cx="2078832" cy="529580"/>
          </a:xfrm>
          <a:prstGeom prst="wedgeRoundRectCallout">
            <a:avLst>
              <a:gd name="adj1" fmla="val -21520"/>
              <a:gd name="adj2" fmla="val -87815"/>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121920" tIns="60960" rIns="121920" bIns="60960" numCol="1" rtlCol="0" anchor="ctr" anchorCtr="0" compatLnSpc="1">
            <a:prstTxWarp prst="textNoShape">
              <a:avLst/>
            </a:prstTxWarp>
          </a:bodyPr>
          <a:lstStyle/>
          <a:p>
            <a:pPr marL="216000" indent="-360000" defTabSz="1545128" eaLnBrk="0" hangingPunct="0">
              <a:lnSpc>
                <a:spcPct val="90000"/>
              </a:lnSpc>
              <a:spcBef>
                <a:spcPts val="0"/>
              </a:spcBef>
              <a:buClr>
                <a:srgbClr val="660066"/>
              </a:buClr>
              <a:buSzPct val="100000"/>
            </a:pPr>
            <a:r>
              <a:rPr lang="zh-CN" altLang="en-US" sz="2000" b="1" dirty="0">
                <a:solidFill>
                  <a:schemeClr val="bg1"/>
                </a:solidFill>
                <a:latin typeface="黑体" pitchFamily="49" charset="-122"/>
                <a:ea typeface="黑体" pitchFamily="49" charset="-122"/>
              </a:rPr>
              <a:t>改变自身类型</a:t>
            </a:r>
          </a:p>
        </p:txBody>
      </p:sp>
      <p:sp>
        <p:nvSpPr>
          <p:cNvPr id="7" name="圆角矩形标注 6"/>
          <p:cNvSpPr/>
          <p:nvPr/>
        </p:nvSpPr>
        <p:spPr bwMode="auto">
          <a:xfrm>
            <a:off x="6674445" y="4489276"/>
            <a:ext cx="3693856" cy="844013"/>
          </a:xfrm>
          <a:prstGeom prst="wedgeRoundRectCallout">
            <a:avLst>
              <a:gd name="adj1" fmla="val -97282"/>
              <a:gd name="adj2" fmla="val -83910"/>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121920" tIns="60960" rIns="121920" bIns="60960" numCol="1" rtlCol="0" anchor="ctr" anchorCtr="0" compatLnSpc="1">
            <a:prstTxWarp prst="textNoShape">
              <a:avLst/>
            </a:prstTxWarp>
          </a:bodyPr>
          <a:lstStyle/>
          <a:p>
            <a:pPr marL="216000" indent="-360000" defTabSz="1545128" eaLnBrk="0" hangingPunct="0">
              <a:lnSpc>
                <a:spcPct val="90000"/>
              </a:lnSpc>
              <a:spcBef>
                <a:spcPts val="0"/>
              </a:spcBef>
              <a:buClr>
                <a:srgbClr val="660066"/>
              </a:buClr>
              <a:buSzPct val="100000"/>
            </a:pPr>
            <a:r>
              <a:rPr lang="zh-CN" altLang="en-US" sz="2000" b="1" dirty="0">
                <a:solidFill>
                  <a:schemeClr val="bg1"/>
                </a:solidFill>
                <a:latin typeface="黑体" pitchFamily="49" charset="-122"/>
                <a:ea typeface="黑体" pitchFamily="49" charset="-122"/>
              </a:rPr>
              <a:t>改变自身的起始编号</a:t>
            </a:r>
            <a:endParaRPr lang="en-US" altLang="zh-CN" sz="2000" b="1" dirty="0">
              <a:solidFill>
                <a:schemeClr val="bg1"/>
              </a:solidFill>
              <a:latin typeface="黑体" pitchFamily="49" charset="-122"/>
              <a:ea typeface="黑体" pitchFamily="49" charset="-122"/>
            </a:endParaRPr>
          </a:p>
          <a:p>
            <a:pPr marL="216000" indent="-360000" defTabSz="1545128" eaLnBrk="0" hangingPunct="0">
              <a:lnSpc>
                <a:spcPct val="90000"/>
              </a:lnSpc>
              <a:spcBef>
                <a:spcPts val="0"/>
              </a:spcBef>
              <a:buClr>
                <a:srgbClr val="660066"/>
              </a:buClr>
              <a:buSzPct val="100000"/>
            </a:pPr>
            <a:r>
              <a:rPr lang="zh-CN" altLang="en-US" sz="2000" b="1" dirty="0">
                <a:solidFill>
                  <a:schemeClr val="bg1"/>
                </a:solidFill>
                <a:latin typeface="黑体" pitchFamily="49" charset="-122"/>
                <a:ea typeface="黑体" pitchFamily="49" charset="-122"/>
              </a:rPr>
              <a:t>同时改变后续列表的编号顺序</a:t>
            </a:r>
          </a:p>
        </p:txBody>
      </p:sp>
    </p:spTree>
    <p:extLst>
      <p:ext uri="{BB962C8B-B14F-4D97-AF65-F5344CB8AC3E}">
        <p14:creationId xmlns:p14="http://schemas.microsoft.com/office/powerpoint/2010/main" val="3910601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定义列表</a:t>
            </a:r>
            <a:r>
              <a:rPr lang="en-US" altLang="zh-CN" dirty="0"/>
              <a:t>(</a:t>
            </a:r>
            <a:r>
              <a:rPr lang="en-US" altLang="zh-CN" u="sng" dirty="0">
                <a:solidFill>
                  <a:srgbClr val="FF0000"/>
                </a:solidFill>
              </a:rPr>
              <a:t>D</a:t>
            </a:r>
            <a:r>
              <a:rPr lang="en-US" altLang="zh-CN" dirty="0"/>
              <a:t>efinition </a:t>
            </a:r>
            <a:r>
              <a:rPr lang="en-US" altLang="zh-CN" u="sng" dirty="0">
                <a:solidFill>
                  <a:srgbClr val="FF0000"/>
                </a:solidFill>
              </a:rPr>
              <a:t>L</a:t>
            </a:r>
            <a:r>
              <a:rPr lang="en-US" altLang="zh-CN" dirty="0"/>
              <a:t>ist)dl</a:t>
            </a:r>
            <a:r>
              <a:rPr lang="zh-CN" altLang="en-US" dirty="0"/>
              <a:t>标记是成对标记。在</a:t>
            </a:r>
            <a:r>
              <a:rPr lang="en-US" altLang="zh-CN" dirty="0"/>
              <a:t>HTML</a:t>
            </a:r>
            <a:r>
              <a:rPr lang="zh-CN" altLang="en-US" dirty="0"/>
              <a:t>文件中插入成对的标记</a:t>
            </a:r>
            <a:r>
              <a:rPr lang="en-US" altLang="zh-CN" dirty="0"/>
              <a:t>&lt;dl&gt;&lt;/dl&gt;</a:t>
            </a:r>
            <a:r>
              <a:rPr lang="zh-CN" altLang="en-US" dirty="0"/>
              <a:t>，完成定义列表的插入。 </a:t>
            </a:r>
          </a:p>
          <a:p>
            <a:r>
              <a:rPr lang="zh-CN" altLang="en-US" dirty="0"/>
              <a:t>基本语法</a:t>
            </a:r>
          </a:p>
          <a:p>
            <a:pPr lvl="1">
              <a:buNone/>
            </a:pPr>
            <a:r>
              <a:rPr lang="en-US" altLang="zh-CN" sz="1900" b="0" dirty="0">
                <a:solidFill>
                  <a:srgbClr val="FF0000"/>
                </a:solidFill>
                <a:latin typeface="Verdana" pitchFamily="34" charset="0"/>
                <a:ea typeface="Verdana" pitchFamily="34" charset="0"/>
                <a:cs typeface="Verdana" pitchFamily="34" charset="0"/>
              </a:rPr>
              <a:t>&lt;dl&gt;</a:t>
            </a:r>
          </a:p>
          <a:p>
            <a:pPr lvl="1">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dt</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项目</a:t>
            </a:r>
            <a:r>
              <a:rPr lang="en-US" altLang="zh-CN" sz="1900" b="0" dirty="0">
                <a:solidFill>
                  <a:srgbClr val="FF0000"/>
                </a:solidFill>
                <a:latin typeface="Verdana" pitchFamily="34" charset="0"/>
                <a:ea typeface="Verdana" pitchFamily="34" charset="0"/>
                <a:cs typeface="Verdana" pitchFamily="34" charset="0"/>
              </a:rPr>
              <a:t>1&lt;/</a:t>
            </a:r>
            <a:r>
              <a:rPr lang="en-US" altLang="zh-CN" sz="1900" b="0" dirty="0" err="1">
                <a:solidFill>
                  <a:srgbClr val="FF0000"/>
                </a:solidFill>
                <a:latin typeface="Verdana" pitchFamily="34" charset="0"/>
                <a:ea typeface="Verdana" pitchFamily="34" charset="0"/>
                <a:cs typeface="Verdana" pitchFamily="34" charset="0"/>
              </a:rPr>
              <a:t>dt</a:t>
            </a:r>
            <a:r>
              <a:rPr lang="en-US" altLang="zh-CN" sz="1900" b="0" dirty="0">
                <a:solidFill>
                  <a:srgbClr val="FF0000"/>
                </a:solidFill>
                <a:latin typeface="Verdana" pitchFamily="34" charset="0"/>
                <a:ea typeface="Verdana" pitchFamily="34" charset="0"/>
                <a:cs typeface="Verdana" pitchFamily="34" charset="0"/>
              </a:rPr>
              <a:t>&gt; </a:t>
            </a:r>
          </a:p>
          <a:p>
            <a:pPr lvl="1">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说明</a:t>
            </a:r>
            <a:r>
              <a:rPr lang="en-US" altLang="zh-CN" sz="1900" b="0" dirty="0">
                <a:solidFill>
                  <a:srgbClr val="FF0000"/>
                </a:solidFill>
                <a:latin typeface="Verdana" pitchFamily="34" charset="0"/>
                <a:ea typeface="Verdana" pitchFamily="34" charset="0"/>
                <a:cs typeface="Verdana" pitchFamily="34" charset="0"/>
              </a:rPr>
              <a:t>1&lt;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 </a:t>
            </a:r>
          </a:p>
          <a:p>
            <a:pPr lvl="1">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说明</a:t>
            </a:r>
            <a:r>
              <a:rPr lang="en-US" altLang="zh-CN" sz="1900" b="0" dirty="0">
                <a:solidFill>
                  <a:srgbClr val="FF0000"/>
                </a:solidFill>
                <a:latin typeface="Verdana" pitchFamily="34" charset="0"/>
                <a:ea typeface="Verdana" pitchFamily="34" charset="0"/>
                <a:cs typeface="Verdana" pitchFamily="34" charset="0"/>
              </a:rPr>
              <a:t>2&lt;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 </a:t>
            </a:r>
          </a:p>
          <a:p>
            <a:pPr lvl="1">
              <a:buNone/>
            </a:pPr>
            <a:r>
              <a:rPr lang="en-US" altLang="zh-CN" sz="1900" b="0" dirty="0">
                <a:solidFill>
                  <a:srgbClr val="FF0000"/>
                </a:solidFill>
                <a:latin typeface="Verdana" pitchFamily="34" charset="0"/>
                <a:ea typeface="Verdana" pitchFamily="34" charset="0"/>
                <a:cs typeface="Verdana" pitchFamily="34" charset="0"/>
              </a:rPr>
              <a:t>        …</a:t>
            </a:r>
          </a:p>
          <a:p>
            <a:pPr lvl="1">
              <a:buNone/>
            </a:pPr>
            <a:r>
              <a:rPr lang="en-US" altLang="zh-CN" sz="1900" b="0" dirty="0">
                <a:solidFill>
                  <a:srgbClr val="FF0000"/>
                </a:solidFill>
                <a:latin typeface="Verdana" pitchFamily="34" charset="0"/>
                <a:ea typeface="Verdana" pitchFamily="34" charset="0"/>
                <a:cs typeface="Verdana" pitchFamily="34" charset="0"/>
              </a:rPr>
              <a:t>&lt;/dl&gt;</a:t>
            </a:r>
            <a:endParaRPr lang="en-US" altLang="zh-CN" b="0" dirty="0">
              <a:solidFill>
                <a:srgbClr val="FF0000"/>
              </a:solidFill>
              <a:latin typeface="Verdana" pitchFamily="34" charset="0"/>
              <a:ea typeface="Verdana" pitchFamily="34" charset="0"/>
              <a:cs typeface="Verdana" pitchFamily="34" charset="0"/>
            </a:endParaRPr>
          </a:p>
          <a:p>
            <a:pPr lvl="1">
              <a:buNone/>
            </a:pPr>
            <a:r>
              <a:rPr lang="en-US" altLang="zh-CN" sz="2400" b="0" dirty="0" err="1"/>
              <a:t>dt</a:t>
            </a:r>
            <a:r>
              <a:rPr lang="zh-CN" altLang="en-US" sz="2400" b="0" dirty="0"/>
              <a:t>标记的由来</a:t>
            </a:r>
            <a:r>
              <a:rPr lang="en-US" altLang="zh-CN" sz="2400" b="0" dirty="0"/>
              <a:t>:</a:t>
            </a:r>
            <a:r>
              <a:rPr lang="en-US" altLang="zh-CN" sz="2400" b="0" u="sng" dirty="0">
                <a:solidFill>
                  <a:srgbClr val="FF0000"/>
                </a:solidFill>
              </a:rPr>
              <a:t>d</a:t>
            </a:r>
            <a:r>
              <a:rPr lang="en-US" altLang="zh-CN" sz="2400" b="0" dirty="0"/>
              <a:t>efinition </a:t>
            </a:r>
            <a:r>
              <a:rPr lang="en-US" altLang="zh-CN" sz="2400" b="0" u="sng" dirty="0">
                <a:solidFill>
                  <a:srgbClr val="FF0000"/>
                </a:solidFill>
              </a:rPr>
              <a:t>t</a:t>
            </a:r>
            <a:r>
              <a:rPr lang="en-US" altLang="zh-CN" sz="2400" b="0" dirty="0"/>
              <a:t>erm</a:t>
            </a:r>
          </a:p>
          <a:p>
            <a:pPr lvl="1">
              <a:buNone/>
            </a:pPr>
            <a:r>
              <a:rPr lang="en-US" altLang="zh-CN" sz="2400" b="0" dirty="0" err="1"/>
              <a:t>dd</a:t>
            </a:r>
            <a:r>
              <a:rPr lang="zh-CN" altLang="en-US" sz="2400" b="0" dirty="0"/>
              <a:t>标记的由来</a:t>
            </a:r>
            <a:r>
              <a:rPr lang="en-US" altLang="zh-CN" sz="2400" b="0" dirty="0"/>
              <a:t>: </a:t>
            </a:r>
            <a:r>
              <a:rPr lang="en-US" altLang="zh-CN" sz="2400" b="0" u="sng" dirty="0">
                <a:solidFill>
                  <a:srgbClr val="FF0000"/>
                </a:solidFill>
              </a:rPr>
              <a:t>d</a:t>
            </a:r>
            <a:r>
              <a:rPr lang="en-US" altLang="zh-CN" sz="2400" b="0" dirty="0"/>
              <a:t>efinition </a:t>
            </a:r>
            <a:r>
              <a:rPr lang="en-US" altLang="zh-CN" sz="2400" b="0" u="sng" dirty="0">
                <a:solidFill>
                  <a:srgbClr val="FF0000"/>
                </a:solidFill>
              </a:rPr>
              <a:t>d</a:t>
            </a:r>
            <a:r>
              <a:rPr lang="en-US" altLang="zh-CN" sz="2400" b="0" dirty="0"/>
              <a:t>escription</a:t>
            </a:r>
            <a:endParaRPr lang="zh-CN" altLang="en-US" dirty="0"/>
          </a:p>
        </p:txBody>
      </p:sp>
      <p:sp>
        <p:nvSpPr>
          <p:cNvPr id="3" name="标题 2"/>
          <p:cNvSpPr>
            <a:spLocks noGrp="1"/>
          </p:cNvSpPr>
          <p:nvPr>
            <p:ph type="title"/>
          </p:nvPr>
        </p:nvSpPr>
        <p:spPr/>
        <p:txBody>
          <a:bodyPr/>
          <a:lstStyle/>
          <a:p>
            <a:r>
              <a:rPr lang="en-US" altLang="zh-CN" dirty="0"/>
              <a:t>3.3.3  </a:t>
            </a:r>
            <a:r>
              <a:rPr lang="zh-CN" altLang="en-US" dirty="0"/>
              <a:t>定义</a:t>
            </a:r>
            <a:r>
              <a:rPr lang="zh-CN" altLang="en-US" dirty="0" smtClean="0"/>
              <a:t>列表</a:t>
            </a:r>
            <a:endParaRPr lang="zh-CN" altLang="en-US" dirty="0"/>
          </a:p>
        </p:txBody>
      </p:sp>
    </p:spTree>
    <p:extLst>
      <p:ext uri="{BB962C8B-B14F-4D97-AF65-F5344CB8AC3E}">
        <p14:creationId xmlns:p14="http://schemas.microsoft.com/office/powerpoint/2010/main" val="20126727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3.3.3  </a:t>
            </a:r>
            <a:r>
              <a:rPr lang="zh-CN" altLang="en-US" dirty="0"/>
              <a:t>定义列表</a:t>
            </a:r>
          </a:p>
        </p:txBody>
      </p:sp>
      <p:sp>
        <p:nvSpPr>
          <p:cNvPr id="4" name="矩形 3"/>
          <p:cNvSpPr/>
          <p:nvPr/>
        </p:nvSpPr>
        <p:spPr>
          <a:xfrm>
            <a:off x="625773" y="1032735"/>
            <a:ext cx="5992837" cy="4556505"/>
          </a:xfrm>
          <a:prstGeom prst="rect">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kumimoji="1" lang="en-US" altLang="zh-CN" sz="1600" b="1" dirty="0">
                <a:solidFill>
                  <a:schemeClr val="accent2"/>
                </a:solidFill>
              </a:rPr>
              <a:t>&lt;html&gt;</a:t>
            </a:r>
          </a:p>
          <a:p>
            <a:r>
              <a:rPr kumimoji="1" lang="en-US" altLang="zh-CN" sz="1600" b="1" dirty="0">
                <a:solidFill>
                  <a:schemeClr val="accent2"/>
                </a:solidFill>
              </a:rPr>
              <a:t>&lt;head</a:t>
            </a:r>
            <a:r>
              <a:rPr kumimoji="1" lang="en-US" altLang="zh-CN" sz="1600" b="1" dirty="0" smtClean="0">
                <a:solidFill>
                  <a:schemeClr val="accent2"/>
                </a:solidFill>
              </a:rPr>
              <a:t>&gt;</a:t>
            </a:r>
          </a:p>
          <a:p>
            <a:r>
              <a:rPr kumimoji="1" lang="en-US" altLang="zh-CN" sz="1600" b="1" dirty="0" smtClean="0">
                <a:solidFill>
                  <a:schemeClr val="accent2"/>
                </a:solidFill>
              </a:rPr>
              <a:t>     &lt;</a:t>
            </a:r>
            <a:r>
              <a:rPr kumimoji="1" lang="en-US" altLang="zh-CN" sz="1600" b="1" dirty="0">
                <a:solidFill>
                  <a:schemeClr val="accent2"/>
                </a:solidFill>
              </a:rPr>
              <a:t>meta charset="UTF-8</a:t>
            </a:r>
            <a:r>
              <a:rPr kumimoji="1" lang="en-US" altLang="zh-CN" sz="1600" b="1" dirty="0" smtClean="0">
                <a:solidFill>
                  <a:schemeClr val="accent2"/>
                </a:solidFill>
              </a:rPr>
              <a:t>"&gt;</a:t>
            </a:r>
          </a:p>
          <a:p>
            <a:r>
              <a:rPr kumimoji="1" lang="en-US" altLang="zh-CN" sz="1600" b="1" dirty="0" smtClean="0">
                <a:solidFill>
                  <a:schemeClr val="accent2"/>
                </a:solidFill>
              </a:rPr>
              <a:t>     &lt;</a:t>
            </a:r>
            <a:r>
              <a:rPr kumimoji="1" lang="en-US" altLang="zh-CN" sz="1600" b="1" dirty="0">
                <a:solidFill>
                  <a:schemeClr val="accent2"/>
                </a:solidFill>
              </a:rPr>
              <a:t>title&gt;</a:t>
            </a:r>
            <a:r>
              <a:rPr kumimoji="1" lang="zh-CN" altLang="en-US" sz="1600" b="1" dirty="0">
                <a:solidFill>
                  <a:schemeClr val="accent2"/>
                </a:solidFill>
              </a:rPr>
              <a:t>定义列表</a:t>
            </a:r>
            <a:r>
              <a:rPr kumimoji="1" lang="en-US" altLang="zh-CN" sz="1600" b="1" dirty="0">
                <a:solidFill>
                  <a:schemeClr val="accent2"/>
                </a:solidFill>
              </a:rPr>
              <a:t>&lt;/title&gt;</a:t>
            </a:r>
          </a:p>
          <a:p>
            <a:r>
              <a:rPr kumimoji="1" lang="en-US" altLang="zh-CN" sz="1600" b="1" dirty="0">
                <a:solidFill>
                  <a:schemeClr val="accent2"/>
                </a:solidFill>
              </a:rPr>
              <a:t>&lt;/head&gt;</a:t>
            </a:r>
          </a:p>
          <a:p>
            <a:r>
              <a:rPr kumimoji="1" lang="en-US" altLang="zh-CN" sz="1600" b="1" dirty="0">
                <a:solidFill>
                  <a:schemeClr val="accent2"/>
                </a:solidFill>
              </a:rPr>
              <a:t>&lt;body&gt;</a:t>
            </a:r>
          </a:p>
          <a:p>
            <a:r>
              <a:rPr kumimoji="1" lang="en-US" altLang="zh-CN" sz="1600" b="1" dirty="0">
                <a:solidFill>
                  <a:schemeClr val="accent2"/>
                </a:solidFill>
              </a:rPr>
              <a:t>&lt;h4&gt;</a:t>
            </a:r>
            <a:r>
              <a:rPr kumimoji="1" lang="zh-CN" altLang="en-US" sz="1600" b="1" dirty="0">
                <a:solidFill>
                  <a:schemeClr val="accent2"/>
                </a:solidFill>
              </a:rPr>
              <a:t>定义列表展示联系人信息</a:t>
            </a:r>
            <a:r>
              <a:rPr kumimoji="1" lang="en-US" altLang="zh-CN" sz="1600" b="1" dirty="0">
                <a:solidFill>
                  <a:schemeClr val="accent2"/>
                </a:solidFill>
              </a:rPr>
              <a:t>&lt;/h4&gt;</a:t>
            </a:r>
          </a:p>
          <a:p>
            <a:r>
              <a:rPr kumimoji="1" lang="en-US" altLang="zh-CN" sz="1600" b="1" dirty="0">
                <a:solidFill>
                  <a:schemeClr val="accent2"/>
                </a:solidFill>
              </a:rPr>
              <a:t>&lt;dl&gt;</a:t>
            </a:r>
          </a:p>
          <a:p>
            <a:r>
              <a:rPr kumimoji="1" lang="en-US" altLang="zh-CN" sz="1600" b="1" dirty="0">
                <a:solidFill>
                  <a:schemeClr val="accent2"/>
                </a:solidFill>
              </a:rPr>
              <a:t>&lt;</a:t>
            </a:r>
            <a:r>
              <a:rPr kumimoji="1" lang="en-US" altLang="zh-CN" sz="1600" b="1" dirty="0" err="1">
                <a:solidFill>
                  <a:schemeClr val="accent2"/>
                </a:solidFill>
              </a:rPr>
              <a:t>dt</a:t>
            </a:r>
            <a:r>
              <a:rPr kumimoji="1" lang="en-US" altLang="zh-CN" sz="1600" b="1" dirty="0">
                <a:solidFill>
                  <a:schemeClr val="accent2"/>
                </a:solidFill>
              </a:rPr>
              <a:t>&gt;</a:t>
            </a:r>
            <a:r>
              <a:rPr kumimoji="1" lang="zh-CN" altLang="en-US" sz="1600" b="1" dirty="0">
                <a:solidFill>
                  <a:schemeClr val="accent2"/>
                </a:solidFill>
              </a:rPr>
              <a:t>联系人</a:t>
            </a:r>
            <a:r>
              <a:rPr kumimoji="1" lang="en-US" altLang="zh-CN" sz="1600" b="1" dirty="0">
                <a:solidFill>
                  <a:schemeClr val="accent2"/>
                </a:solidFill>
              </a:rPr>
              <a:t>:&lt;/</a:t>
            </a:r>
            <a:r>
              <a:rPr kumimoji="1" lang="en-US" altLang="zh-CN" sz="1600" b="1" dirty="0" err="1">
                <a:solidFill>
                  <a:schemeClr val="accent2"/>
                </a:solidFill>
              </a:rPr>
              <a:t>dt</a:t>
            </a:r>
            <a:r>
              <a:rPr kumimoji="1" lang="en-US" altLang="zh-CN" sz="1600" b="1" dirty="0">
                <a:solidFill>
                  <a:schemeClr val="accent2"/>
                </a:solidFill>
              </a:rPr>
              <a:t>&gt;</a:t>
            </a:r>
          </a:p>
          <a:p>
            <a:r>
              <a:rPr kumimoji="1" lang="en-US" altLang="zh-CN" sz="1600" b="1" dirty="0">
                <a:solidFill>
                  <a:schemeClr val="accent2"/>
                </a:solidFill>
              </a:rPr>
              <a:t>&lt;</a:t>
            </a:r>
            <a:r>
              <a:rPr kumimoji="1" lang="en-US" altLang="zh-CN" sz="1600" b="1" dirty="0" err="1">
                <a:solidFill>
                  <a:schemeClr val="accent2"/>
                </a:solidFill>
              </a:rPr>
              <a:t>dd</a:t>
            </a:r>
            <a:r>
              <a:rPr kumimoji="1" lang="en-US" altLang="zh-CN" sz="1600" b="1" dirty="0">
                <a:solidFill>
                  <a:schemeClr val="accent2"/>
                </a:solidFill>
              </a:rPr>
              <a:t>&gt;</a:t>
            </a:r>
            <a:r>
              <a:rPr kumimoji="1" lang="zh-CN" altLang="en-US" sz="1600" b="1" dirty="0" smtClean="0">
                <a:solidFill>
                  <a:schemeClr val="accent2"/>
                </a:solidFill>
              </a:rPr>
              <a:t>张三丰之</a:t>
            </a:r>
            <a:r>
              <a:rPr kumimoji="1" lang="en-US" altLang="zh-CN" sz="1600" b="1" dirty="0">
                <a:solidFill>
                  <a:schemeClr val="accent2"/>
                </a:solidFill>
              </a:rPr>
              <a:t>&lt;/</a:t>
            </a:r>
            <a:r>
              <a:rPr kumimoji="1" lang="en-US" altLang="zh-CN" sz="1600" b="1" dirty="0" err="1">
                <a:solidFill>
                  <a:schemeClr val="accent2"/>
                </a:solidFill>
              </a:rPr>
              <a:t>dd</a:t>
            </a:r>
            <a:r>
              <a:rPr kumimoji="1" lang="en-US" altLang="zh-CN" sz="1600" b="1" dirty="0">
                <a:solidFill>
                  <a:schemeClr val="accent2"/>
                </a:solidFill>
              </a:rPr>
              <a:t>&gt;</a:t>
            </a:r>
          </a:p>
          <a:p>
            <a:r>
              <a:rPr kumimoji="1" lang="en-US" altLang="zh-CN" sz="1600" b="1" dirty="0">
                <a:solidFill>
                  <a:schemeClr val="accent2"/>
                </a:solidFill>
              </a:rPr>
              <a:t>&lt;</a:t>
            </a:r>
            <a:r>
              <a:rPr kumimoji="1" lang="en-US" altLang="zh-CN" sz="1600" b="1" dirty="0" err="1">
                <a:solidFill>
                  <a:schemeClr val="accent2"/>
                </a:solidFill>
              </a:rPr>
              <a:t>dt</a:t>
            </a:r>
            <a:r>
              <a:rPr kumimoji="1" lang="en-US" altLang="zh-CN" sz="1600" b="1" dirty="0">
                <a:solidFill>
                  <a:schemeClr val="accent2"/>
                </a:solidFill>
              </a:rPr>
              <a:t>&gt;</a:t>
            </a:r>
            <a:r>
              <a:rPr kumimoji="1" lang="zh-CN" altLang="en-US" sz="1600" b="1" dirty="0">
                <a:solidFill>
                  <a:schemeClr val="accent2"/>
                </a:solidFill>
              </a:rPr>
              <a:t>联系地址</a:t>
            </a:r>
            <a:r>
              <a:rPr kumimoji="1" lang="en-US" altLang="zh-CN" sz="1600" b="1" dirty="0">
                <a:solidFill>
                  <a:schemeClr val="accent2"/>
                </a:solidFill>
              </a:rPr>
              <a:t>:&lt;/</a:t>
            </a:r>
            <a:r>
              <a:rPr kumimoji="1" lang="en-US" altLang="zh-CN" sz="1600" b="1" dirty="0" err="1">
                <a:solidFill>
                  <a:schemeClr val="accent2"/>
                </a:solidFill>
              </a:rPr>
              <a:t>dt</a:t>
            </a:r>
            <a:r>
              <a:rPr kumimoji="1" lang="en-US" altLang="zh-CN" sz="1600" b="1" dirty="0">
                <a:solidFill>
                  <a:schemeClr val="accent2"/>
                </a:solidFill>
              </a:rPr>
              <a:t>&gt;</a:t>
            </a:r>
          </a:p>
          <a:p>
            <a:r>
              <a:rPr kumimoji="1" lang="en-US" altLang="zh-CN" sz="1600" b="1" dirty="0">
                <a:solidFill>
                  <a:schemeClr val="accent2"/>
                </a:solidFill>
              </a:rPr>
              <a:t>&lt;</a:t>
            </a:r>
            <a:r>
              <a:rPr kumimoji="1" lang="en-US" altLang="zh-CN" sz="1600" b="1" dirty="0" err="1">
                <a:solidFill>
                  <a:schemeClr val="accent2"/>
                </a:solidFill>
              </a:rPr>
              <a:t>dd</a:t>
            </a:r>
            <a:r>
              <a:rPr kumimoji="1" lang="en-US" altLang="zh-CN" sz="1600" b="1" dirty="0" smtClean="0">
                <a:solidFill>
                  <a:schemeClr val="accent2"/>
                </a:solidFill>
              </a:rPr>
              <a:t>&gt;</a:t>
            </a:r>
            <a:r>
              <a:rPr kumimoji="1" lang="zh-CN" altLang="en-US" sz="1600" b="1" dirty="0" smtClean="0">
                <a:solidFill>
                  <a:schemeClr val="accent2"/>
                </a:solidFill>
              </a:rPr>
              <a:t>郑州轻工业大学计算机与通信工程学院移动软件</a:t>
            </a:r>
            <a:r>
              <a:rPr kumimoji="1" lang="en-US" altLang="zh-CN" sz="1600" b="1" dirty="0" smtClean="0">
                <a:solidFill>
                  <a:schemeClr val="accent2"/>
                </a:solidFill>
              </a:rPr>
              <a:t>19</a:t>
            </a:r>
            <a:r>
              <a:rPr kumimoji="1" lang="zh-CN" altLang="en-US" sz="1600" b="1" dirty="0" smtClean="0">
                <a:solidFill>
                  <a:schemeClr val="accent2"/>
                </a:solidFill>
              </a:rPr>
              <a:t>级</a:t>
            </a:r>
            <a:r>
              <a:rPr kumimoji="1" lang="en-US" altLang="zh-CN" sz="1600" b="1" dirty="0" smtClean="0">
                <a:solidFill>
                  <a:schemeClr val="accent2"/>
                </a:solidFill>
              </a:rPr>
              <a:t>&lt;/</a:t>
            </a:r>
            <a:r>
              <a:rPr kumimoji="1" lang="en-US" altLang="zh-CN" sz="1600" b="1" dirty="0" err="1">
                <a:solidFill>
                  <a:schemeClr val="accent2"/>
                </a:solidFill>
              </a:rPr>
              <a:t>dd</a:t>
            </a:r>
            <a:r>
              <a:rPr kumimoji="1" lang="en-US" altLang="zh-CN" sz="1600" b="1" dirty="0">
                <a:solidFill>
                  <a:schemeClr val="accent2"/>
                </a:solidFill>
              </a:rPr>
              <a:t>&gt;</a:t>
            </a:r>
          </a:p>
          <a:p>
            <a:r>
              <a:rPr kumimoji="1" lang="en-US" altLang="zh-CN" sz="1600" b="1" dirty="0">
                <a:solidFill>
                  <a:schemeClr val="accent2"/>
                </a:solidFill>
              </a:rPr>
              <a:t>&lt;</a:t>
            </a:r>
            <a:r>
              <a:rPr kumimoji="1" lang="en-US" altLang="zh-CN" sz="1600" b="1" dirty="0" err="1">
                <a:solidFill>
                  <a:schemeClr val="accent2"/>
                </a:solidFill>
              </a:rPr>
              <a:t>dt</a:t>
            </a:r>
            <a:r>
              <a:rPr kumimoji="1" lang="en-US" altLang="zh-CN" sz="1600" b="1" dirty="0">
                <a:solidFill>
                  <a:schemeClr val="accent2"/>
                </a:solidFill>
              </a:rPr>
              <a:t>&gt;</a:t>
            </a:r>
            <a:r>
              <a:rPr kumimoji="1" lang="zh-CN" altLang="en-US" sz="1600" b="1" dirty="0">
                <a:solidFill>
                  <a:schemeClr val="accent2"/>
                </a:solidFill>
              </a:rPr>
              <a:t>邮政编码</a:t>
            </a:r>
            <a:r>
              <a:rPr kumimoji="1" lang="en-US" altLang="zh-CN" sz="1600" b="1" dirty="0">
                <a:solidFill>
                  <a:schemeClr val="accent2"/>
                </a:solidFill>
              </a:rPr>
              <a:t>:&lt;/</a:t>
            </a:r>
            <a:r>
              <a:rPr kumimoji="1" lang="en-US" altLang="zh-CN" sz="1600" b="1" dirty="0" err="1">
                <a:solidFill>
                  <a:schemeClr val="accent2"/>
                </a:solidFill>
              </a:rPr>
              <a:t>dt</a:t>
            </a:r>
            <a:r>
              <a:rPr kumimoji="1" lang="en-US" altLang="zh-CN" sz="1600" b="1" dirty="0">
                <a:solidFill>
                  <a:schemeClr val="accent2"/>
                </a:solidFill>
              </a:rPr>
              <a:t>&gt;</a:t>
            </a:r>
          </a:p>
          <a:p>
            <a:r>
              <a:rPr kumimoji="1" lang="en-US" altLang="zh-CN" sz="1600" b="1" dirty="0">
                <a:solidFill>
                  <a:schemeClr val="accent2"/>
                </a:solidFill>
              </a:rPr>
              <a:t>&lt;</a:t>
            </a:r>
            <a:r>
              <a:rPr kumimoji="1" lang="en-US" altLang="zh-CN" sz="1600" b="1" dirty="0" err="1" smtClean="0">
                <a:solidFill>
                  <a:schemeClr val="accent2"/>
                </a:solidFill>
              </a:rPr>
              <a:t>dd</a:t>
            </a:r>
            <a:r>
              <a:rPr kumimoji="1" lang="en-US" altLang="zh-CN" sz="1600" b="1" dirty="0" smtClean="0">
                <a:solidFill>
                  <a:schemeClr val="accent2"/>
                </a:solidFill>
              </a:rPr>
              <a:t>&gt;450000&lt;/</a:t>
            </a:r>
            <a:r>
              <a:rPr kumimoji="1" lang="en-US" altLang="zh-CN" sz="1600" b="1" dirty="0" err="1">
                <a:solidFill>
                  <a:schemeClr val="accent2"/>
                </a:solidFill>
              </a:rPr>
              <a:t>dd</a:t>
            </a:r>
            <a:r>
              <a:rPr kumimoji="1" lang="en-US" altLang="zh-CN" sz="1600" b="1" dirty="0">
                <a:solidFill>
                  <a:schemeClr val="accent2"/>
                </a:solidFill>
              </a:rPr>
              <a:t>&gt;</a:t>
            </a:r>
          </a:p>
          <a:p>
            <a:r>
              <a:rPr kumimoji="1" lang="en-US" altLang="zh-CN" sz="1600" b="1" dirty="0">
                <a:solidFill>
                  <a:schemeClr val="accent2"/>
                </a:solidFill>
              </a:rPr>
              <a:t>&lt;/dl&gt;</a:t>
            </a:r>
          </a:p>
          <a:p>
            <a:r>
              <a:rPr kumimoji="1" lang="en-US" altLang="zh-CN" sz="1600" b="1" dirty="0">
                <a:solidFill>
                  <a:schemeClr val="accent2"/>
                </a:solidFill>
              </a:rPr>
              <a:t>&lt;/body&gt;</a:t>
            </a:r>
          </a:p>
          <a:p>
            <a:r>
              <a:rPr kumimoji="1" lang="en-US" altLang="zh-CN" sz="1600" b="1" dirty="0">
                <a:solidFill>
                  <a:schemeClr val="accent2"/>
                </a:solidFill>
              </a:rPr>
              <a:t>&lt;/html&gt;</a:t>
            </a:r>
            <a:endParaRPr kumimoji="1" lang="zh-CN" altLang="en-US" sz="1600" b="1" dirty="0">
              <a:solidFill>
                <a:schemeClr val="accent2"/>
              </a:solidFill>
            </a:endParaRPr>
          </a:p>
        </p:txBody>
      </p:sp>
      <p:pic>
        <p:nvPicPr>
          <p:cNvPr id="10" name="图片 9"/>
          <p:cNvPicPr>
            <a:picLocks noChangeAspect="1"/>
          </p:cNvPicPr>
          <p:nvPr/>
        </p:nvPicPr>
        <p:blipFill>
          <a:blip r:embed="rId2"/>
          <a:stretch>
            <a:fillRect/>
          </a:stretch>
        </p:blipFill>
        <p:spPr>
          <a:xfrm>
            <a:off x="6643687" y="1700808"/>
            <a:ext cx="5171429" cy="2952381"/>
          </a:xfrm>
          <a:prstGeom prst="rect">
            <a:avLst/>
          </a:prstGeom>
        </p:spPr>
      </p:pic>
    </p:spTree>
    <p:extLst>
      <p:ext uri="{BB962C8B-B14F-4D97-AF65-F5344CB8AC3E}">
        <p14:creationId xmlns:p14="http://schemas.microsoft.com/office/powerpoint/2010/main" val="211428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262618" y="222562"/>
            <a:ext cx="1361270" cy="461665"/>
          </a:xfrm>
          <a:prstGeom prst="rect">
            <a:avLst/>
          </a:prstGeom>
          <a:noFill/>
        </p:spPr>
        <p:txBody>
          <a:bodyPr wrap="none" rtlCol="0">
            <a:spAutoFit/>
          </a:bodyPr>
          <a:lstStyle/>
          <a:p>
            <a:r>
              <a:rPr lang="en-US" altLang="zh-CN" sz="2400" dirty="0">
                <a:solidFill>
                  <a:srgbClr val="F8F8F8"/>
                </a:solidFill>
                <a:latin typeface="微软雅黑"/>
                <a:ea typeface="微软雅黑"/>
              </a:rPr>
              <a:t>CSS</a:t>
            </a:r>
            <a:r>
              <a:rPr lang="zh-CN" altLang="en-US" sz="2400" dirty="0">
                <a:solidFill>
                  <a:srgbClr val="F8F8F8"/>
                </a:solidFill>
                <a:latin typeface="微软雅黑"/>
                <a:ea typeface="微软雅黑"/>
              </a:rPr>
              <a:t>简介</a:t>
            </a:r>
          </a:p>
        </p:txBody>
      </p:sp>
      <p:sp>
        <p:nvSpPr>
          <p:cNvPr id="41" name="Freeform 15"/>
          <p:cNvSpPr>
            <a:spLocks noEditPoints="1"/>
          </p:cNvSpPr>
          <p:nvPr/>
        </p:nvSpPr>
        <p:spPr bwMode="auto">
          <a:xfrm>
            <a:off x="481757" y="284486"/>
            <a:ext cx="361811" cy="370426"/>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18B8BA"/>
              </a:solidFill>
            </a:endParaRPr>
          </a:p>
        </p:txBody>
      </p:sp>
      <p:sp>
        <p:nvSpPr>
          <p:cNvPr id="40" name="TextBox 39"/>
          <p:cNvSpPr txBox="1"/>
          <p:nvPr/>
        </p:nvSpPr>
        <p:spPr>
          <a:xfrm>
            <a:off x="4593771" y="1772816"/>
            <a:ext cx="6689186" cy="1200329"/>
          </a:xfrm>
          <a:prstGeom prst="rect">
            <a:avLst/>
          </a:prstGeom>
          <a:noFill/>
        </p:spPr>
        <p:txBody>
          <a:bodyPr wrap="square" rtlCol="0">
            <a:spAutoFit/>
          </a:bodyPr>
          <a:lstStyle/>
          <a:p>
            <a:r>
              <a:rPr lang="en-US" altLang="zh-CN" b="1" dirty="0">
                <a:solidFill>
                  <a:schemeClr val="accent2"/>
                </a:solidFill>
                <a:latin typeface="+mn-ea"/>
                <a:ea typeface="+mn-ea"/>
              </a:rPr>
              <a:t>CSS</a:t>
            </a:r>
            <a:r>
              <a:rPr lang="zh-CN" altLang="en-US" b="1" dirty="0">
                <a:solidFill>
                  <a:schemeClr val="accent2"/>
                </a:solidFill>
                <a:latin typeface="+mn-ea"/>
                <a:ea typeface="+mn-ea"/>
              </a:rPr>
              <a:t>是“</a:t>
            </a:r>
            <a:r>
              <a:rPr lang="en-US" altLang="zh-CN" b="1" dirty="0">
                <a:solidFill>
                  <a:schemeClr val="accent2"/>
                </a:solidFill>
                <a:latin typeface="+mn-ea"/>
                <a:ea typeface="+mn-ea"/>
              </a:rPr>
              <a:t>Cascading Style Sheets”</a:t>
            </a:r>
            <a:r>
              <a:rPr lang="zh-CN" altLang="en-US" b="1" dirty="0">
                <a:solidFill>
                  <a:schemeClr val="accent2"/>
                </a:solidFill>
                <a:latin typeface="+mn-ea"/>
                <a:ea typeface="+mn-ea"/>
              </a:rPr>
              <a:t>（层叠样式表）的缩写，一般简称为“样式表”，是由</a:t>
            </a:r>
            <a:r>
              <a:rPr lang="en-US" altLang="zh-CN" b="1" dirty="0">
                <a:solidFill>
                  <a:schemeClr val="accent2"/>
                </a:solidFill>
                <a:latin typeface="+mn-ea"/>
                <a:ea typeface="+mn-ea"/>
              </a:rPr>
              <a:t>W3C</a:t>
            </a:r>
            <a:r>
              <a:rPr lang="zh-CN" altLang="en-US" b="1" dirty="0">
                <a:solidFill>
                  <a:schemeClr val="accent2"/>
                </a:solidFill>
                <a:latin typeface="+mn-ea"/>
                <a:ea typeface="+mn-ea"/>
              </a:rPr>
              <a:t>组织制定的一种非常实用的网页元素定义规则，在标准网页设计中</a:t>
            </a:r>
            <a:r>
              <a:rPr lang="en-US" altLang="zh-CN" b="1" dirty="0">
                <a:solidFill>
                  <a:schemeClr val="accent2"/>
                </a:solidFill>
                <a:latin typeface="+mn-ea"/>
                <a:ea typeface="+mn-ea"/>
              </a:rPr>
              <a:t>CSS</a:t>
            </a:r>
            <a:r>
              <a:rPr lang="zh-CN" altLang="en-US" b="1" dirty="0">
                <a:solidFill>
                  <a:schemeClr val="accent2"/>
                </a:solidFill>
                <a:latin typeface="+mn-ea"/>
                <a:ea typeface="+mn-ea"/>
              </a:rPr>
              <a:t>负责网页内容</a:t>
            </a:r>
            <a:r>
              <a:rPr lang="en-US" altLang="zh-CN" b="1" dirty="0">
                <a:solidFill>
                  <a:schemeClr val="accent2"/>
                </a:solidFill>
                <a:latin typeface="+mn-ea"/>
                <a:ea typeface="+mn-ea"/>
              </a:rPr>
              <a:t>(HTML)</a:t>
            </a:r>
            <a:r>
              <a:rPr lang="zh-CN" altLang="en-US" b="1" dirty="0">
                <a:solidFill>
                  <a:schemeClr val="accent2"/>
                </a:solidFill>
                <a:latin typeface="+mn-ea"/>
                <a:ea typeface="+mn-ea"/>
              </a:rPr>
              <a:t>的表现</a:t>
            </a:r>
            <a:r>
              <a:rPr lang="zh-CN" altLang="en-US" b="1" dirty="0" smtClean="0">
                <a:solidFill>
                  <a:schemeClr val="accent2"/>
                </a:solidFill>
                <a:latin typeface="+mn-ea"/>
                <a:ea typeface="+mn-ea"/>
              </a:rPr>
              <a:t>。 </a:t>
            </a:r>
            <a:endParaRPr lang="zh-CN" altLang="en-US" b="1" dirty="0">
              <a:solidFill>
                <a:schemeClr val="accent2"/>
              </a:solidFill>
              <a:latin typeface="+mn-ea"/>
              <a:ea typeface="+mn-ea"/>
            </a:endParaRPr>
          </a:p>
        </p:txBody>
      </p:sp>
      <p:sp>
        <p:nvSpPr>
          <p:cNvPr id="42" name="TextBox 41"/>
          <p:cNvSpPr txBox="1"/>
          <p:nvPr/>
        </p:nvSpPr>
        <p:spPr>
          <a:xfrm>
            <a:off x="4593771" y="3438256"/>
            <a:ext cx="6689186" cy="646331"/>
          </a:xfrm>
          <a:prstGeom prst="rect">
            <a:avLst/>
          </a:prstGeom>
          <a:noFill/>
        </p:spPr>
        <p:txBody>
          <a:bodyPr wrap="square" rtlCol="0">
            <a:spAutoFit/>
          </a:bodyPr>
          <a:lstStyle/>
          <a:p>
            <a:r>
              <a:rPr lang="zh-CN" altLang="en-US" b="1" dirty="0">
                <a:solidFill>
                  <a:schemeClr val="accent2"/>
                </a:solidFill>
                <a:latin typeface="+mn-ea"/>
                <a:ea typeface="+mn-ea"/>
              </a:rPr>
              <a:t>样式就是格式，比如网页中文字的大小、颜色，图片的大小，插入位置等；</a:t>
            </a:r>
          </a:p>
        </p:txBody>
      </p:sp>
      <p:sp>
        <p:nvSpPr>
          <p:cNvPr id="43" name="TextBox 42"/>
          <p:cNvSpPr txBox="1"/>
          <p:nvPr/>
        </p:nvSpPr>
        <p:spPr>
          <a:xfrm>
            <a:off x="4658221" y="4715822"/>
            <a:ext cx="6624736" cy="923330"/>
          </a:xfrm>
          <a:prstGeom prst="rect">
            <a:avLst/>
          </a:prstGeom>
          <a:noFill/>
        </p:spPr>
        <p:txBody>
          <a:bodyPr wrap="square" rtlCol="0">
            <a:spAutoFit/>
          </a:bodyPr>
          <a:lstStyle/>
          <a:p>
            <a:r>
              <a:rPr lang="zh-CN" altLang="en-US" b="1" dirty="0">
                <a:solidFill>
                  <a:schemeClr val="accent2"/>
                </a:solidFill>
                <a:latin typeface="+mn-ea"/>
                <a:ea typeface="+mn-ea"/>
              </a:rPr>
              <a:t>层叠是指多个样式可以同时应用到同一个页面或网页中的同一个元素，如果这些样式发生了冲突，则依据层次的先后来处理网页中内容的形式。 </a:t>
            </a:r>
          </a:p>
        </p:txBody>
      </p:sp>
      <p:cxnSp>
        <p:nvCxnSpPr>
          <p:cNvPr id="46" name="直接连接符 45"/>
          <p:cNvCxnSpPr/>
          <p:nvPr/>
        </p:nvCxnSpPr>
        <p:spPr>
          <a:xfrm flipV="1">
            <a:off x="4593771" y="3187745"/>
            <a:ext cx="6689186" cy="26216"/>
          </a:xfrm>
          <a:prstGeom prst="line">
            <a:avLst/>
          </a:prstGeom>
          <a:noFill/>
          <a:ln w="9525" cap="flat" cmpd="sng" algn="ctr">
            <a:solidFill>
              <a:schemeClr val="accent2"/>
            </a:solidFill>
            <a:prstDash val="dash"/>
          </a:ln>
          <a:effectLst/>
        </p:spPr>
      </p:cxnSp>
      <p:cxnSp>
        <p:nvCxnSpPr>
          <p:cNvPr id="47" name="直接连接符 46"/>
          <p:cNvCxnSpPr/>
          <p:nvPr/>
        </p:nvCxnSpPr>
        <p:spPr>
          <a:xfrm>
            <a:off x="4593771" y="4437112"/>
            <a:ext cx="6833202" cy="0"/>
          </a:xfrm>
          <a:prstGeom prst="line">
            <a:avLst/>
          </a:prstGeom>
          <a:noFill/>
          <a:ln w="9525" cap="flat" cmpd="sng" algn="ctr">
            <a:solidFill>
              <a:schemeClr val="accent2"/>
            </a:solidFill>
            <a:prstDash val="dash"/>
          </a:ln>
          <a:effectLst/>
        </p:spPr>
      </p:cxnSp>
      <p:grpSp>
        <p:nvGrpSpPr>
          <p:cNvPr id="48" name="组合 47"/>
          <p:cNvGrpSpPr/>
          <p:nvPr/>
        </p:nvGrpSpPr>
        <p:grpSpPr>
          <a:xfrm>
            <a:off x="3506093" y="1961707"/>
            <a:ext cx="874557" cy="874557"/>
            <a:chOff x="5068579" y="1163938"/>
            <a:chExt cx="555066" cy="555066"/>
          </a:xfrm>
        </p:grpSpPr>
        <p:sp>
          <p:nvSpPr>
            <p:cNvPr id="72" name="椭圆 71"/>
            <p:cNvSpPr/>
            <p:nvPr/>
          </p:nvSpPr>
          <p:spPr>
            <a:xfrm>
              <a:off x="5068579" y="1163938"/>
              <a:ext cx="555066" cy="555066"/>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73" name="Freeform 70"/>
            <p:cNvSpPr>
              <a:spLocks noEditPoint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grpSp>
      <p:grpSp>
        <p:nvGrpSpPr>
          <p:cNvPr id="74" name="组合 73"/>
          <p:cNvGrpSpPr/>
          <p:nvPr/>
        </p:nvGrpSpPr>
        <p:grpSpPr>
          <a:xfrm>
            <a:off x="3506147" y="3362633"/>
            <a:ext cx="873509" cy="873509"/>
            <a:chOff x="5068633" y="2251819"/>
            <a:chExt cx="554400" cy="554400"/>
          </a:xfrm>
        </p:grpSpPr>
        <p:sp>
          <p:nvSpPr>
            <p:cNvPr id="75" name="椭圆 74"/>
            <p:cNvSpPr/>
            <p:nvPr/>
          </p:nvSpPr>
          <p:spPr>
            <a:xfrm>
              <a:off x="5068633" y="2251819"/>
              <a:ext cx="554400" cy="554400"/>
            </a:xfrm>
            <a:prstGeom prst="ellipse">
              <a:avLst/>
            </a:prstGeom>
            <a:solidFill>
              <a:schemeClr val="accent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76" name="Freeform 72"/>
            <p:cNvSpPr>
              <a:spLocks noEditPoint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grpSp>
      <p:grpSp>
        <p:nvGrpSpPr>
          <p:cNvPr id="77" name="组合 76"/>
          <p:cNvGrpSpPr/>
          <p:nvPr/>
        </p:nvGrpSpPr>
        <p:grpSpPr>
          <a:xfrm>
            <a:off x="3506758" y="4762508"/>
            <a:ext cx="873509" cy="873509"/>
            <a:chOff x="5069244" y="3295756"/>
            <a:chExt cx="554400" cy="554400"/>
          </a:xfrm>
        </p:grpSpPr>
        <p:sp>
          <p:nvSpPr>
            <p:cNvPr id="78" name="椭圆 77"/>
            <p:cNvSpPr/>
            <p:nvPr/>
          </p:nvSpPr>
          <p:spPr>
            <a:xfrm>
              <a:off x="5069244" y="3295756"/>
              <a:ext cx="554400" cy="554400"/>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79" name="Freeform 13"/>
            <p:cNvSpPr>
              <a:spLocks noEditPoints="1"/>
            </p:cNvSpPr>
            <p:nvPr/>
          </p:nvSpPr>
          <p:spPr bwMode="auto">
            <a:xfrm>
              <a:off x="5230120" y="3374754"/>
              <a:ext cx="217568" cy="40103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grpSp>
      <p:cxnSp>
        <p:nvCxnSpPr>
          <p:cNvPr id="111" name="直接连接符 110"/>
          <p:cNvCxnSpPr/>
          <p:nvPr/>
        </p:nvCxnSpPr>
        <p:spPr>
          <a:xfrm>
            <a:off x="4593771" y="5828722"/>
            <a:ext cx="6833202" cy="0"/>
          </a:xfrm>
          <a:prstGeom prst="line">
            <a:avLst/>
          </a:prstGeom>
          <a:noFill/>
          <a:ln w="9525" cap="flat" cmpd="sng" algn="ctr">
            <a:solidFill>
              <a:schemeClr val="accent2"/>
            </a:solidFill>
            <a:prstDash val="dash"/>
          </a:ln>
          <a:effectLst/>
        </p:spPr>
      </p:cxnSp>
      <p:grpSp>
        <p:nvGrpSpPr>
          <p:cNvPr id="117" name="组合 116"/>
          <p:cNvGrpSpPr/>
          <p:nvPr/>
        </p:nvGrpSpPr>
        <p:grpSpPr>
          <a:xfrm>
            <a:off x="1201837" y="1546825"/>
            <a:ext cx="1865711" cy="4573916"/>
            <a:chOff x="10256838" y="1484313"/>
            <a:chExt cx="1163638" cy="2852737"/>
          </a:xfrm>
        </p:grpSpPr>
        <p:sp>
          <p:nvSpPr>
            <p:cNvPr id="118" name="Freeform 33"/>
            <p:cNvSpPr>
              <a:spLocks/>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4"/>
            <p:cNvSpPr>
              <a:spLocks/>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5"/>
            <p:cNvSpPr>
              <a:spLocks/>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6"/>
            <p:cNvSpPr>
              <a:spLocks/>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7"/>
            <p:cNvSpPr>
              <a:spLocks/>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8"/>
            <p:cNvSpPr>
              <a:spLocks/>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39"/>
            <p:cNvSpPr>
              <a:spLocks/>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0"/>
            <p:cNvSpPr>
              <a:spLocks/>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1"/>
            <p:cNvSpPr>
              <a:spLocks/>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42"/>
            <p:cNvSpPr>
              <a:spLocks/>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3"/>
            <p:cNvSpPr>
              <a:spLocks/>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4"/>
            <p:cNvSpPr>
              <a:spLocks/>
            </p:cNvSpPr>
            <p:nvPr/>
          </p:nvSpPr>
          <p:spPr bwMode="auto">
            <a:xfrm>
              <a:off x="10555288" y="1828800"/>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5"/>
            <p:cNvSpPr>
              <a:spLocks/>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46"/>
            <p:cNvSpPr>
              <a:spLocks/>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47"/>
            <p:cNvSpPr>
              <a:spLocks/>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48"/>
            <p:cNvSpPr>
              <a:spLocks/>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49"/>
            <p:cNvSpPr>
              <a:spLocks/>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0"/>
            <p:cNvSpPr>
              <a:spLocks/>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1"/>
            <p:cNvSpPr>
              <a:spLocks/>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2"/>
            <p:cNvSpPr>
              <a:spLocks/>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53"/>
            <p:cNvSpPr>
              <a:spLocks/>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4"/>
            <p:cNvSpPr>
              <a:spLocks noEditPoint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55"/>
            <p:cNvSpPr>
              <a:spLocks/>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56"/>
            <p:cNvSpPr>
              <a:spLocks/>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57"/>
            <p:cNvSpPr>
              <a:spLocks/>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58"/>
            <p:cNvSpPr>
              <a:spLocks/>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59"/>
            <p:cNvSpPr>
              <a:spLocks/>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60"/>
            <p:cNvSpPr>
              <a:spLocks/>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61"/>
            <p:cNvSpPr>
              <a:spLocks/>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92366093"/>
      </p:ext>
    </p:extLst>
  </p:cSld>
  <p:clrMapOvr>
    <a:masterClrMapping/>
  </p:clrMapOvr>
  <mc:AlternateContent xmlns:mc="http://schemas.openxmlformats.org/markup-compatibility/2006" xmlns:p14="http://schemas.microsoft.com/office/powerpoint/2010/main">
    <mc:Choice Requires="p14">
      <p:transition spd="slow" advTm="4866">
        <p14:prism isInverted="1"/>
      </p:transition>
    </mc:Choice>
    <mc:Fallback xmlns="">
      <p:transition spd="slow" advTm="4866">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333">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33333">
                                          <p:cBhvr additive="base">
                                            <p:cTn id="7" dur="300" fill="hold"/>
                                            <p:tgtEl>
                                              <p:spTgt spid="41"/>
                                            </p:tgtEl>
                                            <p:attrNameLst>
                                              <p:attrName>ppt_x</p:attrName>
                                            </p:attrNameLst>
                                          </p:cBhvr>
                                          <p:tavLst>
                                            <p:tav tm="0">
                                              <p:val>
                                                <p:strVal val="0-#ppt_w/2"/>
                                              </p:val>
                                            </p:tav>
                                            <p:tav tm="100000">
                                              <p:val>
                                                <p:strVal val="#ppt_x"/>
                                              </p:val>
                                            </p:tav>
                                          </p:tavLst>
                                        </p:anim>
                                        <p:anim calcmode="lin" valueType="num" p14:bounceEnd="33333">
                                          <p:cBhvr additive="base">
                                            <p:cTn id="8" dur="300" fill="hold"/>
                                            <p:tgtEl>
                                              <p:spTgt spid="41"/>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4"/>
                                            </p:tgtEl>
                                            <p:attrNameLst>
                                              <p:attrName>style.visibility</p:attrName>
                                            </p:attrNameLst>
                                          </p:cBhvr>
                                          <p:to>
                                            <p:strVal val="visible"/>
                                          </p:to>
                                        </p:set>
                                        <p:anim calcmode="lin" valueType="num">
                                          <p:cBhvr>
                                            <p:cTn id="11" dur="4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44"/>
                                            </p:tgtEl>
                                            <p:attrNameLst>
                                              <p:attrName>ppt_y</p:attrName>
                                            </p:attrNameLst>
                                          </p:cBhvr>
                                          <p:tavLst>
                                            <p:tav tm="0">
                                              <p:val>
                                                <p:strVal val="#ppt_y"/>
                                              </p:val>
                                            </p:tav>
                                            <p:tav tm="100000">
                                              <p:val>
                                                <p:strVal val="#ppt_y"/>
                                              </p:val>
                                            </p:tav>
                                          </p:tavLst>
                                        </p:anim>
                                        <p:anim calcmode="lin" valueType="num">
                                          <p:cBhvr>
                                            <p:cTn id="13" dur="4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44"/>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5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50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100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22" presetClass="entr" presetSubtype="8" fill="hold" nodeType="withEffect">
                                      <p:stCondLst>
                                        <p:cond delay="100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150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22" presetClass="entr" presetSubtype="8" fill="hold" nodeType="withEffect">
                                      <p:stCondLst>
                                        <p:cond delay="1000"/>
                                      </p:stCondLst>
                                      <p:childTnLst>
                                        <p:set>
                                          <p:cBhvr>
                                            <p:cTn id="41" dur="1" fill="hold">
                                              <p:stCondLst>
                                                <p:cond delay="0"/>
                                              </p:stCondLst>
                                            </p:cTn>
                                            <p:tgtEl>
                                              <p:spTgt spid="111"/>
                                            </p:tgtEl>
                                            <p:attrNameLst>
                                              <p:attrName>style.visibility</p:attrName>
                                            </p:attrNameLst>
                                          </p:cBhvr>
                                          <p:to>
                                            <p:strVal val="visible"/>
                                          </p:to>
                                        </p:set>
                                        <p:animEffect transition="in" filter="wipe(left)">
                                          <p:cBhvr>
                                            <p:cTn id="42" dur="500"/>
                                            <p:tgtEl>
                                              <p:spTgt spid="111"/>
                                            </p:tgtEl>
                                          </p:cBhvr>
                                        </p:animEffect>
                                      </p:childTnLst>
                                    </p:cTn>
                                  </p:par>
                                </p:childTnLst>
                              </p:cTn>
                            </p:par>
                            <p:par>
                              <p:cTn id="43" fill="hold">
                                <p:stCondLst>
                                  <p:cond delay="2000"/>
                                </p:stCondLst>
                                <p:childTnLst>
                                  <p:par>
                                    <p:cTn id="44" presetID="42" presetClass="entr" presetSubtype="0"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fade">
                                          <p:cBhvr>
                                            <p:cTn id="46" dur="500"/>
                                            <p:tgtEl>
                                              <p:spTgt spid="117"/>
                                            </p:tgtEl>
                                          </p:cBhvr>
                                        </p:animEffect>
                                        <p:anim calcmode="lin" valueType="num">
                                          <p:cBhvr>
                                            <p:cTn id="47" dur="500" fill="hold"/>
                                            <p:tgtEl>
                                              <p:spTgt spid="117"/>
                                            </p:tgtEl>
                                            <p:attrNameLst>
                                              <p:attrName>ppt_x</p:attrName>
                                            </p:attrNameLst>
                                          </p:cBhvr>
                                          <p:tavLst>
                                            <p:tav tm="0">
                                              <p:val>
                                                <p:strVal val="#ppt_x"/>
                                              </p:val>
                                            </p:tav>
                                            <p:tav tm="100000">
                                              <p:val>
                                                <p:strVal val="#ppt_x"/>
                                              </p:val>
                                            </p:tav>
                                          </p:tavLst>
                                        </p:anim>
                                        <p:anim calcmode="lin" valueType="num">
                                          <p:cBhvr>
                                            <p:cTn id="48" dur="5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 grpId="0" animBg="1"/>
          <p:bldP spid="40" grpId="0"/>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300" fill="hold"/>
                                            <p:tgtEl>
                                              <p:spTgt spid="41"/>
                                            </p:tgtEl>
                                            <p:attrNameLst>
                                              <p:attrName>ppt_x</p:attrName>
                                            </p:attrNameLst>
                                          </p:cBhvr>
                                          <p:tavLst>
                                            <p:tav tm="0">
                                              <p:val>
                                                <p:strVal val="0-#ppt_w/2"/>
                                              </p:val>
                                            </p:tav>
                                            <p:tav tm="100000">
                                              <p:val>
                                                <p:strVal val="#ppt_x"/>
                                              </p:val>
                                            </p:tav>
                                          </p:tavLst>
                                        </p:anim>
                                        <p:anim calcmode="lin" valueType="num">
                                          <p:cBhvr additive="base">
                                            <p:cTn id="8" dur="300" fill="hold"/>
                                            <p:tgtEl>
                                              <p:spTgt spid="41"/>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4"/>
                                            </p:tgtEl>
                                            <p:attrNameLst>
                                              <p:attrName>style.visibility</p:attrName>
                                            </p:attrNameLst>
                                          </p:cBhvr>
                                          <p:to>
                                            <p:strVal val="visible"/>
                                          </p:to>
                                        </p:set>
                                        <p:anim calcmode="lin" valueType="num">
                                          <p:cBhvr>
                                            <p:cTn id="11" dur="4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44"/>
                                            </p:tgtEl>
                                            <p:attrNameLst>
                                              <p:attrName>ppt_y</p:attrName>
                                            </p:attrNameLst>
                                          </p:cBhvr>
                                          <p:tavLst>
                                            <p:tav tm="0">
                                              <p:val>
                                                <p:strVal val="#ppt_y"/>
                                              </p:val>
                                            </p:tav>
                                            <p:tav tm="100000">
                                              <p:val>
                                                <p:strVal val="#ppt_y"/>
                                              </p:val>
                                            </p:tav>
                                          </p:tavLst>
                                        </p:anim>
                                        <p:anim calcmode="lin" valueType="num">
                                          <p:cBhvr>
                                            <p:cTn id="13" dur="4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44"/>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5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50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100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22" presetClass="entr" presetSubtype="8" fill="hold" nodeType="withEffect">
                                      <p:stCondLst>
                                        <p:cond delay="100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150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22" presetClass="entr" presetSubtype="8" fill="hold" nodeType="withEffect">
                                      <p:stCondLst>
                                        <p:cond delay="1000"/>
                                      </p:stCondLst>
                                      <p:childTnLst>
                                        <p:set>
                                          <p:cBhvr>
                                            <p:cTn id="41" dur="1" fill="hold">
                                              <p:stCondLst>
                                                <p:cond delay="0"/>
                                              </p:stCondLst>
                                            </p:cTn>
                                            <p:tgtEl>
                                              <p:spTgt spid="111"/>
                                            </p:tgtEl>
                                            <p:attrNameLst>
                                              <p:attrName>style.visibility</p:attrName>
                                            </p:attrNameLst>
                                          </p:cBhvr>
                                          <p:to>
                                            <p:strVal val="visible"/>
                                          </p:to>
                                        </p:set>
                                        <p:animEffect transition="in" filter="wipe(left)">
                                          <p:cBhvr>
                                            <p:cTn id="42" dur="500"/>
                                            <p:tgtEl>
                                              <p:spTgt spid="111"/>
                                            </p:tgtEl>
                                          </p:cBhvr>
                                        </p:animEffect>
                                      </p:childTnLst>
                                    </p:cTn>
                                  </p:par>
                                </p:childTnLst>
                              </p:cTn>
                            </p:par>
                            <p:par>
                              <p:cTn id="43" fill="hold">
                                <p:stCondLst>
                                  <p:cond delay="2000"/>
                                </p:stCondLst>
                                <p:childTnLst>
                                  <p:par>
                                    <p:cTn id="44" presetID="42" presetClass="entr" presetSubtype="0"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fade">
                                          <p:cBhvr>
                                            <p:cTn id="46" dur="500"/>
                                            <p:tgtEl>
                                              <p:spTgt spid="117"/>
                                            </p:tgtEl>
                                          </p:cBhvr>
                                        </p:animEffect>
                                        <p:anim calcmode="lin" valueType="num">
                                          <p:cBhvr>
                                            <p:cTn id="47" dur="500" fill="hold"/>
                                            <p:tgtEl>
                                              <p:spTgt spid="117"/>
                                            </p:tgtEl>
                                            <p:attrNameLst>
                                              <p:attrName>ppt_x</p:attrName>
                                            </p:attrNameLst>
                                          </p:cBhvr>
                                          <p:tavLst>
                                            <p:tav tm="0">
                                              <p:val>
                                                <p:strVal val="#ppt_x"/>
                                              </p:val>
                                            </p:tav>
                                            <p:tav tm="100000">
                                              <p:val>
                                                <p:strVal val="#ppt_x"/>
                                              </p:val>
                                            </p:tav>
                                          </p:tavLst>
                                        </p:anim>
                                        <p:anim calcmode="lin" valueType="num">
                                          <p:cBhvr>
                                            <p:cTn id="48" dur="5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 grpId="0" animBg="1"/>
          <p:bldP spid="40" grpId="0"/>
          <p:bldP spid="42" grpId="0"/>
          <p:bldP spid="43"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4506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450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42" y="1484784"/>
            <a:ext cx="9913175" cy="42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9" name="标题 2"/>
          <p:cNvSpPr>
            <a:spLocks noGrp="1"/>
          </p:cNvSpPr>
          <p:nvPr>
            <p:ph type="title"/>
          </p:nvPr>
        </p:nvSpPr>
        <p:spPr>
          <a:xfrm>
            <a:off x="1261940" y="162669"/>
            <a:ext cx="9660977" cy="635000"/>
          </a:xfrm>
        </p:spPr>
        <p:txBody>
          <a:bodyPr/>
          <a:lstStyle/>
          <a:p>
            <a:r>
              <a:rPr lang="en-US" altLang="zh-CN" dirty="0" smtClean="0"/>
              <a:t>3.3.4  </a:t>
            </a:r>
            <a:r>
              <a:rPr lang="zh-CN" altLang="en-US" dirty="0" smtClean="0"/>
              <a:t>列表样式</a:t>
            </a:r>
            <a:endParaRPr lang="zh-CN" altLang="en-US" dirty="0"/>
          </a:p>
        </p:txBody>
      </p:sp>
      <p:sp>
        <p:nvSpPr>
          <p:cNvPr id="3" name="内容占位符 2"/>
          <p:cNvSpPr>
            <a:spLocks noGrp="1"/>
          </p:cNvSpPr>
          <p:nvPr>
            <p:ph idx="1"/>
          </p:nvPr>
        </p:nvSpPr>
        <p:spPr>
          <a:xfrm>
            <a:off x="791753" y="1124744"/>
            <a:ext cx="10601349" cy="5112568"/>
          </a:xfrm>
        </p:spPr>
        <p:txBody>
          <a:bodyPr/>
          <a:lstStyle/>
          <a:p>
            <a:r>
              <a:rPr lang="zh-CN" altLang="en-US" dirty="0" smtClean="0"/>
              <a:t>在</a:t>
            </a:r>
            <a:r>
              <a:rPr lang="en-US" altLang="zh-CN" dirty="0" smtClean="0"/>
              <a:t>CCS</a:t>
            </a:r>
            <a:r>
              <a:rPr lang="zh-CN" altLang="en-US" dirty="0" smtClean="0"/>
              <a:t>中对列表的样式进行修改的属性有如下几个</a:t>
            </a:r>
            <a:endParaRPr lang="zh-CN" altLang="en-US" dirty="0"/>
          </a:p>
        </p:txBody>
      </p:sp>
    </p:spTree>
    <p:extLst>
      <p:ext uri="{BB962C8B-B14F-4D97-AF65-F5344CB8AC3E}">
        <p14:creationId xmlns:p14="http://schemas.microsoft.com/office/powerpoint/2010/main" val="156478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3.3.5  </a:t>
            </a:r>
            <a:r>
              <a:rPr lang="zh-CN" altLang="en-US" dirty="0"/>
              <a:t>列表样式案例</a:t>
            </a:r>
            <a:r>
              <a:rPr lang="zh-CN" altLang="en-US" dirty="0" smtClean="0"/>
              <a:t>实践</a:t>
            </a:r>
            <a:endParaRPr lang="zh-CN" altLang="en-US" dirty="0"/>
          </a:p>
        </p:txBody>
      </p:sp>
      <p:pic>
        <p:nvPicPr>
          <p:cNvPr id="4" name="图片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877" y="908720"/>
            <a:ext cx="7632848" cy="523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3264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45853" y="233908"/>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3.4  </a:t>
            </a:r>
            <a:r>
              <a:rPr lang="zh-CN" altLang="zh-CN" dirty="0"/>
              <a:t>元素分类及转换</a:t>
            </a:r>
          </a:p>
        </p:txBody>
      </p:sp>
      <p:sp>
        <p:nvSpPr>
          <p:cNvPr id="47107" name="Rectangle 3"/>
          <p:cNvSpPr>
            <a:spLocks noGrp="1" noChangeArrowheads="1"/>
          </p:cNvSpPr>
          <p:nvPr>
            <p:ph type="body" idx="1"/>
          </p:nvPr>
        </p:nvSpPr>
        <p:spPr>
          <a:xfrm>
            <a:off x="1680890" y="1376860"/>
            <a:ext cx="8388350" cy="4939463"/>
          </a:xfrm>
        </p:spPr>
        <p:txBody>
          <a:bodyPr/>
          <a:lstStyle/>
          <a:p>
            <a:pPr eaLnBrk="1" hangingPunct="1">
              <a:spcBef>
                <a:spcPts val="0"/>
              </a:spcBef>
            </a:pPr>
            <a:r>
              <a:rPr lang="zh-CN" altLang="zh-CN" dirty="0" smtClean="0">
                <a:latin typeface="+mn-ea"/>
              </a:rPr>
              <a:t>块元素也叫块级元素，会占据一行的位置，它后面的元素内容会换行显示。设置</a:t>
            </a:r>
            <a:r>
              <a:rPr lang="en-US" altLang="zh-CN" dirty="0" err="1" smtClean="0">
                <a:latin typeface="+mn-ea"/>
              </a:rPr>
              <a:t>display:block</a:t>
            </a:r>
            <a:r>
              <a:rPr lang="zh-CN" altLang="zh-CN" dirty="0" smtClean="0">
                <a:latin typeface="+mn-ea"/>
              </a:rPr>
              <a:t>就是将元素显示为块元素。</a:t>
            </a: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r>
              <a:rPr lang="zh-CN" altLang="zh-CN" dirty="0" smtClean="0">
                <a:latin typeface="+mn-ea"/>
              </a:rPr>
              <a:t>常见的块元素很多，例如</a:t>
            </a:r>
            <a:r>
              <a:rPr lang="en-US" altLang="zh-CN" dirty="0" smtClean="0">
                <a:latin typeface="+mn-ea"/>
              </a:rPr>
              <a:t>div</a:t>
            </a:r>
            <a:r>
              <a:rPr lang="zh-CN" altLang="zh-CN" dirty="0" smtClean="0">
                <a:latin typeface="+mn-ea"/>
              </a:rPr>
              <a:t>、</a:t>
            </a:r>
            <a:r>
              <a:rPr lang="en-US" altLang="zh-CN" dirty="0" smtClean="0">
                <a:latin typeface="+mn-ea"/>
              </a:rPr>
              <a:t>form</a:t>
            </a:r>
            <a:r>
              <a:rPr lang="zh-CN" altLang="zh-CN" dirty="0" smtClean="0">
                <a:latin typeface="+mn-ea"/>
              </a:rPr>
              <a:t>、</a:t>
            </a:r>
            <a:r>
              <a:rPr lang="en-US" altLang="zh-CN" dirty="0" smtClean="0">
                <a:latin typeface="+mn-ea"/>
              </a:rPr>
              <a:t>table</a:t>
            </a:r>
            <a:r>
              <a:rPr lang="zh-CN" altLang="zh-CN" dirty="0" smtClean="0">
                <a:latin typeface="+mn-ea"/>
              </a:rPr>
              <a:t>、</a:t>
            </a:r>
            <a:r>
              <a:rPr lang="en-US" altLang="zh-CN" dirty="0" smtClean="0">
                <a:latin typeface="+mn-ea"/>
              </a:rPr>
              <a:t>p</a:t>
            </a:r>
            <a:r>
              <a:rPr lang="zh-CN" altLang="zh-CN" dirty="0" smtClean="0">
                <a:latin typeface="+mn-ea"/>
              </a:rPr>
              <a:t>、</a:t>
            </a:r>
            <a:r>
              <a:rPr lang="en-US" altLang="zh-CN" dirty="0" err="1" smtClean="0">
                <a:latin typeface="+mn-ea"/>
              </a:rPr>
              <a:t>ul</a:t>
            </a:r>
            <a:r>
              <a:rPr lang="zh-CN" altLang="zh-CN" dirty="0" smtClean="0">
                <a:latin typeface="+mn-ea"/>
              </a:rPr>
              <a:t>、</a:t>
            </a:r>
            <a:r>
              <a:rPr lang="en-US" altLang="zh-CN" dirty="0" err="1" smtClean="0">
                <a:latin typeface="+mn-ea"/>
              </a:rPr>
              <a:t>ol</a:t>
            </a:r>
            <a:r>
              <a:rPr lang="zh-CN" altLang="zh-CN" dirty="0" smtClean="0">
                <a:latin typeface="+mn-ea"/>
              </a:rPr>
              <a:t>、</a:t>
            </a:r>
            <a:r>
              <a:rPr lang="en-US" altLang="zh-CN" dirty="0" smtClean="0">
                <a:latin typeface="+mn-ea"/>
              </a:rPr>
              <a:t>li</a:t>
            </a:r>
            <a:r>
              <a:rPr lang="zh-CN" altLang="zh-CN" dirty="0" smtClean="0">
                <a:latin typeface="+mn-ea"/>
              </a:rPr>
              <a:t>、</a:t>
            </a:r>
            <a:r>
              <a:rPr lang="en-US" altLang="zh-CN" dirty="0" smtClean="0">
                <a:latin typeface="+mn-ea"/>
              </a:rPr>
              <a:t>dl</a:t>
            </a:r>
            <a:r>
              <a:rPr lang="zh-CN" altLang="zh-CN" dirty="0" smtClean="0">
                <a:latin typeface="+mn-ea"/>
              </a:rPr>
              <a:t>、</a:t>
            </a:r>
            <a:r>
              <a:rPr lang="en-US" altLang="zh-CN" dirty="0" err="1" smtClean="0">
                <a:latin typeface="+mn-ea"/>
              </a:rPr>
              <a:t>dd</a:t>
            </a:r>
            <a:r>
              <a:rPr lang="zh-CN" altLang="zh-CN" dirty="0" smtClean="0">
                <a:latin typeface="+mn-ea"/>
              </a:rPr>
              <a:t>、</a:t>
            </a:r>
            <a:r>
              <a:rPr lang="en-US" altLang="zh-CN" dirty="0" err="1" smtClean="0">
                <a:latin typeface="+mn-ea"/>
              </a:rPr>
              <a:t>hr</a:t>
            </a:r>
            <a:r>
              <a:rPr lang="zh-CN" altLang="zh-CN" dirty="0" smtClean="0">
                <a:latin typeface="+mn-ea"/>
              </a:rPr>
              <a:t>、</a:t>
            </a:r>
            <a:r>
              <a:rPr lang="en-US" altLang="zh-CN" dirty="0" smtClean="0">
                <a:latin typeface="+mn-ea"/>
              </a:rPr>
              <a:t>h1-h6</a:t>
            </a:r>
            <a:r>
              <a:rPr lang="zh-CN" altLang="zh-CN" dirty="0" smtClean="0">
                <a:latin typeface="+mn-ea"/>
              </a:rPr>
              <a:t>等元素。</a:t>
            </a:r>
          </a:p>
          <a:p>
            <a:pPr eaLnBrk="1" hangingPunct="1">
              <a:spcBef>
                <a:spcPts val="0"/>
              </a:spcBef>
            </a:pPr>
            <a:endParaRPr lang="zh-CN" altLang="zh-CN" dirty="0" smtClean="0">
              <a:latin typeface="+mn-ea"/>
            </a:endParaRPr>
          </a:p>
          <a:p>
            <a:pPr eaLnBrk="1" hangingPunct="1">
              <a:spcBef>
                <a:spcPts val="0"/>
              </a:spcBef>
              <a:buFont typeface="Wingdings" panose="05000000000000000000" pitchFamily="2" charset="2"/>
              <a:buNone/>
            </a:pPr>
            <a:endParaRPr lang="zh-CN" altLang="zh-CN" dirty="0" smtClean="0">
              <a:latin typeface="+mn-ea"/>
            </a:endParaRP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1705893" y="836613"/>
            <a:ext cx="83883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lgn="l" rtl="0" fontAlgn="base">
              <a:lnSpc>
                <a:spcPct val="85000"/>
              </a:lnSpc>
              <a:spcBef>
                <a:spcPct val="25000"/>
              </a:spcBef>
              <a:spcAft>
                <a:spcPct val="0"/>
              </a:spcAft>
              <a:buClr>
                <a:schemeClr val="tx2"/>
              </a:buClr>
              <a:buFont typeface="Wingdings" pitchFamily="2" charset="2"/>
              <a:buBlip>
                <a:blip r:embed="rId2"/>
              </a:buBlip>
              <a:defRPr sz="2400">
                <a:solidFill>
                  <a:schemeClr val="tx1"/>
                </a:solidFill>
                <a:latin typeface="+mn-lt"/>
                <a:ea typeface="+mn-ea"/>
                <a:cs typeface="+mn-cs"/>
              </a:defRPr>
            </a:lvl1pPr>
            <a:lvl2pPr marL="914400" indent="-452438" algn="l" rtl="0" fontAlgn="base">
              <a:lnSpc>
                <a:spcPct val="85000"/>
              </a:lnSpc>
              <a:spcBef>
                <a:spcPct val="25000"/>
              </a:spcBef>
              <a:spcAft>
                <a:spcPct val="0"/>
              </a:spcAft>
              <a:buClr>
                <a:schemeClr val="tx2"/>
              </a:buClr>
              <a:buSzPct val="75000"/>
              <a:buFont typeface="Wingdings" pitchFamily="2" charset="2"/>
              <a:buBlip>
                <a:blip r:embed="rId3"/>
              </a:buBlip>
              <a:defRPr sz="2800">
                <a:solidFill>
                  <a:schemeClr val="tx1"/>
                </a:solidFill>
                <a:effectLst>
                  <a:outerShdw blurRad="38100" dist="38100" dir="2700000" algn="tl">
                    <a:srgbClr val="000000"/>
                  </a:outerShdw>
                </a:effectLst>
                <a:latin typeface="+mn-lt"/>
              </a:defRPr>
            </a:lvl2pPr>
            <a:lvl3pPr marL="1270000" indent="-354013"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3pPr>
            <a:lvl4pPr marL="1601788" indent="-330200"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4pPr>
            <a:lvl5pPr marL="1971675" indent="-325438"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5pPr>
            <a:lvl6pPr marL="2428875" indent="-325438"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6pPr>
            <a:lvl7pPr marL="2886075" indent="-325438"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7pPr>
            <a:lvl8pPr marL="3343275" indent="-325438"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8pPr>
            <a:lvl9pPr marL="3800475" indent="-325438" algn="l" rtl="0" fontAlgn="base">
              <a:lnSpc>
                <a:spcPct val="85000"/>
              </a:lnSpc>
              <a:spcBef>
                <a:spcPct val="25000"/>
              </a:spcBef>
              <a:spcAft>
                <a:spcPct val="0"/>
              </a:spcAft>
              <a:buClr>
                <a:schemeClr val="tx2"/>
              </a:buClr>
              <a:buSzPct val="75000"/>
              <a:buFont typeface="Wingdings" pitchFamily="2" charset="2"/>
              <a:buBlip>
                <a:blip r:embed="rId3"/>
              </a:buBlip>
              <a:defRPr sz="2400">
                <a:solidFill>
                  <a:schemeClr val="tx1"/>
                </a:solidFill>
                <a:effectLst>
                  <a:outerShdw blurRad="38100" dist="38100" dir="2700000" algn="tl">
                    <a:srgbClr val="000000"/>
                  </a:outerShdw>
                </a:effectLst>
                <a:latin typeface="+mn-lt"/>
              </a:defRPr>
            </a:lvl9pPr>
          </a:lstStyle>
          <a:p>
            <a:pPr>
              <a:buFont typeface="Wingdings" pitchFamily="2" charset="2"/>
              <a:buNone/>
              <a:defRPr/>
            </a:pPr>
            <a:r>
              <a:rPr kumimoji="1" lang="en-US" altLang="zh-CN" b="1" dirty="0">
                <a:solidFill>
                  <a:schemeClr val="accent1"/>
                </a:solidFill>
                <a:latin typeface="Times New Roman" pitchFamily="18" charset="0"/>
                <a:ea typeface="方正小标宋简体" charset="-122"/>
              </a:rPr>
              <a:t>3.4.1 </a:t>
            </a:r>
            <a:r>
              <a:rPr kumimoji="1" lang="zh-CN" altLang="en-US" b="1" dirty="0">
                <a:solidFill>
                  <a:schemeClr val="accent1"/>
                </a:solidFill>
                <a:latin typeface="Times New Roman" pitchFamily="18" charset="0"/>
                <a:ea typeface="方正小标宋简体" charset="-122"/>
              </a:rPr>
              <a:t>块元素（</a:t>
            </a:r>
            <a:r>
              <a:rPr kumimoji="1" lang="en-US" altLang="zh-CN" b="1" dirty="0">
                <a:solidFill>
                  <a:schemeClr val="accent1"/>
                </a:solidFill>
                <a:latin typeface="Times New Roman" pitchFamily="18" charset="0"/>
                <a:ea typeface="方正小标宋简体" charset="-122"/>
              </a:rPr>
              <a:t>Block</a:t>
            </a:r>
            <a:r>
              <a:rPr kumimoji="1" lang="zh-CN" altLang="en-US" b="1" dirty="0">
                <a:solidFill>
                  <a:schemeClr val="accent1"/>
                </a:solidFill>
                <a:latin typeface="Times New Roman" pitchFamily="18" charset="0"/>
                <a:ea typeface="方正小标宋简体" charset="-122"/>
              </a:rPr>
              <a:t>）</a:t>
            </a:r>
            <a:endParaRPr kumimoji="1" lang="en-US" altLang="zh-CN" b="1" dirty="0">
              <a:solidFill>
                <a:schemeClr val="accent1"/>
              </a:solidFill>
              <a:latin typeface="Times New Roman" pitchFamily="18" charset="0"/>
              <a:ea typeface="方正小标宋简体" charset="-122"/>
            </a:endParaRPr>
          </a:p>
        </p:txBody>
      </p:sp>
      <p:pic>
        <p:nvPicPr>
          <p:cNvPr id="471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973" y="2180388"/>
            <a:ext cx="57308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816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45853" y="223341"/>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3.4  </a:t>
            </a:r>
            <a:r>
              <a:rPr lang="zh-CN" altLang="zh-CN" dirty="0"/>
              <a:t>元素分类及转换</a:t>
            </a:r>
          </a:p>
        </p:txBody>
      </p:sp>
      <p:sp>
        <p:nvSpPr>
          <p:cNvPr id="48131" name="Rectangle 3"/>
          <p:cNvSpPr>
            <a:spLocks noGrp="1" noChangeArrowheads="1"/>
          </p:cNvSpPr>
          <p:nvPr>
            <p:ph type="body" idx="1"/>
          </p:nvPr>
        </p:nvSpPr>
        <p:spPr>
          <a:xfrm>
            <a:off x="1345853" y="1376363"/>
            <a:ext cx="9793088" cy="4932957"/>
          </a:xfrm>
        </p:spPr>
        <p:txBody>
          <a:bodyPr/>
          <a:lstStyle/>
          <a:p>
            <a:pPr eaLnBrk="1" hangingPunct="1">
              <a:spcBef>
                <a:spcPts val="0"/>
              </a:spcBef>
            </a:pPr>
            <a:r>
              <a:rPr lang="zh-CN" altLang="zh-CN" dirty="0" smtClean="0">
                <a:latin typeface="+mn-ea"/>
              </a:rPr>
              <a:t>行内元素也叫行级元素，它只占据自身内容所占的位置，其它的内容在它后面显示，但是行内元素里面不能放块级元素。设置</a:t>
            </a:r>
            <a:r>
              <a:rPr lang="en-US" altLang="zh-CN" dirty="0" err="1" smtClean="0">
                <a:latin typeface="+mn-ea"/>
              </a:rPr>
              <a:t>display:inline</a:t>
            </a:r>
            <a:r>
              <a:rPr lang="zh-CN" altLang="zh-CN" dirty="0" smtClean="0">
                <a:latin typeface="+mn-ea"/>
              </a:rPr>
              <a:t>就是将元素显示为行内元素。</a:t>
            </a: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endParaRPr lang="en-US" altLang="zh-CN" dirty="0" smtClean="0">
              <a:latin typeface="+mn-ea"/>
            </a:endParaRPr>
          </a:p>
          <a:p>
            <a:pPr eaLnBrk="1" hangingPunct="1">
              <a:spcBef>
                <a:spcPts val="0"/>
              </a:spcBef>
            </a:pPr>
            <a:r>
              <a:rPr lang="zh-CN" altLang="zh-CN" dirty="0" smtClean="0">
                <a:latin typeface="+mn-ea"/>
              </a:rPr>
              <a:t>常见的行内元素也很多，如</a:t>
            </a:r>
            <a:r>
              <a:rPr lang="en-US" altLang="zh-CN" dirty="0" smtClean="0">
                <a:latin typeface="+mn-ea"/>
              </a:rPr>
              <a:t>span</a:t>
            </a:r>
            <a:r>
              <a:rPr lang="zh-CN" altLang="zh-CN" dirty="0" smtClean="0">
                <a:latin typeface="+mn-ea"/>
              </a:rPr>
              <a:t>、</a:t>
            </a:r>
            <a:r>
              <a:rPr lang="en-US" altLang="zh-CN" dirty="0" smtClean="0">
                <a:latin typeface="+mn-ea"/>
              </a:rPr>
              <a:t>label</a:t>
            </a:r>
            <a:r>
              <a:rPr lang="zh-CN" altLang="zh-CN" dirty="0" smtClean="0">
                <a:latin typeface="+mn-ea"/>
              </a:rPr>
              <a:t>、</a:t>
            </a:r>
            <a:r>
              <a:rPr lang="en-US" altLang="zh-CN" dirty="0" smtClean="0">
                <a:latin typeface="+mn-ea"/>
              </a:rPr>
              <a:t>a</a:t>
            </a:r>
            <a:r>
              <a:rPr lang="zh-CN" altLang="zh-CN" dirty="0" smtClean="0">
                <a:latin typeface="+mn-ea"/>
              </a:rPr>
              <a:t>、</a:t>
            </a:r>
            <a:r>
              <a:rPr lang="en-US" altLang="zh-CN" dirty="0" err="1" smtClean="0">
                <a:latin typeface="+mn-ea"/>
              </a:rPr>
              <a:t>em</a:t>
            </a:r>
            <a:r>
              <a:rPr lang="zh-CN" altLang="zh-CN" dirty="0" smtClean="0">
                <a:latin typeface="+mn-ea"/>
              </a:rPr>
              <a:t>、</a:t>
            </a:r>
            <a:r>
              <a:rPr lang="en-US" altLang="zh-CN" dirty="0" smtClean="0">
                <a:latin typeface="+mn-ea"/>
              </a:rPr>
              <a:t>strong</a:t>
            </a:r>
            <a:r>
              <a:rPr lang="zh-CN" altLang="zh-CN" dirty="0" smtClean="0">
                <a:latin typeface="+mn-ea"/>
              </a:rPr>
              <a:t>等。</a:t>
            </a:r>
          </a:p>
          <a:p>
            <a:pPr eaLnBrk="1" hangingPunct="1">
              <a:spcBef>
                <a:spcPts val="0"/>
              </a:spcBef>
            </a:pPr>
            <a:endParaRPr lang="zh-CN" altLang="zh-CN" dirty="0" smtClean="0">
              <a:latin typeface="+mn-ea"/>
            </a:endParaRPr>
          </a:p>
          <a:p>
            <a:pPr eaLnBrk="1" hangingPunct="1">
              <a:spcBef>
                <a:spcPts val="0"/>
              </a:spcBef>
              <a:buFont typeface="Wingdings" panose="05000000000000000000" pitchFamily="2" charset="2"/>
              <a:buNone/>
            </a:pPr>
            <a:endParaRPr lang="zh-CN" altLang="zh-CN" dirty="0" smtClean="0">
              <a:latin typeface="+mn-ea"/>
            </a:endParaRP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481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1561877" y="849859"/>
            <a:ext cx="83883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lgn="l" rtl="0" fontAlgn="base">
              <a:lnSpc>
                <a:spcPct val="85000"/>
              </a:lnSpc>
              <a:spcBef>
                <a:spcPct val="25000"/>
              </a:spcBef>
              <a:spcAft>
                <a:spcPct val="0"/>
              </a:spcAft>
              <a:buClr>
                <a:schemeClr val="tx2"/>
              </a:buClr>
              <a:buFont typeface="Wingdings" pitchFamily="2" charset="2"/>
              <a:buBlip>
                <a:blip r:embed="rId3"/>
              </a:buBlip>
              <a:defRPr sz="2400">
                <a:solidFill>
                  <a:schemeClr val="tx1"/>
                </a:solidFill>
                <a:latin typeface="+mn-lt"/>
                <a:ea typeface="+mn-ea"/>
                <a:cs typeface="+mn-cs"/>
              </a:defRPr>
            </a:lvl1pPr>
            <a:lvl2pPr marL="914400" indent="-452438" algn="l" rtl="0" fontAlgn="base">
              <a:lnSpc>
                <a:spcPct val="85000"/>
              </a:lnSpc>
              <a:spcBef>
                <a:spcPct val="25000"/>
              </a:spcBef>
              <a:spcAft>
                <a:spcPct val="0"/>
              </a:spcAft>
              <a:buClr>
                <a:schemeClr val="tx2"/>
              </a:buClr>
              <a:buSzPct val="75000"/>
              <a:buFont typeface="Wingdings" pitchFamily="2" charset="2"/>
              <a:buBlip>
                <a:blip r:embed="rId4"/>
              </a:buBlip>
              <a:defRPr sz="2800">
                <a:solidFill>
                  <a:schemeClr val="tx1"/>
                </a:solidFill>
                <a:effectLst>
                  <a:outerShdw blurRad="38100" dist="38100" dir="2700000" algn="tl">
                    <a:srgbClr val="000000"/>
                  </a:outerShdw>
                </a:effectLst>
                <a:latin typeface="+mn-lt"/>
              </a:defRPr>
            </a:lvl2pPr>
            <a:lvl3pPr marL="1270000" indent="-354013"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3pPr>
            <a:lvl4pPr marL="1601788" indent="-330200"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4pPr>
            <a:lvl5pPr marL="19716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5pPr>
            <a:lvl6pPr marL="24288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6pPr>
            <a:lvl7pPr marL="28860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7pPr>
            <a:lvl8pPr marL="33432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8pPr>
            <a:lvl9pPr marL="38004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9pPr>
          </a:lstStyle>
          <a:p>
            <a:pPr>
              <a:buFont typeface="Wingdings" pitchFamily="2" charset="2"/>
              <a:buNone/>
              <a:defRPr/>
            </a:pPr>
            <a:r>
              <a:rPr kumimoji="1" lang="en-US" altLang="zh-CN" b="1" dirty="0">
                <a:solidFill>
                  <a:schemeClr val="accent1"/>
                </a:solidFill>
                <a:latin typeface="Times New Roman" pitchFamily="18" charset="0"/>
                <a:ea typeface="方正小标宋简体" charset="-122"/>
              </a:rPr>
              <a:t>3.4.2 </a:t>
            </a:r>
            <a:r>
              <a:rPr kumimoji="1" lang="zh-CN" altLang="en-US" b="1" dirty="0">
                <a:solidFill>
                  <a:schemeClr val="accent1"/>
                </a:solidFill>
                <a:latin typeface="Times New Roman" pitchFamily="18" charset="0"/>
                <a:ea typeface="方正小标宋简体" charset="-122"/>
              </a:rPr>
              <a:t>行内元素（</a:t>
            </a:r>
            <a:r>
              <a:rPr kumimoji="1" lang="en-US" altLang="zh-CN" b="1" dirty="0">
                <a:solidFill>
                  <a:schemeClr val="accent1"/>
                </a:solidFill>
                <a:latin typeface="Times New Roman" pitchFamily="18" charset="0"/>
                <a:ea typeface="方正小标宋简体" charset="-122"/>
              </a:rPr>
              <a:t>Inline</a:t>
            </a:r>
            <a:r>
              <a:rPr kumimoji="1" lang="zh-CN" altLang="en-US" b="1" dirty="0">
                <a:solidFill>
                  <a:schemeClr val="accent1"/>
                </a:solidFill>
                <a:latin typeface="Times New Roman" pitchFamily="18" charset="0"/>
                <a:ea typeface="方正小标宋简体" charset="-122"/>
              </a:rPr>
              <a:t>）</a:t>
            </a:r>
            <a:endParaRPr kumimoji="1" lang="en-US" altLang="zh-CN" b="1" dirty="0">
              <a:solidFill>
                <a:schemeClr val="accent1"/>
              </a:solidFill>
              <a:latin typeface="Times New Roman" pitchFamily="18" charset="0"/>
              <a:ea typeface="方正小标宋简体" charset="-122"/>
            </a:endParaRPr>
          </a:p>
        </p:txBody>
      </p:sp>
      <p:pic>
        <p:nvPicPr>
          <p:cNvPr id="48136" name="Picture 2"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989" y="2276872"/>
            <a:ext cx="779145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189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17861" y="249767"/>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3.4  </a:t>
            </a:r>
            <a:r>
              <a:rPr lang="zh-CN" altLang="zh-CN" dirty="0"/>
              <a:t>元素分类及转换</a:t>
            </a:r>
          </a:p>
        </p:txBody>
      </p:sp>
      <p:sp>
        <p:nvSpPr>
          <p:cNvPr id="49155" name="Rectangle 3"/>
          <p:cNvSpPr>
            <a:spLocks noGrp="1" noChangeArrowheads="1"/>
          </p:cNvSpPr>
          <p:nvPr>
            <p:ph type="body" idx="1"/>
          </p:nvPr>
        </p:nvSpPr>
        <p:spPr>
          <a:xfrm>
            <a:off x="1345853" y="1438275"/>
            <a:ext cx="9649072" cy="5410200"/>
          </a:xfrm>
        </p:spPr>
        <p:txBody>
          <a:bodyPr/>
          <a:lstStyle/>
          <a:p>
            <a:pPr eaLnBrk="1" hangingPunct="1"/>
            <a:r>
              <a:rPr lang="zh-CN" altLang="zh-CN" dirty="0" smtClean="0">
                <a:latin typeface="+mn-ea"/>
              </a:rPr>
              <a:t>行内</a:t>
            </a:r>
            <a:r>
              <a:rPr lang="zh-CN" altLang="en-US" dirty="0" smtClean="0">
                <a:latin typeface="+mn-ea"/>
              </a:rPr>
              <a:t>块</a:t>
            </a:r>
            <a:r>
              <a:rPr lang="zh-CN" altLang="zh-CN" dirty="0" smtClean="0">
                <a:latin typeface="+mn-ea"/>
              </a:rPr>
              <a:t>元素，</a:t>
            </a:r>
            <a:r>
              <a:rPr lang="zh-CN" altLang="en-US" dirty="0" smtClean="0">
                <a:latin typeface="+mn-ea"/>
              </a:rPr>
              <a:t>就是同时具备行内元素和块元素特点的元素，代码</a:t>
            </a:r>
            <a:r>
              <a:rPr lang="en-US" altLang="zh-CN" dirty="0" err="1" smtClean="0">
                <a:latin typeface="+mn-ea"/>
              </a:rPr>
              <a:t>display:inline-block</a:t>
            </a:r>
            <a:r>
              <a:rPr lang="en-US" altLang="zh-CN" dirty="0">
                <a:latin typeface="+mn-ea"/>
              </a:rPr>
              <a:t> </a:t>
            </a:r>
            <a:r>
              <a:rPr lang="zh-CN" altLang="zh-CN" dirty="0" smtClean="0">
                <a:latin typeface="+mn-ea"/>
              </a:rPr>
              <a:t>就是将元素</a:t>
            </a:r>
            <a:r>
              <a:rPr lang="zh-CN" altLang="en-US" dirty="0" smtClean="0">
                <a:latin typeface="+mn-ea"/>
              </a:rPr>
              <a:t>设置为行内块元</a:t>
            </a:r>
            <a:r>
              <a:rPr lang="zh-CN" altLang="zh-CN" dirty="0" smtClean="0">
                <a:latin typeface="+mn-ea"/>
              </a:rPr>
              <a:t>素。</a:t>
            </a:r>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r>
              <a:rPr lang="zh-CN" altLang="zh-CN" dirty="0" smtClean="0">
                <a:latin typeface="+mn-ea"/>
              </a:rPr>
              <a:t>行内块元素主要有两种：表示图片的</a:t>
            </a:r>
            <a:r>
              <a:rPr lang="en-US" altLang="zh-CN" dirty="0" err="1" smtClean="0">
                <a:latin typeface="+mn-ea"/>
              </a:rPr>
              <a:t>img</a:t>
            </a:r>
            <a:r>
              <a:rPr lang="zh-CN" altLang="zh-CN" dirty="0" smtClean="0">
                <a:latin typeface="+mn-ea"/>
              </a:rPr>
              <a:t>和表示表单控件的</a:t>
            </a:r>
            <a:r>
              <a:rPr lang="en-US" altLang="zh-CN" dirty="0" smtClean="0">
                <a:latin typeface="+mn-ea"/>
              </a:rPr>
              <a:t>input</a:t>
            </a:r>
            <a:r>
              <a:rPr lang="zh-CN" altLang="zh-CN" dirty="0" smtClean="0">
                <a:latin typeface="+mn-ea"/>
              </a:rPr>
              <a:t>。</a:t>
            </a: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491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1422623" y="815777"/>
            <a:ext cx="83883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lgn="l" rtl="0" fontAlgn="base">
              <a:lnSpc>
                <a:spcPct val="85000"/>
              </a:lnSpc>
              <a:spcBef>
                <a:spcPct val="25000"/>
              </a:spcBef>
              <a:spcAft>
                <a:spcPct val="0"/>
              </a:spcAft>
              <a:buClr>
                <a:schemeClr val="tx2"/>
              </a:buClr>
              <a:buFont typeface="Wingdings" pitchFamily="2" charset="2"/>
              <a:buBlip>
                <a:blip r:embed="rId3"/>
              </a:buBlip>
              <a:defRPr sz="2400">
                <a:solidFill>
                  <a:schemeClr val="tx1"/>
                </a:solidFill>
                <a:latin typeface="+mn-lt"/>
                <a:ea typeface="+mn-ea"/>
                <a:cs typeface="+mn-cs"/>
              </a:defRPr>
            </a:lvl1pPr>
            <a:lvl2pPr marL="914400" indent="-452438" algn="l" rtl="0" fontAlgn="base">
              <a:lnSpc>
                <a:spcPct val="85000"/>
              </a:lnSpc>
              <a:spcBef>
                <a:spcPct val="25000"/>
              </a:spcBef>
              <a:spcAft>
                <a:spcPct val="0"/>
              </a:spcAft>
              <a:buClr>
                <a:schemeClr val="tx2"/>
              </a:buClr>
              <a:buSzPct val="75000"/>
              <a:buFont typeface="Wingdings" pitchFamily="2" charset="2"/>
              <a:buBlip>
                <a:blip r:embed="rId4"/>
              </a:buBlip>
              <a:defRPr sz="2800">
                <a:solidFill>
                  <a:schemeClr val="tx1"/>
                </a:solidFill>
                <a:effectLst>
                  <a:outerShdw blurRad="38100" dist="38100" dir="2700000" algn="tl">
                    <a:srgbClr val="000000"/>
                  </a:outerShdw>
                </a:effectLst>
                <a:latin typeface="+mn-lt"/>
              </a:defRPr>
            </a:lvl2pPr>
            <a:lvl3pPr marL="1270000" indent="-354013"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3pPr>
            <a:lvl4pPr marL="1601788" indent="-330200"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4pPr>
            <a:lvl5pPr marL="19716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5pPr>
            <a:lvl6pPr marL="24288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6pPr>
            <a:lvl7pPr marL="28860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7pPr>
            <a:lvl8pPr marL="33432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8pPr>
            <a:lvl9pPr marL="38004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9pPr>
          </a:lstStyle>
          <a:p>
            <a:pPr>
              <a:buFont typeface="Wingdings" pitchFamily="2" charset="2"/>
              <a:buNone/>
              <a:defRPr/>
            </a:pPr>
            <a:r>
              <a:rPr kumimoji="1" lang="en-US" altLang="zh-CN" b="1" dirty="0">
                <a:solidFill>
                  <a:schemeClr val="accent1"/>
                </a:solidFill>
                <a:latin typeface="Times New Roman" pitchFamily="18" charset="0"/>
                <a:ea typeface="方正小标宋简体" charset="-122"/>
              </a:rPr>
              <a:t>3.4.3 </a:t>
            </a:r>
            <a:r>
              <a:rPr kumimoji="1" lang="zh-CN" altLang="en-US" b="1" dirty="0">
                <a:solidFill>
                  <a:schemeClr val="accent1"/>
                </a:solidFill>
                <a:latin typeface="Times New Roman" pitchFamily="18" charset="0"/>
                <a:ea typeface="方正小标宋简体" charset="-122"/>
              </a:rPr>
              <a:t>行内块元素（</a:t>
            </a:r>
            <a:r>
              <a:rPr kumimoji="1" lang="en-US" altLang="zh-CN" b="1" dirty="0">
                <a:solidFill>
                  <a:schemeClr val="accent1"/>
                </a:solidFill>
                <a:latin typeface="Times New Roman" pitchFamily="18" charset="0"/>
                <a:ea typeface="方正小标宋简体" charset="-122"/>
              </a:rPr>
              <a:t>Inline-Block</a:t>
            </a:r>
            <a:r>
              <a:rPr kumimoji="1" lang="zh-CN" altLang="en-US" b="1" dirty="0">
                <a:solidFill>
                  <a:schemeClr val="accent1"/>
                </a:solidFill>
                <a:latin typeface="Times New Roman" pitchFamily="18" charset="0"/>
                <a:ea typeface="方正小标宋简体" charset="-122"/>
              </a:rPr>
              <a:t>）</a:t>
            </a:r>
            <a:endParaRPr kumimoji="1" lang="en-US" altLang="zh-CN" b="1" dirty="0">
              <a:solidFill>
                <a:schemeClr val="accent1"/>
              </a:solidFill>
              <a:latin typeface="Times New Roman" pitchFamily="18" charset="0"/>
              <a:ea typeface="方正小标宋简体" charset="-122"/>
            </a:endParaRPr>
          </a:p>
        </p:txBody>
      </p:sp>
      <p:pic>
        <p:nvPicPr>
          <p:cNvPr id="49160" name="Picture 2"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989" y="2132856"/>
            <a:ext cx="62357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0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41562" y="235038"/>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3.4  </a:t>
            </a:r>
            <a:r>
              <a:rPr lang="zh-CN" altLang="zh-CN" dirty="0"/>
              <a:t>元素分类及转换</a:t>
            </a:r>
          </a:p>
        </p:txBody>
      </p:sp>
      <p:sp>
        <p:nvSpPr>
          <p:cNvPr id="50179" name="Rectangle 3"/>
          <p:cNvSpPr>
            <a:spLocks noGrp="1" noChangeArrowheads="1"/>
          </p:cNvSpPr>
          <p:nvPr>
            <p:ph type="body" idx="1"/>
          </p:nvPr>
        </p:nvSpPr>
        <p:spPr>
          <a:xfrm>
            <a:off x="1561877" y="1438277"/>
            <a:ext cx="8784654" cy="4294980"/>
          </a:xfrm>
        </p:spPr>
        <p:txBody>
          <a:bodyPr/>
          <a:lstStyle/>
          <a:p>
            <a:pPr marL="0" indent="0">
              <a:buNone/>
            </a:pPr>
            <a:r>
              <a:rPr lang="zh-CN" altLang="zh-CN" dirty="0" smtClean="0">
                <a:latin typeface="+mn-ea"/>
              </a:rPr>
              <a:t>可以使用</a:t>
            </a:r>
            <a:r>
              <a:rPr lang="en-US" altLang="zh-CN" dirty="0" smtClean="0">
                <a:latin typeface="+mn-ea"/>
              </a:rPr>
              <a:t>CSS</a:t>
            </a:r>
            <a:r>
              <a:rPr lang="zh-CN" altLang="zh-CN" dirty="0" smtClean="0">
                <a:latin typeface="+mn-ea"/>
              </a:rPr>
              <a:t>中的</a:t>
            </a:r>
            <a:r>
              <a:rPr lang="en-US" altLang="zh-CN" dirty="0" smtClean="0">
                <a:latin typeface="+mn-ea"/>
              </a:rPr>
              <a:t>display</a:t>
            </a:r>
            <a:r>
              <a:rPr lang="zh-CN" altLang="zh-CN" dirty="0" smtClean="0">
                <a:latin typeface="+mn-ea"/>
              </a:rPr>
              <a:t>属性来改变页面元素的显示特性。具体语法如下</a:t>
            </a:r>
          </a:p>
          <a:p>
            <a:pPr marL="0" indent="0">
              <a:buNone/>
            </a:pPr>
            <a:r>
              <a:rPr lang="en-US" altLang="zh-CN" dirty="0" smtClean="0">
                <a:latin typeface="+mn-ea"/>
              </a:rPr>
              <a:t> </a:t>
            </a:r>
            <a:endParaRPr lang="zh-CN" altLang="zh-CN" dirty="0" smtClean="0">
              <a:latin typeface="+mn-ea"/>
            </a:endParaRPr>
          </a:p>
          <a:p>
            <a:pPr marL="0" indent="0">
              <a:buNone/>
            </a:pPr>
            <a:r>
              <a:rPr lang="en-US" altLang="zh-CN" b="1" dirty="0" smtClean="0">
                <a:latin typeface="+mn-ea"/>
              </a:rPr>
              <a:t>display</a:t>
            </a:r>
            <a:r>
              <a:rPr lang="zh-CN" altLang="zh-CN" b="1" dirty="0" smtClean="0">
                <a:latin typeface="+mn-ea"/>
              </a:rPr>
              <a:t>：</a:t>
            </a:r>
            <a:r>
              <a:rPr lang="en-US" altLang="zh-CN" b="1" dirty="0" smtClean="0">
                <a:latin typeface="+mn-ea"/>
              </a:rPr>
              <a:t>block | inline | inline-block | none;</a:t>
            </a:r>
            <a:endParaRPr lang="zh-CN" altLang="zh-CN" dirty="0" smtClean="0">
              <a:latin typeface="+mn-ea"/>
            </a:endParaRPr>
          </a:p>
          <a:p>
            <a:pPr marL="0" indent="0"/>
            <a:endParaRPr lang="en-US" altLang="zh-CN" dirty="0" smtClean="0">
              <a:latin typeface="+mn-ea"/>
            </a:endParaRPr>
          </a:p>
          <a:p>
            <a:pPr marL="0" indent="0"/>
            <a:r>
              <a:rPr lang="en-US" altLang="zh-CN" dirty="0" smtClean="0">
                <a:latin typeface="+mn-ea"/>
              </a:rPr>
              <a:t>display</a:t>
            </a:r>
            <a:r>
              <a:rPr lang="zh-CN" altLang="zh-CN" dirty="0" smtClean="0">
                <a:latin typeface="+mn-ea"/>
              </a:rPr>
              <a:t>属性值为“</a:t>
            </a:r>
            <a:r>
              <a:rPr lang="en-US" altLang="zh-CN" dirty="0" smtClean="0">
                <a:latin typeface="+mn-ea"/>
              </a:rPr>
              <a:t>block</a:t>
            </a:r>
            <a:r>
              <a:rPr lang="zh-CN" altLang="zh-CN" dirty="0" smtClean="0">
                <a:latin typeface="+mn-ea"/>
              </a:rPr>
              <a:t>”时，则表示设置为块元素；</a:t>
            </a:r>
            <a:endParaRPr lang="en-US" altLang="zh-CN" dirty="0" smtClean="0">
              <a:latin typeface="+mn-ea"/>
            </a:endParaRPr>
          </a:p>
          <a:p>
            <a:pPr marL="0" indent="0"/>
            <a:r>
              <a:rPr lang="zh-CN" altLang="zh-CN" dirty="0" smtClean="0">
                <a:latin typeface="+mn-ea"/>
              </a:rPr>
              <a:t>为“</a:t>
            </a:r>
            <a:r>
              <a:rPr lang="en-US" altLang="zh-CN" dirty="0" smtClean="0">
                <a:latin typeface="+mn-ea"/>
              </a:rPr>
              <a:t>inline</a:t>
            </a:r>
            <a:r>
              <a:rPr lang="zh-CN" altLang="zh-CN" dirty="0" smtClean="0">
                <a:latin typeface="+mn-ea"/>
              </a:rPr>
              <a:t>”时，表示设置为行内元素；</a:t>
            </a:r>
            <a:endParaRPr lang="en-US" altLang="zh-CN" dirty="0" smtClean="0">
              <a:latin typeface="+mn-ea"/>
            </a:endParaRPr>
          </a:p>
          <a:p>
            <a:pPr marL="0" indent="0"/>
            <a:r>
              <a:rPr lang="zh-CN" altLang="zh-CN" dirty="0" smtClean="0">
                <a:latin typeface="+mn-ea"/>
              </a:rPr>
              <a:t>为“</a:t>
            </a:r>
            <a:r>
              <a:rPr lang="en-US" altLang="zh-CN" dirty="0" smtClean="0">
                <a:latin typeface="+mn-ea"/>
              </a:rPr>
              <a:t>inline-block</a:t>
            </a:r>
            <a:r>
              <a:rPr lang="zh-CN" altLang="zh-CN" dirty="0" smtClean="0">
                <a:latin typeface="+mn-ea"/>
              </a:rPr>
              <a:t>”时，表示设置为行内块元素；</a:t>
            </a:r>
            <a:endParaRPr lang="en-US" altLang="zh-CN" dirty="0" smtClean="0">
              <a:latin typeface="+mn-ea"/>
            </a:endParaRPr>
          </a:p>
          <a:p>
            <a:pPr marL="0" indent="0"/>
            <a:r>
              <a:rPr lang="zh-CN" altLang="zh-CN" dirty="0" smtClean="0">
                <a:latin typeface="+mn-ea"/>
              </a:rPr>
              <a:t>为“</a:t>
            </a:r>
            <a:r>
              <a:rPr lang="en-US" altLang="zh-CN" dirty="0" smtClean="0">
                <a:latin typeface="+mn-ea"/>
              </a:rPr>
              <a:t>none</a:t>
            </a:r>
            <a:r>
              <a:rPr lang="zh-CN" altLang="zh-CN" dirty="0" smtClean="0">
                <a:latin typeface="+mn-ea"/>
              </a:rPr>
              <a:t>”时，则表示不显示。</a:t>
            </a:r>
          </a:p>
          <a:p>
            <a:pPr marL="0" indent="0">
              <a:buNone/>
            </a:pPr>
            <a:endParaRPr lang="en-US" altLang="zh-CN" dirty="0" smtClean="0">
              <a:latin typeface="+mn-ea"/>
            </a:endParaRP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5018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1561877" y="836613"/>
            <a:ext cx="83883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lgn="l" rtl="0" fontAlgn="base">
              <a:lnSpc>
                <a:spcPct val="85000"/>
              </a:lnSpc>
              <a:spcBef>
                <a:spcPct val="25000"/>
              </a:spcBef>
              <a:spcAft>
                <a:spcPct val="0"/>
              </a:spcAft>
              <a:buClr>
                <a:schemeClr val="tx2"/>
              </a:buClr>
              <a:buFont typeface="Wingdings" pitchFamily="2" charset="2"/>
              <a:buBlip>
                <a:blip r:embed="rId3"/>
              </a:buBlip>
              <a:defRPr sz="2400">
                <a:solidFill>
                  <a:schemeClr val="tx1"/>
                </a:solidFill>
                <a:latin typeface="+mn-lt"/>
                <a:ea typeface="+mn-ea"/>
                <a:cs typeface="+mn-cs"/>
              </a:defRPr>
            </a:lvl1pPr>
            <a:lvl2pPr marL="914400" indent="-452438" algn="l" rtl="0" fontAlgn="base">
              <a:lnSpc>
                <a:spcPct val="85000"/>
              </a:lnSpc>
              <a:spcBef>
                <a:spcPct val="25000"/>
              </a:spcBef>
              <a:spcAft>
                <a:spcPct val="0"/>
              </a:spcAft>
              <a:buClr>
                <a:schemeClr val="tx2"/>
              </a:buClr>
              <a:buSzPct val="75000"/>
              <a:buFont typeface="Wingdings" pitchFamily="2" charset="2"/>
              <a:buBlip>
                <a:blip r:embed="rId4"/>
              </a:buBlip>
              <a:defRPr sz="2800">
                <a:solidFill>
                  <a:schemeClr val="tx1"/>
                </a:solidFill>
                <a:effectLst>
                  <a:outerShdw blurRad="38100" dist="38100" dir="2700000" algn="tl">
                    <a:srgbClr val="000000"/>
                  </a:outerShdw>
                </a:effectLst>
                <a:latin typeface="+mn-lt"/>
              </a:defRPr>
            </a:lvl2pPr>
            <a:lvl3pPr marL="1270000" indent="-354013"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3pPr>
            <a:lvl4pPr marL="1601788" indent="-330200"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4pPr>
            <a:lvl5pPr marL="19716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5pPr>
            <a:lvl6pPr marL="24288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6pPr>
            <a:lvl7pPr marL="28860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7pPr>
            <a:lvl8pPr marL="33432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8pPr>
            <a:lvl9pPr marL="3800475" indent="-325438" algn="l" rtl="0" fontAlgn="base">
              <a:lnSpc>
                <a:spcPct val="85000"/>
              </a:lnSpc>
              <a:spcBef>
                <a:spcPct val="25000"/>
              </a:spcBef>
              <a:spcAft>
                <a:spcPct val="0"/>
              </a:spcAft>
              <a:buClr>
                <a:schemeClr val="tx2"/>
              </a:buClr>
              <a:buSzPct val="75000"/>
              <a:buFont typeface="Wingdings" pitchFamily="2" charset="2"/>
              <a:buBlip>
                <a:blip r:embed="rId4"/>
              </a:buBlip>
              <a:defRPr sz="2400">
                <a:solidFill>
                  <a:schemeClr val="tx1"/>
                </a:solidFill>
                <a:effectLst>
                  <a:outerShdw blurRad="38100" dist="38100" dir="2700000" algn="tl">
                    <a:srgbClr val="000000"/>
                  </a:outerShdw>
                </a:effectLst>
                <a:latin typeface="+mn-lt"/>
              </a:defRPr>
            </a:lvl9pPr>
          </a:lstStyle>
          <a:p>
            <a:pPr>
              <a:buFont typeface="Wingdings" pitchFamily="2" charset="2"/>
              <a:buNone/>
              <a:defRPr/>
            </a:pPr>
            <a:r>
              <a:rPr kumimoji="1" lang="en-US" altLang="zh-CN" b="1" dirty="0">
                <a:solidFill>
                  <a:schemeClr val="accent1"/>
                </a:solidFill>
                <a:latin typeface="Times New Roman" pitchFamily="18" charset="0"/>
                <a:ea typeface="方正小标宋简体" charset="-122"/>
              </a:rPr>
              <a:t>3.4.4 </a:t>
            </a:r>
            <a:r>
              <a:rPr kumimoji="1" lang="zh-CN" altLang="en-US" b="1" dirty="0">
                <a:solidFill>
                  <a:schemeClr val="accent1"/>
                </a:solidFill>
                <a:latin typeface="Times New Roman" pitchFamily="18" charset="0"/>
                <a:ea typeface="方正小标宋简体" charset="-122"/>
              </a:rPr>
              <a:t>元素类型的转换</a:t>
            </a:r>
            <a:endParaRPr kumimoji="1" lang="en-US" altLang="zh-CN" b="1" dirty="0">
              <a:solidFill>
                <a:schemeClr val="accent1"/>
              </a:solidFill>
              <a:latin typeface="Times New Roman" pitchFamily="18" charset="0"/>
              <a:ea typeface="方正小标宋简体" charset="-122"/>
            </a:endParaRPr>
          </a:p>
        </p:txBody>
      </p:sp>
    </p:spTree>
    <p:extLst>
      <p:ext uri="{BB962C8B-B14F-4D97-AF65-F5344CB8AC3E}">
        <p14:creationId xmlns:p14="http://schemas.microsoft.com/office/powerpoint/2010/main" val="61067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45853" y="241610"/>
            <a:ext cx="839311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3.4  </a:t>
            </a:r>
            <a:r>
              <a:rPr lang="zh-CN" altLang="zh-CN" dirty="0"/>
              <a:t>元素分类及转换</a:t>
            </a:r>
          </a:p>
        </p:txBody>
      </p:sp>
      <p:sp>
        <p:nvSpPr>
          <p:cNvPr id="51203" name="Rectangle 3"/>
          <p:cNvSpPr>
            <a:spLocks noGrp="1" noChangeArrowheads="1"/>
          </p:cNvSpPr>
          <p:nvPr>
            <p:ph type="body" idx="1"/>
          </p:nvPr>
        </p:nvSpPr>
        <p:spPr>
          <a:xfrm>
            <a:off x="1958181" y="1438276"/>
            <a:ext cx="8388350" cy="2843213"/>
          </a:xfrm>
        </p:spPr>
        <p:txBody>
          <a:bodyPr/>
          <a:lstStyle/>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sp>
        <p:nvSpPr>
          <p:cNvPr id="104452" name="Rectangle 4"/>
          <p:cNvSpPr>
            <a:spLocks noChangeArrowheads="1"/>
          </p:cNvSpPr>
          <p:nvPr/>
        </p:nvSpPr>
        <p:spPr bwMode="auto">
          <a:xfrm>
            <a:off x="4702969" y="47727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512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07" y="6618288"/>
            <a:ext cx="5281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Rectangle 10"/>
          <p:cNvSpPr>
            <a:spLocks noChangeArrowheads="1"/>
          </p:cNvSpPr>
          <p:nvPr/>
        </p:nvSpPr>
        <p:spPr bwMode="auto">
          <a:xfrm>
            <a:off x="9286081" y="63777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1382340" y="854215"/>
            <a:ext cx="83883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460375" indent="-460375">
              <a:lnSpc>
                <a:spcPct val="85000"/>
              </a:lnSpc>
              <a:spcBef>
                <a:spcPct val="25000"/>
              </a:spcBef>
              <a:buClr>
                <a:schemeClr val="tx2"/>
              </a:buClr>
              <a:buFont typeface="Wingdings" pitchFamily="2" charset="2"/>
              <a:buNone/>
              <a:defRPr kumimoji="1" sz="2400" b="1">
                <a:solidFill>
                  <a:schemeClr val="accent1"/>
                </a:solidFill>
                <a:latin typeface="Times New Roman" pitchFamily="18" charset="0"/>
                <a:ea typeface="方正小标宋简体" charset="-122"/>
              </a:defRPr>
            </a:lvl1pPr>
            <a:lvl2pPr marL="914400" indent="-452438">
              <a:lnSpc>
                <a:spcPct val="85000"/>
              </a:lnSpc>
              <a:spcBef>
                <a:spcPct val="25000"/>
              </a:spcBef>
              <a:buClr>
                <a:schemeClr val="tx2"/>
              </a:buClr>
              <a:buSzPct val="75000"/>
              <a:buFont typeface="Wingdings" pitchFamily="2" charset="2"/>
              <a:buBlip>
                <a:blip r:embed="rId3"/>
              </a:buBlip>
              <a:defRPr sz="2800">
                <a:effectLst>
                  <a:outerShdw blurRad="38100" dist="38100" dir="2700000" algn="tl">
                    <a:srgbClr val="000000"/>
                  </a:outerShdw>
                </a:effectLst>
                <a:latin typeface="+mn-lt"/>
              </a:defRPr>
            </a:lvl2pPr>
            <a:lvl3pPr marL="1270000" indent="-354013">
              <a:lnSpc>
                <a:spcPct val="85000"/>
              </a:lnSpc>
              <a:spcBef>
                <a:spcPct val="25000"/>
              </a:spcBef>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3pPr>
            <a:lvl4pPr marL="1601788" indent="-330200">
              <a:lnSpc>
                <a:spcPct val="85000"/>
              </a:lnSpc>
              <a:spcBef>
                <a:spcPct val="25000"/>
              </a:spcBef>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4pPr>
            <a:lvl5pPr marL="1971675" indent="-325438">
              <a:lnSpc>
                <a:spcPct val="85000"/>
              </a:lnSpc>
              <a:spcBef>
                <a:spcPct val="25000"/>
              </a:spcBef>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5pPr>
            <a:lvl6pPr marL="2428875" indent="-325438" fontAlgn="base">
              <a:lnSpc>
                <a:spcPct val="85000"/>
              </a:lnSpc>
              <a:spcBef>
                <a:spcPct val="25000"/>
              </a:spcBef>
              <a:spcAft>
                <a:spcPct val="0"/>
              </a:spcAft>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6pPr>
            <a:lvl7pPr marL="2886075" indent="-325438" fontAlgn="base">
              <a:lnSpc>
                <a:spcPct val="85000"/>
              </a:lnSpc>
              <a:spcBef>
                <a:spcPct val="25000"/>
              </a:spcBef>
              <a:spcAft>
                <a:spcPct val="0"/>
              </a:spcAft>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7pPr>
            <a:lvl8pPr marL="3343275" indent="-325438" fontAlgn="base">
              <a:lnSpc>
                <a:spcPct val="85000"/>
              </a:lnSpc>
              <a:spcBef>
                <a:spcPct val="25000"/>
              </a:spcBef>
              <a:spcAft>
                <a:spcPct val="0"/>
              </a:spcAft>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8pPr>
            <a:lvl9pPr marL="3800475" indent="-325438" fontAlgn="base">
              <a:lnSpc>
                <a:spcPct val="85000"/>
              </a:lnSpc>
              <a:spcBef>
                <a:spcPct val="25000"/>
              </a:spcBef>
              <a:spcAft>
                <a:spcPct val="0"/>
              </a:spcAft>
              <a:buClr>
                <a:schemeClr val="tx2"/>
              </a:buClr>
              <a:buSzPct val="75000"/>
              <a:buFont typeface="Wingdings" pitchFamily="2" charset="2"/>
              <a:buBlip>
                <a:blip r:embed="rId3"/>
              </a:buBlip>
              <a:defRPr sz="2400">
                <a:effectLst>
                  <a:outerShdw blurRad="38100" dist="38100" dir="2700000" algn="tl">
                    <a:srgbClr val="000000"/>
                  </a:outerShdw>
                </a:effectLst>
                <a:latin typeface="+mn-lt"/>
              </a:defRPr>
            </a:lvl9pPr>
          </a:lstStyle>
          <a:p>
            <a:r>
              <a:rPr lang="en-US" altLang="zh-CN" dirty="0"/>
              <a:t>3.4.5 </a:t>
            </a:r>
            <a:r>
              <a:rPr lang="zh-CN" altLang="en-US" dirty="0"/>
              <a:t>元素类型转换案例实践</a:t>
            </a:r>
            <a:endParaRPr lang="en-US" altLang="zh-CN" dirty="0"/>
          </a:p>
        </p:txBody>
      </p:sp>
      <p:pic>
        <p:nvPicPr>
          <p:cNvPr id="5120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853" y="1466682"/>
            <a:ext cx="9878516" cy="386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491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17861" y="191185"/>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3.5  CSS</a:t>
            </a:r>
            <a:r>
              <a:rPr lang="zh-CN" altLang="en-US" dirty="0"/>
              <a:t>样式的常用属性</a:t>
            </a:r>
          </a:p>
        </p:txBody>
      </p:sp>
      <p:sp>
        <p:nvSpPr>
          <p:cNvPr id="52227" name="Rectangle 3"/>
          <p:cNvSpPr>
            <a:spLocks noGrp="1" noChangeArrowheads="1"/>
          </p:cNvSpPr>
          <p:nvPr>
            <p:ph type="body" idx="1"/>
          </p:nvPr>
        </p:nvSpPr>
        <p:spPr>
          <a:xfrm>
            <a:off x="1639094" y="893235"/>
            <a:ext cx="8367713" cy="1520825"/>
          </a:xfrm>
        </p:spPr>
        <p:txBody>
          <a:bodyPr/>
          <a:lstStyle/>
          <a:p>
            <a:pPr marL="460375" indent="-460375" eaLnBrk="1" hangingPunct="1">
              <a:lnSpc>
                <a:spcPct val="85000"/>
              </a:lnSpc>
              <a:spcBef>
                <a:spcPct val="25000"/>
              </a:spcBef>
              <a:buClr>
                <a:schemeClr val="tx2"/>
              </a:buClr>
              <a:buNone/>
            </a:pPr>
            <a:r>
              <a:rPr kumimoji="1" lang="en-US" altLang="zh-CN" sz="2400" b="1" kern="1200" dirty="0">
                <a:solidFill>
                  <a:schemeClr val="accent1"/>
                </a:solidFill>
                <a:latin typeface="Times New Roman" pitchFamily="18" charset="0"/>
                <a:ea typeface="方正小标宋简体" charset="-122"/>
              </a:rPr>
              <a:t>3.5.1  </a:t>
            </a:r>
            <a:r>
              <a:rPr kumimoji="1" lang="zh-CN" altLang="en-US" sz="2400" b="1" kern="1200" dirty="0">
                <a:solidFill>
                  <a:schemeClr val="accent1"/>
                </a:solidFill>
                <a:latin typeface="Times New Roman" pitchFamily="18" charset="0"/>
                <a:ea typeface="方正小标宋简体" charset="-122"/>
              </a:rPr>
              <a:t>背景属性</a:t>
            </a:r>
          </a:p>
          <a:p>
            <a:pPr algn="just" eaLnBrk="1" hangingPunct="1">
              <a:buFont typeface="Wingdings" panose="05000000000000000000" pitchFamily="2" charset="2"/>
              <a:buNone/>
            </a:pPr>
            <a:r>
              <a:rPr lang="zh-CN" altLang="en-US" dirty="0" smtClean="0">
                <a:latin typeface="+mn-ea"/>
              </a:rPr>
              <a:t>     使用</a:t>
            </a:r>
            <a:r>
              <a:rPr lang="en-US" altLang="zh-CN" dirty="0" smtClean="0">
                <a:latin typeface="+mn-ea"/>
              </a:rPr>
              <a:t>CSS</a:t>
            </a:r>
            <a:r>
              <a:rPr lang="zh-CN" altLang="en-US" dirty="0" smtClean="0">
                <a:latin typeface="+mn-ea"/>
              </a:rPr>
              <a:t>样式可以对网页中的任何元素应用背景属性。</a:t>
            </a:r>
            <a:r>
              <a:rPr lang="en-US" altLang="zh-CN" dirty="0" smtClean="0">
                <a:latin typeface="+mn-ea"/>
              </a:rPr>
              <a:t>CSS</a:t>
            </a:r>
            <a:r>
              <a:rPr lang="zh-CN" altLang="en-US" dirty="0" smtClean="0">
                <a:latin typeface="+mn-ea"/>
              </a:rPr>
              <a:t>中的背景属性如表</a:t>
            </a:r>
            <a:r>
              <a:rPr lang="en-US" altLang="zh-CN" dirty="0" smtClean="0">
                <a:latin typeface="+mn-ea"/>
              </a:rPr>
              <a:t>3-2</a:t>
            </a:r>
            <a:r>
              <a:rPr lang="zh-CN" altLang="en-US" dirty="0" smtClean="0">
                <a:latin typeface="+mn-ea"/>
              </a:rPr>
              <a:t>所示。</a:t>
            </a:r>
          </a:p>
        </p:txBody>
      </p:sp>
      <p:sp>
        <p:nvSpPr>
          <p:cNvPr id="119812"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522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949" y="1979939"/>
            <a:ext cx="7950995" cy="3903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2" name="Rectangle 1"/>
          <p:cNvSpPr>
            <a:spLocks noChangeArrowheads="1"/>
          </p:cNvSpPr>
          <p:nvPr/>
        </p:nvSpPr>
        <p:spPr bwMode="auto">
          <a:xfrm>
            <a:off x="2425973" y="6064614"/>
            <a:ext cx="8208912"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DD"/>
                </a:solidFill>
                <a:effectLst/>
                <a:latin typeface="Consolas" panose="020B0609020204030204" pitchFamily="49" charset="0"/>
              </a:rPr>
              <a:t>background</a:t>
            </a:r>
            <a:r>
              <a:rPr kumimoji="0" lang="zh-CN" altLang="zh-CN" b="0" i="0" u="none" strike="noStrike" cap="none" normalizeH="0" baseline="0" dirty="0" smtClean="0">
                <a:ln>
                  <a:noFill/>
                </a:ln>
                <a:solidFill>
                  <a:srgbClr val="000000"/>
                </a:solidFill>
                <a:effectLst/>
                <a:latin typeface="Consolas" panose="020B0609020204030204" pitchFamily="49" charset="0"/>
              </a:rPr>
              <a:t>: #00FF00 url(bgimage.gif) no-repeat fixed top;</a:t>
            </a:r>
            <a:r>
              <a:rPr kumimoji="0" lang="zh-CN" altLang="zh-CN"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417115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45853" y="194735"/>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3.5.2  </a:t>
            </a:r>
            <a:r>
              <a:rPr lang="zh-CN" altLang="en-US" dirty="0"/>
              <a:t>字体</a:t>
            </a:r>
            <a:r>
              <a:rPr lang="zh-CN" altLang="en-US" dirty="0" smtClean="0"/>
              <a:t>属性</a:t>
            </a:r>
            <a:endParaRPr lang="zh-CN" altLang="en-US" dirty="0"/>
          </a:p>
        </p:txBody>
      </p:sp>
      <p:sp>
        <p:nvSpPr>
          <p:cNvPr id="53251" name="Rectangle 3"/>
          <p:cNvSpPr>
            <a:spLocks noGrp="1" noChangeArrowheads="1"/>
          </p:cNvSpPr>
          <p:nvPr>
            <p:ph type="body" idx="1"/>
          </p:nvPr>
        </p:nvSpPr>
        <p:spPr>
          <a:xfrm>
            <a:off x="1129829" y="836712"/>
            <a:ext cx="9361040" cy="2143125"/>
          </a:xfrm>
        </p:spPr>
        <p:txBody>
          <a:bodyPr/>
          <a:lstStyle/>
          <a:p>
            <a:pPr algn="just" eaLnBrk="1" hangingPunct="1">
              <a:buFont typeface="Wingdings" panose="05000000000000000000" pitchFamily="2" charset="2"/>
              <a:buNone/>
            </a:pPr>
            <a:r>
              <a:rPr lang="zh-CN" altLang="en-US" dirty="0" smtClean="0">
                <a:latin typeface="+mn-ea"/>
              </a:rPr>
              <a:t>      </a:t>
            </a:r>
          </a:p>
        </p:txBody>
      </p:sp>
      <p:sp>
        <p:nvSpPr>
          <p:cNvPr id="116740"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grpSp>
        <p:nvGrpSpPr>
          <p:cNvPr id="8" name="组合 12"/>
          <p:cNvGrpSpPr>
            <a:grpSpLocks/>
          </p:cNvGrpSpPr>
          <p:nvPr/>
        </p:nvGrpSpPr>
        <p:grpSpPr bwMode="auto">
          <a:xfrm>
            <a:off x="1732027" y="979881"/>
            <a:ext cx="7911805" cy="817562"/>
            <a:chOff x="1910363" y="2286295"/>
            <a:chExt cx="6096000" cy="1127416"/>
          </a:xfrm>
        </p:grpSpPr>
        <p:sp>
          <p:nvSpPr>
            <p:cNvPr id="33" name="任意多边形 32"/>
            <p:cNvSpPr/>
            <p:nvPr/>
          </p:nvSpPr>
          <p:spPr>
            <a:xfrm>
              <a:off x="1910363" y="2286295"/>
              <a:ext cx="788441" cy="1127416"/>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a:lnSpc>
                  <a:spcPct val="90000"/>
                </a:lnSpc>
                <a:spcAft>
                  <a:spcPct val="35000"/>
                </a:spcAft>
                <a:defRPr/>
              </a:pPr>
              <a:endParaRPr lang="en-US" altLang="zh-CN" sz="1200" dirty="0"/>
            </a:p>
            <a:p>
              <a:pPr algn="ctr" defTabSz="889000">
                <a:lnSpc>
                  <a:spcPct val="90000"/>
                </a:lnSpc>
                <a:spcAft>
                  <a:spcPct val="35000"/>
                </a:spcAft>
                <a:defRPr/>
              </a:pPr>
              <a:r>
                <a:rPr lang="en-US" altLang="zh-CN" sz="3200" dirty="0"/>
                <a:t>1</a:t>
              </a:r>
              <a:endParaRPr lang="zh-CN" altLang="en-US" sz="3200" dirty="0"/>
            </a:p>
          </p:txBody>
        </p:sp>
        <p:sp>
          <p:nvSpPr>
            <p:cNvPr id="34" name="任意多边形 33"/>
            <p:cNvSpPr/>
            <p:nvPr/>
          </p:nvSpPr>
          <p:spPr>
            <a:xfrm>
              <a:off x="2698804" y="2286295"/>
              <a:ext cx="5307559" cy="733367"/>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a:lnSpc>
                  <a:spcPct val="90000"/>
                </a:lnSpc>
                <a:spcAft>
                  <a:spcPct val="15000"/>
                </a:spcAft>
                <a:buFontTx/>
                <a:buChar char="••"/>
                <a:defRPr/>
              </a:pPr>
              <a:endParaRPr lang="zh-CN" altLang="en-US" sz="1900" dirty="0"/>
            </a:p>
          </p:txBody>
        </p:sp>
        <p:sp>
          <p:nvSpPr>
            <p:cNvPr id="35" name="矩形 24"/>
            <p:cNvSpPr>
              <a:spLocks noChangeArrowheads="1"/>
            </p:cNvSpPr>
            <p:nvPr/>
          </p:nvSpPr>
          <p:spPr bwMode="auto">
            <a:xfrm>
              <a:off x="2892689" y="2422031"/>
              <a:ext cx="3832776" cy="55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Wingdings" panose="05000000000000000000" pitchFamily="2" charset="2"/>
                <a:buChar char="Ø"/>
              </a:pPr>
              <a:r>
                <a:rPr lang="en-US" altLang="zh-CN" dirty="0">
                  <a:solidFill>
                    <a:srgbClr val="00ACE6"/>
                  </a:solidFill>
                </a:rPr>
                <a:t>font-size</a:t>
              </a:r>
              <a:r>
                <a:rPr lang="zh-CN" altLang="en-US" dirty="0">
                  <a:solidFill>
                    <a:srgbClr val="00ACE6"/>
                  </a:solidFill>
                </a:rPr>
                <a:t>属性</a:t>
              </a:r>
              <a:r>
                <a:rPr lang="zh-CN" altLang="en-US" dirty="0">
                  <a:solidFill>
                    <a:schemeClr val="accent6"/>
                  </a:solidFill>
                </a:rPr>
                <a:t>用于设置字号。</a:t>
              </a:r>
              <a:endParaRPr lang="en-US" altLang="zh-CN" dirty="0">
                <a:solidFill>
                  <a:schemeClr val="accent6"/>
                </a:solidFill>
              </a:endParaRPr>
            </a:p>
          </p:txBody>
        </p:sp>
      </p:grpSp>
      <p:grpSp>
        <p:nvGrpSpPr>
          <p:cNvPr id="9" name="组合 16"/>
          <p:cNvGrpSpPr>
            <a:grpSpLocks/>
          </p:cNvGrpSpPr>
          <p:nvPr/>
        </p:nvGrpSpPr>
        <p:grpSpPr bwMode="auto">
          <a:xfrm>
            <a:off x="1732027" y="1665681"/>
            <a:ext cx="7911805" cy="839787"/>
            <a:chOff x="1910363" y="3264931"/>
            <a:chExt cx="6096000" cy="1126283"/>
          </a:xfrm>
        </p:grpSpPr>
        <p:sp>
          <p:nvSpPr>
            <p:cNvPr id="30" name="任意多边形 29"/>
            <p:cNvSpPr/>
            <p:nvPr/>
          </p:nvSpPr>
          <p:spPr>
            <a:xfrm>
              <a:off x="1910363" y="3264931"/>
              <a:ext cx="788441" cy="1126283"/>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a:lnSpc>
                  <a:spcPct val="90000"/>
                </a:lnSpc>
                <a:spcAft>
                  <a:spcPct val="35000"/>
                </a:spcAft>
                <a:defRPr/>
              </a:pPr>
              <a:endParaRPr lang="en-US" altLang="zh-CN" sz="1200" dirty="0"/>
            </a:p>
            <a:p>
              <a:pPr algn="ctr" defTabSz="889000">
                <a:lnSpc>
                  <a:spcPct val="90000"/>
                </a:lnSpc>
                <a:spcAft>
                  <a:spcPct val="35000"/>
                </a:spcAft>
                <a:defRPr/>
              </a:pPr>
              <a:r>
                <a:rPr lang="en-US" altLang="zh-CN" sz="3200" dirty="0"/>
                <a:t>2</a:t>
              </a:r>
              <a:endParaRPr lang="zh-CN" altLang="en-US" sz="3200" dirty="0"/>
            </a:p>
          </p:txBody>
        </p:sp>
        <p:sp>
          <p:nvSpPr>
            <p:cNvPr id="31" name="任意多边形 30"/>
            <p:cNvSpPr/>
            <p:nvPr/>
          </p:nvSpPr>
          <p:spPr>
            <a:xfrm>
              <a:off x="2698804" y="3264931"/>
              <a:ext cx="5307559" cy="73240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a:lnSpc>
                  <a:spcPct val="90000"/>
                </a:lnSpc>
                <a:spcAft>
                  <a:spcPct val="15000"/>
                </a:spcAft>
                <a:buFontTx/>
                <a:buChar char="••"/>
                <a:defRPr/>
              </a:pPr>
              <a:endParaRPr lang="zh-CN" altLang="en-US" sz="1900"/>
            </a:p>
            <a:p>
              <a:pPr marL="171450" lvl="1" indent="-171450" defTabSz="844550">
                <a:lnSpc>
                  <a:spcPct val="90000"/>
                </a:lnSpc>
                <a:spcAft>
                  <a:spcPct val="15000"/>
                </a:spcAft>
                <a:buFontTx/>
                <a:buChar char="••"/>
                <a:defRPr/>
              </a:pPr>
              <a:endParaRPr lang="zh-CN" altLang="en-US" sz="1900"/>
            </a:p>
          </p:txBody>
        </p:sp>
        <p:sp>
          <p:nvSpPr>
            <p:cNvPr id="32" name="矩形 28"/>
            <p:cNvSpPr>
              <a:spLocks noChangeArrowheads="1"/>
            </p:cNvSpPr>
            <p:nvPr/>
          </p:nvSpPr>
          <p:spPr bwMode="auto">
            <a:xfrm>
              <a:off x="2892689" y="3420108"/>
              <a:ext cx="4572000" cy="53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Wingdings" panose="05000000000000000000" pitchFamily="2" charset="2"/>
                <a:buChar char="Ø"/>
              </a:pPr>
              <a:r>
                <a:rPr lang="en-US" altLang="zh-CN" dirty="0">
                  <a:solidFill>
                    <a:srgbClr val="00B0F0"/>
                  </a:solidFill>
                </a:rPr>
                <a:t>font-family</a:t>
              </a:r>
              <a:r>
                <a:rPr lang="zh-CN" altLang="en-US" dirty="0">
                  <a:solidFill>
                    <a:srgbClr val="00B0F0"/>
                  </a:solidFill>
                </a:rPr>
                <a:t>属性</a:t>
              </a:r>
              <a:r>
                <a:rPr lang="zh-CN" altLang="en-US" dirty="0">
                  <a:solidFill>
                    <a:schemeClr val="accent6"/>
                  </a:solidFill>
                </a:rPr>
                <a:t>用于设置字体。</a:t>
              </a:r>
            </a:p>
          </p:txBody>
        </p:sp>
      </p:grpSp>
      <p:grpSp>
        <p:nvGrpSpPr>
          <p:cNvPr id="10" name="组合 20"/>
          <p:cNvGrpSpPr>
            <a:grpSpLocks/>
          </p:cNvGrpSpPr>
          <p:nvPr/>
        </p:nvGrpSpPr>
        <p:grpSpPr bwMode="auto">
          <a:xfrm>
            <a:off x="1732027" y="2372118"/>
            <a:ext cx="7911805" cy="785813"/>
            <a:chOff x="1910363" y="4243578"/>
            <a:chExt cx="6096000" cy="1127376"/>
          </a:xfrm>
        </p:grpSpPr>
        <p:sp>
          <p:nvSpPr>
            <p:cNvPr id="27" name="任意多边形 26"/>
            <p:cNvSpPr/>
            <p:nvPr/>
          </p:nvSpPr>
          <p:spPr>
            <a:xfrm>
              <a:off x="1910363" y="4243578"/>
              <a:ext cx="788441" cy="1127376"/>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a:lnSpc>
                  <a:spcPct val="90000"/>
                </a:lnSpc>
                <a:spcAft>
                  <a:spcPct val="35000"/>
                </a:spcAft>
                <a:defRPr/>
              </a:pPr>
              <a:endParaRPr lang="en-US" altLang="zh-CN" sz="1200" dirty="0"/>
            </a:p>
            <a:p>
              <a:pPr algn="ctr" defTabSz="889000">
                <a:lnSpc>
                  <a:spcPct val="90000"/>
                </a:lnSpc>
                <a:spcAft>
                  <a:spcPct val="35000"/>
                </a:spcAft>
                <a:defRPr/>
              </a:pPr>
              <a:r>
                <a:rPr lang="en-US" altLang="zh-CN" sz="3200" dirty="0"/>
                <a:t>3</a:t>
              </a:r>
              <a:endParaRPr lang="zh-CN" altLang="en-US" sz="3200" dirty="0"/>
            </a:p>
          </p:txBody>
        </p:sp>
        <p:sp>
          <p:nvSpPr>
            <p:cNvPr id="28" name="同侧圆角矩形 27"/>
            <p:cNvSpPr/>
            <p:nvPr/>
          </p:nvSpPr>
          <p:spPr>
            <a:xfrm rot="5400000">
              <a:off x="4985901" y="1956481"/>
              <a:ext cx="733363" cy="5307559"/>
            </a:xfrm>
            <a:prstGeom prst="round2SameRect">
              <a:avLst/>
            </a:pr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矩形 32"/>
            <p:cNvSpPr>
              <a:spLocks noChangeArrowheads="1"/>
            </p:cNvSpPr>
            <p:nvPr/>
          </p:nvSpPr>
          <p:spPr bwMode="auto">
            <a:xfrm>
              <a:off x="2892691" y="4370329"/>
              <a:ext cx="5113672" cy="5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Wingdings" panose="05000000000000000000" pitchFamily="2" charset="2"/>
                <a:buChar char="Ø"/>
              </a:pPr>
              <a:r>
                <a:rPr lang="en-US" altLang="zh-CN" dirty="0">
                  <a:solidFill>
                    <a:srgbClr val="00ACE6"/>
                  </a:solidFill>
                </a:rPr>
                <a:t>font-weight</a:t>
              </a:r>
              <a:r>
                <a:rPr lang="zh-CN" altLang="en-US" dirty="0">
                  <a:solidFill>
                    <a:srgbClr val="00ACE6"/>
                  </a:solidFill>
                </a:rPr>
                <a:t>属性</a:t>
              </a:r>
              <a:r>
                <a:rPr lang="zh-CN" altLang="en-US" dirty="0">
                  <a:solidFill>
                    <a:schemeClr val="accent6"/>
                  </a:solidFill>
                </a:rPr>
                <a:t>用于定义字体的粗细。</a:t>
              </a:r>
            </a:p>
          </p:txBody>
        </p:sp>
      </p:grpSp>
      <p:grpSp>
        <p:nvGrpSpPr>
          <p:cNvPr id="11" name="组合 24"/>
          <p:cNvGrpSpPr>
            <a:grpSpLocks/>
          </p:cNvGrpSpPr>
          <p:nvPr/>
        </p:nvGrpSpPr>
        <p:grpSpPr bwMode="auto">
          <a:xfrm>
            <a:off x="1732027" y="3033933"/>
            <a:ext cx="7911805" cy="834650"/>
            <a:chOff x="1910363" y="5221967"/>
            <a:chExt cx="6096000" cy="1127125"/>
          </a:xfrm>
        </p:grpSpPr>
        <p:sp>
          <p:nvSpPr>
            <p:cNvPr id="24" name="任意多边形 23"/>
            <p:cNvSpPr/>
            <p:nvPr/>
          </p:nvSpPr>
          <p:spPr>
            <a:xfrm>
              <a:off x="1910363" y="5222201"/>
              <a:ext cx="788441" cy="1127631"/>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606" tIns="409100" rIns="14605" bIns="409098" spcCol="1270" anchor="ctr"/>
            <a:lstStyle/>
            <a:p>
              <a:pPr algn="ctr" defTabSz="1022350">
                <a:lnSpc>
                  <a:spcPct val="90000"/>
                </a:lnSpc>
                <a:spcAft>
                  <a:spcPct val="35000"/>
                </a:spcAft>
                <a:defRPr/>
              </a:pPr>
              <a:endParaRPr lang="en-US" altLang="zh-CN" sz="1200" dirty="0"/>
            </a:p>
            <a:p>
              <a:pPr algn="ctr" defTabSz="1022350">
                <a:lnSpc>
                  <a:spcPct val="90000"/>
                </a:lnSpc>
                <a:spcAft>
                  <a:spcPct val="35000"/>
                </a:spcAft>
                <a:defRPr/>
              </a:pPr>
              <a:r>
                <a:rPr lang="en-US" altLang="zh-CN" sz="3200" dirty="0"/>
                <a:t>4</a:t>
              </a:r>
              <a:endParaRPr lang="zh-CN" altLang="en-US" sz="3200" dirty="0"/>
            </a:p>
          </p:txBody>
        </p:sp>
        <p:sp>
          <p:nvSpPr>
            <p:cNvPr id="25" name="任意多边形 24"/>
            <p:cNvSpPr/>
            <p:nvPr/>
          </p:nvSpPr>
          <p:spPr>
            <a:xfrm>
              <a:off x="2698804" y="5222201"/>
              <a:ext cx="5307559" cy="73317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a:lnSpc>
                  <a:spcPct val="90000"/>
                </a:lnSpc>
                <a:spcAft>
                  <a:spcPct val="15000"/>
                </a:spcAft>
                <a:buFontTx/>
                <a:buChar char="••"/>
                <a:defRPr/>
              </a:pPr>
              <a:endParaRPr lang="zh-CN" altLang="en-US" sz="1900"/>
            </a:p>
            <a:p>
              <a:pPr marL="171450" lvl="1" indent="-171450" defTabSz="844550">
                <a:lnSpc>
                  <a:spcPct val="90000"/>
                </a:lnSpc>
                <a:spcAft>
                  <a:spcPct val="15000"/>
                </a:spcAft>
                <a:buFontTx/>
                <a:buChar char="••"/>
                <a:defRPr/>
              </a:pPr>
              <a:endParaRPr lang="zh-CN" altLang="en-US" sz="1900" dirty="0"/>
            </a:p>
          </p:txBody>
        </p:sp>
        <p:sp>
          <p:nvSpPr>
            <p:cNvPr id="26" name="矩形 36"/>
            <p:cNvSpPr>
              <a:spLocks noChangeArrowheads="1"/>
            </p:cNvSpPr>
            <p:nvPr/>
          </p:nvSpPr>
          <p:spPr bwMode="auto">
            <a:xfrm>
              <a:off x="2892689" y="5398836"/>
              <a:ext cx="5108028" cy="49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zh-CN" dirty="0">
                  <a:solidFill>
                    <a:srgbClr val="00ACE6"/>
                  </a:solidFill>
                </a:rPr>
                <a:t> </a:t>
              </a:r>
              <a:r>
                <a:rPr lang="en-US" altLang="zh-CN" dirty="0">
                  <a:solidFill>
                    <a:srgbClr val="00ACE6"/>
                  </a:solidFill>
                </a:rPr>
                <a:t>font-style</a:t>
              </a:r>
              <a:r>
                <a:rPr lang="zh-CN" altLang="en-US" dirty="0">
                  <a:solidFill>
                    <a:srgbClr val="00ACE6"/>
                  </a:solidFill>
                </a:rPr>
                <a:t>属性</a:t>
              </a:r>
              <a:r>
                <a:rPr lang="zh-CN" altLang="en-US" dirty="0">
                  <a:solidFill>
                    <a:schemeClr val="accent6"/>
                  </a:solidFill>
                </a:rPr>
                <a:t>用于定义字体风格。</a:t>
              </a:r>
            </a:p>
          </p:txBody>
        </p:sp>
      </p:grpSp>
      <p:grpSp>
        <p:nvGrpSpPr>
          <p:cNvPr id="12" name="组合 28"/>
          <p:cNvGrpSpPr>
            <a:grpSpLocks/>
          </p:cNvGrpSpPr>
          <p:nvPr/>
        </p:nvGrpSpPr>
        <p:grpSpPr bwMode="auto">
          <a:xfrm>
            <a:off x="1722952" y="3743718"/>
            <a:ext cx="7920879" cy="785813"/>
            <a:chOff x="1910363" y="4243745"/>
            <a:chExt cx="6102991" cy="1127376"/>
          </a:xfrm>
        </p:grpSpPr>
        <p:sp>
          <p:nvSpPr>
            <p:cNvPr id="21" name="任意多边形 20"/>
            <p:cNvSpPr/>
            <p:nvPr/>
          </p:nvSpPr>
          <p:spPr>
            <a:xfrm>
              <a:off x="1910363" y="4243745"/>
              <a:ext cx="788441" cy="1127376"/>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a:lnSpc>
                  <a:spcPct val="90000"/>
                </a:lnSpc>
                <a:spcAft>
                  <a:spcPct val="35000"/>
                </a:spcAft>
                <a:defRPr/>
              </a:pPr>
              <a:endParaRPr lang="en-US" altLang="zh-CN" sz="1200" dirty="0"/>
            </a:p>
            <a:p>
              <a:pPr algn="ctr" defTabSz="889000">
                <a:lnSpc>
                  <a:spcPct val="90000"/>
                </a:lnSpc>
                <a:spcAft>
                  <a:spcPct val="35000"/>
                </a:spcAft>
                <a:defRPr/>
              </a:pPr>
              <a:r>
                <a:rPr lang="en-US" altLang="zh-CN" sz="3200" dirty="0"/>
                <a:t>5</a:t>
              </a:r>
              <a:endParaRPr lang="zh-CN" altLang="en-US" sz="3200" dirty="0"/>
            </a:p>
          </p:txBody>
        </p:sp>
        <p:sp>
          <p:nvSpPr>
            <p:cNvPr id="22" name="同侧圆角矩形 21"/>
            <p:cNvSpPr/>
            <p:nvPr/>
          </p:nvSpPr>
          <p:spPr>
            <a:xfrm rot="5400000">
              <a:off x="4985901" y="1956648"/>
              <a:ext cx="733363" cy="5307558"/>
            </a:xfrm>
            <a:prstGeom prst="round2SameRect">
              <a:avLst/>
            </a:pr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矩形 32"/>
            <p:cNvSpPr>
              <a:spLocks noChangeArrowheads="1"/>
            </p:cNvSpPr>
            <p:nvPr/>
          </p:nvSpPr>
          <p:spPr bwMode="auto">
            <a:xfrm>
              <a:off x="2903977" y="4370329"/>
              <a:ext cx="5109377" cy="5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Wingdings" panose="05000000000000000000" pitchFamily="2" charset="2"/>
                <a:buChar char="Ø"/>
              </a:pPr>
              <a:r>
                <a:rPr lang="zh-CN" altLang="zh-CN" dirty="0">
                  <a:solidFill>
                    <a:srgbClr val="00ACE6"/>
                  </a:solidFill>
                </a:rPr>
                <a:t> </a:t>
              </a:r>
              <a:r>
                <a:rPr lang="en-US" altLang="zh-CN" dirty="0">
                  <a:solidFill>
                    <a:srgbClr val="00ACE6"/>
                  </a:solidFill>
                </a:rPr>
                <a:t>font</a:t>
              </a:r>
              <a:r>
                <a:rPr lang="zh-CN" altLang="en-US" dirty="0">
                  <a:solidFill>
                    <a:srgbClr val="00ACE6"/>
                  </a:solidFill>
                </a:rPr>
                <a:t>综合属性</a:t>
              </a:r>
              <a:r>
                <a:rPr lang="zh-CN" altLang="en-US" dirty="0">
                  <a:solidFill>
                    <a:schemeClr val="accent6"/>
                  </a:solidFill>
                </a:rPr>
                <a:t>用于综合设置字体样式。</a:t>
              </a:r>
            </a:p>
          </p:txBody>
        </p:sp>
      </p:grpSp>
      <p:grpSp>
        <p:nvGrpSpPr>
          <p:cNvPr id="13" name="组合 39"/>
          <p:cNvGrpSpPr>
            <a:grpSpLocks/>
          </p:cNvGrpSpPr>
          <p:nvPr/>
        </p:nvGrpSpPr>
        <p:grpSpPr bwMode="auto">
          <a:xfrm>
            <a:off x="1732027" y="4350135"/>
            <a:ext cx="7911805" cy="873133"/>
            <a:chOff x="1910363" y="5170182"/>
            <a:chExt cx="6096000" cy="1179095"/>
          </a:xfrm>
        </p:grpSpPr>
        <p:sp>
          <p:nvSpPr>
            <p:cNvPr id="18" name="任意多边形 17"/>
            <p:cNvSpPr/>
            <p:nvPr/>
          </p:nvSpPr>
          <p:spPr>
            <a:xfrm>
              <a:off x="1910363" y="5221644"/>
              <a:ext cx="788441" cy="1127633"/>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606" tIns="409100" rIns="14605" bIns="409098" spcCol="1270" anchor="ctr"/>
            <a:lstStyle/>
            <a:p>
              <a:pPr algn="ctr" defTabSz="1022350">
                <a:lnSpc>
                  <a:spcPct val="90000"/>
                </a:lnSpc>
                <a:spcAft>
                  <a:spcPct val="35000"/>
                </a:spcAft>
                <a:defRPr/>
              </a:pPr>
              <a:endParaRPr lang="en-US" altLang="zh-CN" sz="1200" dirty="0"/>
            </a:p>
            <a:p>
              <a:pPr algn="ctr" defTabSz="1022350">
                <a:lnSpc>
                  <a:spcPct val="90000"/>
                </a:lnSpc>
                <a:spcAft>
                  <a:spcPct val="35000"/>
                </a:spcAft>
                <a:defRPr/>
              </a:pPr>
              <a:r>
                <a:rPr lang="en-US" altLang="zh-CN" sz="3200" dirty="0"/>
                <a:t>6</a:t>
              </a:r>
              <a:endParaRPr lang="zh-CN" altLang="en-US" sz="3200" dirty="0"/>
            </a:p>
          </p:txBody>
        </p:sp>
        <p:sp>
          <p:nvSpPr>
            <p:cNvPr id="19" name="任意多边形 18"/>
            <p:cNvSpPr/>
            <p:nvPr/>
          </p:nvSpPr>
          <p:spPr>
            <a:xfrm>
              <a:off x="2698804" y="5221644"/>
              <a:ext cx="5307559" cy="73532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a:lnSpc>
                  <a:spcPct val="90000"/>
                </a:lnSpc>
                <a:spcAft>
                  <a:spcPct val="15000"/>
                </a:spcAft>
                <a:buFontTx/>
                <a:buChar char="••"/>
                <a:defRPr/>
              </a:pPr>
              <a:endParaRPr lang="zh-CN" altLang="en-US" sz="1900"/>
            </a:p>
            <a:p>
              <a:pPr marL="171450" lvl="1" indent="-171450" defTabSz="844550">
                <a:lnSpc>
                  <a:spcPct val="90000"/>
                </a:lnSpc>
                <a:spcAft>
                  <a:spcPct val="15000"/>
                </a:spcAft>
                <a:buFontTx/>
                <a:buChar char="••"/>
                <a:defRPr/>
              </a:pPr>
              <a:endParaRPr lang="zh-CN" altLang="en-US" sz="1900" dirty="0"/>
            </a:p>
          </p:txBody>
        </p:sp>
        <p:sp>
          <p:nvSpPr>
            <p:cNvPr id="20" name="矩形 36"/>
            <p:cNvSpPr>
              <a:spLocks noChangeArrowheads="1"/>
            </p:cNvSpPr>
            <p:nvPr/>
          </p:nvSpPr>
          <p:spPr bwMode="auto">
            <a:xfrm>
              <a:off x="2892689" y="5170182"/>
              <a:ext cx="5108027" cy="101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Wingdings" panose="05000000000000000000" pitchFamily="2" charset="2"/>
                <a:buChar char="Ø"/>
              </a:pPr>
              <a:r>
                <a:rPr lang="en-US" altLang="zh-CN" dirty="0">
                  <a:solidFill>
                    <a:srgbClr val="00ACE6"/>
                  </a:solidFill>
                </a:rPr>
                <a:t>@font-face</a:t>
              </a:r>
              <a:r>
                <a:rPr lang="zh-CN" altLang="en-US" dirty="0">
                  <a:solidFill>
                    <a:srgbClr val="00ACE6"/>
                  </a:solidFill>
                </a:rPr>
                <a:t>属性</a:t>
              </a:r>
              <a:r>
                <a:rPr lang="zh-CN" altLang="en-US" dirty="0">
                  <a:solidFill>
                    <a:schemeClr val="accent6"/>
                  </a:solidFill>
                </a:rPr>
                <a:t>是</a:t>
              </a:r>
              <a:r>
                <a:rPr lang="en-US" altLang="zh-CN" dirty="0">
                  <a:solidFill>
                    <a:schemeClr val="accent6"/>
                  </a:solidFill>
                </a:rPr>
                <a:t>CSS3</a:t>
              </a:r>
              <a:r>
                <a:rPr lang="zh-CN" altLang="en-US" dirty="0">
                  <a:solidFill>
                    <a:schemeClr val="accent6"/>
                  </a:solidFill>
                </a:rPr>
                <a:t>的新增属性，用于定义服务器字体。</a:t>
              </a:r>
            </a:p>
          </p:txBody>
        </p:sp>
      </p:grpSp>
      <p:grpSp>
        <p:nvGrpSpPr>
          <p:cNvPr id="14" name="组合 43"/>
          <p:cNvGrpSpPr>
            <a:grpSpLocks/>
          </p:cNvGrpSpPr>
          <p:nvPr/>
        </p:nvGrpSpPr>
        <p:grpSpPr bwMode="auto">
          <a:xfrm>
            <a:off x="1722952" y="5097855"/>
            <a:ext cx="7911804" cy="785812"/>
            <a:chOff x="1910363" y="4243156"/>
            <a:chExt cx="6095999" cy="1127378"/>
          </a:xfrm>
        </p:grpSpPr>
        <p:sp>
          <p:nvSpPr>
            <p:cNvPr id="15" name="任意多边形 14"/>
            <p:cNvSpPr/>
            <p:nvPr/>
          </p:nvSpPr>
          <p:spPr>
            <a:xfrm>
              <a:off x="1910363" y="4243156"/>
              <a:ext cx="788441" cy="1127378"/>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a:solidFill>
                <a:schemeClr val="bg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a:lnSpc>
                  <a:spcPct val="90000"/>
                </a:lnSpc>
                <a:spcAft>
                  <a:spcPct val="35000"/>
                </a:spcAft>
                <a:defRPr/>
              </a:pPr>
              <a:endParaRPr lang="en-US" altLang="zh-CN" sz="1200" dirty="0"/>
            </a:p>
            <a:p>
              <a:pPr algn="ctr" defTabSz="889000">
                <a:lnSpc>
                  <a:spcPct val="90000"/>
                </a:lnSpc>
                <a:spcAft>
                  <a:spcPct val="35000"/>
                </a:spcAft>
                <a:defRPr/>
              </a:pPr>
              <a:r>
                <a:rPr lang="en-US" altLang="zh-CN" sz="3200" dirty="0"/>
                <a:t>7</a:t>
              </a:r>
              <a:endParaRPr lang="zh-CN" altLang="en-US" sz="3200" dirty="0"/>
            </a:p>
          </p:txBody>
        </p:sp>
        <p:sp>
          <p:nvSpPr>
            <p:cNvPr id="16" name="同侧圆角矩形 15"/>
            <p:cNvSpPr/>
            <p:nvPr/>
          </p:nvSpPr>
          <p:spPr>
            <a:xfrm rot="5400000">
              <a:off x="4985900" y="1956060"/>
              <a:ext cx="733365" cy="5307559"/>
            </a:xfrm>
            <a:prstGeom prst="round2SameRect">
              <a:avLst/>
            </a:prstGeom>
            <a:noFill/>
            <a:ln>
              <a:solidFill>
                <a:schemeClr val="bg1">
                  <a:lumMod val="7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矩形 32"/>
            <p:cNvSpPr>
              <a:spLocks noChangeArrowheads="1"/>
            </p:cNvSpPr>
            <p:nvPr/>
          </p:nvSpPr>
          <p:spPr bwMode="auto">
            <a:xfrm>
              <a:off x="2903977" y="4300752"/>
              <a:ext cx="5102384" cy="9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en-US" altLang="zh-CN" dirty="0">
                  <a:solidFill>
                    <a:srgbClr val="00ACE6"/>
                  </a:solidFill>
                </a:rPr>
                <a:t>word-wrap</a:t>
              </a:r>
              <a:r>
                <a:rPr lang="zh-CN" altLang="en-US" dirty="0">
                  <a:solidFill>
                    <a:srgbClr val="00ACE6"/>
                  </a:solidFill>
                </a:rPr>
                <a:t>属性</a:t>
              </a:r>
              <a:r>
                <a:rPr lang="zh-CN" altLang="en-US" dirty="0">
                  <a:solidFill>
                    <a:schemeClr val="accent6"/>
                  </a:solidFill>
                </a:rPr>
                <a:t>用于实现长单词和</a:t>
              </a:r>
              <a:r>
                <a:rPr lang="en-US" altLang="zh-CN" dirty="0">
                  <a:solidFill>
                    <a:schemeClr val="accent6"/>
                  </a:solidFill>
                </a:rPr>
                <a:t>URL</a:t>
              </a:r>
              <a:r>
                <a:rPr lang="zh-CN" altLang="en-US" dirty="0">
                  <a:solidFill>
                    <a:schemeClr val="accent6"/>
                  </a:solidFill>
                </a:rPr>
                <a:t>地址的自动换行。</a:t>
              </a:r>
            </a:p>
          </p:txBody>
        </p:sp>
      </p:grpSp>
    </p:spTree>
    <p:extLst>
      <p:ext uri="{BB962C8B-B14F-4D97-AF65-F5344CB8AC3E}">
        <p14:creationId xmlns:p14="http://schemas.microsoft.com/office/powerpoint/2010/main" val="2445128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45853" y="208799"/>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3.5.3  </a:t>
            </a:r>
            <a:r>
              <a:rPr lang="zh-CN" altLang="en-US" dirty="0"/>
              <a:t>文本</a:t>
            </a:r>
            <a:r>
              <a:rPr lang="zh-CN" altLang="en-US" dirty="0" smtClean="0"/>
              <a:t>属性</a:t>
            </a:r>
            <a:endParaRPr lang="zh-CN" altLang="en-US" dirty="0"/>
          </a:p>
        </p:txBody>
      </p:sp>
      <p:sp>
        <p:nvSpPr>
          <p:cNvPr id="54275" name="Rectangle 3"/>
          <p:cNvSpPr>
            <a:spLocks noGrp="1" noChangeArrowheads="1"/>
          </p:cNvSpPr>
          <p:nvPr>
            <p:ph type="body" idx="1"/>
          </p:nvPr>
        </p:nvSpPr>
        <p:spPr>
          <a:xfrm>
            <a:off x="1355626" y="908720"/>
            <a:ext cx="9533175" cy="11930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None/>
            </a:pPr>
            <a:r>
              <a:rPr lang="zh-CN" altLang="en-US" dirty="0" smtClean="0">
                <a:latin typeface="+mn-ea"/>
              </a:rPr>
              <a:t>     </a:t>
            </a:r>
            <a:r>
              <a:rPr lang="zh-CN" altLang="en-US" dirty="0">
                <a:latin typeface="+mn-ea"/>
              </a:rPr>
              <a:t>文本属性可定义文本的外观。</a:t>
            </a:r>
            <a:r>
              <a:rPr lang="en-US" altLang="zh-CN" dirty="0">
                <a:latin typeface="+mn-ea"/>
              </a:rPr>
              <a:t>CSS</a:t>
            </a:r>
            <a:r>
              <a:rPr lang="zh-CN" altLang="en-US" dirty="0">
                <a:latin typeface="+mn-ea"/>
              </a:rPr>
              <a:t>文本属性允许改变文本的颜色、字符间距、对齐文本、装饰文本和对文本进行缩进</a:t>
            </a:r>
            <a:r>
              <a:rPr lang="zh-CN" altLang="en-US" dirty="0" smtClean="0">
                <a:latin typeface="+mn-ea"/>
              </a:rPr>
              <a:t>等。</a:t>
            </a:r>
            <a:endParaRPr lang="zh-CN" altLang="en-US" dirty="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grpSp>
        <p:nvGrpSpPr>
          <p:cNvPr id="6" name="组合 5"/>
          <p:cNvGrpSpPr>
            <a:grpSpLocks/>
          </p:cNvGrpSpPr>
          <p:nvPr/>
        </p:nvGrpSpPr>
        <p:grpSpPr bwMode="auto">
          <a:xfrm>
            <a:off x="1438395" y="3735280"/>
            <a:ext cx="8577263" cy="673100"/>
            <a:chOff x="346200" y="3872090"/>
            <a:chExt cx="8576924" cy="673100"/>
          </a:xfrm>
        </p:grpSpPr>
        <p:grpSp>
          <p:nvGrpSpPr>
            <p:cNvPr id="7" name="组合 66"/>
            <p:cNvGrpSpPr>
              <a:grpSpLocks/>
            </p:cNvGrpSpPr>
            <p:nvPr/>
          </p:nvGrpSpPr>
          <p:grpSpPr bwMode="auto">
            <a:xfrm>
              <a:off x="346200" y="3872090"/>
              <a:ext cx="1950571" cy="673100"/>
              <a:chOff x="804241" y="2044701"/>
              <a:chExt cx="1950571" cy="673100"/>
            </a:xfrm>
          </p:grpSpPr>
          <p:sp>
            <p:nvSpPr>
              <p:cNvPr id="17"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矩形 68"/>
              <p:cNvSpPr>
                <a:spLocks noChangeArrowheads="1"/>
              </p:cNvSpPr>
              <p:nvPr/>
            </p:nvSpPr>
            <p:spPr bwMode="auto">
              <a:xfrm>
                <a:off x="903084" y="2136611"/>
                <a:ext cx="17491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text-transform</a:t>
                </a:r>
                <a:endParaRPr lang="zh-CN" altLang="en-US">
                  <a:solidFill>
                    <a:srgbClr val="00B0F0"/>
                  </a:solidFill>
                </a:endParaRPr>
              </a:p>
            </p:txBody>
          </p:sp>
        </p:grpSp>
        <p:grpSp>
          <p:nvGrpSpPr>
            <p:cNvPr id="8" name="组合 69"/>
            <p:cNvGrpSpPr>
              <a:grpSpLocks/>
            </p:cNvGrpSpPr>
            <p:nvPr/>
          </p:nvGrpSpPr>
          <p:grpSpPr bwMode="auto">
            <a:xfrm>
              <a:off x="2554984" y="3872090"/>
              <a:ext cx="1950571" cy="673100"/>
              <a:chOff x="804241" y="2044701"/>
              <a:chExt cx="1950571" cy="673100"/>
            </a:xfrm>
          </p:grpSpPr>
          <p:sp>
            <p:nvSpPr>
              <p:cNvPr id="15"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矩形 71"/>
              <p:cNvSpPr>
                <a:spLocks noChangeArrowheads="1"/>
              </p:cNvSpPr>
              <p:nvPr/>
            </p:nvSpPr>
            <p:spPr bwMode="auto">
              <a:xfrm>
                <a:off x="852284" y="2136611"/>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text-decoration</a:t>
                </a:r>
                <a:endParaRPr lang="zh-CN" altLang="en-US">
                  <a:solidFill>
                    <a:srgbClr val="00B0F0"/>
                  </a:solidFill>
                </a:endParaRPr>
              </a:p>
            </p:txBody>
          </p:sp>
        </p:grpSp>
        <p:grpSp>
          <p:nvGrpSpPr>
            <p:cNvPr id="9" name="组合 72"/>
            <p:cNvGrpSpPr>
              <a:grpSpLocks/>
            </p:cNvGrpSpPr>
            <p:nvPr/>
          </p:nvGrpSpPr>
          <p:grpSpPr bwMode="auto">
            <a:xfrm>
              <a:off x="4763768" y="3872090"/>
              <a:ext cx="1950571" cy="673100"/>
              <a:chOff x="804241" y="2044701"/>
              <a:chExt cx="1950571" cy="673100"/>
            </a:xfrm>
          </p:grpSpPr>
          <p:sp>
            <p:nvSpPr>
              <p:cNvPr id="13"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矩形 74"/>
              <p:cNvSpPr>
                <a:spLocks noChangeArrowheads="1"/>
              </p:cNvSpPr>
              <p:nvPr/>
            </p:nvSpPr>
            <p:spPr bwMode="auto">
              <a:xfrm>
                <a:off x="1093584" y="2136611"/>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text-indent</a:t>
                </a:r>
                <a:endParaRPr lang="zh-CN" altLang="en-US">
                  <a:solidFill>
                    <a:srgbClr val="00B0F0"/>
                  </a:solidFill>
                </a:endParaRPr>
              </a:p>
            </p:txBody>
          </p:sp>
        </p:grpSp>
        <p:grpSp>
          <p:nvGrpSpPr>
            <p:cNvPr id="10" name="组合 75"/>
            <p:cNvGrpSpPr>
              <a:grpSpLocks/>
            </p:cNvGrpSpPr>
            <p:nvPr/>
          </p:nvGrpSpPr>
          <p:grpSpPr bwMode="auto">
            <a:xfrm>
              <a:off x="6972553" y="3872090"/>
              <a:ext cx="1950571" cy="673100"/>
              <a:chOff x="804241" y="2044701"/>
              <a:chExt cx="1950571" cy="673100"/>
            </a:xfrm>
          </p:grpSpPr>
          <p:sp>
            <p:nvSpPr>
              <p:cNvPr id="11"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矩形 77"/>
              <p:cNvSpPr>
                <a:spLocks noChangeArrowheads="1"/>
              </p:cNvSpPr>
              <p:nvPr/>
            </p:nvSpPr>
            <p:spPr bwMode="auto">
              <a:xfrm>
                <a:off x="1055484" y="2073111"/>
                <a:ext cx="150554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a:solidFill>
                      <a:srgbClr val="00B0F0"/>
                    </a:solidFill>
                  </a:rPr>
                  <a:t>white-space</a:t>
                </a:r>
                <a:endParaRPr lang="zh-CN" altLang="en-US" b="1">
                  <a:solidFill>
                    <a:srgbClr val="00B0F0"/>
                  </a:solidFill>
                </a:endParaRPr>
              </a:p>
            </p:txBody>
          </p:sp>
        </p:grpSp>
      </p:grpSp>
      <p:grpSp>
        <p:nvGrpSpPr>
          <p:cNvPr id="19" name="组合 18"/>
          <p:cNvGrpSpPr>
            <a:grpSpLocks/>
          </p:cNvGrpSpPr>
          <p:nvPr/>
        </p:nvGrpSpPr>
        <p:grpSpPr bwMode="auto">
          <a:xfrm>
            <a:off x="1444745" y="2439880"/>
            <a:ext cx="8596313" cy="673100"/>
            <a:chOff x="353003" y="2576689"/>
            <a:chExt cx="8595732" cy="673101"/>
          </a:xfrm>
        </p:grpSpPr>
        <p:grpSp>
          <p:nvGrpSpPr>
            <p:cNvPr id="20" name="组合 47"/>
            <p:cNvGrpSpPr>
              <a:grpSpLocks/>
            </p:cNvGrpSpPr>
            <p:nvPr/>
          </p:nvGrpSpPr>
          <p:grpSpPr bwMode="auto">
            <a:xfrm>
              <a:off x="353003" y="2576689"/>
              <a:ext cx="1131421" cy="598311"/>
              <a:chOff x="804240" y="2044700"/>
              <a:chExt cx="1131421" cy="598311"/>
            </a:xfrm>
          </p:grpSpPr>
          <p:sp>
            <p:nvSpPr>
              <p:cNvPr id="33" name="圆角矩形标注 1"/>
              <p:cNvSpPr>
                <a:spLocks noChangeArrowheads="1"/>
              </p:cNvSpPr>
              <p:nvPr/>
            </p:nvSpPr>
            <p:spPr bwMode="auto">
              <a:xfrm>
                <a:off x="804240" y="2044700"/>
                <a:ext cx="1131421" cy="598311"/>
              </a:xfrm>
              <a:prstGeom prst="wedgeRoundRectCallout">
                <a:avLst>
                  <a:gd name="adj1" fmla="val -20833"/>
                  <a:gd name="adj2" fmla="val 62500"/>
                  <a:gd name="adj3" fmla="val 16667"/>
                </a:avLst>
              </a:prstGeom>
              <a:noFill/>
              <a:ln w="19050" algn="ctr">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 name="矩形 46"/>
              <p:cNvSpPr>
                <a:spLocks noChangeArrowheads="1"/>
              </p:cNvSpPr>
              <p:nvPr/>
            </p:nvSpPr>
            <p:spPr bwMode="auto">
              <a:xfrm>
                <a:off x="991984" y="2136611"/>
                <a:ext cx="748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color</a:t>
                </a:r>
                <a:endParaRPr lang="zh-CN" altLang="en-US">
                  <a:solidFill>
                    <a:srgbClr val="00B0F0"/>
                  </a:solidFill>
                </a:endParaRPr>
              </a:p>
            </p:txBody>
          </p:sp>
        </p:grpSp>
        <p:grpSp>
          <p:nvGrpSpPr>
            <p:cNvPr id="21" name="组合 48"/>
            <p:cNvGrpSpPr>
              <a:grpSpLocks/>
            </p:cNvGrpSpPr>
            <p:nvPr/>
          </p:nvGrpSpPr>
          <p:grpSpPr bwMode="auto">
            <a:xfrm>
              <a:off x="1598316" y="2576690"/>
              <a:ext cx="1950571" cy="673100"/>
              <a:chOff x="804241" y="2044701"/>
              <a:chExt cx="1950571" cy="673100"/>
            </a:xfrm>
          </p:grpSpPr>
          <p:sp>
            <p:nvSpPr>
              <p:cNvPr id="31"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矩形 50"/>
              <p:cNvSpPr>
                <a:spLocks noChangeArrowheads="1"/>
              </p:cNvSpPr>
              <p:nvPr/>
            </p:nvSpPr>
            <p:spPr bwMode="auto">
              <a:xfrm>
                <a:off x="953884" y="2136611"/>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letter-spacing</a:t>
                </a:r>
                <a:endParaRPr lang="zh-CN" altLang="en-US">
                  <a:solidFill>
                    <a:srgbClr val="00B0F0"/>
                  </a:solidFill>
                </a:endParaRPr>
              </a:p>
            </p:txBody>
          </p:sp>
        </p:grpSp>
        <p:grpSp>
          <p:nvGrpSpPr>
            <p:cNvPr id="22" name="组合 60"/>
            <p:cNvGrpSpPr>
              <a:grpSpLocks/>
            </p:cNvGrpSpPr>
            <p:nvPr/>
          </p:nvGrpSpPr>
          <p:grpSpPr bwMode="auto">
            <a:xfrm>
              <a:off x="3662779" y="2576690"/>
              <a:ext cx="1950571" cy="673100"/>
              <a:chOff x="804241" y="2044701"/>
              <a:chExt cx="1950571" cy="673100"/>
            </a:xfrm>
          </p:grpSpPr>
          <p:sp>
            <p:nvSpPr>
              <p:cNvPr id="29"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矩形 62"/>
              <p:cNvSpPr>
                <a:spLocks noChangeArrowheads="1"/>
              </p:cNvSpPr>
              <p:nvPr/>
            </p:nvSpPr>
            <p:spPr bwMode="auto">
              <a:xfrm>
                <a:off x="953884" y="2136611"/>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word-spacing</a:t>
                </a:r>
                <a:endParaRPr lang="zh-CN" altLang="en-US">
                  <a:solidFill>
                    <a:srgbClr val="00B0F0"/>
                  </a:solidFill>
                </a:endParaRPr>
              </a:p>
            </p:txBody>
          </p:sp>
        </p:grpSp>
        <p:grpSp>
          <p:nvGrpSpPr>
            <p:cNvPr id="23" name="组合 63"/>
            <p:cNvGrpSpPr>
              <a:grpSpLocks/>
            </p:cNvGrpSpPr>
            <p:nvPr/>
          </p:nvGrpSpPr>
          <p:grpSpPr bwMode="auto">
            <a:xfrm>
              <a:off x="5727242" y="2576690"/>
              <a:ext cx="1950571" cy="673100"/>
              <a:chOff x="804241" y="2044701"/>
              <a:chExt cx="1950571" cy="673100"/>
            </a:xfrm>
          </p:grpSpPr>
          <p:sp>
            <p:nvSpPr>
              <p:cNvPr id="27" name="圆角矩形标注 49"/>
              <p:cNvSpPr>
                <a:spLocks/>
              </p:cNvSpPr>
              <p:nvPr/>
            </p:nvSpPr>
            <p:spPr bwMode="auto">
              <a:xfrm>
                <a:off x="804241" y="2044701"/>
                <a:ext cx="1950571" cy="673100"/>
              </a:xfrm>
              <a:custGeom>
                <a:avLst/>
                <a:gdLst>
                  <a:gd name="T0" fmla="*/ 0 w 1950571"/>
                  <a:gd name="T1" fmla="*/ 99720 h 673100"/>
                  <a:gd name="T2" fmla="*/ 99720 w 1950571"/>
                  <a:gd name="T3" fmla="*/ 0 h 673100"/>
                  <a:gd name="T4" fmla="*/ 188570 w 1950571"/>
                  <a:gd name="T5" fmla="*/ 0 h 673100"/>
                  <a:gd name="T6" fmla="*/ 188570 w 1950571"/>
                  <a:gd name="T7" fmla="*/ 0 h 673100"/>
                  <a:gd name="T8" fmla="*/ 471425 w 1950571"/>
                  <a:gd name="T9" fmla="*/ 0 h 673100"/>
                  <a:gd name="T10" fmla="*/ 1869901 w 1950571"/>
                  <a:gd name="T11" fmla="*/ 9525 h 673100"/>
                  <a:gd name="T12" fmla="*/ 1950571 w 1950571"/>
                  <a:gd name="T13" fmla="*/ 133058 h 673100"/>
                  <a:gd name="T14" fmla="*/ 1948189 w 1950571"/>
                  <a:gd name="T15" fmla="*/ 481922 h 673100"/>
                  <a:gd name="T16" fmla="*/ 1846089 w 1950571"/>
                  <a:gd name="T17" fmla="*/ 593549 h 673100"/>
                  <a:gd name="T18" fmla="*/ 471425 w 1950571"/>
                  <a:gd name="T19" fmla="*/ 598311 h 673100"/>
                  <a:gd name="T20" fmla="*/ 330002 w 1950571"/>
                  <a:gd name="T21" fmla="*/ 673100 h 673100"/>
                  <a:gd name="T22" fmla="*/ 188570 w 1950571"/>
                  <a:gd name="T23" fmla="*/ 598311 h 673100"/>
                  <a:gd name="T24" fmla="*/ 99720 w 1950571"/>
                  <a:gd name="T25" fmla="*/ 598311 h 673100"/>
                  <a:gd name="T26" fmla="*/ 0 w 1950571"/>
                  <a:gd name="T27" fmla="*/ 498591 h 673100"/>
                  <a:gd name="T28" fmla="*/ 0 w 1950571"/>
                  <a:gd name="T29" fmla="*/ 498593 h 673100"/>
                  <a:gd name="T30" fmla="*/ 0 w 1950571"/>
                  <a:gd name="T31" fmla="*/ 349015 h 673100"/>
                  <a:gd name="T32" fmla="*/ 0 w 1950571"/>
                  <a:gd name="T33" fmla="*/ 349015 h 673100"/>
                  <a:gd name="T34" fmla="*/ 0 w 1950571"/>
                  <a:gd name="T35" fmla="*/ 99720 h 673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0571" h="673100">
                    <a:moveTo>
                      <a:pt x="0" y="99720"/>
                    </a:moveTo>
                    <a:cubicBezTo>
                      <a:pt x="0" y="44646"/>
                      <a:pt x="44646" y="0"/>
                      <a:pt x="99720" y="0"/>
                    </a:cubicBez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矩形 65"/>
              <p:cNvSpPr>
                <a:spLocks noChangeArrowheads="1"/>
              </p:cNvSpPr>
              <p:nvPr/>
            </p:nvSpPr>
            <p:spPr bwMode="auto">
              <a:xfrm>
                <a:off x="1080884" y="2136611"/>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line-height</a:t>
                </a:r>
                <a:endParaRPr lang="zh-CN" altLang="en-US">
                  <a:solidFill>
                    <a:srgbClr val="00B0F0"/>
                  </a:solidFill>
                </a:endParaRPr>
              </a:p>
            </p:txBody>
          </p:sp>
        </p:grpSp>
        <p:grpSp>
          <p:nvGrpSpPr>
            <p:cNvPr id="24" name="组合 78"/>
            <p:cNvGrpSpPr>
              <a:grpSpLocks/>
            </p:cNvGrpSpPr>
            <p:nvPr/>
          </p:nvGrpSpPr>
          <p:grpSpPr bwMode="auto">
            <a:xfrm>
              <a:off x="7738147" y="2576689"/>
              <a:ext cx="1210588" cy="598311"/>
              <a:chOff x="750684" y="2044700"/>
              <a:chExt cx="1210588" cy="598311"/>
            </a:xfrm>
          </p:grpSpPr>
          <p:sp>
            <p:nvSpPr>
              <p:cNvPr id="25" name="圆角矩形标注 79"/>
              <p:cNvSpPr>
                <a:spLocks noChangeArrowheads="1"/>
              </p:cNvSpPr>
              <p:nvPr/>
            </p:nvSpPr>
            <p:spPr bwMode="auto">
              <a:xfrm>
                <a:off x="804240" y="2044700"/>
                <a:ext cx="1131421" cy="598311"/>
              </a:xfrm>
              <a:prstGeom prst="wedgeRoundRectCallout">
                <a:avLst>
                  <a:gd name="adj1" fmla="val -20833"/>
                  <a:gd name="adj2" fmla="val 62500"/>
                  <a:gd name="adj3" fmla="val 16667"/>
                </a:avLst>
              </a:prstGeom>
              <a:noFill/>
              <a:ln w="19050" algn="ctr">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 name="矩形 80"/>
              <p:cNvSpPr>
                <a:spLocks noChangeArrowheads="1"/>
              </p:cNvSpPr>
              <p:nvPr/>
            </p:nvSpPr>
            <p:spPr bwMode="auto">
              <a:xfrm>
                <a:off x="750684" y="2136611"/>
                <a:ext cx="1210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B0F0"/>
                    </a:solidFill>
                  </a:rPr>
                  <a:t>text-align</a:t>
                </a:r>
                <a:endParaRPr lang="zh-CN" altLang="en-US">
                  <a:solidFill>
                    <a:srgbClr val="00B0F0"/>
                  </a:solidFill>
                </a:endParaRPr>
              </a:p>
            </p:txBody>
          </p:sp>
        </p:grpSp>
      </p:grpSp>
      <p:grpSp>
        <p:nvGrpSpPr>
          <p:cNvPr id="36" name="组合 38"/>
          <p:cNvGrpSpPr>
            <a:grpSpLocks/>
          </p:cNvGrpSpPr>
          <p:nvPr/>
        </p:nvGrpSpPr>
        <p:grpSpPr bwMode="auto">
          <a:xfrm>
            <a:off x="1444745" y="4768881"/>
            <a:ext cx="1951325" cy="673177"/>
            <a:chOff x="804241" y="2044701"/>
            <a:chExt cx="1950571" cy="673100"/>
          </a:xfrm>
        </p:grpSpPr>
        <p:sp>
          <p:nvSpPr>
            <p:cNvPr id="37" name="圆角矩形标注 49"/>
            <p:cNvSpPr/>
            <p:nvPr/>
          </p:nvSpPr>
          <p:spPr bwMode="auto">
            <a:xfrm>
              <a:off x="803800" y="2045494"/>
              <a:ext cx="1950283" cy="673023"/>
            </a:xfrm>
            <a:custGeom>
              <a:avLst/>
              <a:gdLst>
                <a:gd name="connsiteX0" fmla="*/ 0 w 1131421"/>
                <a:gd name="connsiteY0" fmla="*/ 99720 h 598311"/>
                <a:gd name="connsiteX1" fmla="*/ 99720 w 1131421"/>
                <a:gd name="connsiteY1" fmla="*/ 0 h 598311"/>
                <a:gd name="connsiteX2" fmla="*/ 188570 w 1131421"/>
                <a:gd name="connsiteY2" fmla="*/ 0 h 598311"/>
                <a:gd name="connsiteX3" fmla="*/ 188570 w 1131421"/>
                <a:gd name="connsiteY3" fmla="*/ 0 h 598311"/>
                <a:gd name="connsiteX4" fmla="*/ 471425 w 1131421"/>
                <a:gd name="connsiteY4" fmla="*/ 0 h 598311"/>
                <a:gd name="connsiteX5" fmla="*/ 1031701 w 1131421"/>
                <a:gd name="connsiteY5" fmla="*/ 0 h 598311"/>
                <a:gd name="connsiteX6" fmla="*/ 1131421 w 1131421"/>
                <a:gd name="connsiteY6" fmla="*/ 99720 h 598311"/>
                <a:gd name="connsiteX7" fmla="*/ 1131421 w 1131421"/>
                <a:gd name="connsiteY7" fmla="*/ 349015 h 598311"/>
                <a:gd name="connsiteX8" fmla="*/ 1131421 w 1131421"/>
                <a:gd name="connsiteY8" fmla="*/ 349015 h 598311"/>
                <a:gd name="connsiteX9" fmla="*/ 1131421 w 1131421"/>
                <a:gd name="connsiteY9" fmla="*/ 498593 h 598311"/>
                <a:gd name="connsiteX10" fmla="*/ 1131421 w 1131421"/>
                <a:gd name="connsiteY10" fmla="*/ 498591 h 598311"/>
                <a:gd name="connsiteX11" fmla="*/ 1031701 w 1131421"/>
                <a:gd name="connsiteY11" fmla="*/ 598311 h 598311"/>
                <a:gd name="connsiteX12" fmla="*/ 471425 w 1131421"/>
                <a:gd name="connsiteY12" fmla="*/ 598311 h 598311"/>
                <a:gd name="connsiteX13" fmla="*/ 330002 w 1131421"/>
                <a:gd name="connsiteY13" fmla="*/ 673100 h 598311"/>
                <a:gd name="connsiteX14" fmla="*/ 188570 w 1131421"/>
                <a:gd name="connsiteY14" fmla="*/ 598311 h 598311"/>
                <a:gd name="connsiteX15" fmla="*/ 99720 w 1131421"/>
                <a:gd name="connsiteY15" fmla="*/ 598311 h 598311"/>
                <a:gd name="connsiteX16" fmla="*/ 0 w 1131421"/>
                <a:gd name="connsiteY16" fmla="*/ 498591 h 598311"/>
                <a:gd name="connsiteX17" fmla="*/ 0 w 1131421"/>
                <a:gd name="connsiteY17" fmla="*/ 498593 h 598311"/>
                <a:gd name="connsiteX18" fmla="*/ 0 w 1131421"/>
                <a:gd name="connsiteY18" fmla="*/ 349015 h 598311"/>
                <a:gd name="connsiteX19" fmla="*/ 0 w 1131421"/>
                <a:gd name="connsiteY19" fmla="*/ 349015 h 598311"/>
                <a:gd name="connsiteX20" fmla="*/ 0 w 1131421"/>
                <a:gd name="connsiteY20" fmla="*/ 99720 h 598311"/>
                <a:gd name="connsiteX0" fmla="*/ 0 w 1941046"/>
                <a:gd name="connsiteY0" fmla="*/ 99720 h 673100"/>
                <a:gd name="connsiteX1" fmla="*/ 99720 w 1941046"/>
                <a:gd name="connsiteY1" fmla="*/ 0 h 673100"/>
                <a:gd name="connsiteX2" fmla="*/ 188570 w 1941046"/>
                <a:gd name="connsiteY2" fmla="*/ 0 h 673100"/>
                <a:gd name="connsiteX3" fmla="*/ 188570 w 1941046"/>
                <a:gd name="connsiteY3" fmla="*/ 0 h 673100"/>
                <a:gd name="connsiteX4" fmla="*/ 471425 w 1941046"/>
                <a:gd name="connsiteY4" fmla="*/ 0 h 673100"/>
                <a:gd name="connsiteX5" fmla="*/ 1031701 w 1941046"/>
                <a:gd name="connsiteY5" fmla="*/ 0 h 673100"/>
                <a:gd name="connsiteX6" fmla="*/ 1131421 w 1941046"/>
                <a:gd name="connsiteY6" fmla="*/ 99720 h 673100"/>
                <a:gd name="connsiteX7" fmla="*/ 1131421 w 1941046"/>
                <a:gd name="connsiteY7" fmla="*/ 349015 h 673100"/>
                <a:gd name="connsiteX8" fmla="*/ 1131421 w 1941046"/>
                <a:gd name="connsiteY8" fmla="*/ 349015 h 673100"/>
                <a:gd name="connsiteX9" fmla="*/ 1131421 w 1941046"/>
                <a:gd name="connsiteY9" fmla="*/ 498593 h 673100"/>
                <a:gd name="connsiteX10" fmla="*/ 1941046 w 1941046"/>
                <a:gd name="connsiteY10" fmla="*/ 484303 h 673100"/>
                <a:gd name="connsiteX11" fmla="*/ 1031701 w 1941046"/>
                <a:gd name="connsiteY11" fmla="*/ 598311 h 673100"/>
                <a:gd name="connsiteX12" fmla="*/ 471425 w 1941046"/>
                <a:gd name="connsiteY12" fmla="*/ 598311 h 673100"/>
                <a:gd name="connsiteX13" fmla="*/ 330002 w 1941046"/>
                <a:gd name="connsiteY13" fmla="*/ 673100 h 673100"/>
                <a:gd name="connsiteX14" fmla="*/ 188570 w 1941046"/>
                <a:gd name="connsiteY14" fmla="*/ 598311 h 673100"/>
                <a:gd name="connsiteX15" fmla="*/ 99720 w 1941046"/>
                <a:gd name="connsiteY15" fmla="*/ 598311 h 673100"/>
                <a:gd name="connsiteX16" fmla="*/ 0 w 1941046"/>
                <a:gd name="connsiteY16" fmla="*/ 498591 h 673100"/>
                <a:gd name="connsiteX17" fmla="*/ 0 w 1941046"/>
                <a:gd name="connsiteY17" fmla="*/ 498593 h 673100"/>
                <a:gd name="connsiteX18" fmla="*/ 0 w 1941046"/>
                <a:gd name="connsiteY18" fmla="*/ 349015 h 673100"/>
                <a:gd name="connsiteX19" fmla="*/ 0 w 1941046"/>
                <a:gd name="connsiteY19" fmla="*/ 349015 h 673100"/>
                <a:gd name="connsiteX20" fmla="*/ 0 w 1941046"/>
                <a:gd name="connsiteY20" fmla="*/ 99720 h 673100"/>
                <a:gd name="connsiteX0" fmla="*/ 0 w 1941046"/>
                <a:gd name="connsiteY0" fmla="*/ 99720 h 673100"/>
                <a:gd name="connsiteX1" fmla="*/ 99720 w 1941046"/>
                <a:gd name="connsiteY1" fmla="*/ 0 h 673100"/>
                <a:gd name="connsiteX2" fmla="*/ 188570 w 1941046"/>
                <a:gd name="connsiteY2" fmla="*/ 0 h 673100"/>
                <a:gd name="connsiteX3" fmla="*/ 188570 w 1941046"/>
                <a:gd name="connsiteY3" fmla="*/ 0 h 673100"/>
                <a:gd name="connsiteX4" fmla="*/ 471425 w 1941046"/>
                <a:gd name="connsiteY4" fmla="*/ 0 h 673100"/>
                <a:gd name="connsiteX5" fmla="*/ 1031701 w 1941046"/>
                <a:gd name="connsiteY5" fmla="*/ 0 h 673100"/>
                <a:gd name="connsiteX6" fmla="*/ 1131421 w 1941046"/>
                <a:gd name="connsiteY6" fmla="*/ 99720 h 673100"/>
                <a:gd name="connsiteX7" fmla="*/ 1131421 w 1941046"/>
                <a:gd name="connsiteY7" fmla="*/ 349015 h 673100"/>
                <a:gd name="connsiteX8" fmla="*/ 1131421 w 1941046"/>
                <a:gd name="connsiteY8" fmla="*/ 349015 h 673100"/>
                <a:gd name="connsiteX9" fmla="*/ 1131421 w 1941046"/>
                <a:gd name="connsiteY9" fmla="*/ 498593 h 673100"/>
                <a:gd name="connsiteX10" fmla="*/ 1941046 w 1941046"/>
                <a:gd name="connsiteY10" fmla="*/ 484303 h 673100"/>
                <a:gd name="connsiteX11" fmla="*/ 1846089 w 1941046"/>
                <a:gd name="connsiteY11" fmla="*/ 593549 h 673100"/>
                <a:gd name="connsiteX12" fmla="*/ 471425 w 1941046"/>
                <a:gd name="connsiteY12" fmla="*/ 598311 h 673100"/>
                <a:gd name="connsiteX13" fmla="*/ 330002 w 1941046"/>
                <a:gd name="connsiteY13" fmla="*/ 673100 h 673100"/>
                <a:gd name="connsiteX14" fmla="*/ 188570 w 1941046"/>
                <a:gd name="connsiteY14" fmla="*/ 598311 h 673100"/>
                <a:gd name="connsiteX15" fmla="*/ 99720 w 1941046"/>
                <a:gd name="connsiteY15" fmla="*/ 598311 h 673100"/>
                <a:gd name="connsiteX16" fmla="*/ 0 w 1941046"/>
                <a:gd name="connsiteY16" fmla="*/ 498591 h 673100"/>
                <a:gd name="connsiteX17" fmla="*/ 0 w 1941046"/>
                <a:gd name="connsiteY17" fmla="*/ 498593 h 673100"/>
                <a:gd name="connsiteX18" fmla="*/ 0 w 1941046"/>
                <a:gd name="connsiteY18" fmla="*/ 349015 h 673100"/>
                <a:gd name="connsiteX19" fmla="*/ 0 w 1941046"/>
                <a:gd name="connsiteY19" fmla="*/ 349015 h 673100"/>
                <a:gd name="connsiteX20" fmla="*/ 0 w 1941046"/>
                <a:gd name="connsiteY20"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031701 w 1950571"/>
                <a:gd name="connsiteY5" fmla="*/ 0 h 673100"/>
                <a:gd name="connsiteX6" fmla="*/ 1950571 w 1950571"/>
                <a:gd name="connsiteY6" fmla="*/ 133058 h 673100"/>
                <a:gd name="connsiteX7" fmla="*/ 1131421 w 1950571"/>
                <a:gd name="connsiteY7" fmla="*/ 349015 h 673100"/>
                <a:gd name="connsiteX8" fmla="*/ 1131421 w 1950571"/>
                <a:gd name="connsiteY8" fmla="*/ 349015 h 673100"/>
                <a:gd name="connsiteX9" fmla="*/ 1131421 w 1950571"/>
                <a:gd name="connsiteY9" fmla="*/ 498593 h 673100"/>
                <a:gd name="connsiteX10" fmla="*/ 1941046 w 1950571"/>
                <a:gd name="connsiteY10" fmla="*/ 484303 h 673100"/>
                <a:gd name="connsiteX11" fmla="*/ 1846089 w 1950571"/>
                <a:gd name="connsiteY11" fmla="*/ 593549 h 673100"/>
                <a:gd name="connsiteX12" fmla="*/ 471425 w 1950571"/>
                <a:gd name="connsiteY12" fmla="*/ 598311 h 673100"/>
                <a:gd name="connsiteX13" fmla="*/ 330002 w 1950571"/>
                <a:gd name="connsiteY13" fmla="*/ 673100 h 673100"/>
                <a:gd name="connsiteX14" fmla="*/ 188570 w 1950571"/>
                <a:gd name="connsiteY14" fmla="*/ 598311 h 673100"/>
                <a:gd name="connsiteX15" fmla="*/ 99720 w 1950571"/>
                <a:gd name="connsiteY15" fmla="*/ 598311 h 673100"/>
                <a:gd name="connsiteX16" fmla="*/ 0 w 1950571"/>
                <a:gd name="connsiteY16" fmla="*/ 498591 h 673100"/>
                <a:gd name="connsiteX17" fmla="*/ 0 w 1950571"/>
                <a:gd name="connsiteY17" fmla="*/ 498593 h 673100"/>
                <a:gd name="connsiteX18" fmla="*/ 0 w 1950571"/>
                <a:gd name="connsiteY18" fmla="*/ 349015 h 673100"/>
                <a:gd name="connsiteX19" fmla="*/ 0 w 1950571"/>
                <a:gd name="connsiteY19" fmla="*/ 349015 h 673100"/>
                <a:gd name="connsiteX20" fmla="*/ 0 w 1950571"/>
                <a:gd name="connsiteY20"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131421 w 1950571"/>
                <a:gd name="connsiteY7" fmla="*/ 349015 h 673100"/>
                <a:gd name="connsiteX8" fmla="*/ 1131421 w 1950571"/>
                <a:gd name="connsiteY8" fmla="*/ 349015 h 673100"/>
                <a:gd name="connsiteX9" fmla="*/ 1131421 w 1950571"/>
                <a:gd name="connsiteY9" fmla="*/ 498593 h 673100"/>
                <a:gd name="connsiteX10" fmla="*/ 1941046 w 1950571"/>
                <a:gd name="connsiteY10" fmla="*/ 484303 h 673100"/>
                <a:gd name="connsiteX11" fmla="*/ 1846089 w 1950571"/>
                <a:gd name="connsiteY11" fmla="*/ 593549 h 673100"/>
                <a:gd name="connsiteX12" fmla="*/ 471425 w 1950571"/>
                <a:gd name="connsiteY12" fmla="*/ 598311 h 673100"/>
                <a:gd name="connsiteX13" fmla="*/ 330002 w 1950571"/>
                <a:gd name="connsiteY13" fmla="*/ 673100 h 673100"/>
                <a:gd name="connsiteX14" fmla="*/ 188570 w 1950571"/>
                <a:gd name="connsiteY14" fmla="*/ 598311 h 673100"/>
                <a:gd name="connsiteX15" fmla="*/ 99720 w 1950571"/>
                <a:gd name="connsiteY15" fmla="*/ 598311 h 673100"/>
                <a:gd name="connsiteX16" fmla="*/ 0 w 1950571"/>
                <a:gd name="connsiteY16" fmla="*/ 498591 h 673100"/>
                <a:gd name="connsiteX17" fmla="*/ 0 w 1950571"/>
                <a:gd name="connsiteY17" fmla="*/ 498593 h 673100"/>
                <a:gd name="connsiteX18" fmla="*/ 0 w 1950571"/>
                <a:gd name="connsiteY18" fmla="*/ 349015 h 673100"/>
                <a:gd name="connsiteX19" fmla="*/ 0 w 1950571"/>
                <a:gd name="connsiteY19" fmla="*/ 349015 h 673100"/>
                <a:gd name="connsiteX20" fmla="*/ 0 w 1950571"/>
                <a:gd name="connsiteY20" fmla="*/ 99720 h 673100"/>
                <a:gd name="connsiteX0" fmla="*/ 0 w 1964858"/>
                <a:gd name="connsiteY0" fmla="*/ 99720 h 673100"/>
                <a:gd name="connsiteX1" fmla="*/ 99720 w 1964858"/>
                <a:gd name="connsiteY1" fmla="*/ 0 h 673100"/>
                <a:gd name="connsiteX2" fmla="*/ 188570 w 1964858"/>
                <a:gd name="connsiteY2" fmla="*/ 0 h 673100"/>
                <a:gd name="connsiteX3" fmla="*/ 188570 w 1964858"/>
                <a:gd name="connsiteY3" fmla="*/ 0 h 673100"/>
                <a:gd name="connsiteX4" fmla="*/ 471425 w 1964858"/>
                <a:gd name="connsiteY4" fmla="*/ 0 h 673100"/>
                <a:gd name="connsiteX5" fmla="*/ 1869901 w 1964858"/>
                <a:gd name="connsiteY5" fmla="*/ 9525 h 673100"/>
                <a:gd name="connsiteX6" fmla="*/ 1950571 w 1964858"/>
                <a:gd name="connsiteY6" fmla="*/ 133058 h 673100"/>
                <a:gd name="connsiteX7" fmla="*/ 1131421 w 1964858"/>
                <a:gd name="connsiteY7" fmla="*/ 349015 h 673100"/>
                <a:gd name="connsiteX8" fmla="*/ 1964858 w 1964858"/>
                <a:gd name="connsiteY8" fmla="*/ 268053 h 673100"/>
                <a:gd name="connsiteX9" fmla="*/ 1131421 w 1964858"/>
                <a:gd name="connsiteY9" fmla="*/ 498593 h 673100"/>
                <a:gd name="connsiteX10" fmla="*/ 1941046 w 1964858"/>
                <a:gd name="connsiteY10" fmla="*/ 484303 h 673100"/>
                <a:gd name="connsiteX11" fmla="*/ 1846089 w 1964858"/>
                <a:gd name="connsiteY11" fmla="*/ 593549 h 673100"/>
                <a:gd name="connsiteX12" fmla="*/ 471425 w 1964858"/>
                <a:gd name="connsiteY12" fmla="*/ 598311 h 673100"/>
                <a:gd name="connsiteX13" fmla="*/ 330002 w 1964858"/>
                <a:gd name="connsiteY13" fmla="*/ 673100 h 673100"/>
                <a:gd name="connsiteX14" fmla="*/ 188570 w 1964858"/>
                <a:gd name="connsiteY14" fmla="*/ 598311 h 673100"/>
                <a:gd name="connsiteX15" fmla="*/ 99720 w 1964858"/>
                <a:gd name="connsiteY15" fmla="*/ 598311 h 673100"/>
                <a:gd name="connsiteX16" fmla="*/ 0 w 1964858"/>
                <a:gd name="connsiteY16" fmla="*/ 498591 h 673100"/>
                <a:gd name="connsiteX17" fmla="*/ 0 w 1964858"/>
                <a:gd name="connsiteY17" fmla="*/ 498593 h 673100"/>
                <a:gd name="connsiteX18" fmla="*/ 0 w 1964858"/>
                <a:gd name="connsiteY18" fmla="*/ 349015 h 673100"/>
                <a:gd name="connsiteX19" fmla="*/ 0 w 1964858"/>
                <a:gd name="connsiteY19" fmla="*/ 349015 h 673100"/>
                <a:gd name="connsiteX20" fmla="*/ 0 w 1964858"/>
                <a:gd name="connsiteY20" fmla="*/ 99720 h 673100"/>
                <a:gd name="connsiteX0" fmla="*/ 0 w 1964858"/>
                <a:gd name="connsiteY0" fmla="*/ 99720 h 673100"/>
                <a:gd name="connsiteX1" fmla="*/ 99720 w 1964858"/>
                <a:gd name="connsiteY1" fmla="*/ 0 h 673100"/>
                <a:gd name="connsiteX2" fmla="*/ 188570 w 1964858"/>
                <a:gd name="connsiteY2" fmla="*/ 0 h 673100"/>
                <a:gd name="connsiteX3" fmla="*/ 188570 w 1964858"/>
                <a:gd name="connsiteY3" fmla="*/ 0 h 673100"/>
                <a:gd name="connsiteX4" fmla="*/ 471425 w 1964858"/>
                <a:gd name="connsiteY4" fmla="*/ 0 h 673100"/>
                <a:gd name="connsiteX5" fmla="*/ 1869901 w 1964858"/>
                <a:gd name="connsiteY5" fmla="*/ 9525 h 673100"/>
                <a:gd name="connsiteX6" fmla="*/ 1950571 w 1964858"/>
                <a:gd name="connsiteY6" fmla="*/ 133058 h 673100"/>
                <a:gd name="connsiteX7" fmla="*/ 1950571 w 1964858"/>
                <a:gd name="connsiteY7" fmla="*/ 196615 h 673100"/>
                <a:gd name="connsiteX8" fmla="*/ 1964858 w 1964858"/>
                <a:gd name="connsiteY8" fmla="*/ 268053 h 673100"/>
                <a:gd name="connsiteX9" fmla="*/ 1131421 w 1964858"/>
                <a:gd name="connsiteY9" fmla="*/ 498593 h 673100"/>
                <a:gd name="connsiteX10" fmla="*/ 1941046 w 1964858"/>
                <a:gd name="connsiteY10" fmla="*/ 484303 h 673100"/>
                <a:gd name="connsiteX11" fmla="*/ 1846089 w 1964858"/>
                <a:gd name="connsiteY11" fmla="*/ 593549 h 673100"/>
                <a:gd name="connsiteX12" fmla="*/ 471425 w 1964858"/>
                <a:gd name="connsiteY12" fmla="*/ 598311 h 673100"/>
                <a:gd name="connsiteX13" fmla="*/ 330002 w 1964858"/>
                <a:gd name="connsiteY13" fmla="*/ 673100 h 673100"/>
                <a:gd name="connsiteX14" fmla="*/ 188570 w 1964858"/>
                <a:gd name="connsiteY14" fmla="*/ 598311 h 673100"/>
                <a:gd name="connsiteX15" fmla="*/ 99720 w 1964858"/>
                <a:gd name="connsiteY15" fmla="*/ 598311 h 673100"/>
                <a:gd name="connsiteX16" fmla="*/ 0 w 1964858"/>
                <a:gd name="connsiteY16" fmla="*/ 498591 h 673100"/>
                <a:gd name="connsiteX17" fmla="*/ 0 w 1964858"/>
                <a:gd name="connsiteY17" fmla="*/ 498593 h 673100"/>
                <a:gd name="connsiteX18" fmla="*/ 0 w 1964858"/>
                <a:gd name="connsiteY18" fmla="*/ 349015 h 673100"/>
                <a:gd name="connsiteX19" fmla="*/ 0 w 1964858"/>
                <a:gd name="connsiteY19" fmla="*/ 349015 h 673100"/>
                <a:gd name="connsiteX20" fmla="*/ 0 w 1964858"/>
                <a:gd name="connsiteY20" fmla="*/ 99720 h 673100"/>
                <a:gd name="connsiteX0" fmla="*/ 0 w 1960096"/>
                <a:gd name="connsiteY0" fmla="*/ 99720 h 673100"/>
                <a:gd name="connsiteX1" fmla="*/ 99720 w 1960096"/>
                <a:gd name="connsiteY1" fmla="*/ 0 h 673100"/>
                <a:gd name="connsiteX2" fmla="*/ 188570 w 1960096"/>
                <a:gd name="connsiteY2" fmla="*/ 0 h 673100"/>
                <a:gd name="connsiteX3" fmla="*/ 188570 w 1960096"/>
                <a:gd name="connsiteY3" fmla="*/ 0 h 673100"/>
                <a:gd name="connsiteX4" fmla="*/ 471425 w 1960096"/>
                <a:gd name="connsiteY4" fmla="*/ 0 h 673100"/>
                <a:gd name="connsiteX5" fmla="*/ 1869901 w 1960096"/>
                <a:gd name="connsiteY5" fmla="*/ 9525 h 673100"/>
                <a:gd name="connsiteX6" fmla="*/ 1950571 w 1960096"/>
                <a:gd name="connsiteY6" fmla="*/ 133058 h 673100"/>
                <a:gd name="connsiteX7" fmla="*/ 1950571 w 1960096"/>
                <a:gd name="connsiteY7" fmla="*/ 196615 h 673100"/>
                <a:gd name="connsiteX8" fmla="*/ 1960096 w 1960096"/>
                <a:gd name="connsiteY8" fmla="*/ 272816 h 673100"/>
                <a:gd name="connsiteX9" fmla="*/ 1131421 w 1960096"/>
                <a:gd name="connsiteY9" fmla="*/ 498593 h 673100"/>
                <a:gd name="connsiteX10" fmla="*/ 1941046 w 1960096"/>
                <a:gd name="connsiteY10" fmla="*/ 484303 h 673100"/>
                <a:gd name="connsiteX11" fmla="*/ 1846089 w 1960096"/>
                <a:gd name="connsiteY11" fmla="*/ 593549 h 673100"/>
                <a:gd name="connsiteX12" fmla="*/ 471425 w 1960096"/>
                <a:gd name="connsiteY12" fmla="*/ 598311 h 673100"/>
                <a:gd name="connsiteX13" fmla="*/ 330002 w 1960096"/>
                <a:gd name="connsiteY13" fmla="*/ 673100 h 673100"/>
                <a:gd name="connsiteX14" fmla="*/ 188570 w 1960096"/>
                <a:gd name="connsiteY14" fmla="*/ 598311 h 673100"/>
                <a:gd name="connsiteX15" fmla="*/ 99720 w 1960096"/>
                <a:gd name="connsiteY15" fmla="*/ 598311 h 673100"/>
                <a:gd name="connsiteX16" fmla="*/ 0 w 1960096"/>
                <a:gd name="connsiteY16" fmla="*/ 498591 h 673100"/>
                <a:gd name="connsiteX17" fmla="*/ 0 w 1960096"/>
                <a:gd name="connsiteY17" fmla="*/ 498593 h 673100"/>
                <a:gd name="connsiteX18" fmla="*/ 0 w 1960096"/>
                <a:gd name="connsiteY18" fmla="*/ 349015 h 673100"/>
                <a:gd name="connsiteX19" fmla="*/ 0 w 1960096"/>
                <a:gd name="connsiteY19" fmla="*/ 349015 h 673100"/>
                <a:gd name="connsiteX20" fmla="*/ 0 w 1960096"/>
                <a:gd name="connsiteY20" fmla="*/ 99720 h 673100"/>
                <a:gd name="connsiteX0" fmla="*/ 0 w 1960096"/>
                <a:gd name="connsiteY0" fmla="*/ 99720 h 673100"/>
                <a:gd name="connsiteX1" fmla="*/ 99720 w 1960096"/>
                <a:gd name="connsiteY1" fmla="*/ 0 h 673100"/>
                <a:gd name="connsiteX2" fmla="*/ 188570 w 1960096"/>
                <a:gd name="connsiteY2" fmla="*/ 0 h 673100"/>
                <a:gd name="connsiteX3" fmla="*/ 188570 w 1960096"/>
                <a:gd name="connsiteY3" fmla="*/ 0 h 673100"/>
                <a:gd name="connsiteX4" fmla="*/ 471425 w 1960096"/>
                <a:gd name="connsiteY4" fmla="*/ 0 h 673100"/>
                <a:gd name="connsiteX5" fmla="*/ 1869901 w 1960096"/>
                <a:gd name="connsiteY5" fmla="*/ 9525 h 673100"/>
                <a:gd name="connsiteX6" fmla="*/ 1950571 w 1960096"/>
                <a:gd name="connsiteY6" fmla="*/ 133058 h 673100"/>
                <a:gd name="connsiteX7" fmla="*/ 1950571 w 1960096"/>
                <a:gd name="connsiteY7" fmla="*/ 196615 h 673100"/>
                <a:gd name="connsiteX8" fmla="*/ 1960096 w 1960096"/>
                <a:gd name="connsiteY8" fmla="*/ 272816 h 673100"/>
                <a:gd name="connsiteX9" fmla="*/ 1950571 w 1960096"/>
                <a:gd name="connsiteY9" fmla="*/ 389055 h 673100"/>
                <a:gd name="connsiteX10" fmla="*/ 1941046 w 1960096"/>
                <a:gd name="connsiteY10" fmla="*/ 484303 h 673100"/>
                <a:gd name="connsiteX11" fmla="*/ 1846089 w 1960096"/>
                <a:gd name="connsiteY11" fmla="*/ 593549 h 673100"/>
                <a:gd name="connsiteX12" fmla="*/ 471425 w 1960096"/>
                <a:gd name="connsiteY12" fmla="*/ 598311 h 673100"/>
                <a:gd name="connsiteX13" fmla="*/ 330002 w 1960096"/>
                <a:gd name="connsiteY13" fmla="*/ 673100 h 673100"/>
                <a:gd name="connsiteX14" fmla="*/ 188570 w 1960096"/>
                <a:gd name="connsiteY14" fmla="*/ 598311 h 673100"/>
                <a:gd name="connsiteX15" fmla="*/ 99720 w 1960096"/>
                <a:gd name="connsiteY15" fmla="*/ 598311 h 673100"/>
                <a:gd name="connsiteX16" fmla="*/ 0 w 1960096"/>
                <a:gd name="connsiteY16" fmla="*/ 498591 h 673100"/>
                <a:gd name="connsiteX17" fmla="*/ 0 w 1960096"/>
                <a:gd name="connsiteY17" fmla="*/ 498593 h 673100"/>
                <a:gd name="connsiteX18" fmla="*/ 0 w 1960096"/>
                <a:gd name="connsiteY18" fmla="*/ 349015 h 673100"/>
                <a:gd name="connsiteX19" fmla="*/ 0 w 1960096"/>
                <a:gd name="connsiteY19" fmla="*/ 349015 h 673100"/>
                <a:gd name="connsiteX20" fmla="*/ 0 w 1960096"/>
                <a:gd name="connsiteY20"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50571 w 1950571"/>
                <a:gd name="connsiteY7" fmla="*/ 196615 h 673100"/>
                <a:gd name="connsiteX8" fmla="*/ 1950571 w 1950571"/>
                <a:gd name="connsiteY8" fmla="*/ 389055 h 673100"/>
                <a:gd name="connsiteX9" fmla="*/ 1941046 w 1950571"/>
                <a:gd name="connsiteY9" fmla="*/ 484303 h 673100"/>
                <a:gd name="connsiteX10" fmla="*/ 1846089 w 1950571"/>
                <a:gd name="connsiteY10" fmla="*/ 593549 h 673100"/>
                <a:gd name="connsiteX11" fmla="*/ 471425 w 1950571"/>
                <a:gd name="connsiteY11" fmla="*/ 598311 h 673100"/>
                <a:gd name="connsiteX12" fmla="*/ 330002 w 1950571"/>
                <a:gd name="connsiteY12" fmla="*/ 673100 h 673100"/>
                <a:gd name="connsiteX13" fmla="*/ 188570 w 1950571"/>
                <a:gd name="connsiteY13" fmla="*/ 598311 h 673100"/>
                <a:gd name="connsiteX14" fmla="*/ 99720 w 1950571"/>
                <a:gd name="connsiteY14" fmla="*/ 598311 h 673100"/>
                <a:gd name="connsiteX15" fmla="*/ 0 w 1950571"/>
                <a:gd name="connsiteY15" fmla="*/ 498591 h 673100"/>
                <a:gd name="connsiteX16" fmla="*/ 0 w 1950571"/>
                <a:gd name="connsiteY16" fmla="*/ 498593 h 673100"/>
                <a:gd name="connsiteX17" fmla="*/ 0 w 1950571"/>
                <a:gd name="connsiteY17" fmla="*/ 349015 h 673100"/>
                <a:gd name="connsiteX18" fmla="*/ 0 w 1950571"/>
                <a:gd name="connsiteY18" fmla="*/ 349015 h 673100"/>
                <a:gd name="connsiteX19" fmla="*/ 0 w 1950571"/>
                <a:gd name="connsiteY19"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50571 w 1950571"/>
                <a:gd name="connsiteY7" fmla="*/ 196615 h 673100"/>
                <a:gd name="connsiteX8" fmla="*/ 1941046 w 1950571"/>
                <a:gd name="connsiteY8" fmla="*/ 484303 h 673100"/>
                <a:gd name="connsiteX9" fmla="*/ 1846089 w 1950571"/>
                <a:gd name="connsiteY9" fmla="*/ 593549 h 673100"/>
                <a:gd name="connsiteX10" fmla="*/ 471425 w 1950571"/>
                <a:gd name="connsiteY10" fmla="*/ 598311 h 673100"/>
                <a:gd name="connsiteX11" fmla="*/ 330002 w 1950571"/>
                <a:gd name="connsiteY11" fmla="*/ 673100 h 673100"/>
                <a:gd name="connsiteX12" fmla="*/ 188570 w 1950571"/>
                <a:gd name="connsiteY12" fmla="*/ 598311 h 673100"/>
                <a:gd name="connsiteX13" fmla="*/ 99720 w 1950571"/>
                <a:gd name="connsiteY13" fmla="*/ 598311 h 673100"/>
                <a:gd name="connsiteX14" fmla="*/ 0 w 1950571"/>
                <a:gd name="connsiteY14" fmla="*/ 498591 h 673100"/>
                <a:gd name="connsiteX15" fmla="*/ 0 w 1950571"/>
                <a:gd name="connsiteY15" fmla="*/ 498593 h 673100"/>
                <a:gd name="connsiteX16" fmla="*/ 0 w 1950571"/>
                <a:gd name="connsiteY16" fmla="*/ 349015 h 673100"/>
                <a:gd name="connsiteX17" fmla="*/ 0 w 1950571"/>
                <a:gd name="connsiteY17" fmla="*/ 349015 h 673100"/>
                <a:gd name="connsiteX18" fmla="*/ 0 w 1950571"/>
                <a:gd name="connsiteY18"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41046 w 1950571"/>
                <a:gd name="connsiteY7" fmla="*/ 484303 h 673100"/>
                <a:gd name="connsiteX8" fmla="*/ 1846089 w 1950571"/>
                <a:gd name="connsiteY8" fmla="*/ 593549 h 673100"/>
                <a:gd name="connsiteX9" fmla="*/ 471425 w 1950571"/>
                <a:gd name="connsiteY9" fmla="*/ 598311 h 673100"/>
                <a:gd name="connsiteX10" fmla="*/ 330002 w 1950571"/>
                <a:gd name="connsiteY10" fmla="*/ 673100 h 673100"/>
                <a:gd name="connsiteX11" fmla="*/ 188570 w 1950571"/>
                <a:gd name="connsiteY11" fmla="*/ 598311 h 673100"/>
                <a:gd name="connsiteX12" fmla="*/ 99720 w 1950571"/>
                <a:gd name="connsiteY12" fmla="*/ 598311 h 673100"/>
                <a:gd name="connsiteX13" fmla="*/ 0 w 1950571"/>
                <a:gd name="connsiteY13" fmla="*/ 498591 h 673100"/>
                <a:gd name="connsiteX14" fmla="*/ 0 w 1950571"/>
                <a:gd name="connsiteY14" fmla="*/ 498593 h 673100"/>
                <a:gd name="connsiteX15" fmla="*/ 0 w 1950571"/>
                <a:gd name="connsiteY15" fmla="*/ 349015 h 673100"/>
                <a:gd name="connsiteX16" fmla="*/ 0 w 1950571"/>
                <a:gd name="connsiteY16" fmla="*/ 349015 h 673100"/>
                <a:gd name="connsiteX17" fmla="*/ 0 w 1950571"/>
                <a:gd name="connsiteY17"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48189 w 1950571"/>
                <a:gd name="connsiteY7" fmla="*/ 481922 h 673100"/>
                <a:gd name="connsiteX8" fmla="*/ 1846089 w 1950571"/>
                <a:gd name="connsiteY8" fmla="*/ 593549 h 673100"/>
                <a:gd name="connsiteX9" fmla="*/ 471425 w 1950571"/>
                <a:gd name="connsiteY9" fmla="*/ 598311 h 673100"/>
                <a:gd name="connsiteX10" fmla="*/ 330002 w 1950571"/>
                <a:gd name="connsiteY10" fmla="*/ 673100 h 673100"/>
                <a:gd name="connsiteX11" fmla="*/ 188570 w 1950571"/>
                <a:gd name="connsiteY11" fmla="*/ 598311 h 673100"/>
                <a:gd name="connsiteX12" fmla="*/ 99720 w 1950571"/>
                <a:gd name="connsiteY12" fmla="*/ 598311 h 673100"/>
                <a:gd name="connsiteX13" fmla="*/ 0 w 1950571"/>
                <a:gd name="connsiteY13" fmla="*/ 498591 h 673100"/>
                <a:gd name="connsiteX14" fmla="*/ 0 w 1950571"/>
                <a:gd name="connsiteY14" fmla="*/ 498593 h 673100"/>
                <a:gd name="connsiteX15" fmla="*/ 0 w 1950571"/>
                <a:gd name="connsiteY15" fmla="*/ 349015 h 673100"/>
                <a:gd name="connsiteX16" fmla="*/ 0 w 1950571"/>
                <a:gd name="connsiteY16" fmla="*/ 349015 h 673100"/>
                <a:gd name="connsiteX17" fmla="*/ 0 w 1950571"/>
                <a:gd name="connsiteY17" fmla="*/ 9972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0571" h="673100">
                  <a:moveTo>
                    <a:pt x="0" y="99720"/>
                  </a:moveTo>
                  <a:cubicBezTo>
                    <a:pt x="0" y="44646"/>
                    <a:pt x="44646" y="0"/>
                    <a:pt x="99720" y="0"/>
                  </a:cubicBezTo>
                  <a:lnTo>
                    <a:pt x="188570" y="0"/>
                  </a:ln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solidFill>
                  <a:schemeClr val="tx1">
                    <a:lumMod val="50000"/>
                    <a:lumOff val="50000"/>
                  </a:schemeClr>
                </a:solidFill>
              </a:endParaRPr>
            </a:p>
          </p:txBody>
        </p:sp>
        <p:sp>
          <p:nvSpPr>
            <p:cNvPr id="38" name="矩形 18"/>
            <p:cNvSpPr>
              <a:spLocks noChangeArrowheads="1"/>
            </p:cNvSpPr>
            <p:nvPr/>
          </p:nvSpPr>
          <p:spPr bwMode="auto">
            <a:xfrm>
              <a:off x="998577" y="2136776"/>
              <a:ext cx="1620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solidFill>
                    <a:srgbClr val="00B0F0"/>
                  </a:solidFill>
                </a:rPr>
                <a:t>text-overflow</a:t>
              </a:r>
              <a:endParaRPr lang="zh-CN" altLang="en-US" dirty="0">
                <a:solidFill>
                  <a:srgbClr val="00B0F0"/>
                </a:solidFill>
              </a:endParaRPr>
            </a:p>
          </p:txBody>
        </p:sp>
      </p:grpSp>
      <p:grpSp>
        <p:nvGrpSpPr>
          <p:cNvPr id="39" name="组合 38"/>
          <p:cNvGrpSpPr>
            <a:grpSpLocks/>
          </p:cNvGrpSpPr>
          <p:nvPr/>
        </p:nvGrpSpPr>
        <p:grpSpPr bwMode="auto">
          <a:xfrm>
            <a:off x="3645138" y="4787204"/>
            <a:ext cx="1661155" cy="673100"/>
            <a:chOff x="803800" y="2045494"/>
            <a:chExt cx="1950283" cy="673023"/>
          </a:xfrm>
        </p:grpSpPr>
        <p:sp>
          <p:nvSpPr>
            <p:cNvPr id="40" name="圆角矩形标注 49"/>
            <p:cNvSpPr/>
            <p:nvPr/>
          </p:nvSpPr>
          <p:spPr bwMode="auto">
            <a:xfrm>
              <a:off x="803800" y="2045494"/>
              <a:ext cx="1950283" cy="673023"/>
            </a:xfrm>
            <a:custGeom>
              <a:avLst/>
              <a:gdLst>
                <a:gd name="connsiteX0" fmla="*/ 0 w 1131421"/>
                <a:gd name="connsiteY0" fmla="*/ 99720 h 598311"/>
                <a:gd name="connsiteX1" fmla="*/ 99720 w 1131421"/>
                <a:gd name="connsiteY1" fmla="*/ 0 h 598311"/>
                <a:gd name="connsiteX2" fmla="*/ 188570 w 1131421"/>
                <a:gd name="connsiteY2" fmla="*/ 0 h 598311"/>
                <a:gd name="connsiteX3" fmla="*/ 188570 w 1131421"/>
                <a:gd name="connsiteY3" fmla="*/ 0 h 598311"/>
                <a:gd name="connsiteX4" fmla="*/ 471425 w 1131421"/>
                <a:gd name="connsiteY4" fmla="*/ 0 h 598311"/>
                <a:gd name="connsiteX5" fmla="*/ 1031701 w 1131421"/>
                <a:gd name="connsiteY5" fmla="*/ 0 h 598311"/>
                <a:gd name="connsiteX6" fmla="*/ 1131421 w 1131421"/>
                <a:gd name="connsiteY6" fmla="*/ 99720 h 598311"/>
                <a:gd name="connsiteX7" fmla="*/ 1131421 w 1131421"/>
                <a:gd name="connsiteY7" fmla="*/ 349015 h 598311"/>
                <a:gd name="connsiteX8" fmla="*/ 1131421 w 1131421"/>
                <a:gd name="connsiteY8" fmla="*/ 349015 h 598311"/>
                <a:gd name="connsiteX9" fmla="*/ 1131421 w 1131421"/>
                <a:gd name="connsiteY9" fmla="*/ 498593 h 598311"/>
                <a:gd name="connsiteX10" fmla="*/ 1131421 w 1131421"/>
                <a:gd name="connsiteY10" fmla="*/ 498591 h 598311"/>
                <a:gd name="connsiteX11" fmla="*/ 1031701 w 1131421"/>
                <a:gd name="connsiteY11" fmla="*/ 598311 h 598311"/>
                <a:gd name="connsiteX12" fmla="*/ 471425 w 1131421"/>
                <a:gd name="connsiteY12" fmla="*/ 598311 h 598311"/>
                <a:gd name="connsiteX13" fmla="*/ 330002 w 1131421"/>
                <a:gd name="connsiteY13" fmla="*/ 673100 h 598311"/>
                <a:gd name="connsiteX14" fmla="*/ 188570 w 1131421"/>
                <a:gd name="connsiteY14" fmla="*/ 598311 h 598311"/>
                <a:gd name="connsiteX15" fmla="*/ 99720 w 1131421"/>
                <a:gd name="connsiteY15" fmla="*/ 598311 h 598311"/>
                <a:gd name="connsiteX16" fmla="*/ 0 w 1131421"/>
                <a:gd name="connsiteY16" fmla="*/ 498591 h 598311"/>
                <a:gd name="connsiteX17" fmla="*/ 0 w 1131421"/>
                <a:gd name="connsiteY17" fmla="*/ 498593 h 598311"/>
                <a:gd name="connsiteX18" fmla="*/ 0 w 1131421"/>
                <a:gd name="connsiteY18" fmla="*/ 349015 h 598311"/>
                <a:gd name="connsiteX19" fmla="*/ 0 w 1131421"/>
                <a:gd name="connsiteY19" fmla="*/ 349015 h 598311"/>
                <a:gd name="connsiteX20" fmla="*/ 0 w 1131421"/>
                <a:gd name="connsiteY20" fmla="*/ 99720 h 598311"/>
                <a:gd name="connsiteX0" fmla="*/ 0 w 1941046"/>
                <a:gd name="connsiteY0" fmla="*/ 99720 h 673100"/>
                <a:gd name="connsiteX1" fmla="*/ 99720 w 1941046"/>
                <a:gd name="connsiteY1" fmla="*/ 0 h 673100"/>
                <a:gd name="connsiteX2" fmla="*/ 188570 w 1941046"/>
                <a:gd name="connsiteY2" fmla="*/ 0 h 673100"/>
                <a:gd name="connsiteX3" fmla="*/ 188570 w 1941046"/>
                <a:gd name="connsiteY3" fmla="*/ 0 h 673100"/>
                <a:gd name="connsiteX4" fmla="*/ 471425 w 1941046"/>
                <a:gd name="connsiteY4" fmla="*/ 0 h 673100"/>
                <a:gd name="connsiteX5" fmla="*/ 1031701 w 1941046"/>
                <a:gd name="connsiteY5" fmla="*/ 0 h 673100"/>
                <a:gd name="connsiteX6" fmla="*/ 1131421 w 1941046"/>
                <a:gd name="connsiteY6" fmla="*/ 99720 h 673100"/>
                <a:gd name="connsiteX7" fmla="*/ 1131421 w 1941046"/>
                <a:gd name="connsiteY7" fmla="*/ 349015 h 673100"/>
                <a:gd name="connsiteX8" fmla="*/ 1131421 w 1941046"/>
                <a:gd name="connsiteY8" fmla="*/ 349015 h 673100"/>
                <a:gd name="connsiteX9" fmla="*/ 1131421 w 1941046"/>
                <a:gd name="connsiteY9" fmla="*/ 498593 h 673100"/>
                <a:gd name="connsiteX10" fmla="*/ 1941046 w 1941046"/>
                <a:gd name="connsiteY10" fmla="*/ 484303 h 673100"/>
                <a:gd name="connsiteX11" fmla="*/ 1031701 w 1941046"/>
                <a:gd name="connsiteY11" fmla="*/ 598311 h 673100"/>
                <a:gd name="connsiteX12" fmla="*/ 471425 w 1941046"/>
                <a:gd name="connsiteY12" fmla="*/ 598311 h 673100"/>
                <a:gd name="connsiteX13" fmla="*/ 330002 w 1941046"/>
                <a:gd name="connsiteY13" fmla="*/ 673100 h 673100"/>
                <a:gd name="connsiteX14" fmla="*/ 188570 w 1941046"/>
                <a:gd name="connsiteY14" fmla="*/ 598311 h 673100"/>
                <a:gd name="connsiteX15" fmla="*/ 99720 w 1941046"/>
                <a:gd name="connsiteY15" fmla="*/ 598311 h 673100"/>
                <a:gd name="connsiteX16" fmla="*/ 0 w 1941046"/>
                <a:gd name="connsiteY16" fmla="*/ 498591 h 673100"/>
                <a:gd name="connsiteX17" fmla="*/ 0 w 1941046"/>
                <a:gd name="connsiteY17" fmla="*/ 498593 h 673100"/>
                <a:gd name="connsiteX18" fmla="*/ 0 w 1941046"/>
                <a:gd name="connsiteY18" fmla="*/ 349015 h 673100"/>
                <a:gd name="connsiteX19" fmla="*/ 0 w 1941046"/>
                <a:gd name="connsiteY19" fmla="*/ 349015 h 673100"/>
                <a:gd name="connsiteX20" fmla="*/ 0 w 1941046"/>
                <a:gd name="connsiteY20" fmla="*/ 99720 h 673100"/>
                <a:gd name="connsiteX0" fmla="*/ 0 w 1941046"/>
                <a:gd name="connsiteY0" fmla="*/ 99720 h 673100"/>
                <a:gd name="connsiteX1" fmla="*/ 99720 w 1941046"/>
                <a:gd name="connsiteY1" fmla="*/ 0 h 673100"/>
                <a:gd name="connsiteX2" fmla="*/ 188570 w 1941046"/>
                <a:gd name="connsiteY2" fmla="*/ 0 h 673100"/>
                <a:gd name="connsiteX3" fmla="*/ 188570 w 1941046"/>
                <a:gd name="connsiteY3" fmla="*/ 0 h 673100"/>
                <a:gd name="connsiteX4" fmla="*/ 471425 w 1941046"/>
                <a:gd name="connsiteY4" fmla="*/ 0 h 673100"/>
                <a:gd name="connsiteX5" fmla="*/ 1031701 w 1941046"/>
                <a:gd name="connsiteY5" fmla="*/ 0 h 673100"/>
                <a:gd name="connsiteX6" fmla="*/ 1131421 w 1941046"/>
                <a:gd name="connsiteY6" fmla="*/ 99720 h 673100"/>
                <a:gd name="connsiteX7" fmla="*/ 1131421 w 1941046"/>
                <a:gd name="connsiteY7" fmla="*/ 349015 h 673100"/>
                <a:gd name="connsiteX8" fmla="*/ 1131421 w 1941046"/>
                <a:gd name="connsiteY8" fmla="*/ 349015 h 673100"/>
                <a:gd name="connsiteX9" fmla="*/ 1131421 w 1941046"/>
                <a:gd name="connsiteY9" fmla="*/ 498593 h 673100"/>
                <a:gd name="connsiteX10" fmla="*/ 1941046 w 1941046"/>
                <a:gd name="connsiteY10" fmla="*/ 484303 h 673100"/>
                <a:gd name="connsiteX11" fmla="*/ 1846089 w 1941046"/>
                <a:gd name="connsiteY11" fmla="*/ 593549 h 673100"/>
                <a:gd name="connsiteX12" fmla="*/ 471425 w 1941046"/>
                <a:gd name="connsiteY12" fmla="*/ 598311 h 673100"/>
                <a:gd name="connsiteX13" fmla="*/ 330002 w 1941046"/>
                <a:gd name="connsiteY13" fmla="*/ 673100 h 673100"/>
                <a:gd name="connsiteX14" fmla="*/ 188570 w 1941046"/>
                <a:gd name="connsiteY14" fmla="*/ 598311 h 673100"/>
                <a:gd name="connsiteX15" fmla="*/ 99720 w 1941046"/>
                <a:gd name="connsiteY15" fmla="*/ 598311 h 673100"/>
                <a:gd name="connsiteX16" fmla="*/ 0 w 1941046"/>
                <a:gd name="connsiteY16" fmla="*/ 498591 h 673100"/>
                <a:gd name="connsiteX17" fmla="*/ 0 w 1941046"/>
                <a:gd name="connsiteY17" fmla="*/ 498593 h 673100"/>
                <a:gd name="connsiteX18" fmla="*/ 0 w 1941046"/>
                <a:gd name="connsiteY18" fmla="*/ 349015 h 673100"/>
                <a:gd name="connsiteX19" fmla="*/ 0 w 1941046"/>
                <a:gd name="connsiteY19" fmla="*/ 349015 h 673100"/>
                <a:gd name="connsiteX20" fmla="*/ 0 w 1941046"/>
                <a:gd name="connsiteY20"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031701 w 1950571"/>
                <a:gd name="connsiteY5" fmla="*/ 0 h 673100"/>
                <a:gd name="connsiteX6" fmla="*/ 1950571 w 1950571"/>
                <a:gd name="connsiteY6" fmla="*/ 133058 h 673100"/>
                <a:gd name="connsiteX7" fmla="*/ 1131421 w 1950571"/>
                <a:gd name="connsiteY7" fmla="*/ 349015 h 673100"/>
                <a:gd name="connsiteX8" fmla="*/ 1131421 w 1950571"/>
                <a:gd name="connsiteY8" fmla="*/ 349015 h 673100"/>
                <a:gd name="connsiteX9" fmla="*/ 1131421 w 1950571"/>
                <a:gd name="connsiteY9" fmla="*/ 498593 h 673100"/>
                <a:gd name="connsiteX10" fmla="*/ 1941046 w 1950571"/>
                <a:gd name="connsiteY10" fmla="*/ 484303 h 673100"/>
                <a:gd name="connsiteX11" fmla="*/ 1846089 w 1950571"/>
                <a:gd name="connsiteY11" fmla="*/ 593549 h 673100"/>
                <a:gd name="connsiteX12" fmla="*/ 471425 w 1950571"/>
                <a:gd name="connsiteY12" fmla="*/ 598311 h 673100"/>
                <a:gd name="connsiteX13" fmla="*/ 330002 w 1950571"/>
                <a:gd name="connsiteY13" fmla="*/ 673100 h 673100"/>
                <a:gd name="connsiteX14" fmla="*/ 188570 w 1950571"/>
                <a:gd name="connsiteY14" fmla="*/ 598311 h 673100"/>
                <a:gd name="connsiteX15" fmla="*/ 99720 w 1950571"/>
                <a:gd name="connsiteY15" fmla="*/ 598311 h 673100"/>
                <a:gd name="connsiteX16" fmla="*/ 0 w 1950571"/>
                <a:gd name="connsiteY16" fmla="*/ 498591 h 673100"/>
                <a:gd name="connsiteX17" fmla="*/ 0 w 1950571"/>
                <a:gd name="connsiteY17" fmla="*/ 498593 h 673100"/>
                <a:gd name="connsiteX18" fmla="*/ 0 w 1950571"/>
                <a:gd name="connsiteY18" fmla="*/ 349015 h 673100"/>
                <a:gd name="connsiteX19" fmla="*/ 0 w 1950571"/>
                <a:gd name="connsiteY19" fmla="*/ 349015 h 673100"/>
                <a:gd name="connsiteX20" fmla="*/ 0 w 1950571"/>
                <a:gd name="connsiteY20"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131421 w 1950571"/>
                <a:gd name="connsiteY7" fmla="*/ 349015 h 673100"/>
                <a:gd name="connsiteX8" fmla="*/ 1131421 w 1950571"/>
                <a:gd name="connsiteY8" fmla="*/ 349015 h 673100"/>
                <a:gd name="connsiteX9" fmla="*/ 1131421 w 1950571"/>
                <a:gd name="connsiteY9" fmla="*/ 498593 h 673100"/>
                <a:gd name="connsiteX10" fmla="*/ 1941046 w 1950571"/>
                <a:gd name="connsiteY10" fmla="*/ 484303 h 673100"/>
                <a:gd name="connsiteX11" fmla="*/ 1846089 w 1950571"/>
                <a:gd name="connsiteY11" fmla="*/ 593549 h 673100"/>
                <a:gd name="connsiteX12" fmla="*/ 471425 w 1950571"/>
                <a:gd name="connsiteY12" fmla="*/ 598311 h 673100"/>
                <a:gd name="connsiteX13" fmla="*/ 330002 w 1950571"/>
                <a:gd name="connsiteY13" fmla="*/ 673100 h 673100"/>
                <a:gd name="connsiteX14" fmla="*/ 188570 w 1950571"/>
                <a:gd name="connsiteY14" fmla="*/ 598311 h 673100"/>
                <a:gd name="connsiteX15" fmla="*/ 99720 w 1950571"/>
                <a:gd name="connsiteY15" fmla="*/ 598311 h 673100"/>
                <a:gd name="connsiteX16" fmla="*/ 0 w 1950571"/>
                <a:gd name="connsiteY16" fmla="*/ 498591 h 673100"/>
                <a:gd name="connsiteX17" fmla="*/ 0 w 1950571"/>
                <a:gd name="connsiteY17" fmla="*/ 498593 h 673100"/>
                <a:gd name="connsiteX18" fmla="*/ 0 w 1950571"/>
                <a:gd name="connsiteY18" fmla="*/ 349015 h 673100"/>
                <a:gd name="connsiteX19" fmla="*/ 0 w 1950571"/>
                <a:gd name="connsiteY19" fmla="*/ 349015 h 673100"/>
                <a:gd name="connsiteX20" fmla="*/ 0 w 1950571"/>
                <a:gd name="connsiteY20" fmla="*/ 99720 h 673100"/>
                <a:gd name="connsiteX0" fmla="*/ 0 w 1964858"/>
                <a:gd name="connsiteY0" fmla="*/ 99720 h 673100"/>
                <a:gd name="connsiteX1" fmla="*/ 99720 w 1964858"/>
                <a:gd name="connsiteY1" fmla="*/ 0 h 673100"/>
                <a:gd name="connsiteX2" fmla="*/ 188570 w 1964858"/>
                <a:gd name="connsiteY2" fmla="*/ 0 h 673100"/>
                <a:gd name="connsiteX3" fmla="*/ 188570 w 1964858"/>
                <a:gd name="connsiteY3" fmla="*/ 0 h 673100"/>
                <a:gd name="connsiteX4" fmla="*/ 471425 w 1964858"/>
                <a:gd name="connsiteY4" fmla="*/ 0 h 673100"/>
                <a:gd name="connsiteX5" fmla="*/ 1869901 w 1964858"/>
                <a:gd name="connsiteY5" fmla="*/ 9525 h 673100"/>
                <a:gd name="connsiteX6" fmla="*/ 1950571 w 1964858"/>
                <a:gd name="connsiteY6" fmla="*/ 133058 h 673100"/>
                <a:gd name="connsiteX7" fmla="*/ 1131421 w 1964858"/>
                <a:gd name="connsiteY7" fmla="*/ 349015 h 673100"/>
                <a:gd name="connsiteX8" fmla="*/ 1964858 w 1964858"/>
                <a:gd name="connsiteY8" fmla="*/ 268053 h 673100"/>
                <a:gd name="connsiteX9" fmla="*/ 1131421 w 1964858"/>
                <a:gd name="connsiteY9" fmla="*/ 498593 h 673100"/>
                <a:gd name="connsiteX10" fmla="*/ 1941046 w 1964858"/>
                <a:gd name="connsiteY10" fmla="*/ 484303 h 673100"/>
                <a:gd name="connsiteX11" fmla="*/ 1846089 w 1964858"/>
                <a:gd name="connsiteY11" fmla="*/ 593549 h 673100"/>
                <a:gd name="connsiteX12" fmla="*/ 471425 w 1964858"/>
                <a:gd name="connsiteY12" fmla="*/ 598311 h 673100"/>
                <a:gd name="connsiteX13" fmla="*/ 330002 w 1964858"/>
                <a:gd name="connsiteY13" fmla="*/ 673100 h 673100"/>
                <a:gd name="connsiteX14" fmla="*/ 188570 w 1964858"/>
                <a:gd name="connsiteY14" fmla="*/ 598311 h 673100"/>
                <a:gd name="connsiteX15" fmla="*/ 99720 w 1964858"/>
                <a:gd name="connsiteY15" fmla="*/ 598311 h 673100"/>
                <a:gd name="connsiteX16" fmla="*/ 0 w 1964858"/>
                <a:gd name="connsiteY16" fmla="*/ 498591 h 673100"/>
                <a:gd name="connsiteX17" fmla="*/ 0 w 1964858"/>
                <a:gd name="connsiteY17" fmla="*/ 498593 h 673100"/>
                <a:gd name="connsiteX18" fmla="*/ 0 w 1964858"/>
                <a:gd name="connsiteY18" fmla="*/ 349015 h 673100"/>
                <a:gd name="connsiteX19" fmla="*/ 0 w 1964858"/>
                <a:gd name="connsiteY19" fmla="*/ 349015 h 673100"/>
                <a:gd name="connsiteX20" fmla="*/ 0 w 1964858"/>
                <a:gd name="connsiteY20" fmla="*/ 99720 h 673100"/>
                <a:gd name="connsiteX0" fmla="*/ 0 w 1964858"/>
                <a:gd name="connsiteY0" fmla="*/ 99720 h 673100"/>
                <a:gd name="connsiteX1" fmla="*/ 99720 w 1964858"/>
                <a:gd name="connsiteY1" fmla="*/ 0 h 673100"/>
                <a:gd name="connsiteX2" fmla="*/ 188570 w 1964858"/>
                <a:gd name="connsiteY2" fmla="*/ 0 h 673100"/>
                <a:gd name="connsiteX3" fmla="*/ 188570 w 1964858"/>
                <a:gd name="connsiteY3" fmla="*/ 0 h 673100"/>
                <a:gd name="connsiteX4" fmla="*/ 471425 w 1964858"/>
                <a:gd name="connsiteY4" fmla="*/ 0 h 673100"/>
                <a:gd name="connsiteX5" fmla="*/ 1869901 w 1964858"/>
                <a:gd name="connsiteY5" fmla="*/ 9525 h 673100"/>
                <a:gd name="connsiteX6" fmla="*/ 1950571 w 1964858"/>
                <a:gd name="connsiteY6" fmla="*/ 133058 h 673100"/>
                <a:gd name="connsiteX7" fmla="*/ 1950571 w 1964858"/>
                <a:gd name="connsiteY7" fmla="*/ 196615 h 673100"/>
                <a:gd name="connsiteX8" fmla="*/ 1964858 w 1964858"/>
                <a:gd name="connsiteY8" fmla="*/ 268053 h 673100"/>
                <a:gd name="connsiteX9" fmla="*/ 1131421 w 1964858"/>
                <a:gd name="connsiteY9" fmla="*/ 498593 h 673100"/>
                <a:gd name="connsiteX10" fmla="*/ 1941046 w 1964858"/>
                <a:gd name="connsiteY10" fmla="*/ 484303 h 673100"/>
                <a:gd name="connsiteX11" fmla="*/ 1846089 w 1964858"/>
                <a:gd name="connsiteY11" fmla="*/ 593549 h 673100"/>
                <a:gd name="connsiteX12" fmla="*/ 471425 w 1964858"/>
                <a:gd name="connsiteY12" fmla="*/ 598311 h 673100"/>
                <a:gd name="connsiteX13" fmla="*/ 330002 w 1964858"/>
                <a:gd name="connsiteY13" fmla="*/ 673100 h 673100"/>
                <a:gd name="connsiteX14" fmla="*/ 188570 w 1964858"/>
                <a:gd name="connsiteY14" fmla="*/ 598311 h 673100"/>
                <a:gd name="connsiteX15" fmla="*/ 99720 w 1964858"/>
                <a:gd name="connsiteY15" fmla="*/ 598311 h 673100"/>
                <a:gd name="connsiteX16" fmla="*/ 0 w 1964858"/>
                <a:gd name="connsiteY16" fmla="*/ 498591 h 673100"/>
                <a:gd name="connsiteX17" fmla="*/ 0 w 1964858"/>
                <a:gd name="connsiteY17" fmla="*/ 498593 h 673100"/>
                <a:gd name="connsiteX18" fmla="*/ 0 w 1964858"/>
                <a:gd name="connsiteY18" fmla="*/ 349015 h 673100"/>
                <a:gd name="connsiteX19" fmla="*/ 0 w 1964858"/>
                <a:gd name="connsiteY19" fmla="*/ 349015 h 673100"/>
                <a:gd name="connsiteX20" fmla="*/ 0 w 1964858"/>
                <a:gd name="connsiteY20" fmla="*/ 99720 h 673100"/>
                <a:gd name="connsiteX0" fmla="*/ 0 w 1960096"/>
                <a:gd name="connsiteY0" fmla="*/ 99720 h 673100"/>
                <a:gd name="connsiteX1" fmla="*/ 99720 w 1960096"/>
                <a:gd name="connsiteY1" fmla="*/ 0 h 673100"/>
                <a:gd name="connsiteX2" fmla="*/ 188570 w 1960096"/>
                <a:gd name="connsiteY2" fmla="*/ 0 h 673100"/>
                <a:gd name="connsiteX3" fmla="*/ 188570 w 1960096"/>
                <a:gd name="connsiteY3" fmla="*/ 0 h 673100"/>
                <a:gd name="connsiteX4" fmla="*/ 471425 w 1960096"/>
                <a:gd name="connsiteY4" fmla="*/ 0 h 673100"/>
                <a:gd name="connsiteX5" fmla="*/ 1869901 w 1960096"/>
                <a:gd name="connsiteY5" fmla="*/ 9525 h 673100"/>
                <a:gd name="connsiteX6" fmla="*/ 1950571 w 1960096"/>
                <a:gd name="connsiteY6" fmla="*/ 133058 h 673100"/>
                <a:gd name="connsiteX7" fmla="*/ 1950571 w 1960096"/>
                <a:gd name="connsiteY7" fmla="*/ 196615 h 673100"/>
                <a:gd name="connsiteX8" fmla="*/ 1960096 w 1960096"/>
                <a:gd name="connsiteY8" fmla="*/ 272816 h 673100"/>
                <a:gd name="connsiteX9" fmla="*/ 1131421 w 1960096"/>
                <a:gd name="connsiteY9" fmla="*/ 498593 h 673100"/>
                <a:gd name="connsiteX10" fmla="*/ 1941046 w 1960096"/>
                <a:gd name="connsiteY10" fmla="*/ 484303 h 673100"/>
                <a:gd name="connsiteX11" fmla="*/ 1846089 w 1960096"/>
                <a:gd name="connsiteY11" fmla="*/ 593549 h 673100"/>
                <a:gd name="connsiteX12" fmla="*/ 471425 w 1960096"/>
                <a:gd name="connsiteY12" fmla="*/ 598311 h 673100"/>
                <a:gd name="connsiteX13" fmla="*/ 330002 w 1960096"/>
                <a:gd name="connsiteY13" fmla="*/ 673100 h 673100"/>
                <a:gd name="connsiteX14" fmla="*/ 188570 w 1960096"/>
                <a:gd name="connsiteY14" fmla="*/ 598311 h 673100"/>
                <a:gd name="connsiteX15" fmla="*/ 99720 w 1960096"/>
                <a:gd name="connsiteY15" fmla="*/ 598311 h 673100"/>
                <a:gd name="connsiteX16" fmla="*/ 0 w 1960096"/>
                <a:gd name="connsiteY16" fmla="*/ 498591 h 673100"/>
                <a:gd name="connsiteX17" fmla="*/ 0 w 1960096"/>
                <a:gd name="connsiteY17" fmla="*/ 498593 h 673100"/>
                <a:gd name="connsiteX18" fmla="*/ 0 w 1960096"/>
                <a:gd name="connsiteY18" fmla="*/ 349015 h 673100"/>
                <a:gd name="connsiteX19" fmla="*/ 0 w 1960096"/>
                <a:gd name="connsiteY19" fmla="*/ 349015 h 673100"/>
                <a:gd name="connsiteX20" fmla="*/ 0 w 1960096"/>
                <a:gd name="connsiteY20" fmla="*/ 99720 h 673100"/>
                <a:gd name="connsiteX0" fmla="*/ 0 w 1960096"/>
                <a:gd name="connsiteY0" fmla="*/ 99720 h 673100"/>
                <a:gd name="connsiteX1" fmla="*/ 99720 w 1960096"/>
                <a:gd name="connsiteY1" fmla="*/ 0 h 673100"/>
                <a:gd name="connsiteX2" fmla="*/ 188570 w 1960096"/>
                <a:gd name="connsiteY2" fmla="*/ 0 h 673100"/>
                <a:gd name="connsiteX3" fmla="*/ 188570 w 1960096"/>
                <a:gd name="connsiteY3" fmla="*/ 0 h 673100"/>
                <a:gd name="connsiteX4" fmla="*/ 471425 w 1960096"/>
                <a:gd name="connsiteY4" fmla="*/ 0 h 673100"/>
                <a:gd name="connsiteX5" fmla="*/ 1869901 w 1960096"/>
                <a:gd name="connsiteY5" fmla="*/ 9525 h 673100"/>
                <a:gd name="connsiteX6" fmla="*/ 1950571 w 1960096"/>
                <a:gd name="connsiteY6" fmla="*/ 133058 h 673100"/>
                <a:gd name="connsiteX7" fmla="*/ 1950571 w 1960096"/>
                <a:gd name="connsiteY7" fmla="*/ 196615 h 673100"/>
                <a:gd name="connsiteX8" fmla="*/ 1960096 w 1960096"/>
                <a:gd name="connsiteY8" fmla="*/ 272816 h 673100"/>
                <a:gd name="connsiteX9" fmla="*/ 1950571 w 1960096"/>
                <a:gd name="connsiteY9" fmla="*/ 389055 h 673100"/>
                <a:gd name="connsiteX10" fmla="*/ 1941046 w 1960096"/>
                <a:gd name="connsiteY10" fmla="*/ 484303 h 673100"/>
                <a:gd name="connsiteX11" fmla="*/ 1846089 w 1960096"/>
                <a:gd name="connsiteY11" fmla="*/ 593549 h 673100"/>
                <a:gd name="connsiteX12" fmla="*/ 471425 w 1960096"/>
                <a:gd name="connsiteY12" fmla="*/ 598311 h 673100"/>
                <a:gd name="connsiteX13" fmla="*/ 330002 w 1960096"/>
                <a:gd name="connsiteY13" fmla="*/ 673100 h 673100"/>
                <a:gd name="connsiteX14" fmla="*/ 188570 w 1960096"/>
                <a:gd name="connsiteY14" fmla="*/ 598311 h 673100"/>
                <a:gd name="connsiteX15" fmla="*/ 99720 w 1960096"/>
                <a:gd name="connsiteY15" fmla="*/ 598311 h 673100"/>
                <a:gd name="connsiteX16" fmla="*/ 0 w 1960096"/>
                <a:gd name="connsiteY16" fmla="*/ 498591 h 673100"/>
                <a:gd name="connsiteX17" fmla="*/ 0 w 1960096"/>
                <a:gd name="connsiteY17" fmla="*/ 498593 h 673100"/>
                <a:gd name="connsiteX18" fmla="*/ 0 w 1960096"/>
                <a:gd name="connsiteY18" fmla="*/ 349015 h 673100"/>
                <a:gd name="connsiteX19" fmla="*/ 0 w 1960096"/>
                <a:gd name="connsiteY19" fmla="*/ 349015 h 673100"/>
                <a:gd name="connsiteX20" fmla="*/ 0 w 1960096"/>
                <a:gd name="connsiteY20"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50571 w 1950571"/>
                <a:gd name="connsiteY7" fmla="*/ 196615 h 673100"/>
                <a:gd name="connsiteX8" fmla="*/ 1950571 w 1950571"/>
                <a:gd name="connsiteY8" fmla="*/ 389055 h 673100"/>
                <a:gd name="connsiteX9" fmla="*/ 1941046 w 1950571"/>
                <a:gd name="connsiteY9" fmla="*/ 484303 h 673100"/>
                <a:gd name="connsiteX10" fmla="*/ 1846089 w 1950571"/>
                <a:gd name="connsiteY10" fmla="*/ 593549 h 673100"/>
                <a:gd name="connsiteX11" fmla="*/ 471425 w 1950571"/>
                <a:gd name="connsiteY11" fmla="*/ 598311 h 673100"/>
                <a:gd name="connsiteX12" fmla="*/ 330002 w 1950571"/>
                <a:gd name="connsiteY12" fmla="*/ 673100 h 673100"/>
                <a:gd name="connsiteX13" fmla="*/ 188570 w 1950571"/>
                <a:gd name="connsiteY13" fmla="*/ 598311 h 673100"/>
                <a:gd name="connsiteX14" fmla="*/ 99720 w 1950571"/>
                <a:gd name="connsiteY14" fmla="*/ 598311 h 673100"/>
                <a:gd name="connsiteX15" fmla="*/ 0 w 1950571"/>
                <a:gd name="connsiteY15" fmla="*/ 498591 h 673100"/>
                <a:gd name="connsiteX16" fmla="*/ 0 w 1950571"/>
                <a:gd name="connsiteY16" fmla="*/ 498593 h 673100"/>
                <a:gd name="connsiteX17" fmla="*/ 0 w 1950571"/>
                <a:gd name="connsiteY17" fmla="*/ 349015 h 673100"/>
                <a:gd name="connsiteX18" fmla="*/ 0 w 1950571"/>
                <a:gd name="connsiteY18" fmla="*/ 349015 h 673100"/>
                <a:gd name="connsiteX19" fmla="*/ 0 w 1950571"/>
                <a:gd name="connsiteY19"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50571 w 1950571"/>
                <a:gd name="connsiteY7" fmla="*/ 196615 h 673100"/>
                <a:gd name="connsiteX8" fmla="*/ 1941046 w 1950571"/>
                <a:gd name="connsiteY8" fmla="*/ 484303 h 673100"/>
                <a:gd name="connsiteX9" fmla="*/ 1846089 w 1950571"/>
                <a:gd name="connsiteY9" fmla="*/ 593549 h 673100"/>
                <a:gd name="connsiteX10" fmla="*/ 471425 w 1950571"/>
                <a:gd name="connsiteY10" fmla="*/ 598311 h 673100"/>
                <a:gd name="connsiteX11" fmla="*/ 330002 w 1950571"/>
                <a:gd name="connsiteY11" fmla="*/ 673100 h 673100"/>
                <a:gd name="connsiteX12" fmla="*/ 188570 w 1950571"/>
                <a:gd name="connsiteY12" fmla="*/ 598311 h 673100"/>
                <a:gd name="connsiteX13" fmla="*/ 99720 w 1950571"/>
                <a:gd name="connsiteY13" fmla="*/ 598311 h 673100"/>
                <a:gd name="connsiteX14" fmla="*/ 0 w 1950571"/>
                <a:gd name="connsiteY14" fmla="*/ 498591 h 673100"/>
                <a:gd name="connsiteX15" fmla="*/ 0 w 1950571"/>
                <a:gd name="connsiteY15" fmla="*/ 498593 h 673100"/>
                <a:gd name="connsiteX16" fmla="*/ 0 w 1950571"/>
                <a:gd name="connsiteY16" fmla="*/ 349015 h 673100"/>
                <a:gd name="connsiteX17" fmla="*/ 0 w 1950571"/>
                <a:gd name="connsiteY17" fmla="*/ 349015 h 673100"/>
                <a:gd name="connsiteX18" fmla="*/ 0 w 1950571"/>
                <a:gd name="connsiteY18"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41046 w 1950571"/>
                <a:gd name="connsiteY7" fmla="*/ 484303 h 673100"/>
                <a:gd name="connsiteX8" fmla="*/ 1846089 w 1950571"/>
                <a:gd name="connsiteY8" fmla="*/ 593549 h 673100"/>
                <a:gd name="connsiteX9" fmla="*/ 471425 w 1950571"/>
                <a:gd name="connsiteY9" fmla="*/ 598311 h 673100"/>
                <a:gd name="connsiteX10" fmla="*/ 330002 w 1950571"/>
                <a:gd name="connsiteY10" fmla="*/ 673100 h 673100"/>
                <a:gd name="connsiteX11" fmla="*/ 188570 w 1950571"/>
                <a:gd name="connsiteY11" fmla="*/ 598311 h 673100"/>
                <a:gd name="connsiteX12" fmla="*/ 99720 w 1950571"/>
                <a:gd name="connsiteY12" fmla="*/ 598311 h 673100"/>
                <a:gd name="connsiteX13" fmla="*/ 0 w 1950571"/>
                <a:gd name="connsiteY13" fmla="*/ 498591 h 673100"/>
                <a:gd name="connsiteX14" fmla="*/ 0 w 1950571"/>
                <a:gd name="connsiteY14" fmla="*/ 498593 h 673100"/>
                <a:gd name="connsiteX15" fmla="*/ 0 w 1950571"/>
                <a:gd name="connsiteY15" fmla="*/ 349015 h 673100"/>
                <a:gd name="connsiteX16" fmla="*/ 0 w 1950571"/>
                <a:gd name="connsiteY16" fmla="*/ 349015 h 673100"/>
                <a:gd name="connsiteX17" fmla="*/ 0 w 1950571"/>
                <a:gd name="connsiteY17" fmla="*/ 99720 h 673100"/>
                <a:gd name="connsiteX0" fmla="*/ 0 w 1950571"/>
                <a:gd name="connsiteY0" fmla="*/ 99720 h 673100"/>
                <a:gd name="connsiteX1" fmla="*/ 99720 w 1950571"/>
                <a:gd name="connsiteY1" fmla="*/ 0 h 673100"/>
                <a:gd name="connsiteX2" fmla="*/ 188570 w 1950571"/>
                <a:gd name="connsiteY2" fmla="*/ 0 h 673100"/>
                <a:gd name="connsiteX3" fmla="*/ 188570 w 1950571"/>
                <a:gd name="connsiteY3" fmla="*/ 0 h 673100"/>
                <a:gd name="connsiteX4" fmla="*/ 471425 w 1950571"/>
                <a:gd name="connsiteY4" fmla="*/ 0 h 673100"/>
                <a:gd name="connsiteX5" fmla="*/ 1869901 w 1950571"/>
                <a:gd name="connsiteY5" fmla="*/ 9525 h 673100"/>
                <a:gd name="connsiteX6" fmla="*/ 1950571 w 1950571"/>
                <a:gd name="connsiteY6" fmla="*/ 133058 h 673100"/>
                <a:gd name="connsiteX7" fmla="*/ 1948189 w 1950571"/>
                <a:gd name="connsiteY7" fmla="*/ 481922 h 673100"/>
                <a:gd name="connsiteX8" fmla="*/ 1846089 w 1950571"/>
                <a:gd name="connsiteY8" fmla="*/ 593549 h 673100"/>
                <a:gd name="connsiteX9" fmla="*/ 471425 w 1950571"/>
                <a:gd name="connsiteY9" fmla="*/ 598311 h 673100"/>
                <a:gd name="connsiteX10" fmla="*/ 330002 w 1950571"/>
                <a:gd name="connsiteY10" fmla="*/ 673100 h 673100"/>
                <a:gd name="connsiteX11" fmla="*/ 188570 w 1950571"/>
                <a:gd name="connsiteY11" fmla="*/ 598311 h 673100"/>
                <a:gd name="connsiteX12" fmla="*/ 99720 w 1950571"/>
                <a:gd name="connsiteY12" fmla="*/ 598311 h 673100"/>
                <a:gd name="connsiteX13" fmla="*/ 0 w 1950571"/>
                <a:gd name="connsiteY13" fmla="*/ 498591 h 673100"/>
                <a:gd name="connsiteX14" fmla="*/ 0 w 1950571"/>
                <a:gd name="connsiteY14" fmla="*/ 498593 h 673100"/>
                <a:gd name="connsiteX15" fmla="*/ 0 w 1950571"/>
                <a:gd name="connsiteY15" fmla="*/ 349015 h 673100"/>
                <a:gd name="connsiteX16" fmla="*/ 0 w 1950571"/>
                <a:gd name="connsiteY16" fmla="*/ 349015 h 673100"/>
                <a:gd name="connsiteX17" fmla="*/ 0 w 1950571"/>
                <a:gd name="connsiteY17" fmla="*/ 9972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0571" h="673100">
                  <a:moveTo>
                    <a:pt x="0" y="99720"/>
                  </a:moveTo>
                  <a:cubicBezTo>
                    <a:pt x="0" y="44646"/>
                    <a:pt x="44646" y="0"/>
                    <a:pt x="99720" y="0"/>
                  </a:cubicBezTo>
                  <a:lnTo>
                    <a:pt x="188570" y="0"/>
                  </a:lnTo>
                  <a:lnTo>
                    <a:pt x="188570" y="0"/>
                  </a:lnTo>
                  <a:lnTo>
                    <a:pt x="471425" y="0"/>
                  </a:lnTo>
                  <a:lnTo>
                    <a:pt x="1869901" y="9525"/>
                  </a:lnTo>
                  <a:cubicBezTo>
                    <a:pt x="1924975" y="9525"/>
                    <a:pt x="1950571" y="77984"/>
                    <a:pt x="1950571" y="133058"/>
                  </a:cubicBezTo>
                  <a:lnTo>
                    <a:pt x="1948189" y="481922"/>
                  </a:lnTo>
                  <a:cubicBezTo>
                    <a:pt x="1948189" y="536996"/>
                    <a:pt x="1901163" y="593549"/>
                    <a:pt x="1846089" y="593549"/>
                  </a:cubicBezTo>
                  <a:lnTo>
                    <a:pt x="471425" y="598311"/>
                  </a:lnTo>
                  <a:lnTo>
                    <a:pt x="330002" y="673100"/>
                  </a:lnTo>
                  <a:lnTo>
                    <a:pt x="188570" y="598311"/>
                  </a:lnTo>
                  <a:lnTo>
                    <a:pt x="99720" y="598311"/>
                  </a:lnTo>
                  <a:cubicBezTo>
                    <a:pt x="44646" y="598311"/>
                    <a:pt x="0" y="553665"/>
                    <a:pt x="0" y="498591"/>
                  </a:cubicBezTo>
                  <a:lnTo>
                    <a:pt x="0" y="498593"/>
                  </a:lnTo>
                  <a:lnTo>
                    <a:pt x="0" y="349015"/>
                  </a:lnTo>
                  <a:lnTo>
                    <a:pt x="0" y="349015"/>
                  </a:lnTo>
                  <a:lnTo>
                    <a:pt x="0" y="99720"/>
                  </a:lnTo>
                  <a:close/>
                </a:path>
              </a:pathLst>
            </a:custGeom>
            <a:noFill/>
            <a:ln w="1905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solidFill>
                  <a:schemeClr val="tx1">
                    <a:lumMod val="50000"/>
                    <a:lumOff val="50000"/>
                  </a:schemeClr>
                </a:solidFill>
              </a:endParaRPr>
            </a:p>
          </p:txBody>
        </p:sp>
        <p:sp>
          <p:nvSpPr>
            <p:cNvPr id="41" name="矩形 18"/>
            <p:cNvSpPr>
              <a:spLocks noChangeArrowheads="1"/>
            </p:cNvSpPr>
            <p:nvPr/>
          </p:nvSpPr>
          <p:spPr bwMode="auto">
            <a:xfrm>
              <a:off x="998577" y="2136776"/>
              <a:ext cx="1158844" cy="3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smtClean="0">
                  <a:solidFill>
                    <a:srgbClr val="00B0F0"/>
                  </a:solidFill>
                </a:rPr>
                <a:t>direction</a:t>
              </a:r>
              <a:endParaRPr lang="zh-CN" altLang="en-US" dirty="0">
                <a:solidFill>
                  <a:srgbClr val="00B0F0"/>
                </a:solidFill>
              </a:endParaRPr>
            </a:p>
          </p:txBody>
        </p:sp>
      </p:grpSp>
    </p:spTree>
    <p:extLst>
      <p:ext uri="{BB962C8B-B14F-4D97-AF65-F5344CB8AC3E}">
        <p14:creationId xmlns:p14="http://schemas.microsoft.com/office/powerpoint/2010/main" val="141538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3.56632E-7 -1.11111E-6 L 3.56632E-7 -0.06551 " pathEditMode="relative" rAng="0" ptsTypes="AA">
                                      <p:cBhvr>
                                        <p:cTn id="20" dur="2000" fill="hold"/>
                                        <p:tgtEl>
                                          <p:spTgt spid="19"/>
                                        </p:tgtEl>
                                        <p:attrNameLst>
                                          <p:attrName>ppt_x</p:attrName>
                                          <p:attrName>ppt_y</p:attrName>
                                        </p:attrNameLst>
                                      </p:cBhvr>
                                      <p:rCtr x="0" y="-3287"/>
                                    </p:animMotion>
                                  </p:childTnLst>
                                </p:cTn>
                              </p:par>
                              <p:par>
                                <p:cTn id="21" presetID="64" presetClass="path" presetSubtype="0" accel="50000" decel="50000" fill="hold" nodeType="withEffect">
                                  <p:stCondLst>
                                    <p:cond delay="0"/>
                                  </p:stCondLst>
                                  <p:childTnLst>
                                    <p:animMotion origin="layout" path="M 1.93154E-6 1.11022E-16 L 1.93154E-6 -0.15255 " pathEditMode="relative" rAng="0" ptsTypes="AA">
                                      <p:cBhvr>
                                        <p:cTn id="22" dur="2000" fill="hold"/>
                                        <p:tgtEl>
                                          <p:spTgt spid="6"/>
                                        </p:tgtEl>
                                        <p:attrNameLst>
                                          <p:attrName>ppt_x</p:attrName>
                                          <p:attrName>ppt_y</p:attrName>
                                        </p:attrNameLst>
                                      </p:cBhvr>
                                      <p:rCtr x="0" y="-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CSS</a:t>
            </a:r>
            <a:r>
              <a:rPr lang="zh-CN" altLang="en-US" dirty="0"/>
              <a:t>的引入带来的最核心的变化就是，原来由</a:t>
            </a:r>
            <a:r>
              <a:rPr lang="en-US" altLang="zh-CN" dirty="0"/>
              <a:t>HTML</a:t>
            </a:r>
            <a:r>
              <a:rPr lang="zh-CN" altLang="en-US" dirty="0"/>
              <a:t>同时承担的“内容”和“表现”双重任务，现在分离了，内容仍然由</a:t>
            </a:r>
            <a:r>
              <a:rPr lang="en-US" altLang="zh-CN" dirty="0"/>
              <a:t>HTML</a:t>
            </a:r>
            <a:r>
              <a:rPr lang="zh-CN" altLang="en-US" dirty="0"/>
              <a:t>负责，而表现形式则是</a:t>
            </a:r>
            <a:r>
              <a:rPr lang="zh-CN" altLang="en-US" dirty="0" smtClean="0"/>
              <a:t>通过</a:t>
            </a:r>
            <a:r>
              <a:rPr lang="en-US" altLang="zh-CN" dirty="0" smtClean="0"/>
              <a:t>CSS</a:t>
            </a:r>
            <a:r>
              <a:rPr lang="zh-CN" altLang="en-US" dirty="0"/>
              <a:t>代码负责</a:t>
            </a:r>
            <a:r>
              <a:rPr lang="zh-CN" altLang="en-US" dirty="0" smtClean="0"/>
              <a:t>的。</a:t>
            </a:r>
            <a:endParaRPr lang="zh-CN" altLang="en-US" dirty="0">
              <a:latin typeface="Arial" charset="0"/>
            </a:endParaRPr>
          </a:p>
          <a:p>
            <a:endParaRPr lang="en-US" altLang="zh-CN" dirty="0" smtClean="0"/>
          </a:p>
          <a:p>
            <a:r>
              <a:rPr lang="zh-CN" altLang="en-US" dirty="0" smtClean="0"/>
              <a:t>网上</a:t>
            </a:r>
            <a:r>
              <a:rPr lang="zh-CN" altLang="en-US" dirty="0"/>
              <a:t>的浏览器各式各样，绝大多数浏览器对</a:t>
            </a:r>
            <a:r>
              <a:rPr lang="en-US" altLang="zh-CN" dirty="0"/>
              <a:t>CSS</a:t>
            </a:r>
            <a:r>
              <a:rPr lang="zh-CN" altLang="en-US" dirty="0"/>
              <a:t>都有很好的支持，因此设计者往往不用担心其设计的</a:t>
            </a:r>
            <a:r>
              <a:rPr lang="en-US" altLang="zh-CN" dirty="0" smtClean="0"/>
              <a:t>CSS</a:t>
            </a:r>
            <a:r>
              <a:rPr lang="zh-CN" altLang="en-US" dirty="0" smtClean="0"/>
              <a:t>不</a:t>
            </a:r>
            <a:r>
              <a:rPr lang="zh-CN" altLang="en-US" dirty="0"/>
              <a:t>被用户所支持。但目前的主要问题在于，各个浏览器对</a:t>
            </a:r>
            <a:r>
              <a:rPr lang="en-US" altLang="zh-CN" dirty="0"/>
              <a:t>CSS</a:t>
            </a:r>
            <a:r>
              <a:rPr lang="zh-CN" altLang="en-US" dirty="0"/>
              <a:t>很多细节的处理上存在差异，设计者在一种浏览器上设计的</a:t>
            </a:r>
            <a:r>
              <a:rPr lang="en-US" altLang="zh-CN" dirty="0"/>
              <a:t>CSS</a:t>
            </a:r>
            <a:r>
              <a:rPr lang="zh-CN" altLang="en-US" dirty="0"/>
              <a:t>效果，在其他浏览器上的显示效果很可能</a:t>
            </a:r>
            <a:r>
              <a:rPr lang="zh-CN" altLang="en-US" dirty="0" smtClean="0"/>
              <a:t>不一样。</a:t>
            </a:r>
            <a:endParaRPr lang="zh-CN" altLang="en-US" dirty="0">
              <a:latin typeface="Arial" charset="0"/>
            </a:endParaRPr>
          </a:p>
          <a:p>
            <a:endParaRPr lang="zh-CN" altLang="en-US" dirty="0"/>
          </a:p>
        </p:txBody>
      </p:sp>
      <p:sp>
        <p:nvSpPr>
          <p:cNvPr id="3" name="标题 2"/>
          <p:cNvSpPr>
            <a:spLocks noGrp="1"/>
          </p:cNvSpPr>
          <p:nvPr>
            <p:ph type="title"/>
          </p:nvPr>
        </p:nvSpPr>
        <p:spPr/>
        <p:txBody>
          <a:bodyPr/>
          <a:lstStyle/>
          <a:p>
            <a:r>
              <a:rPr lang="en-US" altLang="zh-CN" dirty="0">
                <a:solidFill>
                  <a:srgbClr val="F8F8F8"/>
                </a:solidFill>
                <a:latin typeface="微软雅黑"/>
              </a:rPr>
              <a:t>CSS</a:t>
            </a:r>
            <a:r>
              <a:rPr lang="zh-CN" altLang="en-US" dirty="0" smtClean="0">
                <a:solidFill>
                  <a:srgbClr val="F8F8F8"/>
                </a:solidFill>
                <a:latin typeface="微软雅黑"/>
              </a:rPr>
              <a:t>简介</a:t>
            </a:r>
            <a:endParaRPr lang="zh-CN" altLang="en-US" dirty="0"/>
          </a:p>
        </p:txBody>
      </p:sp>
    </p:spTree>
    <p:extLst>
      <p:ext uri="{BB962C8B-B14F-4D97-AF65-F5344CB8AC3E}">
        <p14:creationId xmlns:p14="http://schemas.microsoft.com/office/powerpoint/2010/main" val="807357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color</a:t>
            </a:r>
            <a:r>
              <a:rPr lang="zh-CN" altLang="en-US" dirty="0"/>
              <a:t>属性用于定义文本的颜色，其取值方式有如下</a:t>
            </a:r>
            <a:r>
              <a:rPr lang="en-US" altLang="zh-CN" dirty="0"/>
              <a:t>3</a:t>
            </a:r>
            <a:r>
              <a:rPr lang="zh-CN" altLang="en-US" dirty="0"/>
              <a:t>种：</a:t>
            </a:r>
          </a:p>
          <a:p>
            <a:pPr lvl="1" latinLnBrk="1">
              <a:buFont typeface="Arial" pitchFamily="34" charset="0"/>
              <a:buChar char="•"/>
              <a:defRPr/>
            </a:pPr>
            <a:endParaRPr lang="en-US" altLang="zh-CN" dirty="0" smtClean="0">
              <a:solidFill>
                <a:srgbClr val="1369B2"/>
              </a:solidFill>
              <a:latin typeface="微软雅黑" pitchFamily="34" charset="-122"/>
              <a:ea typeface="微软雅黑" pitchFamily="34" charset="-122"/>
            </a:endParaRPr>
          </a:p>
          <a:p>
            <a:pPr lvl="1" latinLnBrk="1">
              <a:buFont typeface="Arial" pitchFamily="34" charset="0"/>
              <a:buChar char="•"/>
              <a:defRPr/>
            </a:pPr>
            <a:r>
              <a:rPr lang="zh-CN" altLang="zh-CN" dirty="0" smtClean="0">
                <a:solidFill>
                  <a:srgbClr val="1369B2"/>
                </a:solidFill>
                <a:latin typeface="微软雅黑" pitchFamily="34" charset="-122"/>
                <a:ea typeface="微软雅黑" pitchFamily="34" charset="-122"/>
              </a:rPr>
              <a:t>预定</a:t>
            </a:r>
            <a:r>
              <a:rPr lang="zh-CN" altLang="zh-CN" dirty="0">
                <a:solidFill>
                  <a:srgbClr val="1369B2"/>
                </a:solidFill>
                <a:latin typeface="微软雅黑" pitchFamily="34" charset="-122"/>
                <a:ea typeface="微软雅黑" pitchFamily="34" charset="-122"/>
              </a:rPr>
              <a:t>义的颜色值</a:t>
            </a:r>
            <a:r>
              <a:rPr lang="zh-CN" altLang="zh-CN" dirty="0">
                <a:latin typeface="微软雅黑" pitchFamily="34" charset="-122"/>
                <a:ea typeface="微软雅黑" pitchFamily="34" charset="-122"/>
              </a:rPr>
              <a:t>，如</a:t>
            </a:r>
            <a:r>
              <a:rPr lang="en-US" altLang="zh-CN" dirty="0">
                <a:latin typeface="微软雅黑" pitchFamily="34" charset="-122"/>
                <a:ea typeface="微软雅黑" pitchFamily="34" charset="-122"/>
              </a:rPr>
              <a:t>red</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green</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blue</a:t>
            </a:r>
            <a:r>
              <a:rPr lang="zh-CN" altLang="zh-CN" dirty="0">
                <a:latin typeface="微软雅黑" pitchFamily="34" charset="-122"/>
                <a:ea typeface="微软雅黑" pitchFamily="34" charset="-122"/>
              </a:rPr>
              <a:t>等。</a:t>
            </a:r>
            <a:endParaRPr lang="en-US" altLang="zh-CN" dirty="0">
              <a:latin typeface="微软雅黑" pitchFamily="34" charset="-122"/>
              <a:ea typeface="微软雅黑" pitchFamily="34" charset="-122"/>
            </a:endParaRPr>
          </a:p>
          <a:p>
            <a:pPr marL="400050" lvl="1" indent="0" latinLnBrk="1">
              <a:defRPr/>
            </a:pPr>
            <a:endParaRPr lang="zh-CN" altLang="zh-CN" sz="1000" dirty="0">
              <a:latin typeface="微软雅黑" pitchFamily="34" charset="-122"/>
              <a:ea typeface="微软雅黑" pitchFamily="34" charset="-122"/>
            </a:endParaRPr>
          </a:p>
          <a:p>
            <a:pPr lvl="1" latinLnBrk="1">
              <a:buFont typeface="Arial" pitchFamily="34" charset="0"/>
              <a:buChar char="•"/>
              <a:defRPr/>
            </a:pPr>
            <a:r>
              <a:rPr lang="zh-CN" altLang="zh-CN" dirty="0">
                <a:solidFill>
                  <a:srgbClr val="1369B2"/>
                </a:solidFill>
                <a:latin typeface="微软雅黑" pitchFamily="34" charset="-122"/>
                <a:ea typeface="微软雅黑" pitchFamily="34" charset="-122"/>
              </a:rPr>
              <a:t>十六进制</a:t>
            </a:r>
            <a:r>
              <a:rPr lang="zh-CN" altLang="zh-CN" dirty="0">
                <a:latin typeface="微软雅黑" pitchFamily="34" charset="-122"/>
                <a:ea typeface="微软雅黑" pitchFamily="34" charset="-122"/>
              </a:rPr>
              <a:t>，如</a:t>
            </a:r>
            <a:r>
              <a:rPr lang="en-US" altLang="zh-CN" dirty="0">
                <a:latin typeface="微软雅黑" pitchFamily="34" charset="-122"/>
                <a:ea typeface="微软雅黑" pitchFamily="34" charset="-122"/>
              </a:rPr>
              <a:t>#FF0000</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#FF6600</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#29D794</a:t>
            </a:r>
            <a:r>
              <a:rPr lang="zh-CN" altLang="zh-CN" dirty="0">
                <a:latin typeface="微软雅黑" pitchFamily="34" charset="-122"/>
                <a:ea typeface="微软雅黑" pitchFamily="34" charset="-122"/>
              </a:rPr>
              <a:t>等。实际工作中，十六进制是最常用的定义颜色的方式。</a:t>
            </a:r>
            <a:endParaRPr lang="en-US" altLang="zh-CN" dirty="0">
              <a:latin typeface="微软雅黑" pitchFamily="34" charset="-122"/>
              <a:ea typeface="微软雅黑" pitchFamily="34" charset="-122"/>
            </a:endParaRPr>
          </a:p>
          <a:p>
            <a:pPr marL="400050" lvl="1" indent="0" latinLnBrk="1">
              <a:defRPr/>
            </a:pPr>
            <a:endParaRPr lang="zh-CN" altLang="zh-CN" sz="1000" dirty="0">
              <a:latin typeface="微软雅黑" pitchFamily="34" charset="-122"/>
              <a:ea typeface="微软雅黑" pitchFamily="34" charset="-122"/>
            </a:endParaRPr>
          </a:p>
          <a:p>
            <a:pPr lvl="1" latinLnBrk="1">
              <a:buFont typeface="Arial" pitchFamily="34" charset="0"/>
              <a:buChar char="•"/>
              <a:defRPr/>
            </a:pPr>
            <a:r>
              <a:rPr lang="en-US" altLang="zh-CN" dirty="0">
                <a:solidFill>
                  <a:srgbClr val="1369B2"/>
                </a:solidFill>
                <a:latin typeface="微软雅黑" pitchFamily="34" charset="-122"/>
                <a:ea typeface="微软雅黑" pitchFamily="34" charset="-122"/>
              </a:rPr>
              <a:t>RGB</a:t>
            </a:r>
            <a:r>
              <a:rPr lang="zh-CN" altLang="zh-CN" dirty="0">
                <a:solidFill>
                  <a:srgbClr val="1369B2"/>
                </a:solidFill>
                <a:latin typeface="微软雅黑" pitchFamily="34" charset="-122"/>
                <a:ea typeface="微软雅黑" pitchFamily="34" charset="-122"/>
              </a:rPr>
              <a:t>代码</a:t>
            </a:r>
            <a:r>
              <a:rPr lang="zh-CN" altLang="zh-CN" dirty="0">
                <a:latin typeface="微软雅黑" pitchFamily="34" charset="-122"/>
                <a:ea typeface="微软雅黑" pitchFamily="34" charset="-122"/>
              </a:rPr>
              <a:t>，如红色可以表示为</a:t>
            </a:r>
            <a:r>
              <a:rPr lang="en-US" altLang="zh-CN" dirty="0" err="1">
                <a:latin typeface="微软雅黑" pitchFamily="34" charset="-122"/>
                <a:ea typeface="微软雅黑" pitchFamily="34" charset="-122"/>
              </a:rPr>
              <a:t>rgb</a:t>
            </a:r>
            <a:r>
              <a:rPr lang="en-US" altLang="zh-CN" dirty="0">
                <a:latin typeface="微软雅黑" pitchFamily="34" charset="-122"/>
                <a:ea typeface="微软雅黑" pitchFamily="34" charset="-122"/>
              </a:rPr>
              <a:t>(255,0,0)</a:t>
            </a:r>
            <a:r>
              <a:rPr lang="zh-CN" altLang="zh-CN" dirty="0">
                <a:latin typeface="微软雅黑" pitchFamily="34" charset="-122"/>
                <a:ea typeface="微软雅黑" pitchFamily="34" charset="-122"/>
              </a:rPr>
              <a:t>或</a:t>
            </a:r>
            <a:r>
              <a:rPr lang="en-US" altLang="zh-CN" dirty="0" err="1">
                <a:latin typeface="微软雅黑" pitchFamily="34" charset="-122"/>
                <a:ea typeface="微软雅黑" pitchFamily="34" charset="-122"/>
              </a:rPr>
              <a:t>rgb</a:t>
            </a:r>
            <a:r>
              <a:rPr lang="en-US" altLang="zh-CN" dirty="0">
                <a:latin typeface="微软雅黑" pitchFamily="34" charset="-122"/>
                <a:ea typeface="微软雅黑" pitchFamily="34" charset="-122"/>
              </a:rPr>
              <a:t>(100%,0%,0%)</a:t>
            </a:r>
            <a:r>
              <a:rPr lang="zh-CN" altLang="zh-CN" dirty="0">
                <a:latin typeface="微软雅黑" pitchFamily="34" charset="-122"/>
                <a:ea typeface="微软雅黑" pitchFamily="34" charset="-122"/>
              </a:rPr>
              <a:t>。</a:t>
            </a:r>
          </a:p>
          <a:p>
            <a:endParaRPr lang="zh-CN" altLang="en-US" dirty="0"/>
          </a:p>
        </p:txBody>
      </p:sp>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3.5.3  </a:t>
            </a:r>
            <a:r>
              <a:rPr lang="zh-CN" altLang="en-US" dirty="0"/>
              <a:t>文本</a:t>
            </a:r>
            <a:r>
              <a:rPr lang="zh-CN" altLang="en-US" dirty="0" smtClean="0"/>
              <a:t>属性</a:t>
            </a:r>
            <a:endParaRPr lang="zh-CN" altLang="en-US" dirty="0"/>
          </a:p>
        </p:txBody>
      </p:sp>
    </p:spTree>
    <p:extLst>
      <p:ext uri="{BB962C8B-B14F-4D97-AF65-F5344CB8AC3E}">
        <p14:creationId xmlns:p14="http://schemas.microsoft.com/office/powerpoint/2010/main" val="31796872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156250" y="1286842"/>
            <a:ext cx="8704262" cy="10129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solidFill>
                  <a:srgbClr val="1369B2"/>
                </a:solidFill>
                <a:latin typeface="微软雅黑" panose="020B0503020204020204" pitchFamily="34" charset="-122"/>
                <a:ea typeface="微软雅黑" panose="020B0503020204020204" pitchFamily="34" charset="-122"/>
              </a:rPr>
              <a:t>line-height</a:t>
            </a:r>
            <a:r>
              <a:rPr lang="zh-CN" altLang="zh-CN" sz="2400" b="1" dirty="0">
                <a:solidFill>
                  <a:srgbClr val="1369B2"/>
                </a:solidFill>
                <a:latin typeface="微软雅黑" panose="020B0503020204020204" pitchFamily="34" charset="-122"/>
                <a:ea typeface="微软雅黑" panose="020B0503020204020204" pitchFamily="34" charset="-122"/>
              </a:rPr>
              <a:t>属性</a:t>
            </a:r>
            <a:r>
              <a:rPr lang="zh-CN" altLang="zh-CN" dirty="0">
                <a:solidFill>
                  <a:schemeClr val="accent6"/>
                </a:solidFill>
                <a:latin typeface="微软雅黑" panose="020B0503020204020204" pitchFamily="34" charset="-122"/>
                <a:ea typeface="微软雅黑" panose="020B0503020204020204" pitchFamily="34" charset="-122"/>
              </a:rPr>
              <a:t>用于设置</a:t>
            </a:r>
            <a:r>
              <a:rPr lang="zh-CN" altLang="zh-CN" dirty="0">
                <a:solidFill>
                  <a:srgbClr val="1369B2"/>
                </a:solidFill>
                <a:latin typeface="微软雅黑" panose="020B0503020204020204" pitchFamily="34" charset="-122"/>
                <a:ea typeface="微软雅黑" panose="020B0503020204020204" pitchFamily="34" charset="-122"/>
              </a:rPr>
              <a:t>行间距</a:t>
            </a:r>
            <a:r>
              <a:rPr lang="zh-CN" altLang="zh-CN" dirty="0">
                <a:solidFill>
                  <a:schemeClr val="accent6"/>
                </a:solidFill>
                <a:latin typeface="微软雅黑" panose="020B0503020204020204" pitchFamily="34" charset="-122"/>
                <a:ea typeface="微软雅黑" panose="020B0503020204020204" pitchFamily="34" charset="-122"/>
              </a:rPr>
              <a:t>，所谓行间距就是行与行之间的距离，即字符的</a:t>
            </a:r>
            <a:r>
              <a:rPr lang="zh-CN" altLang="zh-CN" dirty="0">
                <a:solidFill>
                  <a:srgbClr val="1369B2"/>
                </a:solidFill>
                <a:latin typeface="微软雅黑" panose="020B0503020204020204" pitchFamily="34" charset="-122"/>
                <a:ea typeface="微软雅黑" panose="020B0503020204020204" pitchFamily="34" charset="-122"/>
              </a:rPr>
              <a:t>垂直间距</a:t>
            </a:r>
            <a:r>
              <a:rPr lang="zh-CN" altLang="zh-CN" dirty="0">
                <a:solidFill>
                  <a:schemeClr val="accent6"/>
                </a:solidFill>
                <a:latin typeface="微软雅黑" panose="020B0503020204020204" pitchFamily="34" charset="-122"/>
                <a:ea typeface="微软雅黑" panose="020B0503020204020204" pitchFamily="34" charset="-122"/>
              </a:rPr>
              <a:t>，一般称为</a:t>
            </a:r>
            <a:r>
              <a:rPr lang="zh-CN" altLang="zh-CN" dirty="0">
                <a:solidFill>
                  <a:srgbClr val="1369B2"/>
                </a:solidFill>
                <a:latin typeface="微软雅黑" panose="020B0503020204020204" pitchFamily="34" charset="-122"/>
                <a:ea typeface="微软雅黑" panose="020B0503020204020204" pitchFamily="34" charset="-122"/>
              </a:rPr>
              <a:t>行高</a:t>
            </a:r>
            <a:r>
              <a:rPr lang="zh-CN" altLang="zh-CN" dirty="0">
                <a:solidFill>
                  <a:schemeClr val="accent6"/>
                </a:solidFill>
                <a:latin typeface="微软雅黑" panose="020B0503020204020204" pitchFamily="34" charset="-122"/>
                <a:ea typeface="微软雅黑" panose="020B0503020204020204" pitchFamily="34" charset="-122"/>
              </a:rPr>
              <a:t>。</a:t>
            </a:r>
          </a:p>
        </p:txBody>
      </p:sp>
      <p:sp>
        <p:nvSpPr>
          <p:cNvPr id="5" name="Text Box 9"/>
          <p:cNvSpPr txBox="1">
            <a:spLocks noChangeArrowheads="1"/>
          </p:cNvSpPr>
          <p:nvPr/>
        </p:nvSpPr>
        <p:spPr bwMode="auto">
          <a:xfrm>
            <a:off x="1246243" y="2996952"/>
            <a:ext cx="8566150" cy="1018227"/>
          </a:xfrm>
          <a:prstGeom prst="rect">
            <a:avLst/>
          </a:prstGeom>
          <a:noFill/>
          <a:ln w="19050">
            <a:solidFill>
              <a:srgbClr val="00ACE6"/>
            </a:solidFill>
            <a:prstDash val="dashDot"/>
            <a:miter lim="800000"/>
            <a:headEnd/>
            <a:tailEnd/>
          </a:ln>
          <a:effectLst/>
          <a:extLst>
            <a:ext uri="{909E8E84-426E-40DD-AFC4-6F175D3DCCD1}">
              <a14:hiddenFill xmlns:a14="http://schemas.microsoft.com/office/drawing/2010/main">
                <a:solidFill>
                  <a:srgbClr val="00ACE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line-height</a:t>
            </a:r>
            <a:r>
              <a:rPr lang="zh-CN" altLang="zh-CN" sz="2000" dirty="0">
                <a:solidFill>
                  <a:schemeClr val="accent6"/>
                </a:solidFill>
                <a:latin typeface="微软雅黑" panose="020B0503020204020204" pitchFamily="34" charset="-122"/>
                <a:ea typeface="微软雅黑" panose="020B0503020204020204" pitchFamily="34" charset="-122"/>
              </a:rPr>
              <a:t>常用的属性值单位有三种，分别为</a:t>
            </a:r>
            <a:r>
              <a:rPr lang="zh-CN" altLang="zh-CN" sz="2000" dirty="0">
                <a:solidFill>
                  <a:srgbClr val="1369B2"/>
                </a:solidFill>
                <a:latin typeface="微软雅黑" panose="020B0503020204020204" pitchFamily="34" charset="-122"/>
                <a:ea typeface="微软雅黑" panose="020B0503020204020204" pitchFamily="34" charset="-122"/>
              </a:rPr>
              <a:t>像素</a:t>
            </a:r>
            <a:r>
              <a:rPr lang="en-US" altLang="zh-CN" sz="2000" dirty="0" err="1">
                <a:solidFill>
                  <a:srgbClr val="1369B2"/>
                </a:solidFill>
                <a:latin typeface="微软雅黑" panose="020B0503020204020204" pitchFamily="34" charset="-122"/>
                <a:ea typeface="微软雅黑" panose="020B0503020204020204" pitchFamily="34" charset="-122"/>
              </a:rPr>
              <a:t>px</a:t>
            </a:r>
            <a:r>
              <a:rPr lang="zh-CN" altLang="zh-CN" sz="2000" dirty="0">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相对值</a:t>
            </a:r>
            <a:r>
              <a:rPr lang="en-US" altLang="zh-CN" sz="2000" dirty="0" err="1">
                <a:solidFill>
                  <a:srgbClr val="1369B2"/>
                </a:solidFill>
                <a:latin typeface="微软雅黑" panose="020B0503020204020204" pitchFamily="34" charset="-122"/>
                <a:ea typeface="微软雅黑" panose="020B0503020204020204" pitchFamily="34" charset="-122"/>
              </a:rPr>
              <a:t>em</a:t>
            </a:r>
            <a:r>
              <a:rPr lang="zh-CN" altLang="zh-CN" sz="2000" dirty="0">
                <a:solidFill>
                  <a:schemeClr val="accent6"/>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百分比</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chemeClr val="accent6"/>
                </a:solidFill>
                <a:latin typeface="微软雅黑" panose="020B0503020204020204" pitchFamily="34" charset="-122"/>
                <a:ea typeface="微软雅黑" panose="020B0503020204020204" pitchFamily="34" charset="-122"/>
              </a:rPr>
              <a:t>，实际工作中使用最多的是</a:t>
            </a:r>
            <a:r>
              <a:rPr lang="zh-CN" altLang="zh-CN" sz="2000" dirty="0">
                <a:solidFill>
                  <a:srgbClr val="1369B2"/>
                </a:solidFill>
                <a:latin typeface="微软雅黑" panose="020B0503020204020204" pitchFamily="34" charset="-122"/>
                <a:ea typeface="微软雅黑" panose="020B0503020204020204" pitchFamily="34" charset="-122"/>
              </a:rPr>
              <a:t>像素</a:t>
            </a:r>
            <a:r>
              <a:rPr lang="en-US" altLang="zh-CN" sz="2000" dirty="0" err="1">
                <a:solidFill>
                  <a:srgbClr val="1369B2"/>
                </a:solidFill>
                <a:latin typeface="微软雅黑" panose="020B0503020204020204" pitchFamily="34" charset="-122"/>
                <a:ea typeface="微软雅黑" panose="020B0503020204020204" pitchFamily="34" charset="-122"/>
              </a:rPr>
              <a:t>px</a:t>
            </a:r>
            <a:r>
              <a:rPr lang="zh-CN" altLang="zh-CN" sz="2000" dirty="0">
                <a:solidFill>
                  <a:schemeClr val="accent6"/>
                </a:solidFill>
                <a:latin typeface="微软雅黑" panose="020B0503020204020204" pitchFamily="34" charset="-122"/>
                <a:ea typeface="微软雅黑" panose="020B0503020204020204" pitchFamily="34" charset="-122"/>
              </a:rPr>
              <a:t>。</a:t>
            </a:r>
          </a:p>
        </p:txBody>
      </p:sp>
      <p:sp>
        <p:nvSpPr>
          <p:cNvPr id="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3.5.3  </a:t>
            </a:r>
            <a:r>
              <a:rPr lang="zh-CN" altLang="en-US" dirty="0"/>
              <a:t>文本</a:t>
            </a:r>
            <a:r>
              <a:rPr lang="zh-CN" altLang="en-US" dirty="0" smtClean="0"/>
              <a:t>属性</a:t>
            </a:r>
            <a:endParaRPr lang="zh-CN" altLang="en-US" dirty="0"/>
          </a:p>
        </p:txBody>
      </p:sp>
    </p:spTree>
    <p:extLst>
      <p:ext uri="{BB962C8B-B14F-4D97-AF65-F5344CB8AC3E}">
        <p14:creationId xmlns:p14="http://schemas.microsoft.com/office/powerpoint/2010/main" val="320767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624" y="1052736"/>
            <a:ext cx="10601349" cy="13681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dirty="0"/>
              <a:t>text-align</a:t>
            </a:r>
            <a:r>
              <a:rPr lang="zh-CN" altLang="en-US" dirty="0"/>
              <a:t>属性</a:t>
            </a:r>
          </a:p>
          <a:p>
            <a:pPr marL="0" indent="0">
              <a:buNone/>
            </a:pPr>
            <a:r>
              <a:rPr lang="zh-CN" altLang="en-US" dirty="0"/>
              <a:t>　          </a:t>
            </a:r>
            <a:r>
              <a:rPr lang="en-US" altLang="zh-CN" dirty="0"/>
              <a:t>text-align</a:t>
            </a:r>
            <a:r>
              <a:rPr lang="zh-CN" altLang="en-US" dirty="0"/>
              <a:t>用于设置文本的水平对齐方式。</a:t>
            </a:r>
          </a:p>
          <a:p>
            <a:pPr marL="0" indent="0">
              <a:buNone/>
            </a:pPr>
            <a:r>
              <a:rPr lang="zh-CN" altLang="en-US" dirty="0"/>
              <a:t>　   基本语法：</a:t>
            </a:r>
          </a:p>
          <a:p>
            <a:pPr marL="0" indent="0">
              <a:buNone/>
            </a:pPr>
            <a:endParaRPr lang="zh-CN" altLang="en-US" dirty="0"/>
          </a:p>
        </p:txBody>
      </p:sp>
      <p:sp>
        <p:nvSpPr>
          <p:cNvPr id="3" name="标题 2"/>
          <p:cNvSpPr>
            <a:spLocks noGrp="1"/>
          </p:cNvSpPr>
          <p:nvPr>
            <p:ph type="title"/>
          </p:nvPr>
        </p:nvSpPr>
        <p:spPr/>
        <p:txBody>
          <a:bodyPr/>
          <a:lstStyle/>
          <a:p>
            <a:r>
              <a:rPr lang="en-US" altLang="zh-CN" dirty="0"/>
              <a:t>3.5.3  </a:t>
            </a:r>
            <a:r>
              <a:rPr lang="zh-CN" altLang="en-US" dirty="0"/>
              <a:t>文本属性</a:t>
            </a:r>
          </a:p>
        </p:txBody>
      </p:sp>
      <p:sp>
        <p:nvSpPr>
          <p:cNvPr id="4" name="Rectangle 4"/>
          <p:cNvSpPr>
            <a:spLocks noChangeArrowheads="1"/>
          </p:cNvSpPr>
          <p:nvPr/>
        </p:nvSpPr>
        <p:spPr bwMode="auto">
          <a:xfrm>
            <a:off x="1633885" y="2323500"/>
            <a:ext cx="7632700" cy="40011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a:solidFill>
                  <a:srgbClr val="0000FF"/>
                </a:solidFill>
                <a:latin typeface="+mn-ea"/>
                <a:ea typeface="+mn-ea"/>
              </a:rPr>
              <a:t>text-align:</a:t>
            </a:r>
            <a:r>
              <a:rPr lang="zh-CN" altLang="en-US" sz="2000" dirty="0">
                <a:solidFill>
                  <a:srgbClr val="0000FF"/>
                </a:solidFill>
                <a:latin typeface="+mn-ea"/>
                <a:ea typeface="+mn-ea"/>
              </a:rPr>
              <a:t>排列值</a:t>
            </a:r>
          </a:p>
        </p:txBody>
      </p:sp>
      <p:sp>
        <p:nvSpPr>
          <p:cNvPr id="5" name="Rectangle 5"/>
          <p:cNvSpPr>
            <a:spLocks noChangeArrowheads="1"/>
          </p:cNvSpPr>
          <p:nvPr/>
        </p:nvSpPr>
        <p:spPr bwMode="auto">
          <a:xfrm>
            <a:off x="1057821" y="3092674"/>
            <a:ext cx="871296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20000"/>
              </a:spcBef>
              <a:buClr>
                <a:schemeClr val="accent1"/>
              </a:buClr>
              <a:buFont typeface="Wingdings" panose="05000000000000000000" pitchFamily="2" charset="2"/>
              <a:buNone/>
            </a:pPr>
            <a:r>
              <a:rPr lang="zh-CN" altLang="en-US" sz="2000" dirty="0">
                <a:solidFill>
                  <a:schemeClr val="accent2"/>
                </a:solidFill>
                <a:latin typeface="+mn-lt"/>
                <a:ea typeface="+mn-ea"/>
              </a:rPr>
              <a:t>语法说明：</a:t>
            </a:r>
          </a:p>
          <a:p>
            <a:pPr>
              <a:spcBef>
                <a:spcPct val="20000"/>
              </a:spcBef>
              <a:buClr>
                <a:schemeClr val="accent1"/>
              </a:buClr>
              <a:buFont typeface="Wingdings" panose="05000000000000000000" pitchFamily="2" charset="2"/>
              <a:buNone/>
            </a:pPr>
            <a:r>
              <a:rPr lang="zh-CN" altLang="en-US" sz="2000" dirty="0">
                <a:solidFill>
                  <a:schemeClr val="accent2"/>
                </a:solidFill>
                <a:latin typeface="+mn-lt"/>
                <a:ea typeface="+mn-ea"/>
              </a:rPr>
              <a:t>　　水平对齐方式取值范围包括</a:t>
            </a:r>
            <a:r>
              <a:rPr lang="en-US" altLang="zh-CN" sz="2000" dirty="0">
                <a:solidFill>
                  <a:schemeClr val="accent2"/>
                </a:solidFill>
                <a:latin typeface="+mn-lt"/>
                <a:ea typeface="+mn-ea"/>
              </a:rPr>
              <a:t>left</a:t>
            </a:r>
            <a:r>
              <a:rPr lang="zh-CN" altLang="en-US" sz="2000" dirty="0">
                <a:solidFill>
                  <a:schemeClr val="accent2"/>
                </a:solidFill>
                <a:latin typeface="+mn-lt"/>
                <a:ea typeface="+mn-ea"/>
              </a:rPr>
              <a:t>、</a:t>
            </a:r>
            <a:r>
              <a:rPr lang="en-US" altLang="zh-CN" sz="2000" dirty="0">
                <a:solidFill>
                  <a:schemeClr val="accent2"/>
                </a:solidFill>
                <a:latin typeface="+mn-lt"/>
                <a:ea typeface="+mn-ea"/>
              </a:rPr>
              <a:t>right</a:t>
            </a:r>
            <a:r>
              <a:rPr lang="zh-CN" altLang="en-US" sz="2000" dirty="0">
                <a:solidFill>
                  <a:schemeClr val="accent2"/>
                </a:solidFill>
                <a:latin typeface="+mn-lt"/>
                <a:ea typeface="+mn-ea"/>
              </a:rPr>
              <a:t>、</a:t>
            </a:r>
            <a:r>
              <a:rPr lang="en-US" altLang="zh-CN" sz="2000" dirty="0">
                <a:solidFill>
                  <a:schemeClr val="accent2"/>
                </a:solidFill>
                <a:latin typeface="+mn-lt"/>
                <a:ea typeface="+mn-ea"/>
              </a:rPr>
              <a:t>center</a:t>
            </a:r>
            <a:r>
              <a:rPr lang="zh-CN" altLang="en-US" sz="2000" dirty="0">
                <a:solidFill>
                  <a:schemeClr val="accent2"/>
                </a:solidFill>
                <a:latin typeface="+mn-lt"/>
                <a:ea typeface="+mn-ea"/>
              </a:rPr>
              <a:t>和</a:t>
            </a:r>
            <a:r>
              <a:rPr lang="en-US" altLang="zh-CN" sz="2000" dirty="0">
                <a:solidFill>
                  <a:schemeClr val="accent2"/>
                </a:solidFill>
                <a:latin typeface="+mn-lt"/>
                <a:ea typeface="+mn-ea"/>
              </a:rPr>
              <a:t>justify</a:t>
            </a:r>
            <a:r>
              <a:rPr lang="zh-CN" altLang="en-US" sz="2000" dirty="0">
                <a:solidFill>
                  <a:schemeClr val="accent2"/>
                </a:solidFill>
                <a:latin typeface="+mn-lt"/>
                <a:ea typeface="+mn-ea"/>
              </a:rPr>
              <a:t>这</a:t>
            </a:r>
            <a:r>
              <a:rPr lang="en-US" altLang="zh-CN" sz="2000" dirty="0">
                <a:solidFill>
                  <a:schemeClr val="accent2"/>
                </a:solidFill>
                <a:latin typeface="+mn-lt"/>
                <a:ea typeface="+mn-ea"/>
              </a:rPr>
              <a:t>4</a:t>
            </a:r>
            <a:r>
              <a:rPr lang="zh-CN" altLang="en-US" sz="2000" dirty="0">
                <a:solidFill>
                  <a:schemeClr val="accent2"/>
                </a:solidFill>
                <a:latin typeface="+mn-lt"/>
                <a:ea typeface="+mn-ea"/>
              </a:rPr>
              <a:t>种对齐方式。</a:t>
            </a:r>
          </a:p>
          <a:p>
            <a:pPr>
              <a:spcBef>
                <a:spcPct val="20000"/>
              </a:spcBef>
              <a:buClr>
                <a:schemeClr val="accent1"/>
              </a:buClr>
              <a:buFont typeface="Wingdings" panose="05000000000000000000" pitchFamily="2" charset="2"/>
              <a:buNone/>
            </a:pPr>
            <a:r>
              <a:rPr lang="zh-CN" altLang="en-US" sz="2000" dirty="0">
                <a:solidFill>
                  <a:srgbClr val="FF0D5E"/>
                </a:solidFill>
                <a:latin typeface="+mn-lt"/>
                <a:ea typeface="+mn-ea"/>
              </a:rPr>
              <a:t>　　</a:t>
            </a:r>
            <a:r>
              <a:rPr lang="en-US" altLang="zh-CN" sz="2000" dirty="0">
                <a:solidFill>
                  <a:srgbClr val="FF0D5E"/>
                </a:solidFill>
                <a:latin typeface="+mn-lt"/>
                <a:ea typeface="+mn-ea"/>
              </a:rPr>
              <a:t>(1)	left</a:t>
            </a:r>
            <a:r>
              <a:rPr lang="zh-CN" altLang="en-US" sz="2000" dirty="0">
                <a:solidFill>
                  <a:srgbClr val="FF0D5E"/>
                </a:solidFill>
                <a:latin typeface="+mn-lt"/>
                <a:ea typeface="+mn-ea"/>
              </a:rPr>
              <a:t>：左对齐。</a:t>
            </a:r>
          </a:p>
          <a:p>
            <a:pPr>
              <a:spcBef>
                <a:spcPct val="20000"/>
              </a:spcBef>
              <a:buClr>
                <a:schemeClr val="accent1"/>
              </a:buClr>
              <a:buFont typeface="Wingdings" panose="05000000000000000000" pitchFamily="2" charset="2"/>
              <a:buNone/>
            </a:pPr>
            <a:r>
              <a:rPr lang="zh-CN" altLang="en-US" sz="2000" dirty="0">
                <a:solidFill>
                  <a:srgbClr val="FF0D5E"/>
                </a:solidFill>
                <a:latin typeface="+mn-lt"/>
                <a:ea typeface="+mn-ea"/>
              </a:rPr>
              <a:t>　　</a:t>
            </a:r>
            <a:r>
              <a:rPr lang="en-US" altLang="zh-CN" sz="2000" dirty="0">
                <a:solidFill>
                  <a:srgbClr val="FF0D5E"/>
                </a:solidFill>
                <a:latin typeface="+mn-lt"/>
                <a:ea typeface="+mn-ea"/>
              </a:rPr>
              <a:t>(2)	right</a:t>
            </a:r>
            <a:r>
              <a:rPr lang="zh-CN" altLang="en-US" sz="2000" dirty="0">
                <a:solidFill>
                  <a:srgbClr val="FF0D5E"/>
                </a:solidFill>
                <a:latin typeface="+mn-lt"/>
                <a:ea typeface="+mn-ea"/>
              </a:rPr>
              <a:t>：右对齐。</a:t>
            </a:r>
          </a:p>
          <a:p>
            <a:pPr>
              <a:spcBef>
                <a:spcPct val="20000"/>
              </a:spcBef>
              <a:buClr>
                <a:schemeClr val="accent1"/>
              </a:buClr>
              <a:buFont typeface="Wingdings" panose="05000000000000000000" pitchFamily="2" charset="2"/>
              <a:buNone/>
            </a:pPr>
            <a:r>
              <a:rPr lang="zh-CN" altLang="en-US" sz="2000" dirty="0">
                <a:solidFill>
                  <a:srgbClr val="FF0D5E"/>
                </a:solidFill>
                <a:latin typeface="+mn-lt"/>
                <a:ea typeface="+mn-ea"/>
              </a:rPr>
              <a:t>　　</a:t>
            </a:r>
            <a:r>
              <a:rPr lang="en-US" altLang="zh-CN" sz="2000" dirty="0">
                <a:solidFill>
                  <a:srgbClr val="FF0D5E"/>
                </a:solidFill>
                <a:latin typeface="+mn-lt"/>
                <a:ea typeface="+mn-ea"/>
              </a:rPr>
              <a:t>(3)	center</a:t>
            </a:r>
            <a:r>
              <a:rPr lang="zh-CN" altLang="en-US" sz="2000" dirty="0">
                <a:solidFill>
                  <a:srgbClr val="FF0D5E"/>
                </a:solidFill>
                <a:latin typeface="+mn-lt"/>
                <a:ea typeface="+mn-ea"/>
              </a:rPr>
              <a:t>：居中对齐。</a:t>
            </a:r>
          </a:p>
          <a:p>
            <a:pPr>
              <a:spcBef>
                <a:spcPct val="20000"/>
              </a:spcBef>
              <a:buClr>
                <a:schemeClr val="accent1"/>
              </a:buClr>
              <a:buFont typeface="Wingdings" panose="05000000000000000000" pitchFamily="2" charset="2"/>
              <a:buNone/>
            </a:pPr>
            <a:r>
              <a:rPr lang="zh-CN" altLang="en-US" sz="2000" dirty="0">
                <a:solidFill>
                  <a:srgbClr val="FF0D5E"/>
                </a:solidFill>
                <a:latin typeface="+mn-lt"/>
                <a:ea typeface="+mn-ea"/>
              </a:rPr>
              <a:t>　　</a:t>
            </a:r>
            <a:r>
              <a:rPr lang="en-US" altLang="zh-CN" sz="2000" dirty="0">
                <a:solidFill>
                  <a:srgbClr val="FF0D5E"/>
                </a:solidFill>
                <a:latin typeface="+mn-lt"/>
                <a:ea typeface="+mn-ea"/>
              </a:rPr>
              <a:t>(4)	justify</a:t>
            </a:r>
            <a:r>
              <a:rPr lang="zh-CN" altLang="en-US" sz="2000" dirty="0">
                <a:solidFill>
                  <a:srgbClr val="FF0D5E"/>
                </a:solidFill>
                <a:latin typeface="+mn-lt"/>
                <a:ea typeface="+mn-ea"/>
              </a:rPr>
              <a:t>：两端对齐</a:t>
            </a:r>
            <a:r>
              <a:rPr lang="zh-CN" altLang="en-US" sz="2000" dirty="0" smtClean="0">
                <a:solidFill>
                  <a:srgbClr val="FF0D5E"/>
                </a:solidFill>
                <a:latin typeface="+mn-lt"/>
                <a:ea typeface="+mn-ea"/>
              </a:rPr>
              <a:t>。</a:t>
            </a:r>
            <a:endParaRPr lang="zh-CN" altLang="en-US" sz="2000" dirty="0">
              <a:solidFill>
                <a:srgbClr val="FF0D5E"/>
              </a:solidFill>
              <a:latin typeface="+mn-lt"/>
              <a:ea typeface="+mn-ea"/>
            </a:endParaRPr>
          </a:p>
        </p:txBody>
      </p:sp>
    </p:spTree>
    <p:extLst>
      <p:ext uri="{BB962C8B-B14F-4D97-AF65-F5344CB8AC3E}">
        <p14:creationId xmlns:p14="http://schemas.microsoft.com/office/powerpoint/2010/main" val="35981428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a:lstStyle/>
          <a:p>
            <a:r>
              <a:rPr lang="en-US" altLang="zh-CN" dirty="0"/>
              <a:t>3.5.3  </a:t>
            </a:r>
            <a:r>
              <a:rPr lang="zh-CN" altLang="en-US" dirty="0"/>
              <a:t>文本属性</a:t>
            </a:r>
          </a:p>
        </p:txBody>
      </p:sp>
      <p:sp>
        <p:nvSpPr>
          <p:cNvPr id="7" name="Text Box 6"/>
          <p:cNvSpPr txBox="1">
            <a:spLocks noChangeArrowheads="1"/>
          </p:cNvSpPr>
          <p:nvPr/>
        </p:nvSpPr>
        <p:spPr bwMode="auto">
          <a:xfrm>
            <a:off x="1129829" y="1176915"/>
            <a:ext cx="8704262" cy="581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solidFill>
                  <a:srgbClr val="1369B2"/>
                </a:solidFill>
                <a:latin typeface="微软雅黑" panose="020B0503020204020204" pitchFamily="34" charset="-122"/>
                <a:ea typeface="微软雅黑" panose="020B0503020204020204" pitchFamily="34" charset="-122"/>
              </a:rPr>
              <a:t>text-transform</a:t>
            </a:r>
            <a:r>
              <a:rPr lang="zh-CN" altLang="zh-CN" sz="2400" b="1" dirty="0">
                <a:solidFill>
                  <a:srgbClr val="1369B2"/>
                </a:solidFill>
                <a:latin typeface="微软雅黑" panose="020B0503020204020204" pitchFamily="34" charset="-122"/>
                <a:ea typeface="微软雅黑" panose="020B0503020204020204" pitchFamily="34" charset="-122"/>
              </a:rPr>
              <a:t>属性</a:t>
            </a:r>
            <a:r>
              <a:rPr lang="zh-CN" altLang="zh-CN" dirty="0">
                <a:solidFill>
                  <a:schemeClr val="accent6"/>
                </a:solidFill>
                <a:latin typeface="微软雅黑" panose="020B0503020204020204" pitchFamily="34" charset="-122"/>
                <a:ea typeface="微软雅黑" panose="020B0503020204020204" pitchFamily="34" charset="-122"/>
              </a:rPr>
              <a:t>用于控制英文字符的大小写</a:t>
            </a:r>
            <a:r>
              <a:rPr lang="zh-CN" altLang="zh-CN" dirty="0">
                <a:solidFill>
                  <a:schemeClr val="accent6"/>
                </a:solidFill>
              </a:rPr>
              <a:t>。</a:t>
            </a:r>
          </a:p>
        </p:txBody>
      </p:sp>
      <p:sp>
        <p:nvSpPr>
          <p:cNvPr id="8" name="Text Box 9"/>
          <p:cNvSpPr txBox="1">
            <a:spLocks noChangeArrowheads="1"/>
          </p:cNvSpPr>
          <p:nvPr/>
        </p:nvSpPr>
        <p:spPr bwMode="auto">
          <a:xfrm>
            <a:off x="1226666" y="2074193"/>
            <a:ext cx="8566150" cy="2403222"/>
          </a:xfrm>
          <a:prstGeom prst="rect">
            <a:avLst/>
          </a:prstGeom>
          <a:noFill/>
          <a:ln w="19050">
            <a:solidFill>
              <a:srgbClr val="00ACE6"/>
            </a:solidFill>
            <a:prstDash val="dashDot"/>
            <a:miter lim="800000"/>
            <a:headEnd/>
            <a:tailEnd/>
          </a:ln>
          <a:effectLst/>
          <a:extLst>
            <a:ext uri="{909E8E84-426E-40DD-AFC4-6F175D3DCCD1}">
              <a14:hiddenFill xmlns:a14="http://schemas.microsoft.com/office/drawing/2010/main">
                <a:solidFill>
                  <a:srgbClr val="00ACE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a:solidFill>
                  <a:schemeClr val="accent6"/>
                </a:solidFill>
                <a:latin typeface="微软雅黑" panose="020B0503020204020204" pitchFamily="34" charset="-122"/>
                <a:ea typeface="微软雅黑" panose="020B0503020204020204" pitchFamily="34" charset="-122"/>
              </a:rPr>
              <a:t>其可用属性值如下：</a:t>
            </a:r>
          </a:p>
          <a:p>
            <a:pPr eaLnBrk="1" hangingPunct="1">
              <a:lnSpc>
                <a:spcPct val="150000"/>
              </a:lnSpc>
              <a:buFont typeface="Arial" panose="020B0604020202020204" pitchFamily="34" charset="0"/>
              <a:buChar char="•"/>
            </a:pPr>
            <a:r>
              <a:rPr lang="en-US" altLang="zh-CN" sz="2000">
                <a:solidFill>
                  <a:schemeClr val="accent6"/>
                </a:solidFill>
                <a:latin typeface="微软雅黑" panose="020B0503020204020204" pitchFamily="34" charset="-122"/>
                <a:ea typeface="微软雅黑" panose="020B0503020204020204" pitchFamily="34" charset="-122"/>
              </a:rPr>
              <a:t>none</a:t>
            </a:r>
            <a:r>
              <a:rPr lang="zh-CN" altLang="en-US" sz="2000">
                <a:solidFill>
                  <a:schemeClr val="accent6"/>
                </a:solidFill>
                <a:latin typeface="微软雅黑" panose="020B0503020204020204" pitchFamily="34" charset="-122"/>
                <a:ea typeface="微软雅黑" panose="020B0503020204020204" pitchFamily="34" charset="-122"/>
              </a:rPr>
              <a:t>：不转换（默认值）。</a:t>
            </a:r>
          </a:p>
          <a:p>
            <a:pPr eaLnBrk="1" hangingPunct="1">
              <a:lnSpc>
                <a:spcPct val="150000"/>
              </a:lnSpc>
              <a:buFont typeface="Arial" panose="020B0604020202020204" pitchFamily="34" charset="0"/>
              <a:buChar char="•"/>
            </a:pPr>
            <a:r>
              <a:rPr lang="en-US" altLang="zh-CN" sz="2000">
                <a:solidFill>
                  <a:schemeClr val="accent6"/>
                </a:solidFill>
                <a:latin typeface="微软雅黑" panose="020B0503020204020204" pitchFamily="34" charset="-122"/>
                <a:ea typeface="微软雅黑" panose="020B0503020204020204" pitchFamily="34" charset="-122"/>
              </a:rPr>
              <a:t>capitalize</a:t>
            </a:r>
            <a:r>
              <a:rPr lang="zh-CN" altLang="en-US" sz="2000">
                <a:solidFill>
                  <a:schemeClr val="accent6"/>
                </a:solidFill>
                <a:latin typeface="微软雅黑" panose="020B0503020204020204" pitchFamily="34" charset="-122"/>
                <a:ea typeface="微软雅黑" panose="020B0503020204020204" pitchFamily="34" charset="-122"/>
              </a:rPr>
              <a:t>：首字母大写。</a:t>
            </a:r>
          </a:p>
          <a:p>
            <a:pPr eaLnBrk="1" hangingPunct="1">
              <a:lnSpc>
                <a:spcPct val="150000"/>
              </a:lnSpc>
              <a:buFont typeface="Arial" panose="020B0604020202020204" pitchFamily="34" charset="0"/>
              <a:buChar char="•"/>
            </a:pPr>
            <a:r>
              <a:rPr lang="en-US" altLang="zh-CN" sz="2000">
                <a:solidFill>
                  <a:schemeClr val="accent6"/>
                </a:solidFill>
                <a:latin typeface="微软雅黑" panose="020B0503020204020204" pitchFamily="34" charset="-122"/>
                <a:ea typeface="微软雅黑" panose="020B0503020204020204" pitchFamily="34" charset="-122"/>
              </a:rPr>
              <a:t>uppercase</a:t>
            </a:r>
            <a:r>
              <a:rPr lang="zh-CN" altLang="en-US" sz="2000">
                <a:solidFill>
                  <a:schemeClr val="accent6"/>
                </a:solidFill>
                <a:latin typeface="微软雅黑" panose="020B0503020204020204" pitchFamily="34" charset="-122"/>
                <a:ea typeface="微软雅黑" panose="020B0503020204020204" pitchFamily="34" charset="-122"/>
              </a:rPr>
              <a:t>：全部字符转换为大写。</a:t>
            </a:r>
          </a:p>
          <a:p>
            <a:pPr eaLnBrk="1" hangingPunct="1">
              <a:lnSpc>
                <a:spcPct val="150000"/>
              </a:lnSpc>
              <a:buFont typeface="Arial" panose="020B0604020202020204" pitchFamily="34" charset="0"/>
              <a:buChar char="•"/>
            </a:pPr>
            <a:r>
              <a:rPr lang="en-US" altLang="zh-CN" sz="2000">
                <a:solidFill>
                  <a:schemeClr val="accent6"/>
                </a:solidFill>
                <a:latin typeface="微软雅黑" panose="020B0503020204020204" pitchFamily="34" charset="-122"/>
                <a:ea typeface="微软雅黑" panose="020B0503020204020204" pitchFamily="34" charset="-122"/>
              </a:rPr>
              <a:t>lowercase</a:t>
            </a:r>
            <a:r>
              <a:rPr lang="zh-CN" altLang="en-US" sz="2000">
                <a:solidFill>
                  <a:schemeClr val="accent6"/>
                </a:solidFill>
                <a:latin typeface="微软雅黑" panose="020B0503020204020204" pitchFamily="34" charset="-122"/>
                <a:ea typeface="微软雅黑" panose="020B0503020204020204" pitchFamily="34" charset="-122"/>
              </a:rPr>
              <a:t>：全部字符转换为小写。</a:t>
            </a:r>
            <a:endParaRPr lang="zh-CN" altLang="zh-CN" sz="200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100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624" y="908720"/>
            <a:ext cx="10601349" cy="1152128"/>
          </a:xfrm>
        </p:spPr>
        <p:txBody>
          <a:bodyPr/>
          <a:lstStyle/>
          <a:p>
            <a:pPr marL="0" indent="0">
              <a:buNone/>
            </a:pPr>
            <a:r>
              <a:rPr lang="en-US" altLang="zh-CN" dirty="0"/>
              <a:t>text-decoration</a:t>
            </a:r>
            <a:r>
              <a:rPr lang="zh-CN" altLang="en-US" dirty="0"/>
              <a:t>属性</a:t>
            </a:r>
          </a:p>
          <a:p>
            <a:pPr marL="0" indent="0">
              <a:buNone/>
            </a:pPr>
            <a:r>
              <a:rPr lang="zh-CN" altLang="en-US" dirty="0"/>
              <a:t>　　       使用文字修饰</a:t>
            </a:r>
            <a:r>
              <a:rPr lang="en-US" altLang="zh-CN" dirty="0"/>
              <a:t>text-decoration</a:t>
            </a:r>
            <a:r>
              <a:rPr lang="zh-CN" altLang="en-US" dirty="0"/>
              <a:t>属性可以对文本进行修饰，如设置下画线、删除线等。</a:t>
            </a:r>
          </a:p>
          <a:p>
            <a:pPr marL="0" indent="0">
              <a:buNone/>
            </a:pPr>
            <a:r>
              <a:rPr lang="zh-CN" altLang="en-US" dirty="0"/>
              <a:t>　    基本语法：</a:t>
            </a:r>
          </a:p>
          <a:p>
            <a:pPr marL="0" indent="0">
              <a:buNone/>
            </a:pPr>
            <a:endParaRPr lang="zh-CN" altLang="en-US" dirty="0"/>
          </a:p>
        </p:txBody>
      </p:sp>
      <p:sp>
        <p:nvSpPr>
          <p:cNvPr id="3" name="标题 2"/>
          <p:cNvSpPr>
            <a:spLocks noGrp="1"/>
          </p:cNvSpPr>
          <p:nvPr>
            <p:ph type="title"/>
          </p:nvPr>
        </p:nvSpPr>
        <p:spPr/>
        <p:txBody>
          <a:bodyPr/>
          <a:lstStyle/>
          <a:p>
            <a:r>
              <a:rPr lang="en-US" altLang="zh-CN" dirty="0"/>
              <a:t>3.5.3  </a:t>
            </a:r>
            <a:r>
              <a:rPr lang="zh-CN" altLang="en-US" dirty="0"/>
              <a:t>文本属性</a:t>
            </a:r>
          </a:p>
        </p:txBody>
      </p:sp>
      <p:sp>
        <p:nvSpPr>
          <p:cNvPr id="4" name="Rectangle 4"/>
          <p:cNvSpPr>
            <a:spLocks noChangeArrowheads="1"/>
          </p:cNvSpPr>
          <p:nvPr/>
        </p:nvSpPr>
        <p:spPr bwMode="auto">
          <a:xfrm>
            <a:off x="1633885" y="2171899"/>
            <a:ext cx="6912768" cy="40011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a:solidFill>
                  <a:srgbClr val="0000FF"/>
                </a:solidFill>
                <a:latin typeface="+mn-ea"/>
                <a:ea typeface="+mn-ea"/>
              </a:rPr>
              <a:t>text-decoration</a:t>
            </a:r>
            <a:r>
              <a:rPr lang="en-US" altLang="zh-CN" sz="2000" dirty="0" smtClean="0">
                <a:solidFill>
                  <a:srgbClr val="0000FF"/>
                </a:solidFill>
                <a:latin typeface="+mn-ea"/>
                <a:ea typeface="+mn-ea"/>
              </a:rPr>
              <a:t>: </a:t>
            </a:r>
            <a:r>
              <a:rPr lang="zh-CN" altLang="en-US" sz="2000" dirty="0" smtClean="0">
                <a:solidFill>
                  <a:srgbClr val="0000FF"/>
                </a:solidFill>
                <a:latin typeface="+mn-ea"/>
                <a:ea typeface="+mn-ea"/>
              </a:rPr>
              <a:t>取值</a:t>
            </a:r>
            <a:endParaRPr lang="zh-CN" altLang="en-US" sz="2000" dirty="0">
              <a:solidFill>
                <a:srgbClr val="0000FF"/>
              </a:solidFill>
              <a:latin typeface="+mn-ea"/>
              <a:ea typeface="+mn-ea"/>
            </a:endParaRPr>
          </a:p>
        </p:txBody>
      </p:sp>
      <p:graphicFrame>
        <p:nvGraphicFramePr>
          <p:cNvPr id="7" name="Group 80"/>
          <p:cNvGraphicFramePr>
            <a:graphicFrameLocks/>
          </p:cNvGraphicFramePr>
          <p:nvPr>
            <p:extLst>
              <p:ext uri="{D42A27DB-BD31-4B8C-83A1-F6EECF244321}">
                <p14:modId xmlns:p14="http://schemas.microsoft.com/office/powerpoint/2010/main" val="3959405584"/>
              </p:ext>
            </p:extLst>
          </p:nvPr>
        </p:nvGraphicFramePr>
        <p:xfrm>
          <a:off x="1417861" y="2996952"/>
          <a:ext cx="7272338" cy="2446340"/>
        </p:xfrm>
        <a:graphic>
          <a:graphicData uri="http://schemas.openxmlformats.org/drawingml/2006/table">
            <a:tbl>
              <a:tblPr/>
              <a:tblGrid>
                <a:gridCol w="3114675"/>
                <a:gridCol w="4157663"/>
              </a:tblGrid>
              <a:tr h="4079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属 性 值</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描  述</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6600FF"/>
                          </a:solidFill>
                          <a:effectLst/>
                          <a:latin typeface="+mn-ea"/>
                          <a:ea typeface="+mn-ea"/>
                          <a:cs typeface="Times New Roman" panose="02020603050405020304" pitchFamily="18" charset="0"/>
                        </a:rPr>
                        <a:t>none</a:t>
                      </a:r>
                      <a:endParaRPr kumimoji="0" lang="en-US" altLang="zh-CN" sz="2000" b="0" i="0" u="none" strike="noStrike" cap="none" normalizeH="0" baseline="0" dirty="0" smtClean="0">
                        <a:ln>
                          <a:noFill/>
                        </a:ln>
                        <a:solidFill>
                          <a:srgbClr val="6600FF"/>
                        </a:solidFill>
                        <a:effectLst/>
                        <a:latin typeface="+mn-ea"/>
                        <a:ea typeface="+mn-ea"/>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默认值</a:t>
                      </a:r>
                      <a:endParaRPr kumimoji="0" lang="zh-CN" altLang="en-US" sz="2000" b="0" i="0" u="none" strike="noStrike" cap="none" normalizeH="0" baseline="0" dirty="0" smtClean="0">
                        <a:ln>
                          <a:noFill/>
                        </a:ln>
                        <a:solidFill>
                          <a:srgbClr val="6600FF"/>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6600FF"/>
                          </a:solidFill>
                          <a:effectLst/>
                          <a:latin typeface="+mn-ea"/>
                          <a:ea typeface="+mn-ea"/>
                          <a:cs typeface="Times New Roman" panose="02020603050405020304" pitchFamily="18" charset="0"/>
                        </a:rPr>
                        <a:t>underline</a:t>
                      </a:r>
                      <a:endParaRPr kumimoji="0" lang="en-US" altLang="zh-CN" sz="2000" b="0" i="0" u="none" strike="noStrike" cap="none" normalizeH="0" baseline="0" dirty="0" smtClean="0">
                        <a:ln>
                          <a:noFill/>
                        </a:ln>
                        <a:solidFill>
                          <a:srgbClr val="6600FF"/>
                        </a:solidFill>
                        <a:effectLst/>
                        <a:latin typeface="+mn-ea"/>
                        <a:ea typeface="+mn-ea"/>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对文字添加下画线</a:t>
                      </a:r>
                      <a:endParaRPr kumimoji="0" lang="zh-CN" altLang="en-US" sz="2000" b="0" i="0" u="none" strike="noStrike" cap="none" normalizeH="0" baseline="0" dirty="0" smtClean="0">
                        <a:ln>
                          <a:noFill/>
                        </a:ln>
                        <a:solidFill>
                          <a:srgbClr val="6600FF"/>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6600FF"/>
                          </a:solidFill>
                          <a:effectLst/>
                          <a:latin typeface="+mn-ea"/>
                          <a:ea typeface="+mn-ea"/>
                          <a:cs typeface="Times New Roman" panose="02020603050405020304" pitchFamily="18" charset="0"/>
                        </a:rPr>
                        <a:t>overline</a:t>
                      </a:r>
                      <a:endParaRPr kumimoji="0" lang="en-US" altLang="zh-CN" sz="2000" b="0" i="0" u="none" strike="noStrike" cap="none" normalizeH="0" baseline="0" dirty="0" smtClean="0">
                        <a:ln>
                          <a:noFill/>
                        </a:ln>
                        <a:solidFill>
                          <a:srgbClr val="6600FF"/>
                        </a:solidFill>
                        <a:effectLst/>
                        <a:latin typeface="+mn-ea"/>
                        <a:ea typeface="+mn-ea"/>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对文字添加上划线</a:t>
                      </a:r>
                      <a:endParaRPr kumimoji="0" lang="zh-CN" altLang="en-US" sz="2000" b="0" i="0" u="none" strike="noStrike" cap="none" normalizeH="0" baseline="0" dirty="0" smtClean="0">
                        <a:ln>
                          <a:noFill/>
                        </a:ln>
                        <a:solidFill>
                          <a:srgbClr val="6600FF"/>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6600FF"/>
                          </a:solidFill>
                          <a:effectLst/>
                          <a:latin typeface="+mn-ea"/>
                          <a:ea typeface="+mn-ea"/>
                          <a:cs typeface="Times New Roman" panose="02020603050405020304" pitchFamily="18" charset="0"/>
                        </a:rPr>
                        <a:t>line-through</a:t>
                      </a:r>
                      <a:endParaRPr kumimoji="0" lang="en-US" altLang="zh-CN" sz="2000" b="0" i="0" u="none" strike="noStrike" cap="none" normalizeH="0" baseline="0" dirty="0" smtClean="0">
                        <a:ln>
                          <a:noFill/>
                        </a:ln>
                        <a:solidFill>
                          <a:srgbClr val="6600FF"/>
                        </a:solidFill>
                        <a:effectLst/>
                        <a:latin typeface="+mn-ea"/>
                        <a:ea typeface="+mn-ea"/>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对文字添加删除线</a:t>
                      </a:r>
                      <a:endParaRPr kumimoji="0" lang="zh-CN" altLang="en-US" sz="2000" b="0" i="0" u="none" strike="noStrike" cap="none" normalizeH="0" baseline="0" dirty="0" smtClean="0">
                        <a:ln>
                          <a:noFill/>
                        </a:ln>
                        <a:solidFill>
                          <a:srgbClr val="6600FF"/>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6600FF"/>
                          </a:solidFill>
                          <a:effectLst/>
                          <a:latin typeface="+mn-ea"/>
                          <a:ea typeface="+mn-ea"/>
                          <a:cs typeface="Times New Roman" panose="02020603050405020304" pitchFamily="18" charset="0"/>
                        </a:rPr>
                        <a:t>blink</a:t>
                      </a:r>
                      <a:endParaRPr kumimoji="0" lang="en-US" altLang="zh-CN" sz="2000" b="0" i="0" u="none" strike="noStrike" cap="none" normalizeH="0" baseline="0" dirty="0" smtClean="0">
                        <a:ln>
                          <a:noFill/>
                        </a:ln>
                        <a:solidFill>
                          <a:srgbClr val="6600FF"/>
                        </a:solidFill>
                        <a:effectLst/>
                        <a:latin typeface="+mn-ea"/>
                        <a:ea typeface="+mn-ea"/>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6600FF"/>
                          </a:solidFill>
                          <a:effectLst/>
                          <a:latin typeface="+mn-ea"/>
                          <a:ea typeface="+mn-ea"/>
                          <a:cs typeface="Times New Roman" panose="02020603050405020304" pitchFamily="18" charset="0"/>
                        </a:rPr>
                        <a:t>闪烁文字效果</a:t>
                      </a:r>
                      <a:endParaRPr kumimoji="0" lang="zh-CN" altLang="en-US" sz="2000" b="0" i="0" u="none" strike="noStrike" cap="none" normalizeH="0" baseline="0" dirty="0" smtClean="0">
                        <a:ln>
                          <a:noFill/>
                        </a:ln>
                        <a:solidFill>
                          <a:srgbClr val="6600FF"/>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701832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3.5.3  </a:t>
            </a:r>
            <a:r>
              <a:rPr lang="zh-CN" altLang="en-US" dirty="0"/>
              <a:t>文本属性</a:t>
            </a:r>
          </a:p>
        </p:txBody>
      </p:sp>
      <p:sp>
        <p:nvSpPr>
          <p:cNvPr id="4" name="Text Box 6"/>
          <p:cNvSpPr txBox="1">
            <a:spLocks noChangeArrowheads="1"/>
          </p:cNvSpPr>
          <p:nvPr/>
        </p:nvSpPr>
        <p:spPr bwMode="auto">
          <a:xfrm>
            <a:off x="1091165" y="1158102"/>
            <a:ext cx="8704262" cy="581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solidFill>
                  <a:srgbClr val="1369B2"/>
                </a:solidFill>
                <a:latin typeface="微软雅黑" panose="020B0503020204020204" pitchFamily="34" charset="-122"/>
                <a:ea typeface="微软雅黑" panose="020B0503020204020204" pitchFamily="34" charset="-122"/>
              </a:rPr>
              <a:t>white-space</a:t>
            </a:r>
            <a:r>
              <a:rPr lang="zh-CN" altLang="zh-CN" sz="2400" b="1" dirty="0">
                <a:solidFill>
                  <a:srgbClr val="1369B2"/>
                </a:solidFill>
                <a:latin typeface="微软雅黑" panose="020B0503020204020204" pitchFamily="34" charset="-122"/>
                <a:ea typeface="微软雅黑" panose="020B0503020204020204" pitchFamily="34" charset="-122"/>
              </a:rPr>
              <a:t>属性</a:t>
            </a:r>
            <a:r>
              <a:rPr lang="zh-CN" altLang="zh-CN" dirty="0">
                <a:solidFill>
                  <a:schemeClr val="accent6"/>
                </a:solidFill>
                <a:latin typeface="微软雅黑" panose="020B0503020204020204" pitchFamily="34" charset="-122"/>
                <a:ea typeface="微软雅黑" panose="020B0503020204020204" pitchFamily="34" charset="-122"/>
              </a:rPr>
              <a:t>可设置空白符的处理方式</a:t>
            </a:r>
            <a:r>
              <a:rPr lang="zh-CN" altLang="en-US" dirty="0">
                <a:solidFill>
                  <a:schemeClr val="accent6"/>
                </a:solidFill>
                <a:latin typeface="微软雅黑" panose="020B0503020204020204" pitchFamily="34" charset="-122"/>
                <a:ea typeface="微软雅黑" panose="020B0503020204020204" pitchFamily="34" charset="-122"/>
              </a:rPr>
              <a:t>。</a:t>
            </a:r>
            <a:endParaRPr lang="zh-CN" altLang="zh-CN" dirty="0">
              <a:solidFill>
                <a:schemeClr val="accent6"/>
              </a:solidFill>
              <a:latin typeface="微软雅黑" panose="020B0503020204020204" pitchFamily="34" charset="-122"/>
              <a:ea typeface="微软雅黑" panose="020B0503020204020204" pitchFamily="34" charset="-122"/>
            </a:endParaRPr>
          </a:p>
        </p:txBody>
      </p:sp>
      <p:sp>
        <p:nvSpPr>
          <p:cNvPr id="5" name="Text Box 9"/>
          <p:cNvSpPr txBox="1">
            <a:spLocks noChangeArrowheads="1"/>
          </p:cNvSpPr>
          <p:nvPr/>
        </p:nvSpPr>
        <p:spPr bwMode="auto">
          <a:xfrm>
            <a:off x="1154658" y="2099593"/>
            <a:ext cx="8566150" cy="2864887"/>
          </a:xfrm>
          <a:prstGeom prst="rect">
            <a:avLst/>
          </a:prstGeom>
          <a:noFill/>
          <a:ln w="19050">
            <a:solidFill>
              <a:srgbClr val="00ACE6"/>
            </a:solidFill>
            <a:prstDash val="dashDot"/>
            <a:miter lim="800000"/>
            <a:headEnd/>
            <a:tailEnd/>
          </a:ln>
          <a:effectLst/>
          <a:extLst>
            <a:ext uri="{909E8E84-426E-40DD-AFC4-6F175D3DCCD1}">
              <a14:hiddenFill xmlns:a14="http://schemas.microsoft.com/office/drawing/2010/main">
                <a:solidFill>
                  <a:srgbClr val="00ACE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00ACE6"/>
                </a:solidFill>
                <a:latin typeface="微软雅黑" panose="020B0503020204020204" pitchFamily="34" charset="-122"/>
                <a:ea typeface="微软雅黑" panose="020B0503020204020204" pitchFamily="34" charset="-122"/>
              </a:rPr>
              <a:t>其属性值如下：</a:t>
            </a:r>
          </a:p>
          <a:p>
            <a:pPr eaLnBrk="1" hangingPunct="1">
              <a:lnSpc>
                <a:spcPct val="150000"/>
              </a:lnSpc>
              <a:buFont typeface="Arial" panose="020B0604020202020204" pitchFamily="34" charset="0"/>
              <a:buChar char="•"/>
            </a:pPr>
            <a:r>
              <a:rPr lang="en-US" altLang="zh-CN" sz="2000" dirty="0">
                <a:solidFill>
                  <a:schemeClr val="accent6"/>
                </a:solidFill>
                <a:latin typeface="微软雅黑" panose="020B0503020204020204" pitchFamily="34" charset="-122"/>
                <a:ea typeface="微软雅黑" panose="020B0503020204020204" pitchFamily="34" charset="-122"/>
              </a:rPr>
              <a:t>normal</a:t>
            </a:r>
            <a:r>
              <a:rPr lang="zh-CN" altLang="en-US" sz="2000" dirty="0">
                <a:solidFill>
                  <a:schemeClr val="accent6"/>
                </a:solidFill>
                <a:latin typeface="微软雅黑" panose="020B0503020204020204" pitchFamily="34" charset="-122"/>
                <a:ea typeface="微软雅黑" panose="020B0503020204020204" pitchFamily="34" charset="-122"/>
              </a:rPr>
              <a:t>：常规（默认值），文本中的</a:t>
            </a:r>
            <a:r>
              <a:rPr lang="zh-CN" altLang="en-US" sz="2000" dirty="0">
                <a:solidFill>
                  <a:srgbClr val="1369B2"/>
                </a:solidFill>
                <a:latin typeface="微软雅黑" panose="020B0503020204020204" pitchFamily="34" charset="-122"/>
                <a:ea typeface="微软雅黑" panose="020B0503020204020204" pitchFamily="34" charset="-122"/>
              </a:rPr>
              <a:t>空格、空行无效</a:t>
            </a:r>
            <a:r>
              <a:rPr lang="zh-CN" altLang="en-US" sz="2000" dirty="0">
                <a:solidFill>
                  <a:schemeClr val="accent6"/>
                </a:solidFill>
                <a:latin typeface="微软雅黑" panose="020B0503020204020204" pitchFamily="34" charset="-122"/>
                <a:ea typeface="微软雅黑" panose="020B0503020204020204" pitchFamily="34" charset="-122"/>
              </a:rPr>
              <a:t>，满行（到达区域边界）后</a:t>
            </a:r>
            <a:r>
              <a:rPr lang="zh-CN" altLang="en-US" sz="2000" dirty="0">
                <a:solidFill>
                  <a:srgbClr val="1369B2"/>
                </a:solidFill>
                <a:latin typeface="微软雅黑" panose="020B0503020204020204" pitchFamily="34" charset="-122"/>
                <a:ea typeface="微软雅黑" panose="020B0503020204020204" pitchFamily="34" charset="-122"/>
              </a:rPr>
              <a:t>自动换行</a:t>
            </a:r>
            <a:r>
              <a:rPr lang="zh-CN" altLang="en-US" sz="2000" dirty="0">
                <a:solidFill>
                  <a:schemeClr val="accent6"/>
                </a:solidFill>
                <a:latin typeface="微软雅黑" panose="020B0503020204020204" pitchFamily="34" charset="-122"/>
                <a:ea typeface="微软雅黑" panose="020B0503020204020204" pitchFamily="34" charset="-122"/>
              </a:rPr>
              <a:t>。</a:t>
            </a:r>
          </a:p>
          <a:p>
            <a:pPr eaLnBrk="1" hangingPunct="1">
              <a:lnSpc>
                <a:spcPct val="150000"/>
              </a:lnSpc>
              <a:buFont typeface="Arial" panose="020B0604020202020204" pitchFamily="34" charset="0"/>
              <a:buChar char="•"/>
            </a:pPr>
            <a:r>
              <a:rPr lang="en-US" altLang="zh-CN" sz="2000" dirty="0">
                <a:solidFill>
                  <a:schemeClr val="accent6"/>
                </a:solidFill>
                <a:latin typeface="微软雅黑" panose="020B0503020204020204" pitchFamily="34" charset="-122"/>
                <a:ea typeface="微软雅黑" panose="020B0503020204020204" pitchFamily="34" charset="-122"/>
              </a:rPr>
              <a:t>pre</a:t>
            </a:r>
            <a:r>
              <a:rPr lang="zh-CN" altLang="en-US" sz="2000" dirty="0">
                <a:solidFill>
                  <a:schemeClr val="accent6"/>
                </a:solidFill>
                <a:latin typeface="微软雅黑" panose="020B0503020204020204" pitchFamily="34" charset="-122"/>
                <a:ea typeface="微软雅黑" panose="020B0503020204020204" pitchFamily="34" charset="-122"/>
              </a:rPr>
              <a:t>：预格式化，按文档的书写格式</a:t>
            </a:r>
            <a:r>
              <a:rPr lang="zh-CN" altLang="en-US" sz="2000" dirty="0">
                <a:solidFill>
                  <a:srgbClr val="1369B2"/>
                </a:solidFill>
                <a:latin typeface="微软雅黑" panose="020B0503020204020204" pitchFamily="34" charset="-122"/>
                <a:ea typeface="微软雅黑" panose="020B0503020204020204" pitchFamily="34" charset="-122"/>
              </a:rPr>
              <a:t>保留空格、空行原样显示</a:t>
            </a:r>
            <a:r>
              <a:rPr lang="zh-CN" altLang="en-US" sz="2000" dirty="0">
                <a:solidFill>
                  <a:schemeClr val="accent6"/>
                </a:solidFill>
                <a:latin typeface="微软雅黑" panose="020B0503020204020204" pitchFamily="34" charset="-122"/>
                <a:ea typeface="微软雅黑" panose="020B0503020204020204" pitchFamily="34" charset="-122"/>
              </a:rPr>
              <a:t>。</a:t>
            </a:r>
          </a:p>
          <a:p>
            <a:pPr eaLnBrk="1" hangingPunct="1">
              <a:lnSpc>
                <a:spcPct val="150000"/>
              </a:lnSpc>
              <a:buFont typeface="Arial" panose="020B0604020202020204" pitchFamily="34" charset="0"/>
              <a:buChar char="•"/>
            </a:pPr>
            <a:r>
              <a:rPr lang="en-US" altLang="zh-CN" sz="2000" dirty="0" err="1">
                <a:solidFill>
                  <a:schemeClr val="accent6"/>
                </a:solidFill>
                <a:latin typeface="微软雅黑" panose="020B0503020204020204" pitchFamily="34" charset="-122"/>
                <a:ea typeface="微软雅黑" panose="020B0503020204020204" pitchFamily="34" charset="-122"/>
              </a:rPr>
              <a:t>nowrap</a:t>
            </a:r>
            <a:r>
              <a:rPr lang="zh-CN" altLang="en-US" sz="2000" dirty="0">
                <a:solidFill>
                  <a:schemeClr val="accent6"/>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空格空行无效</a:t>
            </a:r>
            <a:r>
              <a:rPr lang="zh-CN" altLang="en-US" sz="2000" dirty="0">
                <a:solidFill>
                  <a:schemeClr val="accent6"/>
                </a:solidFill>
                <a:latin typeface="微软雅黑" panose="020B0503020204020204" pitchFamily="34" charset="-122"/>
                <a:ea typeface="微软雅黑" panose="020B0503020204020204" pitchFamily="34" charset="-122"/>
              </a:rPr>
              <a:t>，强制文本</a:t>
            </a:r>
            <a:r>
              <a:rPr lang="zh-CN" altLang="en-US" sz="2000" dirty="0">
                <a:solidFill>
                  <a:srgbClr val="1369B2"/>
                </a:solidFill>
                <a:latin typeface="微软雅黑" panose="020B0503020204020204" pitchFamily="34" charset="-122"/>
                <a:ea typeface="微软雅黑" panose="020B0503020204020204" pitchFamily="34" charset="-122"/>
              </a:rPr>
              <a:t>不能换行</a:t>
            </a:r>
            <a:r>
              <a:rPr lang="zh-CN" altLang="en-US" sz="2000" dirty="0">
                <a:solidFill>
                  <a:schemeClr val="accent6"/>
                </a:solidFill>
                <a:latin typeface="微软雅黑" panose="020B0503020204020204" pitchFamily="34" charset="-122"/>
                <a:ea typeface="微软雅黑" panose="020B0503020204020204" pitchFamily="34" charset="-122"/>
              </a:rPr>
              <a:t>，除非遇到换行标签</a:t>
            </a:r>
            <a:r>
              <a:rPr lang="en-US" altLang="zh-CN" sz="2000" dirty="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br</a:t>
            </a:r>
            <a:r>
              <a:rPr lang="en-US" altLang="zh-CN" sz="2000" dirty="0">
                <a:solidFill>
                  <a:schemeClr val="accent6"/>
                </a:solidFill>
                <a:latin typeface="微软雅黑" panose="020B0503020204020204" pitchFamily="34" charset="-122"/>
                <a:ea typeface="微软雅黑" panose="020B0503020204020204" pitchFamily="34" charset="-122"/>
              </a:rPr>
              <a:t> /&gt;</a:t>
            </a:r>
            <a:r>
              <a:rPr lang="zh-CN" altLang="en-US" sz="2000" dirty="0">
                <a:solidFill>
                  <a:schemeClr val="accent6"/>
                </a:solidFill>
                <a:latin typeface="微软雅黑" panose="020B0503020204020204" pitchFamily="34" charset="-122"/>
                <a:ea typeface="微软雅黑" panose="020B0503020204020204" pitchFamily="34" charset="-122"/>
              </a:rPr>
              <a:t>。内容超出元素的边界也不换行，若超出浏览器页面则会</a:t>
            </a:r>
            <a:r>
              <a:rPr lang="zh-CN" altLang="en-US" sz="2000" dirty="0">
                <a:solidFill>
                  <a:srgbClr val="1369B2"/>
                </a:solidFill>
                <a:latin typeface="微软雅黑" panose="020B0503020204020204" pitchFamily="34" charset="-122"/>
                <a:ea typeface="微软雅黑" panose="020B0503020204020204" pitchFamily="34" charset="-122"/>
              </a:rPr>
              <a:t>自动增加滚动条</a:t>
            </a:r>
            <a:r>
              <a:rPr lang="zh-CN" altLang="en-US" sz="2000" dirty="0">
                <a:solidFill>
                  <a:schemeClr val="accent6"/>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419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705893" y="1141493"/>
            <a:ext cx="746149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2400" dirty="0">
                <a:solidFill>
                  <a:srgbClr val="1369B2"/>
                </a:solidFill>
                <a:latin typeface="微软雅黑" panose="020B0503020204020204" pitchFamily="34" charset="-122"/>
                <a:ea typeface="微软雅黑" panose="020B0503020204020204" pitchFamily="34" charset="-122"/>
              </a:rPr>
              <a:t>text-overflow</a:t>
            </a:r>
            <a:r>
              <a:rPr lang="zh-CN" altLang="en-US" sz="2400" dirty="0">
                <a:solidFill>
                  <a:srgbClr val="1369B2"/>
                </a:solidFill>
                <a:latin typeface="微软雅黑" panose="020B0503020204020204" pitchFamily="34" charset="-122"/>
                <a:ea typeface="微软雅黑" panose="020B0503020204020204" pitchFamily="34" charset="-122"/>
              </a:rPr>
              <a:t>属性</a:t>
            </a:r>
            <a:r>
              <a:rPr lang="zh-CN" altLang="en-US" sz="2400" dirty="0">
                <a:solidFill>
                  <a:schemeClr val="accent6"/>
                </a:solidFill>
                <a:latin typeface="微软雅黑" panose="020B0503020204020204" pitchFamily="34" charset="-122"/>
                <a:ea typeface="微软雅黑" panose="020B0503020204020204" pitchFamily="34" charset="-122"/>
              </a:rPr>
              <a:t>用于标示对象内</a:t>
            </a:r>
            <a:r>
              <a:rPr lang="zh-CN" altLang="en-US" sz="2400" dirty="0">
                <a:solidFill>
                  <a:srgbClr val="1369B2"/>
                </a:solidFill>
                <a:latin typeface="微软雅黑" panose="020B0503020204020204" pitchFamily="34" charset="-122"/>
                <a:ea typeface="微软雅黑" panose="020B0503020204020204" pitchFamily="34" charset="-122"/>
              </a:rPr>
              <a:t>溢出的文本</a:t>
            </a:r>
            <a:r>
              <a:rPr lang="zh-CN" altLang="en-US" sz="2400" dirty="0">
                <a:solidFill>
                  <a:schemeClr val="accent6"/>
                </a:solidFill>
                <a:latin typeface="微软雅黑" panose="020B0503020204020204" pitchFamily="34" charset="-122"/>
                <a:ea typeface="微软雅黑" panose="020B0503020204020204" pitchFamily="34" charset="-122"/>
              </a:rPr>
              <a:t>。</a:t>
            </a:r>
          </a:p>
        </p:txBody>
      </p:sp>
      <p:sp>
        <p:nvSpPr>
          <p:cNvPr id="5" name="矩形 1"/>
          <p:cNvSpPr>
            <a:spLocks noChangeArrowheads="1"/>
          </p:cNvSpPr>
          <p:nvPr/>
        </p:nvSpPr>
        <p:spPr bwMode="auto">
          <a:xfrm>
            <a:off x="2244304" y="1991196"/>
            <a:ext cx="4721225" cy="400050"/>
          </a:xfrm>
          <a:prstGeom prst="rect">
            <a:avLst/>
          </a:prstGeom>
          <a:solidFill>
            <a:srgbClr val="D5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chemeClr val="accent6"/>
                </a:solidFill>
                <a:latin typeface="微软雅黑" panose="020B0503020204020204" pitchFamily="34" charset="-122"/>
                <a:ea typeface="微软雅黑" panose="020B0503020204020204" pitchFamily="34" charset="-122"/>
              </a:rPr>
              <a:t>选择器</a:t>
            </a:r>
            <a:r>
              <a:rPr lang="en-US" altLang="zh-CN" sz="2000" dirty="0">
                <a:solidFill>
                  <a:schemeClr val="accent6"/>
                </a:solidFill>
                <a:latin typeface="微软雅黑" panose="020B0503020204020204" pitchFamily="34" charset="-122"/>
                <a:ea typeface="微软雅黑" panose="020B0503020204020204" pitchFamily="34" charset="-122"/>
              </a:rPr>
              <a:t>{text-overflow:</a:t>
            </a:r>
            <a:r>
              <a:rPr lang="zh-CN" altLang="zh-CN" sz="2000" dirty="0">
                <a:solidFill>
                  <a:schemeClr val="accent6"/>
                </a:solidFill>
                <a:latin typeface="微软雅黑" panose="020B0503020204020204" pitchFamily="34" charset="-122"/>
                <a:ea typeface="微软雅黑" panose="020B0503020204020204" pitchFamily="34" charset="-122"/>
              </a:rPr>
              <a:t>属性值</a:t>
            </a:r>
            <a:r>
              <a:rPr lang="en-US" altLang="zh-CN" sz="2000" dirty="0">
                <a:solidFill>
                  <a:schemeClr val="accent6"/>
                </a:solidFill>
                <a:latin typeface="微软雅黑" panose="020B0503020204020204" pitchFamily="34" charset="-122"/>
                <a:ea typeface="微软雅黑" panose="020B0503020204020204" pitchFamily="34" charset="-122"/>
              </a:rPr>
              <a:t>;}</a:t>
            </a:r>
            <a:endParaRPr lang="zh-CN" altLang="zh-CN" sz="2000" dirty="0">
              <a:solidFill>
                <a:schemeClr val="accent6"/>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402782" y="2722561"/>
            <a:ext cx="5734134" cy="2400657"/>
          </a:xfrm>
          <a:prstGeom prst="rect">
            <a:avLst/>
          </a:prstGeom>
        </p:spPr>
        <p:txBody>
          <a:bodyPr wrap="square">
            <a:spAutoFit/>
          </a:bodyPr>
          <a:lstStyle/>
          <a:p>
            <a:pPr eaLnBrk="1" hangingPunct="1">
              <a:lnSpc>
                <a:spcPct val="150000"/>
              </a:lnSpc>
              <a:defRPr/>
            </a:pPr>
            <a:r>
              <a:rPr lang="en-US" altLang="zh-CN" sz="2000" dirty="0">
                <a:solidFill>
                  <a:srgbClr val="00B0F0"/>
                </a:solidFill>
                <a:latin typeface="微软雅黑" panose="020B0503020204020204" pitchFamily="34" charset="-122"/>
                <a:ea typeface="微软雅黑" panose="020B0503020204020204" pitchFamily="34" charset="-122"/>
              </a:rPr>
              <a:t>text-overflow</a:t>
            </a:r>
            <a:r>
              <a:rPr lang="zh-CN" altLang="zh-CN" sz="2000" dirty="0">
                <a:solidFill>
                  <a:srgbClr val="00B0F0"/>
                </a:solidFill>
                <a:latin typeface="微软雅黑" panose="020B0503020204020204" pitchFamily="34" charset="-122"/>
                <a:ea typeface="微软雅黑" panose="020B0503020204020204" pitchFamily="34" charset="-122"/>
              </a:rPr>
              <a:t>属性</a:t>
            </a:r>
            <a:r>
              <a:rPr lang="zh-CN" altLang="zh-CN" sz="2000" dirty="0">
                <a:solidFill>
                  <a:schemeClr val="accent6"/>
                </a:solidFill>
                <a:latin typeface="微软雅黑" panose="020B0503020204020204" pitchFamily="34" charset="-122"/>
                <a:ea typeface="微软雅黑" panose="020B0503020204020204" pitchFamily="34" charset="-122"/>
              </a:rPr>
              <a:t>的常用取值有两个</a:t>
            </a:r>
            <a:r>
              <a:rPr lang="zh-CN" altLang="en-US" sz="2000" dirty="0">
                <a:solidFill>
                  <a:schemeClr val="accent6"/>
                </a:solidFill>
                <a:latin typeface="微软雅黑" panose="020B0503020204020204" pitchFamily="34" charset="-122"/>
                <a:ea typeface="微软雅黑" panose="020B0503020204020204" pitchFamily="34" charset="-122"/>
              </a:rPr>
              <a:t>：</a:t>
            </a:r>
            <a:endParaRPr lang="en-US" altLang="zh-CN" sz="2000" dirty="0">
              <a:solidFill>
                <a:schemeClr val="accent6"/>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Ø"/>
              <a:defRPr/>
            </a:pPr>
            <a:r>
              <a:rPr lang="en-US" altLang="zh-CN" sz="2000" dirty="0">
                <a:solidFill>
                  <a:schemeClr val="accent6"/>
                </a:solidFill>
                <a:latin typeface="微软雅黑" panose="020B0503020204020204" pitchFamily="34" charset="-122"/>
                <a:ea typeface="微软雅黑" panose="020B0503020204020204" pitchFamily="34" charset="-122"/>
              </a:rPr>
              <a:t>clip</a:t>
            </a:r>
            <a:r>
              <a:rPr lang="zh-CN" altLang="zh-CN" sz="2000" dirty="0">
                <a:solidFill>
                  <a:schemeClr val="accent6"/>
                </a:solidFill>
                <a:latin typeface="微软雅黑" panose="020B0503020204020204" pitchFamily="34" charset="-122"/>
                <a:ea typeface="微软雅黑" panose="020B0503020204020204" pitchFamily="34" charset="-122"/>
              </a:rPr>
              <a:t>：修剪溢出文本，不显示省略</a:t>
            </a:r>
            <a:r>
              <a:rPr lang="zh-CN" altLang="en-US" sz="2000" dirty="0">
                <a:solidFill>
                  <a:schemeClr val="accent6"/>
                </a:solidFill>
                <a:latin typeface="微软雅黑" panose="020B0503020204020204" pitchFamily="34" charset="-122"/>
                <a:ea typeface="微软雅黑" panose="020B0503020204020204" pitchFamily="34" charset="-122"/>
              </a:rPr>
              <a:t>标签</a:t>
            </a:r>
            <a:r>
              <a:rPr lang="zh-CN" altLang="zh-CN" sz="2000" dirty="0">
                <a:solidFill>
                  <a:schemeClr val="accent6"/>
                </a:solidFill>
                <a:latin typeface="微软雅黑" panose="020B0503020204020204" pitchFamily="34" charset="-122"/>
                <a:ea typeface="微软雅黑" panose="020B0503020204020204" pitchFamily="34" charset="-122"/>
              </a:rPr>
              <a:t>“</a:t>
            </a:r>
            <a:r>
              <a:rPr lang="en-US" altLang="zh-CN" sz="2000" dirty="0">
                <a:solidFill>
                  <a:schemeClr val="accent6"/>
                </a:solidFill>
                <a:latin typeface="微软雅黑" panose="020B0503020204020204" pitchFamily="34" charset="-122"/>
                <a:ea typeface="微软雅黑" panose="020B0503020204020204" pitchFamily="34" charset="-122"/>
              </a:rPr>
              <a:t>…</a:t>
            </a:r>
            <a:r>
              <a:rPr lang="zh-CN" altLang="zh-CN" sz="2000" dirty="0">
                <a:solidFill>
                  <a:schemeClr val="accent6"/>
                </a:solidFill>
                <a:latin typeface="微软雅黑" panose="020B0503020204020204" pitchFamily="34" charset="-122"/>
                <a:ea typeface="微软雅黑" panose="020B0503020204020204" pitchFamily="34" charset="-122"/>
              </a:rPr>
              <a:t>”。</a:t>
            </a:r>
          </a:p>
          <a:p>
            <a:pPr marL="285750" indent="-285750" eaLnBrk="1" hangingPunct="1">
              <a:lnSpc>
                <a:spcPct val="150000"/>
              </a:lnSpc>
              <a:buFont typeface="Wingdings" panose="05000000000000000000" pitchFamily="2" charset="2"/>
              <a:buChar char="Ø"/>
              <a:defRPr/>
            </a:pPr>
            <a:r>
              <a:rPr lang="en-US" altLang="zh-CN" sz="2000" dirty="0">
                <a:solidFill>
                  <a:schemeClr val="accent6"/>
                </a:solidFill>
                <a:latin typeface="微软雅黑" panose="020B0503020204020204" pitchFamily="34" charset="-122"/>
                <a:ea typeface="微软雅黑" panose="020B0503020204020204" pitchFamily="34" charset="-122"/>
              </a:rPr>
              <a:t>ellipsis</a:t>
            </a:r>
            <a:r>
              <a:rPr lang="zh-CN" altLang="zh-CN" sz="2000" dirty="0">
                <a:solidFill>
                  <a:schemeClr val="accent6"/>
                </a:solidFill>
                <a:latin typeface="微软雅黑" panose="020B0503020204020204" pitchFamily="34" charset="-122"/>
                <a:ea typeface="微软雅黑" panose="020B0503020204020204" pitchFamily="34" charset="-122"/>
              </a:rPr>
              <a:t>：用省略</a:t>
            </a:r>
            <a:r>
              <a:rPr lang="zh-CN" altLang="en-US" sz="2000" dirty="0">
                <a:solidFill>
                  <a:schemeClr val="accent6"/>
                </a:solidFill>
                <a:latin typeface="微软雅黑" panose="020B0503020204020204" pitchFamily="34" charset="-122"/>
                <a:ea typeface="微软雅黑" panose="020B0503020204020204" pitchFamily="34" charset="-122"/>
              </a:rPr>
              <a:t>标签</a:t>
            </a:r>
            <a:r>
              <a:rPr lang="zh-CN" altLang="zh-CN" sz="2000" dirty="0">
                <a:solidFill>
                  <a:schemeClr val="accent6"/>
                </a:solidFill>
                <a:latin typeface="微软雅黑" panose="020B0503020204020204" pitchFamily="34" charset="-122"/>
                <a:ea typeface="微软雅黑" panose="020B0503020204020204" pitchFamily="34" charset="-122"/>
              </a:rPr>
              <a:t>“</a:t>
            </a:r>
            <a:r>
              <a:rPr lang="en-US" altLang="zh-CN" sz="2000" dirty="0">
                <a:solidFill>
                  <a:schemeClr val="accent6"/>
                </a:solidFill>
                <a:latin typeface="微软雅黑" panose="020B0503020204020204" pitchFamily="34" charset="-122"/>
                <a:ea typeface="微软雅黑" panose="020B0503020204020204" pitchFamily="34" charset="-122"/>
              </a:rPr>
              <a:t>…</a:t>
            </a:r>
            <a:r>
              <a:rPr lang="zh-CN" altLang="zh-CN" sz="2000" dirty="0">
                <a:solidFill>
                  <a:schemeClr val="accent6"/>
                </a:solidFill>
                <a:latin typeface="微软雅黑" panose="020B0503020204020204" pitchFamily="34" charset="-122"/>
                <a:ea typeface="微软雅黑" panose="020B0503020204020204" pitchFamily="34" charset="-122"/>
              </a:rPr>
              <a:t>”标示被修剪文本，省略</a:t>
            </a:r>
            <a:r>
              <a:rPr lang="zh-CN" altLang="en-US" sz="2000" dirty="0">
                <a:solidFill>
                  <a:schemeClr val="accent6"/>
                </a:solidFill>
                <a:latin typeface="微软雅黑" panose="020B0503020204020204" pitchFamily="34" charset="-122"/>
                <a:ea typeface="微软雅黑" panose="020B0503020204020204" pitchFamily="34" charset="-122"/>
              </a:rPr>
              <a:t>标签</a:t>
            </a:r>
            <a:r>
              <a:rPr lang="zh-CN" altLang="zh-CN" sz="2000" dirty="0">
                <a:solidFill>
                  <a:schemeClr val="accent6"/>
                </a:solidFill>
                <a:latin typeface="微软雅黑" panose="020B0503020204020204" pitchFamily="34" charset="-122"/>
                <a:ea typeface="微软雅黑" panose="020B0503020204020204" pitchFamily="34" charset="-122"/>
              </a:rPr>
              <a:t>插入的位置是最后一个字符。</a:t>
            </a:r>
          </a:p>
          <a:p>
            <a:pPr eaLnBrk="1" hangingPunct="1">
              <a:lnSpc>
                <a:spcPct val="150000"/>
              </a:lnSpc>
              <a:defRPr/>
            </a:pPr>
            <a:endParaRPr lang="zh-CN" altLang="en-US" sz="2000" dirty="0">
              <a:latin typeface="微软雅黑" panose="020B0503020204020204" pitchFamily="34" charset="-122"/>
              <a:ea typeface="微软雅黑" panose="020B0503020204020204" pitchFamily="34" charset="-122"/>
            </a:endParaRPr>
          </a:p>
        </p:txBody>
      </p:sp>
      <p:sp>
        <p:nvSpPr>
          <p:cNvPr id="8" name="圆角矩形标注 7"/>
          <p:cNvSpPr/>
          <p:nvPr/>
        </p:nvSpPr>
        <p:spPr bwMode="auto">
          <a:xfrm rot="10800000">
            <a:off x="2233191" y="2654770"/>
            <a:ext cx="6025430" cy="2358406"/>
          </a:xfrm>
          <a:prstGeom prst="wedgeRoundRectCallout">
            <a:avLst/>
          </a:prstGeom>
          <a:noFill/>
          <a:ln w="1270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sz="2000"/>
          </a:p>
        </p:txBody>
      </p:sp>
      <p:sp>
        <p:nvSpPr>
          <p:cNvPr id="9" name="标题 2"/>
          <p:cNvSpPr>
            <a:spLocks noGrp="1"/>
          </p:cNvSpPr>
          <p:nvPr>
            <p:ph type="title"/>
          </p:nvPr>
        </p:nvSpPr>
        <p:spPr/>
        <p:txBody>
          <a:bodyPr/>
          <a:lstStyle/>
          <a:p>
            <a:r>
              <a:rPr lang="en-US" altLang="zh-CN" dirty="0"/>
              <a:t>3.5.3  </a:t>
            </a:r>
            <a:r>
              <a:rPr lang="zh-CN" altLang="en-US" dirty="0"/>
              <a:t>文本属性</a:t>
            </a:r>
          </a:p>
        </p:txBody>
      </p:sp>
      <p:sp>
        <p:nvSpPr>
          <p:cNvPr id="2" name="矩形 1"/>
          <p:cNvSpPr/>
          <p:nvPr/>
        </p:nvSpPr>
        <p:spPr>
          <a:xfrm>
            <a:off x="1705893" y="5220207"/>
            <a:ext cx="7212705" cy="1018227"/>
          </a:xfrm>
          <a:prstGeom prst="rect">
            <a:avLst/>
          </a:prstGeom>
          <a:noFill/>
          <a:ln w="19050">
            <a:solidFill>
              <a:srgbClr val="00ACE6"/>
            </a:solidFill>
            <a:prstDash val="dashDot"/>
            <a:miter lim="800000"/>
            <a:headEnd/>
            <a:tailEnd/>
          </a:ln>
          <a:effectLst/>
          <a:extLst>
            <a:ext uri="{909E8E84-426E-40DD-AFC4-6F175D3DCCD1}">
              <a14:hiddenFill xmlns:a14="http://schemas.microsoft.com/office/drawing/2010/main">
                <a:solidFill>
                  <a:srgbClr val="00ACE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spAutoFit/>
          </a:bodyPr>
          <a:lstStyle/>
          <a:p>
            <a:pPr marL="285750" indent="-285750">
              <a:lnSpc>
                <a:spcPct val="150000"/>
              </a:lnSpc>
            </a:pPr>
            <a:r>
              <a:rPr lang="zh-CN" altLang="en-US" sz="2000" b="1" dirty="0">
                <a:solidFill>
                  <a:srgbClr val="6600FF"/>
                </a:solidFill>
                <a:latin typeface="微软雅黑" panose="020B0503020204020204" pitchFamily="34" charset="-122"/>
                <a:ea typeface="微软雅黑" panose="020B0503020204020204" pitchFamily="34" charset="-122"/>
              </a:rPr>
              <a:t>想要</a:t>
            </a:r>
            <a:r>
              <a:rPr lang="zh-CN" altLang="en-US" sz="2000" b="1" dirty="0" smtClean="0">
                <a:solidFill>
                  <a:srgbClr val="6600FF"/>
                </a:solidFill>
                <a:latin typeface="微软雅黑" panose="020B0503020204020204" pitchFamily="34" charset="-122"/>
                <a:ea typeface="微软雅黑" panose="020B0503020204020204" pitchFamily="34" charset="-122"/>
              </a:rPr>
              <a:t>使属性</a:t>
            </a:r>
            <a:r>
              <a:rPr lang="en-US" altLang="zh-CN" sz="2000" b="1" dirty="0" err="1" smtClean="0">
                <a:solidFill>
                  <a:srgbClr val="6600FF"/>
                </a:solidFill>
                <a:latin typeface="微软雅黑" panose="020B0503020204020204" pitchFamily="34" charset="-122"/>
                <a:ea typeface="微软雅黑" panose="020B0503020204020204" pitchFamily="34" charset="-122"/>
              </a:rPr>
              <a:t>text-overflow:ellipsis</a:t>
            </a:r>
            <a:r>
              <a:rPr lang="zh-CN" altLang="en-US" sz="2000" b="1" dirty="0" smtClean="0">
                <a:solidFill>
                  <a:srgbClr val="6600FF"/>
                </a:solidFill>
                <a:latin typeface="微软雅黑" panose="020B0503020204020204" pitchFamily="34" charset="-122"/>
                <a:ea typeface="微软雅黑" panose="020B0503020204020204" pitchFamily="34" charset="-122"/>
              </a:rPr>
              <a:t>起作用</a:t>
            </a:r>
            <a:r>
              <a:rPr lang="zh-CN" altLang="en-US" sz="2000" b="1" dirty="0">
                <a:solidFill>
                  <a:srgbClr val="6600FF"/>
                </a:solidFill>
                <a:latin typeface="微软雅黑" panose="020B0503020204020204" pitchFamily="34" charset="-122"/>
                <a:ea typeface="微软雅黑" panose="020B0503020204020204" pitchFamily="34" charset="-122"/>
              </a:rPr>
              <a:t>，样式必须</a:t>
            </a:r>
            <a:r>
              <a:rPr lang="zh-CN" altLang="en-US" sz="2000" b="1" dirty="0" smtClean="0">
                <a:solidFill>
                  <a:srgbClr val="6600FF"/>
                </a:solidFill>
                <a:latin typeface="微软雅黑" panose="020B0503020204020204" pitchFamily="34" charset="-122"/>
                <a:ea typeface="微软雅黑" panose="020B0503020204020204" pitchFamily="34" charset="-122"/>
              </a:rPr>
              <a:t>跟</a:t>
            </a:r>
            <a:endParaRPr lang="en-US" altLang="zh-CN" sz="2000" b="1" dirty="0" smtClean="0">
              <a:solidFill>
                <a:srgbClr val="6600FF"/>
              </a:solidFill>
              <a:latin typeface="微软雅黑" panose="020B0503020204020204" pitchFamily="34" charset="-122"/>
              <a:ea typeface="微软雅黑" panose="020B0503020204020204" pitchFamily="34" charset="-122"/>
            </a:endParaRPr>
          </a:p>
          <a:p>
            <a:pPr marL="285750" indent="-285750">
              <a:lnSpc>
                <a:spcPct val="150000"/>
              </a:lnSpc>
            </a:pPr>
            <a:r>
              <a:rPr lang="en-US" altLang="zh-CN" sz="2000" b="1" dirty="0" err="1" smtClean="0">
                <a:solidFill>
                  <a:srgbClr val="FF0000"/>
                </a:solidFill>
                <a:latin typeface="微软雅黑" panose="020B0503020204020204" pitchFamily="34" charset="-122"/>
                <a:ea typeface="微软雅黑" panose="020B0503020204020204" pitchFamily="34" charset="-122"/>
              </a:rPr>
              <a:t>overflow:hidden</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b="1" dirty="0" err="1" smtClean="0">
                <a:solidFill>
                  <a:srgbClr val="FF0000"/>
                </a:solidFill>
                <a:latin typeface="微软雅黑" panose="020B0503020204020204" pitchFamily="34" charset="-122"/>
                <a:ea typeface="微软雅黑" panose="020B0503020204020204" pitchFamily="34" charset="-122"/>
              </a:rPr>
              <a:t>white-space:nowrap;width</a:t>
            </a:r>
            <a:r>
              <a:rPr lang="en-US" altLang="zh-CN" sz="2000" b="1" dirty="0" smtClean="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6600FF"/>
                </a:solidFill>
                <a:latin typeface="微软雅黑" panose="020B0503020204020204" pitchFamily="34" charset="-122"/>
                <a:ea typeface="微软雅黑" panose="020B0503020204020204" pitchFamily="34" charset="-122"/>
              </a:rPr>
              <a:t>一起使用</a:t>
            </a:r>
          </a:p>
        </p:txBody>
      </p:sp>
    </p:spTree>
    <p:extLst>
      <p:ext uri="{BB962C8B-B14F-4D97-AF65-F5344CB8AC3E}">
        <p14:creationId xmlns:p14="http://schemas.microsoft.com/office/powerpoint/2010/main" val="20698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417861"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3.5.4  </a:t>
            </a:r>
            <a:r>
              <a:rPr lang="zh-CN" altLang="en-US" dirty="0"/>
              <a:t>鼠标属性</a:t>
            </a:r>
          </a:p>
        </p:txBody>
      </p:sp>
      <p:sp>
        <p:nvSpPr>
          <p:cNvPr id="55299" name="Rectangle 3"/>
          <p:cNvSpPr>
            <a:spLocks noGrp="1" noChangeArrowheads="1"/>
          </p:cNvSpPr>
          <p:nvPr>
            <p:ph type="body" idx="1"/>
          </p:nvPr>
        </p:nvSpPr>
        <p:spPr>
          <a:xfrm>
            <a:off x="2066132" y="908051"/>
            <a:ext cx="9576865" cy="1520825"/>
          </a:xfrm>
        </p:spPr>
        <p:txBody>
          <a:bodyPr/>
          <a:lstStyle/>
          <a:p>
            <a:pPr eaLnBrk="1" hangingPunct="1">
              <a:buFont typeface="Wingdings" panose="05000000000000000000" pitchFamily="2" charset="2"/>
              <a:buNone/>
            </a:pPr>
            <a:r>
              <a:rPr lang="zh-CN" altLang="en-US" dirty="0" smtClean="0">
                <a:latin typeface="+mn-ea"/>
              </a:rPr>
              <a:t>语法：</a:t>
            </a:r>
            <a:r>
              <a:rPr lang="en-US" altLang="zh-CN" b="1" dirty="0" smtClean="0">
                <a:latin typeface="+mn-ea"/>
              </a:rPr>
              <a:t>cursor:</a:t>
            </a:r>
            <a:r>
              <a:rPr lang="en-US" altLang="zh-CN" dirty="0" smtClean="0">
                <a:latin typeface="+mn-ea"/>
              </a:rPr>
              <a:t> </a:t>
            </a:r>
            <a:r>
              <a:rPr lang="zh-CN" altLang="en-US" b="1" dirty="0" smtClean="0">
                <a:latin typeface="+mn-ea"/>
              </a:rPr>
              <a:t>鼠标的属性</a:t>
            </a:r>
            <a:endParaRPr lang="zh-CN" altLang="en-US" dirty="0" smtClean="0">
              <a:latin typeface="+mn-ea"/>
            </a:endParaRPr>
          </a:p>
          <a:p>
            <a:pPr eaLnBrk="1" hangingPunct="1">
              <a:buFont typeface="Wingdings" panose="05000000000000000000" pitchFamily="2" charset="2"/>
              <a:buNone/>
            </a:pPr>
            <a:r>
              <a:rPr lang="zh-CN" altLang="en-US" dirty="0" smtClean="0">
                <a:latin typeface="+mn-ea"/>
              </a:rPr>
              <a:t>说明：该属性规定当指向某元素之上时显示的指针类型。取值范围如表</a:t>
            </a:r>
            <a:r>
              <a:rPr lang="en-US" altLang="zh-CN" dirty="0" smtClean="0">
                <a:latin typeface="+mn-ea"/>
              </a:rPr>
              <a:t>3-5</a:t>
            </a:r>
            <a:r>
              <a:rPr lang="zh-CN" altLang="en-US" dirty="0" smtClean="0">
                <a:latin typeface="+mn-ea"/>
              </a:rPr>
              <a:t>所示 </a:t>
            </a:r>
          </a:p>
        </p:txBody>
      </p:sp>
      <p:sp>
        <p:nvSpPr>
          <p:cNvPr id="121860"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1218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884" y="228601"/>
            <a:ext cx="8177089" cy="648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32405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1862"/>
                                        </p:tgtEl>
                                        <p:attrNameLst>
                                          <p:attrName>style.visibility</p:attrName>
                                        </p:attrNameLst>
                                      </p:cBhvr>
                                      <p:to>
                                        <p:strVal val="visible"/>
                                      </p:to>
                                    </p:set>
                                    <p:animEffect transition="in" filter="box(in)">
                                      <p:cBhvr>
                                        <p:cTn id="7"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345853" y="225119"/>
            <a:ext cx="8367713" cy="4675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spcBef>
                <a:spcPct val="0"/>
              </a:spcBef>
              <a:buNone/>
            </a:pPr>
            <a:r>
              <a:rPr lang="en-US" altLang="zh-CN" sz="2400" dirty="0" smtClean="0">
                <a:solidFill>
                  <a:srgbClr val="FFFFFF"/>
                </a:solidFill>
                <a:latin typeface="+mj-lt"/>
                <a:ea typeface="+mj-ea"/>
                <a:cs typeface="+mj-cs"/>
              </a:rPr>
              <a:t>3.5.5 </a:t>
            </a:r>
            <a:r>
              <a:rPr lang="en-US" altLang="zh-CN" sz="2400" dirty="0">
                <a:solidFill>
                  <a:srgbClr val="FFFFFF"/>
                </a:solidFill>
                <a:latin typeface="+mj-lt"/>
                <a:ea typeface="+mj-ea"/>
                <a:cs typeface="+mj-cs"/>
              </a:rPr>
              <a:t>CSS</a:t>
            </a:r>
            <a:r>
              <a:rPr lang="zh-CN" altLang="en-US" sz="2400" dirty="0">
                <a:solidFill>
                  <a:srgbClr val="FFFFFF"/>
                </a:solidFill>
                <a:latin typeface="+mj-lt"/>
                <a:ea typeface="+mj-ea"/>
                <a:cs typeface="+mj-cs"/>
              </a:rPr>
              <a:t>常用属性案例</a:t>
            </a:r>
            <a:r>
              <a:rPr lang="zh-CN" altLang="en-US" sz="2400" dirty="0" smtClean="0">
                <a:solidFill>
                  <a:srgbClr val="FFFFFF"/>
                </a:solidFill>
                <a:latin typeface="+mj-lt"/>
                <a:ea typeface="+mj-ea"/>
                <a:cs typeface="+mj-cs"/>
              </a:rPr>
              <a:t>实践    </a:t>
            </a:r>
            <a:endParaRPr lang="zh-CN" altLang="en-US" sz="2400" dirty="0">
              <a:solidFill>
                <a:srgbClr val="FFFFFF"/>
              </a:solidFill>
              <a:latin typeface="+mj-lt"/>
              <a:ea typeface="+mj-ea"/>
              <a:cs typeface="+mj-cs"/>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56324" name="Picture 2" descr="CSS常用属性案例"/>
          <p:cNvPicPr>
            <a:picLocks noChangeAspect="1" noChangeArrowheads="1"/>
          </p:cNvPicPr>
          <p:nvPr/>
        </p:nvPicPr>
        <p:blipFill>
          <a:blip r:embed="rId2">
            <a:extLst>
              <a:ext uri="{28A0092B-C50C-407E-A947-70E740481C1C}">
                <a14:useLocalDpi xmlns:a14="http://schemas.microsoft.com/office/drawing/2010/main" val="0"/>
              </a:ext>
            </a:extLst>
          </a:blip>
          <a:srcRect r="46977"/>
          <a:stretch>
            <a:fillRect/>
          </a:stretch>
        </p:blipFill>
        <p:spPr bwMode="auto">
          <a:xfrm>
            <a:off x="7754565" y="744758"/>
            <a:ext cx="3064729" cy="585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129829" y="879475"/>
            <a:ext cx="5689415" cy="59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accent1"/>
              </a:buClr>
              <a:buFont typeface="Wingdings" panose="05000000000000000000" pitchFamily="2" charset="2"/>
              <a:buNone/>
              <a:defRPr sz="2000">
                <a:solidFill>
                  <a:schemeClr val="accent2"/>
                </a:solidFill>
                <a:latin typeface="+mn-ea"/>
                <a:ea typeface="+mn-ea"/>
              </a:defRPr>
            </a:lvl1pPr>
            <a:lvl2pPr marL="742950" indent="-285750" eaLnBrk="0" hangingPunct="0">
              <a:spcBef>
                <a:spcPct val="20000"/>
              </a:spcBef>
              <a:buClr>
                <a:schemeClr val="tx2"/>
              </a:buClr>
              <a:buFont typeface="Wingdings" panose="05000000000000000000" pitchFamily="2" charset="2"/>
              <a:buChar char="Ø"/>
              <a:defRPr sz="2000" b="1">
                <a:solidFill>
                  <a:schemeClr val="accent2"/>
                </a:solidFill>
                <a:latin typeface="华文仿宋" panose="02010600040101010101" pitchFamily="2" charset="-122"/>
                <a:ea typeface="华文仿宋" panose="02010600040101010101" pitchFamily="2" charset="-122"/>
              </a:defRPr>
            </a:lvl2pPr>
            <a:lvl3pPr marL="1143000" indent="-228600" eaLnBrk="0" hangingPunct="0">
              <a:spcBef>
                <a:spcPct val="20000"/>
              </a:spcBef>
              <a:buClr>
                <a:schemeClr val="tx1"/>
              </a:buClr>
              <a:buFont typeface="Wingdings" panose="05000000000000000000" pitchFamily="2" charset="2"/>
              <a:buChar char="ü"/>
              <a:defRPr sz="2000">
                <a:solidFill>
                  <a:schemeClr val="accent2"/>
                </a:solidFill>
                <a:latin typeface="华文楷体" panose="02010600040101010101" pitchFamily="2" charset="-122"/>
                <a:ea typeface="华文楷体" panose="02010600040101010101" pitchFamily="2" charset="-122"/>
              </a:defRPr>
            </a:lvl3pPr>
            <a:lvl4pPr marL="1600200" indent="-228600" eaLnBrk="0" hangingPunct="0">
              <a:spcBef>
                <a:spcPct val="20000"/>
              </a:spcBef>
              <a:buClr>
                <a:srgbClr val="FFC000"/>
              </a:buClr>
              <a:buFont typeface="Wingdings" panose="05000000000000000000" pitchFamily="2" charset="2"/>
              <a:buChar char="u"/>
              <a:defRPr sz="2000">
                <a:solidFill>
                  <a:schemeClr val="accent2"/>
                </a:solidFill>
                <a:latin typeface="+mn-lt"/>
              </a:defRPr>
            </a:lvl4pPr>
            <a:lvl5pPr marL="2057400" indent="-228600" eaLnBrk="0" hangingPunct="0">
              <a:spcBef>
                <a:spcPct val="20000"/>
              </a:spcBef>
              <a:buClr>
                <a:srgbClr val="FFC000"/>
              </a:buClr>
              <a:buFont typeface="Wingdings" panose="05000000000000000000" pitchFamily="2" charset="2"/>
              <a:buChar char="u"/>
              <a:defRPr sz="2000">
                <a:solidFill>
                  <a:schemeClr val="accent2"/>
                </a:solidFill>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zh-CN" dirty="0"/>
              <a:t>观察效果图可发现页面由</a:t>
            </a:r>
            <a:r>
              <a:rPr lang="en-US" altLang="zh-CN" dirty="0"/>
              <a:t>2</a:t>
            </a:r>
            <a:r>
              <a:rPr lang="zh-CN" altLang="zh-CN" dirty="0"/>
              <a:t>个相同结构的盒子组成，因此可以用含</a:t>
            </a:r>
            <a:r>
              <a:rPr lang="en-US" altLang="zh-CN" dirty="0"/>
              <a:t>2</a:t>
            </a:r>
            <a:r>
              <a:rPr lang="zh-CN" altLang="zh-CN" dirty="0"/>
              <a:t>个列表项的无序列表定义整体结构，每个</a:t>
            </a:r>
            <a:r>
              <a:rPr lang="en-US" altLang="zh-CN" dirty="0"/>
              <a:t>li</a:t>
            </a:r>
            <a:r>
              <a:rPr lang="zh-CN" altLang="zh-CN" dirty="0"/>
              <a:t>列表项中从上到下分别为一幅大图、</a:t>
            </a:r>
            <a:r>
              <a:rPr lang="en-US" altLang="zh-CN" dirty="0"/>
              <a:t>4</a:t>
            </a:r>
            <a:r>
              <a:rPr lang="zh-CN" altLang="zh-CN" dirty="0"/>
              <a:t>行文字和一幅小图。</a:t>
            </a:r>
            <a:endParaRPr lang="en-US" altLang="zh-CN" dirty="0"/>
          </a:p>
          <a:p>
            <a:endParaRPr lang="zh-CN" altLang="zh-CN" dirty="0"/>
          </a:p>
          <a:p>
            <a:r>
              <a:rPr lang="zh-CN" altLang="zh-CN" dirty="0"/>
              <a:t>对</a:t>
            </a:r>
            <a:r>
              <a:rPr lang="en-US" altLang="zh-CN" dirty="0"/>
              <a:t>li</a:t>
            </a:r>
            <a:r>
              <a:rPr lang="zh-CN" altLang="zh-CN" dirty="0"/>
              <a:t>元素，需要定义其列表符号为无，以及宽、高、边框等相关的盒模型属性。</a:t>
            </a:r>
            <a:endParaRPr lang="en-US" altLang="zh-CN" dirty="0"/>
          </a:p>
          <a:p>
            <a:endParaRPr lang="zh-CN" altLang="zh-CN" dirty="0"/>
          </a:p>
          <a:p>
            <a:r>
              <a:rPr lang="zh-CN" altLang="zh-CN" dirty="0"/>
              <a:t>图片只需要适当设置其基本属性如宽、高、路径即可，如需使用图片链接的功能则还需把其放在</a:t>
            </a:r>
            <a:r>
              <a:rPr lang="en-US" altLang="zh-CN" dirty="0"/>
              <a:t>&lt;a&gt;</a:t>
            </a:r>
            <a:r>
              <a:rPr lang="zh-CN" altLang="zh-CN" dirty="0"/>
              <a:t>标签中。</a:t>
            </a:r>
            <a:endParaRPr lang="en-US" altLang="zh-CN" dirty="0"/>
          </a:p>
          <a:p>
            <a:endParaRPr lang="zh-CN" altLang="zh-CN" dirty="0"/>
          </a:p>
          <a:p>
            <a:r>
              <a:rPr lang="zh-CN" altLang="zh-CN" dirty="0"/>
              <a:t>本例的重点也是较复杂的部分是各种不同的文字外观，包括其中一行文字需要设置溢出文本省略的效果。需要细心规划文字的标签结构，并逐一定义相关属性。</a:t>
            </a:r>
          </a:p>
          <a:p>
            <a:endParaRPr lang="zh-CN" altLang="en-US" dirty="0"/>
          </a:p>
        </p:txBody>
      </p:sp>
    </p:spTree>
    <p:extLst>
      <p:ext uri="{BB962C8B-B14F-4D97-AF65-F5344CB8AC3E}">
        <p14:creationId xmlns:p14="http://schemas.microsoft.com/office/powerpoint/2010/main" val="66912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45853" y="226865"/>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3.6  </a:t>
            </a:r>
            <a:r>
              <a:rPr lang="zh-CN" altLang="en-US" dirty="0"/>
              <a:t>选择器高级</a:t>
            </a:r>
          </a:p>
        </p:txBody>
      </p:sp>
      <p:sp>
        <p:nvSpPr>
          <p:cNvPr id="57347" name="Rectangle 3"/>
          <p:cNvSpPr>
            <a:spLocks noGrp="1" noChangeArrowheads="1"/>
          </p:cNvSpPr>
          <p:nvPr>
            <p:ph type="body" idx="1"/>
          </p:nvPr>
        </p:nvSpPr>
        <p:spPr>
          <a:xfrm>
            <a:off x="1273846" y="836615"/>
            <a:ext cx="9160000" cy="5256682"/>
          </a:xfrm>
        </p:spPr>
        <p:txBody>
          <a:bodyPr/>
          <a:lstStyle/>
          <a:p>
            <a:pPr eaLnBrk="1" hangingPunct="1">
              <a:buFont typeface="Wingdings" panose="05000000000000000000" pitchFamily="2" charset="2"/>
              <a:buNone/>
            </a:pPr>
            <a:r>
              <a:rPr kumimoji="1" lang="en-US" altLang="zh-CN" sz="2400" b="1" dirty="0" smtClean="0">
                <a:solidFill>
                  <a:schemeClr val="accent1"/>
                </a:solidFill>
                <a:latin typeface="Times New Roman" panose="02020603050405020304" pitchFamily="18" charset="0"/>
                <a:ea typeface="方正小标宋简体" charset="-122"/>
              </a:rPr>
              <a:t>3.6.1 </a:t>
            </a:r>
            <a:r>
              <a:rPr kumimoji="1" lang="zh-CN" altLang="en-US" sz="2400" b="1" dirty="0" smtClean="0">
                <a:solidFill>
                  <a:schemeClr val="accent1"/>
                </a:solidFill>
                <a:latin typeface="Times New Roman" panose="02020603050405020304" pitchFamily="18" charset="0"/>
                <a:ea typeface="方正小标宋简体" charset="-122"/>
              </a:rPr>
              <a:t>子元素选择器</a:t>
            </a:r>
            <a:endParaRPr kumimoji="1" lang="en-US" altLang="zh-CN" sz="2400" b="1" dirty="0" smtClean="0">
              <a:solidFill>
                <a:schemeClr val="accent1"/>
              </a:solidFill>
              <a:latin typeface="Times New Roman" panose="02020603050405020304" pitchFamily="18" charset="0"/>
              <a:ea typeface="方正小标宋简体" charset="-122"/>
            </a:endParaRPr>
          </a:p>
          <a:p>
            <a:pPr eaLnBrk="1" hangingPunct="1">
              <a:buFont typeface="Wingdings" panose="05000000000000000000" pitchFamily="2" charset="2"/>
              <a:buNone/>
            </a:pPr>
            <a:endParaRPr lang="zh-CN" altLang="en-US" b="1" dirty="0" smtClean="0">
              <a:ea typeface="宋体" panose="02010600030101010101" pitchFamily="2" charset="-122"/>
            </a:endParaRPr>
          </a:p>
          <a:p>
            <a:pPr algn="just" eaLnBrk="1" hangingPunct="1">
              <a:buFont typeface="Wingdings" panose="05000000000000000000" pitchFamily="2" charset="2"/>
              <a:buNone/>
            </a:pPr>
            <a:r>
              <a:rPr lang="zh-CN" altLang="en-US" dirty="0" smtClean="0">
                <a:ea typeface="宋体" panose="02010600030101010101" pitchFamily="2" charset="-122"/>
              </a:rPr>
              <a:t>     </a:t>
            </a:r>
            <a:r>
              <a:rPr lang="en-US" altLang="zh-CN" dirty="0" smtClean="0">
                <a:latin typeface="+mn-ea"/>
              </a:rPr>
              <a:t>CSS3</a:t>
            </a:r>
            <a:r>
              <a:rPr lang="zh-CN" altLang="en-US" dirty="0" smtClean="0">
                <a:latin typeface="+mn-ea"/>
              </a:rPr>
              <a:t>中，“</a:t>
            </a:r>
            <a:r>
              <a:rPr lang="en-US" altLang="zh-CN" dirty="0" smtClean="0">
                <a:latin typeface="+mn-ea"/>
              </a:rPr>
              <a:t>&gt;”  </a:t>
            </a:r>
            <a:r>
              <a:rPr lang="zh-CN" altLang="en-US" dirty="0" smtClean="0">
                <a:latin typeface="+mn-ea"/>
              </a:rPr>
              <a:t>表示子元素选择器（</a:t>
            </a:r>
            <a:r>
              <a:rPr lang="en-US" altLang="zh-CN" dirty="0" smtClean="0">
                <a:latin typeface="+mn-ea"/>
              </a:rPr>
              <a:t>Child selectors</a:t>
            </a:r>
            <a:r>
              <a:rPr lang="zh-CN" altLang="en-US" dirty="0" smtClean="0">
                <a:latin typeface="+mn-ea"/>
              </a:rPr>
              <a:t>）。与后代选择器相比，子元素选择器（</a:t>
            </a:r>
            <a:r>
              <a:rPr lang="en-US" altLang="zh-CN" dirty="0" smtClean="0">
                <a:latin typeface="+mn-ea"/>
              </a:rPr>
              <a:t>Child selectors</a:t>
            </a:r>
            <a:r>
              <a:rPr lang="zh-CN" altLang="en-US" dirty="0" smtClean="0">
                <a:latin typeface="+mn-ea"/>
              </a:rPr>
              <a:t>）只能选择作为某元素子元素的元素，而不会影响其他的后代元素。</a:t>
            </a: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r>
              <a:rPr lang="en-US" altLang="zh-CN" dirty="0" smtClean="0">
                <a:latin typeface="+mn-ea"/>
              </a:rPr>
              <a:t>      </a:t>
            </a:r>
            <a:r>
              <a:rPr lang="zh-CN" altLang="zh-CN" dirty="0" smtClean="0">
                <a:latin typeface="+mn-ea"/>
              </a:rPr>
              <a:t>例如，以下代码设置只作为</a:t>
            </a:r>
            <a:r>
              <a:rPr lang="en-US" altLang="zh-CN" dirty="0" smtClean="0">
                <a:latin typeface="+mn-ea"/>
              </a:rPr>
              <a:t> h3</a:t>
            </a:r>
            <a:r>
              <a:rPr lang="zh-CN" altLang="zh-CN" dirty="0" smtClean="0">
                <a:latin typeface="+mn-ea"/>
              </a:rPr>
              <a:t>元素子元素的</a:t>
            </a:r>
            <a:r>
              <a:rPr lang="en-US" altLang="zh-CN" dirty="0" smtClean="0">
                <a:latin typeface="+mn-ea"/>
              </a:rPr>
              <a:t> strong </a:t>
            </a:r>
            <a:r>
              <a:rPr lang="zh-CN" altLang="zh-CN" dirty="0" smtClean="0">
                <a:latin typeface="+mn-ea"/>
              </a:rPr>
              <a:t>元素为红色：</a:t>
            </a: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r>
              <a:rPr lang="en-US" altLang="zh-CN" dirty="0" smtClean="0">
                <a:latin typeface="+mn-ea"/>
              </a:rPr>
              <a:t>     </a:t>
            </a:r>
            <a:r>
              <a:rPr lang="zh-CN" altLang="zh-CN" dirty="0" smtClean="0">
                <a:latin typeface="+mn-ea"/>
              </a:rPr>
              <a:t>可以根据需要使用多个子元素选择器来逐级指定某个特定的元素，例如：</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57349" name="AutoShape 5"/>
          <p:cNvSpPr>
            <a:spLocks noChangeArrowheads="1"/>
          </p:cNvSpPr>
          <p:nvPr/>
        </p:nvSpPr>
        <p:spPr bwMode="gray">
          <a:xfrm>
            <a:off x="3738045" y="3429000"/>
            <a:ext cx="3421062" cy="612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h3 &gt; strong {color:red;}</a:t>
            </a:r>
          </a:p>
        </p:txBody>
      </p:sp>
      <p:sp>
        <p:nvSpPr>
          <p:cNvPr id="57350" name="AutoShape 5"/>
          <p:cNvSpPr>
            <a:spLocks noChangeArrowheads="1"/>
          </p:cNvSpPr>
          <p:nvPr/>
        </p:nvSpPr>
        <p:spPr bwMode="gray">
          <a:xfrm>
            <a:off x="3769274" y="4995861"/>
            <a:ext cx="4051300" cy="612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div &gt; p &gt; span{font-size:30px;}</a:t>
            </a:r>
          </a:p>
        </p:txBody>
      </p:sp>
    </p:spTree>
    <p:extLst>
      <p:ext uri="{BB962C8B-B14F-4D97-AF65-F5344CB8AC3E}">
        <p14:creationId xmlns:p14="http://schemas.microsoft.com/office/powerpoint/2010/main" val="68069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346572" y="205116"/>
            <a:ext cx="3312368" cy="461665"/>
          </a:xfrm>
          <a:noFill/>
        </p:spPr>
        <p:txBody>
          <a:bodyPr wrap="square" rtlCol="0">
            <a:spAutoFit/>
          </a:bodyPr>
          <a:lstStyle/>
          <a:p>
            <a:pPr>
              <a:buFont typeface="Arial" pitchFamily="34" charset="0"/>
            </a:pPr>
            <a:r>
              <a:rPr lang="en-US" altLang="zh-CN" kern="1200" dirty="0">
                <a:solidFill>
                  <a:srgbClr val="F8F8F8"/>
                </a:solidFill>
                <a:latin typeface="微软雅黑"/>
                <a:ea typeface="微软雅黑"/>
                <a:cs typeface="+mn-cs"/>
              </a:rPr>
              <a:t>3.1  </a:t>
            </a:r>
            <a:r>
              <a:rPr lang="zh-CN" altLang="en-US" kern="1200" dirty="0">
                <a:solidFill>
                  <a:srgbClr val="F8F8F8"/>
                </a:solidFill>
                <a:latin typeface="微软雅黑"/>
                <a:ea typeface="微软雅黑"/>
                <a:cs typeface="+mn-cs"/>
              </a:rPr>
              <a:t>初识</a:t>
            </a:r>
            <a:r>
              <a:rPr lang="en-US" altLang="zh-CN" kern="1200" dirty="0">
                <a:solidFill>
                  <a:srgbClr val="F8F8F8"/>
                </a:solidFill>
                <a:latin typeface="微软雅黑"/>
                <a:ea typeface="微软雅黑"/>
                <a:cs typeface="+mn-cs"/>
              </a:rPr>
              <a:t>CSS</a:t>
            </a:r>
            <a:r>
              <a:rPr lang="zh-CN" altLang="en-US" kern="1200" dirty="0">
                <a:solidFill>
                  <a:srgbClr val="F8F8F8"/>
                </a:solidFill>
                <a:latin typeface="微软雅黑"/>
                <a:ea typeface="微软雅黑"/>
                <a:cs typeface="+mn-cs"/>
              </a:rPr>
              <a:t>样式</a:t>
            </a:r>
            <a:r>
              <a:rPr lang="zh-CN" altLang="en-US" kern="1200" dirty="0" smtClean="0">
                <a:solidFill>
                  <a:srgbClr val="F8F8F8"/>
                </a:solidFill>
                <a:latin typeface="微软雅黑"/>
                <a:ea typeface="微软雅黑"/>
                <a:cs typeface="+mn-cs"/>
              </a:rPr>
              <a:t>表</a:t>
            </a:r>
            <a:endParaRPr lang="zh-CN" altLang="en-US" kern="1200" dirty="0">
              <a:solidFill>
                <a:srgbClr val="F8F8F8"/>
              </a:solidFill>
              <a:latin typeface="微软雅黑"/>
              <a:ea typeface="微软雅黑"/>
              <a:cs typeface="+mn-cs"/>
            </a:endParaRPr>
          </a:p>
        </p:txBody>
      </p:sp>
      <p:sp>
        <p:nvSpPr>
          <p:cNvPr id="133123" name="Rectangle 3"/>
          <p:cNvSpPr>
            <a:spLocks noGrp="1" noChangeArrowheads="1"/>
          </p:cNvSpPr>
          <p:nvPr>
            <p:ph type="body" idx="1"/>
          </p:nvPr>
        </p:nvSpPr>
        <p:spPr>
          <a:xfrm>
            <a:off x="1633885" y="836712"/>
            <a:ext cx="8388350" cy="2881313"/>
          </a:xfrm>
        </p:spPr>
        <p:txBody>
          <a:bodyPr/>
          <a:lstStyle/>
          <a:p>
            <a:pPr eaLnBrk="1" hangingPunct="1">
              <a:buFont typeface="Wingdings" panose="05000000000000000000" pitchFamily="2" charset="2"/>
              <a:buNone/>
              <a:defRPr/>
            </a:pPr>
            <a:r>
              <a:rPr kumimoji="1" lang="en-US" altLang="zh-CN" b="1" dirty="0" smtClean="0">
                <a:solidFill>
                  <a:schemeClr val="accent1"/>
                </a:solidFill>
                <a:latin typeface="+mn-ea"/>
              </a:rPr>
              <a:t>3.1.1  </a:t>
            </a:r>
            <a:r>
              <a:rPr kumimoji="1" lang="zh-CN" altLang="en-US" b="1" dirty="0" smtClean="0">
                <a:solidFill>
                  <a:schemeClr val="accent1"/>
                </a:solidFill>
                <a:latin typeface="+mn-ea"/>
              </a:rPr>
              <a:t>第一个</a:t>
            </a:r>
            <a:r>
              <a:rPr kumimoji="1" lang="en-US" altLang="zh-CN" b="1" dirty="0" smtClean="0">
                <a:solidFill>
                  <a:schemeClr val="accent1"/>
                </a:solidFill>
                <a:latin typeface="+mn-ea"/>
              </a:rPr>
              <a:t>CSS</a:t>
            </a:r>
            <a:r>
              <a:rPr kumimoji="1" lang="zh-CN" altLang="en-US" b="1" dirty="0" smtClean="0">
                <a:solidFill>
                  <a:schemeClr val="accent1"/>
                </a:solidFill>
                <a:latin typeface="+mn-ea"/>
              </a:rPr>
              <a:t>案例</a:t>
            </a:r>
            <a:endParaRPr kumimoji="1" lang="en-US" altLang="zh-CN" b="1" dirty="0" smtClean="0">
              <a:solidFill>
                <a:schemeClr val="accent1"/>
              </a:solidFill>
              <a:latin typeface="+mn-ea"/>
            </a:endParaRPr>
          </a:p>
          <a:p>
            <a:pPr eaLnBrk="1" hangingPunct="1">
              <a:buFont typeface="Wingdings" panose="05000000000000000000" pitchFamily="2" charset="2"/>
              <a:buNone/>
              <a:defRPr/>
            </a:pPr>
            <a:r>
              <a:rPr lang="zh-CN" altLang="en-US" dirty="0" smtClean="0">
                <a:latin typeface="+mn-ea"/>
              </a:rPr>
              <a:t>以</a:t>
            </a:r>
            <a:r>
              <a:rPr lang="en-US" altLang="zh-CN" dirty="0" smtClean="0">
                <a:latin typeface="+mn-ea"/>
              </a:rPr>
              <a:t>ocean.html</a:t>
            </a:r>
            <a:r>
              <a:rPr lang="zh-CN" altLang="en-US" dirty="0" smtClean="0">
                <a:latin typeface="+mn-ea"/>
              </a:rPr>
              <a:t>作为本次案例的示范页面，页面效果如图</a:t>
            </a:r>
            <a:r>
              <a:rPr lang="en-US" altLang="zh-CN" dirty="0" smtClean="0">
                <a:latin typeface="+mn-ea"/>
              </a:rPr>
              <a:t>3-1</a:t>
            </a:r>
            <a:r>
              <a:rPr lang="zh-CN" altLang="en-US" dirty="0" smtClean="0">
                <a:latin typeface="+mn-ea"/>
              </a:rPr>
              <a:t>所示。</a:t>
            </a:r>
          </a:p>
        </p:txBody>
      </p:sp>
      <p:pic>
        <p:nvPicPr>
          <p:cNvPr id="1331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077" y="3789040"/>
            <a:ext cx="7662862"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AutoShape 4"/>
          <p:cNvSpPr>
            <a:spLocks noChangeArrowheads="1"/>
          </p:cNvSpPr>
          <p:nvPr/>
        </p:nvSpPr>
        <p:spPr bwMode="gray">
          <a:xfrm>
            <a:off x="1777901" y="1628800"/>
            <a:ext cx="7560370" cy="3025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 &lt;style&gt;</a:t>
            </a:r>
          </a:p>
          <a:p>
            <a:pPr eaLnBrk="1" hangingPunct="1"/>
            <a:r>
              <a:rPr kumimoji="1" lang="en-US" altLang="zh-CN" sz="2000" dirty="0">
                <a:solidFill>
                  <a:schemeClr val="accent2"/>
                </a:solidFill>
                <a:latin typeface="Arial" panose="020B0604020202020204" pitchFamily="34" charset="0"/>
              </a:rPr>
              <a:t>        body {</a:t>
            </a:r>
          </a:p>
          <a:p>
            <a:pPr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color:blue</a:t>
            </a:r>
            <a:r>
              <a:rPr kumimoji="1" lang="en-US" altLang="zh-CN" sz="2000" dirty="0">
                <a:solidFill>
                  <a:schemeClr val="accent2"/>
                </a:solidFill>
                <a:latin typeface="Arial" panose="020B0604020202020204" pitchFamily="34" charset="0"/>
              </a:rPr>
              <a:t>;               /*</a:t>
            </a:r>
            <a:r>
              <a:rPr kumimoji="1" lang="zh-CN" altLang="en-US" sz="2000" dirty="0">
                <a:solidFill>
                  <a:schemeClr val="accent2"/>
                </a:solidFill>
                <a:latin typeface="Arial" panose="020B0604020202020204" pitchFamily="34" charset="0"/>
              </a:rPr>
              <a:t>定义网页文字颜色*</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background-color:#EEE;   /*</a:t>
            </a:r>
            <a:r>
              <a:rPr kumimoji="1" lang="zh-CN" altLang="en-US" sz="2000" dirty="0">
                <a:solidFill>
                  <a:schemeClr val="accent2"/>
                </a:solidFill>
                <a:latin typeface="Arial" panose="020B0604020202020204" pitchFamily="34" charset="0"/>
              </a:rPr>
              <a:t>定义网页背景颜色*</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a:t>
            </a:r>
          </a:p>
          <a:p>
            <a:pPr eaLnBrk="1" hangingPunct="1"/>
            <a:r>
              <a:rPr kumimoji="1" lang="en-US" altLang="zh-CN" sz="2000" dirty="0">
                <a:solidFill>
                  <a:schemeClr val="accent2"/>
                </a:solidFill>
                <a:latin typeface="Arial" panose="020B0604020202020204" pitchFamily="34" charset="0"/>
              </a:rPr>
              <a:t>        p {</a:t>
            </a:r>
          </a:p>
          <a:p>
            <a:pPr eaLnBrk="1" hangingPunct="1"/>
            <a:r>
              <a:rPr kumimoji="1" lang="en-US" altLang="zh-CN" sz="2000" dirty="0">
                <a:solidFill>
                  <a:schemeClr val="accent2"/>
                </a:solidFill>
                <a:latin typeface="Arial" panose="020B0604020202020204" pitchFamily="34" charset="0"/>
              </a:rPr>
              <a:t>            text-indent:2em;           /*</a:t>
            </a:r>
            <a:r>
              <a:rPr kumimoji="1" lang="zh-CN" altLang="en-US" sz="2000" dirty="0">
                <a:solidFill>
                  <a:schemeClr val="accent2"/>
                </a:solidFill>
                <a:latin typeface="Arial" panose="020B0604020202020204" pitchFamily="34" charset="0"/>
              </a:rPr>
              <a:t>文本向右缩进</a:t>
            </a:r>
            <a:r>
              <a:rPr kumimoji="1" lang="en-US" altLang="zh-CN" sz="2000" dirty="0">
                <a:solidFill>
                  <a:schemeClr val="accent2"/>
                </a:solidFill>
                <a:latin typeface="Arial" panose="020B0604020202020204" pitchFamily="34" charset="0"/>
              </a:rPr>
              <a:t>2</a:t>
            </a:r>
            <a:r>
              <a:rPr kumimoji="1" lang="zh-CN" altLang="en-US" sz="2000" dirty="0">
                <a:solidFill>
                  <a:schemeClr val="accent2"/>
                </a:solidFill>
                <a:latin typeface="Arial" panose="020B0604020202020204" pitchFamily="34" charset="0"/>
              </a:rPr>
              <a:t>个字符*</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font-size:14px;             /*</a:t>
            </a:r>
            <a:r>
              <a:rPr kumimoji="1" lang="zh-CN" altLang="en-US" sz="2000" dirty="0">
                <a:solidFill>
                  <a:schemeClr val="accent2"/>
                </a:solidFill>
                <a:latin typeface="Arial" panose="020B0604020202020204" pitchFamily="34" charset="0"/>
              </a:rPr>
              <a:t>定义段落文字大小*</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a:t>
            </a:r>
          </a:p>
          <a:p>
            <a:pPr eaLnBrk="1" hangingPunct="1"/>
            <a:r>
              <a:rPr kumimoji="1" lang="en-US" altLang="zh-CN" sz="2000" dirty="0">
                <a:solidFill>
                  <a:schemeClr val="accent2"/>
                </a:solidFill>
                <a:latin typeface="Arial" panose="020B0604020202020204" pitchFamily="34" charset="0"/>
              </a:rPr>
              <a:t>    &lt;/style&gt;</a:t>
            </a:r>
          </a:p>
        </p:txBody>
      </p:sp>
    </p:spTree>
    <p:extLst>
      <p:ext uri="{BB962C8B-B14F-4D97-AF65-F5344CB8AC3E}">
        <p14:creationId xmlns:p14="http://schemas.microsoft.com/office/powerpoint/2010/main" val="41030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ox(out)">
                                      <p:cBhvr>
                                        <p:cTn id="7" dur="20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17861" y="197190"/>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3.6.2 </a:t>
            </a:r>
            <a:r>
              <a:rPr lang="zh-CN" altLang="en-US" dirty="0"/>
              <a:t>相邻元素选择器</a:t>
            </a:r>
          </a:p>
        </p:txBody>
      </p:sp>
      <p:sp>
        <p:nvSpPr>
          <p:cNvPr id="58371" name="Rectangle 3"/>
          <p:cNvSpPr>
            <a:spLocks noGrp="1" noChangeArrowheads="1"/>
          </p:cNvSpPr>
          <p:nvPr>
            <p:ph type="body" idx="1"/>
          </p:nvPr>
        </p:nvSpPr>
        <p:spPr>
          <a:xfrm>
            <a:off x="1489869" y="836613"/>
            <a:ext cx="9649071" cy="5256683"/>
          </a:xfrm>
        </p:spPr>
        <p:txBody>
          <a:bodyPr/>
          <a:lstStyle/>
          <a:p>
            <a:pPr eaLnBrk="1" hangingPunct="1">
              <a:buFont typeface="Wingdings" panose="05000000000000000000" pitchFamily="2" charset="2"/>
              <a:buNone/>
            </a:pPr>
            <a:endParaRPr lang="zh-CN" altLang="en-US" b="1" dirty="0" smtClean="0">
              <a:latin typeface="+mn-ea"/>
            </a:endParaRPr>
          </a:p>
          <a:p>
            <a:r>
              <a:rPr lang="zh-CN" altLang="en-US" dirty="0" smtClean="0">
                <a:latin typeface="+mn-ea"/>
              </a:rPr>
              <a:t> </a:t>
            </a:r>
            <a:r>
              <a:rPr lang="en-US" altLang="zh-CN" dirty="0" smtClean="0">
                <a:latin typeface="+mn-ea"/>
              </a:rPr>
              <a:t>CSS3</a:t>
            </a:r>
            <a:r>
              <a:rPr lang="zh-CN" altLang="zh-CN" dirty="0" smtClean="0">
                <a:latin typeface="+mn-ea"/>
              </a:rPr>
              <a:t>中，“</a:t>
            </a:r>
            <a:r>
              <a:rPr lang="en-US" altLang="zh-CN" dirty="0" smtClean="0">
                <a:latin typeface="+mn-ea"/>
              </a:rPr>
              <a:t>+</a:t>
            </a:r>
            <a:r>
              <a:rPr lang="zh-CN" altLang="zh-CN" dirty="0" smtClean="0">
                <a:latin typeface="+mn-ea"/>
              </a:rPr>
              <a:t>”表示相邻兄弟选择器（</a:t>
            </a:r>
            <a:r>
              <a:rPr lang="en-US" altLang="zh-CN" dirty="0" smtClean="0">
                <a:latin typeface="+mn-ea"/>
              </a:rPr>
              <a:t>Adjacent sibling selector</a:t>
            </a:r>
            <a:r>
              <a:rPr lang="zh-CN" altLang="zh-CN" dirty="0" smtClean="0">
                <a:latin typeface="+mn-ea"/>
              </a:rPr>
              <a:t>），可选择紧接在另一元素后的元素，且二者有相同的父元素。</a:t>
            </a:r>
          </a:p>
          <a:p>
            <a:r>
              <a:rPr lang="zh-CN" altLang="zh-CN" dirty="0" smtClean="0">
                <a:latin typeface="+mn-ea"/>
              </a:rPr>
              <a:t>例如，以下代码设置紧接着</a:t>
            </a:r>
            <a:r>
              <a:rPr lang="en-US" altLang="zh-CN" dirty="0" smtClean="0">
                <a:latin typeface="+mn-ea"/>
              </a:rPr>
              <a:t>div</a:t>
            </a:r>
            <a:r>
              <a:rPr lang="zh-CN" altLang="zh-CN" dirty="0" smtClean="0">
                <a:latin typeface="+mn-ea"/>
              </a:rPr>
              <a:t>元素后出现的段落的背景颜色为红色：</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r>
              <a:rPr lang="zh-CN" altLang="zh-CN" dirty="0" smtClean="0">
                <a:latin typeface="+mn-ea"/>
              </a:rPr>
              <a:t>下面的代码表示当一个</a:t>
            </a:r>
            <a:r>
              <a:rPr lang="en-US" altLang="zh-CN" dirty="0" smtClean="0">
                <a:latin typeface="+mn-ea"/>
              </a:rPr>
              <a:t>div</a:t>
            </a:r>
            <a:r>
              <a:rPr lang="zh-CN" altLang="zh-CN" dirty="0" smtClean="0">
                <a:latin typeface="+mn-ea"/>
              </a:rPr>
              <a:t>中有相同的段落连续的时候，选择到除了第一个之外的其他段落，并给这些段落文字设置颜色为</a:t>
            </a:r>
            <a:r>
              <a:rPr lang="en-US" altLang="zh-CN" dirty="0" smtClean="0">
                <a:latin typeface="+mn-ea"/>
              </a:rPr>
              <a:t>#3f3</a:t>
            </a:r>
            <a:r>
              <a:rPr lang="zh-CN" altLang="zh-CN" dirty="0" smtClean="0">
                <a:latin typeface="+mn-ea"/>
              </a:rPr>
              <a:t>：</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58373" name="AutoShape 5"/>
          <p:cNvSpPr>
            <a:spLocks noChangeArrowheads="1"/>
          </p:cNvSpPr>
          <p:nvPr/>
        </p:nvSpPr>
        <p:spPr bwMode="gray">
          <a:xfrm>
            <a:off x="3409156" y="2386890"/>
            <a:ext cx="3563938" cy="612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div + p{background:red;}</a:t>
            </a:r>
          </a:p>
        </p:txBody>
      </p:sp>
      <p:sp>
        <p:nvSpPr>
          <p:cNvPr id="58374" name="AutoShape 5"/>
          <p:cNvSpPr>
            <a:spLocks noChangeArrowheads="1"/>
          </p:cNvSpPr>
          <p:nvPr/>
        </p:nvSpPr>
        <p:spPr bwMode="gray">
          <a:xfrm>
            <a:off x="3740944" y="4295001"/>
            <a:ext cx="2900362" cy="612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div p + p{color:#3f3;}</a:t>
            </a:r>
          </a:p>
        </p:txBody>
      </p:sp>
    </p:spTree>
    <p:extLst>
      <p:ext uri="{BB962C8B-B14F-4D97-AF65-F5344CB8AC3E}">
        <p14:creationId xmlns:p14="http://schemas.microsoft.com/office/powerpoint/2010/main" val="6881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17861"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3.6.3 </a:t>
            </a:r>
            <a:r>
              <a:rPr lang="zh-CN" altLang="en-US" dirty="0"/>
              <a:t>关联元素选择器</a:t>
            </a:r>
          </a:p>
        </p:txBody>
      </p:sp>
      <p:sp>
        <p:nvSpPr>
          <p:cNvPr id="59395" name="Rectangle 3"/>
          <p:cNvSpPr>
            <a:spLocks noGrp="1" noChangeArrowheads="1"/>
          </p:cNvSpPr>
          <p:nvPr>
            <p:ph type="body" idx="1"/>
          </p:nvPr>
        </p:nvSpPr>
        <p:spPr>
          <a:xfrm>
            <a:off x="1417861" y="836615"/>
            <a:ext cx="9865096" cy="4032546"/>
          </a:xfrm>
        </p:spPr>
        <p:txBody>
          <a:bodyPr/>
          <a:lstStyle/>
          <a:p>
            <a:pPr eaLnBrk="1" hangingPunct="1">
              <a:buFont typeface="Wingdings" panose="05000000000000000000" pitchFamily="2" charset="2"/>
              <a:buNone/>
            </a:pPr>
            <a:endParaRPr lang="zh-CN" altLang="en-US" b="1" dirty="0" smtClean="0">
              <a:latin typeface="+mn-ea"/>
            </a:endParaRPr>
          </a:p>
          <a:p>
            <a:r>
              <a:rPr lang="zh-CN" altLang="en-US" dirty="0" smtClean="0">
                <a:latin typeface="+mn-ea"/>
              </a:rPr>
              <a:t> </a:t>
            </a:r>
            <a:r>
              <a:rPr lang="en-US" altLang="zh-CN" dirty="0" smtClean="0">
                <a:latin typeface="+mn-ea"/>
              </a:rPr>
              <a:t>CSS3</a:t>
            </a:r>
            <a:r>
              <a:rPr lang="zh-CN" altLang="zh-CN" dirty="0" smtClean="0">
                <a:latin typeface="+mn-ea"/>
              </a:rPr>
              <a:t>中，“</a:t>
            </a:r>
            <a:r>
              <a:rPr lang="en-US" altLang="zh-CN" dirty="0" smtClean="0">
                <a:latin typeface="+mn-ea"/>
              </a:rPr>
              <a:t>~</a:t>
            </a:r>
            <a:r>
              <a:rPr lang="zh-CN" altLang="zh-CN" dirty="0" smtClean="0">
                <a:latin typeface="+mn-ea"/>
              </a:rPr>
              <a:t>”表示关联元素选择器，可选择同一个级别中，第一元素名后的所有与第二个元素同名的元素。</a:t>
            </a:r>
            <a:endParaRPr lang="en-US" altLang="zh-CN" dirty="0" smtClean="0">
              <a:latin typeface="+mn-ea"/>
            </a:endParaRPr>
          </a:p>
          <a:p>
            <a:r>
              <a:rPr lang="zh-CN" altLang="zh-CN" dirty="0" smtClean="0">
                <a:latin typeface="+mn-ea"/>
              </a:rPr>
              <a:t>关联元素选择器和相邻元素选择器的区别是：相邻选择器只是选取元素后面的一个元素，而关联选择器选取后面所有同名元素。</a:t>
            </a:r>
          </a:p>
          <a:p>
            <a:r>
              <a:rPr lang="zh-CN" altLang="zh-CN" dirty="0" smtClean="0">
                <a:latin typeface="+mn-ea"/>
              </a:rPr>
              <a:t>例如，以下代码设置紧接着</a:t>
            </a:r>
            <a:r>
              <a:rPr lang="en-US" altLang="zh-CN" dirty="0" smtClean="0">
                <a:latin typeface="+mn-ea"/>
              </a:rPr>
              <a:t>div</a:t>
            </a:r>
            <a:r>
              <a:rPr lang="zh-CN" altLang="zh-CN" dirty="0" smtClean="0">
                <a:latin typeface="+mn-ea"/>
              </a:rPr>
              <a:t>元素后出现所有同级段落的背景颜色为红色：</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59397" name="AutoShape 5"/>
          <p:cNvSpPr>
            <a:spLocks noChangeArrowheads="1"/>
          </p:cNvSpPr>
          <p:nvPr/>
        </p:nvSpPr>
        <p:spPr bwMode="gray">
          <a:xfrm>
            <a:off x="4082157" y="3284984"/>
            <a:ext cx="3563937" cy="612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div ~ p{</a:t>
            </a:r>
            <a:r>
              <a:rPr kumimoji="1" lang="en-US" altLang="zh-CN" sz="2000" dirty="0" err="1">
                <a:solidFill>
                  <a:schemeClr val="accent2"/>
                </a:solidFill>
                <a:latin typeface="Arial" panose="020B0604020202020204" pitchFamily="34" charset="0"/>
              </a:rPr>
              <a:t>background:red</a:t>
            </a:r>
            <a:r>
              <a:rPr kumimoji="1" lang="en-US" altLang="zh-CN" sz="2000" dirty="0">
                <a:solidFill>
                  <a:schemeClr val="accent2"/>
                </a:solidFill>
                <a:latin typeface="Arial" panose="020B0604020202020204" pitchFamily="34" charset="0"/>
              </a:rPr>
              <a:t>;}</a:t>
            </a:r>
          </a:p>
        </p:txBody>
      </p:sp>
    </p:spTree>
    <p:extLst>
      <p:ext uri="{BB962C8B-B14F-4D97-AF65-F5344CB8AC3E}">
        <p14:creationId xmlns:p14="http://schemas.microsoft.com/office/powerpoint/2010/main" val="414014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17861"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3.6.4 </a:t>
            </a:r>
            <a:r>
              <a:rPr lang="zh-CN" altLang="en-US" dirty="0"/>
              <a:t>属性选择器</a:t>
            </a:r>
          </a:p>
        </p:txBody>
      </p:sp>
      <p:sp>
        <p:nvSpPr>
          <p:cNvPr id="60419" name="Rectangle 3"/>
          <p:cNvSpPr>
            <a:spLocks noGrp="1" noChangeArrowheads="1"/>
          </p:cNvSpPr>
          <p:nvPr>
            <p:ph type="body" idx="1"/>
          </p:nvPr>
        </p:nvSpPr>
        <p:spPr>
          <a:xfrm>
            <a:off x="1201838" y="836613"/>
            <a:ext cx="9232008" cy="4691062"/>
          </a:xfrm>
        </p:spPr>
        <p:txBody>
          <a:bodyPr/>
          <a:lstStyle/>
          <a:p>
            <a:pPr>
              <a:lnSpc>
                <a:spcPct val="150000"/>
              </a:lnSpc>
            </a:pPr>
            <a:r>
              <a:rPr lang="zh-CN" altLang="zh-CN" dirty="0" smtClean="0">
                <a:latin typeface="+mn-ea"/>
              </a:rPr>
              <a:t>属性选择器可以对带有指定属性的</a:t>
            </a:r>
            <a:r>
              <a:rPr lang="en-US" altLang="zh-CN" dirty="0" smtClean="0">
                <a:latin typeface="+mn-ea"/>
              </a:rPr>
              <a:t> HTML </a:t>
            </a:r>
            <a:r>
              <a:rPr lang="zh-CN" altLang="zh-CN" dirty="0" smtClean="0">
                <a:latin typeface="+mn-ea"/>
              </a:rPr>
              <a:t>元素设置样式，而不仅限于</a:t>
            </a:r>
            <a:r>
              <a:rPr lang="en-US" altLang="zh-CN" dirty="0" smtClean="0">
                <a:latin typeface="+mn-ea"/>
              </a:rPr>
              <a:t> class </a:t>
            </a:r>
            <a:r>
              <a:rPr lang="zh-CN" altLang="zh-CN" dirty="0" smtClean="0">
                <a:latin typeface="+mn-ea"/>
              </a:rPr>
              <a:t>和</a:t>
            </a:r>
            <a:r>
              <a:rPr lang="en-US" altLang="zh-CN" dirty="0" smtClean="0">
                <a:latin typeface="+mn-ea"/>
              </a:rPr>
              <a:t> id </a:t>
            </a:r>
            <a:r>
              <a:rPr lang="zh-CN" altLang="zh-CN" dirty="0" smtClean="0">
                <a:latin typeface="+mn-ea"/>
              </a:rPr>
              <a:t>属性。常见的属性选择器如表</a:t>
            </a:r>
            <a:r>
              <a:rPr lang="en-US" altLang="zh-CN" dirty="0" smtClean="0">
                <a:latin typeface="+mn-ea"/>
              </a:rPr>
              <a:t>3-6</a:t>
            </a:r>
            <a:r>
              <a:rPr lang="zh-CN" altLang="zh-CN" dirty="0" smtClean="0">
                <a:latin typeface="+mn-ea"/>
              </a:rPr>
              <a:t>所示，其中</a:t>
            </a:r>
            <a:r>
              <a:rPr lang="en-US" altLang="zh-CN" dirty="0" smtClean="0">
                <a:latin typeface="+mn-ea"/>
              </a:rPr>
              <a:t>attribute</a:t>
            </a:r>
            <a:r>
              <a:rPr lang="zh-CN" altLang="zh-CN" dirty="0" smtClean="0">
                <a:latin typeface="+mn-ea"/>
              </a:rPr>
              <a:t>代表属性，</a:t>
            </a:r>
            <a:r>
              <a:rPr lang="en-US" altLang="zh-CN" dirty="0" smtClean="0">
                <a:latin typeface="+mn-ea"/>
              </a:rPr>
              <a:t>value</a:t>
            </a:r>
            <a:r>
              <a:rPr lang="zh-CN" altLang="zh-CN" dirty="0" smtClean="0">
                <a:latin typeface="+mn-ea"/>
              </a:rPr>
              <a:t>代表属性值。</a:t>
            </a:r>
          </a:p>
          <a:p>
            <a:pPr algn="just" eaLnBrk="1" hangingPunct="1">
              <a:lnSpc>
                <a:spcPct val="150000"/>
              </a:lnSpc>
              <a:buFont typeface="Wingdings" panose="05000000000000000000" pitchFamily="2" charset="2"/>
              <a:buNone/>
            </a:pPr>
            <a:endParaRPr lang="en-US" altLang="zh-CN" dirty="0" smtClean="0">
              <a:latin typeface="+mn-ea"/>
            </a:endParaRPr>
          </a:p>
          <a:p>
            <a:pPr algn="just" eaLnBrk="1" hangingPunct="1">
              <a:lnSpc>
                <a:spcPct val="150000"/>
              </a:lnSpc>
              <a:buFont typeface="Wingdings" panose="05000000000000000000" pitchFamily="2" charset="2"/>
              <a:buNone/>
            </a:pPr>
            <a:endParaRPr lang="en-US" altLang="zh-CN" dirty="0" smtClean="0">
              <a:latin typeface="+mn-ea"/>
            </a:endParaRPr>
          </a:p>
          <a:p>
            <a:pPr algn="just" eaLnBrk="1" hangingPunct="1">
              <a:lnSpc>
                <a:spcPct val="150000"/>
              </a:lnSpc>
              <a:buFont typeface="Wingdings" panose="05000000000000000000" pitchFamily="2" charset="2"/>
              <a:buNone/>
            </a:pPr>
            <a:endParaRPr lang="en-US" altLang="zh-CN" dirty="0" smtClean="0">
              <a:latin typeface="+mn-ea"/>
            </a:endParaRPr>
          </a:p>
          <a:p>
            <a:pPr algn="just" eaLnBrk="1" hangingPunct="1">
              <a:lnSpc>
                <a:spcPct val="150000"/>
              </a:lnSpc>
              <a:buFont typeface="Wingdings" panose="05000000000000000000" pitchFamily="2" charset="2"/>
              <a:buNone/>
            </a:pPr>
            <a:endParaRPr lang="en-US" altLang="zh-CN" dirty="0" smtClean="0">
              <a:latin typeface="+mn-ea"/>
            </a:endParaRPr>
          </a:p>
          <a:p>
            <a:pPr algn="just" eaLnBrk="1" hangingPunct="1">
              <a:lnSpc>
                <a:spcPct val="150000"/>
              </a:lnSpc>
              <a:buFont typeface="Wingdings" panose="05000000000000000000" pitchFamily="2" charset="2"/>
              <a:buNone/>
            </a:pPr>
            <a:endParaRPr lang="en-US" altLang="zh-CN" dirty="0" smtClean="0">
              <a:latin typeface="+mn-ea"/>
            </a:endParaRPr>
          </a:p>
          <a:p>
            <a:pPr algn="just" eaLnBrk="1" hangingPunct="1">
              <a:lnSpc>
                <a:spcPct val="150000"/>
              </a:lnSpc>
              <a:buFont typeface="Wingdings" panose="05000000000000000000" pitchFamily="2" charset="2"/>
              <a:buNone/>
            </a:pPr>
            <a:endParaRPr lang="zh-CN" altLang="zh-CN" dirty="0" smtClean="0">
              <a:latin typeface="+mn-ea"/>
            </a:endParaRPr>
          </a:p>
          <a:p>
            <a:pPr algn="just" eaLnBrk="1" hangingPunct="1">
              <a:lnSpc>
                <a:spcPct val="150000"/>
              </a:lnSpc>
              <a:buFont typeface="Wingdings" panose="05000000000000000000" pitchFamily="2" charset="2"/>
              <a:buNone/>
            </a:pPr>
            <a:endParaRPr lang="en-US" altLang="zh-CN" dirty="0" smtClean="0">
              <a:latin typeface="+mn-ea"/>
            </a:endParaRPr>
          </a:p>
          <a:p>
            <a:pPr algn="just" eaLnBrk="1" hangingPunct="1">
              <a:lnSpc>
                <a:spcPct val="150000"/>
              </a:lnSpc>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49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3.6.4 </a:t>
            </a:r>
            <a:r>
              <a:rPr lang="zh-CN" altLang="en-US" dirty="0"/>
              <a:t>属性选择器</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7941" y="498175"/>
            <a:ext cx="7069398" cy="607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2561773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45854" y="228601"/>
            <a:ext cx="8954642"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3.6.5 </a:t>
            </a:r>
            <a:r>
              <a:rPr lang="zh-CN" altLang="en-US" dirty="0"/>
              <a:t>伪类选择</a:t>
            </a:r>
            <a:r>
              <a:rPr lang="zh-CN" altLang="en-US" dirty="0" smtClean="0"/>
              <a:t>器</a:t>
            </a:r>
            <a:endParaRPr lang="zh-CN" altLang="en-US" dirty="0"/>
          </a:p>
        </p:txBody>
      </p:sp>
      <p:sp>
        <p:nvSpPr>
          <p:cNvPr id="61443" name="Rectangle 3"/>
          <p:cNvSpPr>
            <a:spLocks noGrp="1" noChangeArrowheads="1"/>
          </p:cNvSpPr>
          <p:nvPr>
            <p:ph type="body" idx="1"/>
          </p:nvPr>
        </p:nvSpPr>
        <p:spPr>
          <a:xfrm>
            <a:off x="1201837" y="836615"/>
            <a:ext cx="9577063" cy="4464594"/>
          </a:xfrm>
        </p:spPr>
        <p:txBody>
          <a:bodyPr/>
          <a:lstStyle/>
          <a:p>
            <a:pPr>
              <a:buFont typeface="Wingdings" panose="05000000000000000000" pitchFamily="2" charset="2"/>
              <a:buNone/>
            </a:pPr>
            <a:r>
              <a:rPr lang="en-US" altLang="zh-CN" dirty="0" smtClean="0">
                <a:latin typeface="+mn-ea"/>
              </a:rPr>
              <a:t>CSS </a:t>
            </a:r>
            <a:r>
              <a:rPr lang="zh-CN" altLang="zh-CN" dirty="0" smtClean="0">
                <a:latin typeface="+mn-ea"/>
              </a:rPr>
              <a:t>伪类是添加到选择器的关键字，可指定要选择的元素的特殊状态。伪类名称由一个冒号开头，具体语法如下</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zh-CN" altLang="zh-CN" b="1" dirty="0" smtClean="0">
                <a:latin typeface="+mn-ea"/>
              </a:rPr>
              <a:t>选择器</a:t>
            </a:r>
            <a:r>
              <a:rPr lang="en-US" altLang="zh-CN" b="1" dirty="0" smtClean="0">
                <a:latin typeface="+mn-ea"/>
              </a:rPr>
              <a:t>:</a:t>
            </a:r>
            <a:r>
              <a:rPr lang="zh-CN" altLang="zh-CN" b="1" dirty="0" smtClean="0">
                <a:latin typeface="+mn-ea"/>
              </a:rPr>
              <a:t>伪类名</a:t>
            </a:r>
            <a:r>
              <a:rPr lang="en-US" altLang="zh-CN" b="1" dirty="0" smtClean="0">
                <a:latin typeface="+mn-ea"/>
              </a:rPr>
              <a:t> {</a:t>
            </a:r>
            <a:r>
              <a:rPr lang="zh-CN" altLang="zh-CN" b="1" dirty="0" smtClean="0">
                <a:latin typeface="+mn-ea"/>
              </a:rPr>
              <a:t>属性</a:t>
            </a:r>
            <a:r>
              <a:rPr lang="en-US" altLang="zh-CN" b="1" dirty="0" smtClean="0">
                <a:latin typeface="+mn-ea"/>
              </a:rPr>
              <a:t>: </a:t>
            </a:r>
            <a:r>
              <a:rPr lang="zh-CN" altLang="zh-CN" b="1" dirty="0" smtClean="0">
                <a:latin typeface="+mn-ea"/>
              </a:rPr>
              <a:t>属性值</a:t>
            </a:r>
            <a:r>
              <a:rPr lang="en-US" altLang="zh-CN" b="1" dirty="0" smtClean="0">
                <a:latin typeface="+mn-ea"/>
              </a:rPr>
              <a:t>; </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a:t>
            </a:r>
            <a:endParaRPr lang="zh-CN" altLang="zh-CN" dirty="0" smtClean="0">
              <a:latin typeface="+mn-ea"/>
            </a:endParaRP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zh-CN" altLang="zh-CN" dirty="0" smtClean="0">
                <a:latin typeface="+mn-ea"/>
              </a:rPr>
              <a:t>例如，下面的</a:t>
            </a:r>
            <a:r>
              <a:rPr lang="en-US" altLang="zh-CN" dirty="0" smtClean="0">
                <a:latin typeface="+mn-ea"/>
              </a:rPr>
              <a:t>:hover</a:t>
            </a:r>
            <a:r>
              <a:rPr lang="zh-CN" altLang="zh-CN" dirty="0" smtClean="0">
                <a:latin typeface="+mn-ea"/>
              </a:rPr>
              <a:t>伪类可用于在用户将鼠标悬停在</a:t>
            </a:r>
            <a:r>
              <a:rPr lang="en-US" altLang="zh-CN" dirty="0" smtClean="0">
                <a:latin typeface="+mn-ea"/>
              </a:rPr>
              <a:t>div</a:t>
            </a:r>
            <a:r>
              <a:rPr lang="zh-CN" altLang="zh-CN" dirty="0" smtClean="0">
                <a:latin typeface="+mn-ea"/>
              </a:rPr>
              <a:t>按钮上时改变按钮的颜色。</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61445" name="AutoShape 5"/>
          <p:cNvSpPr>
            <a:spLocks noChangeArrowheads="1"/>
          </p:cNvSpPr>
          <p:nvPr/>
        </p:nvSpPr>
        <p:spPr bwMode="gray">
          <a:xfrm>
            <a:off x="2497981" y="3573016"/>
            <a:ext cx="6120680" cy="10080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err="1">
                <a:solidFill>
                  <a:schemeClr val="accent2"/>
                </a:solidFill>
                <a:latin typeface="Arial" panose="020B0604020202020204" pitchFamily="34" charset="0"/>
              </a:rPr>
              <a:t>div:hover</a:t>
            </a:r>
            <a:r>
              <a:rPr kumimoji="1" lang="en-US" altLang="zh-CN" sz="2000" dirty="0">
                <a:solidFill>
                  <a:schemeClr val="accent2"/>
                </a:solidFill>
                <a:latin typeface="Arial" panose="020B0604020202020204" pitchFamily="34" charset="0"/>
              </a:rPr>
              <a:t> {</a:t>
            </a:r>
          </a:p>
          <a:p>
            <a:pPr eaLnBrk="1" hangingPunct="1"/>
            <a:r>
              <a:rPr kumimoji="1" lang="en-US" altLang="zh-CN" sz="2000" dirty="0">
                <a:solidFill>
                  <a:schemeClr val="accent2"/>
                </a:solidFill>
                <a:latin typeface="Arial" panose="020B0604020202020204" pitchFamily="34" charset="0"/>
              </a:rPr>
              <a:t>	</a:t>
            </a:r>
            <a:r>
              <a:rPr kumimoji="1" lang="en-US" altLang="zh-CN" sz="2000" dirty="0" smtClean="0">
                <a:solidFill>
                  <a:schemeClr val="accent2"/>
                </a:solidFill>
                <a:latin typeface="Arial" panose="020B0604020202020204" pitchFamily="34" charset="0"/>
              </a:rPr>
              <a:t>background-color</a:t>
            </a:r>
            <a:r>
              <a:rPr kumimoji="1" lang="en-US" altLang="zh-CN" sz="2000" dirty="0">
                <a:solidFill>
                  <a:schemeClr val="accent2"/>
                </a:solidFill>
                <a:latin typeface="Arial" panose="020B0604020202020204" pitchFamily="34" charset="0"/>
              </a:rPr>
              <a:t>: #F89B4D;</a:t>
            </a:r>
          </a:p>
          <a:p>
            <a:pPr eaLnBrk="1" hangingPunct="1"/>
            <a:r>
              <a:rPr kumimoji="1" lang="en-US" altLang="zh-CN" sz="2000" dirty="0">
                <a:solidFill>
                  <a:schemeClr val="accent2"/>
                </a:solidFill>
                <a:latin typeface="Arial" panose="020B0604020202020204" pitchFamily="34" charset="0"/>
              </a:rPr>
              <a:t>}</a:t>
            </a:r>
          </a:p>
        </p:txBody>
      </p:sp>
    </p:spTree>
    <p:extLst>
      <p:ext uri="{BB962C8B-B14F-4D97-AF65-F5344CB8AC3E}">
        <p14:creationId xmlns:p14="http://schemas.microsoft.com/office/powerpoint/2010/main" val="16340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45853" y="189665"/>
            <a:ext cx="8420895"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3.6.5 </a:t>
            </a:r>
            <a:r>
              <a:rPr lang="zh-CN" altLang="en-US" dirty="0"/>
              <a:t>伪类选择器</a:t>
            </a:r>
          </a:p>
        </p:txBody>
      </p:sp>
      <p:sp>
        <p:nvSpPr>
          <p:cNvPr id="62467" name="Rectangle 3"/>
          <p:cNvSpPr>
            <a:spLocks noGrp="1" noChangeArrowheads="1"/>
          </p:cNvSpPr>
          <p:nvPr>
            <p:ph type="body" idx="1"/>
          </p:nvPr>
        </p:nvSpPr>
        <p:spPr>
          <a:xfrm>
            <a:off x="1345853" y="836614"/>
            <a:ext cx="9577063" cy="5595937"/>
          </a:xfrm>
        </p:spPr>
        <p:txBody>
          <a:bodyPr/>
          <a:lstStyle/>
          <a:p>
            <a:pPr algn="just" eaLnBrk="1" hangingPunct="1">
              <a:buFont typeface="Wingdings" panose="05000000000000000000" pitchFamily="2" charset="2"/>
              <a:buNone/>
            </a:pPr>
            <a:r>
              <a:rPr lang="fr-FR" altLang="zh-CN" b="1" dirty="0" smtClean="0">
                <a:latin typeface="+mn-ea"/>
              </a:rPr>
              <a:t>1. </a:t>
            </a:r>
            <a:r>
              <a:rPr lang="zh-CN" altLang="zh-CN" b="1" dirty="0" smtClean="0">
                <a:latin typeface="+mn-ea"/>
              </a:rPr>
              <a:t>锚伪类</a:t>
            </a:r>
            <a:endParaRPr lang="zh-CN" altLang="zh-CN" dirty="0" smtClean="0">
              <a:latin typeface="+mn-ea"/>
            </a:endParaRPr>
          </a:p>
          <a:p>
            <a:pPr>
              <a:buFont typeface="Wingdings" panose="05000000000000000000" pitchFamily="2" charset="2"/>
              <a:buNone/>
            </a:pPr>
            <a:r>
              <a:rPr lang="zh-CN" altLang="zh-CN" dirty="0" smtClean="0">
                <a:latin typeface="+mn-ea"/>
              </a:rPr>
              <a:t>链接的状态包括：未被访问状态</a:t>
            </a:r>
            <a:r>
              <a:rPr lang="zh-CN" altLang="en-US" dirty="0" smtClean="0">
                <a:latin typeface="+mn-ea"/>
              </a:rPr>
              <a:t>，</a:t>
            </a:r>
            <a:r>
              <a:rPr lang="zh-CN" altLang="zh-CN" dirty="0" smtClean="0">
                <a:latin typeface="+mn-ea"/>
              </a:rPr>
              <a:t>已被访问状态</a:t>
            </a:r>
            <a:r>
              <a:rPr lang="zh-CN" altLang="en-US" dirty="0" smtClean="0">
                <a:latin typeface="+mn-ea"/>
              </a:rPr>
              <a:t>，</a:t>
            </a:r>
            <a:r>
              <a:rPr lang="zh-CN" altLang="zh-CN" dirty="0" smtClean="0">
                <a:latin typeface="+mn-ea"/>
              </a:rPr>
              <a:t>鼠标悬停状态，</a:t>
            </a:r>
            <a:r>
              <a:rPr lang="zh-CN" altLang="en-US" dirty="0" smtClean="0">
                <a:latin typeface="+mn-ea"/>
              </a:rPr>
              <a:t>和</a:t>
            </a:r>
            <a:r>
              <a:rPr lang="zh-CN" altLang="zh-CN" dirty="0" smtClean="0">
                <a:latin typeface="+mn-ea"/>
              </a:rPr>
              <a:t>活动状态</a:t>
            </a:r>
            <a:r>
              <a:rPr lang="zh-CN" altLang="en-US" dirty="0" smtClean="0">
                <a:latin typeface="+mn-ea"/>
              </a:rPr>
              <a:t>，</a:t>
            </a:r>
            <a:r>
              <a:rPr lang="zh-CN" altLang="zh-CN" dirty="0" smtClean="0">
                <a:latin typeface="+mn-ea"/>
              </a:rPr>
              <a:t>相应的锚伪类有如下</a:t>
            </a:r>
            <a:r>
              <a:rPr lang="en-US" altLang="zh-CN" dirty="0" smtClean="0">
                <a:latin typeface="+mn-ea"/>
              </a:rPr>
              <a:t>4</a:t>
            </a:r>
            <a:r>
              <a:rPr lang="zh-CN" altLang="zh-CN" dirty="0" smtClean="0">
                <a:latin typeface="+mn-ea"/>
              </a:rPr>
              <a:t>种：</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en-US" altLang="zh-CN" b="1" dirty="0" smtClean="0">
                <a:latin typeface="+mn-ea"/>
              </a:rPr>
              <a:t>a:link</a:t>
            </a:r>
            <a:r>
              <a:rPr lang="en-US" altLang="zh-CN" dirty="0" smtClean="0">
                <a:latin typeface="+mn-ea"/>
              </a:rPr>
              <a:t> </a:t>
            </a:r>
            <a:r>
              <a:rPr lang="zh-CN" altLang="zh-CN" dirty="0" smtClean="0">
                <a:latin typeface="+mn-ea"/>
              </a:rPr>
              <a:t>超链接的正常状态（未被访问前）</a:t>
            </a:r>
          </a:p>
          <a:p>
            <a:pPr>
              <a:buFont typeface="Wingdings" panose="05000000000000000000" pitchFamily="2" charset="2"/>
              <a:buNone/>
            </a:pPr>
            <a:r>
              <a:rPr lang="en-US" altLang="zh-CN" b="1" dirty="0" smtClean="0">
                <a:latin typeface="+mn-ea"/>
              </a:rPr>
              <a:t>a:visited</a:t>
            </a:r>
            <a:r>
              <a:rPr lang="en-US" altLang="zh-CN" dirty="0" smtClean="0">
                <a:latin typeface="+mn-ea"/>
              </a:rPr>
              <a:t> </a:t>
            </a:r>
            <a:r>
              <a:rPr lang="zh-CN" altLang="zh-CN" dirty="0" smtClean="0">
                <a:latin typeface="+mn-ea"/>
              </a:rPr>
              <a:t>访问过的超链接状态</a:t>
            </a:r>
          </a:p>
          <a:p>
            <a:pPr>
              <a:buFont typeface="Wingdings" panose="05000000000000000000" pitchFamily="2" charset="2"/>
              <a:buNone/>
            </a:pPr>
            <a:r>
              <a:rPr lang="en-US" altLang="zh-CN" b="1" dirty="0" smtClean="0">
                <a:latin typeface="+mn-ea"/>
              </a:rPr>
              <a:t>a:hover</a:t>
            </a:r>
            <a:r>
              <a:rPr lang="en-US" altLang="zh-CN" dirty="0" smtClean="0">
                <a:latin typeface="+mn-ea"/>
              </a:rPr>
              <a:t> </a:t>
            </a:r>
            <a:r>
              <a:rPr lang="zh-CN" altLang="zh-CN" dirty="0" smtClean="0">
                <a:latin typeface="+mn-ea"/>
              </a:rPr>
              <a:t>光标移到超链接上的状态</a:t>
            </a:r>
          </a:p>
          <a:p>
            <a:pPr>
              <a:buFont typeface="Wingdings" panose="05000000000000000000" pitchFamily="2" charset="2"/>
              <a:buNone/>
            </a:pPr>
            <a:r>
              <a:rPr lang="en-US" altLang="zh-CN" b="1" dirty="0" smtClean="0">
                <a:latin typeface="+mn-ea"/>
              </a:rPr>
              <a:t>a:active</a:t>
            </a:r>
            <a:r>
              <a:rPr lang="en-US" altLang="zh-CN" dirty="0" smtClean="0">
                <a:latin typeface="+mn-ea"/>
              </a:rPr>
              <a:t> </a:t>
            </a:r>
            <a:r>
              <a:rPr lang="zh-CN" altLang="zh-CN" dirty="0" smtClean="0">
                <a:latin typeface="+mn-ea"/>
              </a:rPr>
              <a:t>选中超链接时的状态（在鼠标单击与释放之间）</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zh-CN" altLang="zh-CN" dirty="0" smtClean="0">
                <a:latin typeface="+mn-ea"/>
              </a:rPr>
              <a:t>锚伪类的应用格式为</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en-US" altLang="zh-CN" b="1" dirty="0" smtClean="0">
                <a:latin typeface="+mn-ea"/>
              </a:rPr>
              <a:t>a</a:t>
            </a:r>
            <a:r>
              <a:rPr lang="zh-CN" altLang="zh-CN" b="1" dirty="0" smtClean="0">
                <a:latin typeface="+mn-ea"/>
              </a:rPr>
              <a:t>：锚伪类名</a:t>
            </a:r>
            <a:r>
              <a:rPr lang="zh-CN" altLang="zh-CN" dirty="0" smtClean="0">
                <a:latin typeface="+mn-ea"/>
              </a:rPr>
              <a:t> </a:t>
            </a:r>
            <a:r>
              <a:rPr lang="en-US" altLang="zh-CN" b="1" dirty="0" smtClean="0">
                <a:latin typeface="+mn-ea"/>
              </a:rPr>
              <a:t>{</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 }</a:t>
            </a: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97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45853"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3.6.5 </a:t>
            </a:r>
            <a:r>
              <a:rPr lang="zh-CN" altLang="en-US" dirty="0"/>
              <a:t>伪类选择</a:t>
            </a:r>
            <a:r>
              <a:rPr lang="zh-CN" altLang="en-US" dirty="0" smtClean="0"/>
              <a:t>器</a:t>
            </a:r>
            <a:endParaRPr lang="zh-CN" altLang="en-US" dirty="0"/>
          </a:p>
        </p:txBody>
      </p:sp>
      <p:sp>
        <p:nvSpPr>
          <p:cNvPr id="63491" name="Rectangle 3"/>
          <p:cNvSpPr>
            <a:spLocks noGrp="1" noChangeArrowheads="1"/>
          </p:cNvSpPr>
          <p:nvPr>
            <p:ph type="body" idx="1"/>
          </p:nvPr>
        </p:nvSpPr>
        <p:spPr>
          <a:xfrm>
            <a:off x="1561878" y="836613"/>
            <a:ext cx="9649072" cy="4968651"/>
          </a:xfrm>
        </p:spPr>
        <p:txBody>
          <a:bodyPr/>
          <a:lstStyle/>
          <a:p>
            <a:pPr algn="just" eaLnBrk="1" hangingPunct="1">
              <a:buFont typeface="Wingdings" panose="05000000000000000000" pitchFamily="2" charset="2"/>
              <a:buNone/>
            </a:pPr>
            <a:r>
              <a:rPr lang="en-US" altLang="zh-CN" b="1" dirty="0" smtClean="0">
                <a:latin typeface="+mn-ea"/>
              </a:rPr>
              <a:t>1. </a:t>
            </a:r>
            <a:r>
              <a:rPr lang="zh-CN" altLang="zh-CN" b="1" dirty="0" smtClean="0">
                <a:latin typeface="+mn-ea"/>
              </a:rPr>
              <a:t>锚伪类</a:t>
            </a:r>
            <a:endParaRPr lang="en-US" altLang="zh-CN" b="1" dirty="0" smtClean="0">
              <a:latin typeface="+mn-ea"/>
            </a:endParaRPr>
          </a:p>
          <a:p>
            <a:pPr algn="just" eaLnBrk="1" hangingPunct="1">
              <a:buFont typeface="Wingdings" panose="05000000000000000000" pitchFamily="2" charset="2"/>
              <a:buAutoNum type="arabicPeriod"/>
            </a:pPr>
            <a:endParaRPr lang="zh-CN" altLang="zh-CN" dirty="0" smtClean="0">
              <a:latin typeface="+mn-ea"/>
            </a:endParaRPr>
          </a:p>
          <a:p>
            <a:pPr>
              <a:buFont typeface="Wingdings" panose="05000000000000000000" pitchFamily="2" charset="2"/>
              <a:buNone/>
            </a:pPr>
            <a:r>
              <a:rPr lang="zh-CN" altLang="zh-CN" dirty="0" smtClean="0">
                <a:latin typeface="+mn-ea"/>
              </a:rPr>
              <a:t>类选择器也可以和锚伪类一起使用，其格式为</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en-US" altLang="zh-CN" b="1" dirty="0" smtClean="0">
                <a:latin typeface="+mn-ea"/>
              </a:rPr>
              <a:t>a.</a:t>
            </a:r>
            <a:r>
              <a:rPr lang="zh-CN" altLang="zh-CN" b="1" dirty="0" smtClean="0">
                <a:latin typeface="+mn-ea"/>
              </a:rPr>
              <a:t>类名：锚伪类名</a:t>
            </a:r>
            <a:r>
              <a:rPr lang="zh-CN" altLang="zh-CN" dirty="0" smtClean="0">
                <a:latin typeface="+mn-ea"/>
              </a:rPr>
              <a:t> </a:t>
            </a:r>
            <a:r>
              <a:rPr lang="en-US" altLang="zh-CN" b="1" dirty="0" smtClean="0">
                <a:latin typeface="+mn-ea"/>
              </a:rPr>
              <a:t>{</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 }</a:t>
            </a:r>
            <a:endParaRPr lang="zh-CN" altLang="zh-CN" dirty="0" smtClean="0">
              <a:latin typeface="+mn-ea"/>
            </a:endParaRPr>
          </a:p>
          <a:p>
            <a:pPr>
              <a:buFont typeface="Wingdings" panose="05000000000000000000" pitchFamily="2" charset="2"/>
              <a:buNone/>
            </a:pPr>
            <a:r>
              <a:rPr lang="en-US" altLang="zh-CN" b="1" dirty="0" smtClean="0">
                <a:latin typeface="+mn-ea"/>
              </a:rPr>
              <a:t> </a:t>
            </a:r>
            <a:endParaRPr lang="zh-CN" altLang="zh-CN" dirty="0" smtClean="0">
              <a:latin typeface="+mn-ea"/>
            </a:endParaRPr>
          </a:p>
          <a:p>
            <a:pPr>
              <a:buFont typeface="Wingdings" panose="05000000000000000000" pitchFamily="2" charset="2"/>
              <a:buNone/>
            </a:pPr>
            <a:r>
              <a:rPr lang="zh-CN" altLang="zh-CN" dirty="0" smtClean="0">
                <a:latin typeface="+mn-ea"/>
              </a:rPr>
              <a:t>或</a:t>
            </a:r>
          </a:p>
          <a:p>
            <a:pPr>
              <a:buFont typeface="Wingdings" panose="05000000000000000000" pitchFamily="2" charset="2"/>
              <a:buNone/>
            </a:pPr>
            <a:r>
              <a:rPr lang="en-US" altLang="zh-CN" b="1" dirty="0" smtClean="0">
                <a:latin typeface="+mn-ea"/>
              </a:rPr>
              <a:t> </a:t>
            </a:r>
            <a:endParaRPr lang="zh-CN" altLang="zh-CN" dirty="0" smtClean="0">
              <a:latin typeface="+mn-ea"/>
            </a:endParaRPr>
          </a:p>
          <a:p>
            <a:pPr>
              <a:buFont typeface="Wingdings" panose="05000000000000000000" pitchFamily="2" charset="2"/>
              <a:buNone/>
            </a:pPr>
            <a:r>
              <a:rPr lang="en-US" altLang="zh-CN" b="1" dirty="0" smtClean="0">
                <a:latin typeface="+mn-ea"/>
              </a:rPr>
              <a:t>.</a:t>
            </a:r>
            <a:r>
              <a:rPr lang="zh-CN" altLang="zh-CN" b="1" dirty="0" smtClean="0">
                <a:latin typeface="+mn-ea"/>
              </a:rPr>
              <a:t>类名：锚伪类名</a:t>
            </a:r>
            <a:r>
              <a:rPr lang="zh-CN" altLang="zh-CN" dirty="0" smtClean="0">
                <a:latin typeface="+mn-ea"/>
              </a:rPr>
              <a:t> </a:t>
            </a:r>
            <a:r>
              <a:rPr lang="en-US" altLang="zh-CN" b="1" dirty="0" smtClean="0">
                <a:latin typeface="+mn-ea"/>
              </a:rPr>
              <a:t>{</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 }</a:t>
            </a: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r>
              <a:rPr lang="zh-CN" altLang="zh-CN" b="1" dirty="0" smtClean="0">
                <a:latin typeface="+mn-ea"/>
              </a:rPr>
              <a:t>注意：</a:t>
            </a:r>
            <a:r>
              <a:rPr lang="zh-CN" altLang="zh-CN" dirty="0" smtClean="0">
                <a:latin typeface="+mn-ea"/>
              </a:rPr>
              <a:t>在</a:t>
            </a:r>
            <a:r>
              <a:rPr lang="en-US" altLang="zh-CN" dirty="0" smtClean="0">
                <a:latin typeface="+mn-ea"/>
              </a:rPr>
              <a:t>CSS</a:t>
            </a:r>
            <a:r>
              <a:rPr lang="zh-CN" altLang="zh-CN" dirty="0" smtClean="0">
                <a:latin typeface="+mn-ea"/>
              </a:rPr>
              <a:t>定义中，</a:t>
            </a:r>
            <a:r>
              <a:rPr lang="en-US" altLang="zh-CN" dirty="0" smtClean="0">
                <a:latin typeface="+mn-ea"/>
              </a:rPr>
              <a:t>a:hover</a:t>
            </a:r>
            <a:r>
              <a:rPr lang="zh-CN" altLang="zh-CN" dirty="0" smtClean="0">
                <a:latin typeface="+mn-ea"/>
              </a:rPr>
              <a:t>必须被置于</a:t>
            </a:r>
            <a:r>
              <a:rPr lang="en-US" altLang="zh-CN" dirty="0" smtClean="0">
                <a:latin typeface="+mn-ea"/>
              </a:rPr>
              <a:t>a:link</a:t>
            </a:r>
            <a:r>
              <a:rPr lang="zh-CN" altLang="zh-CN" dirty="0" smtClean="0">
                <a:latin typeface="+mn-ea"/>
              </a:rPr>
              <a:t>和</a:t>
            </a:r>
            <a:r>
              <a:rPr lang="en-US" altLang="zh-CN" dirty="0" smtClean="0">
                <a:latin typeface="+mn-ea"/>
              </a:rPr>
              <a:t>a:visited</a:t>
            </a:r>
            <a:r>
              <a:rPr lang="zh-CN" altLang="zh-CN" dirty="0" smtClean="0">
                <a:latin typeface="+mn-ea"/>
              </a:rPr>
              <a:t>之后，才是有效的，而</a:t>
            </a:r>
            <a:r>
              <a:rPr lang="en-US" altLang="zh-CN" dirty="0" smtClean="0">
                <a:latin typeface="+mn-ea"/>
              </a:rPr>
              <a:t>a:active </a:t>
            </a:r>
            <a:r>
              <a:rPr lang="zh-CN" altLang="zh-CN" dirty="0" smtClean="0">
                <a:latin typeface="+mn-ea"/>
              </a:rPr>
              <a:t>必须被置于</a:t>
            </a:r>
            <a:r>
              <a:rPr lang="en-US" altLang="zh-CN" dirty="0" smtClean="0">
                <a:latin typeface="+mn-ea"/>
              </a:rPr>
              <a:t> a:hover </a:t>
            </a:r>
            <a:r>
              <a:rPr lang="zh-CN" altLang="zh-CN" dirty="0" smtClean="0">
                <a:latin typeface="+mn-ea"/>
              </a:rPr>
              <a:t>之后，才是有效的。对于这样的顺序要求，有人总结了容易记忆的口诀是“</a:t>
            </a:r>
            <a:r>
              <a:rPr lang="en-US" altLang="zh-CN" dirty="0" err="1" smtClean="0">
                <a:latin typeface="+mn-ea"/>
              </a:rPr>
              <a:t>LoVe</a:t>
            </a:r>
            <a:r>
              <a:rPr lang="en-US" altLang="zh-CN" dirty="0" smtClean="0">
                <a:latin typeface="+mn-ea"/>
              </a:rPr>
              <a:t> </a:t>
            </a:r>
            <a:r>
              <a:rPr lang="en-US" altLang="zh-CN" dirty="0" err="1" smtClean="0">
                <a:latin typeface="+mn-ea"/>
              </a:rPr>
              <a:t>HAte</a:t>
            </a:r>
            <a:r>
              <a:rPr lang="zh-CN" altLang="zh-CN" dirty="0" smtClean="0">
                <a:latin typeface="+mn-ea"/>
              </a:rPr>
              <a:t>”（爱恨）。</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959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345853"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3.6.5 </a:t>
            </a:r>
            <a:r>
              <a:rPr lang="zh-CN" altLang="en-US" dirty="0"/>
              <a:t>伪类选择器</a:t>
            </a:r>
            <a:endParaRPr lang="en-US" altLang="zh-CN" dirty="0"/>
          </a:p>
        </p:txBody>
      </p:sp>
      <p:sp>
        <p:nvSpPr>
          <p:cNvPr id="64515" name="Rectangle 3"/>
          <p:cNvSpPr>
            <a:spLocks noGrp="1" noChangeArrowheads="1"/>
          </p:cNvSpPr>
          <p:nvPr>
            <p:ph type="body" idx="1"/>
          </p:nvPr>
        </p:nvSpPr>
        <p:spPr>
          <a:xfrm>
            <a:off x="1345853" y="836614"/>
            <a:ext cx="9577063" cy="4911725"/>
          </a:xfrm>
        </p:spPr>
        <p:txBody>
          <a:bodyPr/>
          <a:lstStyle/>
          <a:p>
            <a:pPr>
              <a:buFont typeface="Wingdings" panose="05000000000000000000" pitchFamily="2" charset="2"/>
              <a:buNone/>
            </a:pPr>
            <a:r>
              <a:rPr lang="fr-FR" altLang="zh-CN" b="1" dirty="0" smtClean="0">
                <a:latin typeface="+mn-ea"/>
              </a:rPr>
              <a:t>2. </a:t>
            </a:r>
            <a:r>
              <a:rPr lang="zh-CN" altLang="zh-CN" b="1" dirty="0" smtClean="0">
                <a:latin typeface="+mn-ea"/>
              </a:rPr>
              <a:t>通用伪类</a:t>
            </a:r>
            <a:endParaRPr lang="zh-CN" altLang="zh-CN" dirty="0" smtClean="0">
              <a:latin typeface="+mn-ea"/>
            </a:endParaRPr>
          </a:p>
          <a:p>
            <a:pPr>
              <a:buFont typeface="Wingdings" panose="05000000000000000000" pitchFamily="2" charset="2"/>
              <a:buNone/>
            </a:pPr>
            <a:r>
              <a:rPr lang="zh-CN" altLang="zh-CN" dirty="0" smtClean="0">
                <a:latin typeface="+mn-ea"/>
              </a:rPr>
              <a:t>在锚伪类的</a:t>
            </a:r>
            <a:r>
              <a:rPr lang="en-US" altLang="zh-CN" dirty="0" smtClean="0">
                <a:latin typeface="+mn-ea"/>
              </a:rPr>
              <a:t>4</a:t>
            </a:r>
            <a:r>
              <a:rPr lang="zh-CN" altLang="zh-CN" dirty="0" smtClean="0">
                <a:latin typeface="+mn-ea"/>
              </a:rPr>
              <a:t>个伪类名中，</a:t>
            </a:r>
            <a:r>
              <a:rPr lang="en-US" altLang="zh-CN" dirty="0" smtClean="0">
                <a:latin typeface="+mn-ea"/>
              </a:rPr>
              <a:t>:link</a:t>
            </a:r>
            <a:r>
              <a:rPr lang="zh-CN" altLang="zh-CN" dirty="0" smtClean="0">
                <a:latin typeface="+mn-ea"/>
              </a:rPr>
              <a:t>和</a:t>
            </a:r>
            <a:r>
              <a:rPr lang="en-US" altLang="zh-CN" dirty="0" smtClean="0">
                <a:latin typeface="+mn-ea"/>
              </a:rPr>
              <a:t>:visited </a:t>
            </a:r>
            <a:r>
              <a:rPr lang="zh-CN" altLang="zh-CN" dirty="0" smtClean="0">
                <a:latin typeface="+mn-ea"/>
              </a:rPr>
              <a:t>为</a:t>
            </a:r>
            <a:r>
              <a:rPr lang="en-US" altLang="zh-CN" dirty="0" smtClean="0">
                <a:latin typeface="+mn-ea"/>
              </a:rPr>
              <a:t>a</a:t>
            </a:r>
            <a:r>
              <a:rPr lang="zh-CN" altLang="zh-CN" dirty="0" smtClean="0">
                <a:latin typeface="+mn-ea"/>
              </a:rPr>
              <a:t>标签所特有的，分别表示超链接被点击前后的两种状态；而</a:t>
            </a:r>
            <a:r>
              <a:rPr lang="en-US" altLang="zh-CN" dirty="0" smtClean="0">
                <a:latin typeface="+mn-ea"/>
              </a:rPr>
              <a:t>:active</a:t>
            </a:r>
            <a:r>
              <a:rPr lang="zh-CN" altLang="zh-CN" dirty="0" smtClean="0">
                <a:latin typeface="+mn-ea"/>
              </a:rPr>
              <a:t>和</a:t>
            </a:r>
            <a:r>
              <a:rPr lang="en-US" altLang="zh-CN" dirty="0" smtClean="0">
                <a:latin typeface="+mn-ea"/>
              </a:rPr>
              <a:t>:hover </a:t>
            </a:r>
            <a:r>
              <a:rPr lang="zh-CN" altLang="zh-CN" dirty="0" smtClean="0">
                <a:latin typeface="+mn-ea"/>
              </a:rPr>
              <a:t>则可以适用于所有的标签元素，分别表示元素被激活（按住不放）时和鼠标划过（悬浮）时的两种状态。此外，</a:t>
            </a:r>
            <a:r>
              <a:rPr lang="en-US" altLang="zh-CN" dirty="0" smtClean="0">
                <a:latin typeface="+mn-ea"/>
              </a:rPr>
              <a:t>focus</a:t>
            </a:r>
            <a:r>
              <a:rPr lang="zh-CN" altLang="zh-CN" dirty="0" smtClean="0">
                <a:latin typeface="+mn-ea"/>
              </a:rPr>
              <a:t>伪类表示元素在获取键盘输入焦点时的状态。</a:t>
            </a: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645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09" y="2708920"/>
            <a:ext cx="876033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266668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417861" y="197190"/>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3.6.6 </a:t>
            </a:r>
            <a:r>
              <a:rPr lang="zh-CN" altLang="en-US" dirty="0"/>
              <a:t>伪元素选择</a:t>
            </a:r>
            <a:r>
              <a:rPr lang="zh-CN" altLang="en-US" dirty="0" smtClean="0"/>
              <a:t>器</a:t>
            </a:r>
            <a:endParaRPr lang="zh-CN" altLang="en-US" dirty="0"/>
          </a:p>
        </p:txBody>
      </p:sp>
      <p:sp>
        <p:nvSpPr>
          <p:cNvPr id="65539" name="Rectangle 3"/>
          <p:cNvSpPr>
            <a:spLocks noGrp="1" noChangeArrowheads="1"/>
          </p:cNvSpPr>
          <p:nvPr>
            <p:ph type="body" idx="1"/>
          </p:nvPr>
        </p:nvSpPr>
        <p:spPr>
          <a:xfrm>
            <a:off x="1273845" y="836615"/>
            <a:ext cx="9793087" cy="3960538"/>
          </a:xfrm>
        </p:spPr>
        <p:txBody>
          <a:bodyPr/>
          <a:lstStyle/>
          <a:p>
            <a:pPr>
              <a:buFont typeface="Wingdings" panose="05000000000000000000" pitchFamily="2" charset="2"/>
              <a:buNone/>
            </a:pPr>
            <a:endParaRPr lang="en-US" altLang="zh-CN" dirty="0" smtClean="0">
              <a:latin typeface="+mn-ea"/>
            </a:endParaRPr>
          </a:p>
          <a:p>
            <a:pPr>
              <a:buFont typeface="Wingdings" panose="05000000000000000000" pitchFamily="2" charset="2"/>
              <a:buNone/>
            </a:pPr>
            <a:r>
              <a:rPr lang="zh-CN" altLang="zh-CN" dirty="0" smtClean="0">
                <a:latin typeface="+mn-ea"/>
              </a:rPr>
              <a:t>伪元素允许对元素内容的一部分设置样式。引入伪元素以便允许完成用其他方式无法实现的设计。伪元素由两个冒号开头，具体语法为</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zh-CN" altLang="zh-CN" b="1" dirty="0" smtClean="0">
                <a:latin typeface="+mn-ea"/>
              </a:rPr>
              <a:t>选择器</a:t>
            </a:r>
            <a:r>
              <a:rPr lang="en-US" altLang="zh-CN" b="1" dirty="0" smtClean="0">
                <a:latin typeface="+mn-ea"/>
              </a:rPr>
              <a:t>::</a:t>
            </a:r>
            <a:r>
              <a:rPr lang="zh-CN" altLang="zh-CN" b="1" dirty="0" smtClean="0">
                <a:latin typeface="+mn-ea"/>
              </a:rPr>
              <a:t>伪元素名</a:t>
            </a:r>
            <a:r>
              <a:rPr lang="en-US" altLang="zh-CN" b="1" dirty="0" smtClean="0">
                <a:latin typeface="+mn-ea"/>
              </a:rPr>
              <a:t> {</a:t>
            </a:r>
            <a:r>
              <a:rPr lang="zh-CN" altLang="zh-CN" b="1" dirty="0" smtClean="0">
                <a:latin typeface="+mn-ea"/>
              </a:rPr>
              <a:t>属性</a:t>
            </a:r>
            <a:r>
              <a:rPr lang="en-US" altLang="zh-CN" b="1" dirty="0" smtClean="0">
                <a:latin typeface="+mn-ea"/>
              </a:rPr>
              <a:t>: </a:t>
            </a:r>
            <a:r>
              <a:rPr lang="zh-CN" altLang="zh-CN" b="1" dirty="0" smtClean="0">
                <a:latin typeface="+mn-ea"/>
              </a:rPr>
              <a:t>属性值</a:t>
            </a:r>
            <a:r>
              <a:rPr lang="en-US" altLang="zh-CN" b="1" dirty="0" smtClean="0">
                <a:latin typeface="+mn-ea"/>
              </a:rPr>
              <a:t>; </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a:t>
            </a:r>
            <a:endParaRPr lang="zh-CN" altLang="zh-CN" dirty="0" smtClean="0">
              <a:latin typeface="+mn-ea"/>
            </a:endParaRP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zh-CN" altLang="zh-CN" dirty="0" smtClean="0">
                <a:latin typeface="+mn-ea"/>
              </a:rPr>
              <a:t>类选择器也可以和伪元素一起使用，其格式为</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zh-CN" altLang="zh-CN" b="1" dirty="0" smtClean="0">
                <a:latin typeface="+mn-ea"/>
              </a:rPr>
              <a:t>选择器</a:t>
            </a:r>
            <a:r>
              <a:rPr lang="en-US" altLang="zh-CN" b="1" dirty="0" smtClean="0">
                <a:latin typeface="+mn-ea"/>
              </a:rPr>
              <a:t>.</a:t>
            </a:r>
            <a:r>
              <a:rPr lang="zh-CN" altLang="zh-CN" b="1" dirty="0" smtClean="0">
                <a:latin typeface="+mn-ea"/>
              </a:rPr>
              <a:t>类名</a:t>
            </a:r>
            <a:r>
              <a:rPr lang="en-US" altLang="zh-CN" b="1" dirty="0" smtClean="0">
                <a:latin typeface="+mn-ea"/>
              </a:rPr>
              <a:t>::</a:t>
            </a:r>
            <a:r>
              <a:rPr lang="zh-CN" altLang="zh-CN" b="1" dirty="0" smtClean="0">
                <a:latin typeface="+mn-ea"/>
              </a:rPr>
              <a:t>伪元素</a:t>
            </a:r>
            <a:r>
              <a:rPr lang="zh-CN" altLang="zh-CN" dirty="0" smtClean="0">
                <a:latin typeface="+mn-ea"/>
              </a:rPr>
              <a:t> </a:t>
            </a:r>
            <a:r>
              <a:rPr lang="en-US" altLang="zh-CN" b="1" dirty="0" smtClean="0">
                <a:latin typeface="+mn-ea"/>
              </a:rPr>
              <a:t>{</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a:t>
            </a:r>
            <a:r>
              <a:rPr lang="zh-CN" altLang="zh-CN" b="1" dirty="0" smtClean="0">
                <a:latin typeface="+mn-ea"/>
              </a:rPr>
              <a:t>属性</a:t>
            </a:r>
            <a:r>
              <a:rPr lang="en-US" altLang="zh-CN" b="1" dirty="0" smtClean="0">
                <a:latin typeface="+mn-ea"/>
              </a:rPr>
              <a:t>:</a:t>
            </a:r>
            <a:r>
              <a:rPr lang="zh-CN" altLang="zh-CN" b="1" dirty="0" smtClean="0">
                <a:latin typeface="+mn-ea"/>
              </a:rPr>
              <a:t>属性值</a:t>
            </a:r>
            <a:r>
              <a:rPr lang="en-US" altLang="zh-CN" b="1" dirty="0" smtClean="0">
                <a:latin typeface="+mn-ea"/>
              </a:rPr>
              <a:t> ... }</a:t>
            </a: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535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45853" y="226865"/>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3.6.6 </a:t>
            </a:r>
            <a:r>
              <a:rPr lang="zh-CN" altLang="en-US" dirty="0"/>
              <a:t>伪元素选择</a:t>
            </a:r>
            <a:r>
              <a:rPr lang="zh-CN" altLang="en-US" dirty="0" smtClean="0"/>
              <a:t>器</a:t>
            </a:r>
            <a:endParaRPr lang="zh-CN" altLang="en-US" dirty="0"/>
          </a:p>
        </p:txBody>
      </p:sp>
      <p:sp>
        <p:nvSpPr>
          <p:cNvPr id="66563" name="Rectangle 3"/>
          <p:cNvSpPr>
            <a:spLocks noGrp="1" noChangeArrowheads="1"/>
          </p:cNvSpPr>
          <p:nvPr>
            <p:ph type="body" idx="1"/>
          </p:nvPr>
        </p:nvSpPr>
        <p:spPr>
          <a:xfrm>
            <a:off x="1371733" y="980728"/>
            <a:ext cx="9983232" cy="4691062"/>
          </a:xfrm>
        </p:spPr>
        <p:txBody>
          <a:bodyPr/>
          <a:lstStyle/>
          <a:p>
            <a:pPr>
              <a:buFont typeface="Wingdings" panose="05000000000000000000" pitchFamily="2" charset="2"/>
              <a:buNone/>
            </a:pPr>
            <a:r>
              <a:rPr lang="fr-FR" altLang="zh-CN" b="1" dirty="0" smtClean="0">
                <a:latin typeface="+mn-ea"/>
              </a:rPr>
              <a:t>1. </a:t>
            </a:r>
            <a:r>
              <a:rPr lang="zh-CN" altLang="zh-CN" b="1" dirty="0" smtClean="0">
                <a:latin typeface="+mn-ea"/>
              </a:rPr>
              <a:t>首字母和首行伪元素</a:t>
            </a:r>
            <a:endParaRPr lang="en-US" altLang="zh-CN" dirty="0" smtClean="0">
              <a:latin typeface="+mn-ea"/>
            </a:endParaRPr>
          </a:p>
          <a:p>
            <a:pPr>
              <a:buFont typeface="Wingdings" panose="05000000000000000000" pitchFamily="2" charset="2"/>
              <a:buNone/>
            </a:pPr>
            <a:r>
              <a:rPr lang="zh-CN" altLang="zh-CN" dirty="0" smtClean="0">
                <a:latin typeface="+mn-ea"/>
              </a:rPr>
              <a:t>首字母和首行伪元素的写法如下：</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Font typeface="Wingdings" panose="05000000000000000000" pitchFamily="2" charset="2"/>
              <a:buNone/>
            </a:pPr>
            <a:r>
              <a:rPr lang="en-US" altLang="zh-CN" b="1" dirty="0" smtClean="0">
                <a:latin typeface="+mn-ea"/>
              </a:rPr>
              <a:t>::</a:t>
            </a:r>
            <a:r>
              <a:rPr lang="en-US" altLang="zh-CN" b="1" dirty="0" err="1" smtClean="0">
                <a:latin typeface="+mn-ea"/>
              </a:rPr>
              <a:t>fisrt</a:t>
            </a:r>
            <a:r>
              <a:rPr lang="en-US" altLang="zh-CN" b="1" dirty="0" smtClean="0">
                <a:latin typeface="+mn-ea"/>
              </a:rPr>
              <a:t>-letter</a:t>
            </a:r>
            <a:r>
              <a:rPr lang="zh-CN" altLang="zh-CN" dirty="0" smtClean="0">
                <a:latin typeface="+mn-ea"/>
              </a:rPr>
              <a:t>用于向某个选择器中的文本的首字母添加特殊的样式，如</a:t>
            </a:r>
            <a:r>
              <a:rPr lang="en-US" altLang="zh-CN" dirty="0" smtClean="0">
                <a:latin typeface="+mn-ea"/>
              </a:rPr>
              <a:t>p:first-letter</a:t>
            </a:r>
            <a:endParaRPr lang="zh-CN" altLang="zh-CN" dirty="0" smtClean="0">
              <a:latin typeface="+mn-ea"/>
            </a:endParaRPr>
          </a:p>
          <a:p>
            <a:pPr>
              <a:buFont typeface="Wingdings" panose="05000000000000000000" pitchFamily="2" charset="2"/>
              <a:buNone/>
            </a:pPr>
            <a:r>
              <a:rPr lang="en-US" altLang="zh-CN" b="1" dirty="0" smtClean="0">
                <a:latin typeface="+mn-ea"/>
              </a:rPr>
              <a:t>::first-line</a:t>
            </a:r>
            <a:r>
              <a:rPr lang="zh-CN" altLang="zh-CN" dirty="0" smtClean="0">
                <a:latin typeface="+mn-ea"/>
              </a:rPr>
              <a:t>用于向某个选择器中的文字的首行添加特殊样式，如</a:t>
            </a:r>
            <a:r>
              <a:rPr lang="en-US" altLang="zh-CN" dirty="0" smtClean="0">
                <a:latin typeface="+mn-ea"/>
              </a:rPr>
              <a:t>p:first-line</a:t>
            </a: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6656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981" y="3326259"/>
            <a:ext cx="62118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034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17861" y="200968"/>
            <a:ext cx="5703167"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3.1.2   CSS</a:t>
            </a:r>
            <a:r>
              <a:rPr lang="zh-CN" altLang="en-US" kern="1200" dirty="0">
                <a:solidFill>
                  <a:srgbClr val="F8F8F8"/>
                </a:solidFill>
                <a:latin typeface="微软雅黑"/>
                <a:ea typeface="微软雅黑"/>
                <a:cs typeface="+mn-cs"/>
              </a:rPr>
              <a:t>基本语法</a:t>
            </a:r>
          </a:p>
        </p:txBody>
      </p:sp>
      <p:sp>
        <p:nvSpPr>
          <p:cNvPr id="7171" name="Rectangle 3"/>
          <p:cNvSpPr>
            <a:spLocks noGrp="1" noChangeArrowheads="1"/>
          </p:cNvSpPr>
          <p:nvPr>
            <p:ph type="body" idx="1"/>
          </p:nvPr>
        </p:nvSpPr>
        <p:spPr>
          <a:xfrm>
            <a:off x="1921669" y="1052514"/>
            <a:ext cx="9289280" cy="5189537"/>
          </a:xfrm>
        </p:spPr>
        <p:txBody>
          <a:bodyPr/>
          <a:lstStyle/>
          <a:p>
            <a:pPr eaLnBrk="1" hangingPunct="1"/>
            <a:r>
              <a:rPr lang="en-US" altLang="zh-CN" dirty="0" smtClean="0">
                <a:latin typeface="+mn-ea"/>
              </a:rPr>
              <a:t>CSS</a:t>
            </a:r>
            <a:r>
              <a:rPr lang="zh-CN" altLang="en-US" dirty="0" smtClean="0">
                <a:latin typeface="+mn-ea"/>
              </a:rPr>
              <a:t>基本语句的结构格式为</a:t>
            </a:r>
            <a:endParaRPr lang="en-US" altLang="zh-CN" dirty="0" smtClean="0">
              <a:latin typeface="+mn-ea"/>
            </a:endParaRPr>
          </a:p>
          <a:p>
            <a:pPr eaLnBrk="1" hangingPunct="1"/>
            <a:endParaRPr lang="en-US" altLang="zh-CN" dirty="0" smtClean="0">
              <a:latin typeface="+mn-ea"/>
            </a:endParaRPr>
          </a:p>
          <a:p>
            <a:pPr eaLnBrk="1" hangingPunct="1">
              <a:buFont typeface="Wingdings" panose="05000000000000000000" pitchFamily="2" charset="2"/>
              <a:buNone/>
            </a:pPr>
            <a:r>
              <a:rPr lang="en-US" altLang="zh-CN" b="1" dirty="0" smtClean="0">
                <a:latin typeface="+mn-ea"/>
              </a:rPr>
              <a:t>      </a:t>
            </a:r>
            <a:r>
              <a:rPr lang="zh-CN" altLang="zh-CN" b="1" dirty="0" smtClean="0">
                <a:latin typeface="+mn-ea"/>
              </a:rPr>
              <a:t>选择器</a:t>
            </a:r>
            <a:r>
              <a:rPr lang="en-US" altLang="zh-CN" b="1" dirty="0" smtClean="0">
                <a:latin typeface="+mn-ea"/>
              </a:rPr>
              <a:t>{</a:t>
            </a:r>
            <a:r>
              <a:rPr lang="zh-CN" altLang="zh-CN" b="1" dirty="0" smtClean="0">
                <a:latin typeface="+mn-ea"/>
              </a:rPr>
              <a:t>属性</a:t>
            </a:r>
            <a:r>
              <a:rPr lang="en-US" altLang="zh-CN" b="1" dirty="0" smtClean="0">
                <a:latin typeface="+mn-ea"/>
              </a:rPr>
              <a:t>: </a:t>
            </a:r>
            <a:r>
              <a:rPr lang="zh-CN" altLang="zh-CN" b="1" dirty="0" smtClean="0">
                <a:latin typeface="+mn-ea"/>
              </a:rPr>
              <a:t>属性值</a:t>
            </a:r>
            <a:r>
              <a:rPr lang="en-US" altLang="zh-CN" b="1" dirty="0" smtClean="0">
                <a:latin typeface="+mn-ea"/>
              </a:rPr>
              <a:t>;}</a:t>
            </a:r>
            <a:endParaRPr lang="zh-CN" altLang="zh-CN" dirty="0" smtClean="0">
              <a:latin typeface="+mn-ea"/>
            </a:endParaRPr>
          </a:p>
          <a:p>
            <a:pPr eaLnBrk="1" hangingPunct="1"/>
            <a:endParaRPr lang="en-US" altLang="zh-CN" dirty="0" smtClean="0">
              <a:latin typeface="+mn-ea"/>
            </a:endParaRPr>
          </a:p>
          <a:p>
            <a:pPr eaLnBrk="1" hangingPunct="1">
              <a:buFont typeface="Wingdings" panose="05000000000000000000" pitchFamily="2" charset="2"/>
              <a:buNone/>
            </a:pPr>
            <a:r>
              <a:rPr lang="zh-CN" altLang="zh-CN" dirty="0" smtClean="0">
                <a:latin typeface="+mn-ea"/>
              </a:rPr>
              <a:t>例如：</a:t>
            </a: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r>
              <a:rPr lang="en-US" altLang="zh-CN" dirty="0" smtClean="0">
                <a:latin typeface="+mn-ea"/>
              </a:rPr>
              <a:t>CSS</a:t>
            </a:r>
            <a:r>
              <a:rPr lang="zh-CN" altLang="zh-CN" dirty="0" smtClean="0">
                <a:latin typeface="+mn-ea"/>
              </a:rPr>
              <a:t>样式的定义还需要符合如下几点语法要求。</a:t>
            </a:r>
          </a:p>
          <a:p>
            <a:pPr eaLnBrk="1" hangingPunct="1">
              <a:buFont typeface="Wingdings" panose="05000000000000000000" pitchFamily="2" charset="2"/>
              <a:buNone/>
            </a:pPr>
            <a:r>
              <a:rPr lang="zh-CN" altLang="zh-CN" dirty="0" smtClean="0">
                <a:latin typeface="+mn-ea"/>
              </a:rPr>
              <a:t>（</a:t>
            </a:r>
            <a:r>
              <a:rPr lang="en-US" altLang="zh-CN" dirty="0" smtClean="0">
                <a:latin typeface="+mn-ea"/>
              </a:rPr>
              <a:t>1</a:t>
            </a:r>
            <a:r>
              <a:rPr lang="zh-CN" altLang="zh-CN" dirty="0" smtClean="0">
                <a:latin typeface="+mn-ea"/>
              </a:rPr>
              <a:t>）如果值为若干单词，则要给值加引号</a:t>
            </a:r>
            <a:r>
              <a:rPr lang="zh-CN" altLang="en-US" dirty="0" smtClean="0">
                <a:latin typeface="+mn-ea"/>
              </a:rPr>
              <a:t>。</a:t>
            </a:r>
            <a:endParaRPr lang="en-US" altLang="zh-CN" dirty="0" smtClean="0">
              <a:latin typeface="+mn-ea"/>
            </a:endParaRPr>
          </a:p>
          <a:p>
            <a:pPr eaLnBrk="1" hangingPunct="1">
              <a:buFont typeface="Wingdings" panose="05000000000000000000" pitchFamily="2" charset="2"/>
              <a:buNone/>
            </a:pPr>
            <a:r>
              <a:rPr lang="zh-CN" altLang="zh-CN" dirty="0" smtClean="0">
                <a:latin typeface="+mn-ea"/>
              </a:rPr>
              <a:t>（</a:t>
            </a:r>
            <a:r>
              <a:rPr lang="en-US" altLang="zh-CN" dirty="0" smtClean="0">
                <a:latin typeface="+mn-ea"/>
              </a:rPr>
              <a:t>2</a:t>
            </a:r>
            <a:r>
              <a:rPr lang="zh-CN" altLang="zh-CN" dirty="0" smtClean="0">
                <a:latin typeface="+mn-ea"/>
              </a:rPr>
              <a:t>）如果要定义不止一个声明，则需要用分号将每个声明分开</a:t>
            </a:r>
            <a:r>
              <a:rPr lang="zh-CN" altLang="en-US" dirty="0" smtClean="0">
                <a:latin typeface="+mn-ea"/>
              </a:rPr>
              <a:t>。</a:t>
            </a:r>
            <a:r>
              <a:rPr lang="zh-CN" altLang="zh-CN" dirty="0" smtClean="0">
                <a:latin typeface="+mn-ea"/>
              </a:rPr>
              <a:t>其格式为</a:t>
            </a:r>
            <a:endParaRPr lang="en-US" altLang="zh-CN" dirty="0" smtClean="0">
              <a:latin typeface="+mn-ea"/>
            </a:endParaRPr>
          </a:p>
          <a:p>
            <a:pPr eaLnBrk="1" hangingPunct="1">
              <a:buFont typeface="Wingdings" panose="05000000000000000000" pitchFamily="2" charset="2"/>
              <a:buNone/>
            </a:pPr>
            <a:endParaRPr lang="zh-CN" altLang="zh-CN" dirty="0" smtClean="0">
              <a:latin typeface="+mn-ea"/>
            </a:endParaRPr>
          </a:p>
          <a:p>
            <a:pPr eaLnBrk="1" hangingPunct="1">
              <a:buFont typeface="Wingdings" panose="05000000000000000000" pitchFamily="2" charset="2"/>
              <a:buNone/>
            </a:pPr>
            <a:r>
              <a:rPr lang="en-US" altLang="zh-CN" b="1" dirty="0" smtClean="0">
                <a:latin typeface="+mn-ea"/>
              </a:rPr>
              <a:t>      </a:t>
            </a:r>
            <a:r>
              <a:rPr lang="zh-CN" altLang="zh-CN" b="1" dirty="0" smtClean="0">
                <a:latin typeface="+mn-ea"/>
              </a:rPr>
              <a:t>选择器</a:t>
            </a:r>
            <a:r>
              <a:rPr lang="en-US" altLang="zh-CN" b="1" dirty="0" smtClean="0">
                <a:latin typeface="+mn-ea"/>
              </a:rPr>
              <a:t>{</a:t>
            </a:r>
            <a:r>
              <a:rPr lang="zh-CN" altLang="zh-CN" b="1" dirty="0" smtClean="0">
                <a:latin typeface="+mn-ea"/>
              </a:rPr>
              <a:t>属性：属性值</a:t>
            </a:r>
            <a:r>
              <a:rPr lang="en-US" altLang="zh-CN" b="1" dirty="0" smtClean="0">
                <a:latin typeface="+mn-ea"/>
              </a:rPr>
              <a:t>; </a:t>
            </a:r>
            <a:r>
              <a:rPr lang="zh-CN" altLang="zh-CN" b="1" dirty="0" smtClean="0">
                <a:latin typeface="+mn-ea"/>
              </a:rPr>
              <a:t>属性：属性值</a:t>
            </a:r>
            <a:r>
              <a:rPr lang="en-US" altLang="zh-CN" b="1" dirty="0" smtClean="0">
                <a:latin typeface="+mn-ea"/>
              </a:rPr>
              <a:t>;... }</a:t>
            </a:r>
            <a:endParaRPr lang="zh-CN" altLang="zh-CN" dirty="0" smtClean="0">
              <a:latin typeface="+mn-ea"/>
            </a:endParaRPr>
          </a:p>
          <a:p>
            <a:pPr eaLnBrk="1" hangingPunct="1">
              <a:buFont typeface="Wingdings" panose="05000000000000000000" pitchFamily="2" charset="2"/>
              <a:buNone/>
            </a:pPr>
            <a:endParaRPr lang="zh-CN" altLang="en-US" dirty="0" smtClean="0">
              <a:latin typeface="+mn-ea"/>
            </a:endParaRPr>
          </a:p>
        </p:txBody>
      </p:sp>
      <p:sp>
        <p:nvSpPr>
          <p:cNvPr id="37899" name="Rectangle 11"/>
          <p:cNvSpPr>
            <a:spLocks noChangeArrowheads="1"/>
          </p:cNvSpPr>
          <p:nvPr/>
        </p:nvSpPr>
        <p:spPr bwMode="auto">
          <a:xfrm>
            <a:off x="5209381" y="4099676"/>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7173" name="AutoShape 4"/>
          <p:cNvSpPr>
            <a:spLocks noChangeArrowheads="1"/>
          </p:cNvSpPr>
          <p:nvPr/>
        </p:nvSpPr>
        <p:spPr bwMode="gray">
          <a:xfrm>
            <a:off x="2879570" y="2354263"/>
            <a:ext cx="3240088" cy="7508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p { text-indent: 2em;}</a:t>
            </a:r>
          </a:p>
        </p:txBody>
      </p:sp>
      <p:sp>
        <p:nvSpPr>
          <p:cNvPr id="7174" name="AutoShape 4"/>
          <p:cNvSpPr>
            <a:spLocks noChangeArrowheads="1"/>
          </p:cNvSpPr>
          <p:nvPr/>
        </p:nvSpPr>
        <p:spPr bwMode="gray">
          <a:xfrm>
            <a:off x="2871687" y="5367157"/>
            <a:ext cx="6697663" cy="7493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body {color: #000000; background-color: #FFFFFF;}</a:t>
            </a:r>
          </a:p>
        </p:txBody>
      </p:sp>
    </p:spTree>
    <p:extLst>
      <p:ext uri="{BB962C8B-B14F-4D97-AF65-F5344CB8AC3E}">
        <p14:creationId xmlns:p14="http://schemas.microsoft.com/office/powerpoint/2010/main" val="148763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417861" y="222590"/>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3.6.6 </a:t>
            </a:r>
            <a:r>
              <a:rPr lang="zh-CN" altLang="en-US" dirty="0"/>
              <a:t>伪元素选择</a:t>
            </a:r>
            <a:r>
              <a:rPr lang="zh-CN" altLang="en-US" dirty="0" smtClean="0"/>
              <a:t>器</a:t>
            </a:r>
            <a:endParaRPr lang="zh-CN" altLang="en-US" dirty="0"/>
          </a:p>
        </p:txBody>
      </p:sp>
      <p:sp>
        <p:nvSpPr>
          <p:cNvPr id="67587" name="Rectangle 3"/>
          <p:cNvSpPr>
            <a:spLocks noGrp="1" noChangeArrowheads="1"/>
          </p:cNvSpPr>
          <p:nvPr>
            <p:ph type="body" idx="1"/>
          </p:nvPr>
        </p:nvSpPr>
        <p:spPr>
          <a:xfrm>
            <a:off x="1417861" y="836615"/>
            <a:ext cx="9721079" cy="4752626"/>
          </a:xfrm>
        </p:spPr>
        <p:txBody>
          <a:bodyPr/>
          <a:lstStyle/>
          <a:p>
            <a:pPr>
              <a:buFont typeface="Wingdings" panose="05000000000000000000" pitchFamily="2" charset="2"/>
              <a:buNone/>
            </a:pPr>
            <a:r>
              <a:rPr lang="fr-FR" altLang="zh-CN" b="1" dirty="0" smtClean="0">
                <a:latin typeface="+mn-ea"/>
              </a:rPr>
              <a:t>2. ::before</a:t>
            </a:r>
            <a:r>
              <a:rPr lang="zh-CN" altLang="zh-CN" b="1" dirty="0" smtClean="0">
                <a:latin typeface="+mn-ea"/>
              </a:rPr>
              <a:t>和</a:t>
            </a:r>
            <a:r>
              <a:rPr lang="fr-FR" altLang="zh-CN" b="1" dirty="0" smtClean="0">
                <a:latin typeface="+mn-ea"/>
              </a:rPr>
              <a:t> ::after</a:t>
            </a:r>
            <a:r>
              <a:rPr lang="zh-CN" altLang="zh-CN" b="1" dirty="0" smtClean="0">
                <a:latin typeface="+mn-ea"/>
              </a:rPr>
              <a:t>伪元素</a:t>
            </a:r>
            <a:endParaRPr lang="zh-CN" altLang="zh-CN" dirty="0" smtClean="0">
              <a:latin typeface="+mn-ea"/>
            </a:endParaRPr>
          </a:p>
          <a:p>
            <a:pPr>
              <a:buFont typeface="Wingdings" panose="05000000000000000000" pitchFamily="2" charset="2"/>
              <a:buNone/>
            </a:pPr>
            <a:r>
              <a:rPr lang="fr-FR" altLang="zh-CN" dirty="0" smtClean="0">
                <a:latin typeface="+mn-ea"/>
              </a:rPr>
              <a:t>::before</a:t>
            </a:r>
            <a:r>
              <a:rPr lang="zh-CN" altLang="zh-CN" dirty="0" smtClean="0">
                <a:latin typeface="+mn-ea"/>
              </a:rPr>
              <a:t>伪元素可以在元素的内容前面插入新内容，而</a:t>
            </a:r>
            <a:r>
              <a:rPr lang="fr-FR" altLang="zh-CN" dirty="0" smtClean="0">
                <a:latin typeface="+mn-ea"/>
              </a:rPr>
              <a:t>::after </a:t>
            </a:r>
            <a:r>
              <a:rPr lang="zh-CN" altLang="zh-CN" dirty="0" smtClean="0">
                <a:latin typeface="+mn-ea"/>
              </a:rPr>
              <a:t>伪元素可以在元素的内容之后插入新内容，具体的内容则需结合</a:t>
            </a:r>
            <a:r>
              <a:rPr lang="en-US" altLang="zh-CN" dirty="0" smtClean="0">
                <a:latin typeface="+mn-ea"/>
              </a:rPr>
              <a:t>content</a:t>
            </a:r>
            <a:r>
              <a:rPr lang="zh-CN" altLang="zh-CN" dirty="0" smtClean="0">
                <a:latin typeface="+mn-ea"/>
              </a:rPr>
              <a:t>属性进行定义。</a:t>
            </a:r>
          </a:p>
          <a:p>
            <a:pPr algn="just" eaLnBrk="1" hangingPunct="1">
              <a:buFont typeface="Wingdings" panose="05000000000000000000" pitchFamily="2" charset="2"/>
              <a:buNone/>
            </a:pPr>
            <a:endParaRPr lang="zh-CN" altLang="zh-CN" dirty="0" smtClean="0">
              <a:latin typeface="+mn-ea"/>
            </a:endParaRPr>
          </a:p>
          <a:p>
            <a:pPr algn="just" eaLnBrk="1" hangingPunct="1">
              <a:buFont typeface="Wingdings" panose="05000000000000000000" pitchFamily="2" charset="2"/>
              <a:buNone/>
            </a:pPr>
            <a:endParaRPr lang="en-US" altLang="zh-CN" b="1" dirty="0" smtClean="0">
              <a:latin typeface="+mn-ea"/>
            </a:endParaRPr>
          </a:p>
          <a:p>
            <a:pPr algn="just" eaLnBrk="1" hangingPunct="1">
              <a:buFont typeface="Wingdings" panose="05000000000000000000" pitchFamily="2" charset="2"/>
              <a:buNone/>
            </a:pPr>
            <a:endParaRPr lang="en-US" altLang="zh-CN" b="1" dirty="0" smtClean="0">
              <a:latin typeface="+mn-ea"/>
            </a:endParaRPr>
          </a:p>
          <a:p>
            <a:pPr algn="just" eaLnBrk="1" hangingPunct="1">
              <a:buFont typeface="Wingdings" panose="05000000000000000000" pitchFamily="2" charset="2"/>
              <a:buNone/>
            </a:pPr>
            <a:endParaRPr lang="en-US" altLang="zh-CN" b="1" dirty="0" smtClean="0">
              <a:latin typeface="+mn-ea"/>
            </a:endParaRPr>
          </a:p>
          <a:p>
            <a:pPr algn="just" eaLnBrk="1" hangingPunct="1">
              <a:buFont typeface="Wingdings" panose="05000000000000000000" pitchFamily="2" charset="2"/>
              <a:buNone/>
            </a:pPr>
            <a:endParaRPr lang="en-US" altLang="zh-CN" b="1" dirty="0" smtClean="0">
              <a:latin typeface="+mn-ea"/>
            </a:endParaRPr>
          </a:p>
          <a:p>
            <a:pPr algn="just" eaLnBrk="1" hangingPunct="1">
              <a:buFont typeface="Wingdings" panose="05000000000000000000" pitchFamily="2" charset="2"/>
              <a:buNone/>
            </a:pPr>
            <a:endParaRPr lang="en-US" altLang="zh-CN" b="1" dirty="0" smtClean="0">
              <a:latin typeface="+mn-ea"/>
            </a:endParaRPr>
          </a:p>
          <a:p>
            <a:pPr algn="just" eaLnBrk="1" hangingPunct="1">
              <a:buFont typeface="Wingdings" panose="05000000000000000000" pitchFamily="2" charset="2"/>
              <a:buNone/>
            </a:pPr>
            <a:r>
              <a:rPr lang="zh-CN" altLang="zh-CN" b="1" dirty="0" smtClean="0">
                <a:latin typeface="+mn-ea"/>
              </a:rPr>
              <a:t>注意：</a:t>
            </a:r>
            <a:r>
              <a:rPr lang="fr-FR" altLang="zh-CN" b="1" dirty="0" smtClean="0">
                <a:latin typeface="+mn-ea"/>
              </a:rPr>
              <a:t> </a:t>
            </a:r>
            <a:r>
              <a:rPr lang="fr-FR" altLang="zh-CN" dirty="0" smtClean="0">
                <a:latin typeface="+mn-ea"/>
              </a:rPr>
              <a:t>::before</a:t>
            </a:r>
            <a:r>
              <a:rPr lang="zh-CN" altLang="zh-CN" dirty="0" smtClean="0">
                <a:latin typeface="+mn-ea"/>
              </a:rPr>
              <a:t>和</a:t>
            </a:r>
            <a:r>
              <a:rPr lang="fr-FR" altLang="zh-CN" dirty="0" smtClean="0">
                <a:latin typeface="+mn-ea"/>
              </a:rPr>
              <a:t> ::after</a:t>
            </a:r>
            <a:r>
              <a:rPr lang="zh-CN" altLang="zh-CN" dirty="0" smtClean="0">
                <a:latin typeface="+mn-ea"/>
              </a:rPr>
              <a:t>伪元素默认是行内元素，即与所在元素默认内容同行排列，且宽和高不能定义，一般使用转换为块元素的方法来改变其固有的样式属性。</a:t>
            </a: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6758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57" y="2204864"/>
            <a:ext cx="69945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666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17861" y="209932"/>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3.6.7 </a:t>
            </a:r>
            <a:r>
              <a:rPr lang="zh-CN" altLang="en-US" dirty="0"/>
              <a:t>选择器高级案例</a:t>
            </a:r>
            <a:r>
              <a:rPr lang="zh-CN" altLang="en-US" dirty="0" smtClean="0"/>
              <a:t>实践</a:t>
            </a:r>
            <a:endParaRPr lang="zh-CN" altLang="en-US" dirty="0"/>
          </a:p>
        </p:txBody>
      </p:sp>
      <p:sp>
        <p:nvSpPr>
          <p:cNvPr id="68611" name="Rectangle 3"/>
          <p:cNvSpPr>
            <a:spLocks noGrp="1" noChangeArrowheads="1"/>
          </p:cNvSpPr>
          <p:nvPr>
            <p:ph type="body" idx="1"/>
          </p:nvPr>
        </p:nvSpPr>
        <p:spPr>
          <a:xfrm>
            <a:off x="1057821" y="956880"/>
            <a:ext cx="6408987" cy="3600450"/>
          </a:xfrm>
        </p:spPr>
        <p:txBody>
          <a:bodyPr/>
          <a:lstStyle/>
          <a:p>
            <a:pPr eaLnBrk="1" hangingPunct="1">
              <a:buFont typeface="Wingdings" panose="05000000000000000000" pitchFamily="2" charset="2"/>
              <a:buNone/>
            </a:pPr>
            <a:r>
              <a:rPr lang="zh-CN" altLang="zh-CN" dirty="0" smtClean="0">
                <a:latin typeface="+mn-ea"/>
              </a:rPr>
              <a:t>功能要求：当鼠标经过某一导航栏时，其背景和文字颜色都发生改变。其中，第一行标题“美图赏析”前的图片可通过</a:t>
            </a:r>
            <a:r>
              <a:rPr lang="en-US" altLang="zh-CN" dirty="0" smtClean="0">
                <a:latin typeface="+mn-ea"/>
              </a:rPr>
              <a:t>::before</a:t>
            </a:r>
            <a:r>
              <a:rPr lang="zh-CN" altLang="zh-CN" dirty="0" smtClean="0">
                <a:latin typeface="+mn-ea"/>
              </a:rPr>
              <a:t>伪元素添加一个使用精灵图技术的背景图片，背景图片素材效果如图</a:t>
            </a:r>
            <a:r>
              <a:rPr lang="en-US" altLang="zh-CN" dirty="0" smtClean="0">
                <a:latin typeface="+mn-ea"/>
              </a:rPr>
              <a:t>3-47</a:t>
            </a:r>
            <a:r>
              <a:rPr lang="zh-CN" altLang="zh-CN" dirty="0" smtClean="0">
                <a:latin typeface="+mn-ea"/>
              </a:rPr>
              <a:t>所示。</a:t>
            </a:r>
          </a:p>
          <a:p>
            <a:pPr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en-US" altLang="zh-CN" dirty="0" smtClean="0">
              <a:latin typeface="+mn-ea"/>
            </a:endParaRPr>
          </a:p>
          <a:p>
            <a:pPr algn="just" eaLnBrk="1" hangingPunct="1">
              <a:buFont typeface="Wingdings" panose="05000000000000000000" pitchFamily="2" charset="2"/>
              <a:buNone/>
            </a:pP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686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503" y="2999993"/>
            <a:ext cx="36290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pic>
        <p:nvPicPr>
          <p:cNvPr id="686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688" y="716345"/>
            <a:ext cx="2665412" cy="520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889133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3.7 CSS</a:t>
            </a:r>
            <a:r>
              <a:rPr lang="zh-CN" altLang="en-US" dirty="0"/>
              <a:t>继承与优先</a:t>
            </a:r>
          </a:p>
        </p:txBody>
      </p:sp>
      <p:grpSp>
        <p:nvGrpSpPr>
          <p:cNvPr id="4" name="组合 3"/>
          <p:cNvGrpSpPr>
            <a:grpSpLocks/>
          </p:cNvGrpSpPr>
          <p:nvPr/>
        </p:nvGrpSpPr>
        <p:grpSpPr bwMode="auto">
          <a:xfrm>
            <a:off x="1643161" y="1700808"/>
            <a:ext cx="3173413" cy="3386138"/>
            <a:chOff x="803720" y="2349446"/>
            <a:chExt cx="3172816" cy="3386869"/>
          </a:xfrm>
        </p:grpSpPr>
        <p:grpSp>
          <p:nvGrpSpPr>
            <p:cNvPr id="5" name="组合 99"/>
            <p:cNvGrpSpPr>
              <a:grpSpLocks/>
            </p:cNvGrpSpPr>
            <p:nvPr/>
          </p:nvGrpSpPr>
          <p:grpSpPr bwMode="auto">
            <a:xfrm>
              <a:off x="803720" y="2349446"/>
              <a:ext cx="3172816" cy="3386869"/>
              <a:chOff x="816420" y="2285946"/>
              <a:chExt cx="3172816" cy="3386869"/>
            </a:xfrm>
          </p:grpSpPr>
          <p:sp>
            <p:nvSpPr>
              <p:cNvPr id="8" name="同侧圆角矩形 7"/>
              <p:cNvSpPr/>
              <p:nvPr/>
            </p:nvSpPr>
            <p:spPr>
              <a:xfrm>
                <a:off x="816420" y="2285946"/>
                <a:ext cx="3172816" cy="2369061"/>
              </a:xfrm>
              <a:prstGeom prst="round2SameRect">
                <a:avLst>
                  <a:gd name="adj1" fmla="val 8000"/>
                  <a:gd name="adj2" fmla="val 0"/>
                </a:avLst>
              </a:prstGeom>
              <a:noFill/>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816420" y="4655007"/>
                <a:ext cx="3172816" cy="1017808"/>
              </a:xfrm>
              <a:custGeom>
                <a:avLst/>
                <a:gdLst>
                  <a:gd name="connsiteX0" fmla="*/ 0 w 3172816"/>
                  <a:gd name="connsiteY0" fmla="*/ 0 h 1018429"/>
                  <a:gd name="connsiteX1" fmla="*/ 3172816 w 3172816"/>
                  <a:gd name="connsiteY1" fmla="*/ 0 h 1018429"/>
                  <a:gd name="connsiteX2" fmla="*/ 3172816 w 3172816"/>
                  <a:gd name="connsiteY2" fmla="*/ 1018429 h 1018429"/>
                  <a:gd name="connsiteX3" fmla="*/ 0 w 3172816"/>
                  <a:gd name="connsiteY3" fmla="*/ 1018429 h 1018429"/>
                  <a:gd name="connsiteX4" fmla="*/ 0 w 3172816"/>
                  <a:gd name="connsiteY4" fmla="*/ 0 h 1018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2816" h="1018429">
                    <a:moveTo>
                      <a:pt x="0" y="0"/>
                    </a:moveTo>
                    <a:lnTo>
                      <a:pt x="3172816" y="0"/>
                    </a:lnTo>
                    <a:lnTo>
                      <a:pt x="3172816" y="1018429"/>
                    </a:lnTo>
                    <a:lnTo>
                      <a:pt x="0" y="1018429"/>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247650" tIns="0" rIns="1020989" bIns="0" spcCol="1270" anchor="ctr"/>
              <a:lstStyle/>
              <a:p>
                <a:pPr defTabSz="2889250">
                  <a:lnSpc>
                    <a:spcPct val="90000"/>
                  </a:lnSpc>
                  <a:spcAft>
                    <a:spcPct val="35000"/>
                  </a:spcAft>
                  <a:defRPr/>
                </a:pPr>
                <a:endParaRPr lang="zh-CN" altLang="en-US" sz="6500"/>
              </a:p>
            </p:txBody>
          </p:sp>
        </p:grpSp>
        <p:sp>
          <p:nvSpPr>
            <p:cNvPr id="6" name="矩形 100"/>
            <p:cNvSpPr>
              <a:spLocks noChangeArrowheads="1"/>
            </p:cNvSpPr>
            <p:nvPr/>
          </p:nvSpPr>
          <p:spPr bwMode="auto">
            <a:xfrm>
              <a:off x="820055" y="2508736"/>
              <a:ext cx="3155045" cy="10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000" dirty="0">
                  <a:latin typeface="微软雅黑" panose="020B0503020204020204" pitchFamily="34" charset="-122"/>
                  <a:ea typeface="微软雅黑" panose="020B0503020204020204" pitchFamily="34" charset="-122"/>
                </a:rPr>
                <a:t>所谓</a:t>
              </a:r>
              <a:r>
                <a:rPr lang="zh-CN" altLang="zh-CN" sz="2000" dirty="0">
                  <a:solidFill>
                    <a:srgbClr val="00B0F0"/>
                  </a:solidFill>
                  <a:latin typeface="微软雅黑" panose="020B0503020204020204" pitchFamily="34" charset="-122"/>
                  <a:ea typeface="微软雅黑" panose="020B0503020204020204" pitchFamily="34" charset="-122"/>
                </a:rPr>
                <a:t>层叠性</a:t>
              </a:r>
              <a:r>
                <a:rPr lang="zh-CN" altLang="zh-CN" sz="2000" dirty="0">
                  <a:latin typeface="微软雅黑" panose="020B0503020204020204" pitchFamily="34" charset="-122"/>
                  <a:ea typeface="微软雅黑" panose="020B0503020204020204" pitchFamily="34" charset="-122"/>
                </a:rPr>
                <a:t>是指多种</a:t>
              </a:r>
              <a:r>
                <a:rPr lang="en-US" altLang="zh-CN" sz="2000" dirty="0">
                  <a:latin typeface="微软雅黑" panose="020B0503020204020204" pitchFamily="34" charset="-122"/>
                  <a:ea typeface="微软雅黑" panose="020B0503020204020204" pitchFamily="34" charset="-122"/>
                </a:rPr>
                <a:t>CSS</a:t>
              </a:r>
              <a:r>
                <a:rPr lang="zh-CN" altLang="zh-CN" sz="2000" dirty="0">
                  <a:latin typeface="微软雅黑" panose="020B0503020204020204" pitchFamily="34" charset="-122"/>
                  <a:ea typeface="微软雅黑" panose="020B0503020204020204" pitchFamily="34" charset="-122"/>
                </a:rPr>
                <a:t>样式的叠加</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sp>
          <p:nvSpPr>
            <p:cNvPr id="7" name="矩形 101"/>
            <p:cNvSpPr>
              <a:spLocks noChangeArrowheads="1"/>
            </p:cNvSpPr>
            <p:nvPr/>
          </p:nvSpPr>
          <p:spPr bwMode="auto">
            <a:xfrm>
              <a:off x="1355026" y="4824301"/>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800" b="1" dirty="0">
                  <a:solidFill>
                    <a:srgbClr val="FFFFFF"/>
                  </a:solidFill>
                  <a:latin typeface="微软雅黑" panose="020B0503020204020204" pitchFamily="34" charset="-122"/>
                  <a:ea typeface="微软雅黑" panose="020B0503020204020204" pitchFamily="34" charset="-122"/>
                </a:rPr>
                <a:t>层叠性</a:t>
              </a:r>
              <a:endParaRPr lang="zh-CN" altLang="en-US" sz="4800" b="1" dirty="0">
                <a:solidFill>
                  <a:srgbClr val="FFFFFF"/>
                </a:solidFill>
              </a:endParaRPr>
            </a:p>
          </p:txBody>
        </p:sp>
      </p:grpSp>
      <p:grpSp>
        <p:nvGrpSpPr>
          <p:cNvPr id="10" name="组合 9"/>
          <p:cNvGrpSpPr>
            <a:grpSpLocks/>
          </p:cNvGrpSpPr>
          <p:nvPr/>
        </p:nvGrpSpPr>
        <p:grpSpPr bwMode="auto">
          <a:xfrm>
            <a:off x="5810349" y="1700808"/>
            <a:ext cx="3173412" cy="3386138"/>
            <a:chOff x="4932553" y="2349446"/>
            <a:chExt cx="3172816" cy="3386869"/>
          </a:xfrm>
        </p:grpSpPr>
        <p:grpSp>
          <p:nvGrpSpPr>
            <p:cNvPr id="11" name="组合 98"/>
            <p:cNvGrpSpPr>
              <a:grpSpLocks/>
            </p:cNvGrpSpPr>
            <p:nvPr/>
          </p:nvGrpSpPr>
          <p:grpSpPr bwMode="auto">
            <a:xfrm>
              <a:off x="4932553" y="2349446"/>
              <a:ext cx="3172816" cy="3386869"/>
              <a:chOff x="4526153" y="2285946"/>
              <a:chExt cx="3172816" cy="3386869"/>
            </a:xfrm>
          </p:grpSpPr>
          <p:sp>
            <p:nvSpPr>
              <p:cNvPr id="14" name="同侧圆角矩形 13"/>
              <p:cNvSpPr/>
              <p:nvPr/>
            </p:nvSpPr>
            <p:spPr>
              <a:xfrm>
                <a:off x="4526153" y="2285946"/>
                <a:ext cx="3172816" cy="2369061"/>
              </a:xfrm>
              <a:prstGeom prst="round2SameRect">
                <a:avLst>
                  <a:gd name="adj1" fmla="val 8000"/>
                  <a:gd name="adj2" fmla="val 0"/>
                </a:avLst>
              </a:prstGeom>
              <a:noFill/>
            </p:spPr>
            <p:style>
              <a:lnRef idx="2">
                <a:schemeClr val="accent4">
                  <a:hueOff val="1856823"/>
                  <a:satOff val="-56410"/>
                  <a:lumOff val="1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任意多边形 14"/>
              <p:cNvSpPr/>
              <p:nvPr/>
            </p:nvSpPr>
            <p:spPr>
              <a:xfrm>
                <a:off x="4526153" y="4655007"/>
                <a:ext cx="3172816" cy="1017808"/>
              </a:xfrm>
              <a:custGeom>
                <a:avLst/>
                <a:gdLst>
                  <a:gd name="connsiteX0" fmla="*/ 0 w 3172816"/>
                  <a:gd name="connsiteY0" fmla="*/ 0 h 1018429"/>
                  <a:gd name="connsiteX1" fmla="*/ 3172816 w 3172816"/>
                  <a:gd name="connsiteY1" fmla="*/ 0 h 1018429"/>
                  <a:gd name="connsiteX2" fmla="*/ 3172816 w 3172816"/>
                  <a:gd name="connsiteY2" fmla="*/ 1018429 h 1018429"/>
                  <a:gd name="connsiteX3" fmla="*/ 0 w 3172816"/>
                  <a:gd name="connsiteY3" fmla="*/ 1018429 h 1018429"/>
                  <a:gd name="connsiteX4" fmla="*/ 0 w 3172816"/>
                  <a:gd name="connsiteY4" fmla="*/ 0 h 1018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2816" h="1018429">
                    <a:moveTo>
                      <a:pt x="0" y="0"/>
                    </a:moveTo>
                    <a:lnTo>
                      <a:pt x="3172816" y="0"/>
                    </a:lnTo>
                    <a:lnTo>
                      <a:pt x="3172816" y="1018429"/>
                    </a:lnTo>
                    <a:lnTo>
                      <a:pt x="0" y="1018429"/>
                    </a:lnTo>
                    <a:lnTo>
                      <a:pt x="0" y="0"/>
                    </a:lnTo>
                    <a:close/>
                  </a:path>
                </a:pathLst>
              </a:custGeom>
            </p:spPr>
            <p:style>
              <a:lnRef idx="2">
                <a:schemeClr val="accent4">
                  <a:hueOff val="1856823"/>
                  <a:satOff val="-56410"/>
                  <a:lumOff val="18628"/>
                  <a:alphaOff val="0"/>
                </a:schemeClr>
              </a:lnRef>
              <a:fillRef idx="1">
                <a:schemeClr val="accent4">
                  <a:hueOff val="1856823"/>
                  <a:satOff val="-56410"/>
                  <a:lumOff val="18628"/>
                  <a:alphaOff val="0"/>
                </a:schemeClr>
              </a:fillRef>
              <a:effectRef idx="0">
                <a:schemeClr val="accent4">
                  <a:hueOff val="1856823"/>
                  <a:satOff val="-56410"/>
                  <a:lumOff val="18628"/>
                  <a:alphaOff val="0"/>
                </a:schemeClr>
              </a:effectRef>
              <a:fontRef idx="minor">
                <a:schemeClr val="lt1"/>
              </a:fontRef>
            </p:style>
            <p:txBody>
              <a:bodyPr lIns="247650" tIns="0" rIns="1020989" bIns="0" spcCol="1270" anchor="ctr"/>
              <a:lstStyle/>
              <a:p>
                <a:pPr defTabSz="2889250">
                  <a:lnSpc>
                    <a:spcPct val="90000"/>
                  </a:lnSpc>
                  <a:spcAft>
                    <a:spcPct val="35000"/>
                  </a:spcAft>
                  <a:defRPr/>
                </a:pPr>
                <a:endParaRPr lang="zh-CN" altLang="en-US" sz="6500"/>
              </a:p>
            </p:txBody>
          </p:sp>
        </p:grpSp>
        <p:sp>
          <p:nvSpPr>
            <p:cNvPr id="12" name="矩形 104"/>
            <p:cNvSpPr>
              <a:spLocks noChangeArrowheads="1"/>
            </p:cNvSpPr>
            <p:nvPr/>
          </p:nvSpPr>
          <p:spPr bwMode="auto">
            <a:xfrm>
              <a:off x="5024327" y="2491403"/>
              <a:ext cx="3048000" cy="193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所谓</a:t>
              </a:r>
              <a:r>
                <a:rPr lang="zh-CN" altLang="zh-CN" sz="2000" dirty="0">
                  <a:solidFill>
                    <a:srgbClr val="00B0F0"/>
                  </a:solidFill>
                  <a:latin typeface="微软雅黑" panose="020B0503020204020204" pitchFamily="34" charset="-122"/>
                  <a:ea typeface="微软雅黑" panose="020B0503020204020204" pitchFamily="34" charset="-122"/>
                </a:rPr>
                <a:t>继承性</a:t>
              </a:r>
              <a:r>
                <a:rPr lang="zh-CN" altLang="zh-CN" sz="2000" dirty="0">
                  <a:latin typeface="微软雅黑" panose="020B0503020204020204" pitchFamily="34" charset="-122"/>
                  <a:ea typeface="微软雅黑" panose="020B0503020204020204" pitchFamily="34" charset="-122"/>
                </a:rPr>
                <a:t>是指书写</a:t>
              </a:r>
              <a:r>
                <a:rPr lang="en-US" altLang="zh-CN" sz="2000" dirty="0">
                  <a:solidFill>
                    <a:srgbClr val="00B0F0"/>
                  </a:solidFill>
                  <a:latin typeface="微软雅黑" panose="020B0503020204020204" pitchFamily="34" charset="-122"/>
                  <a:ea typeface="微软雅黑" panose="020B0503020204020204" pitchFamily="34" charset="-122"/>
                </a:rPr>
                <a:t>CSS</a:t>
              </a:r>
              <a:r>
                <a:rPr lang="zh-CN" altLang="zh-CN" sz="2000" dirty="0">
                  <a:solidFill>
                    <a:srgbClr val="00B0F0"/>
                  </a:solidFill>
                  <a:latin typeface="微软雅黑" panose="020B0503020204020204" pitchFamily="34" charset="-122"/>
                  <a:ea typeface="微软雅黑" panose="020B0503020204020204" pitchFamily="34" charset="-122"/>
                </a:rPr>
                <a:t>样式</a:t>
              </a:r>
              <a:r>
                <a:rPr lang="zh-CN" altLang="zh-CN" sz="2000" dirty="0">
                  <a:latin typeface="微软雅黑" panose="020B0503020204020204" pitchFamily="34" charset="-122"/>
                  <a:ea typeface="微软雅黑" panose="020B0503020204020204" pitchFamily="34" charset="-122"/>
                </a:rPr>
                <a:t>表时，</a:t>
              </a:r>
              <a:r>
                <a:rPr lang="zh-CN" altLang="zh-CN" sz="2000" dirty="0">
                  <a:solidFill>
                    <a:srgbClr val="00B0F0"/>
                  </a:solidFill>
                  <a:latin typeface="微软雅黑" panose="020B0503020204020204" pitchFamily="34" charset="-122"/>
                  <a:ea typeface="微软雅黑" panose="020B0503020204020204" pitchFamily="34" charset="-122"/>
                </a:rPr>
                <a:t>子</a:t>
              </a:r>
              <a:r>
                <a:rPr lang="zh-CN" altLang="en-US" sz="2000" dirty="0">
                  <a:solidFill>
                    <a:srgbClr val="00B0F0"/>
                  </a:solidFill>
                  <a:latin typeface="微软雅黑" panose="020B0503020204020204" pitchFamily="34" charset="-122"/>
                  <a:ea typeface="微软雅黑" panose="020B0503020204020204" pitchFamily="34" charset="-122"/>
                </a:rPr>
                <a:t>标签</a:t>
              </a:r>
              <a:r>
                <a:rPr lang="zh-CN" altLang="zh-CN" sz="2000" dirty="0">
                  <a:latin typeface="微软雅黑" panose="020B0503020204020204" pitchFamily="34" charset="-122"/>
                  <a:ea typeface="微软雅黑" panose="020B0503020204020204" pitchFamily="34" charset="-122"/>
                </a:rPr>
                <a:t>会继承</a:t>
              </a:r>
              <a:r>
                <a:rPr lang="zh-CN" altLang="zh-CN" sz="2000" dirty="0">
                  <a:solidFill>
                    <a:srgbClr val="00B0F0"/>
                  </a:solidFill>
                  <a:latin typeface="微软雅黑" panose="020B0503020204020204" pitchFamily="34" charset="-122"/>
                  <a:ea typeface="微软雅黑" panose="020B0503020204020204" pitchFamily="34" charset="-122"/>
                </a:rPr>
                <a:t>父</a:t>
              </a:r>
              <a:r>
                <a:rPr lang="zh-CN" altLang="en-US" sz="2000" dirty="0">
                  <a:solidFill>
                    <a:srgbClr val="00B0F0"/>
                  </a:solidFill>
                  <a:latin typeface="微软雅黑" panose="020B0503020204020204" pitchFamily="34" charset="-122"/>
                  <a:ea typeface="微软雅黑" panose="020B0503020204020204" pitchFamily="34" charset="-122"/>
                </a:rPr>
                <a:t>标签</a:t>
              </a:r>
              <a:r>
                <a:rPr lang="zh-CN" altLang="zh-CN" sz="2000" dirty="0">
                  <a:latin typeface="微软雅黑" panose="020B0503020204020204" pitchFamily="34" charset="-122"/>
                  <a:ea typeface="微软雅黑" panose="020B0503020204020204" pitchFamily="34" charset="-122"/>
                </a:rPr>
                <a:t>的某些样式，如</a:t>
              </a:r>
              <a:r>
                <a:rPr lang="zh-CN" altLang="zh-CN" sz="2000" dirty="0">
                  <a:solidFill>
                    <a:srgbClr val="00B0F0"/>
                  </a:solidFill>
                  <a:latin typeface="微软雅黑" panose="020B0503020204020204" pitchFamily="34" charset="-122"/>
                  <a:ea typeface="微软雅黑" panose="020B0503020204020204" pitchFamily="34" charset="-122"/>
                </a:rPr>
                <a:t>文本颜色</a:t>
              </a:r>
              <a:r>
                <a:rPr lang="zh-CN" altLang="zh-CN" sz="2000" dirty="0">
                  <a:latin typeface="微软雅黑" panose="020B0503020204020204" pitchFamily="34" charset="-122"/>
                  <a:ea typeface="微软雅黑" panose="020B0503020204020204" pitchFamily="34" charset="-122"/>
                </a:rPr>
                <a:t>和</a:t>
              </a:r>
              <a:r>
                <a:rPr lang="zh-CN" altLang="zh-CN" sz="2000" dirty="0">
                  <a:solidFill>
                    <a:srgbClr val="00B0F0"/>
                  </a:solidFill>
                  <a:latin typeface="微软雅黑" panose="020B0503020204020204" pitchFamily="34" charset="-122"/>
                  <a:ea typeface="微软雅黑" panose="020B0503020204020204" pitchFamily="34" charset="-122"/>
                </a:rPr>
                <a:t>字号</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sp>
          <p:nvSpPr>
            <p:cNvPr id="13" name="矩形 105"/>
            <p:cNvSpPr>
              <a:spLocks noChangeArrowheads="1"/>
            </p:cNvSpPr>
            <p:nvPr/>
          </p:nvSpPr>
          <p:spPr bwMode="auto">
            <a:xfrm>
              <a:off x="5519964" y="4824301"/>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800" b="1" dirty="0">
                  <a:solidFill>
                    <a:srgbClr val="FFFFFF"/>
                  </a:solidFill>
                  <a:latin typeface="微软雅黑" panose="020B0503020204020204" pitchFamily="34" charset="-122"/>
                  <a:ea typeface="微软雅黑" panose="020B0503020204020204" pitchFamily="34" charset="-122"/>
                </a:rPr>
                <a:t>继承性</a:t>
              </a:r>
              <a:endParaRPr lang="zh-CN" altLang="en-US" sz="4800" b="1" dirty="0">
                <a:solidFill>
                  <a:srgbClr val="FFFFFF"/>
                </a:solidFill>
              </a:endParaRPr>
            </a:p>
          </p:txBody>
        </p:sp>
      </p:grpSp>
    </p:spTree>
    <p:extLst>
      <p:ext uri="{BB962C8B-B14F-4D97-AF65-F5344CB8AC3E}">
        <p14:creationId xmlns:p14="http://schemas.microsoft.com/office/powerpoint/2010/main" val="392067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417861" y="226262"/>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3.7 CSS</a:t>
            </a:r>
            <a:r>
              <a:rPr lang="zh-CN" altLang="en-US" dirty="0"/>
              <a:t>继承与优先</a:t>
            </a:r>
          </a:p>
        </p:txBody>
      </p:sp>
      <p:sp>
        <p:nvSpPr>
          <p:cNvPr id="69635" name="Rectangle 3"/>
          <p:cNvSpPr>
            <a:spLocks noGrp="1" noChangeArrowheads="1"/>
          </p:cNvSpPr>
          <p:nvPr>
            <p:ph type="body" idx="1"/>
          </p:nvPr>
        </p:nvSpPr>
        <p:spPr>
          <a:xfrm>
            <a:off x="1129829" y="836613"/>
            <a:ext cx="9721080" cy="5262562"/>
          </a:xfrm>
        </p:spPr>
        <p:txBody>
          <a:bodyPr/>
          <a:lstStyle/>
          <a:p>
            <a:pPr eaLnBrk="1" hangingPunct="1">
              <a:lnSpc>
                <a:spcPct val="150000"/>
              </a:lnSpc>
              <a:spcBef>
                <a:spcPts val="0"/>
              </a:spcBef>
              <a:buFont typeface="Wingdings" panose="05000000000000000000" pitchFamily="2" charset="2"/>
              <a:buNone/>
            </a:pPr>
            <a:r>
              <a:rPr kumimoji="1" lang="en-US" altLang="zh-CN" sz="2400" b="1" dirty="0" smtClean="0">
                <a:solidFill>
                  <a:schemeClr val="accent1"/>
                </a:solidFill>
                <a:latin typeface="Times New Roman" panose="02020603050405020304" pitchFamily="18" charset="0"/>
                <a:ea typeface="方正小标宋简体" charset="-122"/>
              </a:rPr>
              <a:t>3.7.1 CSS</a:t>
            </a:r>
            <a:r>
              <a:rPr kumimoji="1" lang="zh-CN" altLang="en-US" sz="2400" b="1" dirty="0" smtClean="0">
                <a:solidFill>
                  <a:schemeClr val="accent1"/>
                </a:solidFill>
                <a:latin typeface="Times New Roman" panose="02020603050405020304" pitchFamily="18" charset="0"/>
                <a:ea typeface="方正小标宋简体" charset="-122"/>
              </a:rPr>
              <a:t>样式继承</a:t>
            </a:r>
            <a:endParaRPr kumimoji="1" lang="en-US" altLang="zh-CN" sz="2400" b="1" dirty="0" smtClean="0">
              <a:solidFill>
                <a:schemeClr val="accent1"/>
              </a:solidFill>
              <a:latin typeface="Times New Roman" panose="02020603050405020304" pitchFamily="18" charset="0"/>
              <a:ea typeface="方正小标宋简体" charset="-122"/>
            </a:endParaRPr>
          </a:p>
          <a:p>
            <a:pPr>
              <a:lnSpc>
                <a:spcPct val="150000"/>
              </a:lnSpc>
              <a:spcBef>
                <a:spcPts val="0"/>
              </a:spcBef>
              <a:buFont typeface="Wingdings" panose="05000000000000000000" pitchFamily="2" charset="2"/>
              <a:buNone/>
            </a:pPr>
            <a:r>
              <a:rPr lang="en-US" altLang="zh-CN" dirty="0" smtClean="0">
                <a:latin typeface="+mn-ea"/>
              </a:rPr>
              <a:t>CSS</a:t>
            </a:r>
            <a:r>
              <a:rPr lang="zh-CN" altLang="zh-CN" dirty="0" smtClean="0">
                <a:latin typeface="+mn-ea"/>
              </a:rPr>
              <a:t>样式的继承性有以下几个特点：</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1</a:t>
            </a:r>
            <a:r>
              <a:rPr lang="zh-CN" altLang="zh-CN" dirty="0" smtClean="0">
                <a:latin typeface="+mn-ea"/>
              </a:rPr>
              <a:t>）</a:t>
            </a:r>
            <a:r>
              <a:rPr lang="en-US" altLang="zh-CN" dirty="0" smtClean="0">
                <a:latin typeface="+mn-ea"/>
              </a:rPr>
              <a:t>CSS</a:t>
            </a:r>
            <a:r>
              <a:rPr lang="zh-CN" altLang="zh-CN" dirty="0" smtClean="0">
                <a:latin typeface="+mn-ea"/>
              </a:rPr>
              <a:t>样式属性中可被继承的属性一般都与字体和文本有关，如</a:t>
            </a:r>
            <a:r>
              <a:rPr lang="en-US" altLang="zh-CN" dirty="0" smtClean="0">
                <a:latin typeface="+mn-ea"/>
              </a:rPr>
              <a:t>font</a:t>
            </a:r>
            <a:r>
              <a:rPr lang="zh-CN" altLang="zh-CN" dirty="0" smtClean="0">
                <a:latin typeface="+mn-ea"/>
              </a:rPr>
              <a:t>、</a:t>
            </a:r>
            <a:r>
              <a:rPr lang="en-US" altLang="zh-CN" dirty="0" smtClean="0">
                <a:latin typeface="+mn-ea"/>
              </a:rPr>
              <a:t>font-size</a:t>
            </a:r>
            <a:r>
              <a:rPr lang="zh-CN" altLang="zh-CN" dirty="0" smtClean="0">
                <a:latin typeface="+mn-ea"/>
              </a:rPr>
              <a:t>、</a:t>
            </a:r>
            <a:r>
              <a:rPr lang="en-US" altLang="zh-CN" dirty="0" smtClean="0">
                <a:latin typeface="+mn-ea"/>
              </a:rPr>
              <a:t>color</a:t>
            </a:r>
            <a:r>
              <a:rPr lang="zh-CN" altLang="zh-CN" dirty="0" smtClean="0">
                <a:latin typeface="+mn-ea"/>
              </a:rPr>
              <a:t>、</a:t>
            </a:r>
            <a:r>
              <a:rPr lang="en-US" altLang="zh-CN" dirty="0" smtClean="0">
                <a:latin typeface="+mn-ea"/>
              </a:rPr>
              <a:t>text-align</a:t>
            </a:r>
            <a:r>
              <a:rPr lang="zh-CN" altLang="zh-CN" dirty="0" smtClean="0">
                <a:latin typeface="+mn-ea"/>
              </a:rPr>
              <a:t>、</a:t>
            </a:r>
            <a:r>
              <a:rPr lang="en-US" altLang="zh-CN" dirty="0" smtClean="0">
                <a:latin typeface="+mn-ea"/>
              </a:rPr>
              <a:t>text-indent</a:t>
            </a:r>
            <a:r>
              <a:rPr lang="zh-CN" altLang="zh-CN" dirty="0" smtClean="0">
                <a:latin typeface="+mn-ea"/>
              </a:rPr>
              <a:t>、</a:t>
            </a:r>
            <a:r>
              <a:rPr lang="en-US" altLang="zh-CN" dirty="0" err="1" smtClean="0">
                <a:latin typeface="+mn-ea"/>
              </a:rPr>
              <a:t>letterspacing</a:t>
            </a:r>
            <a:r>
              <a:rPr lang="zh-CN" altLang="zh-CN" dirty="0" smtClean="0">
                <a:latin typeface="+mn-ea"/>
              </a:rPr>
              <a:t>、</a:t>
            </a:r>
            <a:r>
              <a:rPr lang="en-US" altLang="zh-CN" dirty="0" smtClean="0">
                <a:latin typeface="+mn-ea"/>
              </a:rPr>
              <a:t>word-spacing</a:t>
            </a:r>
            <a:r>
              <a:rPr lang="zh-CN" altLang="zh-CN" dirty="0" smtClean="0">
                <a:latin typeface="+mn-ea"/>
              </a:rPr>
              <a:t>等。</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2</a:t>
            </a:r>
            <a:r>
              <a:rPr lang="zh-CN" altLang="zh-CN" dirty="0" smtClean="0">
                <a:latin typeface="+mn-ea"/>
              </a:rPr>
              <a:t>）一般来说，字体和文本属性全都可以被继承，但</a:t>
            </a:r>
            <a:r>
              <a:rPr lang="en-US" altLang="zh-CN" dirty="0" smtClean="0">
                <a:latin typeface="+mn-ea"/>
              </a:rPr>
              <a:t>a</a:t>
            </a:r>
            <a:r>
              <a:rPr lang="zh-CN" altLang="zh-CN" dirty="0" smtClean="0">
                <a:latin typeface="+mn-ea"/>
              </a:rPr>
              <a:t>标签不能直接继承父级元素的颜色，一般需要单独设置才能改变超链接及其相关伪类的颜色，也可以通过对</a:t>
            </a:r>
            <a:r>
              <a:rPr lang="en-US" altLang="zh-CN" dirty="0" smtClean="0">
                <a:latin typeface="+mn-ea"/>
              </a:rPr>
              <a:t>a</a:t>
            </a:r>
            <a:r>
              <a:rPr lang="zh-CN" altLang="zh-CN" dirty="0" smtClean="0">
                <a:latin typeface="+mn-ea"/>
              </a:rPr>
              <a:t>元素设置“</a:t>
            </a:r>
            <a:r>
              <a:rPr lang="en-US" altLang="zh-CN" dirty="0" err="1" smtClean="0">
                <a:latin typeface="+mn-ea"/>
              </a:rPr>
              <a:t>color:inherit</a:t>
            </a:r>
            <a:r>
              <a:rPr lang="en-US" altLang="zh-CN" dirty="0" smtClean="0">
                <a:latin typeface="+mn-ea"/>
              </a:rPr>
              <a:t>; </a:t>
            </a:r>
            <a:r>
              <a:rPr lang="zh-CN" altLang="zh-CN" dirty="0" smtClean="0">
                <a:latin typeface="+mn-ea"/>
              </a:rPr>
              <a:t>”来继承父级元素的颜色</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3</a:t>
            </a:r>
            <a:r>
              <a:rPr lang="zh-CN" altLang="zh-CN" dirty="0" smtClean="0">
                <a:latin typeface="+mn-ea"/>
              </a:rPr>
              <a:t>）</a:t>
            </a:r>
            <a:r>
              <a:rPr lang="en-US" altLang="zh-CN" dirty="0" smtClean="0">
                <a:latin typeface="+mn-ea"/>
              </a:rPr>
              <a:t>li</a:t>
            </a:r>
            <a:r>
              <a:rPr lang="zh-CN" altLang="zh-CN" dirty="0" smtClean="0">
                <a:latin typeface="+mn-ea"/>
              </a:rPr>
              <a:t>会继承父元素</a:t>
            </a:r>
            <a:r>
              <a:rPr lang="en-US" altLang="zh-CN" dirty="0" err="1" smtClean="0">
                <a:latin typeface="+mn-ea"/>
              </a:rPr>
              <a:t>ul</a:t>
            </a:r>
            <a:r>
              <a:rPr lang="zh-CN" altLang="zh-CN" dirty="0" smtClean="0">
                <a:latin typeface="+mn-ea"/>
              </a:rPr>
              <a:t>或</a:t>
            </a:r>
            <a:r>
              <a:rPr lang="en-US" altLang="zh-CN" dirty="0" err="1" smtClean="0">
                <a:latin typeface="+mn-ea"/>
              </a:rPr>
              <a:t>ol</a:t>
            </a:r>
            <a:r>
              <a:rPr lang="zh-CN" altLang="zh-CN" dirty="0" smtClean="0">
                <a:latin typeface="+mn-ea"/>
              </a:rPr>
              <a:t>的</a:t>
            </a:r>
            <a:r>
              <a:rPr lang="en-US" altLang="zh-CN" dirty="0" smtClean="0">
                <a:latin typeface="+mn-ea"/>
              </a:rPr>
              <a:t>list-style</a:t>
            </a:r>
            <a:r>
              <a:rPr lang="zh-CN" altLang="zh-CN" dirty="0" smtClean="0">
                <a:latin typeface="+mn-ea"/>
              </a:rPr>
              <a:t>属性；</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4</a:t>
            </a:r>
            <a:r>
              <a:rPr lang="zh-CN" altLang="zh-CN" dirty="0" smtClean="0">
                <a:latin typeface="+mn-ea"/>
              </a:rPr>
              <a:t>）多数边框类的属性，如：</a:t>
            </a:r>
            <a:r>
              <a:rPr lang="en-US" altLang="zh-CN" dirty="0" smtClean="0">
                <a:latin typeface="+mn-ea"/>
              </a:rPr>
              <a:t>border</a:t>
            </a:r>
            <a:r>
              <a:rPr lang="zh-CN" altLang="zh-CN" dirty="0" smtClean="0">
                <a:latin typeface="+mn-ea"/>
              </a:rPr>
              <a:t>（边框）、</a:t>
            </a:r>
            <a:r>
              <a:rPr lang="en-US" altLang="zh-CN" dirty="0" smtClean="0">
                <a:latin typeface="+mn-ea"/>
              </a:rPr>
              <a:t>padding</a:t>
            </a:r>
            <a:r>
              <a:rPr lang="zh-CN" altLang="zh-CN" dirty="0" smtClean="0">
                <a:latin typeface="+mn-ea"/>
              </a:rPr>
              <a:t>（填充）、</a:t>
            </a:r>
            <a:r>
              <a:rPr lang="en-US" altLang="zh-CN" dirty="0" smtClean="0">
                <a:latin typeface="+mn-ea"/>
              </a:rPr>
              <a:t>margin</a:t>
            </a:r>
            <a:r>
              <a:rPr lang="zh-CN" altLang="zh-CN" dirty="0" smtClean="0">
                <a:latin typeface="+mn-ea"/>
              </a:rPr>
              <a:t>（边界）等等，都是没有继承性的。可通过对子元素设置“</a:t>
            </a:r>
            <a:r>
              <a:rPr lang="en-US" altLang="zh-CN" dirty="0" err="1" smtClean="0">
                <a:latin typeface="+mn-ea"/>
              </a:rPr>
              <a:t>border:inherit</a:t>
            </a:r>
            <a:r>
              <a:rPr lang="en-US" altLang="zh-CN" dirty="0" smtClean="0">
                <a:latin typeface="+mn-ea"/>
              </a:rPr>
              <a:t>;</a:t>
            </a:r>
            <a:r>
              <a:rPr lang="zh-CN" altLang="zh-CN" dirty="0" smtClean="0">
                <a:latin typeface="+mn-ea"/>
              </a:rPr>
              <a:t>”来继承父元素的边框属性，但只能继承其直接的父级元素边框属性。填充和边界属性也是同理。</a:t>
            </a:r>
            <a:endParaRPr lang="zh-CN" altLang="en-US"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137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p:cNvGrpSpPr>
          <p:nvPr/>
        </p:nvGrpSpPr>
        <p:grpSpPr bwMode="auto">
          <a:xfrm>
            <a:off x="1147215" y="1098799"/>
            <a:ext cx="5502275" cy="1463675"/>
            <a:chOff x="1" y="2194626"/>
            <a:chExt cx="5501791" cy="1462974"/>
          </a:xfrm>
        </p:grpSpPr>
        <p:sp>
          <p:nvSpPr>
            <p:cNvPr id="9" name="矩形 8"/>
            <p:cNvSpPr/>
            <p:nvPr/>
          </p:nvSpPr>
          <p:spPr bwMode="auto">
            <a:xfrm>
              <a:off x="1" y="2194626"/>
              <a:ext cx="5501791" cy="1462974"/>
            </a:xfrm>
            <a:prstGeom prst="rect">
              <a:avLst/>
            </a:prstGeom>
            <a:gradFill flip="none" rotWithShape="1">
              <a:gsLst>
                <a:gs pos="100000">
                  <a:schemeClr val="bg1">
                    <a:lumMod val="0"/>
                    <a:lumOff val="100000"/>
                    <a:alpha val="0"/>
                  </a:schemeClr>
                </a:gs>
                <a:gs pos="50000">
                  <a:srgbClr val="00B0F0">
                    <a:alpha val="24000"/>
                  </a:srgbClr>
                </a:gs>
                <a:gs pos="0">
                  <a:schemeClr val="bg1">
                    <a:lumMod val="95000"/>
                    <a:alpha val="27000"/>
                  </a:schemeClr>
                </a:gs>
              </a:gsLst>
              <a:lin ang="0" scaled="0"/>
              <a:tileRect/>
            </a:gra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2494" y="2397826"/>
              <a:ext cx="762571" cy="1120074"/>
            </a:xfrm>
            <a:prstGeom prst="ellipse">
              <a:avLst/>
            </a:prstGeom>
            <a:ln>
              <a:noFill/>
            </a:ln>
            <a:effectLst>
              <a:softEdge rad="112500"/>
            </a:effectLst>
          </p:spPr>
        </p:pic>
        <p:sp>
          <p:nvSpPr>
            <p:cNvPr id="52253" name="矩形 2"/>
            <p:cNvSpPr>
              <a:spLocks noChangeArrowheads="1"/>
            </p:cNvSpPr>
            <p:nvPr/>
          </p:nvSpPr>
          <p:spPr bwMode="auto">
            <a:xfrm>
              <a:off x="1006420" y="2816304"/>
              <a:ext cx="340048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dirty="0">
                  <a:solidFill>
                    <a:schemeClr val="accent6"/>
                  </a:solidFill>
                  <a:latin typeface="微软雅黑" panose="020B0503020204020204" pitchFamily="34" charset="-122"/>
                  <a:ea typeface="微软雅黑" panose="020B0503020204020204" pitchFamily="34" charset="-122"/>
                </a:rPr>
                <a:t>网页制作时，对统一元素，应用不同的背景，会出现什么情况？</a:t>
              </a:r>
            </a:p>
          </p:txBody>
        </p:sp>
        <p:sp>
          <p:nvSpPr>
            <p:cNvPr id="52254" name="矩形 49"/>
            <p:cNvSpPr>
              <a:spLocks noChangeArrowheads="1"/>
            </p:cNvSpPr>
            <p:nvPr/>
          </p:nvSpPr>
          <p:spPr bwMode="auto">
            <a:xfrm>
              <a:off x="985762" y="234574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6600FF"/>
                  </a:solidFill>
                  <a:latin typeface="微软雅黑" panose="020B0503020204020204" pitchFamily="34" charset="-122"/>
                  <a:ea typeface="微软雅黑" panose="020B0503020204020204" pitchFamily="34" charset="-122"/>
                </a:rPr>
                <a:t>思考</a:t>
              </a:r>
              <a:endParaRPr lang="zh-CN" altLang="en-US" sz="2400" b="1" dirty="0">
                <a:solidFill>
                  <a:srgbClr val="6600FF"/>
                </a:solidFill>
              </a:endParaRPr>
            </a:p>
          </p:txBody>
        </p:sp>
      </p:grpSp>
      <p:grpSp>
        <p:nvGrpSpPr>
          <p:cNvPr id="23" name="组合 22"/>
          <p:cNvGrpSpPr>
            <a:grpSpLocks/>
          </p:cNvGrpSpPr>
          <p:nvPr/>
        </p:nvGrpSpPr>
        <p:grpSpPr bwMode="auto">
          <a:xfrm>
            <a:off x="7754565" y="1828462"/>
            <a:ext cx="2676525" cy="2413000"/>
            <a:chOff x="1133281" y="3933958"/>
            <a:chExt cx="2676319" cy="2413337"/>
          </a:xfrm>
        </p:grpSpPr>
        <p:cxnSp>
          <p:nvCxnSpPr>
            <p:cNvPr id="24" name="直接连接符 23"/>
            <p:cNvCxnSpPr/>
            <p:nvPr/>
          </p:nvCxnSpPr>
          <p:spPr>
            <a:xfrm>
              <a:off x="1242811" y="4118134"/>
              <a:ext cx="2465197" cy="9526"/>
            </a:xfrm>
            <a:prstGeom prst="line">
              <a:avLst/>
            </a:prstGeom>
          </p:spPr>
          <p:style>
            <a:lnRef idx="1">
              <a:schemeClr val="accent6"/>
            </a:lnRef>
            <a:fillRef idx="0">
              <a:schemeClr val="accent6"/>
            </a:fillRef>
            <a:effectRef idx="0">
              <a:schemeClr val="accent6"/>
            </a:effectRef>
            <a:fontRef idx="minor">
              <a:schemeClr val="tx1"/>
            </a:fontRef>
          </p:style>
        </p:cxnSp>
        <p:sp>
          <p:nvSpPr>
            <p:cNvPr id="52234" name="矩形 33"/>
            <p:cNvSpPr>
              <a:spLocks noChangeArrowheads="1"/>
            </p:cNvSpPr>
            <p:nvPr/>
          </p:nvSpPr>
          <p:spPr bwMode="auto">
            <a:xfrm>
              <a:off x="2016095" y="3933958"/>
              <a:ext cx="936103" cy="369332"/>
            </a:xfrm>
            <a:prstGeom prst="rect">
              <a:avLst/>
            </a:prstGeom>
            <a:solidFill>
              <a:schemeClr val="bg1"/>
            </a:solidFill>
            <a:ln w="9525">
              <a:solidFill>
                <a:srgbClr val="00B0F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B0F0"/>
                  </a:solidFill>
                  <a:latin typeface="微软雅黑" panose="020B0503020204020204" pitchFamily="34" charset="-122"/>
                  <a:ea typeface="微软雅黑" panose="020B0503020204020204" pitchFamily="34" charset="-122"/>
                </a:rPr>
                <a:t>【</a:t>
              </a:r>
              <a:r>
                <a:rPr lang="zh-CN" altLang="en-US">
                  <a:solidFill>
                    <a:srgbClr val="00B0F0"/>
                  </a:solidFill>
                  <a:latin typeface="微软雅黑" panose="020B0503020204020204" pitchFamily="34" charset="-122"/>
                  <a:ea typeface="微软雅黑" panose="020B0503020204020204" pitchFamily="34" charset="-122"/>
                </a:rPr>
                <a:t>结论</a:t>
              </a:r>
              <a:r>
                <a:rPr lang="en-US" altLang="zh-CN">
                  <a:solidFill>
                    <a:srgbClr val="00B0F0"/>
                  </a:solidFill>
                  <a:latin typeface="微软雅黑" panose="020B0503020204020204" pitchFamily="34" charset="-122"/>
                  <a:ea typeface="微软雅黑" panose="020B0503020204020204" pitchFamily="34" charset="-122"/>
                </a:rPr>
                <a:t>】</a:t>
              </a:r>
              <a:endParaRPr lang="zh-CN" altLang="en-US">
                <a:solidFill>
                  <a:srgbClr val="00B0F0"/>
                </a:solidFill>
              </a:endParaRPr>
            </a:p>
          </p:txBody>
        </p:sp>
        <p:cxnSp>
          <p:nvCxnSpPr>
            <p:cNvPr id="26" name="直接连接符 25"/>
            <p:cNvCxnSpPr/>
            <p:nvPr/>
          </p:nvCxnSpPr>
          <p:spPr>
            <a:xfrm>
              <a:off x="1280908" y="6347295"/>
              <a:ext cx="2465197" cy="0"/>
            </a:xfrm>
            <a:prstGeom prst="line">
              <a:avLst/>
            </a:prstGeom>
          </p:spPr>
          <p:style>
            <a:lnRef idx="1">
              <a:schemeClr val="accent6"/>
            </a:lnRef>
            <a:fillRef idx="0">
              <a:schemeClr val="accent6"/>
            </a:fillRef>
            <a:effectRef idx="0">
              <a:schemeClr val="accent6"/>
            </a:effectRef>
            <a:fontRef idx="minor">
              <a:schemeClr val="tx1"/>
            </a:fontRef>
          </p:style>
        </p:cxnSp>
        <p:sp>
          <p:nvSpPr>
            <p:cNvPr id="52236" name="TextBox 35"/>
            <p:cNvSpPr txBox="1">
              <a:spLocks noChangeArrowheads="1"/>
            </p:cNvSpPr>
            <p:nvPr/>
          </p:nvSpPr>
          <p:spPr bwMode="auto">
            <a:xfrm>
              <a:off x="1133281" y="4455190"/>
              <a:ext cx="2676319" cy="175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dirty="0">
                  <a:solidFill>
                    <a:srgbClr val="00ACE6"/>
                  </a:solidFill>
                  <a:latin typeface="微软雅黑" panose="020B0503020204020204" pitchFamily="34" charset="-122"/>
                  <a:ea typeface="微软雅黑" panose="020B0503020204020204" pitchFamily="34" charset="-122"/>
                </a:rPr>
                <a:t>定义</a:t>
              </a:r>
              <a:r>
                <a:rPr lang="en-US" altLang="zh-CN" dirty="0">
                  <a:solidFill>
                    <a:srgbClr val="00ACE6"/>
                  </a:solidFill>
                  <a:latin typeface="微软雅黑" panose="020B0503020204020204" pitchFamily="34" charset="-122"/>
                  <a:ea typeface="微软雅黑" panose="020B0503020204020204" pitchFamily="34" charset="-122"/>
                </a:rPr>
                <a:t>CSS</a:t>
              </a:r>
              <a:r>
                <a:rPr lang="zh-CN" altLang="zh-CN" dirty="0">
                  <a:solidFill>
                    <a:srgbClr val="00ACE6"/>
                  </a:solidFill>
                  <a:latin typeface="微软雅黑" panose="020B0503020204020204" pitchFamily="34" charset="-122"/>
                  <a:ea typeface="微软雅黑" panose="020B0503020204020204" pitchFamily="34" charset="-122"/>
                </a:rPr>
                <a:t>样式时，经常出现两个或更多规则应用在同一元素上，这时就会出现</a:t>
              </a:r>
              <a:r>
                <a:rPr lang="zh-CN" altLang="zh-CN" dirty="0">
                  <a:solidFill>
                    <a:srgbClr val="FF0000"/>
                  </a:solidFill>
                  <a:latin typeface="微软雅黑" panose="020B0503020204020204" pitchFamily="34" charset="-122"/>
                  <a:ea typeface="微软雅黑" panose="020B0503020204020204" pitchFamily="34" charset="-122"/>
                </a:rPr>
                <a:t>优先级</a:t>
              </a:r>
              <a:r>
                <a:rPr lang="zh-CN" altLang="zh-CN" dirty="0">
                  <a:solidFill>
                    <a:srgbClr val="00ACE6"/>
                  </a:solidFill>
                  <a:latin typeface="微软雅黑" panose="020B0503020204020204" pitchFamily="34" charset="-122"/>
                  <a:ea typeface="微软雅黑" panose="020B0503020204020204" pitchFamily="34" charset="-122"/>
                </a:rPr>
                <a:t>的问题。</a:t>
              </a:r>
              <a:endParaRPr lang="zh-CN" altLang="en-US" dirty="0">
                <a:solidFill>
                  <a:srgbClr val="00ACE6"/>
                </a:solidFill>
                <a:latin typeface="微软雅黑" panose="020B0503020204020204" pitchFamily="34" charset="-122"/>
                <a:ea typeface="微软雅黑" panose="020B0503020204020204" pitchFamily="34" charset="-122"/>
              </a:endParaRPr>
            </a:p>
          </p:txBody>
        </p:sp>
      </p:grpSp>
      <p:sp>
        <p:nvSpPr>
          <p:cNvPr id="27" name="Rectangle 2"/>
          <p:cNvSpPr>
            <a:spLocks noGrp="1" noChangeArrowheads="1"/>
          </p:cNvSpPr>
          <p:nvPr>
            <p:ph type="title"/>
          </p:nvPr>
        </p:nvSpPr>
        <p:spPr>
          <a:xfrm>
            <a:off x="1417861" y="214124"/>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3.7.2 </a:t>
            </a:r>
            <a:r>
              <a:rPr lang="zh-CN" altLang="en-US" dirty="0"/>
              <a:t>选择器优先级</a:t>
            </a:r>
          </a:p>
        </p:txBody>
      </p:sp>
      <p:grpSp>
        <p:nvGrpSpPr>
          <p:cNvPr id="28" name="组合 27"/>
          <p:cNvGrpSpPr>
            <a:grpSpLocks/>
          </p:cNvGrpSpPr>
          <p:nvPr/>
        </p:nvGrpSpPr>
        <p:grpSpPr bwMode="auto">
          <a:xfrm>
            <a:off x="688801" y="3665005"/>
            <a:ext cx="1612900" cy="1612900"/>
            <a:chOff x="5611812" y="2345743"/>
            <a:chExt cx="1743274" cy="1743274"/>
          </a:xfrm>
        </p:grpSpPr>
        <p:sp>
          <p:nvSpPr>
            <p:cNvPr id="29" name="任意多边形 28"/>
            <p:cNvSpPr/>
            <p:nvPr/>
          </p:nvSpPr>
          <p:spPr>
            <a:xfrm>
              <a:off x="5611812" y="2345743"/>
              <a:ext cx="1743274" cy="1743274"/>
            </a:xfrm>
            <a:custGeom>
              <a:avLst/>
              <a:gdLst>
                <a:gd name="connsiteX0" fmla="*/ 0 w 4060031"/>
                <a:gd name="connsiteY0" fmla="*/ 2030016 h 4060031"/>
                <a:gd name="connsiteX1" fmla="*/ 2030016 w 4060031"/>
                <a:gd name="connsiteY1" fmla="*/ 0 h 4060031"/>
                <a:gd name="connsiteX2" fmla="*/ 4060032 w 4060031"/>
                <a:gd name="connsiteY2" fmla="*/ 2030016 h 4060031"/>
                <a:gd name="connsiteX3" fmla="*/ 2030016 w 4060031"/>
                <a:gd name="connsiteY3" fmla="*/ 4060032 h 4060031"/>
                <a:gd name="connsiteX4" fmla="*/ 0 w 4060031"/>
                <a:gd name="connsiteY4" fmla="*/ 2030016 h 4060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031" h="4060031">
                  <a:moveTo>
                    <a:pt x="0" y="2030016"/>
                  </a:moveTo>
                  <a:cubicBezTo>
                    <a:pt x="0" y="908869"/>
                    <a:pt x="908869" y="0"/>
                    <a:pt x="2030016" y="0"/>
                  </a:cubicBezTo>
                  <a:cubicBezTo>
                    <a:pt x="3151163" y="0"/>
                    <a:pt x="4060032" y="908869"/>
                    <a:pt x="4060032" y="2030016"/>
                  </a:cubicBezTo>
                  <a:cubicBezTo>
                    <a:pt x="4060032" y="3151163"/>
                    <a:pt x="3151163" y="4060032"/>
                    <a:pt x="2030016" y="4060032"/>
                  </a:cubicBezTo>
                  <a:cubicBezTo>
                    <a:pt x="908869" y="4060032"/>
                    <a:pt x="0" y="3151163"/>
                    <a:pt x="0" y="2030016"/>
                  </a:cubicBezTo>
                  <a:close/>
                </a:path>
              </a:pathLst>
            </a:custGeom>
            <a:solidFill>
              <a:srgbClr val="FF99CC"/>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lIns="677128" tIns="677128" rIns="677128" bIns="677128" spcCol="1270" anchor="ctr"/>
            <a:lstStyle/>
            <a:p>
              <a:pPr eaLnBrk="1" hangingPunct="1">
                <a:defRPr/>
              </a:pPr>
              <a:endParaRPr lang="zh-CN" altLang="en-US" sz="1400" dirty="0"/>
            </a:p>
          </p:txBody>
        </p:sp>
        <p:sp>
          <p:nvSpPr>
            <p:cNvPr id="30" name="矩形 54"/>
            <p:cNvSpPr>
              <a:spLocks noChangeArrowheads="1"/>
            </p:cNvSpPr>
            <p:nvPr/>
          </p:nvSpPr>
          <p:spPr bwMode="auto">
            <a:xfrm>
              <a:off x="5748430" y="2835348"/>
              <a:ext cx="1543156"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a:solidFill>
                    <a:schemeClr val="bg1"/>
                  </a:solidFill>
                </a:rPr>
                <a:t>background-color:pink;</a:t>
              </a:r>
              <a:endParaRPr lang="zh-CN" altLang="en-US">
                <a:solidFill>
                  <a:schemeClr val="bg1"/>
                </a:solidFill>
              </a:endParaRPr>
            </a:p>
          </p:txBody>
        </p:sp>
      </p:grpSp>
      <p:grpSp>
        <p:nvGrpSpPr>
          <p:cNvPr id="31" name="组合 30"/>
          <p:cNvGrpSpPr>
            <a:grpSpLocks/>
          </p:cNvGrpSpPr>
          <p:nvPr/>
        </p:nvGrpSpPr>
        <p:grpSpPr bwMode="auto">
          <a:xfrm>
            <a:off x="2569989" y="3665005"/>
            <a:ext cx="1611312" cy="1612900"/>
            <a:chOff x="5611812" y="2345743"/>
            <a:chExt cx="1743274" cy="1743274"/>
          </a:xfrm>
        </p:grpSpPr>
        <p:sp>
          <p:nvSpPr>
            <p:cNvPr id="32" name="任意多边形 31"/>
            <p:cNvSpPr/>
            <p:nvPr/>
          </p:nvSpPr>
          <p:spPr>
            <a:xfrm>
              <a:off x="5611812" y="2345743"/>
              <a:ext cx="1743274" cy="1743274"/>
            </a:xfrm>
            <a:custGeom>
              <a:avLst/>
              <a:gdLst>
                <a:gd name="connsiteX0" fmla="*/ 0 w 4060031"/>
                <a:gd name="connsiteY0" fmla="*/ 2030016 h 4060031"/>
                <a:gd name="connsiteX1" fmla="*/ 2030016 w 4060031"/>
                <a:gd name="connsiteY1" fmla="*/ 0 h 4060031"/>
                <a:gd name="connsiteX2" fmla="*/ 4060032 w 4060031"/>
                <a:gd name="connsiteY2" fmla="*/ 2030016 h 4060031"/>
                <a:gd name="connsiteX3" fmla="*/ 2030016 w 4060031"/>
                <a:gd name="connsiteY3" fmla="*/ 4060032 h 4060031"/>
                <a:gd name="connsiteX4" fmla="*/ 0 w 4060031"/>
                <a:gd name="connsiteY4" fmla="*/ 2030016 h 4060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031" h="4060031">
                  <a:moveTo>
                    <a:pt x="0" y="2030016"/>
                  </a:moveTo>
                  <a:cubicBezTo>
                    <a:pt x="0" y="908869"/>
                    <a:pt x="908869" y="0"/>
                    <a:pt x="2030016" y="0"/>
                  </a:cubicBezTo>
                  <a:cubicBezTo>
                    <a:pt x="3151163" y="0"/>
                    <a:pt x="4060032" y="908869"/>
                    <a:pt x="4060032" y="2030016"/>
                  </a:cubicBezTo>
                  <a:cubicBezTo>
                    <a:pt x="4060032" y="3151163"/>
                    <a:pt x="3151163" y="4060032"/>
                    <a:pt x="2030016" y="4060032"/>
                  </a:cubicBezTo>
                  <a:cubicBezTo>
                    <a:pt x="908869" y="4060032"/>
                    <a:pt x="0" y="3151163"/>
                    <a:pt x="0" y="2030016"/>
                  </a:cubicBezTo>
                  <a:close/>
                </a:path>
              </a:pathLst>
            </a:custGeom>
            <a:solidFill>
              <a:srgbClr val="3366FF"/>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lIns="677128" tIns="677128" rIns="677128" bIns="677128" spcCol="1270" anchor="ctr"/>
            <a:lstStyle/>
            <a:p>
              <a:pPr eaLnBrk="1" hangingPunct="1">
                <a:defRPr/>
              </a:pPr>
              <a:endParaRPr lang="zh-CN" altLang="en-US" sz="1400" dirty="0"/>
            </a:p>
          </p:txBody>
        </p:sp>
        <p:sp>
          <p:nvSpPr>
            <p:cNvPr id="33" name="矩形 58"/>
            <p:cNvSpPr>
              <a:spLocks noChangeArrowheads="1"/>
            </p:cNvSpPr>
            <p:nvPr/>
          </p:nvSpPr>
          <p:spPr bwMode="auto">
            <a:xfrm>
              <a:off x="5748430" y="2835348"/>
              <a:ext cx="1543156"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dirty="0" err="1">
                  <a:solidFill>
                    <a:schemeClr val="bg1"/>
                  </a:solidFill>
                </a:rPr>
                <a:t>background-color:blue</a:t>
              </a:r>
              <a:r>
                <a:rPr lang="en-US" altLang="zh-CN" dirty="0">
                  <a:solidFill>
                    <a:schemeClr val="bg1"/>
                  </a:solidFill>
                </a:rPr>
                <a:t>;</a:t>
              </a:r>
              <a:endParaRPr lang="zh-CN" altLang="en-US" dirty="0">
                <a:solidFill>
                  <a:schemeClr val="bg1"/>
                </a:solidFill>
              </a:endParaRPr>
            </a:p>
          </p:txBody>
        </p:sp>
      </p:grpSp>
      <p:grpSp>
        <p:nvGrpSpPr>
          <p:cNvPr id="34" name="组合 33"/>
          <p:cNvGrpSpPr>
            <a:grpSpLocks/>
          </p:cNvGrpSpPr>
          <p:nvPr/>
        </p:nvGrpSpPr>
        <p:grpSpPr bwMode="auto">
          <a:xfrm>
            <a:off x="4448001" y="3665005"/>
            <a:ext cx="1612900" cy="1612900"/>
            <a:chOff x="5611812" y="2345743"/>
            <a:chExt cx="1743274" cy="1743274"/>
          </a:xfrm>
        </p:grpSpPr>
        <p:sp>
          <p:nvSpPr>
            <p:cNvPr id="35" name="任意多边形 34"/>
            <p:cNvSpPr/>
            <p:nvPr/>
          </p:nvSpPr>
          <p:spPr>
            <a:xfrm>
              <a:off x="5611812" y="2345743"/>
              <a:ext cx="1743274" cy="1743274"/>
            </a:xfrm>
            <a:custGeom>
              <a:avLst/>
              <a:gdLst>
                <a:gd name="connsiteX0" fmla="*/ 0 w 4060031"/>
                <a:gd name="connsiteY0" fmla="*/ 2030016 h 4060031"/>
                <a:gd name="connsiteX1" fmla="*/ 2030016 w 4060031"/>
                <a:gd name="connsiteY1" fmla="*/ 0 h 4060031"/>
                <a:gd name="connsiteX2" fmla="*/ 4060032 w 4060031"/>
                <a:gd name="connsiteY2" fmla="*/ 2030016 h 4060031"/>
                <a:gd name="connsiteX3" fmla="*/ 2030016 w 4060031"/>
                <a:gd name="connsiteY3" fmla="*/ 4060032 h 4060031"/>
                <a:gd name="connsiteX4" fmla="*/ 0 w 4060031"/>
                <a:gd name="connsiteY4" fmla="*/ 2030016 h 4060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031" h="4060031">
                  <a:moveTo>
                    <a:pt x="0" y="2030016"/>
                  </a:moveTo>
                  <a:cubicBezTo>
                    <a:pt x="0" y="908869"/>
                    <a:pt x="908869" y="0"/>
                    <a:pt x="2030016" y="0"/>
                  </a:cubicBezTo>
                  <a:cubicBezTo>
                    <a:pt x="3151163" y="0"/>
                    <a:pt x="4060032" y="908869"/>
                    <a:pt x="4060032" y="2030016"/>
                  </a:cubicBezTo>
                  <a:cubicBezTo>
                    <a:pt x="4060032" y="3151163"/>
                    <a:pt x="3151163" y="4060032"/>
                    <a:pt x="2030016" y="4060032"/>
                  </a:cubicBezTo>
                  <a:cubicBezTo>
                    <a:pt x="908869" y="4060032"/>
                    <a:pt x="0" y="3151163"/>
                    <a:pt x="0" y="2030016"/>
                  </a:cubicBezTo>
                  <a:close/>
                </a:path>
              </a:pathLst>
            </a:custGeom>
            <a:solidFill>
              <a:srgbClr val="C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lIns="677128" tIns="677128" rIns="677128" bIns="677128" spcCol="1270" anchor="ctr"/>
            <a:lstStyle/>
            <a:p>
              <a:pPr eaLnBrk="1" hangingPunct="1">
                <a:defRPr/>
              </a:pPr>
              <a:endParaRPr lang="zh-CN" altLang="en-US" sz="1400" dirty="0"/>
            </a:p>
          </p:txBody>
        </p:sp>
        <p:sp>
          <p:nvSpPr>
            <p:cNvPr id="36" name="矩形 61"/>
            <p:cNvSpPr>
              <a:spLocks noChangeArrowheads="1"/>
            </p:cNvSpPr>
            <p:nvPr/>
          </p:nvSpPr>
          <p:spPr bwMode="auto">
            <a:xfrm>
              <a:off x="5748430" y="2835348"/>
              <a:ext cx="1543156" cy="8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a:solidFill>
                    <a:schemeClr val="bg1"/>
                  </a:solidFill>
                </a:rPr>
                <a:t>background-color:red;</a:t>
              </a:r>
              <a:endParaRPr lang="zh-CN" altLang="en-US">
                <a:solidFill>
                  <a:schemeClr val="bg1"/>
                </a:solidFill>
              </a:endParaRPr>
            </a:p>
          </p:txBody>
        </p:sp>
      </p:grpSp>
    </p:spTree>
    <p:custDataLst>
      <p:tags r:id="rId1"/>
    </p:custDataLst>
    <p:extLst>
      <p:ext uri="{BB962C8B-B14F-4D97-AF65-F5344CB8AC3E}">
        <p14:creationId xmlns:p14="http://schemas.microsoft.com/office/powerpoint/2010/main" val="26846540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anim calcmode="lin" valueType="num">
                                      <p:cBhvr>
                                        <p:cTn id="20" dur="500" fill="hold"/>
                                        <p:tgtEl>
                                          <p:spTgt spid="28"/>
                                        </p:tgtEl>
                                        <p:attrNameLst>
                                          <p:attrName>ppt_w</p:attrName>
                                        </p:attrNameLst>
                                      </p:cBhvr>
                                      <p:tavLst>
                                        <p:tav tm="0" fmla="#ppt_w*sin(2.5*pi*$)">
                                          <p:val>
                                            <p:fltVal val="0"/>
                                          </p:val>
                                        </p:tav>
                                        <p:tav tm="100000">
                                          <p:val>
                                            <p:fltVal val="1"/>
                                          </p:val>
                                        </p:tav>
                                      </p:tavLst>
                                    </p:anim>
                                    <p:anim calcmode="lin" valueType="num">
                                      <p:cBhvr>
                                        <p:cTn id="21" dur="500" fill="hold"/>
                                        <p:tgtEl>
                                          <p:spTgt spid="28"/>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45"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anim calcmode="lin" valueType="num">
                                      <p:cBhvr>
                                        <p:cTn id="26" dur="500" fill="hold"/>
                                        <p:tgtEl>
                                          <p:spTgt spid="31"/>
                                        </p:tgtEl>
                                        <p:attrNameLst>
                                          <p:attrName>ppt_w</p:attrName>
                                        </p:attrNameLst>
                                      </p:cBhvr>
                                      <p:tavLst>
                                        <p:tav tm="0" fmla="#ppt_w*sin(2.5*pi*$)">
                                          <p:val>
                                            <p:fltVal val="0"/>
                                          </p:val>
                                        </p:tav>
                                        <p:tav tm="100000">
                                          <p:val>
                                            <p:fltVal val="1"/>
                                          </p:val>
                                        </p:tav>
                                      </p:tavLst>
                                    </p:anim>
                                    <p:anim calcmode="lin" valueType="num">
                                      <p:cBhvr>
                                        <p:cTn id="27" dur="500" fill="hold"/>
                                        <p:tgtEl>
                                          <p:spTgt spid="31"/>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45" presetClass="entr" presetSubtype="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anim calcmode="lin" valueType="num">
                                      <p:cBhvr>
                                        <p:cTn id="32" dur="500" fill="hold"/>
                                        <p:tgtEl>
                                          <p:spTgt spid="34"/>
                                        </p:tgtEl>
                                        <p:attrNameLst>
                                          <p:attrName>ppt_w</p:attrName>
                                        </p:attrNameLst>
                                      </p:cBhvr>
                                      <p:tavLst>
                                        <p:tav tm="0" fmla="#ppt_w*sin(2.5*pi*$)">
                                          <p:val>
                                            <p:fltVal val="0"/>
                                          </p:val>
                                        </p:tav>
                                        <p:tav tm="100000">
                                          <p:val>
                                            <p:fltVal val="1"/>
                                          </p:val>
                                        </p:tav>
                                      </p:tavLst>
                                    </p:anim>
                                    <p:anim calcmode="lin" valueType="num">
                                      <p:cBhvr>
                                        <p:cTn id="33"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417861" y="214124"/>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3.7.2 </a:t>
            </a:r>
            <a:r>
              <a:rPr lang="zh-CN" altLang="en-US" dirty="0"/>
              <a:t>选择器优先级</a:t>
            </a:r>
          </a:p>
        </p:txBody>
      </p:sp>
      <p:sp>
        <p:nvSpPr>
          <p:cNvPr id="70659" name="Rectangle 3"/>
          <p:cNvSpPr>
            <a:spLocks noGrp="1" noChangeArrowheads="1"/>
          </p:cNvSpPr>
          <p:nvPr>
            <p:ph type="body" idx="1"/>
          </p:nvPr>
        </p:nvSpPr>
        <p:spPr>
          <a:xfrm>
            <a:off x="1417861" y="836613"/>
            <a:ext cx="9289032" cy="4597400"/>
          </a:xfrm>
        </p:spPr>
        <p:txBody>
          <a:bodyPr/>
          <a:lstStyle/>
          <a:p>
            <a:pPr>
              <a:buFont typeface="Wingdings" panose="05000000000000000000" pitchFamily="2" charset="2"/>
              <a:buNone/>
            </a:pPr>
            <a:r>
              <a:rPr lang="fr-FR" altLang="zh-CN" b="1" dirty="0" smtClean="0">
                <a:latin typeface="+mn-ea"/>
              </a:rPr>
              <a:t>1. </a:t>
            </a:r>
            <a:r>
              <a:rPr lang="zh-CN" altLang="zh-CN" b="1" dirty="0" smtClean="0">
                <a:latin typeface="+mn-ea"/>
              </a:rPr>
              <a:t>基本选择器的优先级</a:t>
            </a:r>
            <a:endParaRPr lang="zh-CN" altLang="zh-CN" dirty="0" smtClean="0">
              <a:latin typeface="+mn-ea"/>
            </a:endParaRPr>
          </a:p>
          <a:p>
            <a:pPr>
              <a:buFont typeface="Wingdings" panose="05000000000000000000" pitchFamily="2" charset="2"/>
              <a:buNone/>
            </a:pPr>
            <a:r>
              <a:rPr lang="zh-CN" altLang="zh-CN" dirty="0" smtClean="0">
                <a:latin typeface="+mn-ea"/>
              </a:rPr>
              <a:t>对基本选择器来说，优先级的关系为：</a:t>
            </a:r>
          </a:p>
          <a:p>
            <a:pPr>
              <a:buFont typeface="Wingdings" panose="05000000000000000000" pitchFamily="2" charset="2"/>
              <a:buNone/>
            </a:pPr>
            <a:r>
              <a:rPr lang="en-US" altLang="zh-CN" dirty="0" smtClean="0">
                <a:latin typeface="+mn-ea"/>
              </a:rPr>
              <a:t> </a:t>
            </a:r>
            <a:endParaRPr lang="zh-CN" altLang="zh-CN" dirty="0" smtClean="0">
              <a:latin typeface="+mn-ea"/>
            </a:endParaRPr>
          </a:p>
          <a:p>
            <a:pPr>
              <a:buNone/>
            </a:pPr>
            <a:r>
              <a:rPr lang="zh-CN" altLang="en-US" b="1" dirty="0" smtClean="0">
                <a:latin typeface="+mn-ea"/>
              </a:rPr>
              <a:t>行内选择器</a:t>
            </a:r>
            <a:r>
              <a:rPr lang="en-US" altLang="zh-CN" b="1" dirty="0">
                <a:latin typeface="+mn-ea"/>
              </a:rPr>
              <a:t>&gt;</a:t>
            </a:r>
            <a:r>
              <a:rPr lang="en-US" altLang="zh-CN" b="1" dirty="0" smtClean="0">
                <a:latin typeface="+mn-ea"/>
              </a:rPr>
              <a:t>id&gt;class&gt;</a:t>
            </a:r>
            <a:r>
              <a:rPr lang="en-US" altLang="zh-CN" b="1" dirty="0" err="1" smtClean="0">
                <a:latin typeface="+mn-ea"/>
              </a:rPr>
              <a:t>tagName</a:t>
            </a:r>
            <a:r>
              <a:rPr lang="en-US" altLang="zh-CN" b="1" dirty="0" smtClean="0">
                <a:latin typeface="+mn-ea"/>
              </a:rPr>
              <a:t>&gt;*</a:t>
            </a:r>
          </a:p>
          <a:p>
            <a:pPr>
              <a:buFont typeface="Wingdings" panose="05000000000000000000" pitchFamily="2" charset="2"/>
              <a:buNone/>
            </a:pPr>
            <a:endParaRPr lang="en-US" altLang="zh-CN" b="1" dirty="0" smtClean="0">
              <a:latin typeface="+mn-ea"/>
            </a:endParaRPr>
          </a:p>
          <a:p>
            <a:pPr>
              <a:buFont typeface="Wingdings" panose="05000000000000000000" pitchFamily="2" charset="2"/>
              <a:buNone/>
            </a:pPr>
            <a:r>
              <a:rPr lang="en-US" altLang="zh-CN" dirty="0" smtClean="0">
                <a:latin typeface="+mn-ea"/>
              </a:rPr>
              <a:t>id</a:t>
            </a:r>
            <a:r>
              <a:rPr lang="zh-CN" altLang="zh-CN" dirty="0" smtClean="0">
                <a:latin typeface="+mn-ea"/>
              </a:rPr>
              <a:t>选择器是某一元素的特定标识，相应的样式优先级最高，其次是类选择器，再次是 </a:t>
            </a:r>
            <a:r>
              <a:rPr lang="en-US" altLang="zh-CN" dirty="0" smtClean="0">
                <a:latin typeface="+mn-ea"/>
              </a:rPr>
              <a:t>HTML</a:t>
            </a:r>
            <a:r>
              <a:rPr lang="zh-CN" altLang="zh-CN" dirty="0" smtClean="0">
                <a:latin typeface="+mn-ea"/>
              </a:rPr>
              <a:t>标签选择器本身，优先级最低的是通配符选择器。如果想改变原有的优先级关系，可以用</a:t>
            </a:r>
            <a:r>
              <a:rPr lang="en-US" altLang="zh-CN" dirty="0" smtClean="0">
                <a:latin typeface="+mn-ea"/>
              </a:rPr>
              <a:t>!important</a:t>
            </a:r>
            <a:r>
              <a:rPr lang="zh-CN" altLang="zh-CN" dirty="0" smtClean="0">
                <a:latin typeface="+mn-ea"/>
              </a:rPr>
              <a:t>提升样式表的优先级。</a:t>
            </a:r>
          </a:p>
          <a:p>
            <a:pPr>
              <a:buFont typeface="Wingdings" panose="05000000000000000000" pitchFamily="2" charset="2"/>
              <a:buNone/>
            </a:pPr>
            <a:endParaRPr lang="en-US" altLang="zh-CN" b="1" dirty="0" smtClean="0">
              <a:latin typeface="+mn-ea"/>
            </a:endParaRPr>
          </a:p>
          <a:p>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6111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45854" y="228601"/>
            <a:ext cx="8954642"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3.7.2 </a:t>
            </a:r>
            <a:r>
              <a:rPr lang="zh-CN" altLang="en-US" dirty="0"/>
              <a:t>选择器</a:t>
            </a:r>
            <a:r>
              <a:rPr lang="zh-CN" altLang="en-US" dirty="0" smtClean="0"/>
              <a:t>优先级</a:t>
            </a:r>
            <a:endParaRPr lang="zh-CN" altLang="en-US" dirty="0"/>
          </a:p>
        </p:txBody>
      </p:sp>
      <p:sp>
        <p:nvSpPr>
          <p:cNvPr id="71683" name="Rectangle 3"/>
          <p:cNvSpPr>
            <a:spLocks noGrp="1" noChangeArrowheads="1"/>
          </p:cNvSpPr>
          <p:nvPr>
            <p:ph type="body" idx="1"/>
          </p:nvPr>
        </p:nvSpPr>
        <p:spPr>
          <a:xfrm>
            <a:off x="913805" y="908720"/>
            <a:ext cx="10513168" cy="4176563"/>
          </a:xfrm>
        </p:spPr>
        <p:txBody>
          <a:bodyPr/>
          <a:lstStyle/>
          <a:p>
            <a:pPr>
              <a:lnSpc>
                <a:spcPct val="150000"/>
              </a:lnSpc>
              <a:spcBef>
                <a:spcPts val="0"/>
              </a:spcBef>
              <a:buFont typeface="Wingdings" panose="05000000000000000000" pitchFamily="2" charset="2"/>
              <a:buNone/>
            </a:pPr>
            <a:r>
              <a:rPr lang="fr-FR" altLang="zh-CN" b="1" dirty="0" smtClean="0">
                <a:latin typeface="+mn-ea"/>
              </a:rPr>
              <a:t>2. </a:t>
            </a:r>
            <a:r>
              <a:rPr lang="zh-CN" altLang="zh-CN" b="1" dirty="0" smtClean="0">
                <a:latin typeface="+mn-ea"/>
              </a:rPr>
              <a:t>多元素组合选择器的优先级</a:t>
            </a:r>
            <a:endParaRPr lang="zh-CN" altLang="zh-CN" dirty="0" smtClean="0">
              <a:latin typeface="+mn-ea"/>
            </a:endParaRPr>
          </a:p>
          <a:p>
            <a:pPr>
              <a:lnSpc>
                <a:spcPct val="150000"/>
              </a:lnSpc>
              <a:spcBef>
                <a:spcPts val="0"/>
              </a:spcBef>
              <a:buFont typeface="Wingdings" panose="05000000000000000000" pitchFamily="2" charset="2"/>
              <a:buNone/>
            </a:pPr>
            <a:r>
              <a:rPr lang="zh-CN" altLang="zh-CN" dirty="0" smtClean="0">
                <a:latin typeface="+mn-ea"/>
              </a:rPr>
              <a:t>当使用多元素组合的选择器时，优先级的判断会比单一的基本选择器要复杂一些，可通过以下几条规则进行判断：</a:t>
            </a:r>
          </a:p>
          <a:p>
            <a:pPr>
              <a:lnSpc>
                <a:spcPct val="150000"/>
              </a:lnSpc>
              <a:spcBef>
                <a:spcPts val="0"/>
              </a:spcBef>
              <a:buFont typeface="Wingdings" panose="05000000000000000000" pitchFamily="2" charset="2"/>
              <a:buNone/>
            </a:pPr>
            <a:r>
              <a:rPr lang="zh-CN" altLang="zh-CN" dirty="0" smtClean="0">
                <a:latin typeface="+mn-ea"/>
              </a:rPr>
              <a:t>（</a:t>
            </a:r>
            <a:r>
              <a:rPr lang="fr-FR" altLang="zh-CN" dirty="0" smtClean="0">
                <a:latin typeface="+mn-ea"/>
              </a:rPr>
              <a:t>1</a:t>
            </a:r>
            <a:r>
              <a:rPr lang="zh-CN" altLang="zh-CN" dirty="0" smtClean="0">
                <a:latin typeface="+mn-ea"/>
              </a:rPr>
              <a:t>）首要的原则是控制对象的精准度，越精准控制相应元素的选择器优先级越高；</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2</a:t>
            </a:r>
            <a:r>
              <a:rPr lang="zh-CN" altLang="zh-CN" dirty="0" smtClean="0">
                <a:latin typeface="+mn-ea"/>
              </a:rPr>
              <a:t>）当控制的精准度相同时，如果</a:t>
            </a:r>
            <a:r>
              <a:rPr lang="en-US" altLang="zh-CN" dirty="0" smtClean="0">
                <a:latin typeface="+mn-ea"/>
              </a:rPr>
              <a:t>id</a:t>
            </a:r>
            <a:r>
              <a:rPr lang="zh-CN" altLang="zh-CN" dirty="0" smtClean="0">
                <a:latin typeface="+mn-ea"/>
              </a:rPr>
              <a:t>选择器的个数不相等，则</a:t>
            </a:r>
            <a:r>
              <a:rPr lang="fr-FR" altLang="zh-CN" dirty="0" smtClean="0">
                <a:latin typeface="+mn-ea"/>
              </a:rPr>
              <a:t>id</a:t>
            </a:r>
            <a:r>
              <a:rPr lang="zh-CN" altLang="zh-CN" dirty="0" smtClean="0">
                <a:latin typeface="+mn-ea"/>
              </a:rPr>
              <a:t>个数越多的优先级越高；</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3</a:t>
            </a:r>
            <a:r>
              <a:rPr lang="zh-CN" altLang="zh-CN" dirty="0" smtClean="0">
                <a:latin typeface="+mn-ea"/>
              </a:rPr>
              <a:t>）当精准度和</a:t>
            </a:r>
            <a:r>
              <a:rPr lang="en-US" altLang="zh-CN" dirty="0" smtClean="0">
                <a:latin typeface="+mn-ea"/>
              </a:rPr>
              <a:t>id</a:t>
            </a:r>
            <a:r>
              <a:rPr lang="zh-CN" altLang="zh-CN" dirty="0" smtClean="0">
                <a:latin typeface="+mn-ea"/>
              </a:rPr>
              <a:t>数都相同时，则</a:t>
            </a:r>
            <a:r>
              <a:rPr lang="fr-FR" altLang="zh-CN" dirty="0" smtClean="0">
                <a:latin typeface="+mn-ea"/>
              </a:rPr>
              <a:t>class</a:t>
            </a:r>
            <a:r>
              <a:rPr lang="zh-CN" altLang="zh-CN" dirty="0" smtClean="0">
                <a:latin typeface="+mn-ea"/>
              </a:rPr>
              <a:t>个数越多的优先级越高；</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4</a:t>
            </a:r>
            <a:r>
              <a:rPr lang="zh-CN" altLang="zh-CN" dirty="0" smtClean="0">
                <a:latin typeface="+mn-ea"/>
              </a:rPr>
              <a:t>）当前</a:t>
            </a:r>
            <a:r>
              <a:rPr lang="en-US" altLang="zh-CN" dirty="0" smtClean="0">
                <a:latin typeface="+mn-ea"/>
              </a:rPr>
              <a:t>3</a:t>
            </a:r>
            <a:r>
              <a:rPr lang="zh-CN" altLang="zh-CN" dirty="0" smtClean="0">
                <a:latin typeface="+mn-ea"/>
              </a:rPr>
              <a:t>个条件都相同时，则</a:t>
            </a:r>
            <a:r>
              <a:rPr lang="en-US" altLang="zh-CN" dirty="0" err="1" smtClean="0">
                <a:latin typeface="+mn-ea"/>
              </a:rPr>
              <a:t>tagName</a:t>
            </a:r>
            <a:r>
              <a:rPr lang="zh-CN" altLang="zh-CN" dirty="0" smtClean="0">
                <a:latin typeface="+mn-ea"/>
              </a:rPr>
              <a:t>（标签名）个数越多的优先级越高；</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5</a:t>
            </a:r>
            <a:r>
              <a:rPr lang="zh-CN" altLang="zh-CN" dirty="0" smtClean="0">
                <a:latin typeface="+mn-ea"/>
              </a:rPr>
              <a:t>）对同优先级的样式冲突，则后定义的样式覆盖前面定义的样式。</a:t>
            </a:r>
          </a:p>
          <a:p>
            <a:pPr>
              <a:lnSpc>
                <a:spcPct val="150000"/>
              </a:lnSpc>
              <a:spcBef>
                <a:spcPts val="0"/>
              </a:spcBef>
              <a:buFont typeface="Wingdings" panose="05000000000000000000" pitchFamily="2" charset="2"/>
              <a:buNone/>
            </a:pPr>
            <a:r>
              <a:rPr lang="zh-CN" altLang="zh-CN" dirty="0" smtClean="0">
                <a:latin typeface="+mn-ea"/>
              </a:rPr>
              <a:t>比如，在控制对象的精度相同的情况下，</a:t>
            </a:r>
            <a:r>
              <a:rPr lang="fr-FR" altLang="zh-CN" dirty="0" smtClean="0">
                <a:latin typeface="+mn-ea"/>
              </a:rPr>
              <a:t>#wrap ul li .list{} </a:t>
            </a:r>
            <a:r>
              <a:rPr lang="zh-CN" altLang="zh-CN" dirty="0" smtClean="0">
                <a:latin typeface="+mn-ea"/>
              </a:rPr>
              <a:t>和</a:t>
            </a:r>
            <a:r>
              <a:rPr lang="fr-FR" altLang="zh-CN" dirty="0" smtClean="0">
                <a:latin typeface="+mn-ea"/>
              </a:rPr>
              <a:t>.wrap ul li #list{}</a:t>
            </a:r>
            <a:r>
              <a:rPr lang="zh-CN" altLang="zh-CN" dirty="0" smtClean="0">
                <a:latin typeface="+mn-ea"/>
              </a:rPr>
              <a:t>优先级一样。</a:t>
            </a: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9505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61940" y="152121"/>
            <a:ext cx="9660977" cy="635000"/>
          </a:xfrm>
        </p:spPr>
        <p:txBody>
          <a:bodyPr/>
          <a:lstStyle/>
          <a:p>
            <a:r>
              <a:rPr lang="en-US" altLang="zh-CN" dirty="0"/>
              <a:t>3.7.2 </a:t>
            </a:r>
            <a:r>
              <a:rPr lang="zh-CN" altLang="en-US" dirty="0"/>
              <a:t>选择器优先级</a:t>
            </a:r>
          </a:p>
        </p:txBody>
      </p:sp>
      <p:sp>
        <p:nvSpPr>
          <p:cNvPr id="4" name="矩形 3"/>
          <p:cNvSpPr>
            <a:spLocks noChangeArrowheads="1"/>
          </p:cNvSpPr>
          <p:nvPr/>
        </p:nvSpPr>
        <p:spPr bwMode="auto">
          <a:xfrm>
            <a:off x="1063208" y="787121"/>
            <a:ext cx="2338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a:solidFill>
                  <a:srgbClr val="1369B2"/>
                </a:solidFill>
                <a:latin typeface="微软雅黑" panose="020B0503020204020204" pitchFamily="34" charset="-122"/>
                <a:ea typeface="微软雅黑" panose="020B0503020204020204" pitchFamily="34" charset="-122"/>
              </a:rPr>
              <a:t>来看一个例子：</a:t>
            </a:r>
          </a:p>
        </p:txBody>
      </p:sp>
      <p:grpSp>
        <p:nvGrpSpPr>
          <p:cNvPr id="5" name="组合 4"/>
          <p:cNvGrpSpPr>
            <a:grpSpLocks/>
          </p:cNvGrpSpPr>
          <p:nvPr/>
        </p:nvGrpSpPr>
        <p:grpSpPr bwMode="auto">
          <a:xfrm>
            <a:off x="1063208" y="1415188"/>
            <a:ext cx="7649686" cy="4557144"/>
            <a:chOff x="271778" y="2614347"/>
            <a:chExt cx="7201466" cy="3943343"/>
          </a:xfrm>
        </p:grpSpPr>
        <p:sp>
          <p:nvSpPr>
            <p:cNvPr id="6" name="矩形 5"/>
            <p:cNvSpPr/>
            <p:nvPr/>
          </p:nvSpPr>
          <p:spPr>
            <a:xfrm>
              <a:off x="387675" y="2614347"/>
              <a:ext cx="7085569" cy="1050641"/>
            </a:xfrm>
            <a:prstGeom prst="rect">
              <a:avLst/>
            </a:prstGeom>
            <a:ln w="19050">
              <a:solidFill>
                <a:schemeClr val="bg1">
                  <a:lumMod val="85000"/>
                </a:schemeClr>
              </a:solidFill>
            </a:ln>
          </p:spPr>
          <p:txBody>
            <a:bodyPr>
              <a:spAutoFit/>
            </a:bodyPr>
            <a:lstStyle/>
            <a:p>
              <a:pPr>
                <a:lnSpc>
                  <a:spcPct val="13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&lt;p class="father" id="header" &gt;</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3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	&lt;strong class="blue"&gt;</a:t>
              </a:r>
              <a:r>
                <a:rPr lang="zh-CN" altLang="zh-CN" dirty="0">
                  <a:solidFill>
                    <a:schemeClr val="bg2">
                      <a:lumMod val="25000"/>
                    </a:schemeClr>
                  </a:solidFill>
                  <a:latin typeface="微软雅黑" panose="020B0503020204020204" pitchFamily="34" charset="-122"/>
                  <a:ea typeface="微软雅黑" panose="020B0503020204020204" pitchFamily="34" charset="-122"/>
                </a:rPr>
                <a:t>文本的颜色</a:t>
              </a:r>
              <a:r>
                <a:rPr lang="en-US" altLang="zh-CN" dirty="0">
                  <a:solidFill>
                    <a:schemeClr val="bg2">
                      <a:lumMod val="25000"/>
                    </a:schemeClr>
                  </a:solidFill>
                  <a:latin typeface="微软雅黑" panose="020B0503020204020204" pitchFamily="34" charset="-122"/>
                  <a:ea typeface="微软雅黑" panose="020B0503020204020204" pitchFamily="34" charset="-122"/>
                </a:rPr>
                <a:t>&lt;/strong&gt;</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3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&lt;/p&gt;</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65448" y="4311382"/>
              <a:ext cx="7107796" cy="2246308"/>
            </a:xfrm>
            <a:prstGeom prst="rect">
              <a:avLst/>
            </a:prstGeom>
            <a:ln w="19050">
              <a:solidFill>
                <a:schemeClr val="bg1">
                  <a:lumMod val="85000"/>
                </a:schemeClr>
              </a:solidFill>
            </a:ln>
          </p:spPr>
          <p:txBody>
            <a:bodyPr>
              <a:spAutoFit/>
            </a:bodyPr>
            <a:lstStyle/>
            <a:p>
              <a:pPr>
                <a:lnSpc>
                  <a:spcPct val="12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p strong{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color:black</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:1+1*/</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25000"/>
                </a:lnSpc>
                <a:defRPr/>
              </a:pPr>
              <a:r>
                <a:rPr lang="en-US" altLang="zh-CN" dirty="0" err="1">
                  <a:solidFill>
                    <a:schemeClr val="bg2">
                      <a:lumMod val="25000"/>
                    </a:schemeClr>
                  </a:solidFill>
                  <a:latin typeface="微软雅黑" panose="020B0503020204020204" pitchFamily="34" charset="-122"/>
                  <a:ea typeface="微软雅黑" panose="020B0503020204020204" pitchFamily="34" charset="-122"/>
                </a:rPr>
                <a:t>strong.blue</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color:green</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:1+10*/</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2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.father strong{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color:yellow</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:10+1*/</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25000"/>
                </a:lnSpc>
                <a:defRPr/>
              </a:pPr>
              <a:r>
                <a:rPr lang="en-US" altLang="zh-CN" dirty="0" err="1">
                  <a:solidFill>
                    <a:schemeClr val="bg2">
                      <a:lumMod val="25000"/>
                    </a:schemeClr>
                  </a:solidFill>
                  <a:latin typeface="微软雅黑" panose="020B0503020204020204" pitchFamily="34" charset="-122"/>
                  <a:ea typeface="微软雅黑" panose="020B0503020204020204" pitchFamily="34" charset="-122"/>
                </a:rPr>
                <a:t>p.father</a:t>
              </a:r>
              <a:r>
                <a:rPr lang="en-US" altLang="zh-CN" dirty="0">
                  <a:solidFill>
                    <a:schemeClr val="bg2">
                      <a:lumMod val="25000"/>
                    </a:schemeClr>
                  </a:solidFill>
                  <a:latin typeface="微软雅黑" panose="020B0503020204020204" pitchFamily="34" charset="-122"/>
                  <a:ea typeface="微软雅黑" panose="020B0503020204020204" pitchFamily="34" charset="-122"/>
                </a:rPr>
                <a:t> strong{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color:orange</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:1+10+1*/</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25000"/>
                </a:lnSpc>
                <a:defRPr/>
              </a:pPr>
              <a:r>
                <a:rPr lang="en-US" altLang="zh-CN" dirty="0" err="1">
                  <a:solidFill>
                    <a:schemeClr val="bg2">
                      <a:lumMod val="25000"/>
                    </a:schemeClr>
                  </a:solidFill>
                  <a:latin typeface="微软雅黑" panose="020B0503020204020204" pitchFamily="34" charset="-122"/>
                  <a:ea typeface="微软雅黑" panose="020B0503020204020204" pitchFamily="34" charset="-122"/>
                </a:rPr>
                <a:t>p.father</a:t>
              </a:r>
              <a:r>
                <a:rPr lang="en-US" altLang="zh-CN" dirty="0">
                  <a:solidFill>
                    <a:schemeClr val="bg2">
                      <a:lumMod val="25000"/>
                    </a:schemeClr>
                  </a:solidFill>
                  <a:latin typeface="微软雅黑" panose="020B0503020204020204" pitchFamily="34" charset="-122"/>
                  <a:ea typeface="微软雅黑" panose="020B0503020204020204" pitchFamily="34" charset="-122"/>
                </a:rPr>
                <a:t> .blue{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color:gold</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:1+10+10*/ </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2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#header strong{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color:pink</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:100+1*/ </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a:p>
              <a:pPr>
                <a:lnSpc>
                  <a:spcPct val="125000"/>
                </a:lnSpc>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#header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strong.blue</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en-US" altLang="zh-CN" dirty="0" err="1">
                  <a:solidFill>
                    <a:schemeClr val="bg2">
                      <a:lumMod val="25000"/>
                    </a:schemeClr>
                  </a:solidFill>
                  <a:latin typeface="微软雅黑" panose="020B0503020204020204" pitchFamily="34" charset="-122"/>
                  <a:ea typeface="微软雅黑" panose="020B0503020204020204" pitchFamily="34" charset="-122"/>
                </a:rPr>
                <a:t>color:red</a:t>
              </a:r>
              <a:r>
                <a:rPr lang="en-US" altLang="zh-CN" dirty="0">
                  <a:solidFill>
                    <a:schemeClr val="bg2">
                      <a:lumMod val="25000"/>
                    </a:schemeClr>
                  </a:solidFill>
                  <a:latin typeface="微软雅黑" panose="020B0503020204020204" pitchFamily="34" charset="-122"/>
                  <a:ea typeface="微软雅黑" panose="020B0503020204020204" pitchFamily="34" charset="-122"/>
                </a:rPr>
                <a:t>;}                    /*</a:t>
              </a:r>
              <a:r>
                <a:rPr lang="zh-CN" altLang="zh-CN" dirty="0">
                  <a:solidFill>
                    <a:schemeClr val="bg2">
                      <a:lumMod val="25000"/>
                    </a:schemeClr>
                  </a:solidFill>
                  <a:latin typeface="微软雅黑" panose="020B0503020204020204" pitchFamily="34" charset="-122"/>
                  <a:ea typeface="微软雅黑" panose="020B0503020204020204" pitchFamily="34" charset="-122"/>
                </a:rPr>
                <a:t>权重为</a:t>
              </a:r>
              <a:r>
                <a:rPr lang="en-US" altLang="zh-CN" dirty="0">
                  <a:solidFill>
                    <a:schemeClr val="bg2">
                      <a:lumMod val="25000"/>
                    </a:schemeClr>
                  </a:solidFill>
                  <a:latin typeface="微软雅黑" panose="020B0503020204020204" pitchFamily="34" charset="-122"/>
                  <a:ea typeface="微软雅黑" panose="020B0503020204020204" pitchFamily="34" charset="-122"/>
                </a:rPr>
                <a:t>:100+1+10*/</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 name="矩形 70"/>
            <p:cNvSpPr>
              <a:spLocks noChangeArrowheads="1"/>
            </p:cNvSpPr>
            <p:nvPr/>
          </p:nvSpPr>
          <p:spPr bwMode="auto">
            <a:xfrm>
              <a:off x="271778" y="3862147"/>
              <a:ext cx="1694996" cy="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00B0F0"/>
                  </a:solidFill>
                  <a:latin typeface="微软雅黑" panose="020B0503020204020204" pitchFamily="34" charset="-122"/>
                  <a:ea typeface="微软雅黑" panose="020B0503020204020204" pitchFamily="34" charset="-122"/>
                </a:rPr>
                <a:t>对应的权重值：</a:t>
              </a:r>
              <a:endParaRPr lang="zh-CN" altLang="en-US" b="1">
                <a:solidFill>
                  <a:srgbClr val="00B0F0"/>
                </a:solidFill>
              </a:endParaRPr>
            </a:p>
          </p:txBody>
        </p:sp>
      </p:grpSp>
      <p:sp>
        <p:nvSpPr>
          <p:cNvPr id="9" name="矩形 8"/>
          <p:cNvSpPr/>
          <p:nvPr/>
        </p:nvSpPr>
        <p:spPr>
          <a:xfrm>
            <a:off x="2232402" y="5975611"/>
            <a:ext cx="2396810" cy="458908"/>
          </a:xfrm>
          <a:prstGeom prst="rect">
            <a:avLst/>
          </a:prstGeom>
        </p:spPr>
        <p:txBody>
          <a:bodyPr wrap="none">
            <a:spAutoFit/>
          </a:bodyPr>
          <a:lstStyle/>
          <a:p>
            <a:pPr>
              <a:lnSpc>
                <a:spcPct val="150000"/>
              </a:lnSpc>
            </a:pPr>
            <a:r>
              <a:rPr lang="zh-CN" altLang="en-US" dirty="0">
                <a:solidFill>
                  <a:srgbClr val="6600FF"/>
                </a:solidFill>
                <a:latin typeface="微软雅黑" panose="020B0503020204020204" pitchFamily="34" charset="-122"/>
                <a:ea typeface="微软雅黑" panose="020B0503020204020204" pitchFamily="34" charset="-122"/>
              </a:rPr>
              <a:t>继承样式的权重为</a:t>
            </a:r>
            <a:r>
              <a:rPr lang="en-US" altLang="zh-CN" dirty="0">
                <a:solidFill>
                  <a:srgbClr val="6600FF"/>
                </a:solidFill>
                <a:latin typeface="微软雅黑" panose="020B0503020204020204" pitchFamily="34" charset="-122"/>
                <a:ea typeface="微软雅黑" panose="020B0503020204020204" pitchFamily="34" charset="-122"/>
              </a:rPr>
              <a:t>0</a:t>
            </a:r>
            <a:r>
              <a:rPr lang="zh-CN" altLang="en-US" dirty="0">
                <a:solidFill>
                  <a:srgbClr val="66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4779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345854" y="228601"/>
            <a:ext cx="8954642"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3.7.3 </a:t>
            </a:r>
            <a:r>
              <a:rPr lang="zh-CN" altLang="en-US" dirty="0"/>
              <a:t>样式</a:t>
            </a:r>
            <a:r>
              <a:rPr lang="zh-CN" altLang="en-US" dirty="0" smtClean="0"/>
              <a:t>优先级</a:t>
            </a:r>
            <a:endParaRPr lang="zh-CN" altLang="en-US" dirty="0"/>
          </a:p>
        </p:txBody>
      </p:sp>
      <p:sp>
        <p:nvSpPr>
          <p:cNvPr id="72707" name="Rectangle 3"/>
          <p:cNvSpPr>
            <a:spLocks noGrp="1" noChangeArrowheads="1"/>
          </p:cNvSpPr>
          <p:nvPr>
            <p:ph type="body" idx="1"/>
          </p:nvPr>
        </p:nvSpPr>
        <p:spPr>
          <a:xfrm>
            <a:off x="1345854" y="980728"/>
            <a:ext cx="9361040" cy="4543425"/>
          </a:xfrm>
        </p:spPr>
        <p:txBody>
          <a:bodyPr/>
          <a:lstStyle/>
          <a:p>
            <a:pPr>
              <a:lnSpc>
                <a:spcPct val="150000"/>
              </a:lnSpc>
            </a:pPr>
            <a:r>
              <a:rPr lang="zh-CN" altLang="zh-CN" dirty="0" smtClean="0">
                <a:latin typeface="+mn-ea"/>
              </a:rPr>
              <a:t>当</a:t>
            </a:r>
            <a:r>
              <a:rPr lang="en-US" altLang="zh-CN" dirty="0" smtClean="0">
                <a:latin typeface="+mn-ea"/>
              </a:rPr>
              <a:t>HTML</a:t>
            </a:r>
            <a:r>
              <a:rPr lang="zh-CN" altLang="zh-CN" dirty="0" smtClean="0">
                <a:latin typeface="+mn-ea"/>
              </a:rPr>
              <a:t>与</a:t>
            </a:r>
            <a:r>
              <a:rPr lang="en-US" altLang="zh-CN" dirty="0" smtClean="0">
                <a:latin typeface="+mn-ea"/>
              </a:rPr>
              <a:t>CSS</a:t>
            </a:r>
            <a:r>
              <a:rPr lang="zh-CN" altLang="zh-CN" dirty="0" smtClean="0">
                <a:latin typeface="+mn-ea"/>
              </a:rPr>
              <a:t>样式有冲突时，浏览器按</a:t>
            </a:r>
            <a:r>
              <a:rPr lang="en-US" altLang="zh-CN" dirty="0" smtClean="0">
                <a:latin typeface="+mn-ea"/>
              </a:rPr>
              <a:t>CSS</a:t>
            </a:r>
            <a:r>
              <a:rPr lang="zh-CN" altLang="zh-CN" dirty="0" smtClean="0">
                <a:latin typeface="+mn-ea"/>
              </a:rPr>
              <a:t>样式中定义的属性来显示，而当应用在同一个元素上的两个</a:t>
            </a:r>
            <a:r>
              <a:rPr lang="en-US" altLang="zh-CN" dirty="0" smtClean="0">
                <a:latin typeface="+mn-ea"/>
              </a:rPr>
              <a:t>CSS</a:t>
            </a:r>
            <a:r>
              <a:rPr lang="zh-CN" altLang="zh-CN" dirty="0" smtClean="0">
                <a:latin typeface="+mn-ea"/>
              </a:rPr>
              <a:t>样式发生冲突时，在不考虑选择器优先级的情况下，浏览器一般按照与该元素关系远近来显示，这可以简单地称之为</a:t>
            </a:r>
            <a:r>
              <a:rPr lang="zh-CN" altLang="zh-CN" b="1" dirty="0" smtClean="0">
                <a:latin typeface="+mn-ea"/>
              </a:rPr>
              <a:t>就近原则</a:t>
            </a:r>
            <a:r>
              <a:rPr lang="zh-CN" altLang="zh-CN" dirty="0" smtClean="0">
                <a:latin typeface="+mn-ea"/>
              </a:rPr>
              <a:t>。</a:t>
            </a:r>
            <a:endParaRPr lang="en-US" altLang="zh-CN" dirty="0" smtClean="0">
              <a:latin typeface="+mn-ea"/>
            </a:endParaRPr>
          </a:p>
          <a:p>
            <a:pPr>
              <a:lnSpc>
                <a:spcPct val="150000"/>
              </a:lnSpc>
            </a:pPr>
            <a:r>
              <a:rPr lang="zh-CN" altLang="zh-CN" dirty="0" smtClean="0">
                <a:latin typeface="+mn-ea"/>
              </a:rPr>
              <a:t>如果我们的固有的结构不能变化，但又想提升样式的优先级，同样可以使用前面介绍过的</a:t>
            </a:r>
            <a:r>
              <a:rPr lang="en-US" altLang="zh-CN" dirty="0" smtClean="0">
                <a:latin typeface="+mn-ea"/>
              </a:rPr>
              <a:t>!important</a:t>
            </a:r>
            <a:r>
              <a:rPr lang="zh-CN" altLang="zh-CN" dirty="0" smtClean="0">
                <a:latin typeface="+mn-ea"/>
              </a:rPr>
              <a:t>来改变默认的优先级。</a:t>
            </a:r>
          </a:p>
          <a:p>
            <a:pPr>
              <a:lnSpc>
                <a:spcPct val="150000"/>
              </a:lnSpc>
            </a:pPr>
            <a:r>
              <a:rPr lang="zh-CN" altLang="zh-CN" dirty="0" smtClean="0">
                <a:latin typeface="+mn-ea"/>
              </a:rPr>
              <a:t>对可能使用不同的选择器和不同的样式定义方法，首先考虑选择器的优先级，其次直接使用就近原则来判断是最简单有效的方法。</a:t>
            </a:r>
          </a:p>
          <a:p>
            <a:pPr>
              <a:lnSpc>
                <a:spcPct val="150000"/>
              </a:lnSpc>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915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45853"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3.7.4 </a:t>
            </a:r>
            <a:r>
              <a:rPr lang="en-US" altLang="zh-CN" dirty="0"/>
              <a:t>CSS</a:t>
            </a:r>
            <a:r>
              <a:rPr lang="zh-CN" altLang="en-US" dirty="0"/>
              <a:t>书写</a:t>
            </a:r>
            <a:r>
              <a:rPr lang="zh-CN" altLang="en-US" dirty="0" smtClean="0"/>
              <a:t>顺序</a:t>
            </a:r>
            <a:endParaRPr lang="zh-CN" altLang="en-US" dirty="0"/>
          </a:p>
        </p:txBody>
      </p:sp>
      <p:sp>
        <p:nvSpPr>
          <p:cNvPr id="73731" name="Rectangle 3"/>
          <p:cNvSpPr>
            <a:spLocks noGrp="1" noChangeArrowheads="1"/>
          </p:cNvSpPr>
          <p:nvPr>
            <p:ph type="body" idx="1"/>
          </p:nvPr>
        </p:nvSpPr>
        <p:spPr>
          <a:xfrm>
            <a:off x="1312383" y="908720"/>
            <a:ext cx="9610534" cy="4911725"/>
          </a:xfrm>
        </p:spPr>
        <p:txBody>
          <a:bodyPr/>
          <a:lstStyle/>
          <a:p>
            <a:pPr>
              <a:lnSpc>
                <a:spcPct val="150000"/>
              </a:lnSpc>
              <a:spcBef>
                <a:spcPts val="0"/>
              </a:spcBef>
              <a:buFont typeface="Wingdings" panose="05000000000000000000" pitchFamily="2" charset="2"/>
              <a:buNone/>
            </a:pPr>
            <a:r>
              <a:rPr lang="zh-CN" altLang="zh-CN" dirty="0" smtClean="0">
                <a:latin typeface="+mn-ea"/>
              </a:rPr>
              <a:t>一般建议按照以下的分类顺序依次书写</a:t>
            </a:r>
            <a:r>
              <a:rPr lang="en-US" altLang="zh-CN" dirty="0" smtClean="0">
                <a:latin typeface="+mn-ea"/>
              </a:rPr>
              <a:t>CSS</a:t>
            </a:r>
            <a:r>
              <a:rPr lang="zh-CN" altLang="zh-CN" dirty="0" smtClean="0">
                <a:latin typeface="+mn-ea"/>
              </a:rPr>
              <a:t>规则：</a:t>
            </a:r>
            <a:endParaRPr lang="en-US" altLang="zh-CN" dirty="0" smtClean="0">
              <a:latin typeface="+mn-ea"/>
            </a:endParaRPr>
          </a:p>
          <a:p>
            <a:pPr>
              <a:lnSpc>
                <a:spcPct val="150000"/>
              </a:lnSpc>
              <a:spcBef>
                <a:spcPts val="0"/>
              </a:spcBef>
              <a:buFont typeface="Wingdings" panose="05000000000000000000" pitchFamily="2" charset="2"/>
              <a:buNone/>
            </a:pPr>
            <a:endParaRPr lang="zh-CN" altLang="zh-CN" dirty="0" smtClean="0">
              <a:latin typeface="+mn-ea"/>
            </a:endParaRP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1</a:t>
            </a:r>
            <a:r>
              <a:rPr lang="zh-CN" altLang="zh-CN" dirty="0" smtClean="0">
                <a:latin typeface="+mn-ea"/>
              </a:rPr>
              <a:t>）显示属性（如</a:t>
            </a:r>
            <a:r>
              <a:rPr lang="en-US" altLang="zh-CN" dirty="0" smtClean="0">
                <a:latin typeface="+mn-ea"/>
              </a:rPr>
              <a:t>display</a:t>
            </a:r>
            <a:r>
              <a:rPr lang="zh-CN" altLang="zh-CN" dirty="0" smtClean="0">
                <a:latin typeface="+mn-ea"/>
              </a:rPr>
              <a:t>、</a:t>
            </a:r>
            <a:r>
              <a:rPr lang="en-US" altLang="zh-CN" dirty="0" smtClean="0">
                <a:latin typeface="+mn-ea"/>
              </a:rPr>
              <a:t>list-style</a:t>
            </a:r>
            <a:r>
              <a:rPr lang="zh-CN" altLang="zh-CN" dirty="0" smtClean="0">
                <a:latin typeface="+mn-ea"/>
              </a:rPr>
              <a:t>、</a:t>
            </a:r>
            <a:r>
              <a:rPr lang="en-US" altLang="zh-CN" dirty="0" smtClean="0">
                <a:latin typeface="+mn-ea"/>
              </a:rPr>
              <a:t>position</a:t>
            </a:r>
            <a:r>
              <a:rPr lang="zh-CN" altLang="zh-CN" dirty="0" smtClean="0">
                <a:latin typeface="+mn-ea"/>
              </a:rPr>
              <a:t>、</a:t>
            </a:r>
            <a:r>
              <a:rPr lang="en-US" altLang="zh-CN" dirty="0" smtClean="0">
                <a:latin typeface="+mn-ea"/>
              </a:rPr>
              <a:t>float</a:t>
            </a:r>
            <a:r>
              <a:rPr lang="zh-CN" altLang="zh-CN" dirty="0" smtClean="0">
                <a:latin typeface="+mn-ea"/>
              </a:rPr>
              <a:t>、</a:t>
            </a:r>
            <a:r>
              <a:rPr lang="en-US" altLang="zh-CN" dirty="0" smtClean="0">
                <a:latin typeface="+mn-ea"/>
              </a:rPr>
              <a:t>clear</a:t>
            </a:r>
            <a:r>
              <a:rPr lang="zh-CN" altLang="zh-CN" dirty="0" smtClean="0">
                <a:latin typeface="+mn-ea"/>
              </a:rPr>
              <a:t>等）</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2</a:t>
            </a:r>
            <a:r>
              <a:rPr lang="zh-CN" altLang="zh-CN" dirty="0" smtClean="0">
                <a:latin typeface="+mn-ea"/>
              </a:rPr>
              <a:t>）自身属性（如</a:t>
            </a:r>
            <a:r>
              <a:rPr lang="en-US" altLang="zh-CN" dirty="0" smtClean="0">
                <a:latin typeface="+mn-ea"/>
              </a:rPr>
              <a:t>width</a:t>
            </a:r>
            <a:r>
              <a:rPr lang="zh-CN" altLang="zh-CN" dirty="0" smtClean="0">
                <a:latin typeface="+mn-ea"/>
              </a:rPr>
              <a:t>、</a:t>
            </a:r>
            <a:r>
              <a:rPr lang="en-US" altLang="zh-CN" dirty="0" smtClean="0">
                <a:latin typeface="+mn-ea"/>
              </a:rPr>
              <a:t>height</a:t>
            </a:r>
            <a:r>
              <a:rPr lang="zh-CN" altLang="zh-CN" dirty="0" smtClean="0">
                <a:latin typeface="+mn-ea"/>
              </a:rPr>
              <a:t>、</a:t>
            </a:r>
            <a:r>
              <a:rPr lang="en-US" altLang="zh-CN" dirty="0" smtClean="0">
                <a:latin typeface="+mn-ea"/>
              </a:rPr>
              <a:t>margin</a:t>
            </a:r>
            <a:r>
              <a:rPr lang="zh-CN" altLang="zh-CN" dirty="0" smtClean="0">
                <a:latin typeface="+mn-ea"/>
              </a:rPr>
              <a:t>、</a:t>
            </a:r>
            <a:r>
              <a:rPr lang="en-US" altLang="zh-CN" dirty="0" smtClean="0">
                <a:latin typeface="+mn-ea"/>
              </a:rPr>
              <a:t>padding</a:t>
            </a:r>
            <a:r>
              <a:rPr lang="zh-CN" altLang="zh-CN" dirty="0" smtClean="0">
                <a:latin typeface="+mn-ea"/>
              </a:rPr>
              <a:t>、</a:t>
            </a:r>
            <a:r>
              <a:rPr lang="en-US" altLang="zh-CN" dirty="0" smtClean="0">
                <a:latin typeface="+mn-ea"/>
              </a:rPr>
              <a:t>border</a:t>
            </a:r>
            <a:r>
              <a:rPr lang="zh-CN" altLang="zh-CN" dirty="0" smtClean="0">
                <a:latin typeface="+mn-ea"/>
              </a:rPr>
              <a:t>、</a:t>
            </a:r>
            <a:r>
              <a:rPr lang="en-US" altLang="zh-CN" dirty="0" smtClean="0">
                <a:latin typeface="+mn-ea"/>
              </a:rPr>
              <a:t>background</a:t>
            </a:r>
            <a:r>
              <a:rPr lang="zh-CN" altLang="zh-CN" dirty="0" smtClean="0">
                <a:latin typeface="+mn-ea"/>
              </a:rPr>
              <a:t>等）</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3</a:t>
            </a:r>
            <a:r>
              <a:rPr lang="zh-CN" altLang="zh-CN" dirty="0" smtClean="0">
                <a:latin typeface="+mn-ea"/>
              </a:rPr>
              <a:t>）字体和文本属性（如</a:t>
            </a:r>
            <a:r>
              <a:rPr lang="en-US" altLang="zh-CN" dirty="0" smtClean="0">
                <a:latin typeface="+mn-ea"/>
              </a:rPr>
              <a:t>font</a:t>
            </a:r>
            <a:r>
              <a:rPr lang="zh-CN" altLang="zh-CN" dirty="0" smtClean="0">
                <a:latin typeface="+mn-ea"/>
              </a:rPr>
              <a:t>、</a:t>
            </a:r>
            <a:r>
              <a:rPr lang="en-US" altLang="zh-CN" dirty="0" smtClean="0">
                <a:latin typeface="+mn-ea"/>
              </a:rPr>
              <a:t>color</a:t>
            </a:r>
            <a:r>
              <a:rPr lang="zh-CN" altLang="zh-CN" dirty="0" smtClean="0">
                <a:latin typeface="+mn-ea"/>
              </a:rPr>
              <a:t>、</a:t>
            </a:r>
            <a:r>
              <a:rPr lang="en-US" altLang="zh-CN" dirty="0" smtClean="0">
                <a:latin typeface="+mn-ea"/>
              </a:rPr>
              <a:t>text-align</a:t>
            </a:r>
            <a:r>
              <a:rPr lang="zh-CN" altLang="zh-CN" dirty="0" smtClean="0">
                <a:latin typeface="+mn-ea"/>
              </a:rPr>
              <a:t>、</a:t>
            </a:r>
            <a:r>
              <a:rPr lang="en-US" altLang="zh-CN" dirty="0" smtClean="0">
                <a:latin typeface="+mn-ea"/>
              </a:rPr>
              <a:t>vertical-align</a:t>
            </a:r>
            <a:r>
              <a:rPr lang="zh-CN" altLang="zh-CN" dirty="0" smtClean="0">
                <a:latin typeface="+mn-ea"/>
              </a:rPr>
              <a:t>、</a:t>
            </a:r>
            <a:r>
              <a:rPr lang="en-US" altLang="zh-CN" dirty="0" smtClean="0">
                <a:latin typeface="+mn-ea"/>
              </a:rPr>
              <a:t>text-indent</a:t>
            </a:r>
            <a:r>
              <a:rPr lang="zh-CN" altLang="zh-CN" dirty="0" smtClean="0">
                <a:latin typeface="+mn-ea"/>
              </a:rPr>
              <a:t>等）</a:t>
            </a:r>
          </a:p>
          <a:p>
            <a:pPr>
              <a:lnSpc>
                <a:spcPct val="150000"/>
              </a:lnSpc>
              <a:spcBef>
                <a:spcPts val="0"/>
              </a:spcBef>
              <a:buFont typeface="Wingdings" panose="05000000000000000000" pitchFamily="2" charset="2"/>
              <a:buNone/>
            </a:pPr>
            <a:r>
              <a:rPr lang="zh-CN" altLang="zh-CN" dirty="0" smtClean="0">
                <a:latin typeface="+mn-ea"/>
              </a:rPr>
              <a:t>（</a:t>
            </a:r>
            <a:r>
              <a:rPr lang="en-US" altLang="zh-CN" dirty="0" smtClean="0">
                <a:latin typeface="+mn-ea"/>
              </a:rPr>
              <a:t>4</a:t>
            </a:r>
            <a:r>
              <a:rPr lang="zh-CN" altLang="zh-CN" dirty="0" smtClean="0">
                <a:latin typeface="+mn-ea"/>
              </a:rPr>
              <a:t>）</a:t>
            </a:r>
            <a:r>
              <a:rPr lang="en-US" altLang="zh-CN" dirty="0" smtClean="0">
                <a:latin typeface="+mn-ea"/>
              </a:rPr>
              <a:t>CSS3</a:t>
            </a:r>
            <a:r>
              <a:rPr lang="zh-CN" altLang="zh-CN" dirty="0" smtClean="0">
                <a:latin typeface="+mn-ea"/>
              </a:rPr>
              <a:t>中新增属性（如</a:t>
            </a:r>
            <a:r>
              <a:rPr lang="en-US" altLang="zh-CN" dirty="0" smtClean="0">
                <a:latin typeface="+mn-ea"/>
              </a:rPr>
              <a:t>content</a:t>
            </a:r>
            <a:r>
              <a:rPr lang="zh-CN" altLang="zh-CN" dirty="0" smtClean="0">
                <a:latin typeface="+mn-ea"/>
              </a:rPr>
              <a:t>、</a:t>
            </a:r>
            <a:r>
              <a:rPr lang="en-US" altLang="zh-CN" dirty="0" smtClean="0">
                <a:latin typeface="+mn-ea"/>
              </a:rPr>
              <a:t>box-shadow</a:t>
            </a:r>
            <a:r>
              <a:rPr lang="zh-CN" altLang="zh-CN" dirty="0" smtClean="0">
                <a:latin typeface="+mn-ea"/>
              </a:rPr>
              <a:t>、</a:t>
            </a:r>
            <a:r>
              <a:rPr lang="en-US" altLang="zh-CN" dirty="0" smtClean="0">
                <a:latin typeface="+mn-ea"/>
              </a:rPr>
              <a:t>border-radius</a:t>
            </a:r>
            <a:r>
              <a:rPr lang="zh-CN" altLang="zh-CN" dirty="0" smtClean="0">
                <a:latin typeface="+mn-ea"/>
              </a:rPr>
              <a:t>、</a:t>
            </a:r>
            <a:r>
              <a:rPr lang="en-US" altLang="zh-CN" dirty="0" smtClean="0">
                <a:latin typeface="+mn-ea"/>
              </a:rPr>
              <a:t>transform</a:t>
            </a:r>
            <a:r>
              <a:rPr lang="zh-CN" altLang="zh-CN" dirty="0" smtClean="0">
                <a:latin typeface="+mn-ea"/>
              </a:rPr>
              <a:t>等）</a:t>
            </a:r>
          </a:p>
          <a:p>
            <a:pPr>
              <a:lnSpc>
                <a:spcPct val="150000"/>
              </a:lnSpc>
              <a:spcBef>
                <a:spcPts val="0"/>
              </a:spcBef>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65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mn-ea"/>
              </a:rPr>
              <a:t>CSS</a:t>
            </a:r>
            <a:r>
              <a:rPr lang="zh-CN" altLang="en-US" dirty="0">
                <a:latin typeface="+mn-ea"/>
              </a:rPr>
              <a:t>的思想就是首先指定对什么“对象”进行设置，然后指定对该对象的哪个方面的“属性”进行设置，最后给出该设置的“值”。因此，概括来说，</a:t>
            </a:r>
            <a:r>
              <a:rPr lang="en-US" altLang="zh-CN" dirty="0">
                <a:latin typeface="+mn-ea"/>
              </a:rPr>
              <a:t>CSS</a:t>
            </a:r>
            <a:r>
              <a:rPr lang="zh-CN" altLang="en-US" dirty="0">
                <a:latin typeface="+mn-ea"/>
              </a:rPr>
              <a:t>就是由</a:t>
            </a:r>
            <a:r>
              <a:rPr lang="en-US" altLang="zh-CN" dirty="0">
                <a:latin typeface="+mn-ea"/>
              </a:rPr>
              <a:t>3</a:t>
            </a:r>
            <a:r>
              <a:rPr lang="zh-CN" altLang="en-US" dirty="0">
                <a:latin typeface="+mn-ea"/>
              </a:rPr>
              <a:t>个基本部分组成的</a:t>
            </a:r>
            <a:r>
              <a:rPr lang="en-US" altLang="zh-CN" dirty="0">
                <a:latin typeface="+mn-ea"/>
              </a:rPr>
              <a:t>——“</a:t>
            </a:r>
            <a:r>
              <a:rPr lang="zh-CN" altLang="en-US" dirty="0">
                <a:latin typeface="+mn-ea"/>
              </a:rPr>
              <a:t>对象”“属性”和“值” 。</a:t>
            </a:r>
          </a:p>
          <a:p>
            <a:endParaRPr lang="en-US" altLang="zh-CN" dirty="0" smtClean="0">
              <a:latin typeface="+mn-ea"/>
            </a:endParaRPr>
          </a:p>
          <a:p>
            <a:pPr indent="532800">
              <a:lnSpc>
                <a:spcPct val="130000"/>
              </a:lnSpc>
              <a:defRPr/>
            </a:pPr>
            <a:r>
              <a:rPr lang="zh-CN" altLang="en-US" dirty="0">
                <a:latin typeface="+mn-ea"/>
              </a:rPr>
              <a:t>在</a:t>
            </a:r>
            <a:r>
              <a:rPr lang="en-US" altLang="zh-CN" dirty="0">
                <a:latin typeface="+mn-ea"/>
              </a:rPr>
              <a:t>CSS</a:t>
            </a:r>
            <a:r>
              <a:rPr lang="zh-CN" altLang="en-US" dirty="0">
                <a:latin typeface="+mn-ea"/>
              </a:rPr>
              <a:t>的</a:t>
            </a:r>
            <a:r>
              <a:rPr lang="en-US" altLang="zh-CN" dirty="0">
                <a:latin typeface="+mn-ea"/>
              </a:rPr>
              <a:t>3</a:t>
            </a:r>
            <a:r>
              <a:rPr lang="zh-CN" altLang="en-US" dirty="0">
                <a:latin typeface="+mn-ea"/>
              </a:rPr>
              <a:t>个组成部分中，“对象”是很重要的，它指定了对哪些网页元素进行设置，因此，它有一个专门的名称</a:t>
            </a:r>
            <a:r>
              <a:rPr lang="en-US" altLang="zh-CN" dirty="0">
                <a:latin typeface="+mn-ea"/>
              </a:rPr>
              <a:t>——</a:t>
            </a:r>
            <a:r>
              <a:rPr lang="zh-CN" altLang="en-US" dirty="0">
                <a:latin typeface="+mn-ea"/>
              </a:rPr>
              <a:t>选择器（</a:t>
            </a:r>
            <a:r>
              <a:rPr lang="en-US" altLang="zh-CN" dirty="0">
                <a:latin typeface="+mn-ea"/>
              </a:rPr>
              <a:t>selector</a:t>
            </a:r>
            <a:r>
              <a:rPr lang="zh-CN" altLang="en-US" dirty="0">
                <a:latin typeface="+mn-ea"/>
              </a:rPr>
              <a:t>）。</a:t>
            </a:r>
          </a:p>
          <a:p>
            <a:pPr indent="532800">
              <a:lnSpc>
                <a:spcPct val="130000"/>
              </a:lnSpc>
              <a:defRPr/>
            </a:pPr>
            <a:r>
              <a:rPr lang="zh-CN" altLang="en-US" dirty="0">
                <a:latin typeface="+mn-ea"/>
              </a:rPr>
              <a:t>选择器是</a:t>
            </a:r>
            <a:r>
              <a:rPr lang="en-US" altLang="zh-CN" dirty="0">
                <a:latin typeface="+mn-ea"/>
              </a:rPr>
              <a:t>CSS</a:t>
            </a:r>
            <a:r>
              <a:rPr lang="zh-CN" altLang="en-US" dirty="0">
                <a:latin typeface="+mn-ea"/>
              </a:rPr>
              <a:t>中很重要的概念，所有</a:t>
            </a:r>
            <a:r>
              <a:rPr lang="en-US" altLang="zh-CN" dirty="0">
                <a:latin typeface="+mn-ea"/>
              </a:rPr>
              <a:t>HTML</a:t>
            </a:r>
            <a:r>
              <a:rPr lang="zh-CN" altLang="en-US" dirty="0">
                <a:latin typeface="+mn-ea"/>
              </a:rPr>
              <a:t>中的标记样式都是通过不同的</a:t>
            </a:r>
            <a:r>
              <a:rPr lang="en-US" altLang="zh-CN" dirty="0">
                <a:latin typeface="+mn-ea"/>
              </a:rPr>
              <a:t>CSS</a:t>
            </a:r>
            <a:r>
              <a:rPr lang="zh-CN" altLang="en-US" dirty="0">
                <a:latin typeface="+mn-ea"/>
              </a:rPr>
              <a:t>选择器进行控制的。用户只需要通过选择器对不同的</a:t>
            </a:r>
            <a:r>
              <a:rPr lang="en-US" altLang="zh-CN" dirty="0">
                <a:latin typeface="+mn-ea"/>
              </a:rPr>
              <a:t>HTML</a:t>
            </a:r>
            <a:r>
              <a:rPr lang="zh-CN" altLang="en-US" dirty="0">
                <a:latin typeface="+mn-ea"/>
              </a:rPr>
              <a:t>标签进行选择，并赋予各种样式声明，即可实现各种效果。</a:t>
            </a:r>
          </a:p>
          <a:p>
            <a:endParaRPr lang="zh-CN" altLang="en-US" dirty="0">
              <a:latin typeface="+mn-ea"/>
            </a:endParaRPr>
          </a:p>
        </p:txBody>
      </p:sp>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3.1.2   CSS</a:t>
            </a:r>
            <a:r>
              <a:rPr lang="zh-CN" altLang="en-US" kern="1200" dirty="0">
                <a:solidFill>
                  <a:srgbClr val="F8F8F8"/>
                </a:solidFill>
                <a:latin typeface="微软雅黑"/>
                <a:ea typeface="微软雅黑"/>
                <a:cs typeface="+mn-cs"/>
              </a:rPr>
              <a:t>基本语法</a:t>
            </a:r>
          </a:p>
        </p:txBody>
      </p:sp>
    </p:spTree>
    <p:extLst>
      <p:ext uri="{BB962C8B-B14F-4D97-AF65-F5344CB8AC3E}">
        <p14:creationId xmlns:p14="http://schemas.microsoft.com/office/powerpoint/2010/main" val="2512299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76545" y="203619"/>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3.8  </a:t>
            </a:r>
            <a:r>
              <a:rPr lang="zh-CN" altLang="en-US" dirty="0"/>
              <a:t>常用</a:t>
            </a:r>
            <a:r>
              <a:rPr lang="en-US" altLang="zh-CN" dirty="0"/>
              <a:t>CSS3</a:t>
            </a:r>
            <a:r>
              <a:rPr lang="zh-CN" altLang="en-US" dirty="0"/>
              <a:t>属性</a:t>
            </a:r>
          </a:p>
        </p:txBody>
      </p:sp>
      <p:sp>
        <p:nvSpPr>
          <p:cNvPr id="74755" name="Rectangle 3"/>
          <p:cNvSpPr>
            <a:spLocks noGrp="1" noChangeArrowheads="1"/>
          </p:cNvSpPr>
          <p:nvPr>
            <p:ph type="body" idx="1"/>
          </p:nvPr>
        </p:nvSpPr>
        <p:spPr>
          <a:xfrm>
            <a:off x="1345853" y="859369"/>
            <a:ext cx="9433048" cy="5097462"/>
          </a:xfrm>
        </p:spPr>
        <p:txBody>
          <a:bodyPr/>
          <a:lstStyle/>
          <a:p>
            <a:pPr eaLnBrk="1" hangingPunct="1">
              <a:buFont typeface="Wingdings" panose="05000000000000000000" pitchFamily="2" charset="2"/>
              <a:buNone/>
            </a:pPr>
            <a:r>
              <a:rPr kumimoji="1" lang="en-US" altLang="zh-CN" sz="2400" b="1" dirty="0" smtClean="0">
                <a:solidFill>
                  <a:schemeClr val="accent1"/>
                </a:solidFill>
                <a:latin typeface="Times New Roman" panose="02020603050405020304" pitchFamily="18" charset="0"/>
                <a:ea typeface="方正小标宋简体" charset="-122"/>
              </a:rPr>
              <a:t>3.8.1 </a:t>
            </a:r>
            <a:r>
              <a:rPr kumimoji="1" lang="zh-CN" altLang="en-US" sz="2400" b="1" dirty="0" smtClean="0">
                <a:solidFill>
                  <a:schemeClr val="accent1"/>
                </a:solidFill>
                <a:latin typeface="Times New Roman" panose="02020603050405020304" pitchFamily="18" charset="0"/>
                <a:ea typeface="方正小标宋简体" charset="-122"/>
              </a:rPr>
              <a:t>圆角属性（</a:t>
            </a:r>
            <a:r>
              <a:rPr kumimoji="1" lang="en-US" altLang="zh-CN" sz="2400" b="1" dirty="0" smtClean="0">
                <a:solidFill>
                  <a:schemeClr val="accent1"/>
                </a:solidFill>
                <a:latin typeface="Times New Roman" panose="02020603050405020304" pitchFamily="18" charset="0"/>
                <a:ea typeface="方正小标宋简体" charset="-122"/>
              </a:rPr>
              <a:t>border-radius</a:t>
            </a:r>
            <a:r>
              <a:rPr kumimoji="1" lang="zh-CN" altLang="en-US" sz="2400" b="1" dirty="0" smtClean="0">
                <a:solidFill>
                  <a:schemeClr val="accent1"/>
                </a:solidFill>
                <a:latin typeface="Times New Roman" panose="02020603050405020304" pitchFamily="18" charset="0"/>
                <a:ea typeface="方正小标宋简体" charset="-122"/>
              </a:rPr>
              <a:t>）</a:t>
            </a:r>
            <a:endParaRPr kumimoji="1" lang="en-US" altLang="zh-CN" sz="2400" b="1" dirty="0" smtClean="0">
              <a:solidFill>
                <a:schemeClr val="accent1"/>
              </a:solidFill>
              <a:latin typeface="Times New Roman" panose="02020603050405020304" pitchFamily="18" charset="0"/>
              <a:ea typeface="方正小标宋简体" charset="-122"/>
            </a:endParaRPr>
          </a:p>
          <a:p>
            <a:pPr eaLnBrk="1" hangingPunct="1">
              <a:buFont typeface="Wingdings" panose="05000000000000000000" pitchFamily="2" charset="2"/>
              <a:buNone/>
            </a:pPr>
            <a:endParaRPr kumimoji="1" lang="en-US" altLang="zh-CN" b="1" dirty="0" smtClean="0">
              <a:solidFill>
                <a:schemeClr val="accent1"/>
              </a:solidFill>
              <a:latin typeface="Times New Roman" panose="02020603050405020304" pitchFamily="18" charset="0"/>
              <a:ea typeface="方正小标宋简体" charset="-122"/>
            </a:endParaRPr>
          </a:p>
          <a:p>
            <a:pPr>
              <a:buFont typeface="Wingdings" panose="05000000000000000000" pitchFamily="2" charset="2"/>
              <a:buNone/>
            </a:pPr>
            <a:r>
              <a:rPr lang="zh-CN" altLang="zh-CN" dirty="0" smtClean="0">
                <a:latin typeface="+mn-ea"/>
              </a:rPr>
              <a:t>在</a:t>
            </a:r>
            <a:r>
              <a:rPr lang="fr-FR" altLang="zh-CN" dirty="0" smtClean="0">
                <a:latin typeface="+mn-ea"/>
              </a:rPr>
              <a:t>CSS3</a:t>
            </a:r>
            <a:r>
              <a:rPr lang="zh-CN" altLang="zh-CN" dirty="0" smtClean="0">
                <a:latin typeface="+mn-ea"/>
              </a:rPr>
              <a:t>中，可以使用</a:t>
            </a:r>
            <a:r>
              <a:rPr lang="fr-FR" altLang="zh-CN" dirty="0" smtClean="0">
                <a:latin typeface="+mn-ea"/>
              </a:rPr>
              <a:t>border-radius</a:t>
            </a:r>
            <a:r>
              <a:rPr lang="zh-CN" altLang="zh-CN" dirty="0" smtClean="0">
                <a:latin typeface="+mn-ea"/>
              </a:rPr>
              <a:t>创建带有圆角的边框样式，从而大大降低了圆角开发成本。</a:t>
            </a:r>
            <a:endParaRPr lang="en-US" altLang="zh-CN" dirty="0" smtClean="0">
              <a:latin typeface="+mn-ea"/>
            </a:endParaRPr>
          </a:p>
          <a:p>
            <a:pPr>
              <a:buFont typeface="Wingdings" panose="05000000000000000000" pitchFamily="2" charset="2"/>
              <a:buNone/>
            </a:pPr>
            <a:r>
              <a:rPr lang="en-US" altLang="zh-CN" dirty="0" smtClean="0">
                <a:latin typeface="+mn-ea"/>
              </a:rPr>
              <a:t>border-radius</a:t>
            </a:r>
            <a:r>
              <a:rPr lang="zh-CN" altLang="zh-CN" dirty="0" smtClean="0">
                <a:latin typeface="+mn-ea"/>
              </a:rPr>
              <a:t>实际上是一种简写形式，用于一次性定义边框的四个角。例如：</a:t>
            </a:r>
            <a:endParaRPr lang="en-US" altLang="zh-CN" dirty="0" smtClean="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r>
              <a:rPr lang="zh-CN" altLang="zh-CN" dirty="0" smtClean="0">
                <a:latin typeface="+mn-ea"/>
              </a:rPr>
              <a:t>等价于：</a:t>
            </a:r>
          </a:p>
          <a:p>
            <a:pPr>
              <a:buFont typeface="Wingdings" panose="05000000000000000000" pitchFamily="2" charset="2"/>
              <a:buNone/>
            </a:pPr>
            <a:endParaRPr lang="en-US" altLang="zh-CN" dirty="0" smtClean="0">
              <a:ea typeface="宋体" panose="02010600030101010101" pitchFamily="2" charset="-122"/>
            </a:endParaRPr>
          </a:p>
          <a:p>
            <a:pPr>
              <a:buFont typeface="Wingdings" panose="05000000000000000000" pitchFamily="2" charset="2"/>
              <a:buNone/>
            </a:pPr>
            <a:endParaRPr lang="en-US" altLang="zh-CN" dirty="0" smtClean="0">
              <a:ea typeface="宋体" panose="02010600030101010101" pitchFamily="2" charset="-122"/>
            </a:endParaRPr>
          </a:p>
          <a:p>
            <a:pPr>
              <a:buFont typeface="Wingdings" panose="05000000000000000000" pitchFamily="2" charset="2"/>
              <a:buNone/>
            </a:pPr>
            <a:endParaRPr lang="en-US" altLang="zh-CN" dirty="0" smtClean="0">
              <a:ea typeface="宋体" panose="02010600030101010101" pitchFamily="2" charset="-122"/>
            </a:endParaRPr>
          </a:p>
          <a:p>
            <a:pPr>
              <a:buFont typeface="Wingdings" panose="05000000000000000000" pitchFamily="2" charset="2"/>
              <a:buNone/>
            </a:pPr>
            <a:endParaRPr lang="zh-CN" altLang="zh-CN" dirty="0" smtClean="0">
              <a:ea typeface="宋体" panose="02010600030101010101" pitchFamily="2" charset="-122"/>
            </a:endParaRPr>
          </a:p>
        </p:txBody>
      </p:sp>
      <p:sp>
        <p:nvSpPr>
          <p:cNvPr id="118788" name="Rectangle 4"/>
          <p:cNvSpPr>
            <a:spLocks noChangeArrowheads="1"/>
          </p:cNvSpPr>
          <p:nvPr/>
        </p:nvSpPr>
        <p:spPr bwMode="auto">
          <a:xfrm>
            <a:off x="5545898" y="6177185"/>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74757" name="AutoShape 5"/>
          <p:cNvSpPr>
            <a:spLocks noChangeArrowheads="1"/>
          </p:cNvSpPr>
          <p:nvPr/>
        </p:nvSpPr>
        <p:spPr bwMode="gray">
          <a:xfrm>
            <a:off x="2515973" y="2896134"/>
            <a:ext cx="2879725" cy="6492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border-radius:2em;</a:t>
            </a:r>
          </a:p>
        </p:txBody>
      </p:sp>
      <p:sp>
        <p:nvSpPr>
          <p:cNvPr id="74758" name="AutoShape 5"/>
          <p:cNvSpPr>
            <a:spLocks noChangeArrowheads="1"/>
          </p:cNvSpPr>
          <p:nvPr/>
        </p:nvSpPr>
        <p:spPr bwMode="gray">
          <a:xfrm>
            <a:off x="2497981" y="4144965"/>
            <a:ext cx="4230688" cy="15128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dirty="0">
                <a:solidFill>
                  <a:schemeClr val="accent2"/>
                </a:solidFill>
                <a:latin typeface="Arial" panose="020B0604020202020204" pitchFamily="34" charset="0"/>
              </a:rPr>
              <a:t>border-top-left-radius:2em;</a:t>
            </a:r>
          </a:p>
          <a:p>
            <a:pPr eaLnBrk="1" hangingPunct="1"/>
            <a:r>
              <a:rPr kumimoji="1" lang="en-US" altLang="zh-CN" sz="2000" dirty="0">
                <a:solidFill>
                  <a:schemeClr val="accent2"/>
                </a:solidFill>
                <a:latin typeface="Arial" panose="020B0604020202020204" pitchFamily="34" charset="0"/>
              </a:rPr>
              <a:t>border-top-right-radius:2em;</a:t>
            </a:r>
          </a:p>
          <a:p>
            <a:pPr eaLnBrk="1" hangingPunct="1"/>
            <a:r>
              <a:rPr kumimoji="1" lang="en-US" altLang="zh-CN" sz="2000" dirty="0">
                <a:solidFill>
                  <a:schemeClr val="accent2"/>
                </a:solidFill>
                <a:latin typeface="Arial" panose="020B0604020202020204" pitchFamily="34" charset="0"/>
              </a:rPr>
              <a:t>border-bottom-right-radius:2em;</a:t>
            </a:r>
          </a:p>
          <a:p>
            <a:pPr eaLnBrk="1" hangingPunct="1"/>
            <a:r>
              <a:rPr kumimoji="1" lang="en-US" altLang="zh-CN" sz="2000" dirty="0">
                <a:solidFill>
                  <a:schemeClr val="accent2"/>
                </a:solidFill>
                <a:latin typeface="Arial" panose="020B0604020202020204" pitchFamily="34" charset="0"/>
              </a:rPr>
              <a:t>border-bottom-left-radius:2em;</a:t>
            </a:r>
          </a:p>
        </p:txBody>
      </p:sp>
    </p:spTree>
    <p:extLst>
      <p:ext uri="{BB962C8B-B14F-4D97-AF65-F5344CB8AC3E}">
        <p14:creationId xmlns:p14="http://schemas.microsoft.com/office/powerpoint/2010/main" val="786646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45854" y="228601"/>
            <a:ext cx="8954642"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3.8.1 </a:t>
            </a:r>
            <a:r>
              <a:rPr lang="zh-CN" altLang="en-US" dirty="0"/>
              <a:t>圆角属性（</a:t>
            </a:r>
            <a:r>
              <a:rPr lang="en-US" altLang="zh-CN" dirty="0"/>
              <a:t>border-radius</a:t>
            </a:r>
            <a:r>
              <a:rPr lang="zh-CN" altLang="en-US" dirty="0" smtClean="0"/>
              <a:t>）</a:t>
            </a:r>
            <a:endParaRPr lang="zh-CN" altLang="en-US" dirty="0"/>
          </a:p>
        </p:txBody>
      </p:sp>
      <p:sp>
        <p:nvSpPr>
          <p:cNvPr id="75779" name="Rectangle 3"/>
          <p:cNvSpPr>
            <a:spLocks noGrp="1" noChangeArrowheads="1"/>
          </p:cNvSpPr>
          <p:nvPr>
            <p:ph type="body" idx="1"/>
          </p:nvPr>
        </p:nvSpPr>
        <p:spPr>
          <a:xfrm>
            <a:off x="1375843" y="908720"/>
            <a:ext cx="9691090" cy="3878262"/>
          </a:xfrm>
        </p:spPr>
        <p:txBody>
          <a:bodyPr/>
          <a:lstStyle/>
          <a:p>
            <a:pPr>
              <a:buFont typeface="Wingdings" panose="05000000000000000000" pitchFamily="2" charset="2"/>
              <a:buNone/>
            </a:pPr>
            <a:r>
              <a:rPr lang="en-US" altLang="zh-CN" dirty="0" smtClean="0">
                <a:latin typeface="+mn-ea"/>
              </a:rPr>
              <a:t>border-radius</a:t>
            </a:r>
            <a:r>
              <a:rPr lang="zh-CN" altLang="zh-CN" dirty="0" smtClean="0">
                <a:latin typeface="+mn-ea"/>
              </a:rPr>
              <a:t>属性还可以包括两个参数值：第一个参数表示圆角的水平半径，第二个参数表示圆角的垂直半径，两个参数通过斜线（</a:t>
            </a:r>
            <a:r>
              <a:rPr lang="en-US" altLang="zh-CN" dirty="0" smtClean="0">
                <a:latin typeface="+mn-ea"/>
              </a:rPr>
              <a:t>/</a:t>
            </a:r>
            <a:r>
              <a:rPr lang="zh-CN" altLang="zh-CN" dirty="0" smtClean="0">
                <a:latin typeface="+mn-ea"/>
              </a:rPr>
              <a:t>）隔开。例如：</a:t>
            </a:r>
            <a:endParaRPr lang="en-US" altLang="zh-CN" dirty="0" smtClean="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smtClean="0">
              <a:latin typeface="+mn-ea"/>
            </a:endParaRPr>
          </a:p>
          <a:p>
            <a:pPr>
              <a:buFont typeface="Wingdings" panose="05000000000000000000" pitchFamily="2" charset="2"/>
              <a:buNone/>
            </a:pPr>
            <a:r>
              <a:rPr lang="zh-CN" altLang="zh-CN" dirty="0" smtClean="0">
                <a:latin typeface="+mn-ea"/>
              </a:rPr>
              <a:t>等价于：</a:t>
            </a:r>
          </a:p>
          <a:p>
            <a:pPr>
              <a:buFont typeface="Wingdings" panose="05000000000000000000" pitchFamily="2" charset="2"/>
              <a:buNone/>
            </a:pPr>
            <a:endParaRPr lang="zh-CN" altLang="zh-CN" dirty="0" smtClean="0">
              <a:latin typeface="+mn-ea"/>
            </a:endParaRPr>
          </a:p>
          <a:p>
            <a:pPr>
              <a:buFont typeface="Wingdings" panose="05000000000000000000" pitchFamily="2" charset="2"/>
              <a:buNone/>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75781" name="AutoShape 5"/>
          <p:cNvSpPr>
            <a:spLocks noChangeArrowheads="1"/>
          </p:cNvSpPr>
          <p:nvPr/>
        </p:nvSpPr>
        <p:spPr bwMode="gray">
          <a:xfrm>
            <a:off x="2569989" y="1969699"/>
            <a:ext cx="5256213" cy="6492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pt-BR" altLang="zh-CN" sz="2000">
                <a:solidFill>
                  <a:schemeClr val="accent2"/>
                </a:solidFill>
                <a:latin typeface="Arial" panose="020B0604020202020204" pitchFamily="34" charset="0"/>
              </a:rPr>
              <a:t>border-radius: 2em 1em 4em / 0.5em 3em;</a:t>
            </a:r>
            <a:endParaRPr kumimoji="1" lang="en-US" altLang="zh-CN" sz="2000">
              <a:solidFill>
                <a:schemeClr val="accent2"/>
              </a:solidFill>
              <a:latin typeface="Arial" panose="020B0604020202020204" pitchFamily="34" charset="0"/>
            </a:endParaRPr>
          </a:p>
        </p:txBody>
      </p:sp>
      <p:sp>
        <p:nvSpPr>
          <p:cNvPr id="75782" name="AutoShape 5"/>
          <p:cNvSpPr>
            <a:spLocks noChangeArrowheads="1"/>
          </p:cNvSpPr>
          <p:nvPr/>
        </p:nvSpPr>
        <p:spPr bwMode="gray">
          <a:xfrm>
            <a:off x="2569989" y="3096252"/>
            <a:ext cx="5256213" cy="17287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pt-BR" altLang="zh-CN" sz="2000" dirty="0">
                <a:solidFill>
                  <a:schemeClr val="accent2"/>
                </a:solidFill>
                <a:latin typeface="Arial" panose="020B0604020202020204" pitchFamily="34" charset="0"/>
              </a:rPr>
              <a:t>border-top-left-radius: 2em 0.5em;</a:t>
            </a:r>
          </a:p>
          <a:p>
            <a:pPr eaLnBrk="1" hangingPunct="1"/>
            <a:r>
              <a:rPr kumimoji="1" lang="pt-BR" altLang="zh-CN" sz="2000" dirty="0">
                <a:solidFill>
                  <a:schemeClr val="accent2"/>
                </a:solidFill>
                <a:latin typeface="Arial" panose="020B0604020202020204" pitchFamily="34" charset="0"/>
              </a:rPr>
              <a:t>border-top-right-radius: 1em 3em;</a:t>
            </a:r>
          </a:p>
          <a:p>
            <a:pPr eaLnBrk="1" hangingPunct="1"/>
            <a:r>
              <a:rPr kumimoji="1" lang="pt-BR" altLang="zh-CN" sz="2000" dirty="0">
                <a:solidFill>
                  <a:schemeClr val="accent2"/>
                </a:solidFill>
                <a:latin typeface="Arial" panose="020B0604020202020204" pitchFamily="34" charset="0"/>
              </a:rPr>
              <a:t>border-bottom-right-radius: 4em 0.5em;</a:t>
            </a:r>
          </a:p>
          <a:p>
            <a:pPr eaLnBrk="1" hangingPunct="1"/>
            <a:r>
              <a:rPr kumimoji="1" lang="pt-BR" altLang="zh-CN" sz="2000" dirty="0">
                <a:solidFill>
                  <a:schemeClr val="accent2"/>
                </a:solidFill>
                <a:latin typeface="Arial" panose="020B0604020202020204" pitchFamily="34" charset="0"/>
              </a:rPr>
              <a:t>border-bottom-left-radius: 1em 3em;</a:t>
            </a:r>
          </a:p>
        </p:txBody>
      </p:sp>
      <p:pic>
        <p:nvPicPr>
          <p:cNvPr id="75783"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r="65350"/>
          <a:stretch>
            <a:fillRect/>
          </a:stretch>
        </p:blipFill>
        <p:spPr bwMode="auto">
          <a:xfrm>
            <a:off x="8402637" y="3356992"/>
            <a:ext cx="306863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33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45853" y="205657"/>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a:t>3.8.1 </a:t>
            </a:r>
            <a:r>
              <a:rPr lang="zh-CN" altLang="en-US" dirty="0"/>
              <a:t>圆角属性（</a:t>
            </a:r>
            <a:r>
              <a:rPr lang="en-US" altLang="zh-CN" dirty="0"/>
              <a:t>border-radius</a:t>
            </a:r>
            <a:r>
              <a:rPr lang="zh-CN" altLang="en-US" dirty="0"/>
              <a:t>）</a:t>
            </a:r>
          </a:p>
        </p:txBody>
      </p:sp>
      <p:sp>
        <p:nvSpPr>
          <p:cNvPr id="76803" name="Rectangle 3"/>
          <p:cNvSpPr>
            <a:spLocks noGrp="1" noChangeArrowheads="1"/>
          </p:cNvSpPr>
          <p:nvPr>
            <p:ph type="body" idx="1"/>
          </p:nvPr>
        </p:nvSpPr>
        <p:spPr>
          <a:xfrm>
            <a:off x="1345854" y="836614"/>
            <a:ext cx="8929242" cy="2973387"/>
          </a:xfrm>
        </p:spPr>
        <p:txBody>
          <a:bodyPr/>
          <a:lstStyle/>
          <a:p>
            <a:r>
              <a:rPr lang="fr-FR" altLang="zh-CN" dirty="0" smtClean="0">
                <a:latin typeface="+mn-ea"/>
              </a:rPr>
              <a:t>border-radius</a:t>
            </a:r>
            <a:r>
              <a:rPr lang="zh-CN" altLang="zh-CN" dirty="0" smtClean="0">
                <a:latin typeface="+mn-ea"/>
              </a:rPr>
              <a:t>属性可以根据不同的半径值，来绘制不同的外部圆角边框。同样也可以利用</a:t>
            </a:r>
            <a:r>
              <a:rPr lang="fr-FR" altLang="zh-CN" dirty="0" smtClean="0">
                <a:latin typeface="+mn-ea"/>
              </a:rPr>
              <a:t>border-radius</a:t>
            </a:r>
            <a:r>
              <a:rPr lang="zh-CN" altLang="zh-CN" dirty="0" smtClean="0">
                <a:latin typeface="+mn-ea"/>
              </a:rPr>
              <a:t>来定义边框内部的角，即内圆角。</a:t>
            </a:r>
            <a:endParaRPr lang="en-US" altLang="zh-CN" dirty="0" smtClean="0">
              <a:latin typeface="+mn-ea"/>
            </a:endParaRPr>
          </a:p>
          <a:p>
            <a:r>
              <a:rPr lang="zh-CN" altLang="zh-CN" dirty="0" smtClean="0">
                <a:latin typeface="+mn-ea"/>
              </a:rPr>
              <a:t>当使用百分比单位时，直接按元素尺寸的百分比定义圆角半径。</a:t>
            </a:r>
          </a:p>
          <a:p>
            <a:pPr>
              <a:buFont typeface="Wingdings" panose="05000000000000000000" pitchFamily="2" charset="2"/>
              <a:buNone/>
            </a:pPr>
            <a:endParaRPr lang="zh-CN" altLang="zh-CN" dirty="0" smtClean="0">
              <a:latin typeface="+mn-ea"/>
            </a:endParaRPr>
          </a:p>
          <a:p>
            <a:pPr>
              <a:buFont typeface="Wingdings" panose="05000000000000000000" pitchFamily="2" charset="2"/>
              <a:buNone/>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76805"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005" y="2113195"/>
            <a:ext cx="6776487" cy="388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23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45853"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3.8.2 </a:t>
            </a:r>
            <a:r>
              <a:rPr lang="zh-CN" altLang="en-US" dirty="0"/>
              <a:t>方框阴影属性（</a:t>
            </a:r>
            <a:r>
              <a:rPr lang="en-US" altLang="zh-CN" dirty="0"/>
              <a:t>box-shadow</a:t>
            </a:r>
            <a:r>
              <a:rPr lang="zh-CN" altLang="en-US" dirty="0" smtClean="0"/>
              <a:t>）</a:t>
            </a:r>
            <a:endParaRPr lang="zh-CN" altLang="en-US" dirty="0"/>
          </a:p>
        </p:txBody>
      </p:sp>
      <p:sp>
        <p:nvSpPr>
          <p:cNvPr id="77827" name="Rectangle 3"/>
          <p:cNvSpPr>
            <a:spLocks noGrp="1" noChangeArrowheads="1"/>
          </p:cNvSpPr>
          <p:nvPr>
            <p:ph type="body" idx="1"/>
          </p:nvPr>
        </p:nvSpPr>
        <p:spPr>
          <a:xfrm>
            <a:off x="1345853" y="966488"/>
            <a:ext cx="9577115" cy="3692525"/>
          </a:xfrm>
        </p:spPr>
        <p:txBody>
          <a:bodyPr/>
          <a:lstStyle/>
          <a:p>
            <a:pPr>
              <a:buFont typeface="Wingdings" panose="05000000000000000000" pitchFamily="2" charset="2"/>
              <a:buNone/>
            </a:pPr>
            <a:r>
              <a:rPr lang="fr-FR" altLang="zh-CN" dirty="0" smtClean="0">
                <a:latin typeface="+mn-ea"/>
              </a:rPr>
              <a:t>box-shadow</a:t>
            </a:r>
            <a:r>
              <a:rPr lang="zh-CN" altLang="zh-CN" dirty="0" smtClean="0">
                <a:latin typeface="+mn-ea"/>
              </a:rPr>
              <a:t>属性向框添加一个或多个阴影。该属性是由逗号分隔的阴影列表，每个阴影由</a:t>
            </a:r>
            <a:r>
              <a:rPr lang="fr-FR" altLang="zh-CN" dirty="0" smtClean="0">
                <a:latin typeface="+mn-ea"/>
              </a:rPr>
              <a:t> 2-4 </a:t>
            </a:r>
            <a:r>
              <a:rPr lang="zh-CN" altLang="zh-CN" dirty="0" smtClean="0">
                <a:latin typeface="+mn-ea"/>
              </a:rPr>
              <a:t>个长度值、可选的颜色值以及可选的</a:t>
            </a:r>
            <a:r>
              <a:rPr lang="fr-FR" altLang="zh-CN" dirty="0" smtClean="0">
                <a:latin typeface="+mn-ea"/>
              </a:rPr>
              <a:t> inset </a:t>
            </a:r>
            <a:r>
              <a:rPr lang="zh-CN" altLang="zh-CN" dirty="0" smtClean="0">
                <a:latin typeface="+mn-ea"/>
              </a:rPr>
              <a:t>关键词来规定。省略长度的值是</a:t>
            </a:r>
            <a:r>
              <a:rPr lang="fr-FR" altLang="zh-CN" dirty="0" smtClean="0">
                <a:latin typeface="+mn-ea"/>
              </a:rPr>
              <a:t> 0</a:t>
            </a:r>
            <a:r>
              <a:rPr lang="zh-CN" altLang="zh-CN" dirty="0" smtClean="0">
                <a:latin typeface="+mn-ea"/>
              </a:rPr>
              <a:t>。单个阴影列表的语法如下</a:t>
            </a:r>
          </a:p>
          <a:p>
            <a:pPr>
              <a:buFont typeface="Wingdings" panose="05000000000000000000" pitchFamily="2" charset="2"/>
              <a:buNone/>
            </a:pPr>
            <a:r>
              <a:rPr lang="fr-FR" altLang="zh-CN" dirty="0" smtClean="0">
                <a:latin typeface="+mn-ea"/>
              </a:rPr>
              <a:t> </a:t>
            </a:r>
            <a:endParaRPr lang="zh-CN" altLang="zh-CN" dirty="0" smtClean="0">
              <a:latin typeface="+mn-ea"/>
            </a:endParaRPr>
          </a:p>
          <a:p>
            <a:pPr>
              <a:buFont typeface="Wingdings" panose="05000000000000000000" pitchFamily="2" charset="2"/>
              <a:buNone/>
            </a:pPr>
            <a:r>
              <a:rPr lang="fr-FR" altLang="zh-CN" b="1" dirty="0" smtClean="0">
                <a:latin typeface="+mn-ea"/>
              </a:rPr>
              <a:t>box-shadow:</a:t>
            </a:r>
            <a:r>
              <a:rPr lang="fr-FR" altLang="zh-CN" dirty="0" smtClean="0">
                <a:latin typeface="+mn-ea"/>
              </a:rPr>
              <a:t> </a:t>
            </a:r>
            <a:r>
              <a:rPr lang="fr-FR" altLang="zh-CN" b="1" dirty="0" smtClean="0">
                <a:latin typeface="+mn-ea"/>
              </a:rPr>
              <a:t>&lt;h-shadow&gt; &lt;v-shadow&gt; [blur] [spread] [color] [inset]</a:t>
            </a:r>
            <a:endParaRPr lang="zh-CN" altLang="zh-CN" dirty="0" smtClean="0">
              <a:latin typeface="+mn-ea"/>
            </a:endParaRPr>
          </a:p>
          <a:p>
            <a:pPr>
              <a:buFont typeface="Wingdings" panose="05000000000000000000" pitchFamily="2" charset="2"/>
              <a:buNone/>
            </a:pPr>
            <a:endParaRPr lang="zh-CN" altLang="zh-CN" dirty="0" smtClean="0">
              <a:latin typeface="+mn-ea"/>
            </a:endParaRPr>
          </a:p>
          <a:p>
            <a:pPr>
              <a:buFont typeface="Wingdings" panose="05000000000000000000" pitchFamily="2" charset="2"/>
              <a:buNone/>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778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384" y="2996952"/>
            <a:ext cx="8326657" cy="280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4293395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45853" y="189749"/>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3.8.2 </a:t>
            </a:r>
            <a:r>
              <a:rPr lang="zh-CN" altLang="en-US" dirty="0"/>
              <a:t>方框阴影属性（</a:t>
            </a:r>
            <a:r>
              <a:rPr lang="en-US" altLang="zh-CN" dirty="0"/>
              <a:t>box-shadow</a:t>
            </a:r>
            <a:r>
              <a:rPr lang="zh-CN" altLang="en-US" dirty="0"/>
              <a:t>）</a:t>
            </a:r>
          </a:p>
        </p:txBody>
      </p:sp>
      <p:sp>
        <p:nvSpPr>
          <p:cNvPr id="78851" name="Rectangle 3"/>
          <p:cNvSpPr>
            <a:spLocks noGrp="1" noChangeArrowheads="1"/>
          </p:cNvSpPr>
          <p:nvPr>
            <p:ph type="body" idx="1"/>
          </p:nvPr>
        </p:nvSpPr>
        <p:spPr>
          <a:xfrm>
            <a:off x="2066132" y="836613"/>
            <a:ext cx="8208963" cy="1219200"/>
          </a:xfrm>
        </p:spPr>
        <p:txBody>
          <a:bodyPr/>
          <a:lstStyle/>
          <a:p>
            <a:pPr>
              <a:buFont typeface="Wingdings" panose="05000000000000000000" pitchFamily="2" charset="2"/>
              <a:buNone/>
            </a:pPr>
            <a:endParaRPr lang="zh-CN" altLang="zh-CN" dirty="0" smtClean="0">
              <a:ea typeface="宋体" panose="02010600030101010101" pitchFamily="2" charset="-122"/>
            </a:endParaRPr>
          </a:p>
          <a:p>
            <a:pPr>
              <a:buFont typeface="Wingdings" panose="05000000000000000000" pitchFamily="2" charset="2"/>
              <a:buNone/>
            </a:pPr>
            <a:endParaRPr lang="zh-CN" altLang="zh-CN" dirty="0" smtClean="0">
              <a:ea typeface="宋体" panose="02010600030101010101" pitchFamily="2" charset="-122"/>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78853" name="AutoShape 5"/>
          <p:cNvSpPr>
            <a:spLocks noChangeArrowheads="1"/>
          </p:cNvSpPr>
          <p:nvPr/>
        </p:nvSpPr>
        <p:spPr bwMode="gray">
          <a:xfrm>
            <a:off x="1489869" y="1016000"/>
            <a:ext cx="5400675" cy="53721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zh-CN" altLang="en-US" sz="2000" dirty="0">
                <a:solidFill>
                  <a:schemeClr val="accent2"/>
                </a:solidFill>
                <a:latin typeface="Arial" panose="020B0604020202020204" pitchFamily="34" charset="0"/>
              </a:rPr>
              <a:t> </a:t>
            </a:r>
            <a:r>
              <a:rPr kumimoji="1" lang="en-US" altLang="zh-CN"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四边同色阴影扩展*</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.box-shadow-1{</a:t>
            </a:r>
          </a:p>
          <a:p>
            <a:pPr eaLnBrk="1" hangingPunct="1"/>
            <a:r>
              <a:rPr kumimoji="1" lang="en-US" altLang="zh-CN" sz="2000" dirty="0">
                <a:solidFill>
                  <a:schemeClr val="accent2"/>
                </a:solidFill>
                <a:latin typeface="Arial" panose="020B0604020202020204" pitchFamily="34" charset="0"/>
              </a:rPr>
              <a:t>   box-shadow:0 0 10px 15px #0CC;</a:t>
            </a:r>
          </a:p>
          <a:p>
            <a:pPr eaLnBrk="1" hangingPunct="1"/>
            <a:r>
              <a:rPr kumimoji="1" lang="en-US" altLang="zh-CN" sz="2000" dirty="0">
                <a:solidFill>
                  <a:schemeClr val="accent2"/>
                </a:solidFill>
                <a:latin typeface="Arial" panose="020B0604020202020204" pitchFamily="34" charset="0"/>
              </a:rPr>
              <a:t> }</a:t>
            </a:r>
          </a:p>
          <a:p>
            <a:pPr eaLnBrk="1" hangingPunct="1"/>
            <a:r>
              <a:rPr kumimoji="1" lang="en-US" altLang="zh-CN"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四边异色外阴影*</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.box-shadow-2{</a:t>
            </a:r>
          </a:p>
          <a:p>
            <a:pPr eaLnBrk="1" hangingPunct="1"/>
            <a:r>
              <a:rPr kumimoji="1" lang="en-US" altLang="zh-CN" sz="2000" dirty="0">
                <a:solidFill>
                  <a:schemeClr val="accent2"/>
                </a:solidFill>
                <a:latin typeface="Arial" panose="020B0604020202020204" pitchFamily="34" charset="0"/>
              </a:rPr>
              <a:t>box-shadow:-10px 0 10px red, /*</a:t>
            </a:r>
            <a:r>
              <a:rPr kumimoji="1" lang="zh-CN" altLang="en-US" sz="2000" dirty="0">
                <a:solidFill>
                  <a:schemeClr val="accent2"/>
                </a:solidFill>
                <a:latin typeface="Arial" panose="020B0604020202020204" pitchFamily="34" charset="0"/>
              </a:rPr>
              <a:t>左边阴影*</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10px 0 10px yellow, /*</a:t>
            </a:r>
            <a:r>
              <a:rPr kumimoji="1" lang="zh-CN" altLang="en-US" sz="2000" dirty="0">
                <a:solidFill>
                  <a:schemeClr val="accent2"/>
                </a:solidFill>
                <a:latin typeface="Arial" panose="020B0604020202020204" pitchFamily="34" charset="0"/>
              </a:rPr>
              <a:t>右边阴影*</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0 -10px </a:t>
            </a:r>
            <a:r>
              <a:rPr kumimoji="1" lang="en-US" altLang="zh-CN" sz="2000" dirty="0" err="1">
                <a:solidFill>
                  <a:schemeClr val="accent2"/>
                </a:solidFill>
                <a:latin typeface="Arial" panose="020B0604020202020204" pitchFamily="34" charset="0"/>
              </a:rPr>
              <a:t>10px</a:t>
            </a:r>
            <a:r>
              <a:rPr kumimoji="1" lang="en-US" altLang="zh-CN" sz="2000" dirty="0">
                <a:solidFill>
                  <a:schemeClr val="accent2"/>
                </a:solidFill>
                <a:latin typeface="Arial" panose="020B0604020202020204" pitchFamily="34" charset="0"/>
              </a:rPr>
              <a:t> blue, /*</a:t>
            </a:r>
            <a:r>
              <a:rPr kumimoji="1" lang="zh-CN" altLang="en-US" sz="2000" dirty="0">
                <a:solidFill>
                  <a:schemeClr val="accent2"/>
                </a:solidFill>
                <a:latin typeface="Arial" panose="020B0604020202020204" pitchFamily="34" charset="0"/>
              </a:rPr>
              <a:t>顶部阴影*</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0 10px </a:t>
            </a:r>
            <a:r>
              <a:rPr kumimoji="1" lang="en-US" altLang="zh-CN" sz="2000" dirty="0" err="1">
                <a:solidFill>
                  <a:schemeClr val="accent2"/>
                </a:solidFill>
                <a:latin typeface="Arial" panose="020B0604020202020204" pitchFamily="34" charset="0"/>
              </a:rPr>
              <a:t>10px</a:t>
            </a:r>
            <a:r>
              <a:rPr kumimoji="1" lang="en-US" altLang="zh-CN" sz="2000" dirty="0">
                <a:solidFill>
                  <a:schemeClr val="accent2"/>
                </a:solidFill>
                <a:latin typeface="Arial" panose="020B0604020202020204" pitchFamily="34" charset="0"/>
              </a:rPr>
              <a:t> green; /*</a:t>
            </a:r>
            <a:r>
              <a:rPr kumimoji="1" lang="zh-CN" altLang="en-US" sz="2000" dirty="0">
                <a:solidFill>
                  <a:schemeClr val="accent2"/>
                </a:solidFill>
                <a:latin typeface="Arial" panose="020B0604020202020204" pitchFamily="34" charset="0"/>
              </a:rPr>
              <a:t>底边阴影*</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  }</a:t>
            </a:r>
          </a:p>
          <a:p>
            <a:pPr eaLnBrk="1" hangingPunct="1"/>
            <a:r>
              <a:rPr kumimoji="1" lang="en-US" altLang="zh-CN"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叠加异色阴影*</a:t>
            </a:r>
            <a:r>
              <a:rPr kumimoji="1" lang="en-US" altLang="zh-CN" sz="2000" dirty="0">
                <a:solidFill>
                  <a:schemeClr val="accent2"/>
                </a:solidFill>
                <a:latin typeface="Arial" panose="020B0604020202020204" pitchFamily="34" charset="0"/>
              </a:rPr>
              <a:t>/</a:t>
            </a:r>
          </a:p>
          <a:p>
            <a:pPr eaLnBrk="1" hangingPunct="1"/>
            <a:r>
              <a:rPr kumimoji="1" lang="en-US" altLang="zh-CN" sz="2000" dirty="0">
                <a:solidFill>
                  <a:schemeClr val="accent2"/>
                </a:solidFill>
                <a:latin typeface="Arial" panose="020B0604020202020204" pitchFamily="34" charset="0"/>
              </a:rPr>
              <a:t>.box-shadow-3{</a:t>
            </a:r>
          </a:p>
          <a:p>
            <a:pPr eaLnBrk="1" hangingPunct="1"/>
            <a:r>
              <a:rPr kumimoji="1" lang="en-US" altLang="zh-CN" sz="2000" dirty="0">
                <a:solidFill>
                  <a:schemeClr val="accent2"/>
                </a:solidFill>
                <a:latin typeface="Arial" panose="020B0604020202020204" pitchFamily="34" charset="0"/>
              </a:rPr>
              <a:t>     box-shadow:0 0 10px 5px black,</a:t>
            </a:r>
          </a:p>
          <a:p>
            <a:pPr eaLnBrk="1" hangingPunct="1"/>
            <a:r>
              <a:rPr kumimoji="1" lang="en-US" altLang="zh-CN" sz="2000" dirty="0">
                <a:solidFill>
                  <a:schemeClr val="accent2"/>
                </a:solidFill>
                <a:latin typeface="Arial" panose="020B0604020202020204" pitchFamily="34" charset="0"/>
              </a:rPr>
              <a:t>     0 0 10px 20px red;</a:t>
            </a:r>
          </a:p>
          <a:p>
            <a:pPr eaLnBrk="1" hangingPunct="1"/>
            <a:r>
              <a:rPr kumimoji="1" lang="en-US" altLang="zh-CN" sz="2000" dirty="0">
                <a:solidFill>
                  <a:schemeClr val="accent2"/>
                </a:solidFill>
                <a:latin typeface="Arial" panose="020B0604020202020204" pitchFamily="34" charset="0"/>
              </a:rPr>
              <a:t> }</a:t>
            </a:r>
          </a:p>
        </p:txBody>
      </p:sp>
      <p:pic>
        <p:nvPicPr>
          <p:cNvPr id="78854"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l="22063" r="21738"/>
          <a:stretch>
            <a:fillRect/>
          </a:stretch>
        </p:blipFill>
        <p:spPr bwMode="auto">
          <a:xfrm>
            <a:off x="7466807" y="1556792"/>
            <a:ext cx="3030537"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62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417861" y="206376"/>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3.8.3 </a:t>
            </a:r>
            <a:r>
              <a:rPr lang="zh-CN" altLang="en-US" dirty="0"/>
              <a:t>文本阴影属性（</a:t>
            </a:r>
            <a:r>
              <a:rPr lang="en-US" altLang="zh-CN" dirty="0"/>
              <a:t>text-shadow</a:t>
            </a:r>
            <a:r>
              <a:rPr lang="zh-CN" altLang="en-US" dirty="0" smtClean="0"/>
              <a:t>）</a:t>
            </a:r>
            <a:endParaRPr lang="zh-CN" altLang="en-US" dirty="0"/>
          </a:p>
        </p:txBody>
      </p:sp>
      <p:sp>
        <p:nvSpPr>
          <p:cNvPr id="79875" name="Rectangle 3"/>
          <p:cNvSpPr>
            <a:spLocks noGrp="1" noChangeArrowheads="1"/>
          </p:cNvSpPr>
          <p:nvPr>
            <p:ph type="body" idx="1"/>
          </p:nvPr>
        </p:nvSpPr>
        <p:spPr>
          <a:xfrm>
            <a:off x="1417862" y="836614"/>
            <a:ext cx="8857234" cy="2344737"/>
          </a:xfrm>
        </p:spPr>
        <p:txBody>
          <a:bodyPr/>
          <a:lstStyle/>
          <a:p>
            <a:pPr>
              <a:buFont typeface="Wingdings" panose="05000000000000000000" pitchFamily="2" charset="2"/>
              <a:buNone/>
            </a:pPr>
            <a:r>
              <a:rPr lang="fr-FR" altLang="zh-CN" dirty="0" smtClean="0">
                <a:latin typeface="+mn-ea"/>
              </a:rPr>
              <a:t>text-shadow</a:t>
            </a:r>
            <a:r>
              <a:rPr lang="zh-CN" altLang="zh-CN" dirty="0" smtClean="0">
                <a:latin typeface="+mn-ea"/>
              </a:rPr>
              <a:t>属性向文本添加一个或多个阴影。单个阴影列表的语法如下</a:t>
            </a:r>
          </a:p>
          <a:p>
            <a:pPr>
              <a:buFont typeface="Wingdings" panose="05000000000000000000" pitchFamily="2" charset="2"/>
              <a:buNone/>
            </a:pPr>
            <a:r>
              <a:rPr lang="fr-FR" altLang="zh-CN" dirty="0" smtClean="0">
                <a:latin typeface="+mn-ea"/>
              </a:rPr>
              <a:t> </a:t>
            </a:r>
            <a:endParaRPr lang="zh-CN" altLang="zh-CN" dirty="0" smtClean="0">
              <a:latin typeface="+mn-ea"/>
            </a:endParaRPr>
          </a:p>
          <a:p>
            <a:pPr>
              <a:buFont typeface="Wingdings" panose="05000000000000000000" pitchFamily="2" charset="2"/>
              <a:buNone/>
            </a:pPr>
            <a:r>
              <a:rPr lang="fr-FR" altLang="zh-CN" b="1" dirty="0" smtClean="0">
                <a:latin typeface="+mn-ea"/>
              </a:rPr>
              <a:t>text-shadow:</a:t>
            </a:r>
            <a:r>
              <a:rPr lang="fr-FR" altLang="zh-CN" dirty="0" smtClean="0">
                <a:latin typeface="+mn-ea"/>
              </a:rPr>
              <a:t> </a:t>
            </a:r>
            <a:r>
              <a:rPr lang="fr-FR" altLang="zh-CN" b="1" dirty="0" smtClean="0">
                <a:latin typeface="+mn-ea"/>
              </a:rPr>
              <a:t>&lt;h-shadow&gt; &lt;v-shadow&gt; [blur] [color]</a:t>
            </a:r>
            <a:endParaRPr lang="zh-CN" altLang="zh-CN" dirty="0" smtClean="0">
              <a:latin typeface="+mn-ea"/>
            </a:endParaRPr>
          </a:p>
          <a:p>
            <a:pPr>
              <a:buFont typeface="Wingdings" panose="05000000000000000000" pitchFamily="2" charset="2"/>
              <a:buNone/>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798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845" y="2420888"/>
            <a:ext cx="9404934" cy="250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816407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45853" y="198595"/>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3.8.3 </a:t>
            </a:r>
            <a:r>
              <a:rPr lang="zh-CN" altLang="en-US" dirty="0"/>
              <a:t>文本阴影属性（</a:t>
            </a:r>
            <a:r>
              <a:rPr lang="en-US" altLang="zh-CN" dirty="0"/>
              <a:t>text-shadow</a:t>
            </a:r>
            <a:r>
              <a:rPr lang="zh-CN" altLang="en-US" dirty="0" smtClean="0"/>
              <a:t>）</a:t>
            </a:r>
            <a:endParaRPr lang="zh-CN" altLang="en-US" dirty="0"/>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0901"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965" y="937376"/>
            <a:ext cx="4094163"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049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45853" y="228601"/>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3.8.4 </a:t>
            </a:r>
            <a:r>
              <a:rPr lang="zh-CN" altLang="en-US" dirty="0"/>
              <a:t>溢出属性（</a:t>
            </a:r>
            <a:r>
              <a:rPr lang="en-US" altLang="zh-CN" dirty="0"/>
              <a:t>overflow</a:t>
            </a:r>
            <a:r>
              <a:rPr lang="zh-CN" altLang="en-US" dirty="0" smtClean="0"/>
              <a:t>）</a:t>
            </a:r>
            <a:endParaRPr lang="zh-CN" altLang="en-US" dirty="0"/>
          </a:p>
        </p:txBody>
      </p:sp>
      <p:sp>
        <p:nvSpPr>
          <p:cNvPr id="81923" name="Rectangle 3"/>
          <p:cNvSpPr>
            <a:spLocks noGrp="1" noChangeArrowheads="1"/>
          </p:cNvSpPr>
          <p:nvPr>
            <p:ph type="body" idx="1"/>
          </p:nvPr>
        </p:nvSpPr>
        <p:spPr>
          <a:xfrm>
            <a:off x="1345854" y="836615"/>
            <a:ext cx="8929242" cy="4896642"/>
          </a:xfrm>
        </p:spPr>
        <p:txBody>
          <a:bodyPr/>
          <a:lstStyle/>
          <a:p>
            <a:pPr eaLnBrk="1" hangingPunct="1">
              <a:buFont typeface="Wingdings" panose="05000000000000000000" pitchFamily="2" charset="2"/>
              <a:buNone/>
            </a:pPr>
            <a:r>
              <a:rPr lang="pt-BR" altLang="zh-CN" dirty="0" smtClean="0">
                <a:latin typeface="+mn-ea"/>
              </a:rPr>
              <a:t>overflow </a:t>
            </a:r>
            <a:r>
              <a:rPr lang="zh-CN" altLang="zh-CN" dirty="0" smtClean="0">
                <a:latin typeface="+mn-ea"/>
              </a:rPr>
              <a:t>属性规定当内容溢出元素框时如何显示。</a:t>
            </a:r>
            <a:r>
              <a:rPr lang="pt-BR" altLang="zh-CN" dirty="0" smtClean="0">
                <a:latin typeface="+mn-ea"/>
              </a:rPr>
              <a:t>overflow</a:t>
            </a:r>
            <a:r>
              <a:rPr lang="zh-CN" altLang="zh-CN" dirty="0" smtClean="0">
                <a:latin typeface="+mn-ea"/>
              </a:rPr>
              <a:t>属性有</a:t>
            </a:r>
            <a:r>
              <a:rPr lang="pt-BR" altLang="zh-CN" dirty="0" smtClean="0">
                <a:latin typeface="+mn-ea"/>
              </a:rPr>
              <a:t>5</a:t>
            </a:r>
            <a:r>
              <a:rPr lang="zh-CN" altLang="zh-CN" dirty="0" smtClean="0">
                <a:latin typeface="+mn-ea"/>
              </a:rPr>
              <a:t>种取值，如表</a:t>
            </a:r>
            <a:r>
              <a:rPr lang="pt-BR" altLang="zh-CN" dirty="0" smtClean="0">
                <a:latin typeface="+mn-ea"/>
              </a:rPr>
              <a:t>3-10</a:t>
            </a:r>
            <a:r>
              <a:rPr lang="zh-CN" altLang="zh-CN" dirty="0" smtClean="0">
                <a:latin typeface="+mn-ea"/>
              </a:rPr>
              <a:t>所示。</a:t>
            </a: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r>
              <a:rPr lang="zh-CN" altLang="zh-CN" dirty="0" smtClean="0">
                <a:latin typeface="+mn-ea"/>
              </a:rPr>
              <a:t>另外，还可以使用</a:t>
            </a:r>
            <a:r>
              <a:rPr lang="pt-BR" altLang="zh-CN" dirty="0" smtClean="0">
                <a:latin typeface="+mn-ea"/>
              </a:rPr>
              <a:t>overflow-x</a:t>
            </a:r>
            <a:r>
              <a:rPr lang="zh-CN" altLang="zh-CN" dirty="0" smtClean="0">
                <a:latin typeface="+mn-ea"/>
              </a:rPr>
              <a:t>和</a:t>
            </a:r>
            <a:r>
              <a:rPr lang="pt-BR" altLang="zh-CN" dirty="0" smtClean="0">
                <a:latin typeface="+mn-ea"/>
              </a:rPr>
              <a:t>overflow-y</a:t>
            </a:r>
            <a:r>
              <a:rPr lang="zh-CN" altLang="zh-CN" dirty="0" smtClean="0">
                <a:latin typeface="+mn-ea"/>
              </a:rPr>
              <a:t>属性来单独设置水平和垂直方向的溢出属性。</a:t>
            </a:r>
            <a:r>
              <a:rPr lang="pt-BR" altLang="zh-CN" dirty="0" smtClean="0">
                <a:latin typeface="+mn-ea"/>
              </a:rPr>
              <a:t>overflow-x</a:t>
            </a:r>
            <a:r>
              <a:rPr lang="zh-CN" altLang="zh-CN" dirty="0" smtClean="0">
                <a:latin typeface="+mn-ea"/>
              </a:rPr>
              <a:t>主要用来定义对水平方向内容溢出的剪切，而</a:t>
            </a:r>
            <a:r>
              <a:rPr lang="pt-BR" altLang="zh-CN" dirty="0" smtClean="0">
                <a:latin typeface="+mn-ea"/>
              </a:rPr>
              <a:t>overflow-y</a:t>
            </a:r>
            <a:r>
              <a:rPr lang="zh-CN" altLang="zh-CN" dirty="0" smtClean="0">
                <a:latin typeface="+mn-ea"/>
              </a:rPr>
              <a:t>主要用来定义对垂直方向内容溢出的剪切。</a:t>
            </a:r>
          </a:p>
          <a:p>
            <a:pPr eaLnBrk="1" hangingPunct="1">
              <a:buFont typeface="Wingdings" panose="05000000000000000000" pitchFamily="2" charset="2"/>
              <a:buNone/>
            </a:pPr>
            <a:endParaRPr lang="zh-CN" altLang="zh-CN" dirty="0" smtClean="0">
              <a:latin typeface="+mn-ea"/>
            </a:endParaRPr>
          </a:p>
          <a:p>
            <a:pPr eaLnBrk="1" hangingPunct="1">
              <a:buFont typeface="Wingdings" panose="05000000000000000000" pitchFamily="2" charset="2"/>
              <a:buNone/>
            </a:pPr>
            <a:endParaRPr lang="zh-CN"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19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87" y="1556792"/>
            <a:ext cx="790257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7804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345853" y="205657"/>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3.8.4 </a:t>
            </a:r>
            <a:r>
              <a:rPr lang="zh-CN" altLang="en-US" dirty="0"/>
              <a:t>溢出属性（</a:t>
            </a:r>
            <a:r>
              <a:rPr lang="en-US" altLang="zh-CN" dirty="0"/>
              <a:t>overflow</a:t>
            </a:r>
            <a:r>
              <a:rPr lang="zh-CN" altLang="en-US" dirty="0" smtClean="0"/>
              <a:t>）</a:t>
            </a:r>
            <a:endParaRPr lang="zh-CN" altLang="en-US" dirty="0"/>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2949"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l="30659" r="30086"/>
          <a:stretch>
            <a:fillRect/>
          </a:stretch>
        </p:blipFill>
        <p:spPr bwMode="auto">
          <a:xfrm>
            <a:off x="6458421" y="1412776"/>
            <a:ext cx="309086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AutoShape 5"/>
          <p:cNvSpPr>
            <a:spLocks noChangeArrowheads="1"/>
          </p:cNvSpPr>
          <p:nvPr/>
        </p:nvSpPr>
        <p:spPr bwMode="gray">
          <a:xfrm>
            <a:off x="1329399" y="1144870"/>
            <a:ext cx="4752975" cy="46815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en-US" altLang="zh-CN" sz="2000">
                <a:solidFill>
                  <a:schemeClr val="accent2"/>
                </a:solidFill>
                <a:latin typeface="Arial" panose="020B0604020202020204" pitchFamily="34" charset="0"/>
              </a:rPr>
              <a:t>       #container {</a:t>
            </a:r>
          </a:p>
          <a:p>
            <a:pPr eaLnBrk="1" hangingPunct="1"/>
            <a:r>
              <a:rPr kumimoji="1" lang="en-US" altLang="zh-CN" sz="2000">
                <a:solidFill>
                  <a:schemeClr val="accent2"/>
                </a:solidFill>
                <a:latin typeface="Arial" panose="020B0604020202020204" pitchFamily="34" charset="0"/>
              </a:rPr>
              <a:t>            width: 150px;</a:t>
            </a:r>
          </a:p>
          <a:p>
            <a:pPr eaLnBrk="1" hangingPunct="1"/>
            <a:r>
              <a:rPr kumimoji="1" lang="en-US" altLang="zh-CN" sz="2000">
                <a:solidFill>
                  <a:schemeClr val="accent2"/>
                </a:solidFill>
                <a:latin typeface="Arial" panose="020B0604020202020204" pitchFamily="34" charset="0"/>
              </a:rPr>
              <a:t>            height: 200px;</a:t>
            </a:r>
          </a:p>
          <a:p>
            <a:pPr eaLnBrk="1" hangingPunct="1"/>
            <a:r>
              <a:rPr kumimoji="1" lang="en-US" altLang="zh-CN" sz="2000">
                <a:solidFill>
                  <a:schemeClr val="accent2"/>
                </a:solidFill>
                <a:latin typeface="Arial" panose="020B0604020202020204" pitchFamily="34" charset="0"/>
              </a:rPr>
              <a:t>            border:1px solid #000;</a:t>
            </a:r>
          </a:p>
          <a:p>
            <a:pPr eaLnBrk="1" hangingPunct="1"/>
            <a:r>
              <a:rPr kumimoji="1" lang="en-US" altLang="zh-CN" sz="2000">
                <a:solidFill>
                  <a:schemeClr val="accent2"/>
                </a:solidFill>
                <a:latin typeface="Arial" panose="020B0604020202020204" pitchFamily="34" charset="0"/>
              </a:rPr>
              <a:t>            margin: 20px auto;</a:t>
            </a:r>
          </a:p>
          <a:p>
            <a:pPr eaLnBrk="1" hangingPunct="1"/>
            <a:r>
              <a:rPr kumimoji="1" lang="en-US" altLang="zh-CN" sz="2000">
                <a:solidFill>
                  <a:schemeClr val="accent2"/>
                </a:solidFill>
                <a:latin typeface="Arial" panose="020B0604020202020204" pitchFamily="34" charset="0"/>
              </a:rPr>
              <a:t>            overflow-x:hidden;</a:t>
            </a:r>
          </a:p>
          <a:p>
            <a:pPr eaLnBrk="1" hangingPunct="1"/>
            <a:r>
              <a:rPr kumimoji="1" lang="en-US" altLang="zh-CN" sz="2000">
                <a:solidFill>
                  <a:schemeClr val="accent2"/>
                </a:solidFill>
                <a:latin typeface="Arial" panose="020B0604020202020204" pitchFamily="34" charset="0"/>
              </a:rPr>
              <a:t>            overflow-y:auto;</a:t>
            </a:r>
          </a:p>
          <a:p>
            <a:pPr eaLnBrk="1" hangingPunct="1"/>
            <a:r>
              <a:rPr kumimoji="1" lang="en-US" altLang="zh-CN" sz="2000">
                <a:solidFill>
                  <a:schemeClr val="accent2"/>
                </a:solidFill>
                <a:latin typeface="Arial" panose="020B0604020202020204" pitchFamily="34" charset="0"/>
              </a:rPr>
              <a:t>        } </a:t>
            </a:r>
          </a:p>
          <a:p>
            <a:pPr eaLnBrk="1" hangingPunct="1"/>
            <a:endParaRPr kumimoji="1" lang="en-US" altLang="zh-CN" sz="2000">
              <a:solidFill>
                <a:schemeClr val="accent2"/>
              </a:solidFill>
              <a:latin typeface="Arial" panose="020B0604020202020204" pitchFamily="34" charset="0"/>
            </a:endParaRPr>
          </a:p>
          <a:p>
            <a:pPr eaLnBrk="1" hangingPunct="1"/>
            <a:r>
              <a:rPr kumimoji="1" lang="en-US" altLang="zh-CN" sz="2000">
                <a:solidFill>
                  <a:schemeClr val="accent2"/>
                </a:solidFill>
                <a:latin typeface="Arial" panose="020B0604020202020204" pitchFamily="34" charset="0"/>
              </a:rPr>
              <a:t> &lt;div id="container"&gt;</a:t>
            </a:r>
          </a:p>
          <a:p>
            <a:pPr eaLnBrk="1" hangingPunct="1"/>
            <a:r>
              <a:rPr kumimoji="1" lang="en-US" altLang="zh-CN" sz="2000">
                <a:solidFill>
                  <a:schemeClr val="accent2"/>
                </a:solidFill>
                <a:latin typeface="Arial" panose="020B0604020202020204" pitchFamily="34" charset="0"/>
              </a:rPr>
              <a:t>        &lt;img src="images/redstar.gif"&gt;</a:t>
            </a:r>
          </a:p>
          <a:p>
            <a:pPr eaLnBrk="1" hangingPunct="1"/>
            <a:r>
              <a:rPr kumimoji="1" lang="en-US" altLang="zh-CN" sz="2000">
                <a:solidFill>
                  <a:schemeClr val="accent2"/>
                </a:solidFill>
                <a:latin typeface="Arial" panose="020B0604020202020204" pitchFamily="34" charset="0"/>
              </a:rPr>
              <a:t>    &lt;/div&gt;</a:t>
            </a:r>
          </a:p>
          <a:p>
            <a:pPr eaLnBrk="1" hangingPunct="1"/>
            <a:endParaRPr kumimoji="1" lang="en-US" altLang="zh-CN" sz="2000">
              <a:solidFill>
                <a:schemeClr val="accent2"/>
              </a:solidFill>
              <a:latin typeface="Arial" panose="020B0604020202020204" pitchFamily="34" charset="0"/>
            </a:endParaRPr>
          </a:p>
        </p:txBody>
      </p:sp>
    </p:spTree>
    <p:extLst>
      <p:ext uri="{BB962C8B-B14F-4D97-AF65-F5344CB8AC3E}">
        <p14:creationId xmlns:p14="http://schemas.microsoft.com/office/powerpoint/2010/main" val="427541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17861" y="205657"/>
            <a:ext cx="8393113"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dirty="0" smtClean="0"/>
              <a:t>3.8.5 </a:t>
            </a:r>
            <a:r>
              <a:rPr lang="zh-CN" altLang="en-US" dirty="0"/>
              <a:t>可见性属性（</a:t>
            </a:r>
            <a:r>
              <a:rPr lang="en-US" altLang="zh-CN" dirty="0"/>
              <a:t>visibility </a:t>
            </a:r>
            <a:r>
              <a:rPr lang="zh-CN" altLang="en-US" dirty="0" smtClean="0"/>
              <a:t>）</a:t>
            </a:r>
            <a:endParaRPr lang="zh-CN" altLang="en-US" dirty="0"/>
          </a:p>
        </p:txBody>
      </p:sp>
      <p:sp>
        <p:nvSpPr>
          <p:cNvPr id="83971" name="Rectangle 3"/>
          <p:cNvSpPr>
            <a:spLocks noGrp="1" noChangeArrowheads="1"/>
          </p:cNvSpPr>
          <p:nvPr>
            <p:ph type="body" idx="1"/>
          </p:nvPr>
        </p:nvSpPr>
        <p:spPr>
          <a:xfrm>
            <a:off x="1129830" y="836613"/>
            <a:ext cx="9145266" cy="4284662"/>
          </a:xfrm>
        </p:spPr>
        <p:txBody>
          <a:bodyPr/>
          <a:lstStyle/>
          <a:p>
            <a:pPr>
              <a:buFont typeface="Wingdings" panose="05000000000000000000" pitchFamily="2" charset="2"/>
              <a:buNone/>
            </a:pPr>
            <a:r>
              <a:rPr lang="pt-BR" altLang="zh-CN" dirty="0" smtClean="0">
                <a:latin typeface="+mn-ea"/>
              </a:rPr>
              <a:t>visibility</a:t>
            </a:r>
            <a:r>
              <a:rPr lang="zh-CN" altLang="zh-CN" dirty="0" smtClean="0">
                <a:latin typeface="+mn-ea"/>
              </a:rPr>
              <a:t>属性规定元素是否可见。元素仍占据其本来的空间，不过可以完全不可见。</a:t>
            </a:r>
            <a:r>
              <a:rPr lang="pt-BR" altLang="zh-CN" dirty="0" smtClean="0">
                <a:latin typeface="+mn-ea"/>
              </a:rPr>
              <a:t>visibility</a:t>
            </a:r>
            <a:r>
              <a:rPr lang="zh-CN" altLang="zh-CN" dirty="0" smtClean="0">
                <a:latin typeface="+mn-ea"/>
              </a:rPr>
              <a:t>属性有</a:t>
            </a:r>
            <a:r>
              <a:rPr lang="pt-BR" altLang="zh-CN" dirty="0" smtClean="0">
                <a:latin typeface="+mn-ea"/>
              </a:rPr>
              <a:t>4</a:t>
            </a:r>
            <a:r>
              <a:rPr lang="zh-CN" altLang="zh-CN" dirty="0" smtClean="0">
                <a:latin typeface="+mn-ea"/>
              </a:rPr>
              <a:t>种取值，如表</a:t>
            </a:r>
            <a:r>
              <a:rPr lang="pt-BR" altLang="zh-CN" dirty="0" smtClean="0">
                <a:latin typeface="+mn-ea"/>
              </a:rPr>
              <a:t>3-11</a:t>
            </a:r>
            <a:r>
              <a:rPr lang="zh-CN" altLang="zh-CN" dirty="0" smtClean="0">
                <a:latin typeface="+mn-ea"/>
              </a:rPr>
              <a:t>所示。</a:t>
            </a: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a:p>
            <a:pPr eaLnBrk="1" hangingPunct="1">
              <a:buFont typeface="Wingdings" panose="05000000000000000000" pitchFamily="2" charset="2"/>
              <a:buNone/>
            </a:pPr>
            <a:endParaRPr lang="en-US" altLang="zh-CN" dirty="0" smtClean="0">
              <a:latin typeface="+mn-ea"/>
            </a:endParaRPr>
          </a:p>
        </p:txBody>
      </p:sp>
      <p:sp>
        <p:nvSpPr>
          <p:cNvPr id="118788" name="Rectangle 4"/>
          <p:cNvSpPr>
            <a:spLocks noChangeArrowheads="1"/>
          </p:cNvSpPr>
          <p:nvPr/>
        </p:nvSpPr>
        <p:spPr bwMode="auto">
          <a:xfrm>
            <a:off x="6973094" y="6203113"/>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39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830" y="1916833"/>
            <a:ext cx="922832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80024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4.2 CSS核心基础"/>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4.4 CSS高级属性"/>
  <p:tag name="GENSWF_ADVANCE_TIME" val="0.00"/>
  <p:tag name="ISPRING_SLIDE_INDENT_LEVEL" val="0"/>
  <p:tag name="ISPRING_CUSTOM_TIMING_USED" val="0"/>
</p:tagLst>
</file>

<file path=ppt/theme/theme1.xml><?xml version="1.0" encoding="utf-8"?>
<a:theme xmlns:a="http://schemas.openxmlformats.org/drawingml/2006/main" name="1_默认设计模板">
  <a:themeElements>
    <a:clrScheme name="自定义 1">
      <a:dk1>
        <a:srgbClr val="FEAE01"/>
      </a:dk1>
      <a:lt1>
        <a:srgbClr val="37CCCE"/>
      </a:lt1>
      <a:dk2>
        <a:srgbClr val="E25C36"/>
      </a:dk2>
      <a:lt2>
        <a:srgbClr val="C2D432"/>
      </a:lt2>
      <a:accent1>
        <a:srgbClr val="37B223"/>
      </a:accent1>
      <a:accent2>
        <a:srgbClr val="2B2A30"/>
      </a:accent2>
      <a:accent3>
        <a:srgbClr val="E0DFDD"/>
      </a:accent3>
      <a:accent4>
        <a:srgbClr val="746E6F"/>
      </a:accent4>
      <a:accent5>
        <a:srgbClr val="37CCCE"/>
      </a:accent5>
      <a:accent6>
        <a:srgbClr val="2B2A30"/>
      </a:accent6>
      <a:hlink>
        <a:srgbClr val="746E6F"/>
      </a:hlink>
      <a:folHlink>
        <a:srgbClr val="FEAE01"/>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4706</TotalTime>
  <Pages>0</Pages>
  <Words>8145</Words>
  <Characters>0</Characters>
  <Application>Microsoft Office PowerPoint</Application>
  <DocSecurity>0</DocSecurity>
  <PresentationFormat>自定义</PresentationFormat>
  <Lines>0</Lines>
  <Paragraphs>1008</Paragraphs>
  <Slides>105</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105</vt:i4>
      </vt:variant>
    </vt:vector>
  </HeadingPairs>
  <TitlesOfParts>
    <vt:vector size="121" baseType="lpstr">
      <vt:lpstr>方正小标宋简体</vt:lpstr>
      <vt:lpstr>仿宋_GB2312</vt:lpstr>
      <vt:lpstr>黑体</vt:lpstr>
      <vt:lpstr>华文仿宋</vt:lpstr>
      <vt:lpstr>华文楷体</vt:lpstr>
      <vt:lpstr>宋体</vt:lpstr>
      <vt:lpstr>微软雅黑</vt:lpstr>
      <vt:lpstr>Arial</vt:lpstr>
      <vt:lpstr>Calibri</vt:lpstr>
      <vt:lpstr>Consolas</vt:lpstr>
      <vt:lpstr>Times New Roman</vt:lpstr>
      <vt:lpstr>Verdana</vt:lpstr>
      <vt:lpstr>Wingdings</vt:lpstr>
      <vt:lpstr>1_默认设计模板</vt:lpstr>
      <vt:lpstr>Picture</vt:lpstr>
      <vt:lpstr>Visio</vt:lpstr>
      <vt:lpstr>第3章 使用CSS3样式表</vt:lpstr>
      <vt:lpstr>PowerPoint 演示文稿</vt:lpstr>
      <vt:lpstr>第3章  使用CSS样式表</vt:lpstr>
      <vt:lpstr>第3章  使用CSS样式表</vt:lpstr>
      <vt:lpstr>PowerPoint 演示文稿</vt:lpstr>
      <vt:lpstr>CSS简介</vt:lpstr>
      <vt:lpstr>3.1  初识CSS样式表</vt:lpstr>
      <vt:lpstr>3.1.2   CSS基本语法</vt:lpstr>
      <vt:lpstr>3.1.2   CSS基本语法</vt:lpstr>
      <vt:lpstr>3.1.3  CSS创建</vt:lpstr>
      <vt:lpstr>3.1.3  CSS创建</vt:lpstr>
      <vt:lpstr>3.1.3  CSS创建</vt:lpstr>
      <vt:lpstr>3.1.3  CSS创建</vt:lpstr>
      <vt:lpstr>3.1.3  CSS创建</vt:lpstr>
      <vt:lpstr>PowerPoint 演示文稿</vt:lpstr>
      <vt:lpstr>PowerPoint 演示文稿</vt:lpstr>
      <vt:lpstr>3.1.5　类别选择器</vt:lpstr>
      <vt:lpstr>3.1.5　类别选择器</vt:lpstr>
      <vt:lpstr>PowerPoint 演示文稿</vt:lpstr>
      <vt:lpstr>3.1.6  ID选择器</vt:lpstr>
      <vt:lpstr>3.1.7  组合选择器</vt:lpstr>
      <vt:lpstr>3.1.8  后代选择器</vt:lpstr>
      <vt:lpstr>PowerPoint 演示文稿</vt:lpstr>
      <vt:lpstr>3.2  盒模型</vt:lpstr>
      <vt:lpstr>PowerPoint 演示文稿</vt:lpstr>
      <vt:lpstr>3.2.1 盒模型的概念</vt:lpstr>
      <vt:lpstr>3.2.1 盒模型的概念</vt:lpstr>
      <vt:lpstr>3.2.2 样式初始化</vt:lpstr>
      <vt:lpstr>3.2.3 边框属性（border）</vt:lpstr>
      <vt:lpstr>3.2.3 边框属性（border）</vt:lpstr>
      <vt:lpstr>3.2.3 边框属性（border）</vt:lpstr>
      <vt:lpstr>3.2.3 边框属性（border）</vt:lpstr>
      <vt:lpstr>3.2.3 边框属性（border）</vt:lpstr>
      <vt:lpstr>3.2.4 内边距属性（padding）</vt:lpstr>
      <vt:lpstr>3.2.5 外边距属性（margin）</vt:lpstr>
      <vt:lpstr>3.2.5 外边距属性（margin）</vt:lpstr>
      <vt:lpstr>3.2.5 外边距属性（margin）</vt:lpstr>
      <vt:lpstr>3.2.5 外边距属性（margin）</vt:lpstr>
      <vt:lpstr>3.2.5 外边距属性（margin）</vt:lpstr>
      <vt:lpstr>3.2.6 外边距合并</vt:lpstr>
      <vt:lpstr>3.2.6 外边距合并</vt:lpstr>
      <vt:lpstr>3.2.6 外边距合并</vt:lpstr>
      <vt:lpstr>3.2.7 盒模型案例实践</vt:lpstr>
      <vt:lpstr>3.2.7 盒模型案例实践</vt:lpstr>
      <vt:lpstr>3.3  列表标签及样式</vt:lpstr>
      <vt:lpstr>3.3.1  无序列表</vt:lpstr>
      <vt:lpstr>3.3.2  有序列表 </vt:lpstr>
      <vt:lpstr>3.3.3  定义列表</vt:lpstr>
      <vt:lpstr>3.3.3  定义列表</vt:lpstr>
      <vt:lpstr>3.3.4  列表样式</vt:lpstr>
      <vt:lpstr>3.3.5  列表样式案例实践</vt:lpstr>
      <vt:lpstr>3.4  元素分类及转换</vt:lpstr>
      <vt:lpstr>3.4  元素分类及转换</vt:lpstr>
      <vt:lpstr>3.4  元素分类及转换</vt:lpstr>
      <vt:lpstr>3.4  元素分类及转换</vt:lpstr>
      <vt:lpstr>3.4  元素分类及转换</vt:lpstr>
      <vt:lpstr>3.5  CSS样式的常用属性</vt:lpstr>
      <vt:lpstr>3.5.2  字体属性</vt:lpstr>
      <vt:lpstr>3.5.3  文本属性</vt:lpstr>
      <vt:lpstr>3.5.3  文本属性</vt:lpstr>
      <vt:lpstr>3.5.3  文本属性</vt:lpstr>
      <vt:lpstr>3.5.3  文本属性</vt:lpstr>
      <vt:lpstr>3.5.3  文本属性</vt:lpstr>
      <vt:lpstr>3.5.3  文本属性</vt:lpstr>
      <vt:lpstr>3.5.3  文本属性</vt:lpstr>
      <vt:lpstr>3.5.3  文本属性</vt:lpstr>
      <vt:lpstr>3.5.4  鼠标属性</vt:lpstr>
      <vt:lpstr>PowerPoint 演示文稿</vt:lpstr>
      <vt:lpstr>3.6  选择器高级</vt:lpstr>
      <vt:lpstr>3.6.2 相邻元素选择器</vt:lpstr>
      <vt:lpstr>3.6.3 关联元素选择器</vt:lpstr>
      <vt:lpstr>3.6.4 属性选择器</vt:lpstr>
      <vt:lpstr>3.6.4 属性选择器</vt:lpstr>
      <vt:lpstr>3.6.5 伪类选择器</vt:lpstr>
      <vt:lpstr>3.6.5 伪类选择器</vt:lpstr>
      <vt:lpstr>3.6.5 伪类选择器</vt:lpstr>
      <vt:lpstr>3.6.5 伪类选择器</vt:lpstr>
      <vt:lpstr>3.6.6 伪元素选择器</vt:lpstr>
      <vt:lpstr>3.6.6 伪元素选择器</vt:lpstr>
      <vt:lpstr>3.6.6 伪元素选择器</vt:lpstr>
      <vt:lpstr>3.6.7 选择器高级案例实践</vt:lpstr>
      <vt:lpstr>3.7 CSS继承与优先</vt:lpstr>
      <vt:lpstr>3.7 CSS继承与优先</vt:lpstr>
      <vt:lpstr>3.7.2 选择器优先级</vt:lpstr>
      <vt:lpstr>3.7.2 选择器优先级</vt:lpstr>
      <vt:lpstr>3.7.2 选择器优先级</vt:lpstr>
      <vt:lpstr>3.7.2 选择器优先级</vt:lpstr>
      <vt:lpstr>3.7.3 样式优先级</vt:lpstr>
      <vt:lpstr>3.7.4 CSS书写顺序</vt:lpstr>
      <vt:lpstr>3.8  常用CSS3属性</vt:lpstr>
      <vt:lpstr>3.8.1 圆角属性（border-radius）</vt:lpstr>
      <vt:lpstr>3.8.1 圆角属性（border-radius）</vt:lpstr>
      <vt:lpstr>3.8.2 方框阴影属性（box-shadow）</vt:lpstr>
      <vt:lpstr>3.8.2 方框阴影属性（box-shadow）</vt:lpstr>
      <vt:lpstr>3.8.3 文本阴影属性（text-shadow）</vt:lpstr>
      <vt:lpstr>3.8.3 文本阴影属性（text-shadow）</vt:lpstr>
      <vt:lpstr>3.8.4 溢出属性（overflow）</vt:lpstr>
      <vt:lpstr>3.8.4 溢出属性（overflow）</vt:lpstr>
      <vt:lpstr>3.8.5 可见性属性（visibility ）</vt:lpstr>
      <vt:lpstr>3.8.5 可见性属性（visibility ）</vt:lpstr>
      <vt:lpstr>3.8.6 常用CSS3属性案例实践</vt:lpstr>
      <vt:lpstr>PowerPoint 演示文稿</vt:lpstr>
      <vt:lpstr>作业</vt:lpstr>
      <vt:lpstr>作业</vt:lpstr>
      <vt:lpstr>作业素材</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Administrator</cp:lastModifiedBy>
  <cp:revision>387</cp:revision>
  <dcterms:created xsi:type="dcterms:W3CDTF">2013-01-25T01:44:32Z</dcterms:created>
  <dcterms:modified xsi:type="dcterms:W3CDTF">2021-09-22T07:00:46Z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