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4"/>
  </p:notesMasterIdLst>
  <p:sldIdLst>
    <p:sldId id="256" r:id="rId2"/>
    <p:sldId id="438" r:id="rId3"/>
    <p:sldId id="554" r:id="rId4"/>
    <p:sldId id="555" r:id="rId5"/>
    <p:sldId id="726" r:id="rId6"/>
    <p:sldId id="556" r:id="rId7"/>
    <p:sldId id="557" r:id="rId8"/>
    <p:sldId id="723" r:id="rId9"/>
    <p:sldId id="559" r:id="rId10"/>
    <p:sldId id="560" r:id="rId11"/>
    <p:sldId id="561" r:id="rId12"/>
    <p:sldId id="562" r:id="rId13"/>
    <p:sldId id="563" r:id="rId14"/>
    <p:sldId id="564" r:id="rId15"/>
    <p:sldId id="565" r:id="rId16"/>
    <p:sldId id="566"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581" r:id="rId32"/>
    <p:sldId id="582" r:id="rId33"/>
    <p:sldId id="583" r:id="rId34"/>
    <p:sldId id="584" r:id="rId35"/>
    <p:sldId id="585" r:id="rId36"/>
    <p:sldId id="586" r:id="rId37"/>
    <p:sldId id="587" r:id="rId38"/>
    <p:sldId id="588" r:id="rId39"/>
    <p:sldId id="589" r:id="rId40"/>
    <p:sldId id="590" r:id="rId41"/>
    <p:sldId id="591" r:id="rId42"/>
    <p:sldId id="592" r:id="rId43"/>
    <p:sldId id="593" r:id="rId44"/>
    <p:sldId id="594" r:id="rId45"/>
    <p:sldId id="595" r:id="rId46"/>
    <p:sldId id="596" r:id="rId47"/>
    <p:sldId id="597" r:id="rId48"/>
    <p:sldId id="598" r:id="rId49"/>
    <p:sldId id="599" r:id="rId50"/>
    <p:sldId id="600" r:id="rId51"/>
    <p:sldId id="601" r:id="rId52"/>
    <p:sldId id="602" r:id="rId53"/>
    <p:sldId id="603" r:id="rId54"/>
    <p:sldId id="604" r:id="rId55"/>
    <p:sldId id="605" r:id="rId56"/>
    <p:sldId id="606" r:id="rId57"/>
    <p:sldId id="607" r:id="rId58"/>
    <p:sldId id="608" r:id="rId59"/>
    <p:sldId id="609" r:id="rId60"/>
    <p:sldId id="610" r:id="rId61"/>
    <p:sldId id="611" r:id="rId62"/>
    <p:sldId id="612" r:id="rId63"/>
    <p:sldId id="613" r:id="rId64"/>
    <p:sldId id="614" r:id="rId65"/>
    <p:sldId id="615" r:id="rId66"/>
    <p:sldId id="616" r:id="rId67"/>
    <p:sldId id="617" r:id="rId68"/>
    <p:sldId id="618" r:id="rId69"/>
    <p:sldId id="619" r:id="rId70"/>
    <p:sldId id="620" r:id="rId71"/>
    <p:sldId id="621" r:id="rId72"/>
    <p:sldId id="622" r:id="rId73"/>
    <p:sldId id="623" r:id="rId74"/>
    <p:sldId id="624" r:id="rId75"/>
    <p:sldId id="625" r:id="rId76"/>
    <p:sldId id="626" r:id="rId77"/>
    <p:sldId id="627" r:id="rId78"/>
    <p:sldId id="628" r:id="rId79"/>
    <p:sldId id="629" r:id="rId80"/>
    <p:sldId id="630" r:id="rId81"/>
    <p:sldId id="631" r:id="rId82"/>
    <p:sldId id="632" r:id="rId83"/>
    <p:sldId id="633" r:id="rId84"/>
    <p:sldId id="634" r:id="rId85"/>
    <p:sldId id="635" r:id="rId86"/>
    <p:sldId id="636" r:id="rId87"/>
    <p:sldId id="637" r:id="rId88"/>
    <p:sldId id="639" r:id="rId89"/>
    <p:sldId id="640" r:id="rId90"/>
    <p:sldId id="641" r:id="rId91"/>
    <p:sldId id="642" r:id="rId92"/>
    <p:sldId id="643" r:id="rId93"/>
    <p:sldId id="644" r:id="rId94"/>
    <p:sldId id="645" r:id="rId95"/>
    <p:sldId id="646" r:id="rId96"/>
    <p:sldId id="724" r:id="rId97"/>
    <p:sldId id="648" r:id="rId98"/>
    <p:sldId id="649" r:id="rId99"/>
    <p:sldId id="650" r:id="rId100"/>
    <p:sldId id="651" r:id="rId101"/>
    <p:sldId id="725" r:id="rId102"/>
    <p:sldId id="653" r:id="rId103"/>
    <p:sldId id="654" r:id="rId104"/>
    <p:sldId id="655" r:id="rId105"/>
    <p:sldId id="656" r:id="rId106"/>
    <p:sldId id="657" r:id="rId107"/>
    <p:sldId id="658" r:id="rId108"/>
    <p:sldId id="659" r:id="rId109"/>
    <p:sldId id="660" r:id="rId110"/>
    <p:sldId id="661" r:id="rId111"/>
    <p:sldId id="662" r:id="rId112"/>
    <p:sldId id="663" r:id="rId113"/>
    <p:sldId id="664" r:id="rId114"/>
    <p:sldId id="665" r:id="rId115"/>
    <p:sldId id="666" r:id="rId116"/>
    <p:sldId id="667" r:id="rId117"/>
    <p:sldId id="668" r:id="rId118"/>
    <p:sldId id="669" r:id="rId119"/>
    <p:sldId id="670" r:id="rId120"/>
    <p:sldId id="671" r:id="rId121"/>
    <p:sldId id="672" r:id="rId122"/>
    <p:sldId id="673" r:id="rId123"/>
    <p:sldId id="674" r:id="rId124"/>
    <p:sldId id="675" r:id="rId125"/>
    <p:sldId id="676" r:id="rId126"/>
    <p:sldId id="677" r:id="rId127"/>
    <p:sldId id="678" r:id="rId128"/>
    <p:sldId id="679" r:id="rId129"/>
    <p:sldId id="680" r:id="rId130"/>
    <p:sldId id="681" r:id="rId131"/>
    <p:sldId id="682" r:id="rId132"/>
    <p:sldId id="683" r:id="rId133"/>
    <p:sldId id="684" r:id="rId134"/>
    <p:sldId id="685" r:id="rId135"/>
    <p:sldId id="686" r:id="rId136"/>
    <p:sldId id="687" r:id="rId137"/>
    <p:sldId id="688" r:id="rId138"/>
    <p:sldId id="689" r:id="rId139"/>
    <p:sldId id="690" r:id="rId140"/>
    <p:sldId id="691" r:id="rId141"/>
    <p:sldId id="692" r:id="rId142"/>
    <p:sldId id="693" r:id="rId143"/>
    <p:sldId id="694" r:id="rId144"/>
    <p:sldId id="695" r:id="rId145"/>
    <p:sldId id="696" r:id="rId146"/>
    <p:sldId id="697" r:id="rId147"/>
    <p:sldId id="698" r:id="rId148"/>
    <p:sldId id="699" r:id="rId149"/>
    <p:sldId id="700" r:id="rId150"/>
    <p:sldId id="701" r:id="rId151"/>
    <p:sldId id="702" r:id="rId152"/>
    <p:sldId id="703" r:id="rId153"/>
    <p:sldId id="704" r:id="rId154"/>
    <p:sldId id="705" r:id="rId155"/>
    <p:sldId id="706" r:id="rId156"/>
    <p:sldId id="707" r:id="rId157"/>
    <p:sldId id="708" r:id="rId158"/>
    <p:sldId id="709" r:id="rId159"/>
    <p:sldId id="710" r:id="rId160"/>
    <p:sldId id="711" r:id="rId161"/>
    <p:sldId id="712" r:id="rId162"/>
    <p:sldId id="713" r:id="rId163"/>
    <p:sldId id="714" r:id="rId164"/>
    <p:sldId id="715" r:id="rId165"/>
    <p:sldId id="716" r:id="rId166"/>
    <p:sldId id="717" r:id="rId167"/>
    <p:sldId id="718" r:id="rId168"/>
    <p:sldId id="719" r:id="rId169"/>
    <p:sldId id="720" r:id="rId170"/>
    <p:sldId id="721" r:id="rId171"/>
    <p:sldId id="722" r:id="rId172"/>
    <p:sldId id="533" r:id="rId173"/>
  </p:sldIdLst>
  <p:sldSz cx="12196763" cy="6858000"/>
  <p:notesSz cx="6858000" cy="9144000"/>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42">
          <p15:clr>
            <a:srgbClr val="A4A3A4"/>
          </p15:clr>
        </p15:guide>
        <p15:guide id="2" pos="384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9AC"/>
    <a:srgbClr val="6600FF"/>
    <a:srgbClr val="00FFFF"/>
    <a:srgbClr val="FFFFCC"/>
    <a:srgbClr val="3366FF"/>
    <a:srgbClr val="FF0D5E"/>
    <a:srgbClr val="FF6699"/>
    <a:srgbClr val="FF0066"/>
    <a:srgbClr val="9600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424" autoAdjust="0"/>
  </p:normalViewPr>
  <p:slideViewPr>
    <p:cSldViewPr snapToObjects="1">
      <p:cViewPr varScale="1">
        <p:scale>
          <a:sx n="116" d="100"/>
          <a:sy n="116" d="100"/>
        </p:scale>
        <p:origin x="750" y="102"/>
      </p:cViewPr>
      <p:guideLst>
        <p:guide orient="horz" pos="2142"/>
        <p:guide pos="3841"/>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B9EEDA17-7CE7-49CA-897E-A1888A19DA62}" type="datetimeFigureOut">
              <a:rPr lang="zh-CN" altLang="en-US"/>
              <a:pPr/>
              <a:t>2021/1/30 Saturday</a:t>
            </a:fld>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CE1689F0-D8FB-450F-A36F-553F26501FEE}" type="slidenum">
              <a:rPr lang="zh-CN" altLang="en-US"/>
              <a:pPr/>
              <a:t>‹#›</a:t>
            </a:fld>
            <a:endParaRPr lang="en-US"/>
          </a:p>
        </p:txBody>
      </p:sp>
    </p:spTree>
    <p:extLst>
      <p:ext uri="{BB962C8B-B14F-4D97-AF65-F5344CB8AC3E}">
        <p14:creationId xmlns:p14="http://schemas.microsoft.com/office/powerpoint/2010/main" val="21761610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a:t>
            </a:fld>
            <a:endParaRPr lang="en-US"/>
          </a:p>
        </p:txBody>
      </p:sp>
    </p:spTree>
    <p:extLst>
      <p:ext uri="{BB962C8B-B14F-4D97-AF65-F5344CB8AC3E}">
        <p14:creationId xmlns:p14="http://schemas.microsoft.com/office/powerpoint/2010/main" val="3362210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5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79804055-4F67-4778-8412-BD06BAC5A122}" type="slidenum">
              <a:rPr lang="zh-CN" altLang="en-US" sz="1200"/>
              <a:pPr eaLnBrk="1" hangingPunct="1"/>
              <a:t>22</a:t>
            </a:fld>
            <a:endParaRPr lang="zh-CN" altLang="en-US" sz="1200"/>
          </a:p>
        </p:txBody>
      </p:sp>
    </p:spTree>
    <p:extLst>
      <p:ext uri="{BB962C8B-B14F-4D97-AF65-F5344CB8AC3E}">
        <p14:creationId xmlns:p14="http://schemas.microsoft.com/office/powerpoint/2010/main" val="2082745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63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DC252530-F43B-428E-A3B2-119E3BF61F97}" type="slidenum">
              <a:rPr lang="zh-CN" altLang="en-US" sz="1200"/>
              <a:pPr eaLnBrk="1" hangingPunct="1"/>
              <a:t>23</a:t>
            </a:fld>
            <a:endParaRPr lang="zh-CN" altLang="en-US" sz="1200"/>
          </a:p>
        </p:txBody>
      </p:sp>
    </p:spTree>
    <p:extLst>
      <p:ext uri="{BB962C8B-B14F-4D97-AF65-F5344CB8AC3E}">
        <p14:creationId xmlns:p14="http://schemas.microsoft.com/office/powerpoint/2010/main" val="4086034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7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D5701C33-8823-49EA-9967-8645A5EA798D}" type="slidenum">
              <a:rPr lang="zh-CN" altLang="en-US" sz="1200"/>
              <a:pPr eaLnBrk="1" hangingPunct="1"/>
              <a:t>24</a:t>
            </a:fld>
            <a:endParaRPr lang="zh-CN" altLang="en-US" sz="1200"/>
          </a:p>
        </p:txBody>
      </p:sp>
    </p:spTree>
    <p:extLst>
      <p:ext uri="{BB962C8B-B14F-4D97-AF65-F5344CB8AC3E}">
        <p14:creationId xmlns:p14="http://schemas.microsoft.com/office/powerpoint/2010/main" val="512830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84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A801FF81-E18E-4957-877F-AE6BBADF5941}" type="slidenum">
              <a:rPr lang="zh-CN" altLang="en-US" sz="1200"/>
              <a:pPr eaLnBrk="1" hangingPunct="1"/>
              <a:t>25</a:t>
            </a:fld>
            <a:endParaRPr lang="zh-CN" altLang="en-US" sz="1200"/>
          </a:p>
        </p:txBody>
      </p:sp>
    </p:spTree>
    <p:extLst>
      <p:ext uri="{BB962C8B-B14F-4D97-AF65-F5344CB8AC3E}">
        <p14:creationId xmlns:p14="http://schemas.microsoft.com/office/powerpoint/2010/main" val="2999118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9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A86FCC14-2284-4FD3-8E88-3646A0E86513}" type="slidenum">
              <a:rPr lang="zh-CN" altLang="en-US" sz="1200"/>
              <a:pPr eaLnBrk="1" hangingPunct="1"/>
              <a:t>26</a:t>
            </a:fld>
            <a:endParaRPr lang="zh-CN" altLang="en-US" sz="1200"/>
          </a:p>
        </p:txBody>
      </p:sp>
    </p:spTree>
    <p:extLst>
      <p:ext uri="{BB962C8B-B14F-4D97-AF65-F5344CB8AC3E}">
        <p14:creationId xmlns:p14="http://schemas.microsoft.com/office/powerpoint/2010/main" val="2265268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0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4D8B465C-CCA9-409F-AD2F-D632F1D540E4}" type="slidenum">
              <a:rPr lang="zh-CN" altLang="en-US" sz="1200"/>
              <a:pPr eaLnBrk="1" hangingPunct="1"/>
              <a:t>27</a:t>
            </a:fld>
            <a:endParaRPr lang="zh-CN" altLang="en-US" sz="1200"/>
          </a:p>
        </p:txBody>
      </p:sp>
    </p:spTree>
    <p:extLst>
      <p:ext uri="{BB962C8B-B14F-4D97-AF65-F5344CB8AC3E}">
        <p14:creationId xmlns:p14="http://schemas.microsoft.com/office/powerpoint/2010/main" val="2039517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1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9443DE4D-1A97-47FD-A7FA-F83240AE456E}" type="slidenum">
              <a:rPr lang="zh-CN" altLang="en-US" sz="1200"/>
              <a:pPr eaLnBrk="1" hangingPunct="1"/>
              <a:t>28</a:t>
            </a:fld>
            <a:endParaRPr lang="zh-CN" altLang="en-US" sz="1200"/>
          </a:p>
        </p:txBody>
      </p:sp>
    </p:spTree>
    <p:extLst>
      <p:ext uri="{BB962C8B-B14F-4D97-AF65-F5344CB8AC3E}">
        <p14:creationId xmlns:p14="http://schemas.microsoft.com/office/powerpoint/2010/main" val="541365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2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9091541F-C586-427E-AA76-9D5AF4007F03}" type="slidenum">
              <a:rPr lang="zh-CN" altLang="en-US" sz="1200"/>
              <a:pPr eaLnBrk="1" hangingPunct="1"/>
              <a:t>29</a:t>
            </a:fld>
            <a:endParaRPr lang="zh-CN" altLang="en-US" sz="1200"/>
          </a:p>
        </p:txBody>
      </p:sp>
    </p:spTree>
    <p:extLst>
      <p:ext uri="{BB962C8B-B14F-4D97-AF65-F5344CB8AC3E}">
        <p14:creationId xmlns:p14="http://schemas.microsoft.com/office/powerpoint/2010/main" val="45668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35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2DD07387-3BE0-4656-97B4-624FB192F0E3}" type="slidenum">
              <a:rPr lang="zh-CN" altLang="en-US" sz="1200"/>
              <a:pPr eaLnBrk="1" hangingPunct="1"/>
              <a:t>30</a:t>
            </a:fld>
            <a:endParaRPr lang="zh-CN" altLang="en-US" sz="1200"/>
          </a:p>
        </p:txBody>
      </p:sp>
    </p:spTree>
    <p:extLst>
      <p:ext uri="{BB962C8B-B14F-4D97-AF65-F5344CB8AC3E}">
        <p14:creationId xmlns:p14="http://schemas.microsoft.com/office/powerpoint/2010/main" val="1995044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4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867824D0-8545-442C-AA55-D58BE0365697}" type="slidenum">
              <a:rPr lang="zh-CN" altLang="en-US" sz="1200"/>
              <a:pPr eaLnBrk="1" hangingPunct="1"/>
              <a:t>31</a:t>
            </a:fld>
            <a:endParaRPr lang="zh-CN" altLang="en-US" sz="1200"/>
          </a:p>
        </p:txBody>
      </p:sp>
    </p:spTree>
    <p:extLst>
      <p:ext uri="{BB962C8B-B14F-4D97-AF65-F5344CB8AC3E}">
        <p14:creationId xmlns:p14="http://schemas.microsoft.com/office/powerpoint/2010/main" val="4181859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2</a:t>
            </a:fld>
            <a:endParaRPr lang="en-US"/>
          </a:p>
        </p:txBody>
      </p:sp>
    </p:spTree>
    <p:extLst>
      <p:ext uri="{BB962C8B-B14F-4D97-AF65-F5344CB8AC3E}">
        <p14:creationId xmlns:p14="http://schemas.microsoft.com/office/powerpoint/2010/main" val="2035141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55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FB312879-5E13-46D6-8E8A-6A05EB20E073}" type="slidenum">
              <a:rPr lang="zh-CN" altLang="en-US" sz="1200"/>
              <a:pPr eaLnBrk="1" hangingPunct="1"/>
              <a:t>32</a:t>
            </a:fld>
            <a:endParaRPr lang="zh-CN" altLang="en-US" sz="1200"/>
          </a:p>
        </p:txBody>
      </p:sp>
    </p:spTree>
    <p:extLst>
      <p:ext uri="{BB962C8B-B14F-4D97-AF65-F5344CB8AC3E}">
        <p14:creationId xmlns:p14="http://schemas.microsoft.com/office/powerpoint/2010/main" val="3402856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6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DD5FBF2B-D910-4B6F-8F06-471BD1864DE2}" type="slidenum">
              <a:rPr lang="zh-CN" altLang="en-US" sz="1200"/>
              <a:pPr eaLnBrk="1" hangingPunct="1"/>
              <a:t>33</a:t>
            </a:fld>
            <a:endParaRPr lang="zh-CN" altLang="en-US" sz="1200"/>
          </a:p>
        </p:txBody>
      </p:sp>
    </p:spTree>
    <p:extLst>
      <p:ext uri="{BB962C8B-B14F-4D97-AF65-F5344CB8AC3E}">
        <p14:creationId xmlns:p14="http://schemas.microsoft.com/office/powerpoint/2010/main" val="23073415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52</a:t>
            </a:fld>
            <a:endParaRPr lang="en-US"/>
          </a:p>
        </p:txBody>
      </p:sp>
    </p:spTree>
    <p:extLst>
      <p:ext uri="{BB962C8B-B14F-4D97-AF65-F5344CB8AC3E}">
        <p14:creationId xmlns:p14="http://schemas.microsoft.com/office/powerpoint/2010/main" val="19720383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留言发表</a:t>
            </a:r>
            <a:r>
              <a:rPr lang="en-US" altLang="zh-CN" dirty="0" smtClean="0"/>
              <a:t>&lt;/title&gt;</a:t>
            </a:r>
          </a:p>
          <a:p>
            <a:r>
              <a:rPr lang="en-US" altLang="zh-CN" dirty="0" smtClean="0"/>
              <a:t>    &lt;style&gt;</a:t>
            </a:r>
          </a:p>
          <a:p>
            <a:r>
              <a:rPr lang="en-US" altLang="zh-CN" dirty="0" smtClean="0"/>
              <a:t>        *{margin:0;padding:0;}</a:t>
            </a:r>
          </a:p>
          <a:p>
            <a:r>
              <a:rPr lang="en-US" altLang="zh-CN" dirty="0" smtClean="0"/>
              <a:t>        li{</a:t>
            </a:r>
            <a:r>
              <a:rPr lang="en-US" altLang="zh-CN" dirty="0" err="1" smtClean="0"/>
              <a:t>list-style:none</a:t>
            </a:r>
            <a:r>
              <a:rPr lang="en-US" altLang="zh-CN" dirty="0" smtClean="0"/>
              <a:t>;}</a:t>
            </a:r>
          </a:p>
          <a:p>
            <a:r>
              <a:rPr lang="en-US" altLang="zh-CN" dirty="0" smtClean="0"/>
              <a:t>        #wrap{</a:t>
            </a:r>
          </a:p>
          <a:p>
            <a:r>
              <a:rPr lang="en-US" altLang="zh-CN" dirty="0" smtClean="0"/>
              <a:t>            width:500px;</a:t>
            </a:r>
          </a:p>
          <a:p>
            <a:r>
              <a:rPr lang="en-US" altLang="zh-CN" dirty="0" smtClean="0"/>
              <a:t>            margin:50px auto;</a:t>
            </a:r>
          </a:p>
          <a:p>
            <a:r>
              <a:rPr lang="en-US" altLang="zh-CN" dirty="0" smtClean="0"/>
              <a:t>        }</a:t>
            </a:r>
          </a:p>
          <a:p>
            <a:r>
              <a:rPr lang="en-US" altLang="zh-CN" dirty="0" smtClean="0"/>
              <a:t>        #wrap </a:t>
            </a:r>
            <a:r>
              <a:rPr lang="en-US" altLang="zh-CN" dirty="0" err="1" smtClean="0"/>
              <a:t>textarea</a:t>
            </a:r>
            <a:r>
              <a:rPr lang="en-US" altLang="zh-CN" dirty="0" smtClean="0"/>
              <a:t>{</a:t>
            </a:r>
          </a:p>
          <a:p>
            <a:r>
              <a:rPr lang="en-US" altLang="zh-CN" dirty="0" smtClean="0"/>
              <a:t>            width:100%;</a:t>
            </a:r>
          </a:p>
          <a:p>
            <a:r>
              <a:rPr lang="en-US" altLang="zh-CN" dirty="0" smtClean="0"/>
              <a:t>            height:150px;</a:t>
            </a:r>
          </a:p>
          <a:p>
            <a:r>
              <a:rPr lang="en-US" altLang="zh-CN" dirty="0" smtClean="0"/>
              <a:t>        }</a:t>
            </a:r>
          </a:p>
          <a:p>
            <a:r>
              <a:rPr lang="en-US" altLang="zh-CN" dirty="0" smtClean="0"/>
              <a:t>        #</a:t>
            </a:r>
            <a:r>
              <a:rPr lang="en-US" altLang="zh-CN" dirty="0" err="1" smtClean="0"/>
              <a:t>btn</a:t>
            </a:r>
            <a:r>
              <a:rPr lang="en-US" altLang="zh-CN" dirty="0" smtClean="0"/>
              <a:t>{</a:t>
            </a:r>
          </a:p>
          <a:p>
            <a:r>
              <a:rPr lang="en-US" altLang="zh-CN" dirty="0" smtClean="0"/>
              <a:t>            </a:t>
            </a:r>
            <a:r>
              <a:rPr lang="en-US" altLang="zh-CN" dirty="0" err="1" smtClean="0"/>
              <a:t>float:right</a:t>
            </a:r>
            <a:r>
              <a:rPr lang="en-US" altLang="zh-CN" dirty="0" smtClean="0"/>
              <a:t>;</a:t>
            </a:r>
          </a:p>
          <a:p>
            <a:r>
              <a:rPr lang="en-US" altLang="zh-CN" dirty="0" smtClean="0"/>
              <a:t>            width:100px;</a:t>
            </a:r>
          </a:p>
          <a:p>
            <a:r>
              <a:rPr lang="en-US" altLang="zh-CN" dirty="0" smtClean="0"/>
              <a:t>            height:30px;</a:t>
            </a:r>
          </a:p>
          <a:p>
            <a:r>
              <a:rPr lang="en-US" altLang="zh-CN" dirty="0" smtClean="0"/>
              <a:t>            </a:t>
            </a:r>
            <a:r>
              <a:rPr lang="en-US" altLang="zh-CN" dirty="0" err="1" smtClean="0"/>
              <a:t>cursor:pointer</a:t>
            </a:r>
            <a:r>
              <a:rPr lang="en-US" altLang="zh-CN" dirty="0" smtClean="0"/>
              <a:t>;</a:t>
            </a:r>
          </a:p>
          <a:p>
            <a:r>
              <a:rPr lang="en-US" altLang="zh-CN" dirty="0" smtClean="0"/>
              <a:t>        }</a:t>
            </a:r>
          </a:p>
          <a:p>
            <a:r>
              <a:rPr lang="en-US" altLang="zh-CN" dirty="0" smtClean="0"/>
              <a:t>        #lists{</a:t>
            </a:r>
          </a:p>
          <a:p>
            <a:r>
              <a:rPr lang="en-US" altLang="zh-CN" dirty="0" smtClean="0"/>
              <a:t>            margin-top:50px;</a:t>
            </a:r>
          </a:p>
          <a:p>
            <a:r>
              <a:rPr lang="en-US" altLang="zh-CN" dirty="0" smtClean="0"/>
              <a:t>        }</a:t>
            </a:r>
          </a:p>
          <a:p>
            <a:r>
              <a:rPr lang="en-US" altLang="zh-CN" dirty="0" smtClean="0"/>
              <a:t>        #lists li{</a:t>
            </a:r>
          </a:p>
          <a:p>
            <a:r>
              <a:rPr lang="en-US" altLang="zh-CN" dirty="0" smtClean="0"/>
              <a:t>            width:100%;</a:t>
            </a:r>
          </a:p>
          <a:p>
            <a:r>
              <a:rPr lang="en-US" altLang="zh-CN" dirty="0" smtClean="0"/>
              <a:t>            margin-top:5px;</a:t>
            </a:r>
          </a:p>
          <a:p>
            <a:r>
              <a:rPr lang="en-US" altLang="zh-CN" dirty="0" smtClean="0"/>
              <a:t>            line-height:30px;</a:t>
            </a:r>
          </a:p>
          <a:p>
            <a:r>
              <a:rPr lang="en-US" altLang="zh-CN" dirty="0" smtClean="0"/>
              <a:t>            border-bottom:1px solid #000;</a:t>
            </a:r>
          </a:p>
          <a:p>
            <a:r>
              <a:rPr lang="en-US" altLang="zh-CN" dirty="0" smtClean="0"/>
              <a:t>            text-indent:25px;</a:t>
            </a:r>
          </a:p>
          <a:p>
            <a:r>
              <a:rPr lang="en-US" altLang="zh-CN" dirty="0" smtClean="0"/>
              <a:t>        }</a:t>
            </a:r>
          </a:p>
          <a:p>
            <a:r>
              <a:rPr lang="en-US" altLang="zh-CN" dirty="0" smtClean="0"/>
              <a:t>    &lt;/style&gt;</a:t>
            </a:r>
          </a:p>
          <a:p>
            <a:r>
              <a:rPr lang="en-US" altLang="zh-CN" dirty="0" smtClean="0"/>
              <a:t>&lt;/head&gt;</a:t>
            </a:r>
          </a:p>
          <a:p>
            <a:r>
              <a:rPr lang="en-US" altLang="zh-CN" dirty="0" smtClean="0"/>
              <a:t>&lt;body&gt;</a:t>
            </a:r>
          </a:p>
          <a:p>
            <a:r>
              <a:rPr lang="en-US" altLang="zh-CN" dirty="0" smtClean="0"/>
              <a:t>    &lt;div id="wrap"&gt;</a:t>
            </a:r>
          </a:p>
          <a:p>
            <a:r>
              <a:rPr lang="en-US" altLang="zh-CN" dirty="0" smtClean="0"/>
              <a:t>        &lt;</a:t>
            </a:r>
            <a:r>
              <a:rPr lang="en-US" altLang="zh-CN" dirty="0" err="1" smtClean="0"/>
              <a:t>textarea</a:t>
            </a:r>
            <a:r>
              <a:rPr lang="en-US" altLang="zh-CN" dirty="0" smtClean="0"/>
              <a:t> name="" id="text" &gt;&lt;/</a:t>
            </a:r>
            <a:r>
              <a:rPr lang="en-US" altLang="zh-CN" dirty="0" err="1" smtClean="0"/>
              <a:t>textarea</a:t>
            </a:r>
            <a:r>
              <a:rPr lang="en-US" altLang="zh-CN" dirty="0" smtClean="0"/>
              <a:t>&gt;</a:t>
            </a:r>
          </a:p>
          <a:p>
            <a:r>
              <a:rPr lang="en-US" altLang="zh-CN" dirty="0" smtClean="0"/>
              <a:t>        &lt;input id="</a:t>
            </a:r>
            <a:r>
              <a:rPr lang="en-US" altLang="zh-CN" dirty="0" err="1" smtClean="0"/>
              <a:t>btn</a:t>
            </a:r>
            <a:r>
              <a:rPr lang="en-US" altLang="zh-CN" dirty="0" smtClean="0"/>
              <a:t>" type="button" value="</a:t>
            </a:r>
            <a:r>
              <a:rPr lang="zh-CN" altLang="en-US" dirty="0" smtClean="0"/>
              <a:t>提交</a:t>
            </a:r>
            <a:r>
              <a:rPr lang="en-US" altLang="zh-CN" dirty="0" smtClean="0"/>
              <a:t>"&gt;</a:t>
            </a:r>
          </a:p>
          <a:p>
            <a:r>
              <a:rPr lang="en-US" altLang="zh-CN" dirty="0" smtClean="0"/>
              <a:t>        &lt;</a:t>
            </a:r>
            <a:r>
              <a:rPr lang="en-US" altLang="zh-CN" dirty="0" err="1" smtClean="0"/>
              <a:t>ul</a:t>
            </a:r>
            <a:r>
              <a:rPr lang="en-US" altLang="zh-CN" dirty="0" smtClean="0"/>
              <a:t> id="lists"&gt;</a:t>
            </a:r>
          </a:p>
          <a:p>
            <a:r>
              <a:rPr lang="en-US" altLang="zh-CN" dirty="0" smtClean="0"/>
              <a:t>            &lt;!-- &lt;li&gt;123&lt;/li&gt; --&gt;</a:t>
            </a:r>
          </a:p>
          <a:p>
            <a:r>
              <a:rPr lang="en-US" altLang="zh-CN" dirty="0" smtClean="0"/>
              <a:t>        &lt;/</a:t>
            </a:r>
            <a:r>
              <a:rPr lang="en-US" altLang="zh-CN" dirty="0" err="1" smtClean="0"/>
              <a:t>ul</a:t>
            </a:r>
            <a:r>
              <a:rPr lang="en-US" altLang="zh-CN" dirty="0" smtClean="0"/>
              <a:t>&gt;</a:t>
            </a:r>
          </a:p>
          <a:p>
            <a:r>
              <a:rPr lang="en-US" altLang="zh-CN" dirty="0" smtClean="0"/>
              <a:t>    &lt;/div&gt; </a:t>
            </a:r>
          </a:p>
          <a:p>
            <a:r>
              <a:rPr lang="en-US" altLang="zh-CN" dirty="0" smtClean="0"/>
              <a:t>    &lt;script&gt;</a:t>
            </a:r>
          </a:p>
          <a:p>
            <a:r>
              <a:rPr lang="en-US" altLang="zh-CN" dirty="0" smtClean="0"/>
              <a:t>        let </a:t>
            </a:r>
            <a:r>
              <a:rPr lang="en-US" altLang="zh-CN" dirty="0" err="1" smtClean="0"/>
              <a:t>oBtn</a:t>
            </a:r>
            <a:r>
              <a:rPr lang="en-US" altLang="zh-CN" dirty="0" smtClean="0"/>
              <a:t> = </a:t>
            </a:r>
            <a:r>
              <a:rPr lang="en-US" altLang="zh-CN" dirty="0" err="1" smtClean="0"/>
              <a:t>document.getElementById</a:t>
            </a:r>
            <a:r>
              <a:rPr lang="en-US" altLang="zh-CN" dirty="0" smtClean="0"/>
              <a:t>("</a:t>
            </a:r>
            <a:r>
              <a:rPr lang="en-US" altLang="zh-CN" dirty="0" err="1" smtClean="0"/>
              <a:t>btn</a:t>
            </a:r>
            <a:r>
              <a:rPr lang="en-US" altLang="zh-CN" dirty="0" smtClean="0"/>
              <a:t>"),</a:t>
            </a:r>
          </a:p>
          <a:p>
            <a:r>
              <a:rPr lang="en-US" altLang="zh-CN" dirty="0" smtClean="0"/>
              <a:t>            </a:t>
            </a:r>
            <a:r>
              <a:rPr lang="en-US" altLang="zh-CN" dirty="0" err="1" smtClean="0"/>
              <a:t>oLists</a:t>
            </a:r>
            <a:r>
              <a:rPr lang="en-US" altLang="zh-CN" dirty="0" smtClean="0"/>
              <a:t> = </a:t>
            </a:r>
            <a:r>
              <a:rPr lang="en-US" altLang="zh-CN" dirty="0" err="1" smtClean="0"/>
              <a:t>document.getElementById</a:t>
            </a:r>
            <a:r>
              <a:rPr lang="en-US" altLang="zh-CN" dirty="0" smtClean="0"/>
              <a:t>("lists"),</a:t>
            </a:r>
          </a:p>
          <a:p>
            <a:r>
              <a:rPr lang="en-US" altLang="zh-CN" dirty="0" smtClean="0"/>
              <a:t>            </a:t>
            </a:r>
            <a:r>
              <a:rPr lang="en-US" altLang="zh-CN" dirty="0" err="1" smtClean="0"/>
              <a:t>oText</a:t>
            </a:r>
            <a:r>
              <a:rPr lang="en-US" altLang="zh-CN" dirty="0" smtClean="0"/>
              <a:t> = </a:t>
            </a:r>
            <a:r>
              <a:rPr lang="en-US" altLang="zh-CN" dirty="0" err="1" smtClean="0"/>
              <a:t>document.getElementById</a:t>
            </a:r>
            <a:r>
              <a:rPr lang="en-US" altLang="zh-CN" dirty="0" smtClean="0"/>
              <a:t>("text");</a:t>
            </a:r>
          </a:p>
          <a:p>
            <a:r>
              <a:rPr lang="en-US" altLang="zh-CN" dirty="0" smtClean="0"/>
              <a:t>            </a:t>
            </a:r>
            <a:r>
              <a:rPr lang="en-US" altLang="zh-CN" dirty="0" err="1" smtClean="0"/>
              <a:t>oBtn.onclick</a:t>
            </a:r>
            <a:r>
              <a:rPr lang="en-US" altLang="zh-CN" dirty="0" smtClean="0"/>
              <a:t> = function(){</a:t>
            </a:r>
          </a:p>
          <a:p>
            <a:r>
              <a:rPr lang="en-US" altLang="zh-CN" dirty="0" smtClean="0"/>
              <a:t>                let </a:t>
            </a:r>
            <a:r>
              <a:rPr lang="en-US" altLang="zh-CN" dirty="0" err="1" smtClean="0"/>
              <a:t>oValue</a:t>
            </a:r>
            <a:r>
              <a:rPr lang="en-US" altLang="zh-CN" dirty="0" smtClean="0"/>
              <a:t> = </a:t>
            </a:r>
            <a:r>
              <a:rPr lang="en-US" altLang="zh-CN" dirty="0" err="1" smtClean="0"/>
              <a:t>oText.value</a:t>
            </a:r>
            <a:r>
              <a:rPr lang="en-US" altLang="zh-CN" dirty="0" smtClean="0"/>
              <a:t>;</a:t>
            </a:r>
          </a:p>
          <a:p>
            <a:r>
              <a:rPr lang="en-US" altLang="zh-CN" dirty="0" smtClean="0"/>
              <a:t>                </a:t>
            </a:r>
            <a:r>
              <a:rPr lang="en-US" altLang="zh-CN" dirty="0" err="1" smtClean="0"/>
              <a:t>oLists.innerHTML</a:t>
            </a:r>
            <a:r>
              <a:rPr lang="en-US" altLang="zh-CN" dirty="0" smtClean="0"/>
              <a:t> += "&lt;li&gt;"+</a:t>
            </a:r>
            <a:r>
              <a:rPr lang="en-US" altLang="zh-CN" dirty="0" err="1" smtClean="0"/>
              <a:t>oValue</a:t>
            </a:r>
            <a:r>
              <a:rPr lang="en-US" altLang="zh-CN" dirty="0" smtClean="0"/>
              <a:t>+"&lt;/li&gt;"</a:t>
            </a:r>
          </a:p>
          <a:p>
            <a:r>
              <a:rPr lang="en-US" altLang="zh-CN" dirty="0" smtClean="0"/>
              <a:t>                </a:t>
            </a:r>
            <a:r>
              <a:rPr lang="en-US" altLang="zh-CN" dirty="0" err="1" smtClean="0"/>
              <a:t>oText.value</a:t>
            </a:r>
            <a:r>
              <a:rPr lang="en-US" altLang="zh-CN" dirty="0" smtClean="0"/>
              <a:t> = "";</a:t>
            </a:r>
          </a:p>
          <a:p>
            <a:r>
              <a:rPr lang="en-US" altLang="zh-CN" dirty="0" smtClean="0"/>
              <a:t>            }</a:t>
            </a:r>
          </a:p>
          <a:p>
            <a:r>
              <a:rPr lang="en-US" altLang="zh-CN" dirty="0" smtClean="0"/>
              <a:t>        &lt;/script&gt;     </a:t>
            </a:r>
          </a:p>
          <a:p>
            <a:r>
              <a:rPr lang="en-US" altLang="zh-CN" dirty="0" smtClean="0"/>
              <a:t>&lt;/body&gt;</a:t>
            </a:r>
          </a:p>
          <a:p>
            <a:r>
              <a:rPr lang="en-US" altLang="zh-CN" dirty="0" smtClean="0"/>
              <a:t>&lt;/html&gt;</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67</a:t>
            </a:fld>
            <a:endParaRPr lang="en-US"/>
          </a:p>
        </p:txBody>
      </p:sp>
    </p:spTree>
    <p:extLst>
      <p:ext uri="{BB962C8B-B14F-4D97-AF65-F5344CB8AC3E}">
        <p14:creationId xmlns:p14="http://schemas.microsoft.com/office/powerpoint/2010/main" val="17487698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图片切换</a:t>
            </a:r>
            <a:r>
              <a:rPr lang="en-US" altLang="zh-CN" dirty="0" smtClean="0"/>
              <a:t>&lt;/title&gt;</a:t>
            </a:r>
          </a:p>
          <a:p>
            <a:r>
              <a:rPr lang="en-US" altLang="zh-CN" dirty="0" smtClean="0"/>
              <a:t>    &lt;style&gt;</a:t>
            </a:r>
          </a:p>
          <a:p>
            <a:r>
              <a:rPr lang="en-US" altLang="zh-CN" dirty="0" smtClean="0"/>
              <a:t>        *{margin:0;padding:0;}</a:t>
            </a:r>
          </a:p>
          <a:p>
            <a:r>
              <a:rPr lang="en-US" altLang="zh-CN" dirty="0" smtClean="0"/>
              <a:t>        #wrap{</a:t>
            </a:r>
          </a:p>
          <a:p>
            <a:r>
              <a:rPr lang="en-US" altLang="zh-CN" dirty="0" smtClean="0"/>
              <a:t>            position: relative;</a:t>
            </a:r>
          </a:p>
          <a:p>
            <a:r>
              <a:rPr lang="en-US" altLang="zh-CN" dirty="0" smtClean="0"/>
              <a:t>            width:600px;</a:t>
            </a:r>
          </a:p>
          <a:p>
            <a:r>
              <a:rPr lang="en-US" altLang="zh-CN" dirty="0" smtClean="0"/>
              <a:t>            height:395px;</a:t>
            </a:r>
          </a:p>
          <a:p>
            <a:r>
              <a:rPr lang="en-US" altLang="zh-CN" dirty="0" smtClean="0"/>
              <a:t>            </a:t>
            </a:r>
            <a:r>
              <a:rPr lang="en-US" altLang="zh-CN" dirty="0" err="1" smtClean="0"/>
              <a:t>margin:auto</a:t>
            </a:r>
            <a:r>
              <a:rPr lang="en-US" altLang="zh-CN" dirty="0" smtClean="0"/>
              <a:t>;</a:t>
            </a:r>
          </a:p>
          <a:p>
            <a:r>
              <a:rPr lang="en-US" altLang="zh-CN" dirty="0" smtClean="0"/>
              <a:t>            border:2px solid #000;</a:t>
            </a:r>
          </a:p>
          <a:p>
            <a:r>
              <a:rPr lang="en-US" altLang="zh-CN" dirty="0" smtClean="0"/>
              <a:t>            cursor: pointer;</a:t>
            </a:r>
          </a:p>
          <a:p>
            <a:r>
              <a:rPr lang="en-US" altLang="zh-CN" dirty="0" smtClean="0"/>
              <a:t>        }</a:t>
            </a:r>
          </a:p>
          <a:p>
            <a:r>
              <a:rPr lang="en-US" altLang="zh-CN" dirty="0" smtClean="0"/>
              <a:t>        #wrap </a:t>
            </a:r>
            <a:r>
              <a:rPr lang="en-US" altLang="zh-CN" dirty="0" err="1" smtClean="0"/>
              <a:t>img</a:t>
            </a:r>
            <a:r>
              <a:rPr lang="en-US" altLang="zh-CN" dirty="0" smtClean="0"/>
              <a:t>{</a:t>
            </a:r>
          </a:p>
          <a:p>
            <a:r>
              <a:rPr lang="en-US" altLang="zh-CN" dirty="0" smtClean="0"/>
              <a:t>            position: absolute;</a:t>
            </a:r>
          </a:p>
          <a:p>
            <a:r>
              <a:rPr lang="en-US" altLang="zh-CN" dirty="0" smtClean="0"/>
              <a:t>            display: none;</a:t>
            </a:r>
          </a:p>
          <a:p>
            <a:r>
              <a:rPr lang="en-US" altLang="zh-CN" dirty="0" smtClean="0"/>
              <a:t>        }</a:t>
            </a:r>
          </a:p>
          <a:p>
            <a:r>
              <a:rPr lang="en-US" altLang="zh-CN" dirty="0" smtClean="0"/>
              <a:t>        #wrap .on{</a:t>
            </a:r>
          </a:p>
          <a:p>
            <a:r>
              <a:rPr lang="en-US" altLang="zh-CN" dirty="0" smtClean="0"/>
              <a:t>            </a:t>
            </a:r>
            <a:r>
              <a:rPr lang="en-US" altLang="zh-CN" dirty="0" err="1" smtClean="0"/>
              <a:t>display:block</a:t>
            </a:r>
            <a:r>
              <a:rPr lang="en-US" altLang="zh-CN" dirty="0" smtClean="0"/>
              <a:t>;</a:t>
            </a:r>
          </a:p>
          <a:p>
            <a:r>
              <a:rPr lang="en-US" altLang="zh-CN" dirty="0" smtClean="0"/>
              <a:t>        }</a:t>
            </a:r>
          </a:p>
          <a:p>
            <a:r>
              <a:rPr lang="en-US" altLang="zh-CN" dirty="0" smtClean="0"/>
              <a:t>    &lt;/style&gt;</a:t>
            </a:r>
          </a:p>
          <a:p>
            <a:r>
              <a:rPr lang="en-US" altLang="zh-CN" dirty="0" smtClean="0"/>
              <a:t>&lt;/head&gt;</a:t>
            </a:r>
          </a:p>
          <a:p>
            <a:r>
              <a:rPr lang="en-US" altLang="zh-CN" dirty="0" smtClean="0"/>
              <a:t>&lt;body&gt;</a:t>
            </a:r>
          </a:p>
          <a:p>
            <a:r>
              <a:rPr lang="en-US" altLang="zh-CN" dirty="0" smtClean="0"/>
              <a:t>    &lt;div id="wrap"&gt;</a:t>
            </a:r>
          </a:p>
          <a:p>
            <a:r>
              <a:rPr lang="en-US" altLang="zh-CN" dirty="0" smtClean="0"/>
              <a:t>        &lt;</a:t>
            </a:r>
            <a:r>
              <a:rPr lang="en-US" altLang="zh-CN" dirty="0" err="1" smtClean="0"/>
              <a:t>img</a:t>
            </a:r>
            <a:r>
              <a:rPr lang="en-US" altLang="zh-CN" dirty="0" smtClean="0"/>
              <a:t> id="img1" class="on" </a:t>
            </a:r>
            <a:r>
              <a:rPr lang="en-US" altLang="zh-CN" dirty="0" err="1" smtClean="0"/>
              <a:t>src</a:t>
            </a:r>
            <a:r>
              <a:rPr lang="en-US" altLang="zh-CN" dirty="0" smtClean="0"/>
              <a:t>="images/01.jpeg" alt=""&gt;</a:t>
            </a:r>
          </a:p>
          <a:p>
            <a:r>
              <a:rPr lang="en-US" altLang="zh-CN" dirty="0" smtClean="0"/>
              <a:t>        &lt;</a:t>
            </a:r>
            <a:r>
              <a:rPr lang="en-US" altLang="zh-CN" dirty="0" err="1" smtClean="0"/>
              <a:t>img</a:t>
            </a:r>
            <a:r>
              <a:rPr lang="en-US" altLang="zh-CN" dirty="0" smtClean="0"/>
              <a:t> id="img2" </a:t>
            </a:r>
            <a:r>
              <a:rPr lang="en-US" altLang="zh-CN" dirty="0" err="1" smtClean="0"/>
              <a:t>src</a:t>
            </a:r>
            <a:r>
              <a:rPr lang="en-US" altLang="zh-CN" dirty="0" smtClean="0"/>
              <a:t>="images/02.jpeg" alt=""&gt;</a:t>
            </a:r>
          </a:p>
          <a:p>
            <a:r>
              <a:rPr lang="en-US" altLang="zh-CN" dirty="0" smtClean="0"/>
              <a:t>    &lt;/div&gt;</a:t>
            </a:r>
          </a:p>
          <a:p>
            <a:r>
              <a:rPr lang="en-US" altLang="zh-CN" dirty="0" smtClean="0"/>
              <a:t>    &lt;script&gt;</a:t>
            </a:r>
          </a:p>
          <a:p>
            <a:r>
              <a:rPr lang="en-US" altLang="zh-CN" dirty="0" smtClean="0"/>
              <a:t>        let oImg1 = </a:t>
            </a:r>
            <a:r>
              <a:rPr lang="en-US" altLang="zh-CN" dirty="0" err="1" smtClean="0"/>
              <a:t>document.getElementById</a:t>
            </a:r>
            <a:r>
              <a:rPr lang="en-US" altLang="zh-CN" dirty="0" smtClean="0"/>
              <a:t>("img1"),</a:t>
            </a:r>
          </a:p>
          <a:p>
            <a:r>
              <a:rPr lang="en-US" altLang="zh-CN" dirty="0" smtClean="0"/>
              <a:t>            oImg2 = </a:t>
            </a:r>
            <a:r>
              <a:rPr lang="en-US" altLang="zh-CN" dirty="0" err="1" smtClean="0"/>
              <a:t>document.getElementById</a:t>
            </a:r>
            <a:r>
              <a:rPr lang="en-US" altLang="zh-CN" dirty="0" smtClean="0"/>
              <a:t>("img2");</a:t>
            </a:r>
          </a:p>
          <a:p>
            <a:r>
              <a:rPr lang="en-US" altLang="zh-CN" dirty="0" smtClean="0"/>
              <a:t>            //</a:t>
            </a:r>
            <a:r>
              <a:rPr lang="zh-CN" altLang="en-US" dirty="0" smtClean="0"/>
              <a:t>第一个图片的点击事件</a:t>
            </a:r>
          </a:p>
          <a:p>
            <a:r>
              <a:rPr lang="zh-CN" altLang="en-US" dirty="0" smtClean="0"/>
              <a:t>            </a:t>
            </a:r>
            <a:r>
              <a:rPr lang="en-US" altLang="zh-CN" dirty="0" smtClean="0"/>
              <a:t>oImg1.onclick = function(){</a:t>
            </a:r>
          </a:p>
          <a:p>
            <a:r>
              <a:rPr lang="en-US" altLang="zh-CN" dirty="0" smtClean="0"/>
              <a:t>                oImg1.className = "";</a:t>
            </a:r>
          </a:p>
          <a:p>
            <a:r>
              <a:rPr lang="en-US" altLang="zh-CN" dirty="0" smtClean="0"/>
              <a:t>                oImg2.className = "on";</a:t>
            </a:r>
          </a:p>
          <a:p>
            <a:r>
              <a:rPr lang="en-US" altLang="zh-CN" dirty="0" smtClean="0"/>
              <a:t>            }</a:t>
            </a:r>
          </a:p>
          <a:p>
            <a:r>
              <a:rPr lang="en-US" altLang="zh-CN" dirty="0" smtClean="0"/>
              <a:t>            //</a:t>
            </a:r>
            <a:r>
              <a:rPr lang="zh-CN" altLang="en-US" dirty="0" smtClean="0"/>
              <a:t>第二个图片的点击事件</a:t>
            </a:r>
          </a:p>
          <a:p>
            <a:r>
              <a:rPr lang="zh-CN" altLang="en-US" dirty="0" smtClean="0"/>
              <a:t>            </a:t>
            </a:r>
            <a:r>
              <a:rPr lang="en-US" altLang="zh-CN" dirty="0" smtClean="0"/>
              <a:t>oImg2.onclick = function(){</a:t>
            </a:r>
          </a:p>
          <a:p>
            <a:r>
              <a:rPr lang="en-US" altLang="zh-CN" dirty="0" smtClean="0"/>
              <a:t>                oImg2.className = "";</a:t>
            </a:r>
          </a:p>
          <a:p>
            <a:r>
              <a:rPr lang="en-US" altLang="zh-CN" dirty="0" smtClean="0"/>
              <a:t>                oImg1.className = "on";</a:t>
            </a:r>
          </a:p>
          <a:p>
            <a:r>
              <a:rPr lang="en-US" altLang="zh-CN" dirty="0" smtClean="0"/>
              <a:t>            }</a:t>
            </a:r>
          </a:p>
          <a:p>
            <a:r>
              <a:rPr lang="en-US" altLang="zh-CN" dirty="0" smtClean="0"/>
              <a:t>            /*</a:t>
            </a:r>
          </a:p>
          <a:p>
            <a:r>
              <a:rPr lang="en-US" altLang="zh-CN" dirty="0" smtClean="0"/>
              <a:t>                ①</a:t>
            </a:r>
            <a:r>
              <a:rPr lang="zh-CN" altLang="en-US" dirty="0" smtClean="0"/>
              <a:t>点击图片让类名</a:t>
            </a:r>
            <a:r>
              <a:rPr lang="en-US" altLang="zh-CN" dirty="0" smtClean="0"/>
              <a:t>on</a:t>
            </a:r>
            <a:r>
              <a:rPr lang="zh-CN" altLang="en-US" dirty="0" smtClean="0"/>
              <a:t>消失</a:t>
            </a:r>
            <a:r>
              <a:rPr lang="en-US" altLang="zh-CN" dirty="0" smtClean="0"/>
              <a:t>,</a:t>
            </a:r>
            <a:r>
              <a:rPr lang="zh-CN" altLang="en-US" dirty="0" smtClean="0"/>
              <a:t>让图片隐藏</a:t>
            </a:r>
            <a:r>
              <a:rPr lang="en-US" altLang="zh-CN" dirty="0" smtClean="0"/>
              <a:t>,</a:t>
            </a:r>
            <a:r>
              <a:rPr lang="zh-CN" altLang="en-US" dirty="0" smtClean="0"/>
              <a:t>让第二个元素添加类名</a:t>
            </a:r>
            <a:r>
              <a:rPr lang="en-US" altLang="zh-CN" dirty="0" smtClean="0"/>
              <a:t>on</a:t>
            </a:r>
          </a:p>
          <a:p>
            <a:endParaRPr lang="en-US" altLang="zh-CN" dirty="0" smtClean="0"/>
          </a:p>
          <a:p>
            <a:r>
              <a:rPr lang="en-US" altLang="zh-CN" dirty="0" smtClean="0"/>
              <a:t>            */</a:t>
            </a:r>
          </a:p>
          <a:p>
            <a:r>
              <a:rPr lang="en-US" altLang="zh-CN" dirty="0" smtClean="0"/>
              <a:t>    &lt;/script&gt;    </a:t>
            </a:r>
          </a:p>
          <a:p>
            <a:r>
              <a:rPr lang="en-US" altLang="zh-CN" dirty="0" smtClean="0"/>
              <a:t>&lt;/body&gt;</a:t>
            </a:r>
          </a:p>
          <a:p>
            <a:r>
              <a:rPr lang="en-US" altLang="zh-CN" dirty="0" smtClean="0"/>
              <a:t>&lt;/html&gt;</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72</a:t>
            </a:fld>
            <a:endParaRPr lang="en-US"/>
          </a:p>
        </p:txBody>
      </p:sp>
    </p:spTree>
    <p:extLst>
      <p:ext uri="{BB962C8B-B14F-4D97-AF65-F5344CB8AC3E}">
        <p14:creationId xmlns:p14="http://schemas.microsoft.com/office/powerpoint/2010/main" val="1615294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图片轮播切换</a:t>
            </a:r>
            <a:r>
              <a:rPr lang="en-US" altLang="zh-CN" dirty="0" smtClean="0"/>
              <a:t>&lt;/title&gt;</a:t>
            </a:r>
          </a:p>
          <a:p>
            <a:r>
              <a:rPr lang="en-US" altLang="zh-CN" dirty="0" smtClean="0"/>
              <a:t>    &lt;style&gt;</a:t>
            </a:r>
          </a:p>
          <a:p>
            <a:r>
              <a:rPr lang="en-US" altLang="zh-CN" dirty="0" smtClean="0"/>
              <a:t>        *{margin:0;padding:0;}</a:t>
            </a:r>
          </a:p>
          <a:p>
            <a:r>
              <a:rPr lang="en-US" altLang="zh-CN" dirty="0" smtClean="0"/>
              <a:t>        li{</a:t>
            </a:r>
            <a:r>
              <a:rPr lang="en-US" altLang="zh-CN" dirty="0" err="1" smtClean="0"/>
              <a:t>list-style:none</a:t>
            </a:r>
            <a:r>
              <a:rPr lang="en-US" altLang="zh-CN" dirty="0" smtClean="0"/>
              <a:t>;}</a:t>
            </a:r>
          </a:p>
          <a:p>
            <a:r>
              <a:rPr lang="en-US" altLang="zh-CN" dirty="0" smtClean="0"/>
              <a:t>        </a:t>
            </a:r>
            <a:r>
              <a:rPr lang="en-US" altLang="zh-CN" dirty="0" err="1" smtClean="0"/>
              <a:t>i</a:t>
            </a:r>
            <a:r>
              <a:rPr lang="en-US" altLang="zh-CN" dirty="0" smtClean="0"/>
              <a:t>{font-style: normal;}</a:t>
            </a:r>
          </a:p>
          <a:p>
            <a:r>
              <a:rPr lang="en-US" altLang="zh-CN" dirty="0" smtClean="0"/>
              <a:t>        #wrap{</a:t>
            </a:r>
          </a:p>
          <a:p>
            <a:r>
              <a:rPr lang="en-US" altLang="zh-CN" dirty="0" smtClean="0"/>
              <a:t>            </a:t>
            </a:r>
            <a:r>
              <a:rPr lang="en-US" altLang="zh-CN" dirty="0" err="1" smtClean="0"/>
              <a:t>position:relative</a:t>
            </a:r>
            <a:r>
              <a:rPr lang="en-US" altLang="zh-CN" dirty="0" smtClean="0"/>
              <a:t>;</a:t>
            </a:r>
          </a:p>
          <a:p>
            <a:r>
              <a:rPr lang="en-US" altLang="zh-CN" dirty="0" smtClean="0"/>
              <a:t>            width:600px;</a:t>
            </a:r>
          </a:p>
          <a:p>
            <a:r>
              <a:rPr lang="en-US" altLang="zh-CN" dirty="0" smtClean="0"/>
              <a:t>            height:400px;</a:t>
            </a:r>
          </a:p>
          <a:p>
            <a:r>
              <a:rPr lang="en-US" altLang="zh-CN" dirty="0" smtClean="0"/>
              <a:t>            margin:50px auto;</a:t>
            </a:r>
          </a:p>
          <a:p>
            <a:r>
              <a:rPr lang="en-US" altLang="zh-CN" dirty="0" smtClean="0"/>
              <a:t>        }</a:t>
            </a:r>
          </a:p>
          <a:p>
            <a:r>
              <a:rPr lang="en-US" altLang="zh-CN" dirty="0" smtClean="0"/>
              <a:t>        .title,.</a:t>
            </a:r>
            <a:r>
              <a:rPr lang="en-US" altLang="zh-CN" dirty="0" err="1" smtClean="0"/>
              <a:t>num</a:t>
            </a:r>
            <a:r>
              <a:rPr lang="en-US" altLang="zh-CN" dirty="0" smtClean="0"/>
              <a:t>{</a:t>
            </a:r>
          </a:p>
          <a:p>
            <a:r>
              <a:rPr lang="en-US" altLang="zh-CN" dirty="0" smtClean="0"/>
              <a:t>            position: absolute;</a:t>
            </a:r>
          </a:p>
          <a:p>
            <a:r>
              <a:rPr lang="en-US" altLang="zh-CN" dirty="0" smtClean="0"/>
              <a:t>            width:100%;</a:t>
            </a:r>
          </a:p>
          <a:p>
            <a:r>
              <a:rPr lang="en-US" altLang="zh-CN" dirty="0" smtClean="0"/>
              <a:t>            left:0;</a:t>
            </a:r>
          </a:p>
          <a:p>
            <a:r>
              <a:rPr lang="en-US" altLang="zh-CN" dirty="0" smtClean="0"/>
              <a:t>            line-height:30px;</a:t>
            </a:r>
          </a:p>
          <a:p>
            <a:r>
              <a:rPr lang="en-US" altLang="zh-CN" dirty="0" smtClean="0"/>
              <a:t>            text-align: center;</a:t>
            </a:r>
          </a:p>
          <a:p>
            <a:r>
              <a:rPr lang="en-US" altLang="zh-CN" dirty="0" smtClean="0"/>
              <a:t>            z-index:99;</a:t>
            </a:r>
          </a:p>
          <a:p>
            <a:r>
              <a:rPr lang="en-US" altLang="zh-CN" dirty="0" smtClean="0"/>
              <a:t>            color:#</a:t>
            </a:r>
            <a:r>
              <a:rPr lang="en-US" altLang="zh-CN" dirty="0" err="1" smtClean="0"/>
              <a:t>fff</a:t>
            </a:r>
            <a:r>
              <a:rPr lang="en-US" altLang="zh-CN" dirty="0" smtClean="0"/>
              <a:t>;</a:t>
            </a:r>
          </a:p>
          <a:p>
            <a:r>
              <a:rPr lang="en-US" altLang="zh-CN" dirty="0" smtClean="0"/>
              <a:t>            background-color: </a:t>
            </a:r>
            <a:r>
              <a:rPr lang="en-US" altLang="zh-CN" dirty="0" err="1" smtClean="0"/>
              <a:t>rgba</a:t>
            </a:r>
            <a:r>
              <a:rPr lang="en-US" altLang="zh-CN" dirty="0" smtClean="0"/>
              <a:t>(0,0,0,.5);</a:t>
            </a:r>
          </a:p>
          <a:p>
            <a:r>
              <a:rPr lang="en-US" altLang="zh-CN" dirty="0" smtClean="0"/>
              <a:t>        }</a:t>
            </a:r>
          </a:p>
          <a:p>
            <a:r>
              <a:rPr lang="en-US" altLang="zh-CN" dirty="0" smtClean="0"/>
              <a:t>        .</a:t>
            </a:r>
            <a:r>
              <a:rPr lang="en-US" altLang="zh-CN" dirty="0" err="1" smtClean="0"/>
              <a:t>num</a:t>
            </a:r>
            <a:r>
              <a:rPr lang="en-US" altLang="zh-CN" dirty="0" smtClean="0"/>
              <a:t>{</a:t>
            </a:r>
          </a:p>
          <a:p>
            <a:r>
              <a:rPr lang="en-US" altLang="zh-CN" dirty="0" smtClean="0"/>
              <a:t>            top:0;</a:t>
            </a:r>
          </a:p>
          <a:p>
            <a:r>
              <a:rPr lang="en-US" altLang="zh-CN" dirty="0" smtClean="0"/>
              <a:t>        }</a:t>
            </a:r>
          </a:p>
          <a:p>
            <a:r>
              <a:rPr lang="en-US" altLang="zh-CN" dirty="0" smtClean="0"/>
              <a:t>        .title{</a:t>
            </a:r>
          </a:p>
          <a:p>
            <a:r>
              <a:rPr lang="en-US" altLang="zh-CN" dirty="0" smtClean="0"/>
              <a:t>            bottom:0;</a:t>
            </a:r>
          </a:p>
          <a:p>
            <a:r>
              <a:rPr lang="en-US" altLang="zh-CN" dirty="0" smtClean="0"/>
              <a:t>        }</a:t>
            </a:r>
          </a:p>
          <a:p>
            <a:r>
              <a:rPr lang="en-US" altLang="zh-CN" dirty="0" smtClean="0"/>
              <a:t>        </a:t>
            </a:r>
            <a:r>
              <a:rPr lang="en-US" altLang="zh-CN" dirty="0" err="1" smtClean="0"/>
              <a:t>ul</a:t>
            </a:r>
            <a:r>
              <a:rPr lang="en-US" altLang="zh-CN" dirty="0" smtClean="0"/>
              <a:t> li{</a:t>
            </a:r>
          </a:p>
          <a:p>
            <a:r>
              <a:rPr lang="en-US" altLang="zh-CN" dirty="0" smtClean="0"/>
              <a:t>            </a:t>
            </a:r>
            <a:r>
              <a:rPr lang="en-US" altLang="zh-CN" dirty="0" err="1" smtClean="0"/>
              <a:t>position:absolute</a:t>
            </a:r>
            <a:r>
              <a:rPr lang="en-US" altLang="zh-CN" dirty="0" smtClean="0"/>
              <a:t>;</a:t>
            </a:r>
          </a:p>
          <a:p>
            <a:r>
              <a:rPr lang="en-US" altLang="zh-CN" dirty="0" smtClean="0"/>
              <a:t>            </a:t>
            </a:r>
            <a:r>
              <a:rPr lang="en-US" altLang="zh-CN" dirty="0" err="1" smtClean="0"/>
              <a:t>display:none</a:t>
            </a:r>
            <a:r>
              <a:rPr lang="en-US" altLang="zh-CN" dirty="0" smtClean="0"/>
              <a:t>;</a:t>
            </a:r>
          </a:p>
          <a:p>
            <a:r>
              <a:rPr lang="en-US" altLang="zh-CN" dirty="0" smtClean="0"/>
              <a:t>            top:0;</a:t>
            </a:r>
          </a:p>
          <a:p>
            <a:r>
              <a:rPr lang="en-US" altLang="zh-CN" dirty="0" smtClean="0"/>
              <a:t>            left:0;</a:t>
            </a:r>
          </a:p>
          <a:p>
            <a:r>
              <a:rPr lang="en-US" altLang="zh-CN" dirty="0" smtClean="0"/>
              <a:t>            width:100%;</a:t>
            </a:r>
          </a:p>
          <a:p>
            <a:r>
              <a:rPr lang="en-US" altLang="zh-CN" dirty="0" smtClean="0"/>
              <a:t>            height:400px;</a:t>
            </a:r>
          </a:p>
          <a:p>
            <a:r>
              <a:rPr lang="en-US" altLang="zh-CN" dirty="0" smtClean="0"/>
              <a:t>        }</a:t>
            </a:r>
          </a:p>
          <a:p>
            <a:r>
              <a:rPr lang="en-US" altLang="zh-CN" dirty="0" smtClean="0"/>
              <a:t>        </a:t>
            </a:r>
            <a:r>
              <a:rPr lang="en-US" altLang="zh-CN" dirty="0" err="1" smtClean="0"/>
              <a:t>ul</a:t>
            </a:r>
            <a:r>
              <a:rPr lang="en-US" altLang="zh-CN" dirty="0" smtClean="0"/>
              <a:t> </a:t>
            </a:r>
            <a:r>
              <a:rPr lang="en-US" altLang="zh-CN" dirty="0" err="1" smtClean="0"/>
              <a:t>li.on</a:t>
            </a:r>
            <a:r>
              <a:rPr lang="en-US" altLang="zh-CN" dirty="0" smtClean="0"/>
              <a:t>{</a:t>
            </a:r>
          </a:p>
          <a:p>
            <a:r>
              <a:rPr lang="en-US" altLang="zh-CN" dirty="0" smtClean="0"/>
              <a:t>            </a:t>
            </a:r>
            <a:r>
              <a:rPr lang="en-US" altLang="zh-CN" dirty="0" err="1" smtClean="0"/>
              <a:t>display:block</a:t>
            </a:r>
            <a:r>
              <a:rPr lang="en-US" altLang="zh-CN" dirty="0" smtClean="0"/>
              <a:t>;</a:t>
            </a:r>
          </a:p>
          <a:p>
            <a:r>
              <a:rPr lang="en-US" altLang="zh-CN" dirty="0" smtClean="0"/>
              <a:t>        }</a:t>
            </a:r>
          </a:p>
          <a:p>
            <a:r>
              <a:rPr lang="en-US" altLang="zh-CN" dirty="0" smtClean="0"/>
              <a:t>        </a:t>
            </a:r>
            <a:r>
              <a:rPr lang="en-US" altLang="zh-CN" dirty="0" err="1" smtClean="0"/>
              <a:t>ul</a:t>
            </a:r>
            <a:r>
              <a:rPr lang="en-US" altLang="zh-CN" dirty="0" smtClean="0"/>
              <a:t> li </a:t>
            </a:r>
            <a:r>
              <a:rPr lang="en-US" altLang="zh-CN" dirty="0" err="1" smtClean="0"/>
              <a:t>img</a:t>
            </a:r>
            <a:r>
              <a:rPr lang="en-US" altLang="zh-CN" dirty="0" smtClean="0"/>
              <a:t>{</a:t>
            </a:r>
          </a:p>
          <a:p>
            <a:r>
              <a:rPr lang="en-US" altLang="zh-CN" dirty="0" smtClean="0"/>
              <a:t>            width:100%;</a:t>
            </a:r>
          </a:p>
          <a:p>
            <a:r>
              <a:rPr lang="en-US" altLang="zh-CN" dirty="0" smtClean="0"/>
              <a:t>            height:100%;</a:t>
            </a:r>
          </a:p>
          <a:p>
            <a:r>
              <a:rPr lang="en-US" altLang="zh-CN" dirty="0" smtClean="0"/>
              <a:t>            </a:t>
            </a:r>
            <a:r>
              <a:rPr lang="en-US" altLang="zh-CN" dirty="0" err="1" smtClean="0"/>
              <a:t>overflow:hidden</a:t>
            </a:r>
            <a:r>
              <a:rPr lang="en-US" altLang="zh-CN" dirty="0" smtClean="0"/>
              <a:t>;</a:t>
            </a:r>
          </a:p>
          <a:p>
            <a:r>
              <a:rPr lang="en-US" altLang="zh-CN" dirty="0" smtClean="0"/>
              <a:t>        }</a:t>
            </a:r>
          </a:p>
          <a:p>
            <a:r>
              <a:rPr lang="en-US" altLang="zh-CN" dirty="0" smtClean="0"/>
              <a:t>        .</a:t>
            </a:r>
            <a:r>
              <a:rPr lang="en-US" altLang="zh-CN" dirty="0" err="1" smtClean="0"/>
              <a:t>btn</a:t>
            </a:r>
            <a:r>
              <a:rPr lang="en-US" altLang="zh-CN" dirty="0" smtClean="0"/>
              <a:t> span{</a:t>
            </a:r>
          </a:p>
          <a:p>
            <a:r>
              <a:rPr lang="en-US" altLang="zh-CN" dirty="0" smtClean="0"/>
              <a:t>            position: absolute;</a:t>
            </a:r>
          </a:p>
          <a:p>
            <a:r>
              <a:rPr lang="en-US" altLang="zh-CN" dirty="0" smtClean="0"/>
              <a:t>            padding:15px 10px;</a:t>
            </a:r>
          </a:p>
          <a:p>
            <a:r>
              <a:rPr lang="en-US" altLang="zh-CN" dirty="0" smtClean="0"/>
              <a:t>            color:#</a:t>
            </a:r>
            <a:r>
              <a:rPr lang="en-US" altLang="zh-CN" dirty="0" err="1" smtClean="0"/>
              <a:t>fff</a:t>
            </a:r>
            <a:r>
              <a:rPr lang="en-US" altLang="zh-CN" dirty="0" smtClean="0"/>
              <a:t>;</a:t>
            </a:r>
          </a:p>
          <a:p>
            <a:r>
              <a:rPr lang="en-US" altLang="zh-CN" dirty="0" smtClean="0"/>
              <a:t>            top:50%;</a:t>
            </a:r>
          </a:p>
          <a:p>
            <a:r>
              <a:rPr lang="en-US" altLang="zh-CN" dirty="0" smtClean="0"/>
              <a:t>            background-color: </a:t>
            </a:r>
            <a:r>
              <a:rPr lang="en-US" altLang="zh-CN" dirty="0" err="1" smtClean="0"/>
              <a:t>rgba</a:t>
            </a:r>
            <a:r>
              <a:rPr lang="en-US" altLang="zh-CN" dirty="0" smtClean="0"/>
              <a:t>(0,0,0,.5);</a:t>
            </a:r>
          </a:p>
          <a:p>
            <a:r>
              <a:rPr lang="en-US" altLang="zh-CN" dirty="0" smtClean="0"/>
              <a:t>            </a:t>
            </a:r>
            <a:r>
              <a:rPr lang="en-US" altLang="zh-CN" dirty="0" err="1" smtClean="0"/>
              <a:t>cursor:pointer</a:t>
            </a:r>
            <a:r>
              <a:rPr lang="en-US" altLang="zh-CN" dirty="0" smtClean="0"/>
              <a:t>;</a:t>
            </a:r>
          </a:p>
          <a:p>
            <a:r>
              <a:rPr lang="en-US" altLang="zh-CN" dirty="0" smtClean="0"/>
              <a:t>        }</a:t>
            </a:r>
          </a:p>
          <a:p>
            <a:r>
              <a:rPr lang="en-US" altLang="zh-CN" dirty="0" smtClean="0"/>
              <a:t>        .</a:t>
            </a:r>
            <a:r>
              <a:rPr lang="en-US" altLang="zh-CN" dirty="0" err="1" smtClean="0"/>
              <a:t>btn</a:t>
            </a:r>
            <a:r>
              <a:rPr lang="en-US" altLang="zh-CN" dirty="0" smtClean="0"/>
              <a:t> .left{</a:t>
            </a:r>
          </a:p>
          <a:p>
            <a:r>
              <a:rPr lang="en-US" altLang="zh-CN" dirty="0" smtClean="0"/>
              <a:t>            left:0;</a:t>
            </a:r>
          </a:p>
          <a:p>
            <a:r>
              <a:rPr lang="en-US" altLang="zh-CN" dirty="0" smtClean="0"/>
              <a:t>        }</a:t>
            </a:r>
          </a:p>
          <a:p>
            <a:r>
              <a:rPr lang="en-US" altLang="zh-CN" dirty="0" smtClean="0"/>
              <a:t>        .</a:t>
            </a:r>
            <a:r>
              <a:rPr lang="en-US" altLang="zh-CN" dirty="0" err="1" smtClean="0"/>
              <a:t>btn</a:t>
            </a:r>
            <a:r>
              <a:rPr lang="en-US" altLang="zh-CN" dirty="0" smtClean="0"/>
              <a:t> .right{</a:t>
            </a:r>
          </a:p>
          <a:p>
            <a:r>
              <a:rPr lang="en-US" altLang="zh-CN" dirty="0" smtClean="0"/>
              <a:t>            right:0;</a:t>
            </a:r>
          </a:p>
          <a:p>
            <a:r>
              <a:rPr lang="en-US" altLang="zh-CN" dirty="0" smtClean="0"/>
              <a:t>        }</a:t>
            </a:r>
          </a:p>
          <a:p>
            <a:r>
              <a:rPr lang="en-US" altLang="zh-CN" dirty="0" smtClean="0"/>
              <a:t>    &lt;/style&gt;</a:t>
            </a:r>
          </a:p>
          <a:p>
            <a:r>
              <a:rPr lang="en-US" altLang="zh-CN" dirty="0" smtClean="0"/>
              <a:t>&lt;/head&gt;</a:t>
            </a:r>
          </a:p>
          <a:p>
            <a:r>
              <a:rPr lang="en-US" altLang="zh-CN" dirty="0" smtClean="0"/>
              <a:t>&lt;body&gt;</a:t>
            </a:r>
          </a:p>
          <a:p>
            <a:r>
              <a:rPr lang="en-US" altLang="zh-CN" dirty="0" smtClean="0"/>
              <a:t>    &lt;div id="wrap"&gt;</a:t>
            </a:r>
          </a:p>
          <a:p>
            <a:r>
              <a:rPr lang="en-US" altLang="zh-CN" dirty="0" smtClean="0"/>
              <a:t>        &lt;div class="</a:t>
            </a:r>
            <a:r>
              <a:rPr lang="en-US" altLang="zh-CN" dirty="0" err="1" smtClean="0"/>
              <a:t>num</a:t>
            </a:r>
            <a:r>
              <a:rPr lang="en-US" altLang="zh-CN" dirty="0" smtClean="0"/>
              <a:t>"&gt;</a:t>
            </a:r>
            <a:r>
              <a:rPr lang="zh-CN" altLang="en-US" dirty="0" smtClean="0"/>
              <a:t>西湖十景</a:t>
            </a:r>
            <a:r>
              <a:rPr lang="en-US" altLang="zh-CN" dirty="0" smtClean="0"/>
              <a:t>——</a:t>
            </a:r>
            <a:r>
              <a:rPr lang="zh-CN" altLang="en-US" dirty="0" smtClean="0"/>
              <a:t>第</a:t>
            </a:r>
            <a:r>
              <a:rPr lang="en-US" altLang="zh-CN" dirty="0" smtClean="0"/>
              <a:t>&lt;</a:t>
            </a:r>
            <a:r>
              <a:rPr lang="en-US" altLang="zh-CN" dirty="0" err="1" smtClean="0"/>
              <a:t>i</a:t>
            </a:r>
            <a:r>
              <a:rPr lang="en-US" altLang="zh-CN" dirty="0" smtClean="0"/>
              <a:t>&gt;</a:t>
            </a:r>
            <a:r>
              <a:rPr lang="zh-CN" altLang="en-US" dirty="0" smtClean="0"/>
              <a:t>一</a:t>
            </a:r>
            <a:r>
              <a:rPr lang="en-US" altLang="zh-CN" dirty="0" smtClean="0"/>
              <a:t>&lt;/</a:t>
            </a:r>
            <a:r>
              <a:rPr lang="en-US" altLang="zh-CN" dirty="0" err="1" smtClean="0"/>
              <a:t>i</a:t>
            </a:r>
            <a:r>
              <a:rPr lang="en-US" altLang="zh-CN" dirty="0" smtClean="0"/>
              <a:t>&gt;</a:t>
            </a:r>
            <a:r>
              <a:rPr lang="zh-CN" altLang="en-US" dirty="0" smtClean="0"/>
              <a:t>站</a:t>
            </a:r>
            <a:r>
              <a:rPr lang="en-US" altLang="zh-CN" dirty="0" smtClean="0"/>
              <a:t>&lt;/div&gt;</a:t>
            </a:r>
          </a:p>
          <a:p>
            <a:r>
              <a:rPr lang="en-US" altLang="zh-CN" dirty="0" smtClean="0"/>
              <a:t>        &lt;</a:t>
            </a:r>
            <a:r>
              <a:rPr lang="en-US" altLang="zh-CN" dirty="0" err="1" smtClean="0"/>
              <a:t>ul</a:t>
            </a:r>
            <a:r>
              <a:rPr lang="en-US" altLang="zh-CN" dirty="0" smtClean="0"/>
              <a:t>&gt;</a:t>
            </a:r>
          </a:p>
          <a:p>
            <a:r>
              <a:rPr lang="en-US" altLang="zh-CN" dirty="0" smtClean="0"/>
              <a:t>            &lt;li class="on"&gt;&lt;</a:t>
            </a:r>
            <a:r>
              <a:rPr lang="en-US" altLang="zh-CN" dirty="0" err="1" smtClean="0"/>
              <a:t>img</a:t>
            </a:r>
            <a:r>
              <a:rPr lang="en-US" altLang="zh-CN" dirty="0" smtClean="0"/>
              <a:t> </a:t>
            </a:r>
            <a:r>
              <a:rPr lang="en-US" altLang="zh-CN" dirty="0" err="1" smtClean="0"/>
              <a:t>src</a:t>
            </a:r>
            <a:r>
              <a:rPr lang="en-US" altLang="zh-CN" dirty="0" smtClean="0"/>
              <a:t>="images/01.png"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="images/02.png"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="images/03.png"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="images/04.png"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="images/05.png"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="images/06.png"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="images/07.png"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="images/08.png"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="images/09.png" alt=""&gt;&lt;/li&gt;</a:t>
            </a:r>
          </a:p>
          <a:p>
            <a:r>
              <a:rPr lang="en-US" altLang="zh-CN" dirty="0" smtClean="0"/>
              <a:t>            &lt;li&gt;&lt;</a:t>
            </a:r>
            <a:r>
              <a:rPr lang="en-US" altLang="zh-CN" dirty="0" err="1" smtClean="0"/>
              <a:t>img</a:t>
            </a:r>
            <a:r>
              <a:rPr lang="en-US" altLang="zh-CN" dirty="0" smtClean="0"/>
              <a:t> </a:t>
            </a:r>
            <a:r>
              <a:rPr lang="en-US" altLang="zh-CN" dirty="0" err="1" smtClean="0"/>
              <a:t>src</a:t>
            </a:r>
            <a:r>
              <a:rPr lang="en-US" altLang="zh-CN" dirty="0" smtClean="0"/>
              <a:t>="images/10.png" alt=""&gt;&lt;/li&gt;</a:t>
            </a:r>
          </a:p>
          <a:p>
            <a:r>
              <a:rPr lang="en-US" altLang="zh-CN" dirty="0" smtClean="0"/>
              <a:t>        &lt;/</a:t>
            </a:r>
            <a:r>
              <a:rPr lang="en-US" altLang="zh-CN" dirty="0" err="1" smtClean="0"/>
              <a:t>ul</a:t>
            </a:r>
            <a:r>
              <a:rPr lang="en-US" altLang="zh-CN" dirty="0" smtClean="0"/>
              <a:t>&gt;</a:t>
            </a:r>
          </a:p>
          <a:p>
            <a:r>
              <a:rPr lang="en-US" altLang="zh-CN" dirty="0" smtClean="0"/>
              <a:t>        &lt;div class="</a:t>
            </a:r>
            <a:r>
              <a:rPr lang="en-US" altLang="zh-CN" dirty="0" err="1" smtClean="0"/>
              <a:t>btn</a:t>
            </a:r>
            <a:r>
              <a:rPr lang="en-US" altLang="zh-CN" dirty="0" smtClean="0"/>
              <a:t>"&gt;</a:t>
            </a:r>
          </a:p>
          <a:p>
            <a:r>
              <a:rPr lang="en-US" altLang="zh-CN" dirty="0" smtClean="0"/>
              <a:t>            &lt;span class="left"&gt; &amp;</a:t>
            </a:r>
            <a:r>
              <a:rPr lang="en-US" altLang="zh-CN" dirty="0" err="1" smtClean="0"/>
              <a:t>lt</a:t>
            </a:r>
            <a:r>
              <a:rPr lang="en-US" altLang="zh-CN" dirty="0" smtClean="0"/>
              <a:t>; &lt;/span&gt;</a:t>
            </a:r>
          </a:p>
          <a:p>
            <a:r>
              <a:rPr lang="en-US" altLang="zh-CN" dirty="0" smtClean="0"/>
              <a:t>            &lt;span class="right"&gt; &amp;</a:t>
            </a:r>
            <a:r>
              <a:rPr lang="en-US" altLang="zh-CN" dirty="0" err="1" smtClean="0"/>
              <a:t>gt</a:t>
            </a:r>
            <a:r>
              <a:rPr lang="en-US" altLang="zh-CN" dirty="0" smtClean="0"/>
              <a:t>; &lt;/span&gt;</a:t>
            </a:r>
          </a:p>
          <a:p>
            <a:r>
              <a:rPr lang="en-US" altLang="zh-CN" dirty="0" smtClean="0"/>
              <a:t>        &lt;/div&gt;</a:t>
            </a:r>
          </a:p>
          <a:p>
            <a:r>
              <a:rPr lang="en-US" altLang="zh-CN" dirty="0" smtClean="0"/>
              <a:t>        &lt;div class="title"&gt;</a:t>
            </a:r>
            <a:r>
              <a:rPr lang="zh-CN" altLang="en-US" dirty="0" smtClean="0"/>
              <a:t>断桥残雪</a:t>
            </a:r>
            <a:r>
              <a:rPr lang="en-US" altLang="zh-CN" dirty="0" smtClean="0"/>
              <a:t>&lt;/div&gt;</a:t>
            </a:r>
          </a:p>
          <a:p>
            <a:r>
              <a:rPr lang="en-US" altLang="zh-CN" dirty="0" smtClean="0"/>
              <a:t>    &lt;/div&gt;</a:t>
            </a:r>
          </a:p>
          <a:p>
            <a:r>
              <a:rPr lang="en-US" altLang="zh-CN" dirty="0" smtClean="0"/>
              <a:t>    &lt;script&gt;</a:t>
            </a:r>
          </a:p>
          <a:p>
            <a:r>
              <a:rPr lang="en-US" altLang="zh-CN" dirty="0" smtClean="0"/>
              <a:t>        let </a:t>
            </a:r>
            <a:r>
              <a:rPr lang="en-US" altLang="zh-CN" dirty="0" err="1" smtClean="0"/>
              <a:t>aLi</a:t>
            </a:r>
            <a:r>
              <a:rPr lang="en-US" altLang="zh-CN" dirty="0" smtClean="0"/>
              <a:t> = </a:t>
            </a:r>
            <a:r>
              <a:rPr lang="en-US" altLang="zh-CN" dirty="0" err="1" smtClean="0"/>
              <a:t>document.getElementsByTagName</a:t>
            </a:r>
            <a:r>
              <a:rPr lang="en-US" altLang="zh-CN" dirty="0" smtClean="0"/>
              <a:t>("li"), //</a:t>
            </a:r>
            <a:r>
              <a:rPr lang="zh-CN" altLang="en-US" dirty="0" smtClean="0"/>
              <a:t>获取全部列表项</a:t>
            </a:r>
          </a:p>
          <a:p>
            <a:r>
              <a:rPr lang="zh-CN" altLang="en-US" dirty="0" smtClean="0"/>
              <a:t>            </a:t>
            </a:r>
            <a:r>
              <a:rPr lang="en-US" altLang="zh-CN" dirty="0" err="1" smtClean="0"/>
              <a:t>aSpan</a:t>
            </a:r>
            <a:r>
              <a:rPr lang="en-US" altLang="zh-CN" dirty="0" smtClean="0"/>
              <a:t> = </a:t>
            </a:r>
            <a:r>
              <a:rPr lang="en-US" altLang="zh-CN" dirty="0" err="1" smtClean="0"/>
              <a:t>document.getElementsByTagName</a:t>
            </a:r>
            <a:r>
              <a:rPr lang="en-US" altLang="zh-CN" dirty="0" smtClean="0"/>
              <a:t>("span"),//</a:t>
            </a:r>
            <a:r>
              <a:rPr lang="zh-CN" altLang="en-US" dirty="0" smtClean="0"/>
              <a:t>获取两个按钮对象</a:t>
            </a:r>
          </a:p>
          <a:p>
            <a:r>
              <a:rPr lang="zh-CN" altLang="en-US" dirty="0" smtClean="0"/>
              <a:t>            </a:t>
            </a:r>
            <a:r>
              <a:rPr lang="en-US" altLang="zh-CN" dirty="0" err="1" smtClean="0"/>
              <a:t>oTitle</a:t>
            </a:r>
            <a:r>
              <a:rPr lang="en-US" altLang="zh-CN" dirty="0" smtClean="0"/>
              <a:t> = </a:t>
            </a:r>
            <a:r>
              <a:rPr lang="en-US" altLang="zh-CN" dirty="0" err="1" smtClean="0"/>
              <a:t>document.getElementsByClassName</a:t>
            </a:r>
            <a:r>
              <a:rPr lang="en-US" altLang="zh-CN" dirty="0" smtClean="0"/>
              <a:t>("title")[0],//</a:t>
            </a:r>
            <a:r>
              <a:rPr lang="zh-CN" altLang="en-US" dirty="0" smtClean="0"/>
              <a:t>获取下方标题对象</a:t>
            </a:r>
          </a:p>
          <a:p>
            <a:r>
              <a:rPr lang="zh-CN" altLang="en-US" dirty="0" smtClean="0"/>
              <a:t>            </a:t>
            </a:r>
            <a:r>
              <a:rPr lang="en-US" altLang="zh-CN" dirty="0" err="1" smtClean="0"/>
              <a:t>oI</a:t>
            </a:r>
            <a:r>
              <a:rPr lang="en-US" altLang="zh-CN" dirty="0" smtClean="0"/>
              <a:t> = </a:t>
            </a:r>
            <a:r>
              <a:rPr lang="en-US" altLang="zh-CN" dirty="0" err="1" smtClean="0"/>
              <a:t>document.getElementsByTagName</a:t>
            </a:r>
            <a:r>
              <a:rPr lang="en-US" altLang="zh-CN" dirty="0" smtClean="0"/>
              <a:t>("</a:t>
            </a:r>
            <a:r>
              <a:rPr lang="en-US" altLang="zh-CN" dirty="0" err="1" smtClean="0"/>
              <a:t>i</a:t>
            </a:r>
            <a:r>
              <a:rPr lang="en-US" altLang="zh-CN" dirty="0" smtClean="0"/>
              <a:t>")[0], //</a:t>
            </a:r>
            <a:r>
              <a:rPr lang="zh-CN" altLang="en-US" dirty="0" smtClean="0"/>
              <a:t>获取上方序号文本对象</a:t>
            </a:r>
          </a:p>
          <a:p>
            <a:r>
              <a:rPr lang="zh-CN" altLang="en-US" dirty="0" smtClean="0"/>
              <a:t>            </a:t>
            </a:r>
            <a:r>
              <a:rPr lang="en-US" altLang="zh-CN" dirty="0" smtClean="0"/>
              <a:t>length = </a:t>
            </a:r>
            <a:r>
              <a:rPr lang="en-US" altLang="zh-CN" dirty="0" err="1" smtClean="0"/>
              <a:t>aLi.length</a:t>
            </a:r>
            <a:r>
              <a:rPr lang="en-US" altLang="zh-CN" dirty="0" smtClean="0"/>
              <a:t>, //</a:t>
            </a:r>
            <a:r>
              <a:rPr lang="zh-CN" altLang="en-US" dirty="0" smtClean="0"/>
              <a:t>获取列表的长度</a:t>
            </a:r>
          </a:p>
          <a:p>
            <a:r>
              <a:rPr lang="zh-CN" altLang="en-US" dirty="0" smtClean="0"/>
              <a:t>            </a:t>
            </a:r>
            <a:r>
              <a:rPr lang="en-US" altLang="zh-CN" dirty="0" err="1" smtClean="0"/>
              <a:t>i</a:t>
            </a:r>
            <a:r>
              <a:rPr lang="en-US" altLang="zh-CN" dirty="0" smtClean="0"/>
              <a:t> = 0,            //</a:t>
            </a:r>
            <a:r>
              <a:rPr lang="zh-CN" altLang="en-US" dirty="0" smtClean="0"/>
              <a:t>当前下标为</a:t>
            </a:r>
            <a:r>
              <a:rPr lang="en-US" altLang="zh-CN" dirty="0" smtClean="0"/>
              <a:t>0</a:t>
            </a:r>
          </a:p>
          <a:p>
            <a:r>
              <a:rPr lang="en-US" altLang="zh-CN" dirty="0" smtClean="0"/>
              <a:t>            arr1 = ["</a:t>
            </a:r>
            <a:r>
              <a:rPr lang="zh-CN" altLang="en-US" dirty="0" smtClean="0"/>
              <a:t>一</a:t>
            </a:r>
            <a:r>
              <a:rPr lang="en-US" altLang="zh-CN" dirty="0" smtClean="0"/>
              <a:t>","</a:t>
            </a:r>
            <a:r>
              <a:rPr lang="zh-CN" altLang="en-US" dirty="0" smtClean="0"/>
              <a:t>二</a:t>
            </a:r>
            <a:r>
              <a:rPr lang="en-US" altLang="zh-CN" dirty="0" smtClean="0"/>
              <a:t>","</a:t>
            </a:r>
            <a:r>
              <a:rPr lang="zh-CN" altLang="en-US" dirty="0" smtClean="0"/>
              <a:t>三</a:t>
            </a:r>
            <a:r>
              <a:rPr lang="en-US" altLang="zh-CN" dirty="0" smtClean="0"/>
              <a:t>","</a:t>
            </a:r>
            <a:r>
              <a:rPr lang="zh-CN" altLang="en-US" dirty="0" smtClean="0"/>
              <a:t>四</a:t>
            </a:r>
            <a:r>
              <a:rPr lang="en-US" altLang="zh-CN" dirty="0" smtClean="0"/>
              <a:t>","</a:t>
            </a:r>
            <a:r>
              <a:rPr lang="zh-CN" altLang="en-US" dirty="0" smtClean="0"/>
              <a:t>五</a:t>
            </a:r>
            <a:r>
              <a:rPr lang="en-US" altLang="zh-CN" dirty="0" smtClean="0"/>
              <a:t>","</a:t>
            </a:r>
            <a:r>
              <a:rPr lang="zh-CN" altLang="en-US" dirty="0" smtClean="0"/>
              <a:t>六</a:t>
            </a:r>
            <a:r>
              <a:rPr lang="en-US" altLang="zh-CN" dirty="0" smtClean="0"/>
              <a:t>","</a:t>
            </a:r>
            <a:r>
              <a:rPr lang="zh-CN" altLang="en-US" dirty="0" smtClean="0"/>
              <a:t>七</a:t>
            </a:r>
            <a:r>
              <a:rPr lang="en-US" altLang="zh-CN" dirty="0" smtClean="0"/>
              <a:t>","</a:t>
            </a:r>
            <a:r>
              <a:rPr lang="zh-CN" altLang="en-US" dirty="0" smtClean="0"/>
              <a:t>八</a:t>
            </a:r>
            <a:r>
              <a:rPr lang="en-US" altLang="zh-CN" dirty="0" smtClean="0"/>
              <a:t>","</a:t>
            </a:r>
            <a:r>
              <a:rPr lang="zh-CN" altLang="en-US" dirty="0" smtClean="0"/>
              <a:t>九</a:t>
            </a:r>
            <a:r>
              <a:rPr lang="en-US" altLang="zh-CN" dirty="0" smtClean="0"/>
              <a:t>","</a:t>
            </a:r>
            <a:r>
              <a:rPr lang="zh-CN" altLang="en-US" dirty="0" smtClean="0"/>
              <a:t>十</a:t>
            </a:r>
            <a:r>
              <a:rPr lang="en-US" altLang="zh-CN" dirty="0" smtClean="0"/>
              <a:t>"],</a:t>
            </a:r>
          </a:p>
          <a:p>
            <a:r>
              <a:rPr lang="en-US" altLang="zh-CN" dirty="0" smtClean="0"/>
              <a:t>            arr2 = ["</a:t>
            </a:r>
            <a:r>
              <a:rPr lang="zh-CN" altLang="en-US" dirty="0" smtClean="0"/>
              <a:t>断桥残雪</a:t>
            </a:r>
            <a:r>
              <a:rPr lang="en-US" altLang="zh-CN" dirty="0" smtClean="0"/>
              <a:t>","</a:t>
            </a:r>
            <a:r>
              <a:rPr lang="zh-CN" altLang="en-US" dirty="0" smtClean="0"/>
              <a:t>南屏晚钟</a:t>
            </a:r>
            <a:r>
              <a:rPr lang="en-US" altLang="zh-CN" dirty="0" smtClean="0"/>
              <a:t>","</a:t>
            </a:r>
            <a:r>
              <a:rPr lang="zh-CN" altLang="en-US" dirty="0" smtClean="0"/>
              <a:t>花港观鱼</a:t>
            </a:r>
            <a:r>
              <a:rPr lang="en-US" altLang="zh-CN" dirty="0" smtClean="0"/>
              <a:t>","</a:t>
            </a:r>
            <a:r>
              <a:rPr lang="zh-CN" altLang="en-US" dirty="0" smtClean="0"/>
              <a:t>柳浪闻莺</a:t>
            </a:r>
            <a:r>
              <a:rPr lang="en-US" altLang="zh-CN" dirty="0" smtClean="0"/>
              <a:t>","</a:t>
            </a:r>
            <a:r>
              <a:rPr lang="zh-CN" altLang="en-US" dirty="0" smtClean="0"/>
              <a:t>双峰插云</a:t>
            </a:r>
            <a:r>
              <a:rPr lang="en-US" altLang="zh-CN" dirty="0" smtClean="0"/>
              <a:t>","</a:t>
            </a:r>
            <a:r>
              <a:rPr lang="zh-CN" altLang="en-US" dirty="0" smtClean="0"/>
              <a:t>三潭印月</a:t>
            </a:r>
            <a:r>
              <a:rPr lang="en-US" altLang="zh-CN" dirty="0" smtClean="0"/>
              <a:t>","</a:t>
            </a:r>
            <a:r>
              <a:rPr lang="zh-CN" altLang="en-US" dirty="0" smtClean="0"/>
              <a:t>雷锋塔</a:t>
            </a:r>
            <a:r>
              <a:rPr lang="en-US" altLang="zh-CN" dirty="0" smtClean="0"/>
              <a:t>","</a:t>
            </a:r>
            <a:r>
              <a:rPr lang="zh-CN" altLang="en-US" dirty="0" smtClean="0"/>
              <a:t>苏堤春晓</a:t>
            </a:r>
            <a:r>
              <a:rPr lang="en-US" altLang="zh-CN" dirty="0" smtClean="0"/>
              <a:t>","</a:t>
            </a:r>
            <a:r>
              <a:rPr lang="zh-CN" altLang="en-US" dirty="0" smtClean="0"/>
              <a:t>平湖秋月</a:t>
            </a:r>
            <a:r>
              <a:rPr lang="en-US" altLang="zh-CN" dirty="0" smtClean="0"/>
              <a:t>","</a:t>
            </a:r>
            <a:r>
              <a:rPr lang="zh-CN" altLang="en-US" dirty="0" smtClean="0"/>
              <a:t>曲院风荷</a:t>
            </a:r>
            <a:r>
              <a:rPr lang="en-US" altLang="zh-CN" dirty="0" smtClean="0"/>
              <a:t>"];</a:t>
            </a:r>
          </a:p>
          <a:p>
            <a:r>
              <a:rPr lang="en-US" altLang="zh-CN" dirty="0" smtClean="0"/>
              <a:t>        </a:t>
            </a:r>
            <a:r>
              <a:rPr lang="en-US" altLang="zh-CN" dirty="0" err="1" smtClean="0"/>
              <a:t>aSpan</a:t>
            </a:r>
            <a:r>
              <a:rPr lang="en-US" altLang="zh-CN" dirty="0" smtClean="0"/>
              <a:t>[1].</a:t>
            </a:r>
            <a:r>
              <a:rPr lang="en-US" altLang="zh-CN" dirty="0" err="1" smtClean="0"/>
              <a:t>onclick</a:t>
            </a:r>
            <a:r>
              <a:rPr lang="en-US" altLang="zh-CN" dirty="0" smtClean="0"/>
              <a:t> = function(){  //</a:t>
            </a:r>
            <a:r>
              <a:rPr lang="zh-CN" altLang="en-US" dirty="0" smtClean="0"/>
              <a:t>向右切换按钮的单击事件函数</a:t>
            </a:r>
          </a:p>
          <a:p>
            <a:r>
              <a:rPr lang="zh-CN" altLang="en-US" dirty="0" smtClean="0"/>
              <a:t>            </a:t>
            </a:r>
            <a:r>
              <a:rPr lang="en-US" altLang="zh-CN" dirty="0" err="1" smtClean="0"/>
              <a:t>aLi</a:t>
            </a:r>
            <a:r>
              <a:rPr lang="en-US" altLang="zh-CN" dirty="0" smtClean="0"/>
              <a:t>[</a:t>
            </a:r>
            <a:r>
              <a:rPr lang="en-US" altLang="zh-CN" dirty="0" err="1" smtClean="0"/>
              <a:t>i</a:t>
            </a:r>
            <a:r>
              <a:rPr lang="en-US" altLang="zh-CN" dirty="0" smtClean="0"/>
              <a:t>].</a:t>
            </a:r>
            <a:r>
              <a:rPr lang="en-US" altLang="zh-CN" dirty="0" err="1" smtClean="0"/>
              <a:t>className</a:t>
            </a:r>
            <a:r>
              <a:rPr lang="en-US" altLang="zh-CN" dirty="0" smtClean="0"/>
              <a:t> = "";  //</a:t>
            </a:r>
            <a:r>
              <a:rPr lang="zh-CN" altLang="en-US" dirty="0" smtClean="0"/>
              <a:t>隐藏当前列表项</a:t>
            </a:r>
          </a:p>
          <a:p>
            <a:r>
              <a:rPr lang="zh-CN" altLang="en-US" dirty="0" smtClean="0"/>
              <a:t>            </a:t>
            </a:r>
            <a:r>
              <a:rPr lang="en-US" altLang="zh-CN" dirty="0" err="1" smtClean="0"/>
              <a:t>i</a:t>
            </a:r>
            <a:r>
              <a:rPr lang="en-US" altLang="zh-CN" dirty="0" smtClean="0"/>
              <a:t>++;</a:t>
            </a:r>
          </a:p>
          <a:p>
            <a:r>
              <a:rPr lang="en-US" altLang="zh-CN" dirty="0" smtClean="0"/>
              <a:t>            if(</a:t>
            </a:r>
            <a:r>
              <a:rPr lang="en-US" altLang="zh-CN" dirty="0" err="1" smtClean="0"/>
              <a:t>i</a:t>
            </a:r>
            <a:r>
              <a:rPr lang="en-US" altLang="zh-CN" dirty="0" smtClean="0"/>
              <a:t>&gt;=length){     //</a:t>
            </a:r>
            <a:r>
              <a:rPr lang="zh-CN" altLang="en-US" dirty="0" smtClean="0"/>
              <a:t>如果超出列表最大下标范围，则下标重置为</a:t>
            </a:r>
            <a:r>
              <a:rPr lang="en-US" altLang="zh-CN" dirty="0" smtClean="0"/>
              <a:t>0</a:t>
            </a:r>
          </a:p>
          <a:p>
            <a:r>
              <a:rPr lang="en-US" altLang="zh-CN" dirty="0" smtClean="0"/>
              <a:t>                </a:t>
            </a:r>
            <a:r>
              <a:rPr lang="en-US" altLang="zh-CN" dirty="0" err="1" smtClean="0"/>
              <a:t>i</a:t>
            </a:r>
            <a:r>
              <a:rPr lang="en-US" altLang="zh-CN" dirty="0" smtClean="0"/>
              <a:t> = 0;</a:t>
            </a:r>
          </a:p>
          <a:p>
            <a:r>
              <a:rPr lang="en-US" altLang="zh-CN" dirty="0" smtClean="0"/>
              <a:t>            }</a:t>
            </a:r>
          </a:p>
          <a:p>
            <a:r>
              <a:rPr lang="en-US" altLang="zh-CN" dirty="0" smtClean="0"/>
              <a:t>            </a:t>
            </a:r>
            <a:r>
              <a:rPr lang="en-US" altLang="zh-CN" dirty="0" err="1" smtClean="0"/>
              <a:t>aLi</a:t>
            </a:r>
            <a:r>
              <a:rPr lang="en-US" altLang="zh-CN" dirty="0" smtClean="0"/>
              <a:t>[</a:t>
            </a:r>
            <a:r>
              <a:rPr lang="en-US" altLang="zh-CN" dirty="0" err="1" smtClean="0"/>
              <a:t>i</a:t>
            </a:r>
            <a:r>
              <a:rPr lang="en-US" altLang="zh-CN" dirty="0" smtClean="0"/>
              <a:t>].</a:t>
            </a:r>
            <a:r>
              <a:rPr lang="en-US" altLang="zh-CN" dirty="0" err="1" smtClean="0"/>
              <a:t>className</a:t>
            </a:r>
            <a:r>
              <a:rPr lang="en-US" altLang="zh-CN" dirty="0" smtClean="0"/>
              <a:t> = "on";   //</a:t>
            </a:r>
            <a:r>
              <a:rPr lang="zh-CN" altLang="en-US" dirty="0" smtClean="0"/>
              <a:t>显示下一个列表项</a:t>
            </a:r>
          </a:p>
          <a:p>
            <a:r>
              <a:rPr lang="zh-CN" altLang="en-US" dirty="0" smtClean="0"/>
              <a:t>            </a:t>
            </a:r>
            <a:r>
              <a:rPr lang="en-US" altLang="zh-CN" dirty="0" err="1" smtClean="0"/>
              <a:t>oI.innerHTML</a:t>
            </a:r>
            <a:r>
              <a:rPr lang="en-US" altLang="zh-CN" dirty="0" smtClean="0"/>
              <a:t> = arr1[</a:t>
            </a:r>
            <a:r>
              <a:rPr lang="en-US" altLang="zh-CN" dirty="0" err="1" smtClean="0"/>
              <a:t>i</a:t>
            </a:r>
            <a:r>
              <a:rPr lang="en-US" altLang="zh-CN" dirty="0" smtClean="0"/>
              <a:t>];    //</a:t>
            </a:r>
            <a:r>
              <a:rPr lang="zh-CN" altLang="en-US" dirty="0" smtClean="0"/>
              <a:t>更新上方序号文本对象</a:t>
            </a:r>
          </a:p>
          <a:p>
            <a:r>
              <a:rPr lang="zh-CN" altLang="en-US" dirty="0" smtClean="0"/>
              <a:t>            </a:t>
            </a:r>
            <a:r>
              <a:rPr lang="en-US" altLang="zh-CN" dirty="0" err="1" smtClean="0"/>
              <a:t>oTitle.innerHTML</a:t>
            </a:r>
            <a:r>
              <a:rPr lang="en-US" altLang="zh-CN" dirty="0" smtClean="0"/>
              <a:t> = arr2[</a:t>
            </a:r>
            <a:r>
              <a:rPr lang="en-US" altLang="zh-CN" dirty="0" err="1" smtClean="0"/>
              <a:t>i</a:t>
            </a:r>
            <a:r>
              <a:rPr lang="en-US" altLang="zh-CN" dirty="0" smtClean="0"/>
              <a:t>]; //</a:t>
            </a:r>
            <a:r>
              <a:rPr lang="zh-CN" altLang="en-US" dirty="0" smtClean="0"/>
              <a:t>更新下方标题对象</a:t>
            </a:r>
          </a:p>
          <a:p>
            <a:r>
              <a:rPr lang="zh-CN" altLang="en-US" dirty="0" smtClean="0"/>
              <a:t>        </a:t>
            </a:r>
            <a:r>
              <a:rPr lang="en-US" altLang="zh-CN" dirty="0" smtClean="0"/>
              <a:t>}</a:t>
            </a:r>
          </a:p>
          <a:p>
            <a:r>
              <a:rPr lang="en-US" altLang="zh-CN" dirty="0" smtClean="0"/>
              <a:t>        </a:t>
            </a:r>
            <a:r>
              <a:rPr lang="en-US" altLang="zh-CN" dirty="0" err="1" smtClean="0"/>
              <a:t>aSpan</a:t>
            </a:r>
            <a:r>
              <a:rPr lang="en-US" altLang="zh-CN" dirty="0" smtClean="0"/>
              <a:t>[0].</a:t>
            </a:r>
            <a:r>
              <a:rPr lang="en-US" altLang="zh-CN" dirty="0" err="1" smtClean="0"/>
              <a:t>onclick</a:t>
            </a:r>
            <a:r>
              <a:rPr lang="en-US" altLang="zh-CN" dirty="0" smtClean="0"/>
              <a:t> = function(){  //</a:t>
            </a:r>
            <a:r>
              <a:rPr lang="zh-CN" altLang="en-US" dirty="0" smtClean="0"/>
              <a:t>向左切换按钮的单击事件函数</a:t>
            </a:r>
          </a:p>
          <a:p>
            <a:r>
              <a:rPr lang="zh-CN" altLang="en-US" dirty="0" smtClean="0"/>
              <a:t>            </a:t>
            </a:r>
            <a:r>
              <a:rPr lang="en-US" altLang="zh-CN" dirty="0" err="1" smtClean="0"/>
              <a:t>aLi</a:t>
            </a:r>
            <a:r>
              <a:rPr lang="en-US" altLang="zh-CN" dirty="0" smtClean="0"/>
              <a:t>[</a:t>
            </a:r>
            <a:r>
              <a:rPr lang="en-US" altLang="zh-CN" dirty="0" err="1" smtClean="0"/>
              <a:t>i</a:t>
            </a:r>
            <a:r>
              <a:rPr lang="en-US" altLang="zh-CN" dirty="0" smtClean="0"/>
              <a:t>].</a:t>
            </a:r>
            <a:r>
              <a:rPr lang="en-US" altLang="zh-CN" dirty="0" err="1" smtClean="0"/>
              <a:t>className</a:t>
            </a:r>
            <a:r>
              <a:rPr lang="en-US" altLang="zh-CN" dirty="0" smtClean="0"/>
              <a:t> = "";</a:t>
            </a:r>
          </a:p>
          <a:p>
            <a:r>
              <a:rPr lang="en-US" altLang="zh-CN" dirty="0" smtClean="0"/>
              <a:t>            </a:t>
            </a:r>
            <a:r>
              <a:rPr lang="en-US" altLang="zh-CN" dirty="0" err="1" smtClean="0"/>
              <a:t>i</a:t>
            </a:r>
            <a:r>
              <a:rPr lang="en-US" altLang="zh-CN" dirty="0" smtClean="0"/>
              <a:t>--;</a:t>
            </a:r>
          </a:p>
          <a:p>
            <a:r>
              <a:rPr lang="en-US" altLang="zh-CN" dirty="0" smtClean="0"/>
              <a:t>            if(</a:t>
            </a:r>
            <a:r>
              <a:rPr lang="en-US" altLang="zh-CN" dirty="0" err="1" smtClean="0"/>
              <a:t>i</a:t>
            </a:r>
            <a:r>
              <a:rPr lang="en-US" altLang="zh-CN" dirty="0" smtClean="0"/>
              <a:t>&lt;0){   //</a:t>
            </a:r>
            <a:r>
              <a:rPr lang="zh-CN" altLang="en-US" dirty="0" smtClean="0"/>
              <a:t>如果超出列表最小下标范围，则下标设置为最后一项</a:t>
            </a:r>
          </a:p>
          <a:p>
            <a:r>
              <a:rPr lang="zh-CN" altLang="en-US" dirty="0" smtClean="0"/>
              <a:t>                </a:t>
            </a:r>
            <a:r>
              <a:rPr lang="en-US" altLang="zh-CN" dirty="0" err="1" smtClean="0"/>
              <a:t>i</a:t>
            </a:r>
            <a:r>
              <a:rPr lang="en-US" altLang="zh-CN" dirty="0" smtClean="0"/>
              <a:t> = length-1;</a:t>
            </a:r>
          </a:p>
          <a:p>
            <a:r>
              <a:rPr lang="en-US" altLang="zh-CN" dirty="0" smtClean="0"/>
              <a:t>            }</a:t>
            </a:r>
          </a:p>
          <a:p>
            <a:r>
              <a:rPr lang="en-US" altLang="zh-CN" dirty="0" smtClean="0"/>
              <a:t>            </a:t>
            </a:r>
            <a:r>
              <a:rPr lang="en-US" altLang="zh-CN" dirty="0" err="1" smtClean="0"/>
              <a:t>aLi</a:t>
            </a:r>
            <a:r>
              <a:rPr lang="en-US" altLang="zh-CN" dirty="0" smtClean="0"/>
              <a:t>[</a:t>
            </a:r>
            <a:r>
              <a:rPr lang="en-US" altLang="zh-CN" dirty="0" err="1" smtClean="0"/>
              <a:t>i</a:t>
            </a:r>
            <a:r>
              <a:rPr lang="en-US" altLang="zh-CN" dirty="0" smtClean="0"/>
              <a:t>].</a:t>
            </a:r>
            <a:r>
              <a:rPr lang="en-US" altLang="zh-CN" dirty="0" err="1" smtClean="0"/>
              <a:t>className</a:t>
            </a:r>
            <a:r>
              <a:rPr lang="en-US" altLang="zh-CN" dirty="0" smtClean="0"/>
              <a:t> = "on";</a:t>
            </a:r>
          </a:p>
          <a:p>
            <a:r>
              <a:rPr lang="en-US" altLang="zh-CN" dirty="0" smtClean="0"/>
              <a:t>            </a:t>
            </a:r>
            <a:r>
              <a:rPr lang="en-US" altLang="zh-CN" dirty="0" err="1" smtClean="0"/>
              <a:t>oI.innerHTML</a:t>
            </a:r>
            <a:r>
              <a:rPr lang="en-US" altLang="zh-CN" dirty="0" smtClean="0"/>
              <a:t> = arr1[</a:t>
            </a:r>
            <a:r>
              <a:rPr lang="en-US" altLang="zh-CN" dirty="0" err="1" smtClean="0"/>
              <a:t>i</a:t>
            </a:r>
            <a:r>
              <a:rPr lang="en-US" altLang="zh-CN" dirty="0" smtClean="0"/>
              <a:t>];</a:t>
            </a:r>
          </a:p>
          <a:p>
            <a:r>
              <a:rPr lang="en-US" altLang="zh-CN" dirty="0" smtClean="0"/>
              <a:t>            </a:t>
            </a:r>
            <a:r>
              <a:rPr lang="en-US" altLang="zh-CN" dirty="0" err="1" smtClean="0"/>
              <a:t>oTitle.innerHTML</a:t>
            </a:r>
            <a:r>
              <a:rPr lang="en-US" altLang="zh-CN" dirty="0" smtClean="0"/>
              <a:t> = arr2[</a:t>
            </a:r>
            <a:r>
              <a:rPr lang="en-US" altLang="zh-CN" dirty="0" err="1" smtClean="0"/>
              <a:t>i</a:t>
            </a:r>
            <a:r>
              <a:rPr lang="en-US" altLang="zh-CN" dirty="0" smtClean="0"/>
              <a:t>];</a:t>
            </a:r>
          </a:p>
          <a:p>
            <a:r>
              <a:rPr lang="en-US" altLang="zh-CN" dirty="0" smtClean="0"/>
              <a:t>        }</a:t>
            </a:r>
          </a:p>
          <a:p>
            <a:r>
              <a:rPr lang="en-US" altLang="zh-CN" dirty="0" smtClean="0"/>
              <a:t>    &lt;/script&gt;</a:t>
            </a:r>
          </a:p>
          <a:p>
            <a:r>
              <a:rPr lang="en-US" altLang="zh-CN" dirty="0" smtClean="0"/>
              <a:t>&lt;/body&gt;</a:t>
            </a:r>
          </a:p>
          <a:p>
            <a:r>
              <a:rPr lang="en-US" altLang="zh-CN" dirty="0" smtClean="0"/>
              <a:t>&lt;/html&gt;</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78</a:t>
            </a:fld>
            <a:endParaRPr lang="en-US"/>
          </a:p>
        </p:txBody>
      </p:sp>
    </p:spTree>
    <p:extLst>
      <p:ext uri="{BB962C8B-B14F-4D97-AF65-F5344CB8AC3E}">
        <p14:creationId xmlns:p14="http://schemas.microsoft.com/office/powerpoint/2010/main" val="4126551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选项卡切换</a:t>
            </a:r>
            <a:r>
              <a:rPr lang="en-US" altLang="zh-CN" dirty="0" smtClean="0"/>
              <a:t>&lt;/title&gt;</a:t>
            </a:r>
          </a:p>
          <a:p>
            <a:r>
              <a:rPr lang="en-US" altLang="zh-CN" dirty="0" smtClean="0"/>
              <a:t>  &lt;style&gt;</a:t>
            </a:r>
          </a:p>
          <a:p>
            <a:r>
              <a:rPr lang="en-US" altLang="zh-CN" dirty="0" smtClean="0"/>
              <a:t>    </a:t>
            </a:r>
            <a:r>
              <a:rPr lang="en-US" altLang="zh-CN" dirty="0" err="1" smtClean="0"/>
              <a:t>body,ul,li,p</a:t>
            </a:r>
            <a:r>
              <a:rPr lang="en-US" altLang="zh-CN" dirty="0" smtClean="0"/>
              <a:t>{margin:0;padding:0;}</a:t>
            </a:r>
          </a:p>
          <a:p>
            <a:r>
              <a:rPr lang="en-US" altLang="zh-CN" dirty="0" smtClean="0"/>
              <a:t>    body{background-color:#EEE;}</a:t>
            </a:r>
          </a:p>
          <a:p>
            <a:r>
              <a:rPr lang="en-US" altLang="zh-CN" dirty="0" smtClean="0"/>
              <a:t>    li{</a:t>
            </a:r>
            <a:r>
              <a:rPr lang="en-US" altLang="zh-CN" dirty="0" err="1" smtClean="0"/>
              <a:t>list-style:none</a:t>
            </a:r>
            <a:r>
              <a:rPr lang="en-US" altLang="zh-CN" dirty="0" smtClean="0"/>
              <a:t>;}</a:t>
            </a:r>
          </a:p>
          <a:p>
            <a:r>
              <a:rPr lang="en-US" altLang="zh-CN" dirty="0" smtClean="0"/>
              <a:t>    a{</a:t>
            </a:r>
            <a:r>
              <a:rPr lang="en-US" altLang="zh-CN" dirty="0" err="1" smtClean="0"/>
              <a:t>text-decoration:none</a:t>
            </a:r>
            <a:r>
              <a:rPr lang="en-US" altLang="zh-CN" dirty="0" smtClean="0"/>
              <a:t>;}</a:t>
            </a:r>
          </a:p>
          <a:p>
            <a:r>
              <a:rPr lang="en-US" altLang="zh-CN" dirty="0" smtClean="0"/>
              <a:t>    #wrap{</a:t>
            </a:r>
          </a:p>
          <a:p>
            <a:r>
              <a:rPr lang="en-US" altLang="zh-CN" dirty="0" smtClean="0"/>
              <a:t>      width:462px;</a:t>
            </a:r>
          </a:p>
          <a:p>
            <a:r>
              <a:rPr lang="en-US" altLang="zh-CN" dirty="0" smtClean="0"/>
              <a:t>      height:160px;</a:t>
            </a:r>
          </a:p>
          <a:p>
            <a:r>
              <a:rPr lang="en-US" altLang="zh-CN" dirty="0" smtClean="0"/>
              <a:t>      margin:50px auto;</a:t>
            </a:r>
          </a:p>
          <a:p>
            <a:r>
              <a:rPr lang="en-US" altLang="zh-CN" dirty="0" smtClean="0"/>
              <a:t>    }</a:t>
            </a:r>
          </a:p>
          <a:p>
            <a:r>
              <a:rPr lang="en-US" altLang="zh-CN" dirty="0" smtClean="0"/>
              <a:t>    #wrap .header{</a:t>
            </a:r>
          </a:p>
          <a:p>
            <a:r>
              <a:rPr lang="en-US" altLang="zh-CN" dirty="0" smtClean="0"/>
              <a:t>      font-size:0;</a:t>
            </a:r>
          </a:p>
          <a:p>
            <a:r>
              <a:rPr lang="en-US" altLang="zh-CN" dirty="0" smtClean="0"/>
              <a:t>    }</a:t>
            </a:r>
          </a:p>
          <a:p>
            <a:r>
              <a:rPr lang="en-US" altLang="zh-CN" dirty="0" smtClean="0"/>
              <a:t>    .header span{</a:t>
            </a:r>
          </a:p>
          <a:p>
            <a:r>
              <a:rPr lang="en-US" altLang="zh-CN" dirty="0" smtClean="0"/>
              <a:t>      </a:t>
            </a:r>
            <a:r>
              <a:rPr lang="en-US" altLang="zh-CN" dirty="0" err="1" smtClean="0"/>
              <a:t>display:inline-block</a:t>
            </a:r>
            <a:r>
              <a:rPr lang="en-US" altLang="zh-CN" dirty="0" smtClean="0"/>
              <a:t>;</a:t>
            </a:r>
          </a:p>
          <a:p>
            <a:r>
              <a:rPr lang="en-US" altLang="zh-CN" dirty="0" smtClean="0"/>
              <a:t>      background-color:#000;</a:t>
            </a:r>
          </a:p>
          <a:p>
            <a:r>
              <a:rPr lang="en-US" altLang="zh-CN" dirty="0" smtClean="0"/>
              <a:t>      padding:5px 49px;</a:t>
            </a:r>
          </a:p>
          <a:p>
            <a:r>
              <a:rPr lang="en-US" altLang="zh-CN" dirty="0" smtClean="0"/>
              <a:t>      font-size:14px;</a:t>
            </a:r>
          </a:p>
          <a:p>
            <a:r>
              <a:rPr lang="en-US" altLang="zh-CN" dirty="0" smtClean="0"/>
              <a:t>      color:#</a:t>
            </a:r>
            <a:r>
              <a:rPr lang="en-US" altLang="zh-CN" dirty="0" err="1" smtClean="0"/>
              <a:t>fff</a:t>
            </a:r>
            <a:r>
              <a:rPr lang="en-US" altLang="zh-CN" dirty="0" smtClean="0"/>
              <a:t>;</a:t>
            </a:r>
          </a:p>
          <a:p>
            <a:r>
              <a:rPr lang="en-US" altLang="zh-CN" dirty="0" smtClean="0"/>
              <a:t>      cursor: pointer;</a:t>
            </a:r>
          </a:p>
          <a:p>
            <a:r>
              <a:rPr lang="en-US" altLang="zh-CN" dirty="0" smtClean="0"/>
              <a:t>    }</a:t>
            </a:r>
          </a:p>
          <a:p>
            <a:r>
              <a:rPr lang="en-US" altLang="zh-CN" dirty="0" smtClean="0"/>
              <a:t>    .header </a:t>
            </a:r>
            <a:r>
              <a:rPr lang="en-US" altLang="zh-CN" dirty="0" err="1" smtClean="0"/>
              <a:t>span.on</a:t>
            </a:r>
            <a:r>
              <a:rPr lang="en-US" altLang="zh-CN" dirty="0" smtClean="0"/>
              <a:t>{</a:t>
            </a:r>
          </a:p>
          <a:p>
            <a:r>
              <a:rPr lang="en-US" altLang="zh-CN" dirty="0" smtClean="0"/>
              <a:t>      background-color:#</a:t>
            </a:r>
            <a:r>
              <a:rPr lang="en-US" altLang="zh-CN" dirty="0" err="1" smtClean="0"/>
              <a:t>aaa</a:t>
            </a:r>
            <a:r>
              <a:rPr lang="en-US" altLang="zh-CN" dirty="0" smtClean="0"/>
              <a:t>;</a:t>
            </a:r>
          </a:p>
          <a:p>
            <a:r>
              <a:rPr lang="en-US" altLang="zh-CN" dirty="0" smtClean="0"/>
              <a:t>      color:#</a:t>
            </a:r>
            <a:r>
              <a:rPr lang="en-US" altLang="zh-CN" dirty="0" err="1" smtClean="0"/>
              <a:t>fff</a:t>
            </a:r>
            <a:r>
              <a:rPr lang="en-US" altLang="zh-CN" dirty="0" smtClean="0"/>
              <a:t>;</a:t>
            </a:r>
          </a:p>
          <a:p>
            <a:r>
              <a:rPr lang="en-US" altLang="zh-CN" dirty="0" smtClean="0"/>
              <a:t>    }</a:t>
            </a:r>
          </a:p>
          <a:p>
            <a:r>
              <a:rPr lang="en-US" altLang="zh-CN" dirty="0" smtClean="0"/>
              <a:t>    #wrap .content{</a:t>
            </a:r>
          </a:p>
          <a:p>
            <a:r>
              <a:rPr lang="en-US" altLang="zh-CN" dirty="0" smtClean="0"/>
              <a:t>      </a:t>
            </a:r>
            <a:r>
              <a:rPr lang="en-US" altLang="zh-CN" dirty="0" err="1" smtClean="0"/>
              <a:t>position:relative</a:t>
            </a:r>
            <a:r>
              <a:rPr lang="en-US" altLang="zh-CN" dirty="0" smtClean="0"/>
              <a:t>;</a:t>
            </a:r>
          </a:p>
          <a:p>
            <a:r>
              <a:rPr lang="en-US" altLang="zh-CN" dirty="0" smtClean="0"/>
              <a:t>    }</a:t>
            </a:r>
          </a:p>
          <a:p>
            <a:r>
              <a:rPr lang="en-US" altLang="zh-CN" dirty="0" smtClean="0"/>
              <a:t>    .content </a:t>
            </a:r>
            <a:r>
              <a:rPr lang="en-US" altLang="zh-CN" dirty="0" err="1" smtClean="0"/>
              <a:t>ul</a:t>
            </a:r>
            <a:r>
              <a:rPr lang="en-US" altLang="zh-CN" dirty="0" smtClean="0"/>
              <a:t>{</a:t>
            </a:r>
          </a:p>
          <a:p>
            <a:r>
              <a:rPr lang="en-US" altLang="zh-CN" dirty="0" smtClean="0"/>
              <a:t>      </a:t>
            </a:r>
            <a:r>
              <a:rPr lang="en-US" altLang="zh-CN" dirty="0" err="1" smtClean="0"/>
              <a:t>position:absolute</a:t>
            </a:r>
            <a:r>
              <a:rPr lang="en-US" altLang="zh-CN" dirty="0" smtClean="0"/>
              <a:t>;</a:t>
            </a:r>
          </a:p>
          <a:p>
            <a:r>
              <a:rPr lang="en-US" altLang="zh-CN" dirty="0" smtClean="0"/>
              <a:t>      </a:t>
            </a:r>
            <a:r>
              <a:rPr lang="en-US" altLang="zh-CN" dirty="0" err="1" smtClean="0"/>
              <a:t>display:none</a:t>
            </a:r>
            <a:r>
              <a:rPr lang="en-US" altLang="zh-CN" dirty="0" smtClean="0"/>
              <a:t>;</a:t>
            </a:r>
          </a:p>
          <a:p>
            <a:r>
              <a:rPr lang="en-US" altLang="zh-CN" dirty="0" smtClean="0"/>
              <a:t>      width:100%;</a:t>
            </a:r>
          </a:p>
          <a:p>
            <a:r>
              <a:rPr lang="en-US" altLang="zh-CN" dirty="0" smtClean="0"/>
              <a:t>      top:0;</a:t>
            </a:r>
          </a:p>
          <a:p>
            <a:r>
              <a:rPr lang="en-US" altLang="zh-CN" dirty="0" smtClean="0"/>
              <a:t>      left:0;</a:t>
            </a:r>
          </a:p>
          <a:p>
            <a:r>
              <a:rPr lang="en-US" altLang="zh-CN" dirty="0" smtClean="0"/>
              <a:t>    }</a:t>
            </a:r>
          </a:p>
          <a:p>
            <a:r>
              <a:rPr lang="en-US" altLang="zh-CN" dirty="0" smtClean="0"/>
              <a:t>    .content </a:t>
            </a:r>
            <a:r>
              <a:rPr lang="en-US" altLang="zh-CN" dirty="0" err="1" smtClean="0"/>
              <a:t>ul.onmove</a:t>
            </a:r>
            <a:r>
              <a:rPr lang="en-US" altLang="zh-CN" dirty="0" smtClean="0"/>
              <a:t>{</a:t>
            </a:r>
          </a:p>
          <a:p>
            <a:r>
              <a:rPr lang="en-US" altLang="zh-CN" dirty="0" smtClean="0"/>
              <a:t>      </a:t>
            </a:r>
            <a:r>
              <a:rPr lang="en-US" altLang="zh-CN" dirty="0" err="1" smtClean="0"/>
              <a:t>display:block</a:t>
            </a:r>
            <a:r>
              <a:rPr lang="en-US" altLang="zh-CN" dirty="0" smtClean="0"/>
              <a:t>;</a:t>
            </a:r>
          </a:p>
          <a:p>
            <a:r>
              <a:rPr lang="en-US" altLang="zh-CN" dirty="0" smtClean="0"/>
              <a:t>    }</a:t>
            </a:r>
          </a:p>
          <a:p>
            <a:r>
              <a:rPr lang="en-US" altLang="zh-CN" dirty="0" smtClean="0"/>
              <a:t>    .content </a:t>
            </a:r>
            <a:r>
              <a:rPr lang="en-US" altLang="zh-CN" dirty="0" err="1" smtClean="0"/>
              <a:t>ul</a:t>
            </a:r>
            <a:r>
              <a:rPr lang="en-US" altLang="zh-CN" dirty="0" smtClean="0"/>
              <a:t> li{</a:t>
            </a:r>
          </a:p>
          <a:p>
            <a:r>
              <a:rPr lang="en-US" altLang="zh-CN" dirty="0" smtClean="0"/>
              <a:t>      </a:t>
            </a:r>
            <a:r>
              <a:rPr lang="en-US" altLang="zh-CN" dirty="0" err="1" smtClean="0"/>
              <a:t>background-color:white</a:t>
            </a:r>
            <a:r>
              <a:rPr lang="en-US" altLang="zh-CN" dirty="0" smtClean="0"/>
              <a:t>;</a:t>
            </a:r>
          </a:p>
          <a:p>
            <a:r>
              <a:rPr lang="en-US" altLang="zh-CN" dirty="0" smtClean="0"/>
              <a:t>      padding:8px 0 8px 5px;</a:t>
            </a:r>
          </a:p>
          <a:p>
            <a:r>
              <a:rPr lang="en-US" altLang="zh-CN" dirty="0" smtClean="0"/>
              <a:t>      border-bottom:1px dashed #</a:t>
            </a:r>
            <a:r>
              <a:rPr lang="en-US" altLang="zh-CN" dirty="0" err="1" smtClean="0"/>
              <a:t>aaa</a:t>
            </a:r>
            <a:r>
              <a:rPr lang="en-US" altLang="zh-CN" dirty="0" smtClean="0"/>
              <a:t>;</a:t>
            </a:r>
          </a:p>
          <a:p>
            <a:r>
              <a:rPr lang="en-US" altLang="zh-CN" dirty="0" smtClean="0"/>
              <a:t>      text-indent:12px;</a:t>
            </a:r>
          </a:p>
          <a:p>
            <a:r>
              <a:rPr lang="en-US" altLang="zh-CN" dirty="0" smtClean="0"/>
              <a:t>    }</a:t>
            </a:r>
          </a:p>
          <a:p>
            <a:r>
              <a:rPr lang="en-US" altLang="zh-CN" dirty="0" smtClean="0"/>
              <a:t>  &lt;/style&gt;</a:t>
            </a:r>
          </a:p>
          <a:p>
            <a:r>
              <a:rPr lang="en-US" altLang="zh-CN" dirty="0" smtClean="0"/>
              <a:t>&lt;/head&gt;</a:t>
            </a:r>
          </a:p>
          <a:p>
            <a:r>
              <a:rPr lang="en-US" altLang="zh-CN" dirty="0" smtClean="0"/>
              <a:t>&lt;body&gt;</a:t>
            </a:r>
          </a:p>
          <a:p>
            <a:r>
              <a:rPr lang="en-US" altLang="zh-CN" dirty="0" smtClean="0"/>
              <a:t>  &lt;div id="wrap"&gt;</a:t>
            </a:r>
          </a:p>
          <a:p>
            <a:r>
              <a:rPr lang="en-US" altLang="zh-CN" dirty="0" smtClean="0"/>
              <a:t>    &lt;div class="header"&gt;</a:t>
            </a:r>
          </a:p>
          <a:p>
            <a:r>
              <a:rPr lang="en-US" altLang="zh-CN" dirty="0" smtClean="0"/>
              <a:t>      &lt;span class="on"&gt;</a:t>
            </a:r>
            <a:r>
              <a:rPr lang="zh-CN" altLang="en-US" dirty="0" smtClean="0"/>
              <a:t>热门排行</a:t>
            </a:r>
            <a:r>
              <a:rPr lang="en-US" altLang="zh-CN" dirty="0" smtClean="0"/>
              <a:t>&lt;/span&gt;</a:t>
            </a:r>
          </a:p>
          <a:p>
            <a:r>
              <a:rPr lang="en-US" altLang="zh-CN" dirty="0" smtClean="0"/>
              <a:t>      &lt;span&gt;</a:t>
            </a:r>
            <a:r>
              <a:rPr lang="zh-CN" altLang="en-US" dirty="0" smtClean="0"/>
              <a:t>美图速递</a:t>
            </a:r>
            <a:r>
              <a:rPr lang="en-US" altLang="zh-CN" dirty="0" smtClean="0"/>
              <a:t>&lt;/span&gt;</a:t>
            </a:r>
          </a:p>
          <a:p>
            <a:r>
              <a:rPr lang="en-US" altLang="zh-CN" dirty="0" smtClean="0"/>
              <a:t>      &lt;span&gt;</a:t>
            </a:r>
            <a:r>
              <a:rPr lang="zh-CN" altLang="en-US" dirty="0" smtClean="0"/>
              <a:t>前沿科技</a:t>
            </a:r>
            <a:r>
              <a:rPr lang="en-US" altLang="zh-CN" dirty="0" smtClean="0"/>
              <a:t>&lt;/span&gt;</a:t>
            </a:r>
          </a:p>
          <a:p>
            <a:r>
              <a:rPr lang="en-US" altLang="zh-CN" dirty="0" smtClean="0"/>
              <a:t>    &lt;/div&gt;</a:t>
            </a:r>
          </a:p>
          <a:p>
            <a:r>
              <a:rPr lang="en-US" altLang="zh-CN" dirty="0" smtClean="0"/>
              <a:t>    &lt;div class="content"&gt;</a:t>
            </a:r>
          </a:p>
          <a:p>
            <a:r>
              <a:rPr lang="en-US" altLang="zh-CN" dirty="0" smtClean="0"/>
              <a:t>      &lt;</a:t>
            </a:r>
            <a:r>
              <a:rPr lang="en-US" altLang="zh-CN" dirty="0" err="1" smtClean="0"/>
              <a:t>ul</a:t>
            </a:r>
            <a:r>
              <a:rPr lang="en-US" altLang="zh-CN" dirty="0" smtClean="0"/>
              <a:t> class="</a:t>
            </a:r>
            <a:r>
              <a:rPr lang="en-US" altLang="zh-CN" dirty="0" err="1" smtClean="0"/>
              <a:t>onmove</a:t>
            </a:r>
            <a:r>
              <a:rPr lang="en-US" altLang="zh-CN" dirty="0" smtClean="0"/>
              <a:t>"&gt;</a:t>
            </a:r>
          </a:p>
          <a:p>
            <a:r>
              <a:rPr lang="en-US" altLang="zh-CN" dirty="0" smtClean="0"/>
              <a:t>        &lt;li&gt;</a:t>
            </a:r>
            <a:r>
              <a:rPr lang="zh-CN" altLang="en-US" dirty="0" smtClean="0"/>
              <a:t>习近平出席推进“一带一路”建设工作</a:t>
            </a:r>
            <a:r>
              <a:rPr lang="en-US" altLang="zh-CN" dirty="0" smtClean="0"/>
              <a:t>5</a:t>
            </a:r>
            <a:r>
              <a:rPr lang="zh-CN" altLang="en-US" dirty="0" smtClean="0"/>
              <a:t>周年座谈会</a:t>
            </a:r>
            <a:r>
              <a:rPr lang="en-US" altLang="zh-CN" dirty="0" smtClean="0"/>
              <a:t>&lt;/li&gt;</a:t>
            </a:r>
          </a:p>
          <a:p>
            <a:r>
              <a:rPr lang="en-US" altLang="zh-CN" dirty="0" smtClean="0"/>
              <a:t>        &lt;li&gt;</a:t>
            </a:r>
            <a:r>
              <a:rPr lang="zh-CN" altLang="en-US" dirty="0" smtClean="0"/>
              <a:t>中共时隔近三年再修党纪条例 这些高压线不能碰</a:t>
            </a:r>
            <a:r>
              <a:rPr lang="en-US" altLang="zh-CN" dirty="0" smtClean="0"/>
              <a:t>&lt;/li&gt;</a:t>
            </a:r>
          </a:p>
          <a:p>
            <a:r>
              <a:rPr lang="en-US" altLang="zh-CN" dirty="0" smtClean="0"/>
              <a:t>        &lt;li&gt;</a:t>
            </a:r>
            <a:r>
              <a:rPr lang="zh-CN" altLang="en-US" dirty="0" smtClean="0"/>
              <a:t>全国高中</a:t>
            </a:r>
            <a:r>
              <a:rPr lang="en-US" altLang="zh-CN" dirty="0" smtClean="0"/>
              <a:t>2019</a:t>
            </a:r>
            <a:r>
              <a:rPr lang="zh-CN" altLang="en-US" dirty="0" smtClean="0"/>
              <a:t>年秋季起分步实施新课程使用新教材</a:t>
            </a:r>
            <a:r>
              <a:rPr lang="en-US" altLang="zh-CN" dirty="0" smtClean="0"/>
              <a:t>&lt;/li&gt;</a:t>
            </a:r>
          </a:p>
          <a:p>
            <a:r>
              <a:rPr lang="en-US" altLang="zh-CN" dirty="0" smtClean="0"/>
              <a:t>        &lt;li&gt;</a:t>
            </a:r>
            <a:r>
              <a:rPr lang="zh-CN" altLang="en-US" dirty="0" smtClean="0"/>
              <a:t>个税法修正案草案将二审 起征点会否超</a:t>
            </a:r>
            <a:r>
              <a:rPr lang="en-US" altLang="zh-CN" dirty="0" smtClean="0"/>
              <a:t>5000</a:t>
            </a:r>
            <a:r>
              <a:rPr lang="zh-CN" altLang="en-US" dirty="0" smtClean="0"/>
              <a:t>元？</a:t>
            </a:r>
            <a:r>
              <a:rPr lang="en-US" altLang="zh-CN" dirty="0" smtClean="0"/>
              <a:t>&lt;/li&gt;</a:t>
            </a:r>
          </a:p>
          <a:p>
            <a:r>
              <a:rPr lang="en-US" altLang="zh-CN" dirty="0" smtClean="0"/>
              <a:t>      &lt;/</a:t>
            </a:r>
            <a:r>
              <a:rPr lang="en-US" altLang="zh-CN" dirty="0" err="1" smtClean="0"/>
              <a:t>ul</a:t>
            </a:r>
            <a:r>
              <a:rPr lang="en-US" altLang="zh-CN" dirty="0" smtClean="0"/>
              <a:t>&gt;</a:t>
            </a:r>
          </a:p>
          <a:p>
            <a:r>
              <a:rPr lang="en-US" altLang="zh-CN" dirty="0" smtClean="0"/>
              <a:t>      &lt;</a:t>
            </a:r>
            <a:r>
              <a:rPr lang="en-US" altLang="zh-CN" dirty="0" err="1" smtClean="0"/>
              <a:t>ul</a:t>
            </a:r>
            <a:r>
              <a:rPr lang="en-US" altLang="zh-CN" dirty="0" smtClean="0"/>
              <a:t>&gt;</a:t>
            </a:r>
          </a:p>
          <a:p>
            <a:r>
              <a:rPr lang="en-US" altLang="zh-CN" dirty="0" smtClean="0"/>
              <a:t>        &lt;li&gt;</a:t>
            </a:r>
            <a:r>
              <a:rPr lang="zh-CN" altLang="en-US" dirty="0" smtClean="0"/>
              <a:t>鹅教官、羊陪练</a:t>
            </a:r>
            <a:r>
              <a:rPr lang="en-US" altLang="zh-CN" dirty="0" smtClean="0"/>
              <a:t>……</a:t>
            </a:r>
            <a:r>
              <a:rPr lang="zh-CN" altLang="en-US" dirty="0" smtClean="0"/>
              <a:t>这所中学养的动物成了“网红”</a:t>
            </a:r>
            <a:r>
              <a:rPr lang="en-US" altLang="zh-CN" dirty="0" smtClean="0"/>
              <a:t>&lt;/li&gt;</a:t>
            </a:r>
          </a:p>
          <a:p>
            <a:r>
              <a:rPr lang="en-US" altLang="zh-CN" dirty="0" smtClean="0"/>
              <a:t>        &lt;li&gt;</a:t>
            </a:r>
            <a:r>
              <a:rPr lang="zh-CN" altLang="en-US" dirty="0" smtClean="0"/>
              <a:t>最伤身体的</a:t>
            </a:r>
            <a:r>
              <a:rPr lang="en-US" altLang="zh-CN" dirty="0" smtClean="0"/>
              <a:t>10</a:t>
            </a:r>
            <a:r>
              <a:rPr lang="zh-CN" altLang="en-US" dirty="0" smtClean="0"/>
              <a:t>个生活习惯，一定要避开</a:t>
            </a:r>
            <a:r>
              <a:rPr lang="en-US" altLang="zh-CN" dirty="0" smtClean="0"/>
              <a:t>&lt;/li&gt;</a:t>
            </a:r>
          </a:p>
          <a:p>
            <a:r>
              <a:rPr lang="en-US" altLang="zh-CN" dirty="0" smtClean="0"/>
              <a:t>        &lt;li&gt;12</a:t>
            </a:r>
            <a:r>
              <a:rPr lang="zh-CN" altLang="en-US" dirty="0" smtClean="0"/>
              <a:t>岁孩子带着父亲去西藏 吃住行自己拿主意</a:t>
            </a:r>
            <a:r>
              <a:rPr lang="en-US" altLang="zh-CN" dirty="0" smtClean="0"/>
              <a:t>&lt;/li&gt;</a:t>
            </a:r>
          </a:p>
          <a:p>
            <a:r>
              <a:rPr lang="en-US" altLang="zh-CN" dirty="0" smtClean="0"/>
              <a:t>        &lt;li&gt;16</a:t>
            </a:r>
            <a:r>
              <a:rPr lang="zh-CN" altLang="en-US" dirty="0" smtClean="0"/>
              <a:t>岁男孩暑假干了俩月工地，练出满身肌肉，只为赚学费</a:t>
            </a:r>
            <a:r>
              <a:rPr lang="en-US" altLang="zh-CN" dirty="0" smtClean="0"/>
              <a:t>&lt;/li&gt;</a:t>
            </a:r>
          </a:p>
          <a:p>
            <a:r>
              <a:rPr lang="en-US" altLang="zh-CN" dirty="0" smtClean="0"/>
              <a:t>      &lt;/</a:t>
            </a:r>
            <a:r>
              <a:rPr lang="en-US" altLang="zh-CN" dirty="0" err="1" smtClean="0"/>
              <a:t>ul</a:t>
            </a:r>
            <a:r>
              <a:rPr lang="en-US" altLang="zh-CN" dirty="0" smtClean="0"/>
              <a:t>&gt;</a:t>
            </a:r>
          </a:p>
          <a:p>
            <a:r>
              <a:rPr lang="en-US" altLang="zh-CN" dirty="0" smtClean="0"/>
              <a:t>      &lt;</a:t>
            </a:r>
            <a:r>
              <a:rPr lang="en-US" altLang="zh-CN" dirty="0" err="1" smtClean="0"/>
              <a:t>ul</a:t>
            </a:r>
            <a:r>
              <a:rPr lang="en-US" altLang="zh-CN" dirty="0" smtClean="0"/>
              <a:t>&gt;</a:t>
            </a:r>
          </a:p>
          <a:p>
            <a:r>
              <a:rPr lang="en-US" altLang="zh-CN" dirty="0" smtClean="0"/>
              <a:t>        &lt;li&gt;</a:t>
            </a:r>
            <a:r>
              <a:rPr lang="zh-CN" altLang="en-US" dirty="0" smtClean="0"/>
              <a:t>谷歌</a:t>
            </a:r>
            <a:r>
              <a:rPr lang="en-US" altLang="zh-CN" dirty="0" err="1" smtClean="0"/>
              <a:t>Waymo</a:t>
            </a:r>
            <a:r>
              <a:rPr lang="zh-CN" altLang="en-US" dirty="0" smtClean="0"/>
              <a:t>黑科技：在</a:t>
            </a:r>
            <a:r>
              <a:rPr lang="en-US" altLang="zh-CN" dirty="0" smtClean="0"/>
              <a:t>VR</a:t>
            </a:r>
            <a:r>
              <a:rPr lang="zh-CN" altLang="en-US" dirty="0" smtClean="0"/>
              <a:t>中训练自动驾驶</a:t>
            </a:r>
            <a:r>
              <a:rPr lang="en-US" altLang="zh-CN" dirty="0" smtClean="0"/>
              <a:t>AI&lt;/li&gt;</a:t>
            </a:r>
          </a:p>
          <a:p>
            <a:r>
              <a:rPr lang="en-US" altLang="zh-CN" dirty="0" smtClean="0"/>
              <a:t>        &lt;li&gt;</a:t>
            </a:r>
            <a:r>
              <a:rPr lang="zh-CN" altLang="en-US" dirty="0" smtClean="0"/>
              <a:t>绿地</a:t>
            </a:r>
            <a:r>
              <a:rPr lang="en-US" altLang="zh-CN" dirty="0" smtClean="0"/>
              <a:t>VR</a:t>
            </a:r>
            <a:r>
              <a:rPr lang="zh-CN" altLang="en-US" dirty="0" smtClean="0"/>
              <a:t>看房产品一周体验人次超</a:t>
            </a:r>
            <a:r>
              <a:rPr lang="en-US" altLang="zh-CN" dirty="0" smtClean="0"/>
              <a:t>3</a:t>
            </a:r>
            <a:r>
              <a:rPr lang="zh-CN" altLang="en-US" dirty="0" smtClean="0"/>
              <a:t>千 房产</a:t>
            </a:r>
            <a:r>
              <a:rPr lang="en-US" altLang="zh-CN" dirty="0" smtClean="0"/>
              <a:t>+VR</a:t>
            </a:r>
            <a:r>
              <a:rPr lang="zh-CN" altLang="en-US" dirty="0" smtClean="0"/>
              <a:t>是噱头还是刚需</a:t>
            </a:r>
            <a:r>
              <a:rPr lang="en-US" altLang="zh-CN" dirty="0" smtClean="0"/>
              <a:t>&lt;/li&gt;</a:t>
            </a:r>
          </a:p>
          <a:p>
            <a:r>
              <a:rPr lang="en-US" altLang="zh-CN" dirty="0" smtClean="0"/>
              <a:t>        &lt;li&gt;</a:t>
            </a:r>
            <a:r>
              <a:rPr lang="zh-CN" altLang="en-US" dirty="0" smtClean="0"/>
              <a:t>沃尔玛申请虚拟商店专利 让用户通过</a:t>
            </a:r>
            <a:r>
              <a:rPr lang="en-US" altLang="zh-CN" dirty="0" smtClean="0"/>
              <a:t>VR</a:t>
            </a:r>
            <a:r>
              <a:rPr lang="zh-CN" altLang="en-US" dirty="0" smtClean="0"/>
              <a:t>购物</a:t>
            </a:r>
            <a:r>
              <a:rPr lang="en-US" altLang="zh-CN" dirty="0" smtClean="0"/>
              <a:t>&lt;/li&gt;</a:t>
            </a:r>
          </a:p>
          <a:p>
            <a:r>
              <a:rPr lang="en-US" altLang="zh-CN" dirty="0" smtClean="0"/>
              <a:t>        &lt;li&gt;</a:t>
            </a:r>
            <a:r>
              <a:rPr lang="zh-CN" altLang="en-US" dirty="0" smtClean="0"/>
              <a:t>各种语音识别大评测，让你见识科技的力量</a:t>
            </a:r>
            <a:r>
              <a:rPr lang="en-US" altLang="zh-CN" dirty="0" smtClean="0"/>
              <a:t>&lt;/li&gt;</a:t>
            </a:r>
          </a:p>
          <a:p>
            <a:r>
              <a:rPr lang="en-US" altLang="zh-CN" dirty="0" smtClean="0"/>
              <a:t>      &lt;/</a:t>
            </a:r>
            <a:r>
              <a:rPr lang="en-US" altLang="zh-CN" dirty="0" err="1" smtClean="0"/>
              <a:t>ul</a:t>
            </a:r>
            <a:r>
              <a:rPr lang="en-US" altLang="zh-CN" dirty="0" smtClean="0"/>
              <a:t>&gt;</a:t>
            </a:r>
          </a:p>
          <a:p>
            <a:r>
              <a:rPr lang="en-US" altLang="zh-CN" dirty="0" smtClean="0"/>
              <a:t>    &lt;/div&gt;</a:t>
            </a:r>
          </a:p>
          <a:p>
            <a:r>
              <a:rPr lang="en-US" altLang="zh-CN" dirty="0" smtClean="0"/>
              <a:t>  &lt;/div&gt;</a:t>
            </a:r>
          </a:p>
          <a:p>
            <a:r>
              <a:rPr lang="en-US" altLang="zh-CN" dirty="0" smtClean="0"/>
              <a:t>  &lt;script&gt;</a:t>
            </a:r>
          </a:p>
          <a:p>
            <a:r>
              <a:rPr lang="en-US" altLang="zh-CN" dirty="0" smtClean="0"/>
              <a:t>      let </a:t>
            </a:r>
            <a:r>
              <a:rPr lang="en-US" altLang="zh-CN" dirty="0" err="1" smtClean="0"/>
              <a:t>aSpan</a:t>
            </a:r>
            <a:r>
              <a:rPr lang="en-US" altLang="zh-CN" dirty="0" smtClean="0"/>
              <a:t> = </a:t>
            </a:r>
            <a:r>
              <a:rPr lang="en-US" altLang="zh-CN" dirty="0" err="1" smtClean="0"/>
              <a:t>document.getElementsByTagName</a:t>
            </a:r>
            <a:r>
              <a:rPr lang="en-US" altLang="zh-CN" dirty="0" smtClean="0"/>
              <a:t>("span"), //</a:t>
            </a:r>
            <a:r>
              <a:rPr lang="zh-CN" altLang="en-US" dirty="0" smtClean="0"/>
              <a:t>获取每个选项卡标签</a:t>
            </a:r>
          </a:p>
          <a:p>
            <a:r>
              <a:rPr lang="zh-CN" altLang="en-US" dirty="0" smtClean="0"/>
              <a:t>          </a:t>
            </a:r>
            <a:r>
              <a:rPr lang="en-US" altLang="zh-CN" dirty="0" err="1" smtClean="0"/>
              <a:t>aUl</a:t>
            </a:r>
            <a:r>
              <a:rPr lang="en-US" altLang="zh-CN" dirty="0" smtClean="0"/>
              <a:t> = </a:t>
            </a:r>
            <a:r>
              <a:rPr lang="en-US" altLang="zh-CN" dirty="0" err="1" smtClean="0"/>
              <a:t>document.getElementsByTagName</a:t>
            </a:r>
            <a:r>
              <a:rPr lang="en-US" altLang="zh-CN" dirty="0" smtClean="0"/>
              <a:t>("</a:t>
            </a:r>
            <a:r>
              <a:rPr lang="en-US" altLang="zh-CN" dirty="0" err="1" smtClean="0"/>
              <a:t>ul</a:t>
            </a:r>
            <a:r>
              <a:rPr lang="en-US" altLang="zh-CN" dirty="0" smtClean="0"/>
              <a:t>"),   //</a:t>
            </a:r>
            <a:r>
              <a:rPr lang="zh-CN" altLang="en-US" dirty="0" smtClean="0"/>
              <a:t>获取每个内容列表标签</a:t>
            </a:r>
          </a:p>
          <a:p>
            <a:r>
              <a:rPr lang="zh-CN" altLang="en-US" dirty="0" smtClean="0"/>
              <a:t>          </a:t>
            </a:r>
            <a:r>
              <a:rPr lang="en-US" altLang="zh-CN" dirty="0" smtClean="0"/>
              <a:t>index = 0;                                 //</a:t>
            </a:r>
            <a:r>
              <a:rPr lang="zh-CN" altLang="en-US" dirty="0" smtClean="0"/>
              <a:t>初始下标为</a:t>
            </a:r>
            <a:r>
              <a:rPr lang="en-US" altLang="zh-CN" dirty="0" smtClean="0"/>
              <a:t>0</a:t>
            </a:r>
          </a:p>
          <a:p>
            <a:r>
              <a:rPr lang="en-US" altLang="zh-CN" dirty="0" smtClean="0"/>
              <a:t>      for(let </a:t>
            </a:r>
            <a:r>
              <a:rPr lang="en-US" altLang="zh-CN" dirty="0" err="1" smtClean="0"/>
              <a:t>i</a:t>
            </a:r>
            <a:r>
              <a:rPr lang="en-US" altLang="zh-CN" dirty="0" smtClean="0"/>
              <a:t>=0;i&lt;</a:t>
            </a:r>
            <a:r>
              <a:rPr lang="en-US" altLang="zh-CN" dirty="0" err="1" smtClean="0"/>
              <a:t>aSpan.length;i</a:t>
            </a:r>
            <a:r>
              <a:rPr lang="en-US" altLang="zh-CN" dirty="0" smtClean="0"/>
              <a:t>++){</a:t>
            </a:r>
          </a:p>
          <a:p>
            <a:r>
              <a:rPr lang="en-US" altLang="zh-CN" dirty="0" smtClean="0"/>
              <a:t>          </a:t>
            </a:r>
            <a:r>
              <a:rPr lang="en-US" altLang="zh-CN" dirty="0" err="1" smtClean="0"/>
              <a:t>aSpan</a:t>
            </a:r>
            <a:r>
              <a:rPr lang="en-US" altLang="zh-CN" dirty="0" smtClean="0"/>
              <a:t>[</a:t>
            </a:r>
            <a:r>
              <a:rPr lang="en-US" altLang="zh-CN" dirty="0" err="1" smtClean="0"/>
              <a:t>i</a:t>
            </a:r>
            <a:r>
              <a:rPr lang="en-US" altLang="zh-CN" dirty="0" smtClean="0"/>
              <a:t>].</a:t>
            </a:r>
            <a:r>
              <a:rPr lang="en-US" altLang="zh-CN" dirty="0" err="1" smtClean="0"/>
              <a:t>onmouseenter</a:t>
            </a:r>
            <a:r>
              <a:rPr lang="en-US" altLang="zh-CN" dirty="0" smtClean="0"/>
              <a:t> = function(){</a:t>
            </a:r>
          </a:p>
          <a:p>
            <a:r>
              <a:rPr lang="en-US" altLang="zh-CN" dirty="0" smtClean="0"/>
              <a:t>              </a:t>
            </a:r>
            <a:r>
              <a:rPr lang="en-US" altLang="zh-CN" dirty="0" err="1" smtClean="0"/>
              <a:t>aSpan</a:t>
            </a:r>
            <a:r>
              <a:rPr lang="en-US" altLang="zh-CN" dirty="0" smtClean="0"/>
              <a:t>[index].</a:t>
            </a:r>
            <a:r>
              <a:rPr lang="en-US" altLang="zh-CN" dirty="0" err="1" smtClean="0"/>
              <a:t>className</a:t>
            </a:r>
            <a:r>
              <a:rPr lang="en-US" altLang="zh-CN" dirty="0" smtClean="0"/>
              <a:t> = "";</a:t>
            </a:r>
          </a:p>
          <a:p>
            <a:r>
              <a:rPr lang="en-US" altLang="zh-CN" dirty="0" smtClean="0"/>
              <a:t>              </a:t>
            </a:r>
            <a:r>
              <a:rPr lang="en-US" altLang="zh-CN" dirty="0" err="1" smtClean="0"/>
              <a:t>aUl</a:t>
            </a:r>
            <a:r>
              <a:rPr lang="en-US" altLang="zh-CN" dirty="0" smtClean="0"/>
              <a:t>[index].</a:t>
            </a:r>
            <a:r>
              <a:rPr lang="en-US" altLang="zh-CN" dirty="0" err="1" smtClean="0"/>
              <a:t>className</a:t>
            </a:r>
            <a:r>
              <a:rPr lang="en-US" altLang="zh-CN" dirty="0" smtClean="0"/>
              <a:t> = "";</a:t>
            </a:r>
          </a:p>
          <a:p>
            <a:r>
              <a:rPr lang="en-US" altLang="zh-CN" dirty="0" smtClean="0"/>
              <a:t>              index = </a:t>
            </a:r>
            <a:r>
              <a:rPr lang="en-US" altLang="zh-CN" dirty="0" err="1" smtClean="0"/>
              <a:t>i</a:t>
            </a:r>
            <a:r>
              <a:rPr lang="en-US" altLang="zh-CN" dirty="0" smtClean="0"/>
              <a:t>;</a:t>
            </a:r>
          </a:p>
          <a:p>
            <a:r>
              <a:rPr lang="en-US" altLang="zh-CN" dirty="0" smtClean="0"/>
              <a:t>              </a:t>
            </a:r>
            <a:r>
              <a:rPr lang="en-US" altLang="zh-CN" dirty="0" err="1" smtClean="0"/>
              <a:t>aSpan</a:t>
            </a:r>
            <a:r>
              <a:rPr lang="en-US" altLang="zh-CN" dirty="0" smtClean="0"/>
              <a:t>[index].</a:t>
            </a:r>
            <a:r>
              <a:rPr lang="en-US" altLang="zh-CN" dirty="0" err="1" smtClean="0"/>
              <a:t>className</a:t>
            </a:r>
            <a:r>
              <a:rPr lang="en-US" altLang="zh-CN" dirty="0" smtClean="0"/>
              <a:t> = "on";</a:t>
            </a:r>
          </a:p>
          <a:p>
            <a:r>
              <a:rPr lang="en-US" altLang="zh-CN" dirty="0" smtClean="0"/>
              <a:t>              </a:t>
            </a:r>
            <a:r>
              <a:rPr lang="en-US" altLang="zh-CN" dirty="0" err="1" smtClean="0"/>
              <a:t>aUl</a:t>
            </a:r>
            <a:r>
              <a:rPr lang="en-US" altLang="zh-CN" dirty="0" smtClean="0"/>
              <a:t>[index].</a:t>
            </a:r>
            <a:r>
              <a:rPr lang="en-US" altLang="zh-CN" dirty="0" err="1" smtClean="0"/>
              <a:t>className</a:t>
            </a:r>
            <a:r>
              <a:rPr lang="en-US" altLang="zh-CN" dirty="0" smtClean="0"/>
              <a:t> = "</a:t>
            </a:r>
            <a:r>
              <a:rPr lang="en-US" altLang="zh-CN" dirty="0" err="1" smtClean="0"/>
              <a:t>onmove</a:t>
            </a:r>
            <a:r>
              <a:rPr lang="en-US" altLang="zh-CN" dirty="0" smtClean="0"/>
              <a:t>";</a:t>
            </a:r>
          </a:p>
          <a:p>
            <a:r>
              <a:rPr lang="en-US" altLang="zh-CN" dirty="0" smtClean="0"/>
              <a:t>          }</a:t>
            </a:r>
          </a:p>
          <a:p>
            <a:r>
              <a:rPr lang="en-US" altLang="zh-CN" dirty="0" smtClean="0"/>
              <a:t>      }</a:t>
            </a:r>
          </a:p>
          <a:p>
            <a:r>
              <a:rPr lang="en-US" altLang="zh-CN" dirty="0" smtClean="0"/>
              <a:t>  &lt;/script&gt;</a:t>
            </a:r>
          </a:p>
          <a:p>
            <a:r>
              <a:rPr lang="en-US" altLang="zh-CN" dirty="0" smtClean="0"/>
              <a:t>&lt;/body&gt;</a:t>
            </a:r>
          </a:p>
          <a:p>
            <a:r>
              <a:rPr lang="en-US" altLang="zh-CN" dirty="0" smtClean="0"/>
              <a:t>&lt;/html&gt;</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85</a:t>
            </a:fld>
            <a:endParaRPr lang="en-US"/>
          </a:p>
        </p:txBody>
      </p:sp>
    </p:spTree>
    <p:extLst>
      <p:ext uri="{BB962C8B-B14F-4D97-AF65-F5344CB8AC3E}">
        <p14:creationId xmlns:p14="http://schemas.microsoft.com/office/powerpoint/2010/main" val="2222209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星级评分</a:t>
            </a:r>
            <a:r>
              <a:rPr lang="en-US" altLang="zh-CN" dirty="0" smtClean="0"/>
              <a:t>&lt;/title&gt;</a:t>
            </a:r>
          </a:p>
          <a:p>
            <a:r>
              <a:rPr lang="en-US" altLang="zh-CN" dirty="0" smtClean="0"/>
              <a:t>    &lt;style&gt;</a:t>
            </a:r>
          </a:p>
          <a:p>
            <a:r>
              <a:rPr lang="en-US" altLang="zh-CN" dirty="0" smtClean="0"/>
              <a:t>        *{margin:0;padding:0;}</a:t>
            </a:r>
          </a:p>
          <a:p>
            <a:r>
              <a:rPr lang="en-US" altLang="zh-CN" dirty="0" smtClean="0"/>
              <a:t>        #wrap{</a:t>
            </a:r>
          </a:p>
          <a:p>
            <a:r>
              <a:rPr lang="en-US" altLang="zh-CN" dirty="0" smtClean="0"/>
              <a:t>            width:200px;</a:t>
            </a:r>
          </a:p>
          <a:p>
            <a:r>
              <a:rPr lang="en-US" altLang="zh-CN" dirty="0" smtClean="0"/>
              <a:t>            margin:50px auto;</a:t>
            </a:r>
          </a:p>
          <a:p>
            <a:r>
              <a:rPr lang="en-US" altLang="zh-CN" dirty="0" smtClean="0"/>
              <a:t>        }</a:t>
            </a:r>
          </a:p>
          <a:p>
            <a:r>
              <a:rPr lang="en-US" altLang="zh-CN" dirty="0" smtClean="0"/>
              <a:t>        .title{</a:t>
            </a:r>
          </a:p>
          <a:p>
            <a:r>
              <a:rPr lang="en-US" altLang="zh-CN" dirty="0" smtClean="0"/>
              <a:t>            width:75px;</a:t>
            </a:r>
          </a:p>
          <a:p>
            <a:r>
              <a:rPr lang="en-US" altLang="zh-CN" dirty="0" smtClean="0"/>
              <a:t>            </a:t>
            </a:r>
            <a:r>
              <a:rPr lang="en-US" altLang="zh-CN" dirty="0" err="1" smtClean="0"/>
              <a:t>font-weight:normal</a:t>
            </a:r>
            <a:r>
              <a:rPr lang="en-US" altLang="zh-CN" dirty="0" smtClean="0"/>
              <a:t>;</a:t>
            </a:r>
          </a:p>
          <a:p>
            <a:r>
              <a:rPr lang="en-US" altLang="zh-CN" dirty="0" smtClean="0"/>
              <a:t>        }</a:t>
            </a:r>
          </a:p>
          <a:p>
            <a:r>
              <a:rPr lang="en-US" altLang="zh-CN" dirty="0" smtClean="0"/>
              <a:t>        </a:t>
            </a:r>
            <a:r>
              <a:rPr lang="en-US" altLang="zh-CN" dirty="0" err="1" smtClean="0"/>
              <a:t>ul</a:t>
            </a:r>
            <a:r>
              <a:rPr lang="en-US" altLang="zh-CN" dirty="0" smtClean="0"/>
              <a:t>{</a:t>
            </a:r>
          </a:p>
          <a:p>
            <a:r>
              <a:rPr lang="en-US" altLang="zh-CN" dirty="0" smtClean="0"/>
              <a:t>            </a:t>
            </a:r>
            <a:r>
              <a:rPr lang="en-US" altLang="zh-CN" dirty="0" err="1" smtClean="0"/>
              <a:t>display:inline-block</a:t>
            </a:r>
            <a:r>
              <a:rPr lang="en-US" altLang="zh-CN" dirty="0" smtClean="0"/>
              <a:t>;</a:t>
            </a:r>
          </a:p>
          <a:p>
            <a:r>
              <a:rPr lang="en-US" altLang="zh-CN" dirty="0" smtClean="0"/>
              <a:t>            </a:t>
            </a:r>
            <a:r>
              <a:rPr lang="en-US" altLang="zh-CN" dirty="0" err="1" smtClean="0"/>
              <a:t>vertical-align:middle</a:t>
            </a:r>
            <a:r>
              <a:rPr lang="en-US" altLang="zh-CN" dirty="0" smtClean="0"/>
              <a:t>;</a:t>
            </a:r>
          </a:p>
          <a:p>
            <a:r>
              <a:rPr lang="en-US" altLang="zh-CN" dirty="0" smtClean="0"/>
              <a:t>        }</a:t>
            </a:r>
          </a:p>
          <a:p>
            <a:r>
              <a:rPr lang="en-US" altLang="zh-CN" dirty="0" smtClean="0"/>
              <a:t>        li{</a:t>
            </a:r>
          </a:p>
          <a:p>
            <a:r>
              <a:rPr lang="en-US" altLang="zh-CN" dirty="0" smtClean="0"/>
              <a:t>            </a:t>
            </a:r>
            <a:r>
              <a:rPr lang="en-US" altLang="zh-CN" dirty="0" err="1" smtClean="0"/>
              <a:t>list-style-type:none</a:t>
            </a:r>
            <a:r>
              <a:rPr lang="en-US" altLang="zh-CN" dirty="0" smtClean="0"/>
              <a:t>;</a:t>
            </a:r>
          </a:p>
          <a:p>
            <a:r>
              <a:rPr lang="en-US" altLang="zh-CN" dirty="0" smtClean="0"/>
              <a:t>            </a:t>
            </a:r>
            <a:r>
              <a:rPr lang="en-US" altLang="zh-CN" dirty="0" err="1" smtClean="0"/>
              <a:t>float:left</a:t>
            </a:r>
            <a:r>
              <a:rPr lang="en-US" altLang="zh-CN" dirty="0" smtClean="0"/>
              <a:t>;</a:t>
            </a:r>
          </a:p>
          <a:p>
            <a:r>
              <a:rPr lang="en-US" altLang="zh-CN" dirty="0" smtClean="0"/>
              <a:t>            margin-right:2px;</a:t>
            </a:r>
          </a:p>
          <a:p>
            <a:r>
              <a:rPr lang="en-US" altLang="zh-CN" dirty="0" smtClean="0"/>
              <a:t>        }</a:t>
            </a:r>
          </a:p>
          <a:p>
            <a:r>
              <a:rPr lang="en-US" altLang="zh-CN" dirty="0" smtClean="0"/>
              <a:t>        .star{</a:t>
            </a:r>
          </a:p>
          <a:p>
            <a:r>
              <a:rPr lang="en-US" altLang="zh-CN" dirty="0" smtClean="0"/>
              <a:t>            </a:t>
            </a:r>
            <a:r>
              <a:rPr lang="en-US" altLang="zh-CN" dirty="0" err="1" smtClean="0"/>
              <a:t>display:block</a:t>
            </a:r>
            <a:r>
              <a:rPr lang="en-US" altLang="zh-CN" dirty="0" smtClean="0"/>
              <a:t>;</a:t>
            </a:r>
          </a:p>
          <a:p>
            <a:r>
              <a:rPr lang="en-US" altLang="zh-CN" dirty="0" smtClean="0"/>
              <a:t>            width:19px;</a:t>
            </a:r>
          </a:p>
          <a:p>
            <a:r>
              <a:rPr lang="en-US" altLang="zh-CN" dirty="0" smtClean="0"/>
              <a:t>            height:23px;</a:t>
            </a:r>
          </a:p>
          <a:p>
            <a:r>
              <a:rPr lang="en-US" altLang="zh-CN" dirty="0" smtClean="0"/>
              <a:t>            </a:t>
            </a:r>
            <a:r>
              <a:rPr lang="en-US" altLang="zh-CN" dirty="0" err="1" smtClean="0"/>
              <a:t>background:url</a:t>
            </a:r>
            <a:r>
              <a:rPr lang="en-US" altLang="zh-CN" dirty="0" smtClean="0"/>
              <a:t>("images/star.png") no-repeat;</a:t>
            </a:r>
          </a:p>
          <a:p>
            <a:r>
              <a:rPr lang="en-US" altLang="zh-CN" dirty="0" smtClean="0"/>
              <a:t>            </a:t>
            </a:r>
            <a:r>
              <a:rPr lang="en-US" altLang="zh-CN" dirty="0" err="1" smtClean="0"/>
              <a:t>cursor:pointer</a:t>
            </a:r>
            <a:r>
              <a:rPr lang="en-US" altLang="zh-CN" dirty="0" smtClean="0"/>
              <a:t>;</a:t>
            </a:r>
          </a:p>
          <a:p>
            <a:r>
              <a:rPr lang="en-US" altLang="zh-CN" dirty="0" smtClean="0"/>
              <a:t>        }</a:t>
            </a:r>
          </a:p>
          <a:p>
            <a:r>
              <a:rPr lang="en-US" altLang="zh-CN" dirty="0" smtClean="0"/>
              <a:t>        li .on{</a:t>
            </a:r>
          </a:p>
          <a:p>
            <a:r>
              <a:rPr lang="en-US" altLang="zh-CN" dirty="0" smtClean="0"/>
              <a:t>            background-position:0 -28px;</a:t>
            </a:r>
          </a:p>
          <a:p>
            <a:r>
              <a:rPr lang="en-US" altLang="zh-CN" dirty="0" smtClean="0"/>
              <a:t>        }</a:t>
            </a:r>
          </a:p>
          <a:p>
            <a:r>
              <a:rPr lang="en-US" altLang="zh-CN" dirty="0" smtClean="0"/>
              <a:t>    &lt;/style&gt;</a:t>
            </a:r>
          </a:p>
          <a:p>
            <a:r>
              <a:rPr lang="en-US" altLang="zh-CN" dirty="0" smtClean="0"/>
              <a:t>&lt;/head&gt;</a:t>
            </a:r>
          </a:p>
          <a:p>
            <a:r>
              <a:rPr lang="en-US" altLang="zh-CN" dirty="0" smtClean="0"/>
              <a:t>&lt;body&gt;</a:t>
            </a:r>
          </a:p>
          <a:p>
            <a:r>
              <a:rPr lang="en-US" altLang="zh-CN" dirty="0" smtClean="0"/>
              <a:t>    &lt;div id="wrap"&gt;</a:t>
            </a:r>
          </a:p>
          <a:p>
            <a:r>
              <a:rPr lang="en-US" altLang="zh-CN" dirty="0" smtClean="0"/>
              <a:t>        &lt;b class="title"&gt;</a:t>
            </a:r>
            <a:r>
              <a:rPr lang="zh-CN" altLang="en-US" dirty="0" smtClean="0"/>
              <a:t>星级评分</a:t>
            </a:r>
            <a:r>
              <a:rPr lang="en-US" altLang="zh-CN" dirty="0" smtClean="0"/>
              <a:t>:&lt;/b&gt;</a:t>
            </a:r>
          </a:p>
          <a:p>
            <a:r>
              <a:rPr lang="en-US" altLang="zh-CN" dirty="0" smtClean="0"/>
              <a:t>        &lt;</a:t>
            </a:r>
            <a:r>
              <a:rPr lang="en-US" altLang="zh-CN" dirty="0" err="1" smtClean="0"/>
              <a:t>ul</a:t>
            </a:r>
            <a:r>
              <a:rPr lang="en-US" altLang="zh-CN" dirty="0" smtClean="0"/>
              <a:t>&gt;</a:t>
            </a:r>
          </a:p>
          <a:p>
            <a:r>
              <a:rPr lang="en-US" altLang="zh-CN" dirty="0" smtClean="0"/>
              <a:t>            &lt;li&gt;</a:t>
            </a:r>
          </a:p>
          <a:p>
            <a:r>
              <a:rPr lang="en-US" altLang="zh-CN" dirty="0" smtClean="0"/>
              <a:t>                &lt;span class="star"&gt;&lt;/span&gt;</a:t>
            </a:r>
          </a:p>
          <a:p>
            <a:r>
              <a:rPr lang="en-US" altLang="zh-CN" dirty="0" smtClean="0"/>
              <a:t>            &lt;/li&gt;</a:t>
            </a:r>
          </a:p>
          <a:p>
            <a:r>
              <a:rPr lang="en-US" altLang="zh-CN" dirty="0" smtClean="0"/>
              <a:t>            &lt;li&gt;</a:t>
            </a:r>
          </a:p>
          <a:p>
            <a:r>
              <a:rPr lang="en-US" altLang="zh-CN" dirty="0" smtClean="0"/>
              <a:t>                &lt;span class="star"&gt;&lt;/span&gt;</a:t>
            </a:r>
          </a:p>
          <a:p>
            <a:r>
              <a:rPr lang="en-US" altLang="zh-CN" dirty="0" smtClean="0"/>
              <a:t>            &lt;/li&gt;</a:t>
            </a:r>
          </a:p>
          <a:p>
            <a:r>
              <a:rPr lang="en-US" altLang="zh-CN" dirty="0" smtClean="0"/>
              <a:t>            &lt;li&gt;</a:t>
            </a:r>
          </a:p>
          <a:p>
            <a:r>
              <a:rPr lang="en-US" altLang="zh-CN" dirty="0" smtClean="0"/>
              <a:t>                &lt;span class="star"&gt;&lt;/span&gt;</a:t>
            </a:r>
          </a:p>
          <a:p>
            <a:r>
              <a:rPr lang="en-US" altLang="zh-CN" dirty="0" smtClean="0"/>
              <a:t>            &lt;/li&gt;</a:t>
            </a:r>
          </a:p>
          <a:p>
            <a:r>
              <a:rPr lang="en-US" altLang="zh-CN" dirty="0" smtClean="0"/>
              <a:t>            &lt;li&gt;</a:t>
            </a:r>
          </a:p>
          <a:p>
            <a:r>
              <a:rPr lang="en-US" altLang="zh-CN" dirty="0" smtClean="0"/>
              <a:t>                &lt;span class="star"&gt;&lt;/span&gt;</a:t>
            </a:r>
          </a:p>
          <a:p>
            <a:r>
              <a:rPr lang="en-US" altLang="zh-CN" dirty="0" smtClean="0"/>
              <a:t>            &lt;/li&gt;</a:t>
            </a:r>
          </a:p>
          <a:p>
            <a:r>
              <a:rPr lang="en-US" altLang="zh-CN" dirty="0" smtClean="0"/>
              <a:t>            &lt;li&gt;</a:t>
            </a:r>
          </a:p>
          <a:p>
            <a:r>
              <a:rPr lang="en-US" altLang="zh-CN" dirty="0" smtClean="0"/>
              <a:t>                &lt;span class="star"&gt;&lt;/span&gt;</a:t>
            </a:r>
          </a:p>
          <a:p>
            <a:r>
              <a:rPr lang="en-US" altLang="zh-CN" dirty="0" smtClean="0"/>
              <a:t>            &lt;/li&gt;</a:t>
            </a:r>
          </a:p>
          <a:p>
            <a:r>
              <a:rPr lang="en-US" altLang="zh-CN" dirty="0" smtClean="0"/>
              <a:t>        &lt;/</a:t>
            </a:r>
            <a:r>
              <a:rPr lang="en-US" altLang="zh-CN" dirty="0" err="1" smtClean="0"/>
              <a:t>ul</a:t>
            </a:r>
            <a:r>
              <a:rPr lang="en-US" altLang="zh-CN" dirty="0" smtClean="0"/>
              <a:t>&gt;</a:t>
            </a:r>
          </a:p>
          <a:p>
            <a:r>
              <a:rPr lang="en-US" altLang="zh-CN" dirty="0" smtClean="0"/>
              <a:t>    &lt;/div&gt;</a:t>
            </a:r>
          </a:p>
          <a:p>
            <a:r>
              <a:rPr lang="en-US" altLang="zh-CN" dirty="0" smtClean="0"/>
              <a:t>    &lt;script&gt;</a:t>
            </a:r>
          </a:p>
          <a:p>
            <a:r>
              <a:rPr lang="en-US" altLang="zh-CN" dirty="0" smtClean="0"/>
              <a:t>       let   </a:t>
            </a:r>
            <a:r>
              <a:rPr lang="en-US" altLang="zh-CN" dirty="0" err="1" smtClean="0"/>
              <a:t>aStar</a:t>
            </a:r>
            <a:r>
              <a:rPr lang="en-US" altLang="zh-CN" dirty="0" smtClean="0"/>
              <a:t> = </a:t>
            </a:r>
            <a:r>
              <a:rPr lang="en-US" altLang="zh-CN" dirty="0" err="1" smtClean="0"/>
              <a:t>document.getElementsByClassName</a:t>
            </a:r>
            <a:r>
              <a:rPr lang="en-US" altLang="zh-CN" dirty="0" smtClean="0"/>
              <a:t>("star"),</a:t>
            </a:r>
          </a:p>
          <a:p>
            <a:r>
              <a:rPr lang="en-US" altLang="zh-CN" dirty="0" smtClean="0"/>
              <a:t>             </a:t>
            </a:r>
            <a:r>
              <a:rPr lang="en-US" altLang="zh-CN" dirty="0" err="1" smtClean="0"/>
              <a:t>oUl</a:t>
            </a:r>
            <a:r>
              <a:rPr lang="en-US" altLang="zh-CN" dirty="0" smtClean="0"/>
              <a:t> = </a:t>
            </a:r>
            <a:r>
              <a:rPr lang="en-US" altLang="zh-CN" dirty="0" err="1" smtClean="0"/>
              <a:t>document.getElementsByTagName</a:t>
            </a:r>
            <a:r>
              <a:rPr lang="en-US" altLang="zh-CN" dirty="0" smtClean="0"/>
              <a:t>("</a:t>
            </a:r>
            <a:r>
              <a:rPr lang="en-US" altLang="zh-CN" dirty="0" err="1" smtClean="0"/>
              <a:t>ul</a:t>
            </a:r>
            <a:r>
              <a:rPr lang="en-US" altLang="zh-CN" dirty="0" smtClean="0"/>
              <a:t>")[0],</a:t>
            </a:r>
          </a:p>
          <a:p>
            <a:r>
              <a:rPr lang="en-US" altLang="zh-CN" dirty="0" smtClean="0"/>
              <a:t>             length=</a:t>
            </a:r>
            <a:r>
              <a:rPr lang="en-US" altLang="zh-CN" dirty="0" err="1" smtClean="0"/>
              <a:t>aStar.length</a:t>
            </a:r>
            <a:r>
              <a:rPr lang="en-US" altLang="zh-CN" dirty="0" smtClean="0"/>
              <a:t>,</a:t>
            </a:r>
          </a:p>
          <a:p>
            <a:r>
              <a:rPr lang="en-US" altLang="zh-CN" dirty="0" smtClean="0"/>
              <a:t>             score=-1;</a:t>
            </a:r>
          </a:p>
          <a:p>
            <a:r>
              <a:rPr lang="en-US" altLang="zh-CN" dirty="0" smtClean="0"/>
              <a:t>       for(let </a:t>
            </a:r>
            <a:r>
              <a:rPr lang="en-US" altLang="zh-CN" dirty="0" err="1" smtClean="0"/>
              <a:t>i</a:t>
            </a:r>
            <a:r>
              <a:rPr lang="en-US" altLang="zh-CN" dirty="0" smtClean="0"/>
              <a:t>=0;i&lt;</a:t>
            </a:r>
            <a:r>
              <a:rPr lang="en-US" altLang="zh-CN" dirty="0" err="1" smtClean="0"/>
              <a:t>length;i</a:t>
            </a:r>
            <a:r>
              <a:rPr lang="en-US" altLang="zh-CN" dirty="0" smtClean="0"/>
              <a:t>++){</a:t>
            </a:r>
          </a:p>
          <a:p>
            <a:r>
              <a:rPr lang="en-US" altLang="zh-CN" dirty="0" smtClean="0"/>
              <a:t>           </a:t>
            </a:r>
            <a:r>
              <a:rPr lang="en-US" altLang="zh-CN" dirty="0" err="1" smtClean="0"/>
              <a:t>aStar</a:t>
            </a:r>
            <a:r>
              <a:rPr lang="en-US" altLang="zh-CN" dirty="0" smtClean="0"/>
              <a:t>[</a:t>
            </a:r>
            <a:r>
              <a:rPr lang="en-US" altLang="zh-CN" dirty="0" err="1" smtClean="0"/>
              <a:t>i</a:t>
            </a:r>
            <a:r>
              <a:rPr lang="en-US" altLang="zh-CN" dirty="0" smtClean="0"/>
              <a:t>].</a:t>
            </a:r>
            <a:r>
              <a:rPr lang="en-US" altLang="zh-CN" dirty="0" err="1" smtClean="0"/>
              <a:t>onmouseenter</a:t>
            </a:r>
            <a:r>
              <a:rPr lang="en-US" altLang="zh-CN" dirty="0" smtClean="0"/>
              <a:t>=function(){</a:t>
            </a:r>
          </a:p>
          <a:p>
            <a:r>
              <a:rPr lang="en-US" altLang="zh-CN" dirty="0" smtClean="0"/>
              <a:t>               fun(</a:t>
            </a:r>
            <a:r>
              <a:rPr lang="en-US" altLang="zh-CN" dirty="0" err="1" smtClean="0"/>
              <a:t>i</a:t>
            </a:r>
            <a:r>
              <a:rPr lang="en-US" altLang="zh-CN" dirty="0" smtClean="0"/>
              <a:t>);</a:t>
            </a:r>
          </a:p>
          <a:p>
            <a:r>
              <a:rPr lang="en-US" altLang="zh-CN" dirty="0" smtClean="0"/>
              <a:t>           }</a:t>
            </a:r>
          </a:p>
          <a:p>
            <a:r>
              <a:rPr lang="en-US" altLang="zh-CN" dirty="0" smtClean="0"/>
              <a:t>           </a:t>
            </a:r>
            <a:r>
              <a:rPr lang="en-US" altLang="zh-CN" dirty="0" err="1" smtClean="0"/>
              <a:t>aStar</a:t>
            </a:r>
            <a:r>
              <a:rPr lang="en-US" altLang="zh-CN" dirty="0" smtClean="0"/>
              <a:t>[</a:t>
            </a:r>
            <a:r>
              <a:rPr lang="en-US" altLang="zh-CN" dirty="0" err="1" smtClean="0"/>
              <a:t>i</a:t>
            </a:r>
            <a:r>
              <a:rPr lang="en-US" altLang="zh-CN" dirty="0" smtClean="0"/>
              <a:t>].</a:t>
            </a:r>
            <a:r>
              <a:rPr lang="en-US" altLang="zh-CN" dirty="0" err="1" smtClean="0"/>
              <a:t>onclick</a:t>
            </a:r>
            <a:r>
              <a:rPr lang="en-US" altLang="zh-CN" dirty="0" smtClean="0"/>
              <a:t>=function(){</a:t>
            </a:r>
          </a:p>
          <a:p>
            <a:r>
              <a:rPr lang="en-US" altLang="zh-CN" dirty="0" smtClean="0"/>
              <a:t>               score=</a:t>
            </a:r>
            <a:r>
              <a:rPr lang="en-US" altLang="zh-CN" dirty="0" err="1" smtClean="0"/>
              <a:t>i</a:t>
            </a:r>
            <a:r>
              <a:rPr lang="en-US" altLang="zh-CN" dirty="0" smtClean="0"/>
              <a:t>;</a:t>
            </a:r>
          </a:p>
          <a:p>
            <a:r>
              <a:rPr lang="en-US" altLang="zh-CN" dirty="0" smtClean="0"/>
              <a:t>          }    </a:t>
            </a:r>
          </a:p>
          <a:p>
            <a:r>
              <a:rPr lang="en-US" altLang="zh-CN" dirty="0" smtClean="0"/>
              <a:t>           </a:t>
            </a:r>
            <a:r>
              <a:rPr lang="en-US" altLang="zh-CN" dirty="0" err="1" smtClean="0"/>
              <a:t>oUl.onmouseleave</a:t>
            </a:r>
            <a:r>
              <a:rPr lang="en-US" altLang="zh-CN" dirty="0" smtClean="0"/>
              <a:t>=function(){</a:t>
            </a:r>
          </a:p>
          <a:p>
            <a:r>
              <a:rPr lang="en-US" altLang="zh-CN" dirty="0" smtClean="0"/>
              <a:t>               fun(score);</a:t>
            </a:r>
          </a:p>
          <a:p>
            <a:r>
              <a:rPr lang="en-US" altLang="zh-CN" dirty="0" smtClean="0"/>
              <a:t>           }                  </a:t>
            </a:r>
          </a:p>
          <a:p>
            <a:r>
              <a:rPr lang="en-US" altLang="zh-CN" dirty="0" smtClean="0"/>
              <a:t>        }</a:t>
            </a:r>
          </a:p>
          <a:p>
            <a:r>
              <a:rPr lang="en-US" altLang="zh-CN" dirty="0" smtClean="0"/>
              <a:t>        function fun(x){</a:t>
            </a:r>
          </a:p>
          <a:p>
            <a:r>
              <a:rPr lang="en-US" altLang="zh-CN" dirty="0" smtClean="0"/>
              <a:t>            for(let j=0;j&lt;</a:t>
            </a:r>
            <a:r>
              <a:rPr lang="en-US" altLang="zh-CN" dirty="0" err="1" smtClean="0"/>
              <a:t>length;j</a:t>
            </a:r>
            <a:r>
              <a:rPr lang="en-US" altLang="zh-CN" dirty="0" smtClean="0"/>
              <a:t>++){</a:t>
            </a:r>
          </a:p>
          <a:p>
            <a:r>
              <a:rPr lang="en-US" altLang="zh-CN" dirty="0" smtClean="0"/>
              <a:t>                </a:t>
            </a:r>
            <a:r>
              <a:rPr lang="en-US" altLang="zh-CN" dirty="0" err="1" smtClean="0"/>
              <a:t>aStar</a:t>
            </a:r>
            <a:r>
              <a:rPr lang="en-US" altLang="zh-CN" dirty="0" smtClean="0"/>
              <a:t>[j].</a:t>
            </a:r>
            <a:r>
              <a:rPr lang="en-US" altLang="zh-CN" dirty="0" err="1" smtClean="0"/>
              <a:t>className</a:t>
            </a:r>
            <a:r>
              <a:rPr lang="en-US" altLang="zh-CN" dirty="0" smtClean="0"/>
              <a:t> = j&lt;=x? "star </a:t>
            </a:r>
            <a:r>
              <a:rPr lang="en-US" altLang="zh-CN" dirty="0" err="1" smtClean="0"/>
              <a:t>on":"star</a:t>
            </a:r>
            <a:r>
              <a:rPr lang="en-US" altLang="zh-CN" dirty="0" smtClean="0"/>
              <a:t>";</a:t>
            </a:r>
          </a:p>
          <a:p>
            <a:r>
              <a:rPr lang="en-US" altLang="zh-CN" dirty="0" smtClean="0"/>
              <a:t>            }</a:t>
            </a:r>
          </a:p>
          <a:p>
            <a:r>
              <a:rPr lang="en-US" altLang="zh-CN" dirty="0" smtClean="0"/>
              <a:t>        }        </a:t>
            </a:r>
          </a:p>
          <a:p>
            <a:r>
              <a:rPr lang="en-US" altLang="zh-CN" dirty="0" smtClean="0"/>
              <a:t>    &lt;/script&gt;  </a:t>
            </a:r>
          </a:p>
          <a:p>
            <a:r>
              <a:rPr lang="en-US" altLang="zh-CN" dirty="0" smtClean="0"/>
              <a:t>&lt;/body&gt;</a:t>
            </a:r>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100</a:t>
            </a:fld>
            <a:endParaRPr lang="en-US"/>
          </a:p>
        </p:txBody>
      </p:sp>
    </p:spTree>
    <p:extLst>
      <p:ext uri="{BB962C8B-B14F-4D97-AF65-F5344CB8AC3E}">
        <p14:creationId xmlns:p14="http://schemas.microsoft.com/office/powerpoint/2010/main" val="3746154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smtClean="0"/>
              <a:t>&lt;!DOCTYPE html&gt;</a:t>
            </a:r>
          </a:p>
          <a:p>
            <a:r>
              <a:rPr lang="en-US" altLang="zh-CN" dirty="0" smtClean="0"/>
              <a:t>&lt;html&gt;</a:t>
            </a:r>
          </a:p>
          <a:p>
            <a:r>
              <a:rPr lang="en-US" altLang="zh-CN" dirty="0" smtClean="0"/>
              <a:t>&lt;head&gt;</a:t>
            </a:r>
          </a:p>
          <a:p>
            <a:r>
              <a:rPr lang="en-US" altLang="zh-CN" dirty="0" smtClean="0"/>
              <a:t>    &lt;meta charset="UTF-8"&gt;</a:t>
            </a:r>
          </a:p>
          <a:p>
            <a:r>
              <a:rPr lang="en-US" altLang="zh-CN" dirty="0" smtClean="0"/>
              <a:t>    &lt;title&gt;</a:t>
            </a:r>
            <a:r>
              <a:rPr lang="zh-CN" altLang="en-US" dirty="0" smtClean="0"/>
              <a:t>表单验证</a:t>
            </a:r>
            <a:r>
              <a:rPr lang="en-US" altLang="zh-CN" dirty="0" smtClean="0"/>
              <a:t>&lt;/title&gt;</a:t>
            </a:r>
          </a:p>
          <a:p>
            <a:r>
              <a:rPr lang="en-US" altLang="zh-CN" dirty="0" smtClean="0"/>
              <a:t>    &lt;link </a:t>
            </a:r>
            <a:r>
              <a:rPr lang="en-US" altLang="zh-CN" dirty="0" err="1" smtClean="0"/>
              <a:t>rel</a:t>
            </a:r>
            <a:r>
              <a:rPr lang="en-US" altLang="zh-CN" dirty="0" smtClean="0"/>
              <a:t>="</a:t>
            </a:r>
            <a:r>
              <a:rPr lang="en-US" altLang="zh-CN" dirty="0" err="1" smtClean="0"/>
              <a:t>stylesheet</a:t>
            </a:r>
            <a:r>
              <a:rPr lang="en-US" altLang="zh-CN" dirty="0" smtClean="0"/>
              <a:t>" </a:t>
            </a:r>
            <a:r>
              <a:rPr lang="en-US" altLang="zh-CN" dirty="0" err="1" smtClean="0"/>
              <a:t>href</a:t>
            </a:r>
            <a:r>
              <a:rPr lang="en-US" altLang="zh-CN" dirty="0" smtClean="0"/>
              <a:t>="style.css" type="text/</a:t>
            </a:r>
            <a:r>
              <a:rPr lang="en-US" altLang="zh-CN" dirty="0" err="1" smtClean="0"/>
              <a:t>css</a:t>
            </a:r>
            <a:r>
              <a:rPr lang="en-US" altLang="zh-CN" dirty="0" smtClean="0"/>
              <a:t>"&gt;</a:t>
            </a:r>
          </a:p>
          <a:p>
            <a:r>
              <a:rPr lang="en-US" altLang="zh-CN" dirty="0" smtClean="0"/>
              <a:t>&lt;/head&gt;</a:t>
            </a:r>
          </a:p>
          <a:p>
            <a:endParaRPr lang="en-US" altLang="zh-CN" dirty="0" smtClean="0"/>
          </a:p>
          <a:p>
            <a:r>
              <a:rPr lang="en-US" altLang="zh-CN" dirty="0" smtClean="0"/>
              <a:t>&lt;body&gt;</a:t>
            </a:r>
          </a:p>
          <a:p>
            <a:r>
              <a:rPr lang="en-US" altLang="zh-CN" dirty="0" smtClean="0"/>
              <a:t>    &lt;div id="box"&gt;</a:t>
            </a:r>
          </a:p>
          <a:p>
            <a:r>
              <a:rPr lang="en-US" altLang="zh-CN" dirty="0" smtClean="0"/>
              <a:t>        &lt;h2&gt;</a:t>
            </a:r>
            <a:r>
              <a:rPr lang="zh-CN" altLang="en-US" dirty="0" smtClean="0"/>
              <a:t>注册</a:t>
            </a:r>
            <a:r>
              <a:rPr lang="en-US" altLang="zh-CN" dirty="0" smtClean="0"/>
              <a:t>&lt;/h2&gt;</a:t>
            </a:r>
          </a:p>
          <a:p>
            <a:r>
              <a:rPr lang="en-US" altLang="zh-CN" dirty="0" smtClean="0"/>
              <a:t>        &lt;form name="</a:t>
            </a:r>
            <a:r>
              <a:rPr lang="en-US" altLang="zh-CN" dirty="0" err="1" smtClean="0"/>
              <a:t>reg</a:t>
            </a:r>
            <a:r>
              <a:rPr lang="en-US" altLang="zh-CN" dirty="0" smtClean="0"/>
              <a:t>" method="post" action="reg_success.html"&gt;</a:t>
            </a:r>
          </a:p>
          <a:p>
            <a:r>
              <a:rPr lang="en-US" altLang="zh-CN" dirty="0" smtClean="0"/>
              <a:t>            &lt;input type="text" name="user" placeholder="</a:t>
            </a:r>
            <a:r>
              <a:rPr lang="zh-CN" altLang="en-US" dirty="0" smtClean="0"/>
              <a:t>请输入您的用户名</a:t>
            </a:r>
            <a:r>
              <a:rPr lang="en-US" altLang="zh-CN" dirty="0" smtClean="0"/>
              <a:t>"&gt;</a:t>
            </a:r>
          </a:p>
          <a:p>
            <a:r>
              <a:rPr lang="en-US" altLang="zh-CN" dirty="0" smtClean="0"/>
              <a:t>            &lt;p class="tip"&gt;&lt;/p&gt;</a:t>
            </a:r>
          </a:p>
          <a:p>
            <a:r>
              <a:rPr lang="en-US" altLang="zh-CN" dirty="0" smtClean="0"/>
              <a:t>            &lt;input type="password" name="</a:t>
            </a:r>
            <a:r>
              <a:rPr lang="en-US" altLang="zh-CN" dirty="0" err="1" smtClean="0"/>
              <a:t>pwd</a:t>
            </a:r>
            <a:r>
              <a:rPr lang="en-US" altLang="zh-CN" dirty="0" smtClean="0"/>
              <a:t>" class="first" placeholder="</a:t>
            </a:r>
            <a:r>
              <a:rPr lang="zh-CN" altLang="en-US" dirty="0" smtClean="0"/>
              <a:t>请输入您的密码</a:t>
            </a:r>
            <a:r>
              <a:rPr lang="en-US" altLang="zh-CN" dirty="0" smtClean="0"/>
              <a:t>"&gt;</a:t>
            </a:r>
          </a:p>
          <a:p>
            <a:r>
              <a:rPr lang="en-US" altLang="zh-CN" dirty="0" smtClean="0"/>
              <a:t>            &lt;p class="tip"&gt;&lt;/p&gt;</a:t>
            </a:r>
          </a:p>
          <a:p>
            <a:r>
              <a:rPr lang="en-US" altLang="zh-CN" dirty="0" smtClean="0"/>
              <a:t>            &lt;input id="sub" type="submit" value="</a:t>
            </a:r>
            <a:r>
              <a:rPr lang="zh-CN" altLang="en-US" dirty="0" smtClean="0"/>
              <a:t>提交</a:t>
            </a:r>
            <a:r>
              <a:rPr lang="en-US" altLang="zh-CN" dirty="0" smtClean="0"/>
              <a:t>"&gt;</a:t>
            </a:r>
          </a:p>
          <a:p>
            <a:r>
              <a:rPr lang="en-US" altLang="zh-CN" dirty="0" smtClean="0"/>
              <a:t>        &lt;/form&gt;</a:t>
            </a:r>
          </a:p>
          <a:p>
            <a:r>
              <a:rPr lang="en-US" altLang="zh-CN" dirty="0" smtClean="0"/>
              <a:t>    &lt;/div&gt;</a:t>
            </a:r>
          </a:p>
          <a:p>
            <a:r>
              <a:rPr lang="en-US" altLang="zh-CN" dirty="0" smtClean="0"/>
              <a:t>    &lt;script&gt;</a:t>
            </a:r>
          </a:p>
          <a:p>
            <a:r>
              <a:rPr lang="en-US" altLang="zh-CN" dirty="0" smtClean="0"/>
              <a:t>        //</a:t>
            </a:r>
            <a:r>
              <a:rPr lang="zh-CN" altLang="en-US" dirty="0" smtClean="0"/>
              <a:t>用户名</a:t>
            </a:r>
            <a:r>
              <a:rPr lang="en-US" altLang="zh-CN" dirty="0" smtClean="0"/>
              <a:t>user</a:t>
            </a:r>
            <a:r>
              <a:rPr lang="zh-CN" altLang="en-US" dirty="0" smtClean="0"/>
              <a:t>：</a:t>
            </a:r>
            <a:r>
              <a:rPr lang="en-US" altLang="zh-CN" dirty="0" smtClean="0"/>
              <a:t>6~18</a:t>
            </a:r>
            <a:r>
              <a:rPr lang="zh-CN" altLang="en-US" dirty="0" smtClean="0"/>
              <a:t>，数字字母，必须要字母开头</a:t>
            </a:r>
          </a:p>
          <a:p>
            <a:r>
              <a:rPr lang="zh-CN" altLang="en-US" dirty="0" smtClean="0"/>
              <a:t>        </a:t>
            </a:r>
            <a:r>
              <a:rPr lang="en-US" altLang="zh-CN" dirty="0" smtClean="0"/>
              <a:t>function </a:t>
            </a:r>
            <a:r>
              <a:rPr lang="en-US" altLang="zh-CN" dirty="0" err="1" smtClean="0"/>
              <a:t>checkUser</a:t>
            </a:r>
            <a:r>
              <a:rPr lang="en-US" altLang="zh-CN" dirty="0" smtClean="0"/>
              <a:t>(){</a:t>
            </a:r>
          </a:p>
          <a:p>
            <a:r>
              <a:rPr lang="en-US" altLang="zh-CN" dirty="0" smtClean="0"/>
              <a:t>            let </a:t>
            </a:r>
            <a:r>
              <a:rPr lang="en-US" altLang="zh-CN" dirty="0" err="1" smtClean="0"/>
              <a:t>str</a:t>
            </a:r>
            <a:r>
              <a:rPr lang="en-US" altLang="zh-CN" dirty="0" smtClean="0"/>
              <a:t>=</a:t>
            </a:r>
            <a:r>
              <a:rPr lang="en-US" altLang="zh-CN" dirty="0" err="1" smtClean="0"/>
              <a:t>document.reg.user.value</a:t>
            </a:r>
            <a:r>
              <a:rPr lang="en-US" altLang="zh-CN" dirty="0" smtClean="0"/>
              <a:t>;</a:t>
            </a:r>
          </a:p>
          <a:p>
            <a:r>
              <a:rPr lang="en-US" altLang="zh-CN" dirty="0" smtClean="0"/>
              <a:t>            let n=</a:t>
            </a:r>
            <a:r>
              <a:rPr lang="en-US" altLang="zh-CN" dirty="0" err="1" smtClean="0"/>
              <a:t>str.length</a:t>
            </a:r>
            <a:r>
              <a:rPr lang="en-US" altLang="zh-CN" dirty="0" smtClean="0"/>
              <a:t>;</a:t>
            </a:r>
          </a:p>
          <a:p>
            <a:r>
              <a:rPr lang="en-US" altLang="zh-CN" dirty="0" smtClean="0"/>
              <a:t>            let </a:t>
            </a:r>
            <a:r>
              <a:rPr lang="en-US" altLang="zh-CN" dirty="0" err="1" smtClean="0"/>
              <a:t>oTip</a:t>
            </a:r>
            <a:r>
              <a:rPr lang="en-US" altLang="zh-CN" dirty="0" smtClean="0"/>
              <a:t>=</a:t>
            </a:r>
            <a:r>
              <a:rPr lang="en-US" altLang="zh-CN" dirty="0" err="1" smtClean="0"/>
              <a:t>document.getElementsByClassName</a:t>
            </a:r>
            <a:r>
              <a:rPr lang="en-US" altLang="zh-CN" dirty="0" smtClean="0"/>
              <a:t>("tip")[0];</a:t>
            </a:r>
          </a:p>
          <a:p>
            <a:r>
              <a:rPr lang="en-US" altLang="zh-CN" dirty="0" smtClean="0"/>
              <a:t>            if(n&lt;6||n&gt;18){</a:t>
            </a:r>
          </a:p>
          <a:p>
            <a:r>
              <a:rPr lang="en-US" altLang="zh-CN" dirty="0" smtClean="0"/>
              <a:t>                </a:t>
            </a:r>
            <a:r>
              <a:rPr lang="en-US" altLang="zh-CN" dirty="0" err="1" smtClean="0"/>
              <a:t>oTip.innerText</a:t>
            </a:r>
            <a:r>
              <a:rPr lang="en-US" altLang="zh-CN" dirty="0" smtClean="0"/>
              <a:t>="</a:t>
            </a:r>
            <a:r>
              <a:rPr lang="zh-CN" altLang="en-US" dirty="0" smtClean="0"/>
              <a:t>用户名长度必须为</a:t>
            </a:r>
            <a:r>
              <a:rPr lang="en-US" altLang="zh-CN" dirty="0" smtClean="0"/>
              <a:t>6</a:t>
            </a:r>
            <a:r>
              <a:rPr lang="zh-CN" altLang="en-US" dirty="0" smtClean="0"/>
              <a:t>到</a:t>
            </a:r>
            <a:r>
              <a:rPr lang="en-US" altLang="zh-CN" dirty="0" smtClean="0"/>
              <a:t>18</a:t>
            </a:r>
            <a:r>
              <a:rPr lang="zh-CN" altLang="en-US" dirty="0" smtClean="0"/>
              <a:t>位！</a:t>
            </a:r>
            <a:r>
              <a:rPr lang="en-US" altLang="zh-CN" dirty="0" smtClean="0"/>
              <a:t>"</a:t>
            </a:r>
          </a:p>
          <a:p>
            <a:r>
              <a:rPr lang="en-US" altLang="zh-CN" dirty="0" smtClean="0"/>
              <a:t>                return false;</a:t>
            </a:r>
          </a:p>
          <a:p>
            <a:r>
              <a:rPr lang="en-US" altLang="zh-CN" dirty="0" smtClean="0"/>
              <a:t>            }</a:t>
            </a:r>
          </a:p>
          <a:p>
            <a:r>
              <a:rPr lang="en-US" altLang="zh-CN" dirty="0" smtClean="0"/>
              <a:t>            let x=</a:t>
            </a:r>
            <a:r>
              <a:rPr lang="en-US" altLang="zh-CN" dirty="0" err="1" smtClean="0"/>
              <a:t>str.charCodeAt</a:t>
            </a:r>
            <a:r>
              <a:rPr lang="en-US" altLang="zh-CN" dirty="0" smtClean="0"/>
              <a:t>(0);//</a:t>
            </a:r>
            <a:r>
              <a:rPr lang="zh-CN" altLang="en-US" dirty="0" smtClean="0"/>
              <a:t>获取字符串首字母的</a:t>
            </a:r>
            <a:r>
              <a:rPr lang="en-US" altLang="zh-CN" dirty="0" smtClean="0"/>
              <a:t>Unicode</a:t>
            </a:r>
            <a:r>
              <a:rPr lang="zh-CN" altLang="en-US" dirty="0" smtClean="0"/>
              <a:t>值</a:t>
            </a:r>
          </a:p>
          <a:p>
            <a:r>
              <a:rPr lang="zh-CN" altLang="en-US" dirty="0" smtClean="0"/>
              <a:t>            </a:t>
            </a:r>
            <a:r>
              <a:rPr lang="en-US" altLang="zh-CN" dirty="0" smtClean="0"/>
              <a:t>if(x&lt;65||(x&gt;90&amp;&amp;x&lt;97)||x&gt;122){//</a:t>
            </a:r>
            <a:r>
              <a:rPr lang="zh-CN" altLang="en-US" dirty="0" smtClean="0"/>
              <a:t>首字母在英文大小写字母的范围以外</a:t>
            </a:r>
          </a:p>
          <a:p>
            <a:r>
              <a:rPr lang="zh-CN" altLang="en-US" dirty="0" smtClean="0"/>
              <a:t>                </a:t>
            </a:r>
            <a:r>
              <a:rPr lang="en-US" altLang="zh-CN" dirty="0" err="1" smtClean="0"/>
              <a:t>oTip.innerText</a:t>
            </a:r>
            <a:r>
              <a:rPr lang="en-US" altLang="zh-CN" dirty="0" smtClean="0"/>
              <a:t>="</a:t>
            </a:r>
            <a:r>
              <a:rPr lang="zh-CN" altLang="en-US" dirty="0" smtClean="0"/>
              <a:t>用户名必须以英文字母开头！</a:t>
            </a:r>
            <a:r>
              <a:rPr lang="en-US" altLang="zh-CN" dirty="0" smtClean="0"/>
              <a:t>";</a:t>
            </a:r>
          </a:p>
          <a:p>
            <a:r>
              <a:rPr lang="en-US" altLang="zh-CN" dirty="0" smtClean="0"/>
              <a:t>                return false;</a:t>
            </a:r>
          </a:p>
          <a:p>
            <a:r>
              <a:rPr lang="en-US" altLang="zh-CN" dirty="0" smtClean="0"/>
              <a:t>            }</a:t>
            </a:r>
          </a:p>
          <a:p>
            <a:r>
              <a:rPr lang="en-US" altLang="zh-CN" dirty="0" smtClean="0"/>
              <a:t>            for(let </a:t>
            </a:r>
            <a:r>
              <a:rPr lang="en-US" altLang="zh-CN" dirty="0" err="1" smtClean="0"/>
              <a:t>i</a:t>
            </a:r>
            <a:r>
              <a:rPr lang="en-US" altLang="zh-CN" dirty="0" smtClean="0"/>
              <a:t>=1;i&lt;</a:t>
            </a:r>
            <a:r>
              <a:rPr lang="en-US" altLang="zh-CN" dirty="0" err="1" smtClean="0"/>
              <a:t>n;i</a:t>
            </a:r>
            <a:r>
              <a:rPr lang="en-US" altLang="zh-CN" dirty="0" smtClean="0"/>
              <a:t>++){</a:t>
            </a:r>
          </a:p>
          <a:p>
            <a:r>
              <a:rPr lang="en-US" altLang="zh-CN" dirty="0" smtClean="0"/>
              <a:t>                x=</a:t>
            </a:r>
            <a:r>
              <a:rPr lang="en-US" altLang="zh-CN" dirty="0" err="1" smtClean="0"/>
              <a:t>str.charCodeAt</a:t>
            </a:r>
            <a:r>
              <a:rPr lang="en-US" altLang="zh-CN" dirty="0" smtClean="0"/>
              <a:t>(</a:t>
            </a:r>
            <a:r>
              <a:rPr lang="en-US" altLang="zh-CN" dirty="0" err="1" smtClean="0"/>
              <a:t>i</a:t>
            </a:r>
            <a:r>
              <a:rPr lang="en-US" altLang="zh-CN" dirty="0" smtClean="0"/>
              <a:t>);</a:t>
            </a:r>
          </a:p>
          <a:p>
            <a:r>
              <a:rPr lang="en-US" altLang="zh-CN" dirty="0" smtClean="0"/>
              <a:t>                if(x&lt;48||(x&gt;57&amp;&amp;x&lt;65)||(x&gt;90&amp;&amp;x&lt;97)||x&gt;122){</a:t>
            </a:r>
          </a:p>
          <a:p>
            <a:r>
              <a:rPr lang="en-US" altLang="zh-CN" dirty="0" smtClean="0"/>
              <a:t>                    </a:t>
            </a:r>
            <a:r>
              <a:rPr lang="en-US" altLang="zh-CN" dirty="0" err="1" smtClean="0"/>
              <a:t>oTip.innerText</a:t>
            </a:r>
            <a:r>
              <a:rPr lang="en-US" altLang="zh-CN" dirty="0" smtClean="0"/>
              <a:t>="</a:t>
            </a:r>
            <a:r>
              <a:rPr lang="zh-CN" altLang="en-US" dirty="0" smtClean="0"/>
              <a:t>用户名首字符后的有效符号为数字、英文字母</a:t>
            </a:r>
            <a:r>
              <a:rPr lang="en-US" altLang="zh-CN" dirty="0" smtClean="0"/>
              <a:t>";</a:t>
            </a:r>
          </a:p>
          <a:p>
            <a:r>
              <a:rPr lang="en-US" altLang="zh-CN" dirty="0" smtClean="0"/>
              <a:t>                    return false;</a:t>
            </a:r>
          </a:p>
          <a:p>
            <a:r>
              <a:rPr lang="en-US" altLang="zh-CN" dirty="0" smtClean="0"/>
              <a:t>                }</a:t>
            </a:r>
          </a:p>
          <a:p>
            <a:r>
              <a:rPr lang="en-US" altLang="zh-CN" dirty="0" smtClean="0"/>
              <a:t>            }</a:t>
            </a:r>
          </a:p>
          <a:p>
            <a:r>
              <a:rPr lang="en-US" altLang="zh-CN" dirty="0" smtClean="0"/>
              <a:t>            </a:t>
            </a:r>
            <a:r>
              <a:rPr lang="en-US" altLang="zh-CN" dirty="0" err="1" smtClean="0"/>
              <a:t>oTip.innerText</a:t>
            </a:r>
            <a:r>
              <a:rPr lang="en-US" altLang="zh-CN" dirty="0" smtClean="0"/>
              <a:t>="";</a:t>
            </a:r>
          </a:p>
          <a:p>
            <a:r>
              <a:rPr lang="en-US" altLang="zh-CN" dirty="0" smtClean="0"/>
              <a:t>            return true;</a:t>
            </a:r>
          </a:p>
          <a:p>
            <a:r>
              <a:rPr lang="en-US" altLang="zh-CN" dirty="0" smtClean="0"/>
              <a:t>        }</a:t>
            </a:r>
          </a:p>
          <a:p>
            <a:endParaRPr lang="en-US" altLang="zh-CN" dirty="0" smtClean="0"/>
          </a:p>
          <a:p>
            <a:r>
              <a:rPr lang="en-US" altLang="zh-CN" dirty="0" smtClean="0"/>
              <a:t>        //</a:t>
            </a:r>
            <a:r>
              <a:rPr lang="zh-CN" altLang="en-US" dirty="0" smtClean="0"/>
              <a:t>密码</a:t>
            </a:r>
            <a:r>
              <a:rPr lang="en-US" altLang="zh-CN" dirty="0" err="1" smtClean="0"/>
              <a:t>pwd</a:t>
            </a:r>
            <a:r>
              <a:rPr lang="zh-CN" altLang="en-US" dirty="0" smtClean="0"/>
              <a:t>：长度不小于</a:t>
            </a:r>
            <a:r>
              <a:rPr lang="en-US" altLang="zh-CN" dirty="0" smtClean="0"/>
              <a:t>6</a:t>
            </a:r>
            <a:r>
              <a:rPr lang="zh-CN" altLang="en-US" dirty="0" smtClean="0"/>
              <a:t>，数字字母</a:t>
            </a:r>
            <a:r>
              <a:rPr lang="en-US" altLang="zh-CN" dirty="0" smtClean="0"/>
              <a:t>,</a:t>
            </a:r>
            <a:r>
              <a:rPr lang="zh-CN" altLang="en-US" dirty="0" smtClean="0"/>
              <a:t>不能全部是字母或数字</a:t>
            </a:r>
          </a:p>
          <a:p>
            <a:r>
              <a:rPr lang="zh-CN" altLang="en-US" dirty="0" smtClean="0"/>
              <a:t>        </a:t>
            </a:r>
            <a:r>
              <a:rPr lang="en-US" altLang="zh-CN" dirty="0" smtClean="0"/>
              <a:t>function </a:t>
            </a:r>
            <a:r>
              <a:rPr lang="en-US" altLang="zh-CN" dirty="0" err="1" smtClean="0"/>
              <a:t>checkPwd</a:t>
            </a:r>
            <a:r>
              <a:rPr lang="en-US" altLang="zh-CN" dirty="0" smtClean="0"/>
              <a:t>(){</a:t>
            </a:r>
          </a:p>
          <a:p>
            <a:r>
              <a:rPr lang="en-US" altLang="zh-CN" dirty="0" smtClean="0"/>
              <a:t>            let </a:t>
            </a:r>
            <a:r>
              <a:rPr lang="en-US" altLang="zh-CN" dirty="0" err="1" smtClean="0"/>
              <a:t>str</a:t>
            </a:r>
            <a:r>
              <a:rPr lang="en-US" altLang="zh-CN" dirty="0" smtClean="0"/>
              <a:t>=</a:t>
            </a:r>
            <a:r>
              <a:rPr lang="en-US" altLang="zh-CN" dirty="0" err="1" smtClean="0"/>
              <a:t>document.reg.pwd.value</a:t>
            </a:r>
            <a:r>
              <a:rPr lang="en-US" altLang="zh-CN" dirty="0" smtClean="0"/>
              <a:t>;</a:t>
            </a:r>
          </a:p>
          <a:p>
            <a:r>
              <a:rPr lang="en-US" altLang="zh-CN" dirty="0" smtClean="0"/>
              <a:t>            let n=</a:t>
            </a:r>
            <a:r>
              <a:rPr lang="en-US" altLang="zh-CN" dirty="0" err="1" smtClean="0"/>
              <a:t>str.length</a:t>
            </a:r>
            <a:r>
              <a:rPr lang="en-US" altLang="zh-CN" dirty="0" smtClean="0"/>
              <a:t>;</a:t>
            </a:r>
          </a:p>
          <a:p>
            <a:r>
              <a:rPr lang="en-US" altLang="zh-CN" dirty="0" smtClean="0"/>
              <a:t>            let </a:t>
            </a:r>
            <a:r>
              <a:rPr lang="en-US" altLang="zh-CN" dirty="0" err="1" smtClean="0"/>
              <a:t>oTip</a:t>
            </a:r>
            <a:r>
              <a:rPr lang="en-US" altLang="zh-CN" dirty="0" smtClean="0"/>
              <a:t>=</a:t>
            </a:r>
            <a:r>
              <a:rPr lang="en-US" altLang="zh-CN" dirty="0" err="1" smtClean="0"/>
              <a:t>document.getElementsByClassName</a:t>
            </a:r>
            <a:r>
              <a:rPr lang="en-US" altLang="zh-CN" dirty="0" smtClean="0"/>
              <a:t>("tip")[1];</a:t>
            </a:r>
          </a:p>
          <a:p>
            <a:r>
              <a:rPr lang="en-US" altLang="zh-CN" dirty="0" smtClean="0"/>
              <a:t>            if(n&lt;6){</a:t>
            </a:r>
          </a:p>
          <a:p>
            <a:r>
              <a:rPr lang="en-US" altLang="zh-CN" dirty="0" smtClean="0"/>
              <a:t>                </a:t>
            </a:r>
            <a:r>
              <a:rPr lang="en-US" altLang="zh-CN" dirty="0" err="1" smtClean="0"/>
              <a:t>oTip.innerText</a:t>
            </a:r>
            <a:r>
              <a:rPr lang="en-US" altLang="zh-CN" dirty="0" smtClean="0"/>
              <a:t>="</a:t>
            </a:r>
            <a:r>
              <a:rPr lang="zh-CN" altLang="en-US" dirty="0" smtClean="0"/>
              <a:t>密码长度不能小于</a:t>
            </a:r>
            <a:r>
              <a:rPr lang="en-US" altLang="zh-CN" dirty="0" smtClean="0"/>
              <a:t>6</a:t>
            </a:r>
            <a:r>
              <a:rPr lang="zh-CN" altLang="en-US" dirty="0" smtClean="0"/>
              <a:t>位！</a:t>
            </a:r>
            <a:r>
              <a:rPr lang="en-US" altLang="zh-CN" dirty="0" smtClean="0"/>
              <a:t>";</a:t>
            </a:r>
          </a:p>
          <a:p>
            <a:r>
              <a:rPr lang="en-US" altLang="zh-CN" dirty="0" smtClean="0"/>
              <a:t>                return false;</a:t>
            </a:r>
          </a:p>
          <a:p>
            <a:r>
              <a:rPr lang="en-US" altLang="zh-CN" dirty="0" smtClean="0"/>
              <a:t>            }</a:t>
            </a:r>
          </a:p>
          <a:p>
            <a:r>
              <a:rPr lang="en-US" altLang="zh-CN" dirty="0" smtClean="0"/>
              <a:t>            let </a:t>
            </a:r>
            <a:r>
              <a:rPr lang="en-US" altLang="zh-CN" dirty="0" err="1" smtClean="0"/>
              <a:t>x,letN</a:t>
            </a:r>
            <a:r>
              <a:rPr lang="en-US" altLang="zh-CN" dirty="0" smtClean="0"/>
              <a:t>=0,numN=0;</a:t>
            </a:r>
          </a:p>
          <a:p>
            <a:r>
              <a:rPr lang="en-US" altLang="zh-CN" dirty="0" smtClean="0"/>
              <a:t>            for(let </a:t>
            </a:r>
            <a:r>
              <a:rPr lang="en-US" altLang="zh-CN" dirty="0" err="1" smtClean="0"/>
              <a:t>i</a:t>
            </a:r>
            <a:r>
              <a:rPr lang="en-US" altLang="zh-CN" dirty="0" smtClean="0"/>
              <a:t>=0;i&lt;</a:t>
            </a:r>
            <a:r>
              <a:rPr lang="en-US" altLang="zh-CN" dirty="0" err="1" smtClean="0"/>
              <a:t>n;i</a:t>
            </a:r>
            <a:r>
              <a:rPr lang="en-US" altLang="zh-CN" dirty="0" smtClean="0"/>
              <a:t>++){</a:t>
            </a:r>
          </a:p>
          <a:p>
            <a:r>
              <a:rPr lang="en-US" altLang="zh-CN" dirty="0" smtClean="0"/>
              <a:t>                x=</a:t>
            </a:r>
            <a:r>
              <a:rPr lang="en-US" altLang="zh-CN" dirty="0" err="1" smtClean="0"/>
              <a:t>str.charCodeAt</a:t>
            </a:r>
            <a:r>
              <a:rPr lang="en-US" altLang="zh-CN" dirty="0" smtClean="0"/>
              <a:t>(</a:t>
            </a:r>
            <a:r>
              <a:rPr lang="en-US" altLang="zh-CN" dirty="0" err="1" smtClean="0"/>
              <a:t>i</a:t>
            </a:r>
            <a:r>
              <a:rPr lang="en-US" altLang="zh-CN" dirty="0" smtClean="0"/>
              <a:t>);</a:t>
            </a:r>
          </a:p>
          <a:p>
            <a:r>
              <a:rPr lang="en-US" altLang="zh-CN" dirty="0" smtClean="0"/>
              <a:t>                if(x&lt;48||(x&gt;57&amp;&amp;x&lt;65)||(x&gt;90&amp;&amp;x&lt;97)||x&gt;122){</a:t>
            </a:r>
          </a:p>
          <a:p>
            <a:r>
              <a:rPr lang="en-US" altLang="zh-CN" dirty="0" smtClean="0"/>
              <a:t>                    </a:t>
            </a:r>
            <a:r>
              <a:rPr lang="en-US" altLang="zh-CN" dirty="0" err="1" smtClean="0"/>
              <a:t>oTip.innerText</a:t>
            </a:r>
            <a:r>
              <a:rPr lang="en-US" altLang="zh-CN" dirty="0" smtClean="0"/>
              <a:t>="</a:t>
            </a:r>
            <a:r>
              <a:rPr lang="zh-CN" altLang="en-US" dirty="0" smtClean="0"/>
              <a:t>密码的有效符号为数字、英文字母</a:t>
            </a:r>
            <a:r>
              <a:rPr lang="en-US" altLang="zh-CN" dirty="0" smtClean="0"/>
              <a:t>";</a:t>
            </a:r>
          </a:p>
          <a:p>
            <a:r>
              <a:rPr lang="en-US" altLang="zh-CN" dirty="0" smtClean="0"/>
              <a:t>                    return false;</a:t>
            </a:r>
          </a:p>
          <a:p>
            <a:r>
              <a:rPr lang="en-US" altLang="zh-CN" dirty="0" smtClean="0"/>
              <a:t>                }</a:t>
            </a:r>
          </a:p>
          <a:p>
            <a:r>
              <a:rPr lang="en-US" altLang="zh-CN" dirty="0" smtClean="0"/>
              <a:t>                else if((x&gt;=65&amp;&amp;x&lt;=90)||(x&gt;=97)&amp;&amp;(x&lt;=122))</a:t>
            </a:r>
          </a:p>
          <a:p>
            <a:r>
              <a:rPr lang="en-US" altLang="zh-CN" dirty="0" smtClean="0"/>
              <a:t>                    </a:t>
            </a:r>
            <a:r>
              <a:rPr lang="en-US" altLang="zh-CN" dirty="0" err="1" smtClean="0"/>
              <a:t>letN</a:t>
            </a:r>
            <a:r>
              <a:rPr lang="en-US" altLang="zh-CN" dirty="0" smtClean="0"/>
              <a:t>++;</a:t>
            </a:r>
          </a:p>
          <a:p>
            <a:r>
              <a:rPr lang="en-US" altLang="zh-CN" dirty="0" smtClean="0"/>
              <a:t>                else</a:t>
            </a:r>
          </a:p>
          <a:p>
            <a:r>
              <a:rPr lang="en-US" altLang="zh-CN" dirty="0" smtClean="0"/>
              <a:t>                    </a:t>
            </a:r>
            <a:r>
              <a:rPr lang="en-US" altLang="zh-CN" dirty="0" err="1" smtClean="0"/>
              <a:t>numN</a:t>
            </a:r>
            <a:r>
              <a:rPr lang="en-US" altLang="zh-CN" dirty="0" smtClean="0"/>
              <a:t>++;</a:t>
            </a:r>
          </a:p>
          <a:p>
            <a:r>
              <a:rPr lang="en-US" altLang="zh-CN" dirty="0" smtClean="0"/>
              <a:t>            }</a:t>
            </a:r>
          </a:p>
          <a:p>
            <a:r>
              <a:rPr lang="en-US" altLang="zh-CN" dirty="0" smtClean="0"/>
              <a:t>            if((</a:t>
            </a:r>
            <a:r>
              <a:rPr lang="en-US" altLang="zh-CN" dirty="0" err="1" smtClean="0"/>
              <a:t>letN</a:t>
            </a:r>
            <a:r>
              <a:rPr lang="en-US" altLang="zh-CN" dirty="0" smtClean="0"/>
              <a:t>===0)||(</a:t>
            </a:r>
            <a:r>
              <a:rPr lang="en-US" altLang="zh-CN" dirty="0" err="1" smtClean="0"/>
              <a:t>numN</a:t>
            </a:r>
            <a:r>
              <a:rPr lang="en-US" altLang="zh-CN" dirty="0" smtClean="0"/>
              <a:t>===0)){</a:t>
            </a:r>
          </a:p>
          <a:p>
            <a:r>
              <a:rPr lang="en-US" altLang="zh-CN" dirty="0" smtClean="0"/>
              <a:t>                </a:t>
            </a:r>
            <a:r>
              <a:rPr lang="en-US" altLang="zh-CN" dirty="0" err="1" smtClean="0"/>
              <a:t>oTip.innerText</a:t>
            </a:r>
            <a:r>
              <a:rPr lang="en-US" altLang="zh-CN" dirty="0" smtClean="0"/>
              <a:t>="</a:t>
            </a:r>
            <a:r>
              <a:rPr lang="zh-CN" altLang="en-US" dirty="0" smtClean="0"/>
              <a:t>密码不能全部是字母或数字</a:t>
            </a:r>
            <a:r>
              <a:rPr lang="en-US" altLang="zh-CN" dirty="0" smtClean="0"/>
              <a:t>!";</a:t>
            </a:r>
          </a:p>
          <a:p>
            <a:r>
              <a:rPr lang="en-US" altLang="zh-CN" dirty="0" smtClean="0"/>
              <a:t>                return false;</a:t>
            </a:r>
          </a:p>
          <a:p>
            <a:r>
              <a:rPr lang="en-US" altLang="zh-CN" dirty="0" smtClean="0"/>
              <a:t>            }</a:t>
            </a:r>
          </a:p>
          <a:p>
            <a:r>
              <a:rPr lang="en-US" altLang="zh-CN" dirty="0" smtClean="0"/>
              <a:t>            else{</a:t>
            </a:r>
          </a:p>
          <a:p>
            <a:r>
              <a:rPr lang="en-US" altLang="zh-CN" dirty="0" smtClean="0"/>
              <a:t>                </a:t>
            </a:r>
            <a:r>
              <a:rPr lang="en-US" altLang="zh-CN" dirty="0" err="1" smtClean="0"/>
              <a:t>oTip.innerText</a:t>
            </a:r>
            <a:r>
              <a:rPr lang="en-US" altLang="zh-CN" dirty="0" smtClean="0"/>
              <a:t>="";</a:t>
            </a:r>
          </a:p>
          <a:p>
            <a:r>
              <a:rPr lang="en-US" altLang="zh-CN" dirty="0" smtClean="0"/>
              <a:t>                return true;</a:t>
            </a:r>
          </a:p>
          <a:p>
            <a:r>
              <a:rPr lang="en-US" altLang="zh-CN" dirty="0" smtClean="0"/>
              <a:t>            }</a:t>
            </a:r>
          </a:p>
          <a:p>
            <a:r>
              <a:rPr lang="en-US" altLang="zh-CN" dirty="0" smtClean="0"/>
              <a:t>        }</a:t>
            </a:r>
          </a:p>
          <a:p>
            <a:r>
              <a:rPr lang="en-US" altLang="zh-CN" dirty="0" smtClean="0"/>
              <a:t>        </a:t>
            </a:r>
            <a:r>
              <a:rPr lang="en-US" altLang="zh-CN" dirty="0" err="1" smtClean="0"/>
              <a:t>document.reg.onsubmit</a:t>
            </a:r>
            <a:r>
              <a:rPr lang="en-US" altLang="zh-CN" dirty="0" smtClean="0"/>
              <a:t>=function </a:t>
            </a:r>
            <a:r>
              <a:rPr lang="en-US" altLang="zh-CN" dirty="0" err="1" smtClean="0"/>
              <a:t>validateForm</a:t>
            </a:r>
            <a:r>
              <a:rPr lang="en-US" altLang="zh-CN" dirty="0" smtClean="0"/>
              <a:t>(){</a:t>
            </a:r>
          </a:p>
          <a:p>
            <a:r>
              <a:rPr lang="en-US" altLang="zh-CN" dirty="0" smtClean="0"/>
              <a:t>            if(</a:t>
            </a:r>
            <a:r>
              <a:rPr lang="en-US" altLang="zh-CN" dirty="0" err="1" smtClean="0"/>
              <a:t>checkUser</a:t>
            </a:r>
            <a:r>
              <a:rPr lang="en-US" altLang="zh-CN" dirty="0" smtClean="0"/>
              <a:t>()&amp;&amp;</a:t>
            </a:r>
            <a:r>
              <a:rPr lang="en-US" altLang="zh-CN" dirty="0" err="1" smtClean="0"/>
              <a:t>checkPwd</a:t>
            </a:r>
            <a:r>
              <a:rPr lang="en-US" altLang="zh-CN" dirty="0" smtClean="0"/>
              <a:t>())</a:t>
            </a:r>
          </a:p>
          <a:p>
            <a:r>
              <a:rPr lang="en-US" altLang="zh-CN" dirty="0" smtClean="0"/>
              <a:t>                return true;</a:t>
            </a:r>
          </a:p>
          <a:p>
            <a:r>
              <a:rPr lang="en-US" altLang="zh-CN" dirty="0" smtClean="0"/>
              <a:t>            else</a:t>
            </a:r>
          </a:p>
          <a:p>
            <a:r>
              <a:rPr lang="en-US" altLang="zh-CN" dirty="0" smtClean="0"/>
              <a:t>                return false;</a:t>
            </a:r>
          </a:p>
          <a:p>
            <a:r>
              <a:rPr lang="en-US" altLang="zh-CN" dirty="0" smtClean="0"/>
              <a:t>        }</a:t>
            </a:r>
          </a:p>
          <a:p>
            <a:r>
              <a:rPr lang="en-US" altLang="zh-CN" dirty="0" smtClean="0"/>
              <a:t>    &lt;/script&gt;</a:t>
            </a:r>
          </a:p>
          <a:p>
            <a:r>
              <a:rPr lang="en-US" altLang="zh-CN" dirty="0" smtClean="0"/>
              <a:t>&lt;/body&gt;</a:t>
            </a:r>
          </a:p>
          <a:p>
            <a:r>
              <a:rPr lang="en-US" altLang="zh-CN" dirty="0" smtClean="0"/>
              <a:t>&lt;/html&gt;</a:t>
            </a:r>
          </a:p>
          <a:p>
            <a:endParaRPr lang="en-US" altLang="zh-CN" dirty="0" smtClean="0"/>
          </a:p>
          <a:p>
            <a:endParaRPr lang="en-US" altLang="zh-CN" dirty="0" smtClean="0"/>
          </a:p>
          <a:p>
            <a:r>
              <a:rPr lang="en-US" altLang="zh-CN" dirty="0" smtClean="0"/>
              <a:t>@import utf-8;</a:t>
            </a:r>
          </a:p>
          <a:p>
            <a:r>
              <a:rPr lang="en-US" altLang="zh-CN" dirty="0" smtClean="0"/>
              <a:t>*{ margin:0; padding:0; </a:t>
            </a:r>
            <a:r>
              <a:rPr lang="en-US" altLang="zh-CN" dirty="0" err="1" smtClean="0"/>
              <a:t>font-family:"Microsoft</a:t>
            </a:r>
            <a:r>
              <a:rPr lang="en-US" altLang="zh-CN" dirty="0" smtClean="0"/>
              <a:t> </a:t>
            </a:r>
            <a:r>
              <a:rPr lang="en-US" altLang="zh-CN" dirty="0" err="1" smtClean="0"/>
              <a:t>yahei</a:t>
            </a:r>
            <a:r>
              <a:rPr lang="en-US" altLang="zh-CN" dirty="0" smtClean="0"/>
              <a:t>",serif;}</a:t>
            </a:r>
          </a:p>
          <a:p>
            <a:r>
              <a:rPr lang="en-US" altLang="zh-CN" dirty="0" smtClean="0"/>
              <a:t>li{ list-style-type: none;}</a:t>
            </a:r>
          </a:p>
          <a:p>
            <a:r>
              <a:rPr lang="en-US" altLang="zh-CN" dirty="0" smtClean="0"/>
              <a:t>#box{</a:t>
            </a:r>
          </a:p>
          <a:p>
            <a:r>
              <a:rPr lang="en-US" altLang="zh-CN" dirty="0" smtClean="0"/>
              <a:t>    width: 420px;</a:t>
            </a:r>
          </a:p>
          <a:p>
            <a:r>
              <a:rPr lang="en-US" altLang="zh-CN" dirty="0" smtClean="0"/>
              <a:t>    height: 300px;</a:t>
            </a:r>
          </a:p>
          <a:p>
            <a:r>
              <a:rPr lang="en-US" altLang="zh-CN" dirty="0" smtClean="0"/>
              <a:t>    background: #0cf;</a:t>
            </a:r>
          </a:p>
          <a:p>
            <a:r>
              <a:rPr lang="en-US" altLang="zh-CN" dirty="0" smtClean="0"/>
              <a:t>    margin: 50px auto;</a:t>
            </a:r>
          </a:p>
          <a:p>
            <a:r>
              <a:rPr lang="en-US" altLang="zh-CN" dirty="0" smtClean="0"/>
              <a:t>}</a:t>
            </a:r>
          </a:p>
          <a:p>
            <a:r>
              <a:rPr lang="en-US" altLang="zh-CN" dirty="0" smtClean="0"/>
              <a:t>#box h2{</a:t>
            </a:r>
          </a:p>
          <a:p>
            <a:r>
              <a:rPr lang="en-US" altLang="zh-CN" dirty="0" smtClean="0"/>
              <a:t>    margin-bottom: 30px;</a:t>
            </a:r>
          </a:p>
          <a:p>
            <a:r>
              <a:rPr lang="en-US" altLang="zh-CN" dirty="0" smtClean="0"/>
              <a:t>    height: 40px;</a:t>
            </a:r>
          </a:p>
          <a:p>
            <a:r>
              <a:rPr lang="en-US" altLang="zh-CN" dirty="0" smtClean="0"/>
              <a:t>    line-height: 40px;</a:t>
            </a:r>
          </a:p>
          <a:p>
            <a:r>
              <a:rPr lang="en-US" altLang="zh-CN" dirty="0" smtClean="0"/>
              <a:t>    color: #</a:t>
            </a:r>
            <a:r>
              <a:rPr lang="en-US" altLang="zh-CN" dirty="0" err="1" smtClean="0"/>
              <a:t>fff</a:t>
            </a:r>
            <a:r>
              <a:rPr lang="en-US" altLang="zh-CN" dirty="0" smtClean="0"/>
              <a:t>;</a:t>
            </a:r>
          </a:p>
          <a:p>
            <a:r>
              <a:rPr lang="en-US" altLang="zh-CN" dirty="0" smtClean="0"/>
              <a:t>    font-size: 20px;</a:t>
            </a:r>
          </a:p>
          <a:p>
            <a:r>
              <a:rPr lang="en-US" altLang="zh-CN" dirty="0" smtClean="0"/>
              <a:t>    text-align: center;</a:t>
            </a:r>
          </a:p>
          <a:p>
            <a:r>
              <a:rPr lang="en-US" altLang="zh-CN" dirty="0" smtClean="0"/>
              <a:t>    background-color: #09c;</a:t>
            </a:r>
          </a:p>
          <a:p>
            <a:r>
              <a:rPr lang="en-US" altLang="zh-CN" dirty="0" smtClean="0"/>
              <a:t>}</a:t>
            </a:r>
          </a:p>
          <a:p>
            <a:endParaRPr lang="en-US" altLang="zh-CN" dirty="0" smtClean="0"/>
          </a:p>
          <a:p>
            <a:r>
              <a:rPr lang="en-US" altLang="zh-CN" dirty="0" smtClean="0"/>
              <a:t>#box </a:t>
            </a:r>
            <a:r>
              <a:rPr lang="en-US" altLang="zh-CN" dirty="0" err="1" smtClean="0"/>
              <a:t>p.tip</a:t>
            </a:r>
            <a:r>
              <a:rPr lang="en-US" altLang="zh-CN" dirty="0" smtClean="0"/>
              <a:t>{</a:t>
            </a:r>
          </a:p>
          <a:p>
            <a:r>
              <a:rPr lang="en-US" altLang="zh-CN" dirty="0" smtClean="0"/>
              <a:t>    height: 20px;</a:t>
            </a:r>
          </a:p>
          <a:p>
            <a:r>
              <a:rPr lang="en-US" altLang="zh-CN" dirty="0" smtClean="0"/>
              <a:t>    line-height: 20px;</a:t>
            </a:r>
          </a:p>
          <a:p>
            <a:r>
              <a:rPr lang="en-US" altLang="zh-CN" dirty="0" smtClean="0"/>
              <a:t>    color: #fb0021;</a:t>
            </a:r>
          </a:p>
          <a:p>
            <a:r>
              <a:rPr lang="en-US" altLang="zh-CN" dirty="0" smtClean="0"/>
              <a:t>    margin-left: 75px;</a:t>
            </a:r>
          </a:p>
          <a:p>
            <a:r>
              <a:rPr lang="en-US" altLang="zh-CN" dirty="0" smtClean="0"/>
              <a:t>    font-size: 12px;</a:t>
            </a:r>
          </a:p>
          <a:p>
            <a:r>
              <a:rPr lang="en-US" altLang="zh-CN" dirty="0" smtClean="0"/>
              <a:t>}</a:t>
            </a:r>
          </a:p>
          <a:p>
            <a:r>
              <a:rPr lang="en-US" altLang="zh-CN" dirty="0" smtClean="0"/>
              <a:t>#box input{</a:t>
            </a:r>
          </a:p>
          <a:p>
            <a:r>
              <a:rPr lang="en-US" altLang="zh-CN" dirty="0" smtClean="0"/>
              <a:t>    display: block;</a:t>
            </a:r>
          </a:p>
          <a:p>
            <a:r>
              <a:rPr lang="en-US" altLang="zh-CN" dirty="0" smtClean="0"/>
              <a:t>    width: 270px;</a:t>
            </a:r>
          </a:p>
          <a:p>
            <a:r>
              <a:rPr lang="en-US" altLang="zh-CN" dirty="0" smtClean="0"/>
              <a:t>    height: 40px;</a:t>
            </a:r>
          </a:p>
          <a:p>
            <a:r>
              <a:rPr lang="en-US" altLang="zh-CN" dirty="0" smtClean="0"/>
              <a:t>    margin: 10px auto;</a:t>
            </a:r>
          </a:p>
          <a:p>
            <a:r>
              <a:rPr lang="en-US" altLang="zh-CN" dirty="0" smtClean="0"/>
              <a:t>    text-indent: 15px;</a:t>
            </a:r>
          </a:p>
          <a:p>
            <a:r>
              <a:rPr lang="en-US" altLang="zh-CN" dirty="0" smtClean="0"/>
              <a:t>    border: 1px solid #ccc;</a:t>
            </a:r>
          </a:p>
          <a:p>
            <a:r>
              <a:rPr lang="en-US" altLang="zh-CN" dirty="0" smtClean="0"/>
              <a:t>    outline: none;</a:t>
            </a:r>
          </a:p>
          <a:p>
            <a:r>
              <a:rPr lang="en-US" altLang="zh-CN" dirty="0" smtClean="0"/>
              <a:t>}</a:t>
            </a:r>
          </a:p>
          <a:p>
            <a:r>
              <a:rPr lang="en-US" altLang="zh-CN" dirty="0" smtClean="0"/>
              <a:t>#box </a:t>
            </a:r>
            <a:r>
              <a:rPr lang="en-US" altLang="zh-CN" dirty="0" err="1" smtClean="0"/>
              <a:t>input:last-child</a:t>
            </a:r>
            <a:r>
              <a:rPr lang="en-US" altLang="zh-CN" dirty="0" smtClean="0"/>
              <a:t>{</a:t>
            </a:r>
          </a:p>
          <a:p>
            <a:r>
              <a:rPr lang="en-US" altLang="zh-CN" dirty="0" smtClean="0"/>
              <a:t>    background: #09c;</a:t>
            </a:r>
          </a:p>
          <a:p>
            <a:r>
              <a:rPr lang="en-US" altLang="zh-CN" dirty="0" smtClean="0"/>
              <a:t>    border: 1px solid #ccc;</a:t>
            </a:r>
          </a:p>
          <a:p>
            <a:r>
              <a:rPr lang="en-US" altLang="zh-CN" dirty="0" smtClean="0"/>
              <a:t>    outline: none;</a:t>
            </a:r>
          </a:p>
          <a:p>
            <a:r>
              <a:rPr lang="en-US" altLang="zh-CN" dirty="0" smtClean="0"/>
              <a:t>    margin: 10px auto 0;</a:t>
            </a:r>
          </a:p>
          <a:p>
            <a:r>
              <a:rPr lang="en-US" altLang="zh-CN" dirty="0" smtClean="0"/>
              <a:t>    color: #</a:t>
            </a:r>
            <a:r>
              <a:rPr lang="en-US" altLang="zh-CN" dirty="0" err="1" smtClean="0"/>
              <a:t>fff</a:t>
            </a:r>
            <a:r>
              <a:rPr lang="en-US" altLang="zh-CN" dirty="0" smtClean="0"/>
              <a:t>;</a:t>
            </a:r>
          </a:p>
          <a:p>
            <a:r>
              <a:rPr lang="en-US" altLang="zh-CN" dirty="0" smtClean="0"/>
              <a:t>    font-weight: bolder;</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CE1689F0-D8FB-450F-A36F-553F26501FEE}" type="slidenum">
              <a:rPr lang="zh-CN" altLang="en-US" smtClean="0"/>
              <a:pPr/>
              <a:t>113</a:t>
            </a:fld>
            <a:endParaRPr lang="en-US"/>
          </a:p>
        </p:txBody>
      </p:sp>
    </p:spTree>
    <p:extLst>
      <p:ext uri="{BB962C8B-B14F-4D97-AF65-F5344CB8AC3E}">
        <p14:creationId xmlns:p14="http://schemas.microsoft.com/office/powerpoint/2010/main" val="1605678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81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F61178CA-098D-4391-80E9-041ACC1ED204}" type="slidenum">
              <a:rPr lang="zh-CN" altLang="en-US" sz="1200"/>
              <a:pPr eaLnBrk="1" hangingPunct="1"/>
              <a:t>6</a:t>
            </a:fld>
            <a:endParaRPr lang="zh-CN" altLang="en-US" sz="1200"/>
          </a:p>
        </p:txBody>
      </p:sp>
    </p:spTree>
    <p:extLst>
      <p:ext uri="{BB962C8B-B14F-4D97-AF65-F5344CB8AC3E}">
        <p14:creationId xmlns:p14="http://schemas.microsoft.com/office/powerpoint/2010/main" val="2906012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792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771F984B-7C0E-434B-ABD7-CFD6B676365F}" type="slidenum">
              <a:rPr lang="zh-CN" altLang="en-US" sz="1200"/>
              <a:pPr eaLnBrk="1" hangingPunct="1"/>
              <a:t>16</a:t>
            </a:fld>
            <a:endParaRPr lang="zh-CN" altLang="en-US" sz="1200"/>
          </a:p>
        </p:txBody>
      </p:sp>
    </p:spTree>
    <p:extLst>
      <p:ext uri="{BB962C8B-B14F-4D97-AF65-F5344CB8AC3E}">
        <p14:creationId xmlns:p14="http://schemas.microsoft.com/office/powerpoint/2010/main" val="34544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0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B1B95EFA-52DD-4E8C-A3BC-93C0CAE6F80E}" type="slidenum">
              <a:rPr lang="zh-CN" altLang="en-US" sz="1200"/>
              <a:pPr eaLnBrk="1" hangingPunct="1"/>
              <a:t>17</a:t>
            </a:fld>
            <a:endParaRPr lang="zh-CN" altLang="en-US" sz="1200"/>
          </a:p>
        </p:txBody>
      </p:sp>
    </p:spTree>
    <p:extLst>
      <p:ext uri="{BB962C8B-B14F-4D97-AF65-F5344CB8AC3E}">
        <p14:creationId xmlns:p14="http://schemas.microsoft.com/office/powerpoint/2010/main" val="3486428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12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B7EA622B-6BEC-45B2-95E4-40A61E3A8CDA}" type="slidenum">
              <a:rPr lang="zh-CN" altLang="en-US" sz="1200"/>
              <a:pPr eaLnBrk="1" hangingPunct="1"/>
              <a:t>18</a:t>
            </a:fld>
            <a:endParaRPr lang="zh-CN" altLang="en-US" sz="1200"/>
          </a:p>
        </p:txBody>
      </p:sp>
    </p:spTree>
    <p:extLst>
      <p:ext uri="{BB962C8B-B14F-4D97-AF65-F5344CB8AC3E}">
        <p14:creationId xmlns:p14="http://schemas.microsoft.com/office/powerpoint/2010/main" val="2472619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2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318EF172-D0A1-460B-A012-3B9D549C1B20}" type="slidenum">
              <a:rPr lang="zh-CN" altLang="en-US" sz="1200"/>
              <a:pPr eaLnBrk="1" hangingPunct="1"/>
              <a:t>19</a:t>
            </a:fld>
            <a:endParaRPr lang="zh-CN" altLang="en-US" sz="1200"/>
          </a:p>
        </p:txBody>
      </p:sp>
    </p:spTree>
    <p:extLst>
      <p:ext uri="{BB962C8B-B14F-4D97-AF65-F5344CB8AC3E}">
        <p14:creationId xmlns:p14="http://schemas.microsoft.com/office/powerpoint/2010/main" val="325040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3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069AB77A-4735-4C35-8401-44845DC06B6F}" type="slidenum">
              <a:rPr lang="zh-CN" altLang="en-US" sz="1200"/>
              <a:pPr eaLnBrk="1" hangingPunct="1"/>
              <a:t>20</a:t>
            </a:fld>
            <a:endParaRPr lang="zh-CN" altLang="en-US" sz="1200"/>
          </a:p>
        </p:txBody>
      </p:sp>
    </p:spTree>
    <p:extLst>
      <p:ext uri="{BB962C8B-B14F-4D97-AF65-F5344CB8AC3E}">
        <p14:creationId xmlns:p14="http://schemas.microsoft.com/office/powerpoint/2010/main" val="2818706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4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fld id="{2FBA7CB3-9E44-4A42-90E1-98CC1CCC8536}" type="slidenum">
              <a:rPr lang="zh-CN" altLang="en-US" sz="1200"/>
              <a:pPr eaLnBrk="1" hangingPunct="1"/>
              <a:t>21</a:t>
            </a:fld>
            <a:endParaRPr lang="zh-CN" altLang="en-US" sz="1200"/>
          </a:p>
        </p:txBody>
      </p:sp>
    </p:spTree>
    <p:extLst>
      <p:ext uri="{BB962C8B-B14F-4D97-AF65-F5344CB8AC3E}">
        <p14:creationId xmlns:p14="http://schemas.microsoft.com/office/powerpoint/2010/main" val="10850680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bwMode="auto">
      <p:bgPr>
        <a:blipFill dpi="0" rotWithShape="0">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PPECLOGO-eff-0-1"/>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4146913" y="2886609"/>
            <a:ext cx="1060349" cy="7987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PPECLOGO-eff-0-2"/>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430462" y="2758265"/>
            <a:ext cx="1096814" cy="838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PECLOGO-eff-0-3"/>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1040451" y="1447779"/>
            <a:ext cx="3013731" cy="23762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5" descr="PPECLOGO-eff-0-1"/>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4467436" y="3771071"/>
            <a:ext cx="524127" cy="3956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PPECLOGO-eff-0-1"/>
          <p:cNvPicPr>
            <a:picLocks noChangeAspect="1" noChangeArrowheads="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7376340" y="2904246"/>
            <a:ext cx="401158" cy="302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PECLOGO-eff-0-2"/>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5277817" y="2574149"/>
            <a:ext cx="981731" cy="7509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PPECLOGO-eff-5-4"/>
          <p:cNvPicPr>
            <a:picLocks noChangeAspect="1" noChangeArrowheads="1"/>
          </p:cNvPicPr>
          <p:nvPr userDrawn="1"/>
        </p:nvPicPr>
        <p:blipFill>
          <a:blip r:embed="rId9">
            <a:extLst>
              <a:ext uri="{28A0092B-C50C-407E-A947-70E740481C1C}">
                <a14:useLocalDpi xmlns:a14="http://schemas.microsoft.com/office/drawing/2010/main"/>
              </a:ext>
            </a:extLst>
          </a:blip>
          <a:srcRect/>
          <a:stretch>
            <a:fillRect/>
          </a:stretch>
        </p:blipFill>
        <p:spPr bwMode="auto">
          <a:xfrm>
            <a:off x="3261942" y="3206628"/>
            <a:ext cx="1477636" cy="11238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PPECLOGO-eff-5-2"/>
          <p:cNvPicPr>
            <a:picLocks noChangeAspect="1" noChangeArrowheads="1"/>
          </p:cNvPicPr>
          <p:nvPr userDrawn="1"/>
        </p:nvPicPr>
        <p:blipFill>
          <a:blip r:embed="rId10">
            <a:extLst>
              <a:ext uri="{28A0092B-C50C-407E-A947-70E740481C1C}">
                <a14:useLocalDpi xmlns:a14="http://schemas.microsoft.com/office/drawing/2010/main"/>
              </a:ext>
            </a:extLst>
          </a:blip>
          <a:srcRect/>
          <a:stretch>
            <a:fillRect/>
          </a:stretch>
        </p:blipFill>
        <p:spPr bwMode="auto">
          <a:xfrm>
            <a:off x="5352404" y="3446014"/>
            <a:ext cx="1834444" cy="1436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PPECLOGO-eff-5-4"/>
          <p:cNvPicPr>
            <a:picLocks noChangeAspect="1" noChangeArrowheads="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9886102" y="2725338"/>
            <a:ext cx="1116794" cy="85170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7942800" y="3624920"/>
            <a:ext cx="522112" cy="39309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PPECLOGO-eff-0-1"/>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auto">
          <a:xfrm>
            <a:off x="11254880" y="2365000"/>
            <a:ext cx="522110" cy="3930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PPECLOGO-eff2-1-2"/>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2054437" y="2795894"/>
            <a:ext cx="1697365" cy="142874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3983626" y="2785815"/>
            <a:ext cx="437445" cy="36537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PPECLOGO-eff2-1-4"/>
          <p:cNvPicPr>
            <a:picLocks noChangeAspect="1" noChangeArrowheads="1"/>
          </p:cNvPicPr>
          <p:nvPr userDrawn="1"/>
        </p:nvPicPr>
        <p:blipFill>
          <a:blip r:embed="rId15">
            <a:extLst>
              <a:ext uri="{28A0092B-C50C-407E-A947-70E740481C1C}">
                <a14:useLocalDpi xmlns:a14="http://schemas.microsoft.com/office/drawing/2010/main"/>
              </a:ext>
            </a:extLst>
          </a:blip>
          <a:srcRect/>
          <a:stretch>
            <a:fillRect/>
          </a:stretch>
        </p:blipFill>
        <p:spPr bwMode="auto">
          <a:xfrm>
            <a:off x="8519340" y="3325061"/>
            <a:ext cx="703540" cy="587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239008" y="2909285"/>
            <a:ext cx="360841" cy="30238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PPECLOGO-eff2-1-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44990" y="3446013"/>
            <a:ext cx="282222" cy="23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886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35" presetClass="path" presetSubtype="0" fill="hold" nodeType="withEffect">
                                  <p:stCondLst>
                                    <p:cond delay="0"/>
                                  </p:stCondLst>
                                  <p:childTnLst>
                                    <p:animMotion origin="layout" path="M 0 0  L -0.25 0  E" pathEditMode="relative" rAng="0" ptsTypes="">
                                      <p:cBhvr>
                                        <p:cTn id="39" dur="3000" fill="hold"/>
                                        <p:tgtEl>
                                          <p:spTgt spid="12"/>
                                        </p:tgtEl>
                                        <p:attrNameLst>
                                          <p:attrName>ppt_x</p:attrName>
                                          <p:attrName>ppt_y</p:attrName>
                                        </p:attrNameLst>
                                      </p:cBhvr>
                                      <p:rCtr x="0" y="0"/>
                                    </p:animMotion>
                                  </p:childTnLst>
                                </p:cTn>
                              </p:par>
                              <p:par>
                                <p:cTn id="40" presetID="35" presetClass="path" presetSubtype="0" fill="hold" nodeType="withEffect">
                                  <p:stCondLst>
                                    <p:cond delay="0"/>
                                  </p:stCondLst>
                                  <p:childTnLst>
                                    <p:animMotion origin="layout" path="M 4.16667E-6 3.33333E-6 L -0.31632 3.33333E-6 " pathEditMode="relative" rAng="0" ptsTypes="AA">
                                      <p:cBhvr>
                                        <p:cTn id="41" dur="3000" fill="hold"/>
                                        <p:tgtEl>
                                          <p:spTgt spid="5"/>
                                        </p:tgtEl>
                                        <p:attrNameLst>
                                          <p:attrName>ppt_x</p:attrName>
                                          <p:attrName>ppt_y</p:attrName>
                                        </p:attrNameLst>
                                      </p:cBhvr>
                                      <p:rCtr x="-15816" y="0"/>
                                    </p:animMotion>
                                  </p:childTnLst>
                                </p:cTn>
                              </p:par>
                              <p:par>
                                <p:cTn id="42" presetID="35" presetClass="path" presetSubtype="0" fill="hold" nodeType="withEffect">
                                  <p:stCondLst>
                                    <p:cond delay="0"/>
                                  </p:stCondLst>
                                  <p:childTnLst>
                                    <p:animMotion origin="layout" path="M 0.00504 -1.85185E-6 L -0.46684 -1.85185E-6 " pathEditMode="relative" rAng="0" ptsTypes="AA">
                                      <p:cBhvr>
                                        <p:cTn id="43" dur="3000" fill="hold"/>
                                        <p:tgtEl>
                                          <p:spTgt spid="8"/>
                                        </p:tgtEl>
                                        <p:attrNameLst>
                                          <p:attrName>ppt_x</p:attrName>
                                          <p:attrName>ppt_y</p:attrName>
                                        </p:attrNameLst>
                                      </p:cBhvr>
                                      <p:rCtr x="-23594" y="0"/>
                                    </p:animMotion>
                                  </p:childTnLst>
                                </p:cTn>
                              </p:par>
                              <p:par>
                                <p:cTn id="44" presetID="35" presetClass="path" presetSubtype="0" fill="hold" nodeType="withEffect">
                                  <p:stCondLst>
                                    <p:cond delay="0"/>
                                  </p:stCondLst>
                                  <p:childTnLst>
                                    <p:animMotion origin="layout" path="M -3.05556E-6 1.11111E-6 L -0.19531 1.11111E-6 " pathEditMode="relative" rAng="0" ptsTypes="AA">
                                      <p:cBhvr>
                                        <p:cTn id="45" dur="3000" fill="hold"/>
                                        <p:tgtEl>
                                          <p:spTgt spid="9"/>
                                        </p:tgtEl>
                                        <p:attrNameLst>
                                          <p:attrName>ppt_x</p:attrName>
                                          <p:attrName>ppt_y</p:attrName>
                                        </p:attrNameLst>
                                      </p:cBhvr>
                                      <p:rCtr x="-9774" y="0"/>
                                    </p:animMotion>
                                  </p:childTnLst>
                                </p:cTn>
                              </p:par>
                              <p:par>
                                <p:cTn id="46" presetID="35" presetClass="path" presetSubtype="0" fill="hold" nodeType="withEffect">
                                  <p:stCondLst>
                                    <p:cond delay="0"/>
                                  </p:stCondLst>
                                  <p:childTnLst>
                                    <p:animMotion origin="layout" path="M 5.55556E-7 2.59259E-6 L -0.43594 2.59259E-6 " pathEditMode="relative" rAng="0" ptsTypes="AA">
                                      <p:cBhvr>
                                        <p:cTn id="47" dur="3000" fill="hold"/>
                                        <p:tgtEl>
                                          <p:spTgt spid="7"/>
                                        </p:tgtEl>
                                        <p:attrNameLst>
                                          <p:attrName>ppt_x</p:attrName>
                                          <p:attrName>ppt_y</p:attrName>
                                        </p:attrNameLst>
                                      </p:cBhvr>
                                      <p:rCtr x="-21806" y="0"/>
                                    </p:animMotion>
                                  </p:childTnLst>
                                </p:cTn>
                              </p:par>
                              <p:par>
                                <p:cTn id="48" presetID="35" presetClass="path" presetSubtype="0" fill="hold" nodeType="withEffect">
                                  <p:stCondLst>
                                    <p:cond delay="0"/>
                                  </p:stCondLst>
                                  <p:childTnLst>
                                    <p:animMotion origin="layout" path="M 3.05556E-6 -1.85185E-6 L -0.33577 -1.85185E-6 " pathEditMode="relative" rAng="0" ptsTypes="AA">
                                      <p:cBhvr>
                                        <p:cTn id="49" dur="3000" fill="hold"/>
                                        <p:tgtEl>
                                          <p:spTgt spid="4"/>
                                        </p:tgtEl>
                                        <p:attrNameLst>
                                          <p:attrName>ppt_x</p:attrName>
                                          <p:attrName>ppt_y</p:attrName>
                                        </p:attrNameLst>
                                      </p:cBhvr>
                                      <p:rCtr x="-16788" y="0"/>
                                    </p:animMotion>
                                  </p:childTnLst>
                                </p:cTn>
                              </p:par>
                              <p:par>
                                <p:cTn id="50" presetID="35" presetClass="path" presetSubtype="0" fill="hold" nodeType="withEffect">
                                  <p:stCondLst>
                                    <p:cond delay="0"/>
                                  </p:stCondLst>
                                  <p:childTnLst>
                                    <p:animMotion origin="layout" path="M 1.66667E-6 -1.85185E-6 L -0.57188 -1.85185E-6 " pathEditMode="relative" rAng="0" ptsTypes="AA">
                                      <p:cBhvr>
                                        <p:cTn id="51" dur="3000" fill="hold"/>
                                        <p:tgtEl>
                                          <p:spTgt spid="13"/>
                                        </p:tgtEl>
                                        <p:attrNameLst>
                                          <p:attrName>ppt_x</p:attrName>
                                          <p:attrName>ppt_y</p:attrName>
                                        </p:attrNameLst>
                                      </p:cBhvr>
                                      <p:rCtr x="-28594" y="0"/>
                                    </p:animMotion>
                                  </p:childTnLst>
                                </p:cTn>
                              </p:par>
                              <p:par>
                                <p:cTn id="52" presetID="35" presetClass="path" presetSubtype="0" fill="hold" nodeType="withEffect">
                                  <p:stCondLst>
                                    <p:cond delay="0"/>
                                  </p:stCondLst>
                                  <p:childTnLst>
                                    <p:animMotion origin="layout" path="M 1.66667E-6 -1.85185E-6 L -0.57188 -1.85185E-6 " pathEditMode="relative" rAng="0" ptsTypes="AA">
                                      <p:cBhvr>
                                        <p:cTn id="53" dur="3000" fill="hold"/>
                                        <p:tgtEl>
                                          <p:spTgt spid="14"/>
                                        </p:tgtEl>
                                        <p:attrNameLst>
                                          <p:attrName>ppt_x</p:attrName>
                                          <p:attrName>ppt_y</p:attrName>
                                        </p:attrNameLst>
                                      </p:cBhvr>
                                      <p:rCtr x="-28594" y="0"/>
                                    </p:animMotion>
                                  </p:childTnLst>
                                </p:cTn>
                              </p:par>
                              <p:par>
                                <p:cTn id="54" presetID="63" presetClass="path" presetSubtype="0" fill="hold" nodeType="withEffect">
                                  <p:stCondLst>
                                    <p:cond delay="0"/>
                                  </p:stCondLst>
                                  <p:childTnLst>
                                    <p:animMotion origin="layout" path="M 5.55556E-7 2.59259E-6 L 0.43906 2.59259E-6 " pathEditMode="relative" rAng="0" ptsTypes="AA">
                                      <p:cBhvr>
                                        <p:cTn id="55" dur="3000" fill="hold"/>
                                        <p:tgtEl>
                                          <p:spTgt spid="11"/>
                                        </p:tgtEl>
                                        <p:attrNameLst>
                                          <p:attrName>ppt_x</p:attrName>
                                          <p:attrName>ppt_y</p:attrName>
                                        </p:attrNameLst>
                                      </p:cBhvr>
                                      <p:rCtr x="21944" y="0"/>
                                    </p:animMotion>
                                  </p:childTnLst>
                                </p:cTn>
                              </p:par>
                              <p:par>
                                <p:cTn id="56" presetID="63" presetClass="path" presetSubtype="0" fill="hold" nodeType="withEffect">
                                  <p:stCondLst>
                                    <p:cond delay="0"/>
                                  </p:stCondLst>
                                  <p:childTnLst>
                                    <p:animMotion origin="layout" path="M -1.38889E-6 2.96296E-6 L 0.62813 2.96296E-6 " pathEditMode="relative" rAng="0" ptsTypes="AA">
                                      <p:cBhvr>
                                        <p:cTn id="57" dur="3000" fill="hold"/>
                                        <p:tgtEl>
                                          <p:spTgt spid="10"/>
                                        </p:tgtEl>
                                        <p:attrNameLst>
                                          <p:attrName>ppt_x</p:attrName>
                                          <p:attrName>ppt_y</p:attrName>
                                        </p:attrNameLst>
                                      </p:cBhvr>
                                      <p:rCtr x="31406" y="0"/>
                                    </p:animMotion>
                                  </p:childTnLst>
                                </p:cTn>
                              </p:par>
                              <p:par>
                                <p:cTn id="58" presetID="63" presetClass="path" presetSubtype="0" fill="hold" nodeType="withEffect">
                                  <p:stCondLst>
                                    <p:cond delay="0"/>
                                  </p:stCondLst>
                                  <p:childTnLst>
                                    <p:animMotion origin="layout" path="M 2.77778E-6 -2.96296E-6 L 0.42465 -2.96296E-6 " pathEditMode="relative" rAng="0" ptsTypes="AA">
                                      <p:cBhvr>
                                        <p:cTn id="59" dur="3000" fill="hold"/>
                                        <p:tgtEl>
                                          <p:spTgt spid="6"/>
                                        </p:tgtEl>
                                        <p:attrNameLst>
                                          <p:attrName>ppt_x</p:attrName>
                                          <p:attrName>ppt_y</p:attrName>
                                        </p:attrNameLst>
                                      </p:cBhvr>
                                      <p:rCtr x="21233" y="0"/>
                                    </p:animMotion>
                                  </p:childTnLst>
                                </p:cTn>
                              </p:par>
                              <p:par>
                                <p:cTn id="60" presetID="10" presetClass="exit" presetSubtype="0" fill="hold" nodeType="withEffect">
                                  <p:stCondLst>
                                    <p:cond delay="2500"/>
                                  </p:stCondLst>
                                  <p:childTnLst>
                                    <p:animEffect transition="out" filter="fade">
                                      <p:cBhvr>
                                        <p:cTn id="61" dur="500"/>
                                        <p:tgtEl>
                                          <p:spTgt spid="10"/>
                                        </p:tgtEl>
                                      </p:cBhvr>
                                    </p:animEffect>
                                    <p:set>
                                      <p:cBhvr>
                                        <p:cTn id="62" dur="1" fill="hold">
                                          <p:stCondLst>
                                            <p:cond delay="499"/>
                                          </p:stCondLst>
                                        </p:cTn>
                                        <p:tgtEl>
                                          <p:spTgt spid="10"/>
                                        </p:tgtEl>
                                        <p:attrNameLst>
                                          <p:attrName>style.visibility</p:attrName>
                                        </p:attrNameLst>
                                      </p:cBhvr>
                                      <p:to>
                                        <p:strVal val="hidden"/>
                                      </p:to>
                                    </p:set>
                                  </p:childTnLst>
                                </p:cTn>
                              </p:par>
                              <p:par>
                                <p:cTn id="63" presetID="10" presetClass="exit" presetSubtype="0" fill="hold" nodeType="withEffect">
                                  <p:stCondLst>
                                    <p:cond delay="2500"/>
                                  </p:stCondLst>
                                  <p:childTnLst>
                                    <p:animEffect transition="out" filter="fade">
                                      <p:cBhvr>
                                        <p:cTn id="64" dur="500"/>
                                        <p:tgtEl>
                                          <p:spTgt spid="11"/>
                                        </p:tgtEl>
                                      </p:cBhvr>
                                    </p:animEffect>
                                    <p:set>
                                      <p:cBhvr>
                                        <p:cTn id="65" dur="1" fill="hold">
                                          <p:stCondLst>
                                            <p:cond delay="499"/>
                                          </p:stCondLst>
                                        </p:cTn>
                                        <p:tgtEl>
                                          <p:spTgt spid="11"/>
                                        </p:tgtEl>
                                        <p:attrNameLst>
                                          <p:attrName>style.visibility</p:attrName>
                                        </p:attrNameLst>
                                      </p:cBhvr>
                                      <p:to>
                                        <p:strVal val="hidden"/>
                                      </p:to>
                                    </p:set>
                                  </p:childTnLst>
                                </p:cTn>
                              </p:par>
                              <p:par>
                                <p:cTn id="66" presetID="10" presetClass="exit" presetSubtype="0" fill="hold" nodeType="withEffect">
                                  <p:stCondLst>
                                    <p:cond delay="2500"/>
                                  </p:stCondLst>
                                  <p:childTnLst>
                                    <p:animEffect transition="out" filter="fade">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0" presetClass="exit" presetSubtype="0" fill="hold" nodeType="withEffect">
                                  <p:stCondLst>
                                    <p:cond delay="2500"/>
                                  </p:stCondLst>
                                  <p:childTnLst>
                                    <p:animEffect transition="out" filter="fade">
                                      <p:cBhvr>
                                        <p:cTn id="70" dur="500"/>
                                        <p:tgtEl>
                                          <p:spTgt spid="7"/>
                                        </p:tgtEl>
                                      </p:cBhvr>
                                    </p:animEffect>
                                    <p:set>
                                      <p:cBhvr>
                                        <p:cTn id="71" dur="1" fill="hold">
                                          <p:stCondLst>
                                            <p:cond delay="499"/>
                                          </p:stCondLst>
                                        </p:cTn>
                                        <p:tgtEl>
                                          <p:spTgt spid="7"/>
                                        </p:tgtEl>
                                        <p:attrNameLst>
                                          <p:attrName>style.visibility</p:attrName>
                                        </p:attrNameLst>
                                      </p:cBhvr>
                                      <p:to>
                                        <p:strVal val="hidden"/>
                                      </p:to>
                                    </p:set>
                                  </p:childTnLst>
                                </p:cTn>
                              </p:par>
                              <p:par>
                                <p:cTn id="72" presetID="10" presetClass="exit" presetSubtype="0" fill="hold" nodeType="withEffect">
                                  <p:stCondLst>
                                    <p:cond delay="2500"/>
                                  </p:stCondLst>
                                  <p:childTnLst>
                                    <p:animEffect transition="out" filter="fade">
                                      <p:cBhvr>
                                        <p:cTn id="73" dur="500"/>
                                        <p:tgtEl>
                                          <p:spTgt spid="9"/>
                                        </p:tgtEl>
                                      </p:cBhvr>
                                    </p:animEffect>
                                    <p:set>
                                      <p:cBhvr>
                                        <p:cTn id="74" dur="1" fill="hold">
                                          <p:stCondLst>
                                            <p:cond delay="499"/>
                                          </p:stCondLst>
                                        </p:cTn>
                                        <p:tgtEl>
                                          <p:spTgt spid="9"/>
                                        </p:tgtEl>
                                        <p:attrNameLst>
                                          <p:attrName>style.visibility</p:attrName>
                                        </p:attrNameLst>
                                      </p:cBhvr>
                                      <p:to>
                                        <p:strVal val="hidden"/>
                                      </p:to>
                                    </p:set>
                                  </p:childTnLst>
                                </p:cTn>
                              </p:par>
                              <p:par>
                                <p:cTn id="75" presetID="10" presetClass="exit" presetSubtype="0" fill="hold" nodeType="withEffect">
                                  <p:stCondLst>
                                    <p:cond delay="2500"/>
                                  </p:stCondLst>
                                  <p:childTnLst>
                                    <p:animEffect transition="out" filter="fade">
                                      <p:cBhvr>
                                        <p:cTn id="76" dur="500"/>
                                        <p:tgtEl>
                                          <p:spTgt spid="5"/>
                                        </p:tgtEl>
                                      </p:cBhvr>
                                    </p:animEffect>
                                    <p:set>
                                      <p:cBhvr>
                                        <p:cTn id="77" dur="1" fill="hold">
                                          <p:stCondLst>
                                            <p:cond delay="499"/>
                                          </p:stCondLst>
                                        </p:cTn>
                                        <p:tgtEl>
                                          <p:spTgt spid="5"/>
                                        </p:tgtEl>
                                        <p:attrNameLst>
                                          <p:attrName>style.visibility</p:attrName>
                                        </p:attrNameLst>
                                      </p:cBhvr>
                                      <p:to>
                                        <p:strVal val="hidden"/>
                                      </p:to>
                                    </p:set>
                                  </p:childTnLst>
                                </p:cTn>
                              </p:par>
                              <p:par>
                                <p:cTn id="78" presetID="10" presetClass="exit" presetSubtype="0" fill="hold" nodeType="withEffect">
                                  <p:stCondLst>
                                    <p:cond delay="2500"/>
                                  </p:stCondLst>
                                  <p:childTnLst>
                                    <p:animEffect transition="out" filter="fade">
                                      <p:cBhvr>
                                        <p:cTn id="79" dur="500"/>
                                        <p:tgtEl>
                                          <p:spTgt spid="12"/>
                                        </p:tgtEl>
                                      </p:cBhvr>
                                    </p:animEffect>
                                    <p:set>
                                      <p:cBhvr>
                                        <p:cTn id="80" dur="1" fill="hold">
                                          <p:stCondLst>
                                            <p:cond delay="499"/>
                                          </p:stCondLst>
                                        </p:cTn>
                                        <p:tgtEl>
                                          <p:spTgt spid="12"/>
                                        </p:tgtEl>
                                        <p:attrNameLst>
                                          <p:attrName>style.visibility</p:attrName>
                                        </p:attrNameLst>
                                      </p:cBhvr>
                                      <p:to>
                                        <p:strVal val="hidden"/>
                                      </p:to>
                                    </p:set>
                                  </p:childTnLst>
                                </p:cTn>
                              </p:par>
                              <p:par>
                                <p:cTn id="81" presetID="10" presetClass="exit" presetSubtype="0" fill="hold" nodeType="withEffect">
                                  <p:stCondLst>
                                    <p:cond delay="2500"/>
                                  </p:stCondLst>
                                  <p:childTnLst>
                                    <p:animEffect transition="out" filter="fade">
                                      <p:cBhvr>
                                        <p:cTn id="82" dur="500"/>
                                        <p:tgtEl>
                                          <p:spTgt spid="14"/>
                                        </p:tgtEl>
                                      </p:cBhvr>
                                    </p:animEffect>
                                    <p:set>
                                      <p:cBhvr>
                                        <p:cTn id="83" dur="1" fill="hold">
                                          <p:stCondLst>
                                            <p:cond delay="499"/>
                                          </p:stCondLst>
                                        </p:cTn>
                                        <p:tgtEl>
                                          <p:spTgt spid="14"/>
                                        </p:tgtEl>
                                        <p:attrNameLst>
                                          <p:attrName>style.visibility</p:attrName>
                                        </p:attrNameLst>
                                      </p:cBhvr>
                                      <p:to>
                                        <p:strVal val="hidden"/>
                                      </p:to>
                                    </p:set>
                                  </p:childTnLst>
                                </p:cTn>
                              </p:par>
                              <p:par>
                                <p:cTn id="84" presetID="10" presetClass="exit" presetSubtype="0" fill="hold" nodeType="withEffect">
                                  <p:stCondLst>
                                    <p:cond delay="2500"/>
                                  </p:stCondLst>
                                  <p:childTnLst>
                                    <p:animEffect transition="out" filter="fade">
                                      <p:cBhvr>
                                        <p:cTn id="85" dur="500"/>
                                        <p:tgtEl>
                                          <p:spTgt spid="6"/>
                                        </p:tgtEl>
                                      </p:cBhvr>
                                    </p:animEffect>
                                    <p:set>
                                      <p:cBhvr>
                                        <p:cTn id="86" dur="1" fill="hold">
                                          <p:stCondLst>
                                            <p:cond delay="499"/>
                                          </p:stCondLst>
                                        </p:cTn>
                                        <p:tgtEl>
                                          <p:spTgt spid="6"/>
                                        </p:tgtEl>
                                        <p:attrNameLst>
                                          <p:attrName>style.visibility</p:attrName>
                                        </p:attrNameLst>
                                      </p:cBhvr>
                                      <p:to>
                                        <p:strVal val="hidden"/>
                                      </p:to>
                                    </p:set>
                                  </p:childTnLst>
                                </p:cTn>
                              </p:par>
                              <p:par>
                                <p:cTn id="87" presetID="10" presetClass="exit" presetSubtype="0" fill="hold" nodeType="withEffect">
                                  <p:stCondLst>
                                    <p:cond delay="2500"/>
                                  </p:stCondLst>
                                  <p:childTnLst>
                                    <p:animEffect transition="out" filter="fade">
                                      <p:cBhvr>
                                        <p:cTn id="88" dur="500"/>
                                        <p:tgtEl>
                                          <p:spTgt spid="4"/>
                                        </p:tgtEl>
                                      </p:cBhvr>
                                    </p:animEffect>
                                    <p:set>
                                      <p:cBhvr>
                                        <p:cTn id="89" dur="1" fill="hold">
                                          <p:stCondLst>
                                            <p:cond delay="499"/>
                                          </p:stCondLst>
                                        </p:cTn>
                                        <p:tgtEl>
                                          <p:spTgt spid="4"/>
                                        </p:tgtEl>
                                        <p:attrNameLst>
                                          <p:attrName>style.visibility</p:attrName>
                                        </p:attrNameLst>
                                      </p:cBhvr>
                                      <p:to>
                                        <p:strVal val="hidden"/>
                                      </p:to>
                                    </p:set>
                                  </p:childTnLst>
                                </p:cTn>
                              </p:par>
                              <p:par>
                                <p:cTn id="90" presetID="10" presetClass="exit" presetSubtype="0" fill="hold" nodeType="withEffect">
                                  <p:stCondLst>
                                    <p:cond delay="2500"/>
                                  </p:stCondLst>
                                  <p:childTnLst>
                                    <p:animEffect transition="out" filter="fade">
                                      <p:cBhvr>
                                        <p:cTn id="91" dur="500"/>
                                        <p:tgtEl>
                                          <p:spTgt spid="8"/>
                                        </p:tgtEl>
                                      </p:cBhvr>
                                    </p:animEffect>
                                    <p:set>
                                      <p:cBhvr>
                                        <p:cTn id="92" dur="1" fill="hold">
                                          <p:stCondLst>
                                            <p:cond delay="499"/>
                                          </p:stCondLst>
                                        </p:cTn>
                                        <p:tgtEl>
                                          <p:spTgt spid="8"/>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
                                        <p:tgtEl>
                                          <p:spTgt spid="15"/>
                                        </p:tgtEl>
                                      </p:cBhvr>
                                    </p:animEffect>
                                  </p:childTnLst>
                                </p:cTn>
                              </p:par>
                              <p:par>
                                <p:cTn id="96" presetID="10" presetClass="entr" presetSubtype="0" fill="hold" nodeType="withEffect">
                                  <p:stCondLst>
                                    <p:cond delay="600"/>
                                  </p:stCondLst>
                                  <p:childTnLst>
                                    <p:set>
                                      <p:cBhvr>
                                        <p:cTn id="97" dur="1" fill="hold">
                                          <p:stCondLst>
                                            <p:cond delay="0"/>
                                          </p:stCondLst>
                                        </p:cTn>
                                        <p:tgtEl>
                                          <p:spTgt spid="16"/>
                                        </p:tgtEl>
                                        <p:attrNameLst>
                                          <p:attrName>style.visibility</p:attrName>
                                        </p:attrNameLst>
                                      </p:cBhvr>
                                      <p:to>
                                        <p:strVal val="visible"/>
                                      </p:to>
                                    </p:set>
                                    <p:animEffect transition="in" filter="fade">
                                      <p:cBhvr>
                                        <p:cTn id="98" dur="100"/>
                                        <p:tgtEl>
                                          <p:spTgt spid="16"/>
                                        </p:tgtEl>
                                      </p:cBhvr>
                                    </p:animEffect>
                                  </p:childTnLst>
                                </p:cTn>
                              </p:par>
                              <p:par>
                                <p:cTn id="99" presetID="10" presetClass="entr" presetSubtype="0" fill="hold" nodeType="withEffect">
                                  <p:stCondLst>
                                    <p:cond delay="200"/>
                                  </p:stCondLst>
                                  <p:childTnLst>
                                    <p:set>
                                      <p:cBhvr>
                                        <p:cTn id="100" dur="1" fill="hold">
                                          <p:stCondLst>
                                            <p:cond delay="0"/>
                                          </p:stCondLst>
                                        </p:cTn>
                                        <p:tgtEl>
                                          <p:spTgt spid="17"/>
                                        </p:tgtEl>
                                        <p:attrNameLst>
                                          <p:attrName>style.visibility</p:attrName>
                                        </p:attrNameLst>
                                      </p:cBhvr>
                                      <p:to>
                                        <p:strVal val="visible"/>
                                      </p:to>
                                    </p:set>
                                    <p:animEffect transition="in" filter="fade">
                                      <p:cBhvr>
                                        <p:cTn id="101" dur="100"/>
                                        <p:tgtEl>
                                          <p:spTgt spid="17"/>
                                        </p:tgtEl>
                                      </p:cBhvr>
                                    </p:animEffect>
                                  </p:childTnLst>
                                </p:cTn>
                              </p:par>
                              <p:par>
                                <p:cTn id="102" presetID="10" presetClass="entr" presetSubtype="0" fill="hold" nodeType="withEffect">
                                  <p:stCondLst>
                                    <p:cond delay="1800"/>
                                  </p:stCondLst>
                                  <p:childTnLst>
                                    <p:set>
                                      <p:cBhvr>
                                        <p:cTn id="103" dur="1" fill="hold">
                                          <p:stCondLst>
                                            <p:cond delay="0"/>
                                          </p:stCondLst>
                                        </p:cTn>
                                        <p:tgtEl>
                                          <p:spTgt spid="18"/>
                                        </p:tgtEl>
                                        <p:attrNameLst>
                                          <p:attrName>style.visibility</p:attrName>
                                        </p:attrNameLst>
                                      </p:cBhvr>
                                      <p:to>
                                        <p:strVal val="visible"/>
                                      </p:to>
                                    </p:set>
                                    <p:animEffect transition="in" filter="fade">
                                      <p:cBhvr>
                                        <p:cTn id="104" dur="100"/>
                                        <p:tgtEl>
                                          <p:spTgt spid="18"/>
                                        </p:tgtEl>
                                      </p:cBhvr>
                                    </p:animEffect>
                                  </p:childTnLst>
                                </p:cTn>
                              </p:par>
                              <p:par>
                                <p:cTn id="105" presetID="10" presetClass="entr" presetSubtype="0" fill="hold" nodeType="withEffect">
                                  <p:stCondLst>
                                    <p:cond delay="2200"/>
                                  </p:stCondLst>
                                  <p:childTnLst>
                                    <p:set>
                                      <p:cBhvr>
                                        <p:cTn id="106" dur="1" fill="hold">
                                          <p:stCondLst>
                                            <p:cond delay="0"/>
                                          </p:stCondLst>
                                        </p:cTn>
                                        <p:tgtEl>
                                          <p:spTgt spid="19"/>
                                        </p:tgtEl>
                                        <p:attrNameLst>
                                          <p:attrName>style.visibility</p:attrName>
                                        </p:attrNameLst>
                                      </p:cBhvr>
                                      <p:to>
                                        <p:strVal val="visible"/>
                                      </p:to>
                                    </p:set>
                                    <p:animEffect transition="in" filter="fade">
                                      <p:cBhvr>
                                        <p:cTn id="107" dur="100"/>
                                        <p:tgtEl>
                                          <p:spTgt spid="19"/>
                                        </p:tgtEl>
                                      </p:cBhvr>
                                    </p:animEffect>
                                  </p:childTnLst>
                                </p:cTn>
                              </p:par>
                              <p:par>
                                <p:cTn id="108" presetID="53" presetClass="exit" presetSubtype="0" fill="hold" nodeType="withEffect">
                                  <p:stCondLst>
                                    <p:cond delay="100"/>
                                  </p:stCondLst>
                                  <p:childTnLst>
                                    <p:anim calcmode="lin" valueType="num">
                                      <p:cBhvr>
                                        <p:cTn id="109" dur="1000"/>
                                        <p:tgtEl>
                                          <p:spTgt spid="15"/>
                                        </p:tgtEl>
                                        <p:attrNameLst>
                                          <p:attrName>ppt_w</p:attrName>
                                        </p:attrNameLst>
                                      </p:cBhvr>
                                      <p:tavLst>
                                        <p:tav tm="0">
                                          <p:val>
                                            <p:strVal val="ppt_w"/>
                                          </p:val>
                                        </p:tav>
                                        <p:tav tm="100000">
                                          <p:val>
                                            <p:fltVal val="0"/>
                                          </p:val>
                                        </p:tav>
                                      </p:tavLst>
                                    </p:anim>
                                    <p:anim calcmode="lin" valueType="num">
                                      <p:cBhvr>
                                        <p:cTn id="110" dur="1000"/>
                                        <p:tgtEl>
                                          <p:spTgt spid="15"/>
                                        </p:tgtEl>
                                        <p:attrNameLst>
                                          <p:attrName>ppt_h</p:attrName>
                                        </p:attrNameLst>
                                      </p:cBhvr>
                                      <p:tavLst>
                                        <p:tav tm="0">
                                          <p:val>
                                            <p:strVal val="ppt_h"/>
                                          </p:val>
                                        </p:tav>
                                        <p:tav tm="100000">
                                          <p:val>
                                            <p:fltVal val="0"/>
                                          </p:val>
                                        </p:tav>
                                      </p:tavLst>
                                    </p:anim>
                                    <p:animEffect transition="out" filter="fade">
                                      <p:cBhvr>
                                        <p:cTn id="111" dur="1000"/>
                                        <p:tgtEl>
                                          <p:spTgt spid="15"/>
                                        </p:tgtEl>
                                      </p:cBhvr>
                                    </p:animEffect>
                                    <p:set>
                                      <p:cBhvr>
                                        <p:cTn id="112" dur="1" fill="hold">
                                          <p:stCondLst>
                                            <p:cond delay="999"/>
                                          </p:stCondLst>
                                        </p:cTn>
                                        <p:tgtEl>
                                          <p:spTgt spid="15"/>
                                        </p:tgtEl>
                                        <p:attrNameLst>
                                          <p:attrName>style.visibility</p:attrName>
                                        </p:attrNameLst>
                                      </p:cBhvr>
                                      <p:to>
                                        <p:strVal val="hidden"/>
                                      </p:to>
                                    </p:set>
                                  </p:childTnLst>
                                </p:cTn>
                              </p:par>
                              <p:par>
                                <p:cTn id="113" presetID="53" presetClass="exit" presetSubtype="0" fill="hold" nodeType="withEffect">
                                  <p:stCondLst>
                                    <p:cond delay="700"/>
                                  </p:stCondLst>
                                  <p:childTnLst>
                                    <p:anim calcmode="lin" valueType="num">
                                      <p:cBhvr>
                                        <p:cTn id="114" dur="500"/>
                                        <p:tgtEl>
                                          <p:spTgt spid="16"/>
                                        </p:tgtEl>
                                        <p:attrNameLst>
                                          <p:attrName>ppt_w</p:attrName>
                                        </p:attrNameLst>
                                      </p:cBhvr>
                                      <p:tavLst>
                                        <p:tav tm="0">
                                          <p:val>
                                            <p:strVal val="ppt_w"/>
                                          </p:val>
                                        </p:tav>
                                        <p:tav tm="100000">
                                          <p:val>
                                            <p:fltVal val="0"/>
                                          </p:val>
                                        </p:tav>
                                      </p:tavLst>
                                    </p:anim>
                                    <p:anim calcmode="lin" valueType="num">
                                      <p:cBhvr>
                                        <p:cTn id="115" dur="500"/>
                                        <p:tgtEl>
                                          <p:spTgt spid="16"/>
                                        </p:tgtEl>
                                        <p:attrNameLst>
                                          <p:attrName>ppt_h</p:attrName>
                                        </p:attrNameLst>
                                      </p:cBhvr>
                                      <p:tavLst>
                                        <p:tav tm="0">
                                          <p:val>
                                            <p:strVal val="ppt_h"/>
                                          </p:val>
                                        </p:tav>
                                        <p:tav tm="100000">
                                          <p:val>
                                            <p:fltVal val="0"/>
                                          </p:val>
                                        </p:tav>
                                      </p:tavLst>
                                    </p:anim>
                                    <p:animEffect transition="out" filter="fade">
                                      <p:cBhvr>
                                        <p:cTn id="116" dur="500"/>
                                        <p:tgtEl>
                                          <p:spTgt spid="16"/>
                                        </p:tgtEl>
                                      </p:cBhvr>
                                    </p:animEffect>
                                    <p:set>
                                      <p:cBhvr>
                                        <p:cTn id="117" dur="1" fill="hold">
                                          <p:stCondLst>
                                            <p:cond delay="499"/>
                                          </p:stCondLst>
                                        </p:cTn>
                                        <p:tgtEl>
                                          <p:spTgt spid="16"/>
                                        </p:tgtEl>
                                        <p:attrNameLst>
                                          <p:attrName>style.visibility</p:attrName>
                                        </p:attrNameLst>
                                      </p:cBhvr>
                                      <p:to>
                                        <p:strVal val="hidden"/>
                                      </p:to>
                                    </p:set>
                                  </p:childTnLst>
                                </p:cTn>
                              </p:par>
                              <p:par>
                                <p:cTn id="118" presetID="53" presetClass="exit" presetSubtype="0" fill="hold" nodeType="withEffect">
                                  <p:stCondLst>
                                    <p:cond delay="300"/>
                                  </p:stCondLst>
                                  <p:childTnLst>
                                    <p:anim calcmode="lin" valueType="num">
                                      <p:cBhvr>
                                        <p:cTn id="119" dur="500"/>
                                        <p:tgtEl>
                                          <p:spTgt spid="17"/>
                                        </p:tgtEl>
                                        <p:attrNameLst>
                                          <p:attrName>ppt_w</p:attrName>
                                        </p:attrNameLst>
                                      </p:cBhvr>
                                      <p:tavLst>
                                        <p:tav tm="0">
                                          <p:val>
                                            <p:strVal val="ppt_w"/>
                                          </p:val>
                                        </p:tav>
                                        <p:tav tm="100000">
                                          <p:val>
                                            <p:fltVal val="0"/>
                                          </p:val>
                                        </p:tav>
                                      </p:tavLst>
                                    </p:anim>
                                    <p:anim calcmode="lin" valueType="num">
                                      <p:cBhvr>
                                        <p:cTn id="120" dur="500"/>
                                        <p:tgtEl>
                                          <p:spTgt spid="17"/>
                                        </p:tgtEl>
                                        <p:attrNameLst>
                                          <p:attrName>ppt_h</p:attrName>
                                        </p:attrNameLst>
                                      </p:cBhvr>
                                      <p:tavLst>
                                        <p:tav tm="0">
                                          <p:val>
                                            <p:strVal val="ppt_h"/>
                                          </p:val>
                                        </p:tav>
                                        <p:tav tm="100000">
                                          <p:val>
                                            <p:fltVal val="0"/>
                                          </p:val>
                                        </p:tav>
                                      </p:tavLst>
                                    </p:anim>
                                    <p:animEffect transition="out" filter="fade">
                                      <p:cBhvr>
                                        <p:cTn id="121" dur="500"/>
                                        <p:tgtEl>
                                          <p:spTgt spid="17"/>
                                        </p:tgtEl>
                                      </p:cBhvr>
                                    </p:animEffect>
                                    <p:set>
                                      <p:cBhvr>
                                        <p:cTn id="122" dur="1" fill="hold">
                                          <p:stCondLst>
                                            <p:cond delay="499"/>
                                          </p:stCondLst>
                                        </p:cTn>
                                        <p:tgtEl>
                                          <p:spTgt spid="17"/>
                                        </p:tgtEl>
                                        <p:attrNameLst>
                                          <p:attrName>style.visibility</p:attrName>
                                        </p:attrNameLst>
                                      </p:cBhvr>
                                      <p:to>
                                        <p:strVal val="hidden"/>
                                      </p:to>
                                    </p:set>
                                  </p:childTnLst>
                                </p:cTn>
                              </p:par>
                              <p:par>
                                <p:cTn id="123" presetID="53" presetClass="exit" presetSubtype="0" fill="hold" nodeType="withEffect">
                                  <p:stCondLst>
                                    <p:cond delay="1900"/>
                                  </p:stCondLst>
                                  <p:childTnLst>
                                    <p:anim calcmode="lin" valueType="num">
                                      <p:cBhvr>
                                        <p:cTn id="124" dur="500"/>
                                        <p:tgtEl>
                                          <p:spTgt spid="18"/>
                                        </p:tgtEl>
                                        <p:attrNameLst>
                                          <p:attrName>ppt_w</p:attrName>
                                        </p:attrNameLst>
                                      </p:cBhvr>
                                      <p:tavLst>
                                        <p:tav tm="0">
                                          <p:val>
                                            <p:strVal val="ppt_w"/>
                                          </p:val>
                                        </p:tav>
                                        <p:tav tm="100000">
                                          <p:val>
                                            <p:fltVal val="0"/>
                                          </p:val>
                                        </p:tav>
                                      </p:tavLst>
                                    </p:anim>
                                    <p:anim calcmode="lin" valueType="num">
                                      <p:cBhvr>
                                        <p:cTn id="125" dur="500"/>
                                        <p:tgtEl>
                                          <p:spTgt spid="18"/>
                                        </p:tgtEl>
                                        <p:attrNameLst>
                                          <p:attrName>ppt_h</p:attrName>
                                        </p:attrNameLst>
                                      </p:cBhvr>
                                      <p:tavLst>
                                        <p:tav tm="0">
                                          <p:val>
                                            <p:strVal val="ppt_h"/>
                                          </p:val>
                                        </p:tav>
                                        <p:tav tm="100000">
                                          <p:val>
                                            <p:fltVal val="0"/>
                                          </p:val>
                                        </p:tav>
                                      </p:tavLst>
                                    </p:anim>
                                    <p:animEffect transition="out" filter="fade">
                                      <p:cBhvr>
                                        <p:cTn id="126" dur="500"/>
                                        <p:tgtEl>
                                          <p:spTgt spid="18"/>
                                        </p:tgtEl>
                                      </p:cBhvr>
                                    </p:animEffect>
                                    <p:set>
                                      <p:cBhvr>
                                        <p:cTn id="127" dur="1" fill="hold">
                                          <p:stCondLst>
                                            <p:cond delay="499"/>
                                          </p:stCondLst>
                                        </p:cTn>
                                        <p:tgtEl>
                                          <p:spTgt spid="18"/>
                                        </p:tgtEl>
                                        <p:attrNameLst>
                                          <p:attrName>style.visibility</p:attrName>
                                        </p:attrNameLst>
                                      </p:cBhvr>
                                      <p:to>
                                        <p:strVal val="hidden"/>
                                      </p:to>
                                    </p:set>
                                  </p:childTnLst>
                                </p:cTn>
                              </p:par>
                              <p:par>
                                <p:cTn id="128" presetID="53" presetClass="exit" presetSubtype="0" fill="hold" nodeType="withEffect">
                                  <p:stCondLst>
                                    <p:cond delay="2300"/>
                                  </p:stCondLst>
                                  <p:childTnLst>
                                    <p:anim calcmode="lin" valueType="num">
                                      <p:cBhvr>
                                        <p:cTn id="129" dur="500"/>
                                        <p:tgtEl>
                                          <p:spTgt spid="19"/>
                                        </p:tgtEl>
                                        <p:attrNameLst>
                                          <p:attrName>ppt_w</p:attrName>
                                        </p:attrNameLst>
                                      </p:cBhvr>
                                      <p:tavLst>
                                        <p:tav tm="0">
                                          <p:val>
                                            <p:strVal val="ppt_w"/>
                                          </p:val>
                                        </p:tav>
                                        <p:tav tm="100000">
                                          <p:val>
                                            <p:fltVal val="0"/>
                                          </p:val>
                                        </p:tav>
                                      </p:tavLst>
                                    </p:anim>
                                    <p:anim calcmode="lin" valueType="num">
                                      <p:cBhvr>
                                        <p:cTn id="130" dur="500"/>
                                        <p:tgtEl>
                                          <p:spTgt spid="19"/>
                                        </p:tgtEl>
                                        <p:attrNameLst>
                                          <p:attrName>ppt_h</p:attrName>
                                        </p:attrNameLst>
                                      </p:cBhvr>
                                      <p:tavLst>
                                        <p:tav tm="0">
                                          <p:val>
                                            <p:strVal val="ppt_h"/>
                                          </p:val>
                                        </p:tav>
                                        <p:tav tm="100000">
                                          <p:val>
                                            <p:fltVal val="0"/>
                                          </p:val>
                                        </p:tav>
                                      </p:tavLst>
                                    </p:anim>
                                    <p:animEffect transition="out" filter="fade">
                                      <p:cBhvr>
                                        <p:cTn id="131" dur="500"/>
                                        <p:tgtEl>
                                          <p:spTgt spid="19"/>
                                        </p:tgtEl>
                                      </p:cBhvr>
                                    </p:animEffect>
                                    <p:set>
                                      <p:cBhvr>
                                        <p:cTn id="13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782740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3963" y="908050"/>
            <a:ext cx="2743200" cy="52181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908050"/>
            <a:ext cx="8081963" cy="52181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894309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22392" y="980728"/>
            <a:ext cx="10601349" cy="5112568"/>
          </a:xfrm>
        </p:spPr>
        <p:txBody>
          <a:bodyPr/>
          <a:lstStyle>
            <a:lvl1pPr marL="342900" indent="-342900">
              <a:lnSpc>
                <a:spcPct val="120000"/>
              </a:lnSpc>
              <a:spcBef>
                <a:spcPts val="0"/>
              </a:spcBef>
              <a:buClr>
                <a:schemeClr val="accent1"/>
              </a:buClr>
              <a:buFont typeface="Wingdings" panose="05000000000000000000" pitchFamily="2" charset="2"/>
              <a:buChar char="u"/>
              <a:defRPr>
                <a:solidFill>
                  <a:schemeClr val="accent2"/>
                </a:solidFill>
              </a:defRPr>
            </a:lvl1pPr>
            <a:lvl2pPr marL="742950" indent="-285750">
              <a:lnSpc>
                <a:spcPct val="120000"/>
              </a:lnSpc>
              <a:spcBef>
                <a:spcPts val="0"/>
              </a:spcBef>
              <a:buClr>
                <a:schemeClr val="tx2"/>
              </a:buClr>
              <a:buFont typeface="Wingdings" panose="05000000000000000000" pitchFamily="2" charset="2"/>
              <a:buChar char="Ø"/>
              <a:defRPr b="1">
                <a:solidFill>
                  <a:schemeClr val="accent2"/>
                </a:solidFill>
                <a:latin typeface="华文仿宋" panose="02010600040101010101" pitchFamily="2" charset="-122"/>
                <a:ea typeface="华文仿宋" panose="02010600040101010101" pitchFamily="2" charset="-122"/>
              </a:defRPr>
            </a:lvl2pPr>
            <a:lvl3pPr marL="1143000" indent="-228600">
              <a:lnSpc>
                <a:spcPct val="120000"/>
              </a:lnSpc>
              <a:spcBef>
                <a:spcPts val="0"/>
              </a:spcBef>
              <a:buClr>
                <a:schemeClr val="tx1"/>
              </a:buClr>
              <a:buFont typeface="Wingdings" panose="05000000000000000000" pitchFamily="2" charset="2"/>
              <a:buChar char="ü"/>
              <a:defRPr sz="2000">
                <a:solidFill>
                  <a:schemeClr val="accent2"/>
                </a:solidFill>
                <a:latin typeface="华文楷体" panose="02010600040101010101" pitchFamily="2" charset="-122"/>
                <a:ea typeface="华文楷体" panose="02010600040101010101" pitchFamily="2" charset="-122"/>
              </a:defRPr>
            </a:lvl3pPr>
            <a:lvl4pPr marL="1600200" indent="-228600">
              <a:lnSpc>
                <a:spcPct val="120000"/>
              </a:lnSpc>
              <a:spcBef>
                <a:spcPts val="0"/>
              </a:spcBef>
              <a:buClr>
                <a:srgbClr val="FFC000"/>
              </a:buClr>
              <a:buFont typeface="Wingdings" panose="05000000000000000000" pitchFamily="2" charset="2"/>
              <a:buChar char="u"/>
              <a:defRPr>
                <a:solidFill>
                  <a:schemeClr val="accent2"/>
                </a:solidFill>
              </a:defRPr>
            </a:lvl4pPr>
            <a:lvl5pPr marL="2057400" indent="-228600">
              <a:lnSpc>
                <a:spcPct val="120000"/>
              </a:lnSpc>
              <a:spcBef>
                <a:spcPts val="0"/>
              </a:spcBef>
              <a:buClr>
                <a:srgbClr val="FFC000"/>
              </a:buClr>
              <a:buFont typeface="Wingdings" panose="05000000000000000000" pitchFamily="2" charset="2"/>
              <a:buChar char="u"/>
              <a:defRPr>
                <a:solidFill>
                  <a:schemeClr val="accent2"/>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TextBox 11"/>
          <p:cNvSpPr txBox="1"/>
          <p:nvPr userDrawn="1"/>
        </p:nvSpPr>
        <p:spPr>
          <a:xfrm>
            <a:off x="11651531" y="6388866"/>
            <a:ext cx="423514" cy="307777"/>
          </a:xfrm>
          <a:prstGeom prst="rect">
            <a:avLst/>
          </a:prstGeom>
          <a:noFill/>
        </p:spPr>
        <p:txBody>
          <a:bodyPr wrap="none" rtlCol="0">
            <a:spAutoFit/>
          </a:bodyPr>
          <a:lstStyle/>
          <a:p>
            <a:pPr algn="ctr"/>
            <a:fld id="{A8D629F8-11E1-4F49-82F6-0EEED36D1DAD}" type="slidenum">
              <a:rPr lang="zh-CN" altLang="en-US" sz="1400" smtClean="0">
                <a:solidFill>
                  <a:srgbClr val="F8F8F8"/>
                </a:solidFill>
                <a:latin typeface="+mn-ea"/>
                <a:ea typeface="+mn-ea"/>
              </a:rPr>
              <a:pPr algn="ctr"/>
              <a:t>‹#›</a:t>
            </a:fld>
            <a:endParaRPr lang="zh-CN" altLang="en-US" sz="1400" dirty="0">
              <a:solidFill>
                <a:srgbClr val="F8F8F8"/>
              </a:solidFill>
              <a:latin typeface="+mn-ea"/>
              <a:ea typeface="+mn-ea"/>
            </a:endParaRPr>
          </a:p>
        </p:txBody>
      </p:sp>
      <p:sp>
        <p:nvSpPr>
          <p:cNvPr id="11" name="Freeform 10"/>
          <p:cNvSpPr>
            <a:spLocks/>
          </p:cNvSpPr>
          <p:nvPr userDrawn="1"/>
        </p:nvSpPr>
        <p:spPr bwMode="auto">
          <a:xfrm>
            <a:off x="193675" y="208707"/>
            <a:ext cx="7869238" cy="509587"/>
          </a:xfrm>
          <a:custGeom>
            <a:avLst/>
            <a:gdLst>
              <a:gd name="T0" fmla="*/ 0 w 10307"/>
              <a:gd name="T1" fmla="*/ 0 h 634"/>
              <a:gd name="T2" fmla="*/ 10307 w 10307"/>
              <a:gd name="T3" fmla="*/ 0 h 634"/>
              <a:gd name="T4" fmla="*/ 9896 w 10307"/>
              <a:gd name="T5" fmla="*/ 634 h 634"/>
              <a:gd name="T6" fmla="*/ 0 w 10307"/>
              <a:gd name="T7" fmla="*/ 634 h 634"/>
              <a:gd name="T8" fmla="*/ 0 w 10307"/>
              <a:gd name="T9" fmla="*/ 0 h 634"/>
            </a:gdLst>
            <a:ahLst/>
            <a:cxnLst>
              <a:cxn ang="0">
                <a:pos x="T0" y="T1"/>
              </a:cxn>
              <a:cxn ang="0">
                <a:pos x="T2" y="T3"/>
              </a:cxn>
              <a:cxn ang="0">
                <a:pos x="T4" y="T5"/>
              </a:cxn>
              <a:cxn ang="0">
                <a:pos x="T6" y="T7"/>
              </a:cxn>
              <a:cxn ang="0">
                <a:pos x="T8" y="T9"/>
              </a:cxn>
            </a:cxnLst>
            <a:rect l="0" t="0" r="r" b="b"/>
            <a:pathLst>
              <a:path w="10307" h="634">
                <a:moveTo>
                  <a:pt x="0" y="0"/>
                </a:moveTo>
                <a:lnTo>
                  <a:pt x="10307" y="0"/>
                </a:lnTo>
                <a:lnTo>
                  <a:pt x="9896" y="634"/>
                </a:lnTo>
                <a:lnTo>
                  <a:pt x="0" y="634"/>
                </a:lnTo>
                <a:lnTo>
                  <a:pt x="0" y="0"/>
                </a:lnTo>
                <a:close/>
              </a:path>
            </a:pathLst>
          </a:custGeom>
          <a:solidFill>
            <a:srgbClr val="7075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1"/>
          <p:cNvSpPr>
            <a:spLocks/>
          </p:cNvSpPr>
          <p:nvPr userDrawn="1"/>
        </p:nvSpPr>
        <p:spPr bwMode="auto">
          <a:xfrm>
            <a:off x="7700963" y="143239"/>
            <a:ext cx="439738" cy="604837"/>
          </a:xfrm>
          <a:custGeom>
            <a:avLst/>
            <a:gdLst>
              <a:gd name="T0" fmla="*/ 508 w 576"/>
              <a:gd name="T1" fmla="*/ 0 h 754"/>
              <a:gd name="T2" fmla="*/ 508 w 576"/>
              <a:gd name="T3" fmla="*/ 0 h 754"/>
              <a:gd name="T4" fmla="*/ 527 w 576"/>
              <a:gd name="T5" fmla="*/ 0 h 754"/>
              <a:gd name="T6" fmla="*/ 527 w 576"/>
              <a:gd name="T7" fmla="*/ 0 h 754"/>
              <a:gd name="T8" fmla="*/ 548 w 576"/>
              <a:gd name="T9" fmla="*/ 0 h 754"/>
              <a:gd name="T10" fmla="*/ 548 w 576"/>
              <a:gd name="T11" fmla="*/ 0 h 754"/>
              <a:gd name="T12" fmla="*/ 576 w 576"/>
              <a:gd name="T13" fmla="*/ 0 h 754"/>
              <a:gd name="T14" fmla="*/ 91 w 576"/>
              <a:gd name="T15" fmla="*/ 754 h 754"/>
              <a:gd name="T16" fmla="*/ 63 w 576"/>
              <a:gd name="T17" fmla="*/ 754 h 754"/>
              <a:gd name="T18" fmla="*/ 63 w 576"/>
              <a:gd name="T19" fmla="*/ 754 h 754"/>
              <a:gd name="T20" fmla="*/ 41 w 576"/>
              <a:gd name="T21" fmla="*/ 754 h 754"/>
              <a:gd name="T22" fmla="*/ 41 w 576"/>
              <a:gd name="T23" fmla="*/ 754 h 754"/>
              <a:gd name="T24" fmla="*/ 22 w 576"/>
              <a:gd name="T25" fmla="*/ 754 h 754"/>
              <a:gd name="T26" fmla="*/ 22 w 576"/>
              <a:gd name="T27" fmla="*/ 754 h 754"/>
              <a:gd name="T28" fmla="*/ 0 w 576"/>
              <a:gd name="T29" fmla="*/ 754 h 754"/>
              <a:gd name="T30" fmla="*/ 0 w 576"/>
              <a:gd name="T31" fmla="*/ 754 h 754"/>
              <a:gd name="T32" fmla="*/ 486 w 576"/>
              <a:gd name="T33" fmla="*/ 0 h 754"/>
              <a:gd name="T34" fmla="*/ 508 w 576"/>
              <a:gd name="T35" fmla="*/ 0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6" h="754">
                <a:moveTo>
                  <a:pt x="508" y="0"/>
                </a:moveTo>
                <a:lnTo>
                  <a:pt x="508" y="0"/>
                </a:lnTo>
                <a:lnTo>
                  <a:pt x="527" y="0"/>
                </a:lnTo>
                <a:lnTo>
                  <a:pt x="527" y="0"/>
                </a:lnTo>
                <a:lnTo>
                  <a:pt x="548" y="0"/>
                </a:lnTo>
                <a:lnTo>
                  <a:pt x="548" y="0"/>
                </a:lnTo>
                <a:lnTo>
                  <a:pt x="576" y="0"/>
                </a:lnTo>
                <a:lnTo>
                  <a:pt x="91" y="754"/>
                </a:lnTo>
                <a:lnTo>
                  <a:pt x="63" y="754"/>
                </a:lnTo>
                <a:lnTo>
                  <a:pt x="63" y="754"/>
                </a:lnTo>
                <a:lnTo>
                  <a:pt x="41" y="754"/>
                </a:lnTo>
                <a:lnTo>
                  <a:pt x="41" y="754"/>
                </a:lnTo>
                <a:lnTo>
                  <a:pt x="22" y="754"/>
                </a:lnTo>
                <a:lnTo>
                  <a:pt x="22" y="754"/>
                </a:lnTo>
                <a:lnTo>
                  <a:pt x="0" y="754"/>
                </a:lnTo>
                <a:lnTo>
                  <a:pt x="0" y="754"/>
                </a:lnTo>
                <a:lnTo>
                  <a:pt x="486" y="0"/>
                </a:lnTo>
                <a:lnTo>
                  <a:pt x="508" y="0"/>
                </a:lnTo>
                <a:close/>
              </a:path>
            </a:pathLst>
          </a:custGeom>
          <a:solidFill>
            <a:srgbClr val="45515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3"/>
          <p:cNvSpPr>
            <a:spLocks noChangeAspect="1" noChangeArrowheads="1" noTextEdit="1"/>
          </p:cNvSpPr>
          <p:nvPr userDrawn="1"/>
        </p:nvSpPr>
        <p:spPr bwMode="auto">
          <a:xfrm>
            <a:off x="122238" y="129331"/>
            <a:ext cx="1214437"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15"/>
          <p:cNvSpPr>
            <a:spLocks/>
          </p:cNvSpPr>
          <p:nvPr userDrawn="1"/>
        </p:nvSpPr>
        <p:spPr bwMode="auto">
          <a:xfrm>
            <a:off x="139700" y="129331"/>
            <a:ext cx="1212850" cy="87313"/>
          </a:xfrm>
          <a:custGeom>
            <a:avLst/>
            <a:gdLst>
              <a:gd name="T0" fmla="*/ 1529 w 1564"/>
              <a:gd name="T1" fmla="*/ 0 h 109"/>
              <a:gd name="T2" fmla="*/ 1564 w 1564"/>
              <a:gd name="T3" fmla="*/ 109 h 109"/>
              <a:gd name="T4" fmla="*/ 0 w 1564"/>
              <a:gd name="T5" fmla="*/ 109 h 109"/>
              <a:gd name="T6" fmla="*/ 1 w 1564"/>
              <a:gd name="T7" fmla="*/ 0 h 109"/>
              <a:gd name="T8" fmla="*/ 1529 w 1564"/>
              <a:gd name="T9" fmla="*/ 0 h 109"/>
            </a:gdLst>
            <a:ahLst/>
            <a:cxnLst>
              <a:cxn ang="0">
                <a:pos x="T0" y="T1"/>
              </a:cxn>
              <a:cxn ang="0">
                <a:pos x="T2" y="T3"/>
              </a:cxn>
              <a:cxn ang="0">
                <a:pos x="T4" y="T5"/>
              </a:cxn>
              <a:cxn ang="0">
                <a:pos x="T6" y="T7"/>
              </a:cxn>
              <a:cxn ang="0">
                <a:pos x="T8" y="T9"/>
              </a:cxn>
            </a:cxnLst>
            <a:rect l="0" t="0" r="r" b="b"/>
            <a:pathLst>
              <a:path w="1564" h="109">
                <a:moveTo>
                  <a:pt x="1529" y="0"/>
                </a:moveTo>
                <a:lnTo>
                  <a:pt x="1564" y="109"/>
                </a:lnTo>
                <a:lnTo>
                  <a:pt x="0" y="109"/>
                </a:lnTo>
                <a:lnTo>
                  <a:pt x="1" y="0"/>
                </a:lnTo>
                <a:lnTo>
                  <a:pt x="1529" y="0"/>
                </a:lnTo>
                <a:close/>
              </a:path>
            </a:pathLst>
          </a:custGeom>
          <a:solidFill>
            <a:schemeClr val="tx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Freeform 16"/>
          <p:cNvSpPr>
            <a:spLocks/>
          </p:cNvSpPr>
          <p:nvPr userDrawn="1"/>
        </p:nvSpPr>
        <p:spPr bwMode="auto">
          <a:xfrm>
            <a:off x="122238" y="129331"/>
            <a:ext cx="1203325" cy="668338"/>
          </a:xfrm>
          <a:custGeom>
            <a:avLst/>
            <a:gdLst>
              <a:gd name="T0" fmla="*/ 0 w 1551"/>
              <a:gd name="T1" fmla="*/ 0 h 839"/>
              <a:gd name="T2" fmla="*/ 1551 w 1551"/>
              <a:gd name="T3" fmla="*/ 0 h 839"/>
              <a:gd name="T4" fmla="*/ 1009 w 1551"/>
              <a:gd name="T5" fmla="*/ 839 h 839"/>
              <a:gd name="T6" fmla="*/ 3 w 1551"/>
              <a:gd name="T7" fmla="*/ 839 h 839"/>
              <a:gd name="T8" fmla="*/ 0 w 1551"/>
              <a:gd name="T9" fmla="*/ 0 h 839"/>
            </a:gdLst>
            <a:ahLst/>
            <a:cxnLst>
              <a:cxn ang="0">
                <a:pos x="T0" y="T1"/>
              </a:cxn>
              <a:cxn ang="0">
                <a:pos x="T2" y="T3"/>
              </a:cxn>
              <a:cxn ang="0">
                <a:pos x="T4" y="T5"/>
              </a:cxn>
              <a:cxn ang="0">
                <a:pos x="T6" y="T7"/>
              </a:cxn>
              <a:cxn ang="0">
                <a:pos x="T8" y="T9"/>
              </a:cxn>
            </a:cxnLst>
            <a:rect l="0" t="0" r="r" b="b"/>
            <a:pathLst>
              <a:path w="1551" h="839">
                <a:moveTo>
                  <a:pt x="0" y="0"/>
                </a:moveTo>
                <a:lnTo>
                  <a:pt x="1551" y="0"/>
                </a:lnTo>
                <a:lnTo>
                  <a:pt x="1009" y="839"/>
                </a:lnTo>
                <a:lnTo>
                  <a:pt x="3" y="839"/>
                </a:ln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 name="标题 1"/>
          <p:cNvSpPr>
            <a:spLocks noGrp="1"/>
          </p:cNvSpPr>
          <p:nvPr>
            <p:ph type="title"/>
          </p:nvPr>
        </p:nvSpPr>
        <p:spPr>
          <a:xfrm>
            <a:off x="1261940" y="162669"/>
            <a:ext cx="9660977" cy="635000"/>
          </a:xfrm>
        </p:spPr>
        <p:txBody>
          <a:bodyPr/>
          <a:lstStyle>
            <a:lvl1pPr>
              <a:defRPr>
                <a:solidFill>
                  <a:srgbClr val="FFFFFF"/>
                </a:solidFill>
              </a:defRPr>
            </a:lvl1pPr>
          </a:lstStyle>
          <a:p>
            <a:r>
              <a:rPr lang="zh-CN" altLang="en-US" dirty="0" smtClean="0"/>
              <a:t>单击此处编辑母版标题样式</a:t>
            </a:r>
            <a:endParaRPr lang="zh-CN" altLang="en-US" dirty="0"/>
          </a:p>
        </p:txBody>
      </p:sp>
      <p:sp>
        <p:nvSpPr>
          <p:cNvPr id="10" name="Freeform 15"/>
          <p:cNvSpPr>
            <a:spLocks noEditPoints="1"/>
          </p:cNvSpPr>
          <p:nvPr userDrawn="1"/>
        </p:nvSpPr>
        <p:spPr bwMode="auto">
          <a:xfrm>
            <a:off x="481757" y="284486"/>
            <a:ext cx="361811" cy="370426"/>
          </a:xfrm>
          <a:custGeom>
            <a:avLst/>
            <a:gdLst>
              <a:gd name="T0" fmla="*/ 224 w 411"/>
              <a:gd name="T1" fmla="*/ 346 h 411"/>
              <a:gd name="T2" fmla="*/ 193 w 411"/>
              <a:gd name="T3" fmla="*/ 320 h 411"/>
              <a:gd name="T4" fmla="*/ 272 w 411"/>
              <a:gd name="T5" fmla="*/ 227 h 411"/>
              <a:gd name="T6" fmla="*/ 67 w 411"/>
              <a:gd name="T7" fmla="*/ 227 h 411"/>
              <a:gd name="T8" fmla="*/ 67 w 411"/>
              <a:gd name="T9" fmla="*/ 183 h 411"/>
              <a:gd name="T10" fmla="*/ 272 w 411"/>
              <a:gd name="T11" fmla="*/ 183 h 411"/>
              <a:gd name="T12" fmla="*/ 193 w 411"/>
              <a:gd name="T13" fmla="*/ 91 h 411"/>
              <a:gd name="T14" fmla="*/ 224 w 411"/>
              <a:gd name="T15" fmla="*/ 64 h 411"/>
              <a:gd name="T16" fmla="*/ 345 w 411"/>
              <a:gd name="T17" fmla="*/ 205 h 411"/>
              <a:gd name="T18" fmla="*/ 224 w 411"/>
              <a:gd name="T19" fmla="*/ 346 h 411"/>
              <a:gd name="T20" fmla="*/ 206 w 411"/>
              <a:gd name="T21" fmla="*/ 0 h 411"/>
              <a:gd name="T22" fmla="*/ 411 w 411"/>
              <a:gd name="T23" fmla="*/ 205 h 411"/>
              <a:gd name="T24" fmla="*/ 206 w 411"/>
              <a:gd name="T25" fmla="*/ 411 h 411"/>
              <a:gd name="T26" fmla="*/ 0 w 411"/>
              <a:gd name="T27" fmla="*/ 205 h 411"/>
              <a:gd name="T28" fmla="*/ 206 w 411"/>
              <a:gd name="T29" fmla="*/ 0 h 411"/>
              <a:gd name="T30" fmla="*/ 206 w 411"/>
              <a:gd name="T31" fmla="*/ 26 h 411"/>
              <a:gd name="T32" fmla="*/ 385 w 411"/>
              <a:gd name="T33" fmla="*/ 205 h 411"/>
              <a:gd name="T34" fmla="*/ 206 w 411"/>
              <a:gd name="T35" fmla="*/ 385 h 411"/>
              <a:gd name="T36" fmla="*/ 27 w 411"/>
              <a:gd name="T37" fmla="*/ 205 h 411"/>
              <a:gd name="T38" fmla="*/ 206 w 411"/>
              <a:gd name="T39" fmla="*/ 26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4612118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14:presetBounceEnd="33333">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14:bounceEnd="33333">
                                          <p:cBhvr additive="base">
                                            <p:cTn id="19" dur="300" fill="hold"/>
                                            <p:tgtEl>
                                              <p:spTgt spid="10"/>
                                            </p:tgtEl>
                                            <p:attrNameLst>
                                              <p:attrName>ppt_x</p:attrName>
                                            </p:attrNameLst>
                                          </p:cBhvr>
                                          <p:tavLst>
                                            <p:tav tm="0">
                                              <p:val>
                                                <p:strVal val="0-#ppt_w/2"/>
                                              </p:val>
                                            </p:tav>
                                            <p:tav tm="100000">
                                              <p:val>
                                                <p:strVal val="#ppt_x"/>
                                              </p:val>
                                            </p:tav>
                                          </p:tavLst>
                                        </p:anim>
                                        <p:anim calcmode="lin" valueType="num" p14:bounceEnd="33333">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6" presetClass="entr" presetSubtype="2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right)">
                                          <p:cBhvr>
                                            <p:cTn id="7" dur="400"/>
                                            <p:tgtEl>
                                              <p:spTgt spid="11"/>
                                            </p:tgtEl>
                                          </p:cBhvr>
                                        </p:animEffect>
                                      </p:childTnLst>
                                    </p:cTn>
                                  </p:par>
                                </p:childTnLst>
                              </p:cTn>
                            </p:par>
                            <p:par>
                              <p:cTn id="8" fill="hold">
                                <p:stCondLst>
                                  <p:cond delay="400"/>
                                </p:stCondLst>
                                <p:childTnLst>
                                  <p:par>
                                    <p:cTn id="9" presetID="22" presetClass="entr" presetSubtype="4"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300"/>
                                            <p:tgtEl>
                                              <p:spTgt spid="17"/>
                                            </p:tgtEl>
                                          </p:cBhvr>
                                        </p:animEffect>
                                      </p:childTnLst>
                                    </p:cTn>
                                  </p:par>
                                </p:childTnLst>
                              </p:cTn>
                            </p:par>
                            <p:par>
                              <p:cTn id="12" fill="hold">
                                <p:stCondLst>
                                  <p:cond delay="700"/>
                                </p:stCondLst>
                                <p:childTnLst>
                                  <p:par>
                                    <p:cTn id="13" presetID="22" presetClass="entr" presetSubtype="1"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up)">
                                          <p:cBhvr>
                                            <p:cTn id="15" dur="400"/>
                                            <p:tgtEl>
                                              <p:spTgt spid="18"/>
                                            </p:tgtEl>
                                          </p:cBhvr>
                                        </p:animEffect>
                                      </p:childTnLst>
                                    </p:cTn>
                                  </p:par>
                                </p:childTnLst>
                              </p:cTn>
                            </p:par>
                            <p:par>
                              <p:cTn id="16" fill="hold">
                                <p:stCondLst>
                                  <p:cond delay="1100"/>
                                </p:stCondLst>
                                <p:childTnLst>
                                  <p:par>
                                    <p:cTn id="17" presetID="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300" fill="hold"/>
                                            <p:tgtEl>
                                              <p:spTgt spid="10"/>
                                            </p:tgtEl>
                                            <p:attrNameLst>
                                              <p:attrName>ppt_x</p:attrName>
                                            </p:attrNameLst>
                                          </p:cBhvr>
                                          <p:tavLst>
                                            <p:tav tm="0">
                                              <p:val>
                                                <p:strVal val="0-#ppt_w/2"/>
                                              </p:val>
                                            </p:tav>
                                            <p:tav tm="100000">
                                              <p:val>
                                                <p:strVal val="#ppt_x"/>
                                              </p:val>
                                            </p:tav>
                                          </p:tavLst>
                                        </p:anim>
                                        <p:anim calcmode="lin" valueType="num">
                                          <p:cBhvr additive="base">
                                            <p:cTn id="20" dur="300" fill="hold"/>
                                            <p:tgtEl>
                                              <p:spTgt spid="10"/>
                                            </p:tgtEl>
                                            <p:attrNameLst>
                                              <p:attrName>ppt_y</p:attrName>
                                            </p:attrNameLst>
                                          </p:cBhvr>
                                          <p:tavLst>
                                            <p:tav tm="0">
                                              <p:val>
                                                <p:strVal val="#ppt_y"/>
                                              </p:val>
                                            </p:tav>
                                            <p:tav tm="100000">
                                              <p:val>
                                                <p:strVal val="#ppt_y"/>
                                              </p:val>
                                            </p:tav>
                                          </p:tavLst>
                                        </p:anim>
                                      </p:childTnLst>
                                    </p:cTn>
                                  </p:par>
                                </p:childTnLst>
                              </p:cTn>
                            </p:par>
                            <p:par>
                              <p:cTn id="21" fill="hold">
                                <p:stCondLst>
                                  <p:cond delay="1400"/>
                                </p:stCondLst>
                                <p:childTnLst>
                                  <p:par>
                                    <p:cTn id="22" presetID="16" presetClass="entr" presetSubtype="21"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2" grpId="0"/>
          <p:bldP spid="10" grpId="0" animBg="1"/>
        </p:bldLst>
      </p:timing>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p:spPr>
        <p:txBody>
          <a:bodyPr anchor="t"/>
          <a:lstStyle>
            <a:lvl1pPr algn="l">
              <a:defRPr sz="4000" b="1" cap="all">
                <a:solidFill>
                  <a:srgbClr val="F8F8F8"/>
                </a:solidFill>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6375" cy="1500187"/>
          </a:xfrm>
        </p:spPr>
        <p:txBody>
          <a:bodyPr anchor="b"/>
          <a:lstStyle>
            <a:lvl1pPr marL="0" indent="0">
              <a:buNone/>
              <a:defRPr sz="2000">
                <a:solidFill>
                  <a:srgbClr val="F8F8F8"/>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388542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accent3"/>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3788" y="1600200"/>
            <a:ext cx="54133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898880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7563"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6013" y="1535113"/>
            <a:ext cx="5391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6013"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4723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204940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53412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3200"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8850" y="273050"/>
            <a:ext cx="68183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32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0479904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8375"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90775" y="612775"/>
            <a:ext cx="73183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90775" y="5367338"/>
            <a:ext cx="73183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9893140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908050"/>
            <a:ext cx="10977563"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dirty="0" smtClean="0"/>
              <a:t>单击此处编辑母版标题样式</a:t>
            </a:r>
          </a:p>
        </p:txBody>
      </p:sp>
      <p:sp>
        <p:nvSpPr>
          <p:cNvPr id="1027" name="Rectangle 3"/>
          <p:cNvSpPr>
            <a:spLocks noGrp="1" noChangeArrowheads="1"/>
          </p:cNvSpPr>
          <p:nvPr>
            <p:ph type="body" idx="1"/>
          </p:nvPr>
        </p:nvSpPr>
        <p:spPr bwMode="auto">
          <a:xfrm>
            <a:off x="609600" y="1600200"/>
            <a:ext cx="109775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dirty="0" smtClean="0"/>
              <a:t>单击此处编辑母版文本样式</a:t>
            </a:r>
          </a:p>
          <a:p>
            <a:pPr lvl="1"/>
            <a:r>
              <a:rPr lang="zh-CN" dirty="0" smtClean="0"/>
              <a:t>第二级</a:t>
            </a:r>
          </a:p>
        </p:txBody>
      </p:sp>
    </p:spTree>
    <p:extLst>
      <p:ext uri="{BB962C8B-B14F-4D97-AF65-F5344CB8AC3E}">
        <p14:creationId xmlns:p14="http://schemas.microsoft.com/office/powerpoint/2010/main" val="2568129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rtl="0" fontAlgn="base">
        <a:spcBef>
          <a:spcPct val="0"/>
        </a:spcBef>
        <a:spcAft>
          <a:spcPct val="0"/>
        </a:spcAft>
        <a:defRPr sz="2400">
          <a:solidFill>
            <a:schemeClr val="accent2"/>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p:titleStyle>
    <p:bodyStyle>
      <a:lvl1pPr marL="342900" indent="-342900" algn="l" rtl="0" fontAlgn="base">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ea typeface="仿宋_GB2312" pitchFamily="49"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idx="4294967295"/>
          </p:nvPr>
        </p:nvSpPr>
        <p:spPr>
          <a:xfrm>
            <a:off x="1705893" y="3652043"/>
            <a:ext cx="8712967" cy="513011"/>
          </a:xfrm>
          <a:effectLst/>
        </p:spPr>
        <p:txBody>
          <a:bodyPr/>
          <a:lstStyle/>
          <a:p>
            <a:pPr algn="dist"/>
            <a:r>
              <a:rPr lang="zh-CN" altLang="en-US" sz="4400" b="1" dirty="0" smtClean="0">
                <a:solidFill>
                  <a:srgbClr val="F8F8F8"/>
                </a:solidFill>
              </a:rPr>
              <a:t>第</a:t>
            </a:r>
            <a:r>
              <a:rPr lang="en-US" altLang="zh-CN" sz="4400" b="1" dirty="0" smtClean="0">
                <a:solidFill>
                  <a:srgbClr val="F8F8F8"/>
                </a:solidFill>
              </a:rPr>
              <a:t>6</a:t>
            </a:r>
            <a:r>
              <a:rPr lang="zh-CN" altLang="en-US" sz="4400" b="1" dirty="0" smtClean="0">
                <a:solidFill>
                  <a:srgbClr val="F8F8F8"/>
                </a:solidFill>
              </a:rPr>
              <a:t>章 使用</a:t>
            </a:r>
            <a:r>
              <a:rPr lang="en-US" altLang="zh-CN" sz="4400" b="1" dirty="0">
                <a:solidFill>
                  <a:srgbClr val="F8F8F8"/>
                </a:solidFill>
              </a:rPr>
              <a:t>JavaScript</a:t>
            </a:r>
            <a:r>
              <a:rPr lang="zh-CN" altLang="en-US" sz="4400" b="1" dirty="0">
                <a:solidFill>
                  <a:srgbClr val="F8F8F8"/>
                </a:solidFill>
              </a:rPr>
              <a:t>脚本</a:t>
            </a:r>
            <a:endParaRPr lang="zh-CN" sz="4400" b="1" dirty="0">
              <a:solidFill>
                <a:srgbClr val="F8F8F8"/>
              </a:solidFill>
            </a:endParaRPr>
          </a:p>
        </p:txBody>
      </p:sp>
      <p:sp>
        <p:nvSpPr>
          <p:cNvPr id="4100" name="Rectangle 4"/>
          <p:cNvSpPr>
            <a:spLocks noGrp="1" noChangeArrowheads="1"/>
          </p:cNvSpPr>
          <p:nvPr>
            <p:ph type="subTitle" idx="4294967295"/>
          </p:nvPr>
        </p:nvSpPr>
        <p:spPr>
          <a:xfrm>
            <a:off x="2497981" y="4941168"/>
            <a:ext cx="7200800" cy="458416"/>
          </a:xfrm>
          <a:noFill/>
          <a:ln>
            <a:noFill/>
          </a:ln>
          <a:effectLst/>
        </p:spPr>
        <p:txBody>
          <a:bodyPr vert="horz" wrap="square" lIns="91440" tIns="45720" rIns="91440" bIns="45720" numCol="1" anchor="ctr" anchorCtr="0" compatLnSpc="1">
            <a:prstTxWarp prst="textNoShape">
              <a:avLst/>
            </a:prstTxWarp>
          </a:bodyPr>
          <a:lstStyle/>
          <a:p>
            <a:pPr marL="0" indent="0" algn="ctr">
              <a:spcBef>
                <a:spcPct val="0"/>
              </a:spcBef>
              <a:buNone/>
            </a:pPr>
            <a:r>
              <a:rPr lang="zh-CN" altLang="en-US" sz="2400" dirty="0" smtClean="0">
                <a:solidFill>
                  <a:srgbClr val="F8F8F8"/>
                </a:solidFill>
                <a:latin typeface="+mj-lt"/>
                <a:ea typeface="+mj-ea"/>
                <a:cs typeface="+mj-cs"/>
              </a:rPr>
              <a:t>计算机与通信工程学院          </a:t>
            </a:r>
            <a:endParaRPr lang="zh-CN" sz="2400" dirty="0">
              <a:solidFill>
                <a:srgbClr val="F8F8F8"/>
              </a:solidFill>
              <a:latin typeface="+mj-lt"/>
              <a:ea typeface="+mj-ea"/>
              <a:cs typeface="+mj-cs"/>
            </a:endParaRPr>
          </a:p>
        </p:txBody>
      </p:sp>
      <p:sp>
        <p:nvSpPr>
          <p:cNvPr id="24" name="矩形 23"/>
          <p:cNvSpPr/>
          <p:nvPr/>
        </p:nvSpPr>
        <p:spPr bwMode="auto">
          <a:xfrm>
            <a:off x="4855570" y="5489871"/>
            <a:ext cx="1008112" cy="392311"/>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主讲人</a:t>
            </a:r>
          </a:p>
        </p:txBody>
      </p:sp>
      <p:sp>
        <p:nvSpPr>
          <p:cNvPr id="31" name="矩形 30"/>
          <p:cNvSpPr/>
          <p:nvPr/>
        </p:nvSpPr>
        <p:spPr bwMode="auto">
          <a:xfrm>
            <a:off x="5892800" y="5489871"/>
            <a:ext cx="1309341" cy="392311"/>
          </a:xfrm>
          <a:prstGeom prst="rect">
            <a:avLst/>
          </a:prstGeom>
          <a:solidFill>
            <a:schemeClr val="tx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zh-CN" altLang="en-US" sz="1800" b="0" i="0" u="none" strike="noStrike" cap="none" normalizeH="0" baseline="0" dirty="0" smtClean="0">
                <a:ln>
                  <a:noFill/>
                </a:ln>
                <a:solidFill>
                  <a:srgbClr val="F8F8F8"/>
                </a:solidFill>
                <a:effectLst/>
                <a:latin typeface="+mj-ea"/>
                <a:ea typeface="+mj-ea"/>
              </a:rPr>
              <a:t>朱会东</a:t>
            </a:r>
          </a:p>
        </p:txBody>
      </p:sp>
      <p:grpSp>
        <p:nvGrpSpPr>
          <p:cNvPr id="4104" name="组合 4103"/>
          <p:cNvGrpSpPr/>
          <p:nvPr/>
        </p:nvGrpSpPr>
        <p:grpSpPr>
          <a:xfrm>
            <a:off x="4557712" y="2095499"/>
            <a:ext cx="2881314" cy="2808287"/>
            <a:chOff x="4719637" y="877888"/>
            <a:chExt cx="2881314" cy="2808287"/>
          </a:xfrm>
        </p:grpSpPr>
        <p:sp>
          <p:nvSpPr>
            <p:cNvPr id="12"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4102" name="组合 4101"/>
          <p:cNvGrpSpPr/>
          <p:nvPr/>
        </p:nvGrpSpPr>
        <p:grpSpPr>
          <a:xfrm>
            <a:off x="5277644" y="2712243"/>
            <a:ext cx="1641475" cy="1571625"/>
            <a:chOff x="5395913" y="1517650"/>
            <a:chExt cx="1641475" cy="1571625"/>
          </a:xfrm>
        </p:grpSpPr>
        <p:sp>
          <p:nvSpPr>
            <p:cNvPr id="5" name="Freeform 5"/>
            <p:cNvSpPr>
              <a:spLocks noEditPoints="1"/>
            </p:cNvSpPr>
            <p:nvPr/>
          </p:nvSpPr>
          <p:spPr bwMode="auto">
            <a:xfrm>
              <a:off x="5395913" y="1517650"/>
              <a:ext cx="873125" cy="1127125"/>
            </a:xfrm>
            <a:custGeom>
              <a:avLst/>
              <a:gdLst>
                <a:gd name="T0" fmla="*/ 574 w 984"/>
                <a:gd name="T1" fmla="*/ 380 h 1262"/>
                <a:gd name="T2" fmla="*/ 723 w 984"/>
                <a:gd name="T3" fmla="*/ 167 h 1262"/>
                <a:gd name="T4" fmla="*/ 511 w 984"/>
                <a:gd name="T5" fmla="*/ 17 h 1262"/>
                <a:gd name="T6" fmla="*/ 361 w 984"/>
                <a:gd name="T7" fmla="*/ 230 h 1262"/>
                <a:gd name="T8" fmla="*/ 574 w 984"/>
                <a:gd name="T9" fmla="*/ 380 h 1262"/>
                <a:gd name="T10" fmla="*/ 938 w 984"/>
                <a:gd name="T11" fmla="*/ 665 h 1262"/>
                <a:gd name="T12" fmla="*/ 979 w 984"/>
                <a:gd name="T13" fmla="*/ 606 h 1262"/>
                <a:gd name="T14" fmla="*/ 920 w 984"/>
                <a:gd name="T15" fmla="*/ 565 h 1262"/>
                <a:gd name="T16" fmla="*/ 702 w 984"/>
                <a:gd name="T17" fmla="*/ 605 h 1262"/>
                <a:gd name="T18" fmla="*/ 554 w 984"/>
                <a:gd name="T19" fmla="*/ 441 h 1262"/>
                <a:gd name="T20" fmla="*/ 539 w 984"/>
                <a:gd name="T21" fmla="*/ 429 h 1262"/>
                <a:gd name="T22" fmla="*/ 530 w 984"/>
                <a:gd name="T23" fmla="*/ 425 h 1262"/>
                <a:gd name="T24" fmla="*/ 419 w 984"/>
                <a:gd name="T25" fmla="*/ 388 h 1262"/>
                <a:gd name="T26" fmla="*/ 419 w 984"/>
                <a:gd name="T27" fmla="*/ 388 h 1262"/>
                <a:gd name="T28" fmla="*/ 387 w 984"/>
                <a:gd name="T29" fmla="*/ 383 h 1262"/>
                <a:gd name="T30" fmla="*/ 141 w 984"/>
                <a:gd name="T31" fmla="*/ 426 h 1262"/>
                <a:gd name="T32" fmla="*/ 100 w 984"/>
                <a:gd name="T33" fmla="*/ 465 h 1262"/>
                <a:gd name="T34" fmla="*/ 11 w 984"/>
                <a:gd name="T35" fmla="*/ 689 h 1262"/>
                <a:gd name="T36" fmla="*/ 39 w 984"/>
                <a:gd name="T37" fmla="*/ 755 h 1262"/>
                <a:gd name="T38" fmla="*/ 105 w 984"/>
                <a:gd name="T39" fmla="*/ 727 h 1262"/>
                <a:gd name="T40" fmla="*/ 187 w 984"/>
                <a:gd name="T41" fmla="*/ 521 h 1262"/>
                <a:gd name="T42" fmla="*/ 313 w 984"/>
                <a:gd name="T43" fmla="*/ 499 h 1262"/>
                <a:gd name="T44" fmla="*/ 229 w 984"/>
                <a:gd name="T45" fmla="*/ 749 h 1262"/>
                <a:gd name="T46" fmla="*/ 225 w 984"/>
                <a:gd name="T47" fmla="*/ 766 h 1262"/>
                <a:gd name="T48" fmla="*/ 223 w 984"/>
                <a:gd name="T49" fmla="*/ 794 h 1262"/>
                <a:gd name="T50" fmla="*/ 263 w 984"/>
                <a:gd name="T51" fmla="*/ 1020 h 1262"/>
                <a:gd name="T52" fmla="*/ 61 w 984"/>
                <a:gd name="T53" fmla="*/ 1137 h 1262"/>
                <a:gd name="T54" fmla="*/ 39 w 984"/>
                <a:gd name="T55" fmla="*/ 1222 h 1262"/>
                <a:gd name="T56" fmla="*/ 124 w 984"/>
                <a:gd name="T57" fmla="*/ 1245 h 1262"/>
                <a:gd name="T58" fmla="*/ 359 w 984"/>
                <a:gd name="T59" fmla="*/ 1109 h 1262"/>
                <a:gd name="T60" fmla="*/ 370 w 984"/>
                <a:gd name="T61" fmla="*/ 1100 h 1262"/>
                <a:gd name="T62" fmla="*/ 393 w 984"/>
                <a:gd name="T63" fmla="*/ 1040 h 1262"/>
                <a:gd name="T64" fmla="*/ 365 w 984"/>
                <a:gd name="T65" fmla="*/ 881 h 1262"/>
                <a:gd name="T66" fmla="*/ 517 w 984"/>
                <a:gd name="T67" fmla="*/ 907 h 1262"/>
                <a:gd name="T68" fmla="*/ 547 w 984"/>
                <a:gd name="T69" fmla="*/ 1067 h 1262"/>
                <a:gd name="T70" fmla="*/ 620 w 984"/>
                <a:gd name="T71" fmla="*/ 1117 h 1262"/>
                <a:gd name="T72" fmla="*/ 670 w 984"/>
                <a:gd name="T73" fmla="*/ 1044 h 1262"/>
                <a:gd name="T74" fmla="*/ 632 w 984"/>
                <a:gd name="T75" fmla="*/ 847 h 1262"/>
                <a:gd name="T76" fmla="*/ 628 w 984"/>
                <a:gd name="T77" fmla="*/ 833 h 1262"/>
                <a:gd name="T78" fmla="*/ 579 w 984"/>
                <a:gd name="T79" fmla="*/ 792 h 1262"/>
                <a:gd name="T80" fmla="*/ 482 w 984"/>
                <a:gd name="T81" fmla="*/ 775 h 1262"/>
                <a:gd name="T82" fmla="*/ 546 w 984"/>
                <a:gd name="T83" fmla="*/ 583 h 1262"/>
                <a:gd name="T84" fmla="*/ 646 w 984"/>
                <a:gd name="T85" fmla="*/ 695 h 1262"/>
                <a:gd name="T86" fmla="*/ 701 w 984"/>
                <a:gd name="T87" fmla="*/ 709 h 1262"/>
                <a:gd name="T88" fmla="*/ 938 w 984"/>
                <a:gd name="T89" fmla="*/ 665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4" h="1262">
                  <a:moveTo>
                    <a:pt x="574" y="380"/>
                  </a:moveTo>
                  <a:cubicBezTo>
                    <a:pt x="674" y="362"/>
                    <a:pt x="741" y="267"/>
                    <a:pt x="723" y="167"/>
                  </a:cubicBezTo>
                  <a:cubicBezTo>
                    <a:pt x="706" y="67"/>
                    <a:pt x="611" y="0"/>
                    <a:pt x="511" y="17"/>
                  </a:cubicBezTo>
                  <a:cubicBezTo>
                    <a:pt x="411" y="35"/>
                    <a:pt x="344" y="130"/>
                    <a:pt x="361" y="230"/>
                  </a:cubicBezTo>
                  <a:cubicBezTo>
                    <a:pt x="379" y="330"/>
                    <a:pt x="474" y="397"/>
                    <a:pt x="574" y="380"/>
                  </a:cubicBezTo>
                  <a:close/>
                  <a:moveTo>
                    <a:pt x="938" y="665"/>
                  </a:moveTo>
                  <a:cubicBezTo>
                    <a:pt x="966" y="660"/>
                    <a:pt x="984" y="634"/>
                    <a:pt x="979" y="606"/>
                  </a:cubicBezTo>
                  <a:cubicBezTo>
                    <a:pt x="974" y="578"/>
                    <a:pt x="947" y="560"/>
                    <a:pt x="920" y="565"/>
                  </a:cubicBezTo>
                  <a:lnTo>
                    <a:pt x="702" y="605"/>
                  </a:lnTo>
                  <a:lnTo>
                    <a:pt x="554" y="441"/>
                  </a:lnTo>
                  <a:cubicBezTo>
                    <a:pt x="550" y="436"/>
                    <a:pt x="545" y="432"/>
                    <a:pt x="539" y="429"/>
                  </a:cubicBezTo>
                  <a:cubicBezTo>
                    <a:pt x="536" y="428"/>
                    <a:pt x="533" y="426"/>
                    <a:pt x="530" y="425"/>
                  </a:cubicBezTo>
                  <a:lnTo>
                    <a:pt x="419" y="388"/>
                  </a:lnTo>
                  <a:cubicBezTo>
                    <a:pt x="419" y="388"/>
                    <a:pt x="419" y="388"/>
                    <a:pt x="419" y="388"/>
                  </a:cubicBezTo>
                  <a:cubicBezTo>
                    <a:pt x="410" y="383"/>
                    <a:pt x="399" y="381"/>
                    <a:pt x="387" y="383"/>
                  </a:cubicBezTo>
                  <a:lnTo>
                    <a:pt x="141" y="426"/>
                  </a:lnTo>
                  <a:cubicBezTo>
                    <a:pt x="120" y="429"/>
                    <a:pt x="104" y="445"/>
                    <a:pt x="100" y="465"/>
                  </a:cubicBezTo>
                  <a:lnTo>
                    <a:pt x="11" y="689"/>
                  </a:lnTo>
                  <a:cubicBezTo>
                    <a:pt x="0" y="715"/>
                    <a:pt x="13" y="745"/>
                    <a:pt x="39" y="755"/>
                  </a:cubicBezTo>
                  <a:cubicBezTo>
                    <a:pt x="65" y="766"/>
                    <a:pt x="95" y="753"/>
                    <a:pt x="105" y="727"/>
                  </a:cubicBezTo>
                  <a:lnTo>
                    <a:pt x="187" y="521"/>
                  </a:lnTo>
                  <a:lnTo>
                    <a:pt x="313" y="499"/>
                  </a:lnTo>
                  <a:lnTo>
                    <a:pt x="229" y="749"/>
                  </a:lnTo>
                  <a:cubicBezTo>
                    <a:pt x="227" y="755"/>
                    <a:pt x="226" y="760"/>
                    <a:pt x="225" y="766"/>
                  </a:cubicBezTo>
                  <a:cubicBezTo>
                    <a:pt x="222" y="775"/>
                    <a:pt x="222" y="784"/>
                    <a:pt x="223" y="794"/>
                  </a:cubicBezTo>
                  <a:lnTo>
                    <a:pt x="263" y="1020"/>
                  </a:lnTo>
                  <a:lnTo>
                    <a:pt x="61" y="1137"/>
                  </a:lnTo>
                  <a:cubicBezTo>
                    <a:pt x="31" y="1154"/>
                    <a:pt x="21" y="1193"/>
                    <a:pt x="39" y="1222"/>
                  </a:cubicBezTo>
                  <a:cubicBezTo>
                    <a:pt x="56" y="1252"/>
                    <a:pt x="94" y="1262"/>
                    <a:pt x="124" y="1245"/>
                  </a:cubicBezTo>
                  <a:lnTo>
                    <a:pt x="359" y="1109"/>
                  </a:lnTo>
                  <a:cubicBezTo>
                    <a:pt x="363" y="1106"/>
                    <a:pt x="366" y="1103"/>
                    <a:pt x="370" y="1100"/>
                  </a:cubicBezTo>
                  <a:cubicBezTo>
                    <a:pt x="387" y="1087"/>
                    <a:pt x="397" y="1064"/>
                    <a:pt x="393" y="1040"/>
                  </a:cubicBezTo>
                  <a:lnTo>
                    <a:pt x="365" y="881"/>
                  </a:lnTo>
                  <a:lnTo>
                    <a:pt x="517" y="907"/>
                  </a:lnTo>
                  <a:lnTo>
                    <a:pt x="547" y="1067"/>
                  </a:lnTo>
                  <a:cubicBezTo>
                    <a:pt x="553" y="1101"/>
                    <a:pt x="586" y="1123"/>
                    <a:pt x="620" y="1117"/>
                  </a:cubicBezTo>
                  <a:cubicBezTo>
                    <a:pt x="654" y="1110"/>
                    <a:pt x="676" y="1078"/>
                    <a:pt x="670" y="1044"/>
                  </a:cubicBezTo>
                  <a:lnTo>
                    <a:pt x="632" y="847"/>
                  </a:lnTo>
                  <a:cubicBezTo>
                    <a:pt x="631" y="842"/>
                    <a:pt x="630" y="837"/>
                    <a:pt x="628" y="833"/>
                  </a:cubicBezTo>
                  <a:cubicBezTo>
                    <a:pt x="621" y="812"/>
                    <a:pt x="603" y="796"/>
                    <a:pt x="579" y="792"/>
                  </a:cubicBezTo>
                  <a:lnTo>
                    <a:pt x="482" y="775"/>
                  </a:lnTo>
                  <a:lnTo>
                    <a:pt x="546" y="583"/>
                  </a:lnTo>
                  <a:lnTo>
                    <a:pt x="646" y="695"/>
                  </a:lnTo>
                  <a:cubicBezTo>
                    <a:pt x="660" y="710"/>
                    <a:pt x="682" y="715"/>
                    <a:pt x="701" y="709"/>
                  </a:cubicBezTo>
                  <a:lnTo>
                    <a:pt x="938" y="665"/>
                  </a:ln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4096" name="组合 4095"/>
            <p:cNvGrpSpPr/>
            <p:nvPr/>
          </p:nvGrpSpPr>
          <p:grpSpPr>
            <a:xfrm>
              <a:off x="6116638" y="2249488"/>
              <a:ext cx="920750" cy="260350"/>
              <a:chOff x="6116638" y="2249488"/>
              <a:chExt cx="920750" cy="260350"/>
            </a:xfrm>
          </p:grpSpPr>
          <p:sp>
            <p:nvSpPr>
              <p:cNvPr id="6" name="Freeform 6"/>
              <p:cNvSpPr>
                <a:spLocks/>
              </p:cNvSpPr>
              <p:nvPr/>
            </p:nvSpPr>
            <p:spPr bwMode="auto">
              <a:xfrm>
                <a:off x="6116638" y="2249488"/>
                <a:ext cx="920750" cy="260350"/>
              </a:xfrm>
              <a:custGeom>
                <a:avLst/>
                <a:gdLst>
                  <a:gd name="T0" fmla="*/ 1006 w 1037"/>
                  <a:gd name="T1" fmla="*/ 245 h 291"/>
                  <a:gd name="T2" fmla="*/ 414 w 1037"/>
                  <a:gd name="T3" fmla="*/ 245 h 291"/>
                  <a:gd name="T4" fmla="*/ 200 w 1037"/>
                  <a:gd name="T5" fmla="*/ 245 h 291"/>
                  <a:gd name="T6" fmla="*/ 152 w 1037"/>
                  <a:gd name="T7" fmla="*/ 244 h 291"/>
                  <a:gd name="T8" fmla="*/ 81 w 1037"/>
                  <a:gd name="T9" fmla="*/ 100 h 291"/>
                  <a:gd name="T10" fmla="*/ 226 w 1037"/>
                  <a:gd name="T11" fmla="*/ 47 h 291"/>
                  <a:gd name="T12" fmla="*/ 447 w 1037"/>
                  <a:gd name="T13" fmla="*/ 47 h 291"/>
                  <a:gd name="T14" fmla="*/ 1007 w 1037"/>
                  <a:gd name="T15" fmla="*/ 47 h 291"/>
                  <a:gd name="T16" fmla="*/ 1007 w 1037"/>
                  <a:gd name="T17" fmla="*/ 0 h 291"/>
                  <a:gd name="T18" fmla="*/ 414 w 1037"/>
                  <a:gd name="T19" fmla="*/ 0 h 291"/>
                  <a:gd name="T20" fmla="*/ 200 w 1037"/>
                  <a:gd name="T21" fmla="*/ 0 h 291"/>
                  <a:gd name="T22" fmla="*/ 154 w 1037"/>
                  <a:gd name="T23" fmla="*/ 1 h 291"/>
                  <a:gd name="T24" fmla="*/ 28 w 1037"/>
                  <a:gd name="T25" fmla="*/ 110 h 291"/>
                  <a:gd name="T26" fmla="*/ 178 w 1037"/>
                  <a:gd name="T27" fmla="*/ 291 h 291"/>
                  <a:gd name="T28" fmla="*/ 356 w 1037"/>
                  <a:gd name="T29" fmla="*/ 291 h 291"/>
                  <a:gd name="T30" fmla="*/ 999 w 1037"/>
                  <a:gd name="T31" fmla="*/ 291 h 291"/>
                  <a:gd name="T32" fmla="*/ 1007 w 1037"/>
                  <a:gd name="T33" fmla="*/ 291 h 291"/>
                  <a:gd name="T34" fmla="*/ 1008 w 1037"/>
                  <a:gd name="T35" fmla="*/ 245 h 291"/>
                  <a:gd name="T36" fmla="*/ 1006 w 1037"/>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37" h="291">
                    <a:moveTo>
                      <a:pt x="1006" y="245"/>
                    </a:moveTo>
                    <a:lnTo>
                      <a:pt x="414" y="245"/>
                    </a:lnTo>
                    <a:lnTo>
                      <a:pt x="200" y="245"/>
                    </a:lnTo>
                    <a:cubicBezTo>
                      <a:pt x="184" y="245"/>
                      <a:pt x="168" y="246"/>
                      <a:pt x="152" y="244"/>
                    </a:cubicBezTo>
                    <a:cubicBezTo>
                      <a:pt x="86" y="233"/>
                      <a:pt x="52" y="158"/>
                      <a:pt x="81" y="100"/>
                    </a:cubicBezTo>
                    <a:cubicBezTo>
                      <a:pt x="110" y="42"/>
                      <a:pt x="172" y="47"/>
                      <a:pt x="226" y="47"/>
                    </a:cubicBezTo>
                    <a:lnTo>
                      <a:pt x="447" y="47"/>
                    </a:lnTo>
                    <a:lnTo>
                      <a:pt x="1007" y="47"/>
                    </a:lnTo>
                    <a:cubicBezTo>
                      <a:pt x="1037" y="47"/>
                      <a:pt x="1037" y="0"/>
                      <a:pt x="1007" y="0"/>
                    </a:cubicBezTo>
                    <a:lnTo>
                      <a:pt x="414" y="0"/>
                    </a:lnTo>
                    <a:lnTo>
                      <a:pt x="200" y="0"/>
                    </a:lnTo>
                    <a:cubicBezTo>
                      <a:pt x="184" y="0"/>
                      <a:pt x="169" y="0"/>
                      <a:pt x="154" y="1"/>
                    </a:cubicBezTo>
                    <a:cubicBezTo>
                      <a:pt x="93" y="7"/>
                      <a:pt x="44" y="52"/>
                      <a:pt x="28" y="110"/>
                    </a:cubicBezTo>
                    <a:cubicBezTo>
                      <a:pt x="0" y="207"/>
                      <a:pt x="84" y="291"/>
                      <a:pt x="178" y="291"/>
                    </a:cubicBezTo>
                    <a:lnTo>
                      <a:pt x="356" y="291"/>
                    </a:lnTo>
                    <a:lnTo>
                      <a:pt x="999" y="291"/>
                    </a:lnTo>
                    <a:lnTo>
                      <a:pt x="1007" y="291"/>
                    </a:lnTo>
                    <a:cubicBezTo>
                      <a:pt x="1036" y="291"/>
                      <a:pt x="1037" y="246"/>
                      <a:pt x="1008" y="245"/>
                    </a:cubicBezTo>
                    <a:cubicBezTo>
                      <a:pt x="1007" y="245"/>
                      <a:pt x="1007" y="245"/>
                      <a:pt x="1006"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noEditPoints="1"/>
              </p:cNvSpPr>
              <p:nvPr/>
            </p:nvSpPr>
            <p:spPr bwMode="auto">
              <a:xfrm>
                <a:off x="6199188" y="2305050"/>
                <a:ext cx="773113" cy="152400"/>
              </a:xfrm>
              <a:custGeom>
                <a:avLst/>
                <a:gdLst>
                  <a:gd name="T0" fmla="*/ 55 w 872"/>
                  <a:gd name="T1" fmla="*/ 170 h 170"/>
                  <a:gd name="T2" fmla="*/ 845 w 872"/>
                  <a:gd name="T3" fmla="*/ 170 h 170"/>
                  <a:gd name="T4" fmla="*/ 845 w 872"/>
                  <a:gd name="T5" fmla="*/ 128 h 170"/>
                  <a:gd name="T6" fmla="*/ 55 w 872"/>
                  <a:gd name="T7" fmla="*/ 128 h 170"/>
                  <a:gd name="T8" fmla="*/ 55 w 872"/>
                  <a:gd name="T9" fmla="*/ 170 h 170"/>
                  <a:gd name="T10" fmla="*/ 27 w 872"/>
                  <a:gd name="T11" fmla="*/ 106 h 170"/>
                  <a:gd name="T12" fmla="*/ 817 w 872"/>
                  <a:gd name="T13" fmla="*/ 106 h 170"/>
                  <a:gd name="T14" fmla="*/ 817 w 872"/>
                  <a:gd name="T15" fmla="*/ 64 h 170"/>
                  <a:gd name="T16" fmla="*/ 27 w 872"/>
                  <a:gd name="T17" fmla="*/ 64 h 170"/>
                  <a:gd name="T18" fmla="*/ 27 w 872"/>
                  <a:gd name="T19" fmla="*/ 106 h 170"/>
                  <a:gd name="T20" fmla="*/ 55 w 872"/>
                  <a:gd name="T21" fmla="*/ 42 h 170"/>
                  <a:gd name="T22" fmla="*/ 845 w 872"/>
                  <a:gd name="T23" fmla="*/ 42 h 170"/>
                  <a:gd name="T24" fmla="*/ 845 w 872"/>
                  <a:gd name="T25" fmla="*/ 0 h 170"/>
                  <a:gd name="T26" fmla="*/ 55 w 872"/>
                  <a:gd name="T27" fmla="*/ 0 h 170"/>
                  <a:gd name="T28" fmla="*/ 55 w 872"/>
                  <a:gd name="T29" fmla="*/ 4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2" h="170">
                    <a:moveTo>
                      <a:pt x="55" y="170"/>
                    </a:moveTo>
                    <a:lnTo>
                      <a:pt x="845" y="170"/>
                    </a:lnTo>
                    <a:cubicBezTo>
                      <a:pt x="872" y="170"/>
                      <a:pt x="872" y="128"/>
                      <a:pt x="845" y="128"/>
                    </a:cubicBezTo>
                    <a:lnTo>
                      <a:pt x="55" y="128"/>
                    </a:lnTo>
                    <a:cubicBezTo>
                      <a:pt x="28" y="128"/>
                      <a:pt x="28" y="170"/>
                      <a:pt x="55" y="170"/>
                    </a:cubicBezTo>
                    <a:close/>
                    <a:moveTo>
                      <a:pt x="27" y="106"/>
                    </a:moveTo>
                    <a:lnTo>
                      <a:pt x="817" y="106"/>
                    </a:lnTo>
                    <a:cubicBezTo>
                      <a:pt x="844" y="106"/>
                      <a:pt x="844" y="64"/>
                      <a:pt x="817" y="64"/>
                    </a:cubicBezTo>
                    <a:lnTo>
                      <a:pt x="27" y="64"/>
                    </a:lnTo>
                    <a:cubicBezTo>
                      <a:pt x="0" y="64"/>
                      <a:pt x="0" y="106"/>
                      <a:pt x="27" y="106"/>
                    </a:cubicBezTo>
                    <a:close/>
                    <a:moveTo>
                      <a:pt x="55" y="42"/>
                    </a:moveTo>
                    <a:lnTo>
                      <a:pt x="845" y="42"/>
                    </a:lnTo>
                    <a:cubicBezTo>
                      <a:pt x="872" y="42"/>
                      <a:pt x="872" y="0"/>
                      <a:pt x="845" y="0"/>
                    </a:cubicBezTo>
                    <a:lnTo>
                      <a:pt x="55" y="0"/>
                    </a:lnTo>
                    <a:cubicBezTo>
                      <a:pt x="28" y="0"/>
                      <a:pt x="28" y="42"/>
                      <a:pt x="55"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16"/>
              <p:cNvSpPr>
                <a:spLocks/>
              </p:cNvSpPr>
              <p:nvPr/>
            </p:nvSpPr>
            <p:spPr bwMode="auto">
              <a:xfrm>
                <a:off x="6777038" y="2303463"/>
                <a:ext cx="87313" cy="84138"/>
              </a:xfrm>
              <a:custGeom>
                <a:avLst/>
                <a:gdLst>
                  <a:gd name="T0" fmla="*/ 0 w 99"/>
                  <a:gd name="T1" fmla="*/ 0 h 93"/>
                  <a:gd name="T2" fmla="*/ 99 w 99"/>
                  <a:gd name="T3" fmla="*/ 0 h 93"/>
                  <a:gd name="T4" fmla="*/ 99 w 99"/>
                  <a:gd name="T5" fmla="*/ 93 h 93"/>
                  <a:gd name="T6" fmla="*/ 52 w 99"/>
                  <a:gd name="T7" fmla="*/ 74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98" name="组合 4097"/>
            <p:cNvGrpSpPr/>
            <p:nvPr/>
          </p:nvGrpSpPr>
          <p:grpSpPr>
            <a:xfrm>
              <a:off x="5797550" y="2540000"/>
              <a:ext cx="941388" cy="260350"/>
              <a:chOff x="5797550" y="2540000"/>
              <a:chExt cx="941388" cy="260350"/>
            </a:xfrm>
          </p:grpSpPr>
          <p:sp>
            <p:nvSpPr>
              <p:cNvPr id="8" name="Freeform 8"/>
              <p:cNvSpPr>
                <a:spLocks/>
              </p:cNvSpPr>
              <p:nvPr/>
            </p:nvSpPr>
            <p:spPr bwMode="auto">
              <a:xfrm>
                <a:off x="5797550" y="2540000"/>
                <a:ext cx="941388" cy="260350"/>
              </a:xfrm>
              <a:custGeom>
                <a:avLst/>
                <a:gdLst>
                  <a:gd name="T0" fmla="*/ 1029 w 1060"/>
                  <a:gd name="T1" fmla="*/ 245 h 292"/>
                  <a:gd name="T2" fmla="*/ 414 w 1060"/>
                  <a:gd name="T3" fmla="*/ 245 h 292"/>
                  <a:gd name="T4" fmla="*/ 199 w 1060"/>
                  <a:gd name="T5" fmla="*/ 245 h 292"/>
                  <a:gd name="T6" fmla="*/ 152 w 1060"/>
                  <a:gd name="T7" fmla="*/ 244 h 292"/>
                  <a:gd name="T8" fmla="*/ 81 w 1060"/>
                  <a:gd name="T9" fmla="*/ 101 h 292"/>
                  <a:gd name="T10" fmla="*/ 226 w 1060"/>
                  <a:gd name="T11" fmla="*/ 48 h 292"/>
                  <a:gd name="T12" fmla="*/ 446 w 1060"/>
                  <a:gd name="T13" fmla="*/ 48 h 292"/>
                  <a:gd name="T14" fmla="*/ 1029 w 1060"/>
                  <a:gd name="T15" fmla="*/ 48 h 292"/>
                  <a:gd name="T16" fmla="*/ 1029 w 1060"/>
                  <a:gd name="T17" fmla="*/ 1 h 292"/>
                  <a:gd name="T18" fmla="*/ 414 w 1060"/>
                  <a:gd name="T19" fmla="*/ 1 h 292"/>
                  <a:gd name="T20" fmla="*/ 199 w 1060"/>
                  <a:gd name="T21" fmla="*/ 1 h 292"/>
                  <a:gd name="T22" fmla="*/ 153 w 1060"/>
                  <a:gd name="T23" fmla="*/ 2 h 292"/>
                  <a:gd name="T24" fmla="*/ 28 w 1060"/>
                  <a:gd name="T25" fmla="*/ 110 h 292"/>
                  <a:gd name="T26" fmla="*/ 177 w 1060"/>
                  <a:gd name="T27" fmla="*/ 292 h 292"/>
                  <a:gd name="T28" fmla="*/ 356 w 1060"/>
                  <a:gd name="T29" fmla="*/ 292 h 292"/>
                  <a:gd name="T30" fmla="*/ 1022 w 1060"/>
                  <a:gd name="T31" fmla="*/ 292 h 292"/>
                  <a:gd name="T32" fmla="*/ 1029 w 1060"/>
                  <a:gd name="T33" fmla="*/ 292 h 292"/>
                  <a:gd name="T34" fmla="*/ 1031 w 1060"/>
                  <a:gd name="T35" fmla="*/ 245 h 292"/>
                  <a:gd name="T36" fmla="*/ 1029 w 1060"/>
                  <a:gd name="T37" fmla="*/ 245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0" h="292">
                    <a:moveTo>
                      <a:pt x="1029" y="245"/>
                    </a:moveTo>
                    <a:lnTo>
                      <a:pt x="414" y="245"/>
                    </a:lnTo>
                    <a:lnTo>
                      <a:pt x="199" y="245"/>
                    </a:lnTo>
                    <a:cubicBezTo>
                      <a:pt x="184" y="245"/>
                      <a:pt x="167" y="246"/>
                      <a:pt x="152" y="244"/>
                    </a:cubicBezTo>
                    <a:cubicBezTo>
                      <a:pt x="86" y="234"/>
                      <a:pt x="52" y="159"/>
                      <a:pt x="81" y="101"/>
                    </a:cubicBezTo>
                    <a:cubicBezTo>
                      <a:pt x="110" y="42"/>
                      <a:pt x="172" y="48"/>
                      <a:pt x="226" y="48"/>
                    </a:cubicBezTo>
                    <a:lnTo>
                      <a:pt x="446" y="48"/>
                    </a:lnTo>
                    <a:lnTo>
                      <a:pt x="1029" y="48"/>
                    </a:lnTo>
                    <a:cubicBezTo>
                      <a:pt x="1060" y="48"/>
                      <a:pt x="1060" y="1"/>
                      <a:pt x="1029" y="1"/>
                    </a:cubicBezTo>
                    <a:lnTo>
                      <a:pt x="414" y="1"/>
                    </a:lnTo>
                    <a:lnTo>
                      <a:pt x="199" y="1"/>
                    </a:lnTo>
                    <a:cubicBezTo>
                      <a:pt x="184" y="1"/>
                      <a:pt x="169" y="0"/>
                      <a:pt x="153" y="2"/>
                    </a:cubicBezTo>
                    <a:cubicBezTo>
                      <a:pt x="93" y="8"/>
                      <a:pt x="44" y="53"/>
                      <a:pt x="28" y="110"/>
                    </a:cubicBezTo>
                    <a:cubicBezTo>
                      <a:pt x="0" y="208"/>
                      <a:pt x="83" y="292"/>
                      <a:pt x="177" y="292"/>
                    </a:cubicBezTo>
                    <a:lnTo>
                      <a:pt x="356" y="292"/>
                    </a:lnTo>
                    <a:lnTo>
                      <a:pt x="1022" y="292"/>
                    </a:lnTo>
                    <a:lnTo>
                      <a:pt x="1029" y="292"/>
                    </a:lnTo>
                    <a:cubicBezTo>
                      <a:pt x="1059" y="292"/>
                      <a:pt x="1060" y="246"/>
                      <a:pt x="1031" y="245"/>
                    </a:cubicBezTo>
                    <a:cubicBezTo>
                      <a:pt x="1030" y="245"/>
                      <a:pt x="1029" y="245"/>
                      <a:pt x="1029"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noEditPoints="1"/>
              </p:cNvSpPr>
              <p:nvPr/>
            </p:nvSpPr>
            <p:spPr bwMode="auto">
              <a:xfrm>
                <a:off x="5880100" y="2595563"/>
                <a:ext cx="830263" cy="150813"/>
              </a:xfrm>
              <a:custGeom>
                <a:avLst/>
                <a:gdLst>
                  <a:gd name="T0" fmla="*/ 54 w 936"/>
                  <a:gd name="T1" fmla="*/ 169 h 169"/>
                  <a:gd name="T2" fmla="*/ 909 w 936"/>
                  <a:gd name="T3" fmla="*/ 169 h 169"/>
                  <a:gd name="T4" fmla="*/ 909 w 936"/>
                  <a:gd name="T5" fmla="*/ 127 h 169"/>
                  <a:gd name="T6" fmla="*/ 54 w 936"/>
                  <a:gd name="T7" fmla="*/ 127 h 169"/>
                  <a:gd name="T8" fmla="*/ 54 w 936"/>
                  <a:gd name="T9" fmla="*/ 169 h 169"/>
                  <a:gd name="T10" fmla="*/ 27 w 936"/>
                  <a:gd name="T11" fmla="*/ 105 h 169"/>
                  <a:gd name="T12" fmla="*/ 881 w 936"/>
                  <a:gd name="T13" fmla="*/ 105 h 169"/>
                  <a:gd name="T14" fmla="*/ 881 w 936"/>
                  <a:gd name="T15" fmla="*/ 63 h 169"/>
                  <a:gd name="T16" fmla="*/ 27 w 936"/>
                  <a:gd name="T17" fmla="*/ 63 h 169"/>
                  <a:gd name="T18" fmla="*/ 27 w 936"/>
                  <a:gd name="T19" fmla="*/ 105 h 169"/>
                  <a:gd name="T20" fmla="*/ 54 w 936"/>
                  <a:gd name="T21" fmla="*/ 41 h 169"/>
                  <a:gd name="T22" fmla="*/ 909 w 936"/>
                  <a:gd name="T23" fmla="*/ 41 h 169"/>
                  <a:gd name="T24" fmla="*/ 909 w 936"/>
                  <a:gd name="T25" fmla="*/ 0 h 169"/>
                  <a:gd name="T26" fmla="*/ 54 w 936"/>
                  <a:gd name="T27" fmla="*/ 0 h 169"/>
                  <a:gd name="T28" fmla="*/ 54 w 936"/>
                  <a:gd name="T29" fmla="*/ 4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36" h="169">
                    <a:moveTo>
                      <a:pt x="54" y="169"/>
                    </a:moveTo>
                    <a:lnTo>
                      <a:pt x="909" y="169"/>
                    </a:lnTo>
                    <a:cubicBezTo>
                      <a:pt x="936" y="169"/>
                      <a:pt x="936" y="127"/>
                      <a:pt x="909" y="127"/>
                    </a:cubicBezTo>
                    <a:lnTo>
                      <a:pt x="54" y="127"/>
                    </a:lnTo>
                    <a:cubicBezTo>
                      <a:pt x="28" y="127"/>
                      <a:pt x="28" y="169"/>
                      <a:pt x="54" y="169"/>
                    </a:cubicBezTo>
                    <a:close/>
                    <a:moveTo>
                      <a:pt x="27" y="105"/>
                    </a:moveTo>
                    <a:lnTo>
                      <a:pt x="881" y="105"/>
                    </a:lnTo>
                    <a:cubicBezTo>
                      <a:pt x="908" y="105"/>
                      <a:pt x="908" y="63"/>
                      <a:pt x="881" y="63"/>
                    </a:cubicBezTo>
                    <a:lnTo>
                      <a:pt x="27" y="63"/>
                    </a:lnTo>
                    <a:cubicBezTo>
                      <a:pt x="0" y="63"/>
                      <a:pt x="0" y="105"/>
                      <a:pt x="27" y="105"/>
                    </a:cubicBezTo>
                    <a:close/>
                    <a:moveTo>
                      <a:pt x="54" y="41"/>
                    </a:moveTo>
                    <a:lnTo>
                      <a:pt x="909" y="41"/>
                    </a:lnTo>
                    <a:cubicBezTo>
                      <a:pt x="936" y="41"/>
                      <a:pt x="936" y="0"/>
                      <a:pt x="909" y="0"/>
                    </a:cubicBezTo>
                    <a:lnTo>
                      <a:pt x="54" y="0"/>
                    </a:lnTo>
                    <a:cubicBezTo>
                      <a:pt x="28" y="0"/>
                      <a:pt x="28" y="41"/>
                      <a:pt x="54" y="41"/>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17"/>
              <p:cNvSpPr>
                <a:spLocks/>
              </p:cNvSpPr>
              <p:nvPr/>
            </p:nvSpPr>
            <p:spPr bwMode="auto">
              <a:xfrm>
                <a:off x="6540500" y="2593975"/>
                <a:ext cx="87313" cy="82550"/>
              </a:xfrm>
              <a:custGeom>
                <a:avLst/>
                <a:gdLst>
                  <a:gd name="T0" fmla="*/ 0 w 98"/>
                  <a:gd name="T1" fmla="*/ 0 h 93"/>
                  <a:gd name="T2" fmla="*/ 98 w 98"/>
                  <a:gd name="T3" fmla="*/ 0 h 93"/>
                  <a:gd name="T4" fmla="*/ 98 w 98"/>
                  <a:gd name="T5" fmla="*/ 93 h 93"/>
                  <a:gd name="T6" fmla="*/ 51 w 98"/>
                  <a:gd name="T7" fmla="*/ 74 h 93"/>
                  <a:gd name="T8" fmla="*/ 0 w 98"/>
                  <a:gd name="T9" fmla="*/ 93 h 93"/>
                  <a:gd name="T10" fmla="*/ 0 w 98"/>
                  <a:gd name="T11" fmla="*/ 0 h 93"/>
                </a:gdLst>
                <a:ahLst/>
                <a:cxnLst>
                  <a:cxn ang="0">
                    <a:pos x="T0" y="T1"/>
                  </a:cxn>
                  <a:cxn ang="0">
                    <a:pos x="T2" y="T3"/>
                  </a:cxn>
                  <a:cxn ang="0">
                    <a:pos x="T4" y="T5"/>
                  </a:cxn>
                  <a:cxn ang="0">
                    <a:pos x="T6" y="T7"/>
                  </a:cxn>
                  <a:cxn ang="0">
                    <a:pos x="T8" y="T9"/>
                  </a:cxn>
                  <a:cxn ang="0">
                    <a:pos x="T10" y="T11"/>
                  </a:cxn>
                </a:cxnLst>
                <a:rect l="0" t="0" r="r" b="b"/>
                <a:pathLst>
                  <a:path w="98" h="93">
                    <a:moveTo>
                      <a:pt x="0" y="0"/>
                    </a:moveTo>
                    <a:lnTo>
                      <a:pt x="98" y="0"/>
                    </a:lnTo>
                    <a:lnTo>
                      <a:pt x="98" y="93"/>
                    </a:lnTo>
                    <a:lnTo>
                      <a:pt x="51" y="74"/>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101" name="组合 4100"/>
            <p:cNvGrpSpPr/>
            <p:nvPr/>
          </p:nvGrpSpPr>
          <p:grpSpPr>
            <a:xfrm>
              <a:off x="5456238" y="2828925"/>
              <a:ext cx="998538" cy="260350"/>
              <a:chOff x="5456238" y="2828925"/>
              <a:chExt cx="998538" cy="260350"/>
            </a:xfrm>
          </p:grpSpPr>
          <p:sp>
            <p:nvSpPr>
              <p:cNvPr id="10" name="Freeform 10"/>
              <p:cNvSpPr>
                <a:spLocks/>
              </p:cNvSpPr>
              <p:nvPr/>
            </p:nvSpPr>
            <p:spPr bwMode="auto">
              <a:xfrm>
                <a:off x="5456238" y="2828925"/>
                <a:ext cx="998538" cy="260350"/>
              </a:xfrm>
              <a:custGeom>
                <a:avLst/>
                <a:gdLst>
                  <a:gd name="T0" fmla="*/ 1094 w 1125"/>
                  <a:gd name="T1" fmla="*/ 245 h 291"/>
                  <a:gd name="T2" fmla="*/ 413 w 1125"/>
                  <a:gd name="T3" fmla="*/ 245 h 291"/>
                  <a:gd name="T4" fmla="*/ 199 w 1125"/>
                  <a:gd name="T5" fmla="*/ 245 h 291"/>
                  <a:gd name="T6" fmla="*/ 152 w 1125"/>
                  <a:gd name="T7" fmla="*/ 243 h 291"/>
                  <a:gd name="T8" fmla="*/ 81 w 1125"/>
                  <a:gd name="T9" fmla="*/ 100 h 291"/>
                  <a:gd name="T10" fmla="*/ 226 w 1125"/>
                  <a:gd name="T11" fmla="*/ 47 h 291"/>
                  <a:gd name="T12" fmla="*/ 446 w 1125"/>
                  <a:gd name="T13" fmla="*/ 47 h 291"/>
                  <a:gd name="T14" fmla="*/ 1095 w 1125"/>
                  <a:gd name="T15" fmla="*/ 47 h 291"/>
                  <a:gd name="T16" fmla="*/ 1095 w 1125"/>
                  <a:gd name="T17" fmla="*/ 0 h 291"/>
                  <a:gd name="T18" fmla="*/ 413 w 1125"/>
                  <a:gd name="T19" fmla="*/ 0 h 291"/>
                  <a:gd name="T20" fmla="*/ 199 w 1125"/>
                  <a:gd name="T21" fmla="*/ 0 h 291"/>
                  <a:gd name="T22" fmla="*/ 153 w 1125"/>
                  <a:gd name="T23" fmla="*/ 1 h 291"/>
                  <a:gd name="T24" fmla="*/ 28 w 1125"/>
                  <a:gd name="T25" fmla="*/ 109 h 291"/>
                  <a:gd name="T26" fmla="*/ 177 w 1125"/>
                  <a:gd name="T27" fmla="*/ 291 h 291"/>
                  <a:gd name="T28" fmla="*/ 356 w 1125"/>
                  <a:gd name="T29" fmla="*/ 291 h 291"/>
                  <a:gd name="T30" fmla="*/ 1088 w 1125"/>
                  <a:gd name="T31" fmla="*/ 291 h 291"/>
                  <a:gd name="T32" fmla="*/ 1095 w 1125"/>
                  <a:gd name="T33" fmla="*/ 291 h 291"/>
                  <a:gd name="T34" fmla="*/ 1096 w 1125"/>
                  <a:gd name="T35" fmla="*/ 245 h 291"/>
                  <a:gd name="T36" fmla="*/ 1094 w 1125"/>
                  <a:gd name="T37" fmla="*/ 245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5" h="291">
                    <a:moveTo>
                      <a:pt x="1094" y="245"/>
                    </a:moveTo>
                    <a:lnTo>
                      <a:pt x="413" y="245"/>
                    </a:lnTo>
                    <a:lnTo>
                      <a:pt x="199" y="245"/>
                    </a:lnTo>
                    <a:cubicBezTo>
                      <a:pt x="184" y="245"/>
                      <a:pt x="167" y="246"/>
                      <a:pt x="152" y="243"/>
                    </a:cubicBezTo>
                    <a:cubicBezTo>
                      <a:pt x="85" y="233"/>
                      <a:pt x="52" y="158"/>
                      <a:pt x="81" y="100"/>
                    </a:cubicBezTo>
                    <a:cubicBezTo>
                      <a:pt x="110" y="42"/>
                      <a:pt x="172" y="47"/>
                      <a:pt x="226" y="47"/>
                    </a:cubicBezTo>
                    <a:lnTo>
                      <a:pt x="446" y="47"/>
                    </a:lnTo>
                    <a:lnTo>
                      <a:pt x="1095" y="47"/>
                    </a:lnTo>
                    <a:cubicBezTo>
                      <a:pt x="1125" y="47"/>
                      <a:pt x="1125" y="0"/>
                      <a:pt x="1095" y="0"/>
                    </a:cubicBezTo>
                    <a:lnTo>
                      <a:pt x="413" y="0"/>
                    </a:lnTo>
                    <a:lnTo>
                      <a:pt x="199" y="0"/>
                    </a:lnTo>
                    <a:cubicBezTo>
                      <a:pt x="184" y="0"/>
                      <a:pt x="168" y="0"/>
                      <a:pt x="153" y="1"/>
                    </a:cubicBezTo>
                    <a:cubicBezTo>
                      <a:pt x="92" y="7"/>
                      <a:pt x="44" y="52"/>
                      <a:pt x="28" y="109"/>
                    </a:cubicBezTo>
                    <a:cubicBezTo>
                      <a:pt x="0" y="207"/>
                      <a:pt x="83" y="291"/>
                      <a:pt x="177" y="291"/>
                    </a:cubicBezTo>
                    <a:lnTo>
                      <a:pt x="356" y="291"/>
                    </a:lnTo>
                    <a:lnTo>
                      <a:pt x="1088" y="291"/>
                    </a:lnTo>
                    <a:lnTo>
                      <a:pt x="1095" y="291"/>
                    </a:lnTo>
                    <a:cubicBezTo>
                      <a:pt x="1125" y="291"/>
                      <a:pt x="1125" y="246"/>
                      <a:pt x="1096" y="245"/>
                    </a:cubicBezTo>
                    <a:cubicBezTo>
                      <a:pt x="1096" y="245"/>
                      <a:pt x="1095" y="245"/>
                      <a:pt x="1094" y="245"/>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1"/>
              <p:cNvSpPr>
                <a:spLocks noEditPoints="1"/>
              </p:cNvSpPr>
              <p:nvPr/>
            </p:nvSpPr>
            <p:spPr bwMode="auto">
              <a:xfrm>
                <a:off x="5538788" y="2884488"/>
                <a:ext cx="868363" cy="150813"/>
              </a:xfrm>
              <a:custGeom>
                <a:avLst/>
                <a:gdLst>
                  <a:gd name="T0" fmla="*/ 54 w 979"/>
                  <a:gd name="T1" fmla="*/ 169 h 169"/>
                  <a:gd name="T2" fmla="*/ 952 w 979"/>
                  <a:gd name="T3" fmla="*/ 169 h 169"/>
                  <a:gd name="T4" fmla="*/ 952 w 979"/>
                  <a:gd name="T5" fmla="*/ 128 h 169"/>
                  <a:gd name="T6" fmla="*/ 54 w 979"/>
                  <a:gd name="T7" fmla="*/ 128 h 169"/>
                  <a:gd name="T8" fmla="*/ 54 w 979"/>
                  <a:gd name="T9" fmla="*/ 169 h 169"/>
                  <a:gd name="T10" fmla="*/ 26 w 979"/>
                  <a:gd name="T11" fmla="*/ 106 h 169"/>
                  <a:gd name="T12" fmla="*/ 924 w 979"/>
                  <a:gd name="T13" fmla="*/ 106 h 169"/>
                  <a:gd name="T14" fmla="*/ 924 w 979"/>
                  <a:gd name="T15" fmla="*/ 64 h 169"/>
                  <a:gd name="T16" fmla="*/ 26 w 979"/>
                  <a:gd name="T17" fmla="*/ 64 h 169"/>
                  <a:gd name="T18" fmla="*/ 26 w 979"/>
                  <a:gd name="T19" fmla="*/ 106 h 169"/>
                  <a:gd name="T20" fmla="*/ 54 w 979"/>
                  <a:gd name="T21" fmla="*/ 42 h 169"/>
                  <a:gd name="T22" fmla="*/ 952 w 979"/>
                  <a:gd name="T23" fmla="*/ 42 h 169"/>
                  <a:gd name="T24" fmla="*/ 952 w 979"/>
                  <a:gd name="T25" fmla="*/ 0 h 169"/>
                  <a:gd name="T26" fmla="*/ 54 w 979"/>
                  <a:gd name="T27" fmla="*/ 0 h 169"/>
                  <a:gd name="T28" fmla="*/ 54 w 979"/>
                  <a:gd name="T29" fmla="*/ 4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9" h="169">
                    <a:moveTo>
                      <a:pt x="54" y="169"/>
                    </a:moveTo>
                    <a:lnTo>
                      <a:pt x="952" y="169"/>
                    </a:lnTo>
                    <a:cubicBezTo>
                      <a:pt x="979" y="169"/>
                      <a:pt x="979" y="128"/>
                      <a:pt x="952" y="128"/>
                    </a:cubicBezTo>
                    <a:lnTo>
                      <a:pt x="54" y="128"/>
                    </a:lnTo>
                    <a:cubicBezTo>
                      <a:pt x="27" y="128"/>
                      <a:pt x="27" y="169"/>
                      <a:pt x="54" y="169"/>
                    </a:cubicBezTo>
                    <a:close/>
                    <a:moveTo>
                      <a:pt x="26" y="106"/>
                    </a:moveTo>
                    <a:lnTo>
                      <a:pt x="924" y="106"/>
                    </a:lnTo>
                    <a:cubicBezTo>
                      <a:pt x="951" y="106"/>
                      <a:pt x="951" y="64"/>
                      <a:pt x="924" y="64"/>
                    </a:cubicBezTo>
                    <a:lnTo>
                      <a:pt x="26" y="64"/>
                    </a:lnTo>
                    <a:cubicBezTo>
                      <a:pt x="0" y="64"/>
                      <a:pt x="0" y="106"/>
                      <a:pt x="26" y="106"/>
                    </a:cubicBezTo>
                    <a:close/>
                    <a:moveTo>
                      <a:pt x="54" y="42"/>
                    </a:moveTo>
                    <a:lnTo>
                      <a:pt x="952" y="42"/>
                    </a:lnTo>
                    <a:cubicBezTo>
                      <a:pt x="979" y="42"/>
                      <a:pt x="979" y="0"/>
                      <a:pt x="952" y="0"/>
                    </a:cubicBezTo>
                    <a:lnTo>
                      <a:pt x="54" y="0"/>
                    </a:lnTo>
                    <a:cubicBezTo>
                      <a:pt x="27" y="0"/>
                      <a:pt x="27" y="42"/>
                      <a:pt x="54" y="42"/>
                    </a:cubicBezTo>
                    <a:close/>
                  </a:path>
                </a:pathLst>
              </a:custGeom>
              <a:solidFill>
                <a:srgbClr val="E1E3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18"/>
              <p:cNvSpPr>
                <a:spLocks/>
              </p:cNvSpPr>
              <p:nvPr/>
            </p:nvSpPr>
            <p:spPr bwMode="auto">
              <a:xfrm>
                <a:off x="6234113" y="2884488"/>
                <a:ext cx="87313" cy="82550"/>
              </a:xfrm>
              <a:custGeom>
                <a:avLst/>
                <a:gdLst>
                  <a:gd name="T0" fmla="*/ 0 w 99"/>
                  <a:gd name="T1" fmla="*/ 0 h 93"/>
                  <a:gd name="T2" fmla="*/ 99 w 99"/>
                  <a:gd name="T3" fmla="*/ 0 h 93"/>
                  <a:gd name="T4" fmla="*/ 99 w 99"/>
                  <a:gd name="T5" fmla="*/ 93 h 93"/>
                  <a:gd name="T6" fmla="*/ 52 w 99"/>
                  <a:gd name="T7" fmla="*/ 75 h 93"/>
                  <a:gd name="T8" fmla="*/ 0 w 99"/>
                  <a:gd name="T9" fmla="*/ 93 h 93"/>
                  <a:gd name="T10" fmla="*/ 0 w 99"/>
                  <a:gd name="T11" fmla="*/ 0 h 93"/>
                </a:gdLst>
                <a:ahLst/>
                <a:cxnLst>
                  <a:cxn ang="0">
                    <a:pos x="T0" y="T1"/>
                  </a:cxn>
                  <a:cxn ang="0">
                    <a:pos x="T2" y="T3"/>
                  </a:cxn>
                  <a:cxn ang="0">
                    <a:pos x="T4" y="T5"/>
                  </a:cxn>
                  <a:cxn ang="0">
                    <a:pos x="T6" y="T7"/>
                  </a:cxn>
                  <a:cxn ang="0">
                    <a:pos x="T8" y="T9"/>
                  </a:cxn>
                  <a:cxn ang="0">
                    <a:pos x="T10" y="T11"/>
                  </a:cxn>
                </a:cxnLst>
                <a:rect l="0" t="0" r="r" b="b"/>
                <a:pathLst>
                  <a:path w="99" h="93">
                    <a:moveTo>
                      <a:pt x="0" y="0"/>
                    </a:moveTo>
                    <a:lnTo>
                      <a:pt x="99" y="0"/>
                    </a:lnTo>
                    <a:lnTo>
                      <a:pt x="99" y="93"/>
                    </a:lnTo>
                    <a:lnTo>
                      <a:pt x="52" y="75"/>
                    </a:lnTo>
                    <a:lnTo>
                      <a:pt x="0" y="93"/>
                    </a:lnTo>
                    <a:lnTo>
                      <a:pt x="0" y="0"/>
                    </a:lnTo>
                    <a:close/>
                  </a:path>
                </a:pathLst>
              </a:custGeom>
              <a:solidFill>
                <a:srgbClr val="ED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111" name="组合 4110"/>
          <p:cNvGrpSpPr/>
          <p:nvPr/>
        </p:nvGrpSpPr>
        <p:grpSpPr>
          <a:xfrm>
            <a:off x="10850909" y="6165304"/>
            <a:ext cx="939800" cy="368300"/>
            <a:chOff x="8618538" y="979488"/>
            <a:chExt cx="939800" cy="368300"/>
          </a:xfrm>
        </p:grpSpPr>
        <p:sp>
          <p:nvSpPr>
            <p:cNvPr id="4109" name="Freeform 22"/>
            <p:cNvSpPr>
              <a:spLocks/>
            </p:cNvSpPr>
            <p:nvPr/>
          </p:nvSpPr>
          <p:spPr bwMode="auto">
            <a:xfrm>
              <a:off x="9380538" y="979488"/>
              <a:ext cx="177800" cy="368300"/>
            </a:xfrm>
            <a:custGeom>
              <a:avLst/>
              <a:gdLst>
                <a:gd name="T0" fmla="*/ 9 w 265"/>
                <a:gd name="T1" fmla="*/ 2 h 543"/>
                <a:gd name="T2" fmla="*/ 9 w 265"/>
                <a:gd name="T3" fmla="*/ 2 h 543"/>
                <a:gd name="T4" fmla="*/ 29 w 265"/>
                <a:gd name="T5" fmla="*/ 6 h 543"/>
                <a:gd name="T6" fmla="*/ 263 w 265"/>
                <a:gd name="T7" fmla="*/ 266 h 543"/>
                <a:gd name="T8" fmla="*/ 265 w 265"/>
                <a:gd name="T9" fmla="*/ 271 h 543"/>
                <a:gd name="T10" fmla="*/ 265 w 265"/>
                <a:gd name="T11" fmla="*/ 271 h 543"/>
                <a:gd name="T12" fmla="*/ 263 w 265"/>
                <a:gd name="T13" fmla="*/ 276 h 543"/>
                <a:gd name="T14" fmla="*/ 29 w 265"/>
                <a:gd name="T15" fmla="*/ 537 h 543"/>
                <a:gd name="T16" fmla="*/ 9 w 265"/>
                <a:gd name="T17" fmla="*/ 540 h 543"/>
                <a:gd name="T18" fmla="*/ 9 w 265"/>
                <a:gd name="T19" fmla="*/ 540 h 543"/>
                <a:gd name="T20" fmla="*/ 4 w 265"/>
                <a:gd name="T21" fmla="*/ 528 h 543"/>
                <a:gd name="T22" fmla="*/ 234 w 265"/>
                <a:gd name="T23" fmla="*/ 271 h 543"/>
                <a:gd name="T24" fmla="*/ 4 w 265"/>
                <a:gd name="T25" fmla="*/ 15 h 543"/>
                <a:gd name="T26" fmla="*/ 9 w 265"/>
                <a:gd name="T27" fmla="*/ 2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5" h="543">
                  <a:moveTo>
                    <a:pt x="9" y="2"/>
                  </a:moveTo>
                  <a:lnTo>
                    <a:pt x="9" y="2"/>
                  </a:lnTo>
                  <a:cubicBezTo>
                    <a:pt x="16" y="0"/>
                    <a:pt x="25" y="1"/>
                    <a:pt x="29" y="6"/>
                  </a:cubicBezTo>
                  <a:lnTo>
                    <a:pt x="263" y="266"/>
                  </a:lnTo>
                  <a:cubicBezTo>
                    <a:pt x="264" y="268"/>
                    <a:pt x="265" y="270"/>
                    <a:pt x="265" y="271"/>
                  </a:cubicBezTo>
                  <a:lnTo>
                    <a:pt x="265" y="271"/>
                  </a:lnTo>
                  <a:cubicBezTo>
                    <a:pt x="265" y="273"/>
                    <a:pt x="264" y="275"/>
                    <a:pt x="263" y="276"/>
                  </a:cubicBezTo>
                  <a:lnTo>
                    <a:pt x="29" y="537"/>
                  </a:lnTo>
                  <a:cubicBezTo>
                    <a:pt x="25" y="541"/>
                    <a:pt x="16" y="543"/>
                    <a:pt x="9" y="540"/>
                  </a:cubicBezTo>
                  <a:lnTo>
                    <a:pt x="9" y="540"/>
                  </a:lnTo>
                  <a:cubicBezTo>
                    <a:pt x="2" y="538"/>
                    <a:pt x="0" y="532"/>
                    <a:pt x="4" y="528"/>
                  </a:cubicBezTo>
                  <a:lnTo>
                    <a:pt x="234" y="271"/>
                  </a:lnTo>
                  <a:lnTo>
                    <a:pt x="4" y="15"/>
                  </a:lnTo>
                  <a:cubicBezTo>
                    <a:pt x="0" y="10"/>
                    <a:pt x="2" y="5"/>
                    <a:pt x="9"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10" name="Freeform 23"/>
            <p:cNvSpPr>
              <a:spLocks noEditPoints="1"/>
            </p:cNvSpPr>
            <p:nvPr/>
          </p:nvSpPr>
          <p:spPr bwMode="auto">
            <a:xfrm>
              <a:off x="8618538" y="1139826"/>
              <a:ext cx="769938" cy="66675"/>
            </a:xfrm>
            <a:custGeom>
              <a:avLst/>
              <a:gdLst>
                <a:gd name="T0" fmla="*/ 50 w 1145"/>
                <a:gd name="T1" fmla="*/ 0 h 100"/>
                <a:gd name="T2" fmla="*/ 101 w 1145"/>
                <a:gd name="T3" fmla="*/ 50 h 100"/>
                <a:gd name="T4" fmla="*/ 50 w 1145"/>
                <a:gd name="T5" fmla="*/ 100 h 100"/>
                <a:gd name="T6" fmla="*/ 0 w 1145"/>
                <a:gd name="T7" fmla="*/ 50 h 100"/>
                <a:gd name="T8" fmla="*/ 50 w 1145"/>
                <a:gd name="T9" fmla="*/ 0 h 100"/>
                <a:gd name="T10" fmla="*/ 244 w 1145"/>
                <a:gd name="T11" fmla="*/ 0 h 100"/>
                <a:gd name="T12" fmla="*/ 294 w 1145"/>
                <a:gd name="T13" fmla="*/ 50 h 100"/>
                <a:gd name="T14" fmla="*/ 244 w 1145"/>
                <a:gd name="T15" fmla="*/ 100 h 100"/>
                <a:gd name="T16" fmla="*/ 193 w 1145"/>
                <a:gd name="T17" fmla="*/ 50 h 100"/>
                <a:gd name="T18" fmla="*/ 244 w 1145"/>
                <a:gd name="T19" fmla="*/ 0 h 100"/>
                <a:gd name="T20" fmla="*/ 437 w 1145"/>
                <a:gd name="T21" fmla="*/ 0 h 100"/>
                <a:gd name="T22" fmla="*/ 487 w 1145"/>
                <a:gd name="T23" fmla="*/ 50 h 100"/>
                <a:gd name="T24" fmla="*/ 437 w 1145"/>
                <a:gd name="T25" fmla="*/ 100 h 100"/>
                <a:gd name="T26" fmla="*/ 387 w 1145"/>
                <a:gd name="T27" fmla="*/ 50 h 100"/>
                <a:gd name="T28" fmla="*/ 437 w 1145"/>
                <a:gd name="T29" fmla="*/ 0 h 100"/>
                <a:gd name="T30" fmla="*/ 1095 w 1145"/>
                <a:gd name="T31" fmla="*/ 0 h 100"/>
                <a:gd name="T32" fmla="*/ 1145 w 1145"/>
                <a:gd name="T33" fmla="*/ 50 h 100"/>
                <a:gd name="T34" fmla="*/ 1095 w 1145"/>
                <a:gd name="T35" fmla="*/ 100 h 100"/>
                <a:gd name="T36" fmla="*/ 1044 w 1145"/>
                <a:gd name="T37" fmla="*/ 50 h 100"/>
                <a:gd name="T38" fmla="*/ 1095 w 1145"/>
                <a:gd name="T39" fmla="*/ 0 h 100"/>
                <a:gd name="T40" fmla="*/ 902 w 1145"/>
                <a:gd name="T41" fmla="*/ 0 h 100"/>
                <a:gd name="T42" fmla="*/ 952 w 1145"/>
                <a:gd name="T43" fmla="*/ 50 h 100"/>
                <a:gd name="T44" fmla="*/ 902 w 1145"/>
                <a:gd name="T45" fmla="*/ 100 h 100"/>
                <a:gd name="T46" fmla="*/ 851 w 1145"/>
                <a:gd name="T47" fmla="*/ 50 h 100"/>
                <a:gd name="T48" fmla="*/ 902 w 1145"/>
                <a:gd name="T49" fmla="*/ 0 h 100"/>
                <a:gd name="T50" fmla="*/ 708 w 1145"/>
                <a:gd name="T51" fmla="*/ 0 h 100"/>
                <a:gd name="T52" fmla="*/ 759 w 1145"/>
                <a:gd name="T53" fmla="*/ 50 h 100"/>
                <a:gd name="T54" fmla="*/ 708 w 1145"/>
                <a:gd name="T55" fmla="*/ 100 h 100"/>
                <a:gd name="T56" fmla="*/ 658 w 1145"/>
                <a:gd name="T57" fmla="*/ 50 h 100"/>
                <a:gd name="T58" fmla="*/ 708 w 1145"/>
                <a:gd name="T59"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5" h="100">
                  <a:moveTo>
                    <a:pt x="50" y="0"/>
                  </a:moveTo>
                  <a:cubicBezTo>
                    <a:pt x="78" y="0"/>
                    <a:pt x="101" y="22"/>
                    <a:pt x="101" y="50"/>
                  </a:cubicBezTo>
                  <a:cubicBezTo>
                    <a:pt x="101" y="78"/>
                    <a:pt x="78" y="100"/>
                    <a:pt x="50" y="100"/>
                  </a:cubicBezTo>
                  <a:cubicBezTo>
                    <a:pt x="23" y="100"/>
                    <a:pt x="0" y="78"/>
                    <a:pt x="0" y="50"/>
                  </a:cubicBezTo>
                  <a:cubicBezTo>
                    <a:pt x="0" y="22"/>
                    <a:pt x="23" y="0"/>
                    <a:pt x="50" y="0"/>
                  </a:cubicBezTo>
                  <a:close/>
                  <a:moveTo>
                    <a:pt x="244" y="0"/>
                  </a:moveTo>
                  <a:cubicBezTo>
                    <a:pt x="271" y="0"/>
                    <a:pt x="294" y="22"/>
                    <a:pt x="294" y="50"/>
                  </a:cubicBezTo>
                  <a:cubicBezTo>
                    <a:pt x="294" y="78"/>
                    <a:pt x="271" y="100"/>
                    <a:pt x="244" y="100"/>
                  </a:cubicBezTo>
                  <a:cubicBezTo>
                    <a:pt x="216" y="100"/>
                    <a:pt x="193" y="78"/>
                    <a:pt x="193" y="50"/>
                  </a:cubicBezTo>
                  <a:cubicBezTo>
                    <a:pt x="193" y="22"/>
                    <a:pt x="216" y="0"/>
                    <a:pt x="244" y="0"/>
                  </a:cubicBezTo>
                  <a:close/>
                  <a:moveTo>
                    <a:pt x="437" y="0"/>
                  </a:moveTo>
                  <a:cubicBezTo>
                    <a:pt x="465" y="0"/>
                    <a:pt x="487" y="22"/>
                    <a:pt x="487" y="50"/>
                  </a:cubicBezTo>
                  <a:cubicBezTo>
                    <a:pt x="487" y="78"/>
                    <a:pt x="465" y="100"/>
                    <a:pt x="437" y="100"/>
                  </a:cubicBezTo>
                  <a:cubicBezTo>
                    <a:pt x="409" y="100"/>
                    <a:pt x="387" y="78"/>
                    <a:pt x="387" y="50"/>
                  </a:cubicBezTo>
                  <a:cubicBezTo>
                    <a:pt x="387" y="22"/>
                    <a:pt x="409" y="0"/>
                    <a:pt x="437" y="0"/>
                  </a:cubicBezTo>
                  <a:close/>
                  <a:moveTo>
                    <a:pt x="1095" y="0"/>
                  </a:moveTo>
                  <a:cubicBezTo>
                    <a:pt x="1123" y="0"/>
                    <a:pt x="1145" y="22"/>
                    <a:pt x="1145" y="50"/>
                  </a:cubicBezTo>
                  <a:cubicBezTo>
                    <a:pt x="1145" y="78"/>
                    <a:pt x="1123" y="100"/>
                    <a:pt x="1095" y="100"/>
                  </a:cubicBezTo>
                  <a:cubicBezTo>
                    <a:pt x="1067" y="100"/>
                    <a:pt x="1044" y="78"/>
                    <a:pt x="1044" y="50"/>
                  </a:cubicBezTo>
                  <a:cubicBezTo>
                    <a:pt x="1044" y="22"/>
                    <a:pt x="1067" y="0"/>
                    <a:pt x="1095" y="0"/>
                  </a:cubicBezTo>
                  <a:close/>
                  <a:moveTo>
                    <a:pt x="902" y="0"/>
                  </a:moveTo>
                  <a:cubicBezTo>
                    <a:pt x="929" y="0"/>
                    <a:pt x="952" y="22"/>
                    <a:pt x="952" y="50"/>
                  </a:cubicBezTo>
                  <a:cubicBezTo>
                    <a:pt x="952" y="78"/>
                    <a:pt x="929" y="100"/>
                    <a:pt x="902" y="100"/>
                  </a:cubicBezTo>
                  <a:cubicBezTo>
                    <a:pt x="874" y="100"/>
                    <a:pt x="851" y="78"/>
                    <a:pt x="851" y="50"/>
                  </a:cubicBezTo>
                  <a:cubicBezTo>
                    <a:pt x="851" y="22"/>
                    <a:pt x="874" y="0"/>
                    <a:pt x="902" y="0"/>
                  </a:cubicBezTo>
                  <a:close/>
                  <a:moveTo>
                    <a:pt x="708" y="0"/>
                  </a:moveTo>
                  <a:cubicBezTo>
                    <a:pt x="736" y="0"/>
                    <a:pt x="759" y="22"/>
                    <a:pt x="759" y="50"/>
                  </a:cubicBezTo>
                  <a:cubicBezTo>
                    <a:pt x="759" y="78"/>
                    <a:pt x="736" y="100"/>
                    <a:pt x="708" y="100"/>
                  </a:cubicBezTo>
                  <a:cubicBezTo>
                    <a:pt x="680" y="100"/>
                    <a:pt x="658" y="78"/>
                    <a:pt x="658" y="50"/>
                  </a:cubicBezTo>
                  <a:cubicBezTo>
                    <a:pt x="658" y="22"/>
                    <a:pt x="680" y="0"/>
                    <a:pt x="708"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advTm="18849">
        <p14:flash/>
      </p:transition>
    </mc:Choice>
    <mc:Fallback xmlns="">
      <p:transition spd="slow" advTm="18849">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14:presetBounceEnd="6000">
                                      <p:stCondLst>
                                        <p:cond delay="0"/>
                                      </p:stCondLst>
                                      <p:childTnLst>
                                        <p:animRot by="21600000" p14:bounceEnd="6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3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8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30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104"/>
                                            </p:tgtEl>
                                            <p:attrNameLst>
                                              <p:attrName>style.visibility</p:attrName>
                                            </p:attrNameLst>
                                          </p:cBhvr>
                                          <p:to>
                                            <p:strVal val="visible"/>
                                          </p:to>
                                        </p:set>
                                        <p:animEffect transition="in" filter="wheel(1)">
                                          <p:cBhvr>
                                            <p:cTn id="7" dur="2000"/>
                                            <p:tgtEl>
                                              <p:spTgt spid="4104"/>
                                            </p:tgtEl>
                                          </p:cBhvr>
                                        </p:animEffect>
                                      </p:childTnLst>
                                    </p:cTn>
                                  </p:par>
                                  <p:par>
                                    <p:cTn id="8" presetID="8" presetClass="emph" presetSubtype="0" fill="hold" nodeType="withEffect">
                                      <p:stCondLst>
                                        <p:cond delay="0"/>
                                      </p:stCondLst>
                                      <p:childTnLst>
                                        <p:animRot by="21600000">
                                          <p:cBhvr>
                                            <p:cTn id="9" dur="3000" fill="hold"/>
                                            <p:tgtEl>
                                              <p:spTgt spid="4104"/>
                                            </p:tgtEl>
                                            <p:attrNameLst>
                                              <p:attrName>r</p:attrName>
                                            </p:attrNameLst>
                                          </p:cBhvr>
                                        </p:animRot>
                                      </p:childTnLst>
                                    </p:cTn>
                                  </p:par>
                                </p:childTnLst>
                              </p:cTn>
                            </p:par>
                            <p:par>
                              <p:cTn id="10" fill="hold">
                                <p:stCondLst>
                                  <p:cond delay="3000"/>
                                </p:stCondLst>
                                <p:childTnLst>
                                  <p:par>
                                    <p:cTn id="11" presetID="26" presetClass="emph" presetSubtype="0" fill="hold" nodeType="afterEffect">
                                      <p:stCondLst>
                                        <p:cond delay="0"/>
                                      </p:stCondLst>
                                      <p:childTnLst>
                                        <p:animEffect transition="out" filter="fade">
                                          <p:cBhvr>
                                            <p:cTn id="12" dur="2000" tmFilter="0, 0; .2, .5; .8, .5; 1, 0"/>
                                            <p:tgtEl>
                                              <p:spTgt spid="4104"/>
                                            </p:tgtEl>
                                          </p:cBhvr>
                                        </p:animEffect>
                                        <p:animScale>
                                          <p:cBhvr>
                                            <p:cTn id="13" dur="1000" autoRev="1" fill="hold"/>
                                            <p:tgtEl>
                                              <p:spTgt spid="4104"/>
                                            </p:tgtEl>
                                          </p:cBhvr>
                                          <p:by x="105000" y="105000"/>
                                        </p:animScale>
                                      </p:childTnLst>
                                    </p:cTn>
                                  </p:par>
                                </p:childTnLst>
                              </p:cTn>
                            </p:par>
                            <p:par>
                              <p:cTn id="14" fill="hold">
                                <p:stCondLst>
                                  <p:cond delay="5000"/>
                                </p:stCondLst>
                                <p:childTnLst>
                                  <p:par>
                                    <p:cTn id="15" presetID="10" presetClass="entr" presetSubtype="0" fill="hold" nodeType="afterEffect">
                                      <p:stCondLst>
                                        <p:cond delay="1000"/>
                                      </p:stCondLst>
                                      <p:childTnLst>
                                        <p:set>
                                          <p:cBhvr>
                                            <p:cTn id="16" dur="1" fill="hold">
                                              <p:stCondLst>
                                                <p:cond delay="0"/>
                                              </p:stCondLst>
                                            </p:cTn>
                                            <p:tgtEl>
                                              <p:spTgt spid="4102"/>
                                            </p:tgtEl>
                                            <p:attrNameLst>
                                              <p:attrName>style.visibility</p:attrName>
                                            </p:attrNameLst>
                                          </p:cBhvr>
                                          <p:to>
                                            <p:strVal val="visible"/>
                                          </p:to>
                                        </p:set>
                                        <p:animEffect transition="in" filter="fade">
                                          <p:cBhvr>
                                            <p:cTn id="17" dur="2000"/>
                                            <p:tgtEl>
                                              <p:spTgt spid="4102"/>
                                            </p:tgtEl>
                                          </p:cBhvr>
                                        </p:animEffect>
                                      </p:childTnLst>
                                    </p:cTn>
                                  </p:par>
                                </p:childTnLst>
                              </p:cTn>
                            </p:par>
                            <p:par>
                              <p:cTn id="18" fill="hold">
                                <p:stCondLst>
                                  <p:cond delay="8000"/>
                                </p:stCondLst>
                                <p:childTnLst>
                                  <p:par>
                                    <p:cTn id="19" presetID="64" presetClass="path" presetSubtype="0" accel="50000" decel="50000" fill="hold" nodeType="afterEffect">
                                      <p:stCondLst>
                                        <p:cond delay="0"/>
                                      </p:stCondLst>
                                      <p:childTnLst>
                                        <p:animMotion origin="layout" path="M 2.91667E-6 4.81481E-6 L 2.91667E-6 -0.19908 " pathEditMode="relative" rAng="0" ptsTypes="AA">
                                          <p:cBhvr>
                                            <p:cTn id="20" dur="2000" fill="hold"/>
                                            <p:tgtEl>
                                              <p:spTgt spid="4104"/>
                                            </p:tgtEl>
                                            <p:attrNameLst>
                                              <p:attrName>ppt_x</p:attrName>
                                              <p:attrName>ppt_y</p:attrName>
                                            </p:attrNameLst>
                                          </p:cBhvr>
                                          <p:rCtr x="0" y="-9954"/>
                                        </p:animMotion>
                                      </p:childTnLst>
                                    </p:cTn>
                                  </p:par>
                                  <p:par>
                                    <p:cTn id="21" presetID="64" presetClass="path" presetSubtype="0" accel="50000" decel="50000" fill="hold" nodeType="withEffect">
                                      <p:stCondLst>
                                        <p:cond delay="0"/>
                                      </p:stCondLst>
                                      <p:childTnLst>
                                        <p:animMotion origin="layout" path="M -4.16667E-7 -3.7037E-6 L -4.16667E-7 -0.19884 " pathEditMode="relative" rAng="0" ptsTypes="AA">
                                          <p:cBhvr>
                                            <p:cTn id="22" dur="2000" fill="hold"/>
                                            <p:tgtEl>
                                              <p:spTgt spid="4102"/>
                                            </p:tgtEl>
                                            <p:attrNameLst>
                                              <p:attrName>ppt_x</p:attrName>
                                              <p:attrName>ppt_y</p:attrName>
                                            </p:attrNameLst>
                                          </p:cBhvr>
                                          <p:rCtr x="0" y="-9954"/>
                                        </p:animMotion>
                                      </p:childTnLst>
                                    </p:cTn>
                                  </p:par>
                                </p:childTnLst>
                              </p:cTn>
                            </p:par>
                            <p:par>
                              <p:cTn id="23" fill="hold">
                                <p:stCondLst>
                                  <p:cond delay="10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4099"/>
                                            </p:tgtEl>
                                            <p:attrNameLst>
                                              <p:attrName>style.visibility</p:attrName>
                                            </p:attrNameLst>
                                          </p:cBhvr>
                                          <p:to>
                                            <p:strVal val="visible"/>
                                          </p:to>
                                        </p:set>
                                        <p:anim calcmode="lin" valueType="num">
                                          <p:cBhvr>
                                            <p:cTn id="26" dur="500" fill="hold"/>
                                            <p:tgtEl>
                                              <p:spTgt spid="4099"/>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4099"/>
                                            </p:tgtEl>
                                            <p:attrNameLst>
                                              <p:attrName>ppt_y</p:attrName>
                                            </p:attrNameLst>
                                          </p:cBhvr>
                                          <p:tavLst>
                                            <p:tav tm="0">
                                              <p:val>
                                                <p:strVal val="#ppt_y"/>
                                              </p:val>
                                            </p:tav>
                                            <p:tav tm="100000">
                                              <p:val>
                                                <p:strVal val="#ppt_y"/>
                                              </p:val>
                                            </p:tav>
                                          </p:tavLst>
                                        </p:anim>
                                        <p:anim calcmode="lin" valueType="num">
                                          <p:cBhvr>
                                            <p:cTn id="28" dur="500" fill="hold"/>
                                            <p:tgtEl>
                                              <p:spTgt spid="4099"/>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4099"/>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4099"/>
                                            </p:tgtEl>
                                          </p:cBhvr>
                                        </p:animEffect>
                                      </p:childTnLst>
                                    </p:cTn>
                                  </p:par>
                                  <p:par>
                                    <p:cTn id="31" presetID="2" presetClass="entr" presetSubtype="8" fill="hold" grpId="0" nodeType="withEffect">
                                      <p:stCondLst>
                                        <p:cond delay="0"/>
                                      </p:stCondLst>
                                      <p:childTnLst>
                                        <p:set>
                                          <p:cBhvr>
                                            <p:cTn id="32" dur="1" fill="hold">
                                              <p:stCondLst>
                                                <p:cond delay="0"/>
                                              </p:stCondLst>
                                            </p:cTn>
                                            <p:tgtEl>
                                              <p:spTgt spid="4100">
                                                <p:txEl>
                                                  <p:pRg st="0" end="0"/>
                                                </p:txEl>
                                              </p:spTgt>
                                            </p:tgtEl>
                                            <p:attrNameLst>
                                              <p:attrName>style.visibility</p:attrName>
                                            </p:attrNameLst>
                                          </p:cBhvr>
                                          <p:to>
                                            <p:strVal val="visible"/>
                                          </p:to>
                                        </p:set>
                                        <p:anim calcmode="lin" valueType="num">
                                          <p:cBhvr additive="base">
                                            <p:cTn id="33" dur="500" fill="hold"/>
                                            <p:tgtEl>
                                              <p:spTgt spid="4100">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11300"/>
                                </p:stCondLst>
                                <p:childTnLst>
                                  <p:par>
                                    <p:cTn id="36" presetID="22" presetClass="entr" presetSubtype="8" fill="hold" grpId="0" nodeType="after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ipe(left)">
                                          <p:cBhvr>
                                            <p:cTn id="38" dur="500"/>
                                            <p:tgtEl>
                                              <p:spTgt spid="24"/>
                                            </p:tgtEl>
                                          </p:cBhvr>
                                        </p:animEffect>
                                      </p:childTnLst>
                                    </p:cTn>
                                  </p:par>
                                </p:childTnLst>
                              </p:cTn>
                            </p:par>
                            <p:par>
                              <p:cTn id="39" fill="hold">
                                <p:stCondLst>
                                  <p:cond delay="11800"/>
                                </p:stCondLst>
                                <p:childTnLst>
                                  <p:par>
                                    <p:cTn id="40" presetID="22" presetClass="entr" presetSubtype="2" fill="hold" grpId="0"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right)">
                                          <p:cBhvr>
                                            <p:cTn id="42" dur="500"/>
                                            <p:tgtEl>
                                              <p:spTgt spid="31"/>
                                            </p:tgtEl>
                                          </p:cBhvr>
                                        </p:animEffect>
                                      </p:childTnLst>
                                    </p:cTn>
                                  </p:par>
                                </p:childTnLst>
                              </p:cTn>
                            </p:par>
                            <p:par>
                              <p:cTn id="43" fill="hold">
                                <p:stCondLst>
                                  <p:cond delay="12300"/>
                                </p:stCondLst>
                                <p:childTnLst>
                                  <p:par>
                                    <p:cTn id="44" presetID="2" presetClass="entr" presetSubtype="8" fill="hold" nodeType="afterEffect">
                                      <p:stCondLst>
                                        <p:cond delay="0"/>
                                      </p:stCondLst>
                                      <p:childTnLst>
                                        <p:set>
                                          <p:cBhvr>
                                            <p:cTn id="45" dur="1" fill="hold">
                                              <p:stCondLst>
                                                <p:cond delay="0"/>
                                              </p:stCondLst>
                                            </p:cTn>
                                            <p:tgtEl>
                                              <p:spTgt spid="4111"/>
                                            </p:tgtEl>
                                            <p:attrNameLst>
                                              <p:attrName>style.visibility</p:attrName>
                                            </p:attrNameLst>
                                          </p:cBhvr>
                                          <p:to>
                                            <p:strVal val="visible"/>
                                          </p:to>
                                        </p:set>
                                        <p:anim calcmode="lin" valueType="num">
                                          <p:cBhvr additive="base">
                                            <p:cTn id="46" dur="500" fill="hold"/>
                                            <p:tgtEl>
                                              <p:spTgt spid="4111"/>
                                            </p:tgtEl>
                                            <p:attrNameLst>
                                              <p:attrName>ppt_x</p:attrName>
                                            </p:attrNameLst>
                                          </p:cBhvr>
                                          <p:tavLst>
                                            <p:tav tm="0">
                                              <p:val>
                                                <p:strVal val="0-#ppt_w/2"/>
                                              </p:val>
                                            </p:tav>
                                            <p:tav tm="100000">
                                              <p:val>
                                                <p:strVal val="#ppt_x"/>
                                              </p:val>
                                            </p:tav>
                                          </p:tavLst>
                                        </p:anim>
                                        <p:anim calcmode="lin" valueType="num">
                                          <p:cBhvr additive="base">
                                            <p:cTn id="47" dur="500" fill="hold"/>
                                            <p:tgtEl>
                                              <p:spTgt spid="41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P spid="4100" grpId="0" build="p"/>
          <p:bldP spid="24" grpId="0" animBg="1"/>
          <p:bldP spid="31" grpId="0" animBg="1"/>
        </p:bldLst>
      </p:timing>
    </mc:Fallback>
  </mc:AlternateContent>
  <p:extLst mod="1">
    <p:ext uri="{E180D4A7-C9FB-4DFB-919C-405C955672EB}">
      <p14:showEvtLst xmlns:p14="http://schemas.microsoft.com/office/powerpoint/2010/main">
        <p14:playEvt time="3006"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1633885" y="797669"/>
            <a:ext cx="8661846" cy="5295627"/>
          </a:xfrm>
        </p:spPr>
        <p:txBody>
          <a:bodyPr/>
          <a:lstStyle/>
          <a:p>
            <a:pPr marL="0" indent="0">
              <a:buNone/>
              <a:defRPr/>
            </a:pPr>
            <a:r>
              <a:rPr lang="fr-FR" altLang="zh-CN" b="1" dirty="0" smtClean="0">
                <a:effectLst/>
                <a:latin typeface="+mn-ea"/>
              </a:rPr>
              <a:t>2. </a:t>
            </a:r>
            <a:r>
              <a:rPr lang="zh-CN" altLang="zh-CN" b="1" dirty="0" smtClean="0">
                <a:effectLst/>
                <a:latin typeface="+mn-ea"/>
              </a:rPr>
              <a:t>引用外部脚本文件</a:t>
            </a:r>
            <a:endParaRPr lang="en-US" altLang="zh-CN" dirty="0" smtClean="0">
              <a:latin typeface="+mn-ea"/>
            </a:endParaRPr>
          </a:p>
          <a:p>
            <a:pPr marL="0" indent="0">
              <a:defRPr/>
            </a:pPr>
            <a:r>
              <a:rPr lang="zh-CN" altLang="en-US" dirty="0" smtClean="0">
                <a:latin typeface="+mn-ea"/>
              </a:rPr>
              <a:t>引用外部脚本文件的格式为</a:t>
            </a:r>
            <a:endParaRPr lang="zh-CN" altLang="en-US" b="1" dirty="0" smtClean="0">
              <a:latin typeface="+mn-ea"/>
            </a:endParaRPr>
          </a:p>
          <a:p>
            <a:pPr marL="0" indent="0">
              <a:buNone/>
              <a:defRPr/>
            </a:pPr>
            <a:r>
              <a:rPr lang="en-US" altLang="zh-CN" b="1" dirty="0" smtClean="0">
                <a:latin typeface="+mn-ea"/>
              </a:rPr>
              <a:t>&lt;head&gt;</a:t>
            </a:r>
          </a:p>
          <a:p>
            <a:pPr marL="0" indent="0">
              <a:buNone/>
              <a:defRPr/>
            </a:pPr>
            <a:r>
              <a:rPr lang="en-US" altLang="zh-CN" b="1" dirty="0" smtClean="0">
                <a:latin typeface="+mn-ea"/>
              </a:rPr>
              <a:t>  …</a:t>
            </a:r>
          </a:p>
          <a:p>
            <a:pPr marL="0" indent="0">
              <a:buNone/>
              <a:defRPr/>
            </a:pPr>
            <a:r>
              <a:rPr lang="en-US" altLang="zh-CN" b="1" dirty="0" smtClean="0">
                <a:latin typeface="+mn-ea"/>
              </a:rPr>
              <a:t>&lt;script </a:t>
            </a:r>
            <a:r>
              <a:rPr lang="en-US" altLang="zh-CN" b="1" dirty="0" err="1" smtClean="0">
                <a:solidFill>
                  <a:srgbClr val="FF0000"/>
                </a:solidFill>
                <a:latin typeface="+mn-ea"/>
              </a:rPr>
              <a:t>src</a:t>
            </a:r>
            <a:r>
              <a:rPr lang="en-US" altLang="zh-CN" b="1" dirty="0" smtClean="0">
                <a:solidFill>
                  <a:srgbClr val="FF0000"/>
                </a:solidFill>
                <a:latin typeface="+mn-ea"/>
              </a:rPr>
              <a:t>="</a:t>
            </a:r>
            <a:r>
              <a:rPr lang="zh-CN" altLang="en-US" b="1" dirty="0" smtClean="0">
                <a:solidFill>
                  <a:srgbClr val="FF0000"/>
                </a:solidFill>
                <a:latin typeface="+mn-ea"/>
              </a:rPr>
              <a:t>脚本文件名</a:t>
            </a:r>
            <a:r>
              <a:rPr lang="en-US" altLang="zh-CN" b="1" dirty="0" smtClean="0">
                <a:solidFill>
                  <a:srgbClr val="FF0000"/>
                </a:solidFill>
                <a:latin typeface="+mn-ea"/>
              </a:rPr>
              <a:t>.</a:t>
            </a:r>
            <a:r>
              <a:rPr lang="en-US" altLang="zh-CN" b="1" dirty="0" err="1" smtClean="0">
                <a:solidFill>
                  <a:srgbClr val="FF0000"/>
                </a:solidFill>
                <a:latin typeface="+mn-ea"/>
              </a:rPr>
              <a:t>js</a:t>
            </a:r>
            <a:r>
              <a:rPr lang="en-US" altLang="zh-CN" b="1" dirty="0" smtClean="0">
                <a:solidFill>
                  <a:srgbClr val="FF0000"/>
                </a:solidFill>
                <a:latin typeface="+mn-ea"/>
              </a:rPr>
              <a:t>" </a:t>
            </a:r>
            <a:r>
              <a:rPr lang="en-US" altLang="zh-CN" b="1" dirty="0" smtClean="0">
                <a:latin typeface="+mn-ea"/>
              </a:rPr>
              <a:t>type="text/</a:t>
            </a:r>
            <a:r>
              <a:rPr lang="en-US" altLang="zh-CN" b="1" dirty="0" err="1" smtClean="0">
                <a:latin typeface="+mn-ea"/>
              </a:rPr>
              <a:t>javascript</a:t>
            </a:r>
            <a:r>
              <a:rPr lang="en-US" altLang="zh-CN" b="1" dirty="0" smtClean="0">
                <a:latin typeface="+mn-ea"/>
              </a:rPr>
              <a:t>"&gt;&lt;/script&gt;</a:t>
            </a:r>
          </a:p>
          <a:p>
            <a:pPr marL="0" indent="0">
              <a:buNone/>
              <a:defRPr/>
            </a:pPr>
            <a:r>
              <a:rPr lang="en-US" altLang="zh-CN" b="1" dirty="0" smtClean="0">
                <a:latin typeface="+mn-ea"/>
              </a:rPr>
              <a:t>  …</a:t>
            </a:r>
          </a:p>
          <a:p>
            <a:pPr marL="0" indent="0">
              <a:buNone/>
              <a:defRPr/>
            </a:pPr>
            <a:r>
              <a:rPr lang="en-US" altLang="zh-CN" b="1" dirty="0" smtClean="0">
                <a:latin typeface="+mn-ea"/>
              </a:rPr>
              <a:t>&lt;/head&gt;</a:t>
            </a:r>
            <a:endParaRPr lang="en-US" altLang="zh-CN" dirty="0" smtClean="0">
              <a:latin typeface="+mn-ea"/>
            </a:endParaRPr>
          </a:p>
          <a:p>
            <a:pPr marL="0" indent="0">
              <a:defRPr/>
            </a:pPr>
            <a:r>
              <a:rPr lang="en-US" altLang="zh-CN" dirty="0" err="1" smtClean="0">
                <a:latin typeface="+mn-ea"/>
              </a:rPr>
              <a:t>src</a:t>
            </a:r>
            <a:r>
              <a:rPr lang="zh-CN" altLang="en-US" dirty="0" smtClean="0">
                <a:latin typeface="+mn-ea"/>
              </a:rPr>
              <a:t>属性定义</a:t>
            </a:r>
            <a:r>
              <a:rPr lang="en-US" altLang="zh-CN" dirty="0" smtClean="0">
                <a:latin typeface="+mn-ea"/>
              </a:rPr>
              <a:t>.</a:t>
            </a:r>
            <a:r>
              <a:rPr lang="en-US" altLang="zh-CN" dirty="0" err="1" smtClean="0">
                <a:latin typeface="+mn-ea"/>
              </a:rPr>
              <a:t>js</a:t>
            </a:r>
            <a:r>
              <a:rPr lang="zh-CN" altLang="en-US" dirty="0" smtClean="0">
                <a:latin typeface="+mn-ea"/>
              </a:rPr>
              <a:t>文件的</a:t>
            </a:r>
            <a:r>
              <a:rPr lang="en-US" altLang="zh-CN" dirty="0" smtClean="0">
                <a:latin typeface="+mn-ea"/>
              </a:rPr>
              <a:t>URL</a:t>
            </a:r>
            <a:r>
              <a:rPr lang="zh-CN" altLang="en-US" dirty="0" smtClean="0">
                <a:latin typeface="+mn-ea"/>
              </a:rPr>
              <a:t>。</a:t>
            </a:r>
            <a:r>
              <a:rPr lang="en-US" altLang="zh-CN" dirty="0" smtClean="0">
                <a:latin typeface="+mn-ea"/>
              </a:rPr>
              <a:t>type="text/</a:t>
            </a:r>
            <a:r>
              <a:rPr lang="en-US" altLang="zh-CN" dirty="0" err="1" smtClean="0">
                <a:latin typeface="+mn-ea"/>
              </a:rPr>
              <a:t>javascript</a:t>
            </a:r>
            <a:r>
              <a:rPr lang="en-US" altLang="zh-CN" dirty="0" smtClean="0">
                <a:latin typeface="+mn-ea"/>
              </a:rPr>
              <a:t>"</a:t>
            </a:r>
            <a:r>
              <a:rPr lang="zh-CN" altLang="en-US" dirty="0" smtClean="0">
                <a:latin typeface="+mn-ea"/>
              </a:rPr>
              <a:t>属性定义文件的类型是</a:t>
            </a:r>
            <a:r>
              <a:rPr lang="en-US" altLang="zh-CN" dirty="0" smtClean="0">
                <a:latin typeface="+mn-ea"/>
              </a:rPr>
              <a:t>JavaScript</a:t>
            </a:r>
            <a:r>
              <a:rPr lang="zh-CN" altLang="en-US" dirty="0" smtClean="0">
                <a:latin typeface="+mn-ea"/>
              </a:rPr>
              <a:t>。</a:t>
            </a:r>
          </a:p>
          <a:p>
            <a:pPr marL="0" indent="0">
              <a:defRPr/>
            </a:pPr>
            <a:r>
              <a:rPr lang="zh-CN" altLang="en-US" dirty="0" smtClean="0">
                <a:latin typeface="+mn-ea"/>
              </a:rPr>
              <a:t>如果使用</a:t>
            </a:r>
            <a:r>
              <a:rPr lang="en-US" altLang="zh-CN" dirty="0" err="1" smtClean="0">
                <a:latin typeface="+mn-ea"/>
              </a:rPr>
              <a:t>src</a:t>
            </a:r>
            <a:r>
              <a:rPr lang="zh-CN" altLang="en-US" dirty="0" smtClean="0">
                <a:latin typeface="+mn-ea"/>
              </a:rPr>
              <a:t>属性，则浏览器只使用外部文件中的脚本，并忽略任何位于</a:t>
            </a:r>
            <a:r>
              <a:rPr lang="en-US" altLang="zh-CN" dirty="0" smtClean="0">
                <a:latin typeface="+mn-ea"/>
              </a:rPr>
              <a:t>&lt;script&gt;&lt;/</a:t>
            </a:r>
            <a:r>
              <a:rPr lang="en-US" altLang="zh-CN" dirty="0" err="1" smtClean="0">
                <a:latin typeface="+mn-ea"/>
              </a:rPr>
              <a:t>srcipt</a:t>
            </a:r>
            <a:r>
              <a:rPr lang="en-US" altLang="zh-CN" dirty="0" smtClean="0">
                <a:latin typeface="+mn-ea"/>
              </a:rPr>
              <a:t>&gt;</a:t>
            </a:r>
            <a:r>
              <a:rPr lang="zh-CN" altLang="en-US" dirty="0" smtClean="0">
                <a:latin typeface="+mn-ea"/>
              </a:rPr>
              <a:t>标签对之间的脚本。 </a:t>
            </a:r>
          </a:p>
        </p:txBody>
      </p:sp>
      <p:sp>
        <p:nvSpPr>
          <p:cNvPr id="3"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6941927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a:latin typeface="+mj-ea"/>
              </a:rPr>
              <a:t>6.6  </a:t>
            </a:r>
            <a:r>
              <a:rPr lang="zh-CN" altLang="en-US" kern="1200">
                <a:latin typeface="+mj-ea"/>
              </a:rPr>
              <a:t>使用</a:t>
            </a:r>
            <a:r>
              <a:rPr lang="en-US" altLang="zh-CN" kern="1200">
                <a:latin typeface="+mj-ea"/>
              </a:rPr>
              <a:t>JavaScript</a:t>
            </a:r>
            <a:r>
              <a:rPr lang="zh-CN" altLang="en-US" kern="1200">
                <a:latin typeface="+mj-ea"/>
              </a:rPr>
              <a:t>函数</a:t>
            </a:r>
          </a:p>
        </p:txBody>
      </p:sp>
      <p:sp>
        <p:nvSpPr>
          <p:cNvPr id="103427" name="Rectangle 3"/>
          <p:cNvSpPr>
            <a:spLocks noGrp="1" noChangeArrowheads="1"/>
          </p:cNvSpPr>
          <p:nvPr>
            <p:ph type="body" idx="1"/>
          </p:nvPr>
        </p:nvSpPr>
        <p:spPr>
          <a:xfrm>
            <a:off x="1261940" y="836615"/>
            <a:ext cx="9660977" cy="2232346"/>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6.6.5 JS</a:t>
            </a:r>
            <a:r>
              <a:rPr kumimoji="1" lang="zh-CN" altLang="en-US" b="1" dirty="0" smtClean="0">
                <a:solidFill>
                  <a:schemeClr val="accent1"/>
                </a:solidFill>
                <a:effectLst/>
                <a:latin typeface="+mn-ea"/>
              </a:rPr>
              <a:t>函数案例实践</a:t>
            </a:r>
            <a:endParaRPr kumimoji="1" lang="en-US" altLang="zh-CN" b="1" dirty="0" smtClean="0">
              <a:solidFill>
                <a:schemeClr val="accent1"/>
              </a:solidFill>
              <a:effectLst/>
              <a:latin typeface="+mn-ea"/>
            </a:endParaRPr>
          </a:p>
          <a:p>
            <a:pPr>
              <a:buFont typeface="Wingdings" panose="05000000000000000000" pitchFamily="2" charset="2"/>
              <a:buNone/>
            </a:pPr>
            <a:r>
              <a:rPr lang="zh-CN" altLang="zh-CN" dirty="0" smtClean="0">
                <a:effectLst/>
                <a:latin typeface="+mn-ea"/>
              </a:rPr>
              <a:t>（</a:t>
            </a:r>
            <a:r>
              <a:rPr lang="en-US" altLang="zh-CN" dirty="0" smtClean="0">
                <a:effectLst/>
                <a:latin typeface="+mn-ea"/>
              </a:rPr>
              <a:t>1</a:t>
            </a:r>
            <a:r>
              <a:rPr lang="zh-CN" altLang="zh-CN" dirty="0" smtClean="0">
                <a:effectLst/>
                <a:latin typeface="+mn-ea"/>
              </a:rPr>
              <a:t>）初始网页界面如图</a:t>
            </a:r>
            <a:r>
              <a:rPr lang="en-US" altLang="zh-CN" dirty="0" smtClean="0">
                <a:effectLst/>
                <a:latin typeface="+mn-ea"/>
              </a:rPr>
              <a:t>6-25</a:t>
            </a:r>
            <a:r>
              <a:rPr lang="zh-CN" altLang="zh-CN" dirty="0" smtClean="0">
                <a:effectLst/>
                <a:latin typeface="+mn-ea"/>
              </a:rPr>
              <a:t>（</a:t>
            </a:r>
            <a:r>
              <a:rPr lang="en-US" altLang="zh-CN" dirty="0" smtClean="0">
                <a:effectLst/>
                <a:latin typeface="+mn-ea"/>
              </a:rPr>
              <a:t>a</a:t>
            </a:r>
            <a:r>
              <a:rPr lang="zh-CN" altLang="zh-CN" dirty="0" smtClean="0">
                <a:effectLst/>
                <a:latin typeface="+mn-ea"/>
              </a:rPr>
              <a:t>）所示；</a:t>
            </a:r>
          </a:p>
          <a:p>
            <a:pPr>
              <a:buFont typeface="Wingdings" panose="05000000000000000000" pitchFamily="2" charset="2"/>
              <a:buNone/>
            </a:pPr>
            <a:r>
              <a:rPr lang="zh-CN" altLang="zh-CN" dirty="0" smtClean="0">
                <a:effectLst/>
                <a:latin typeface="+mn-ea"/>
              </a:rPr>
              <a:t>（</a:t>
            </a:r>
            <a:r>
              <a:rPr lang="en-US" altLang="zh-CN" dirty="0" smtClean="0">
                <a:effectLst/>
                <a:latin typeface="+mn-ea"/>
              </a:rPr>
              <a:t>2</a:t>
            </a:r>
            <a:r>
              <a:rPr lang="zh-CN" altLang="zh-CN" dirty="0" smtClean="0">
                <a:effectLst/>
                <a:latin typeface="+mn-ea"/>
              </a:rPr>
              <a:t>）当鼠标移到某一星星图片时，从第一个星星到当前星星图片都会变亮，如图</a:t>
            </a:r>
            <a:r>
              <a:rPr lang="en-US" altLang="zh-CN" dirty="0" smtClean="0">
                <a:effectLst/>
                <a:latin typeface="+mn-ea"/>
              </a:rPr>
              <a:t>6-25</a:t>
            </a:r>
            <a:r>
              <a:rPr lang="zh-CN" altLang="zh-CN" dirty="0" smtClean="0">
                <a:effectLst/>
                <a:latin typeface="+mn-ea"/>
              </a:rPr>
              <a:t>（</a:t>
            </a:r>
            <a:r>
              <a:rPr lang="en-US" altLang="zh-CN" dirty="0" smtClean="0">
                <a:effectLst/>
                <a:latin typeface="+mn-ea"/>
              </a:rPr>
              <a:t>b</a:t>
            </a:r>
            <a:r>
              <a:rPr lang="zh-CN" altLang="zh-CN" dirty="0" smtClean="0">
                <a:effectLst/>
                <a:latin typeface="+mn-ea"/>
              </a:rPr>
              <a:t>）所示。移开后恢复之前的星星变亮效果</a:t>
            </a:r>
          </a:p>
          <a:p>
            <a:pPr>
              <a:buFont typeface="Wingdings" panose="05000000000000000000" pitchFamily="2" charset="2"/>
              <a:buNone/>
            </a:pPr>
            <a:r>
              <a:rPr lang="zh-CN" altLang="zh-CN" dirty="0" smtClean="0">
                <a:effectLst/>
                <a:latin typeface="+mn-ea"/>
              </a:rPr>
              <a:t>（</a:t>
            </a:r>
            <a:r>
              <a:rPr lang="en-US" altLang="zh-CN" dirty="0" smtClean="0">
                <a:effectLst/>
                <a:latin typeface="+mn-ea"/>
              </a:rPr>
              <a:t>3</a:t>
            </a:r>
            <a:r>
              <a:rPr lang="zh-CN" altLang="zh-CN" dirty="0" smtClean="0">
                <a:effectLst/>
                <a:latin typeface="+mn-ea"/>
              </a:rPr>
              <a:t>）当在某一星星图片上单击时，从第一个星星到当前星星图片都会变亮，且移开后固定为当前的星星变亮效果。</a:t>
            </a:r>
            <a:endParaRPr kumimoji="1" lang="en-US" altLang="zh-CN" b="1" dirty="0" smtClean="0">
              <a:solidFill>
                <a:schemeClr val="accent1"/>
              </a:solidFill>
              <a:effectLst/>
              <a:latin typeface="+mn-ea"/>
            </a:endParaRPr>
          </a:p>
        </p:txBody>
      </p:sp>
      <p:pic>
        <p:nvPicPr>
          <p:cNvPr id="10342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5893" y="3211513"/>
            <a:ext cx="806450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521936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6.7  JavaScript</a:t>
            </a:r>
            <a:r>
              <a:rPr lang="zh-CN" altLang="en-US" dirty="0"/>
              <a:t>对象的操作语句</a:t>
            </a:r>
          </a:p>
        </p:txBody>
      </p:sp>
      <p:sp>
        <p:nvSpPr>
          <p:cNvPr id="4" name="Rectangle 3"/>
          <p:cNvSpPr>
            <a:spLocks noGrp="1" noChangeArrowheads="1"/>
          </p:cNvSpPr>
          <p:nvPr>
            <p:ph idx="1"/>
          </p:nvPr>
        </p:nvSpPr>
        <p:spPr>
          <a:xfrm>
            <a:off x="1057821" y="836712"/>
            <a:ext cx="10601349" cy="2736304"/>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6.7.1  with</a:t>
            </a:r>
            <a:r>
              <a:rPr kumimoji="1" lang="zh-CN" altLang="en-US" b="1" dirty="0">
                <a:solidFill>
                  <a:schemeClr val="accent1"/>
                </a:solidFill>
                <a:latin typeface="+mn-ea"/>
              </a:rPr>
              <a:t>语句</a:t>
            </a:r>
          </a:p>
          <a:p>
            <a:pPr eaLnBrk="1" hangingPunct="1">
              <a:buFont typeface="Wingdings" panose="05000000000000000000" pitchFamily="2" charset="2"/>
              <a:buNone/>
              <a:defRPr/>
            </a:pPr>
            <a:r>
              <a:rPr kumimoji="1" lang="en-US" altLang="zh-CN" dirty="0">
                <a:latin typeface="+mn-ea"/>
              </a:rPr>
              <a:t>with</a:t>
            </a:r>
            <a:r>
              <a:rPr kumimoji="1" lang="zh-CN" altLang="en-US" dirty="0">
                <a:latin typeface="+mn-ea"/>
              </a:rPr>
              <a:t>语句的基本格式为</a:t>
            </a:r>
          </a:p>
          <a:p>
            <a:pPr eaLnBrk="1" hangingPunct="1">
              <a:buFont typeface="Wingdings" panose="05000000000000000000" pitchFamily="2" charset="2"/>
              <a:buNone/>
              <a:defRPr/>
            </a:pPr>
            <a:endParaRPr kumimoji="1" lang="zh-CN" altLang="en-US" b="1" dirty="0">
              <a:latin typeface="+mn-ea"/>
            </a:endParaRPr>
          </a:p>
          <a:p>
            <a:pPr eaLnBrk="1" hangingPunct="1">
              <a:buFont typeface="Wingdings" panose="05000000000000000000" pitchFamily="2" charset="2"/>
              <a:buNone/>
              <a:defRPr/>
            </a:pPr>
            <a:r>
              <a:rPr kumimoji="1" lang="en-US" altLang="zh-CN" b="1" dirty="0">
                <a:latin typeface="+mn-ea"/>
              </a:rPr>
              <a:t>with (</a:t>
            </a:r>
            <a:r>
              <a:rPr kumimoji="1" lang="zh-CN" altLang="en-US" b="1" dirty="0">
                <a:latin typeface="+mn-ea"/>
              </a:rPr>
              <a:t>对象名称</a:t>
            </a:r>
            <a:r>
              <a:rPr kumimoji="1" lang="en-US" altLang="zh-CN" b="1" dirty="0">
                <a:latin typeface="+mn-ea"/>
              </a:rPr>
              <a:t>)</a:t>
            </a:r>
          </a:p>
          <a:p>
            <a:pPr eaLnBrk="1" hangingPunct="1">
              <a:buFont typeface="Wingdings" panose="05000000000000000000" pitchFamily="2" charset="2"/>
              <a:buNone/>
              <a:defRPr/>
            </a:pPr>
            <a:r>
              <a:rPr kumimoji="1" lang="en-US" altLang="zh-CN" b="1" dirty="0">
                <a:latin typeface="+mn-ea"/>
              </a:rPr>
              <a:t>{</a:t>
            </a:r>
          </a:p>
          <a:p>
            <a:pPr eaLnBrk="1" hangingPunct="1">
              <a:buFont typeface="Wingdings" panose="05000000000000000000" pitchFamily="2" charset="2"/>
              <a:buNone/>
              <a:defRPr/>
            </a:pPr>
            <a:r>
              <a:rPr kumimoji="1" lang="en-US" altLang="zh-CN" b="1" dirty="0">
                <a:latin typeface="+mn-ea"/>
              </a:rPr>
              <a:t>    </a:t>
            </a:r>
            <a:r>
              <a:rPr kumimoji="1" lang="zh-CN" altLang="en-US" b="1" dirty="0">
                <a:latin typeface="+mn-ea"/>
              </a:rPr>
              <a:t>语句段</a:t>
            </a:r>
            <a:r>
              <a:rPr kumimoji="1" lang="en-US" altLang="zh-CN" b="1" dirty="0">
                <a:latin typeface="+mn-ea"/>
              </a:rPr>
              <a:t>;</a:t>
            </a:r>
          </a:p>
          <a:p>
            <a:pPr eaLnBrk="1" hangingPunct="1">
              <a:buFont typeface="Wingdings" panose="05000000000000000000" pitchFamily="2" charset="2"/>
              <a:buNone/>
              <a:defRPr/>
            </a:pPr>
            <a:r>
              <a:rPr kumimoji="1" lang="en-US" altLang="zh-CN" b="1" dirty="0">
                <a:latin typeface="+mn-ea"/>
              </a:rPr>
              <a:t>}</a:t>
            </a:r>
            <a:endParaRPr kumimoji="1" lang="en-US" altLang="zh-CN" dirty="0">
              <a:latin typeface="+mn-ea"/>
            </a:endParaRPr>
          </a:p>
          <a:p>
            <a:pPr eaLnBrk="1" hangingPunct="1">
              <a:buFont typeface="Wingdings" panose="05000000000000000000" pitchFamily="2" charset="2"/>
              <a:buNone/>
              <a:defRPr/>
            </a:pPr>
            <a:endParaRPr kumimoji="1" lang="en-US" altLang="zh-CN" dirty="0">
              <a:latin typeface="+mn-ea"/>
            </a:endParaRPr>
          </a:p>
        </p:txBody>
      </p:sp>
      <p:sp>
        <p:nvSpPr>
          <p:cNvPr id="5" name="AutoShape 5"/>
          <p:cNvSpPr>
            <a:spLocks noChangeArrowheads="1"/>
          </p:cNvSpPr>
          <p:nvPr/>
        </p:nvSpPr>
        <p:spPr bwMode="gray">
          <a:xfrm>
            <a:off x="4658519" y="2276476"/>
            <a:ext cx="5543550" cy="9366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1800" dirty="0">
                <a:solidFill>
                  <a:schemeClr val="accent2"/>
                </a:solidFill>
                <a:latin typeface="Arial" panose="020B0604020202020204" pitchFamily="34" charset="0"/>
              </a:rPr>
              <a:t>x = </a:t>
            </a:r>
            <a:r>
              <a:rPr kumimoji="1" lang="en-US" altLang="en-US" sz="1800" dirty="0" err="1">
                <a:solidFill>
                  <a:schemeClr val="accent2"/>
                </a:solidFill>
                <a:latin typeface="Arial" panose="020B0604020202020204" pitchFamily="34" charset="0"/>
              </a:rPr>
              <a:t>Math.cos</a:t>
            </a:r>
            <a:r>
              <a:rPr kumimoji="1" lang="en-US" altLang="en-US" sz="1800" dirty="0">
                <a:solidFill>
                  <a:schemeClr val="accent2"/>
                </a:solidFill>
                <a:latin typeface="Arial" panose="020B0604020202020204" pitchFamily="34" charset="0"/>
              </a:rPr>
              <a:t>(2 * </a:t>
            </a:r>
            <a:r>
              <a:rPr kumimoji="1" lang="en-US" altLang="en-US" sz="1800" dirty="0" err="1">
                <a:solidFill>
                  <a:schemeClr val="accent2"/>
                </a:solidFill>
                <a:latin typeface="Arial" panose="020B0604020202020204" pitchFamily="34" charset="0"/>
              </a:rPr>
              <a:t>Math.PI</a:t>
            </a:r>
            <a:r>
              <a:rPr kumimoji="1" lang="en-US" altLang="en-US" sz="1800" dirty="0">
                <a:solidFill>
                  <a:schemeClr val="accent2"/>
                </a:solidFill>
                <a:latin typeface="Arial" panose="020B0604020202020204" pitchFamily="34" charset="0"/>
              </a:rPr>
              <a:t>) + </a:t>
            </a:r>
            <a:r>
              <a:rPr kumimoji="1" lang="en-US" altLang="en-US" sz="1800" dirty="0" err="1">
                <a:solidFill>
                  <a:schemeClr val="accent2"/>
                </a:solidFill>
                <a:latin typeface="Arial" panose="020B0604020202020204" pitchFamily="34" charset="0"/>
              </a:rPr>
              <a:t>Math.sin</a:t>
            </a:r>
            <a:r>
              <a:rPr kumimoji="1" lang="en-US" altLang="en-US" sz="1800" dirty="0">
                <a:solidFill>
                  <a:schemeClr val="accent2"/>
                </a:solidFill>
                <a:latin typeface="Arial" panose="020B0604020202020204" pitchFamily="34" charset="0"/>
              </a:rPr>
              <a:t>(Math.LN10);</a:t>
            </a:r>
          </a:p>
          <a:p>
            <a:pPr algn="l" eaLnBrk="1" hangingPunct="1"/>
            <a:r>
              <a:rPr kumimoji="1" lang="en-US" altLang="en-US" sz="1800" dirty="0">
                <a:solidFill>
                  <a:schemeClr val="accent2"/>
                </a:solidFill>
                <a:latin typeface="Arial" panose="020B0604020202020204" pitchFamily="34" charset="0"/>
              </a:rPr>
              <a:t>y = </a:t>
            </a:r>
            <a:r>
              <a:rPr kumimoji="1" lang="en-US" altLang="en-US" sz="1800" dirty="0" err="1">
                <a:solidFill>
                  <a:schemeClr val="accent2"/>
                </a:solidFill>
                <a:latin typeface="Arial" panose="020B0604020202020204" pitchFamily="34" charset="0"/>
              </a:rPr>
              <a:t>Math.tan</a:t>
            </a:r>
            <a:r>
              <a:rPr kumimoji="1" lang="en-US" altLang="en-US" sz="1800" dirty="0">
                <a:solidFill>
                  <a:schemeClr val="accent2"/>
                </a:solidFill>
                <a:latin typeface="Arial" panose="020B0604020202020204" pitchFamily="34" charset="0"/>
              </a:rPr>
              <a:t>(15 * </a:t>
            </a:r>
            <a:r>
              <a:rPr kumimoji="1" lang="en-US" altLang="en-US" sz="1800" dirty="0" err="1">
                <a:solidFill>
                  <a:schemeClr val="accent2"/>
                </a:solidFill>
                <a:latin typeface="Arial" panose="020B0604020202020204" pitchFamily="34" charset="0"/>
              </a:rPr>
              <a:t>Math.E</a:t>
            </a:r>
            <a:r>
              <a:rPr kumimoji="1" lang="en-US" altLang="en-US" sz="1800" dirty="0">
                <a:solidFill>
                  <a:schemeClr val="accent2"/>
                </a:solidFill>
                <a:latin typeface="Arial" panose="020B0604020202020204" pitchFamily="34" charset="0"/>
              </a:rPr>
              <a:t>);</a:t>
            </a:r>
          </a:p>
        </p:txBody>
      </p:sp>
      <p:sp>
        <p:nvSpPr>
          <p:cNvPr id="6" name="AutoShape 9"/>
          <p:cNvSpPr>
            <a:spLocks noChangeArrowheads="1"/>
          </p:cNvSpPr>
          <p:nvPr/>
        </p:nvSpPr>
        <p:spPr bwMode="auto">
          <a:xfrm>
            <a:off x="5666582" y="835025"/>
            <a:ext cx="3457575" cy="1009650"/>
          </a:xfrm>
          <a:prstGeom prst="wedgeRoundRectCallout">
            <a:avLst>
              <a:gd name="adj1" fmla="val 3444"/>
              <a:gd name="adj2" fmla="val 85532"/>
              <a:gd name="adj3" fmla="val 16667"/>
            </a:avLst>
          </a:prstGeom>
          <a:solidFill>
            <a:schemeClr val="accent2"/>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p>
            <a:pPr>
              <a:defRPr/>
            </a:pPr>
            <a:r>
              <a:rPr lang="zh-CN" altLang="en-US" sz="2000">
                <a:effectLst>
                  <a:outerShdw blurRad="38100" dist="38100" dir="2700000" algn="tl">
                    <a:srgbClr val="000000"/>
                  </a:outerShdw>
                </a:effectLst>
              </a:rPr>
              <a:t>在下面的例子中，请注意 </a:t>
            </a:r>
            <a:r>
              <a:rPr lang="en-US" altLang="zh-CN" sz="2000">
                <a:effectLst>
                  <a:outerShdw blurRad="38100" dist="38100" dir="2700000" algn="tl">
                    <a:srgbClr val="000000"/>
                  </a:outerShdw>
                </a:effectLst>
              </a:rPr>
              <a:t>Math </a:t>
            </a:r>
            <a:r>
              <a:rPr lang="zh-CN" altLang="en-US" sz="2000">
                <a:effectLst>
                  <a:outerShdw blurRad="38100" dist="38100" dir="2700000" algn="tl">
                    <a:srgbClr val="000000"/>
                  </a:outerShdw>
                </a:effectLst>
              </a:rPr>
              <a:t>的重复使用：</a:t>
            </a:r>
          </a:p>
        </p:txBody>
      </p:sp>
      <p:sp>
        <p:nvSpPr>
          <p:cNvPr id="7" name="AutoShape 10"/>
          <p:cNvSpPr>
            <a:spLocks noChangeArrowheads="1"/>
          </p:cNvSpPr>
          <p:nvPr/>
        </p:nvSpPr>
        <p:spPr bwMode="gray">
          <a:xfrm>
            <a:off x="4874419" y="5084763"/>
            <a:ext cx="4392612" cy="14398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en-US" sz="1800" dirty="0">
                <a:solidFill>
                  <a:schemeClr val="accent2"/>
                </a:solidFill>
                <a:latin typeface="Arial" panose="020B0604020202020204" pitchFamily="34" charset="0"/>
              </a:rPr>
              <a:t>with (Math) {</a:t>
            </a:r>
          </a:p>
          <a:p>
            <a:pPr algn="l" eaLnBrk="1" hangingPunct="1"/>
            <a:r>
              <a:rPr kumimoji="1" lang="es-ES" altLang="en-US" sz="1800" dirty="0">
                <a:solidFill>
                  <a:schemeClr val="accent2"/>
                </a:solidFill>
                <a:latin typeface="Arial" panose="020B0604020202020204" pitchFamily="34" charset="0"/>
              </a:rPr>
              <a:t>    x = cos(2 * PI) + sin(LN10);</a:t>
            </a:r>
          </a:p>
          <a:p>
            <a:pPr algn="l" eaLnBrk="1" hangingPunct="1"/>
            <a:r>
              <a:rPr kumimoji="1" lang="es-ES" altLang="en-US" sz="1800" dirty="0">
                <a:solidFill>
                  <a:schemeClr val="accent2"/>
                </a:solidFill>
                <a:latin typeface="Arial" panose="020B0604020202020204" pitchFamily="34" charset="0"/>
              </a:rPr>
              <a:t>    y = tan(15 * E);</a:t>
            </a:r>
          </a:p>
          <a:p>
            <a:pPr algn="l" eaLnBrk="1" hangingPunct="1"/>
            <a:r>
              <a:rPr kumimoji="1" lang="es-ES" altLang="en-US" sz="1800" dirty="0">
                <a:solidFill>
                  <a:schemeClr val="accent2"/>
                </a:solidFill>
                <a:latin typeface="Arial" panose="020B0604020202020204" pitchFamily="34" charset="0"/>
              </a:rPr>
              <a:t> }</a:t>
            </a:r>
          </a:p>
        </p:txBody>
      </p:sp>
      <p:sp>
        <p:nvSpPr>
          <p:cNvPr id="8" name="AutoShape 11"/>
          <p:cNvSpPr>
            <a:spLocks noChangeArrowheads="1"/>
          </p:cNvSpPr>
          <p:nvPr/>
        </p:nvSpPr>
        <p:spPr bwMode="auto">
          <a:xfrm>
            <a:off x="5450682" y="3716338"/>
            <a:ext cx="3457575" cy="1009650"/>
          </a:xfrm>
          <a:prstGeom prst="wedgeRoundRectCallout">
            <a:avLst>
              <a:gd name="adj1" fmla="val 736"/>
              <a:gd name="adj2" fmla="val 83019"/>
              <a:gd name="adj3" fmla="val 16667"/>
            </a:avLst>
          </a:prstGeom>
          <a:solidFill>
            <a:schemeClr val="accent2"/>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p>
            <a:pPr>
              <a:defRPr/>
            </a:pPr>
            <a:r>
              <a:rPr lang="zh-CN" altLang="en-US" sz="2000" dirty="0">
                <a:effectLst>
                  <a:outerShdw blurRad="38100" dist="38100" dir="2700000" algn="tl">
                    <a:srgbClr val="000000"/>
                  </a:outerShdw>
                </a:effectLst>
              </a:rPr>
              <a:t>当使用 </a:t>
            </a:r>
            <a:r>
              <a:rPr lang="en-US" altLang="zh-CN" sz="2000" dirty="0">
                <a:effectLst>
                  <a:outerShdw blurRad="38100" dist="38100" dir="2700000" algn="tl">
                    <a:srgbClr val="000000"/>
                  </a:outerShdw>
                </a:effectLst>
              </a:rPr>
              <a:t>with </a:t>
            </a:r>
            <a:r>
              <a:rPr lang="zh-CN" altLang="en-US" sz="2000" dirty="0">
                <a:effectLst>
                  <a:outerShdw blurRad="38100" dist="38100" dir="2700000" algn="tl">
                    <a:srgbClr val="000000"/>
                  </a:outerShdw>
                </a:effectLst>
              </a:rPr>
              <a:t>语句时，代码变得更短且更易读：</a:t>
            </a:r>
          </a:p>
        </p:txBody>
      </p:sp>
    </p:spTree>
    <p:extLst>
      <p:ext uri="{BB962C8B-B14F-4D97-AF65-F5344CB8AC3E}">
        <p14:creationId xmlns:p14="http://schemas.microsoft.com/office/powerpoint/2010/main" val="42354410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6.7  JavaScript</a:t>
            </a:r>
            <a:r>
              <a:rPr lang="zh-CN" altLang="en-US" kern="1200" dirty="0">
                <a:latin typeface="+mj-ea"/>
              </a:rPr>
              <a:t>对象的操作语句</a:t>
            </a:r>
          </a:p>
        </p:txBody>
      </p:sp>
      <p:sp>
        <p:nvSpPr>
          <p:cNvPr id="190467" name="Rectangle 3"/>
          <p:cNvSpPr>
            <a:spLocks noGrp="1" noChangeArrowheads="1"/>
          </p:cNvSpPr>
          <p:nvPr>
            <p:ph type="body" idx="1"/>
          </p:nvPr>
        </p:nvSpPr>
        <p:spPr>
          <a:xfrm>
            <a:off x="1489869" y="834712"/>
            <a:ext cx="9145016" cy="4746625"/>
          </a:xfrm>
        </p:spPr>
        <p:txBody>
          <a:bodyPr/>
          <a:lstStyle/>
          <a:p>
            <a:pPr eaLnBrk="1" hangingPunct="1">
              <a:buFont typeface="Wingdings" panose="05000000000000000000" pitchFamily="2" charset="2"/>
              <a:buNone/>
              <a:defRPr/>
            </a:pPr>
            <a:r>
              <a:rPr kumimoji="1" lang="en-US" altLang="zh-CN" b="1" dirty="0" smtClean="0">
                <a:solidFill>
                  <a:schemeClr val="accent1"/>
                </a:solidFill>
                <a:effectLst/>
                <a:latin typeface="+mn-ea"/>
              </a:rPr>
              <a:t>6.7.2  for...in</a:t>
            </a:r>
            <a:r>
              <a:rPr kumimoji="1" lang="zh-CN" altLang="en-US" b="1" dirty="0" smtClean="0">
                <a:solidFill>
                  <a:schemeClr val="accent1"/>
                </a:solidFill>
                <a:effectLst/>
                <a:latin typeface="+mn-ea"/>
              </a:rPr>
              <a:t>语句</a:t>
            </a:r>
            <a:r>
              <a:rPr kumimoji="1" lang="zh-CN" altLang="en-US" dirty="0">
                <a:latin typeface="+mn-ea"/>
              </a:rPr>
              <a:t> </a:t>
            </a:r>
            <a:endParaRPr kumimoji="1" lang="zh-CN" altLang="en-US" b="1" dirty="0" smtClean="0">
              <a:solidFill>
                <a:schemeClr val="accent1"/>
              </a:solidFill>
              <a:effectLst/>
              <a:latin typeface="+mn-ea"/>
            </a:endParaRPr>
          </a:p>
          <a:p>
            <a:pPr eaLnBrk="1" hangingPunct="1">
              <a:buFont typeface="Wingdings" panose="05000000000000000000" pitchFamily="2" charset="2"/>
              <a:buNone/>
              <a:defRPr/>
            </a:pPr>
            <a:r>
              <a:rPr kumimoji="1" lang="en-US" altLang="zh-CN" dirty="0" smtClean="0">
                <a:latin typeface="+mn-ea"/>
              </a:rPr>
              <a:t>for…in</a:t>
            </a:r>
            <a:r>
              <a:rPr kumimoji="1" lang="zh-CN" altLang="en-US" dirty="0" smtClean="0">
                <a:latin typeface="+mn-ea"/>
              </a:rPr>
              <a:t>语句的基本格式为</a:t>
            </a:r>
          </a:p>
          <a:p>
            <a:pPr eaLnBrk="1" hangingPunct="1">
              <a:buFont typeface="Wingdings" panose="05000000000000000000" pitchFamily="2" charset="2"/>
              <a:buNone/>
              <a:defRPr/>
            </a:pPr>
            <a:endParaRPr kumimoji="1" lang="zh-CN" altLang="en-US" b="1" dirty="0" smtClean="0">
              <a:latin typeface="+mn-ea"/>
            </a:endParaRPr>
          </a:p>
          <a:p>
            <a:pPr eaLnBrk="1" hangingPunct="1">
              <a:buFont typeface="Wingdings" panose="05000000000000000000" pitchFamily="2" charset="2"/>
              <a:buNone/>
              <a:defRPr/>
            </a:pPr>
            <a:r>
              <a:rPr kumimoji="1" lang="en-US" altLang="zh-CN" b="1" dirty="0" smtClean="0">
                <a:latin typeface="+mn-ea"/>
              </a:rPr>
              <a:t>for(</a:t>
            </a:r>
            <a:r>
              <a:rPr kumimoji="1" lang="zh-CN" altLang="en-US" b="1" dirty="0" smtClean="0">
                <a:latin typeface="+mn-ea"/>
              </a:rPr>
              <a:t>变量 </a:t>
            </a:r>
            <a:r>
              <a:rPr kumimoji="1" lang="en-US" altLang="zh-CN" b="1" dirty="0" smtClean="0">
                <a:latin typeface="+mn-ea"/>
              </a:rPr>
              <a:t>in </a:t>
            </a:r>
            <a:r>
              <a:rPr kumimoji="1" lang="zh-CN" altLang="en-US" b="1" dirty="0" smtClean="0">
                <a:latin typeface="+mn-ea"/>
              </a:rPr>
              <a:t>对象</a:t>
            </a:r>
            <a:r>
              <a:rPr kumimoji="1" lang="en-US" altLang="zh-CN" b="1" dirty="0" smtClean="0">
                <a:latin typeface="+mn-ea"/>
              </a:rPr>
              <a:t>)</a:t>
            </a:r>
          </a:p>
          <a:p>
            <a:pPr eaLnBrk="1" hangingPunct="1">
              <a:buFont typeface="Wingdings" panose="05000000000000000000" pitchFamily="2" charset="2"/>
              <a:buNone/>
              <a:defRPr/>
            </a:pPr>
            <a:r>
              <a:rPr kumimoji="1" lang="en-US" altLang="zh-CN" b="1" dirty="0" smtClean="0">
                <a:latin typeface="+mn-ea"/>
              </a:rPr>
              <a:t>{</a:t>
            </a:r>
          </a:p>
          <a:p>
            <a:pPr eaLnBrk="1" hangingPunct="1">
              <a:buFont typeface="Wingdings" panose="05000000000000000000" pitchFamily="2" charset="2"/>
              <a:buNone/>
              <a:defRPr/>
            </a:pPr>
            <a:r>
              <a:rPr kumimoji="1" lang="en-US" altLang="zh-CN" b="1" dirty="0" smtClean="0">
                <a:latin typeface="+mn-ea"/>
              </a:rPr>
              <a:t>   </a:t>
            </a:r>
            <a:r>
              <a:rPr kumimoji="1" lang="zh-CN" altLang="en-US" b="1" dirty="0" smtClean="0">
                <a:latin typeface="+mn-ea"/>
              </a:rPr>
              <a:t>语句段</a:t>
            </a:r>
            <a:r>
              <a:rPr kumimoji="1" lang="en-US" altLang="zh-CN" b="1" dirty="0" smtClean="0">
                <a:latin typeface="+mn-ea"/>
              </a:rPr>
              <a:t>;</a:t>
            </a:r>
          </a:p>
          <a:p>
            <a:pPr eaLnBrk="1" hangingPunct="1">
              <a:buFont typeface="Wingdings" panose="05000000000000000000" pitchFamily="2" charset="2"/>
              <a:buNone/>
              <a:defRPr/>
            </a:pPr>
            <a:r>
              <a:rPr kumimoji="1" lang="en-US" altLang="zh-CN" b="1" dirty="0" smtClean="0">
                <a:latin typeface="+mn-ea"/>
              </a:rPr>
              <a:t>}</a:t>
            </a:r>
          </a:p>
          <a:p>
            <a:pPr eaLnBrk="1" hangingPunct="1">
              <a:buFont typeface="Wingdings" panose="05000000000000000000" pitchFamily="2" charset="2"/>
              <a:buNone/>
              <a:defRPr/>
            </a:pPr>
            <a:endParaRPr kumimoji="1" lang="en-US" altLang="zh-CN" b="1" dirty="0" smtClean="0">
              <a:latin typeface="+mn-ea"/>
            </a:endParaRPr>
          </a:p>
          <a:p>
            <a:pPr eaLnBrk="1" hangingPunct="1">
              <a:buFont typeface="Wingdings" panose="05000000000000000000" pitchFamily="2" charset="2"/>
              <a:buNone/>
              <a:defRPr/>
            </a:pPr>
            <a:r>
              <a:rPr kumimoji="1" lang="zh-CN" altLang="en-US" dirty="0" smtClean="0">
                <a:latin typeface="+mn-ea"/>
              </a:rPr>
              <a:t>该语句的功能是对某个对象的所有属性进行循环操作，即将一个对象的所有属性名称逐一赋值给一个变量，而不需要事先知道对象属性的个数。</a:t>
            </a:r>
          </a:p>
        </p:txBody>
      </p:sp>
    </p:spTree>
    <p:extLst>
      <p:ext uri="{BB962C8B-B14F-4D97-AF65-F5344CB8AC3E}">
        <p14:creationId xmlns:p14="http://schemas.microsoft.com/office/powerpoint/2010/main" val="3016722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6.7  JavaScript</a:t>
            </a:r>
            <a:r>
              <a:rPr lang="zh-CN" altLang="en-US" kern="1200" dirty="0">
                <a:latin typeface="+mj-ea"/>
              </a:rPr>
              <a:t>对象的操作语句</a:t>
            </a:r>
          </a:p>
        </p:txBody>
      </p:sp>
      <p:sp>
        <p:nvSpPr>
          <p:cNvPr id="192515" name="Rectangle 3"/>
          <p:cNvSpPr>
            <a:spLocks noGrp="1" noChangeArrowheads="1"/>
          </p:cNvSpPr>
          <p:nvPr>
            <p:ph type="body" idx="1"/>
          </p:nvPr>
        </p:nvSpPr>
        <p:spPr>
          <a:xfrm>
            <a:off x="1417861" y="765177"/>
            <a:ext cx="9252520" cy="4968080"/>
          </a:xfrm>
        </p:spPr>
        <p:txBody>
          <a:bodyPr/>
          <a:lstStyle/>
          <a:p>
            <a:pPr eaLnBrk="1" hangingPunct="1">
              <a:buFont typeface="Wingdings" panose="05000000000000000000" pitchFamily="2" charset="2"/>
              <a:buNone/>
              <a:defRPr/>
            </a:pPr>
            <a:r>
              <a:rPr kumimoji="1" lang="en-US" altLang="zh-CN" b="1" dirty="0" smtClean="0">
                <a:solidFill>
                  <a:schemeClr val="accent1"/>
                </a:solidFill>
                <a:effectLst/>
                <a:latin typeface="+mn-ea"/>
              </a:rPr>
              <a:t>6.7.3  </a:t>
            </a:r>
            <a:r>
              <a:rPr kumimoji="1" lang="zh-CN" altLang="en-US" b="1" dirty="0" smtClean="0">
                <a:solidFill>
                  <a:schemeClr val="accent1"/>
                </a:solidFill>
                <a:effectLst/>
                <a:latin typeface="+mn-ea"/>
              </a:rPr>
              <a:t>对象关键字及操作符 </a:t>
            </a:r>
          </a:p>
          <a:p>
            <a:pPr eaLnBrk="1" hangingPunct="1">
              <a:buFont typeface="Wingdings" panose="05000000000000000000" pitchFamily="2" charset="2"/>
              <a:buNone/>
              <a:defRPr/>
            </a:pPr>
            <a:r>
              <a:rPr kumimoji="1" lang="fr-FR" altLang="zh-CN" b="1" dirty="0" smtClean="0">
                <a:latin typeface="+mn-ea"/>
              </a:rPr>
              <a:t>1</a:t>
            </a:r>
            <a:r>
              <a:rPr kumimoji="1" lang="zh-CN" altLang="fr-FR" b="1" dirty="0" smtClean="0">
                <a:latin typeface="+mn-ea"/>
              </a:rPr>
              <a:t>．</a:t>
            </a:r>
            <a:r>
              <a:rPr kumimoji="1" lang="fr-FR" altLang="zh-CN" b="1" dirty="0" smtClean="0">
                <a:latin typeface="+mn-ea"/>
              </a:rPr>
              <a:t>this </a:t>
            </a:r>
            <a:r>
              <a:rPr kumimoji="1" lang="zh-CN" altLang="fr-FR" b="1" dirty="0" smtClean="0">
                <a:latin typeface="+mn-ea"/>
              </a:rPr>
              <a:t>关键字</a:t>
            </a:r>
            <a:endParaRPr kumimoji="1" lang="zh-CN" altLang="en-US" dirty="0" smtClean="0">
              <a:latin typeface="+mn-ea"/>
            </a:endParaRPr>
          </a:p>
          <a:p>
            <a:pPr eaLnBrk="1" hangingPunct="1">
              <a:buFont typeface="Wingdings" panose="05000000000000000000" pitchFamily="2" charset="2"/>
              <a:buNone/>
              <a:defRPr/>
            </a:pPr>
            <a:r>
              <a:rPr kumimoji="1" lang="en-US" altLang="zh-CN" dirty="0" smtClean="0">
                <a:latin typeface="+mn-ea"/>
              </a:rPr>
              <a:t>this </a:t>
            </a:r>
            <a:r>
              <a:rPr kumimoji="1" lang="zh-CN" altLang="en-US" dirty="0" smtClean="0">
                <a:latin typeface="+mn-ea"/>
              </a:rPr>
              <a:t>对象返回“当前”对象。在不同的地方，</a:t>
            </a:r>
            <a:r>
              <a:rPr kumimoji="1" lang="en-US" altLang="zh-CN" dirty="0" smtClean="0">
                <a:latin typeface="+mn-ea"/>
              </a:rPr>
              <a:t>this </a:t>
            </a:r>
            <a:r>
              <a:rPr kumimoji="1" lang="zh-CN" altLang="en-US" dirty="0" smtClean="0">
                <a:latin typeface="+mn-ea"/>
              </a:rPr>
              <a:t>代表不同的对象。</a:t>
            </a:r>
          </a:p>
          <a:p>
            <a:pPr eaLnBrk="1" hangingPunct="1">
              <a:buFont typeface="Wingdings" panose="05000000000000000000" pitchFamily="2" charset="2"/>
              <a:buNone/>
              <a:defRPr/>
            </a:pPr>
            <a:endParaRPr kumimoji="1" lang="fr-FR" altLang="zh-CN" b="1" dirty="0" smtClean="0">
              <a:latin typeface="+mn-ea"/>
            </a:endParaRPr>
          </a:p>
          <a:p>
            <a:pPr eaLnBrk="1" hangingPunct="1">
              <a:buFont typeface="Wingdings" panose="05000000000000000000" pitchFamily="2" charset="2"/>
              <a:buNone/>
              <a:defRPr/>
            </a:pPr>
            <a:r>
              <a:rPr kumimoji="1" lang="fr-FR" altLang="zh-CN" b="1" dirty="0" smtClean="0">
                <a:latin typeface="+mn-ea"/>
              </a:rPr>
              <a:t>2</a:t>
            </a:r>
            <a:r>
              <a:rPr kumimoji="1" lang="zh-CN" altLang="fr-FR" b="1" dirty="0" smtClean="0">
                <a:latin typeface="+mn-ea"/>
              </a:rPr>
              <a:t>．</a:t>
            </a:r>
            <a:r>
              <a:rPr kumimoji="1" lang="fr-FR" altLang="zh-CN" b="1" dirty="0" smtClean="0">
                <a:latin typeface="+mn-ea"/>
              </a:rPr>
              <a:t>new</a:t>
            </a:r>
            <a:r>
              <a:rPr kumimoji="1" lang="zh-CN" altLang="fr-FR" b="1" dirty="0" smtClean="0">
                <a:latin typeface="+mn-ea"/>
              </a:rPr>
              <a:t>关键字</a:t>
            </a:r>
            <a:endParaRPr kumimoji="1" lang="zh-CN" altLang="fr-FR" dirty="0" smtClean="0">
              <a:latin typeface="+mn-ea"/>
            </a:endParaRPr>
          </a:p>
          <a:p>
            <a:pPr eaLnBrk="1" hangingPunct="1">
              <a:buFont typeface="Wingdings" panose="05000000000000000000" pitchFamily="2" charset="2"/>
              <a:buNone/>
              <a:defRPr/>
            </a:pPr>
            <a:r>
              <a:rPr kumimoji="1" lang="zh-CN" altLang="en-US" dirty="0" smtClean="0">
                <a:latin typeface="+mn-ea"/>
              </a:rPr>
              <a:t>使用</a:t>
            </a:r>
            <a:r>
              <a:rPr kumimoji="1" lang="en-US" altLang="zh-CN" dirty="0" smtClean="0">
                <a:latin typeface="+mn-ea"/>
              </a:rPr>
              <a:t>new</a:t>
            </a:r>
            <a:r>
              <a:rPr kumimoji="1" lang="zh-CN" altLang="en-US" dirty="0" smtClean="0">
                <a:latin typeface="+mn-ea"/>
              </a:rPr>
              <a:t>可以创建指定对象的一个实例。其格式为</a:t>
            </a:r>
          </a:p>
          <a:p>
            <a:pPr eaLnBrk="1" hangingPunct="1">
              <a:defRPr/>
            </a:pPr>
            <a:endParaRPr kumimoji="1" lang="zh-CN" altLang="en-US" dirty="0" smtClean="0">
              <a:latin typeface="+mn-ea"/>
            </a:endParaRPr>
          </a:p>
          <a:p>
            <a:pPr eaLnBrk="1" hangingPunct="1">
              <a:buFont typeface="Wingdings" panose="05000000000000000000" pitchFamily="2" charset="2"/>
              <a:buNone/>
              <a:defRPr/>
            </a:pPr>
            <a:r>
              <a:rPr kumimoji="1" lang="zh-CN" altLang="en-US" b="1" dirty="0" smtClean="0">
                <a:latin typeface="+mn-ea"/>
              </a:rPr>
              <a:t>       对象实例名</a:t>
            </a:r>
            <a:r>
              <a:rPr kumimoji="1" lang="en-US" altLang="zh-CN" b="1" dirty="0" smtClean="0">
                <a:latin typeface="+mn-ea"/>
              </a:rPr>
              <a:t>=new </a:t>
            </a:r>
            <a:r>
              <a:rPr kumimoji="1" lang="zh-CN" altLang="en-US" b="1" dirty="0" smtClean="0">
                <a:latin typeface="+mn-ea"/>
              </a:rPr>
              <a:t>对象名</a:t>
            </a:r>
            <a:r>
              <a:rPr kumimoji="1" lang="en-US" altLang="zh-CN" b="1" dirty="0" smtClean="0">
                <a:latin typeface="+mn-ea"/>
              </a:rPr>
              <a:t>(</a:t>
            </a:r>
            <a:r>
              <a:rPr kumimoji="1" lang="zh-CN" altLang="en-US" b="1" dirty="0" smtClean="0">
                <a:latin typeface="+mn-ea"/>
              </a:rPr>
              <a:t>参数表</a:t>
            </a:r>
            <a:r>
              <a:rPr kumimoji="1" lang="en-US" altLang="zh-CN" b="1" dirty="0" smtClean="0">
                <a:latin typeface="+mn-ea"/>
              </a:rPr>
              <a:t>);</a:t>
            </a:r>
            <a:r>
              <a:rPr kumimoji="1" lang="en-US" altLang="zh-CN" dirty="0" smtClean="0">
                <a:latin typeface="+mn-ea"/>
              </a:rPr>
              <a:t> </a:t>
            </a:r>
          </a:p>
          <a:p>
            <a:pPr eaLnBrk="1" hangingPunct="1">
              <a:buFont typeface="Wingdings" panose="05000000000000000000" pitchFamily="2" charset="2"/>
              <a:buNone/>
              <a:defRPr/>
            </a:pPr>
            <a:endParaRPr kumimoji="1" lang="en-US" altLang="zh-CN" dirty="0" smtClean="0">
              <a:latin typeface="+mn-ea"/>
            </a:endParaRPr>
          </a:p>
          <a:p>
            <a:pPr>
              <a:buFont typeface="Wingdings" panose="05000000000000000000" pitchFamily="2" charset="2"/>
              <a:buNone/>
              <a:defRPr/>
            </a:pPr>
            <a:r>
              <a:rPr lang="fr-FR" altLang="zh-CN" b="1" dirty="0" smtClean="0">
                <a:effectLst/>
                <a:latin typeface="+mn-ea"/>
              </a:rPr>
              <a:t>3</a:t>
            </a:r>
            <a:r>
              <a:rPr lang="zh-CN" altLang="zh-CN" b="1" dirty="0" smtClean="0">
                <a:effectLst/>
                <a:latin typeface="+mn-ea"/>
              </a:rPr>
              <a:t>．</a:t>
            </a:r>
            <a:r>
              <a:rPr lang="fr-FR" altLang="zh-CN" b="1" dirty="0" smtClean="0">
                <a:effectLst/>
                <a:latin typeface="+mn-ea"/>
              </a:rPr>
              <a:t>in</a:t>
            </a:r>
            <a:r>
              <a:rPr lang="zh-CN" altLang="zh-CN" b="1" dirty="0" smtClean="0">
                <a:effectLst/>
                <a:latin typeface="+mn-ea"/>
              </a:rPr>
              <a:t>关键字</a:t>
            </a:r>
          </a:p>
          <a:p>
            <a:pPr>
              <a:buFont typeface="Wingdings" panose="05000000000000000000" pitchFamily="2" charset="2"/>
              <a:buNone/>
              <a:defRPr/>
            </a:pPr>
            <a:r>
              <a:rPr lang="en-US" altLang="zh-CN" dirty="0" smtClean="0">
                <a:effectLst/>
                <a:latin typeface="+mn-ea"/>
              </a:rPr>
              <a:t>in</a:t>
            </a:r>
            <a:r>
              <a:rPr lang="zh-CN" altLang="zh-CN" dirty="0" smtClean="0">
                <a:effectLst/>
                <a:latin typeface="+mn-ea"/>
              </a:rPr>
              <a:t>关键字可以判断对象是否存在某个属性，格式为</a:t>
            </a:r>
          </a:p>
          <a:p>
            <a:pPr>
              <a:buFont typeface="Wingdings" panose="05000000000000000000" pitchFamily="2" charset="2"/>
              <a:buNone/>
              <a:defRPr/>
            </a:pP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defRPr/>
            </a:pPr>
            <a:r>
              <a:rPr lang="en-US" altLang="zh-CN" b="1" dirty="0" smtClean="0">
                <a:effectLst/>
                <a:latin typeface="+mn-ea"/>
              </a:rPr>
              <a:t>"</a:t>
            </a:r>
            <a:r>
              <a:rPr lang="zh-CN" altLang="zh-CN" b="1" dirty="0" smtClean="0">
                <a:effectLst/>
                <a:latin typeface="+mn-ea"/>
              </a:rPr>
              <a:t>属性名</a:t>
            </a:r>
            <a:r>
              <a:rPr lang="en-US" altLang="zh-CN" b="1" dirty="0" smtClean="0">
                <a:effectLst/>
                <a:latin typeface="+mn-ea"/>
              </a:rPr>
              <a:t>"  in </a:t>
            </a:r>
            <a:r>
              <a:rPr lang="zh-CN" altLang="zh-CN" b="1" dirty="0" smtClean="0">
                <a:effectLst/>
                <a:latin typeface="+mn-ea"/>
              </a:rPr>
              <a:t>对象名</a:t>
            </a:r>
            <a:r>
              <a:rPr lang="en-US" altLang="zh-CN" b="1" dirty="0" smtClean="0">
                <a:effectLst/>
                <a:latin typeface="+mn-ea"/>
              </a:rPr>
              <a:t>;</a:t>
            </a:r>
            <a:endParaRPr lang="zh-CN" altLang="zh-CN" dirty="0" smtClean="0">
              <a:effectLst/>
              <a:latin typeface="+mn-ea"/>
            </a:endParaRPr>
          </a:p>
        </p:txBody>
      </p:sp>
    </p:spTree>
    <p:extLst>
      <p:ext uri="{BB962C8B-B14F-4D97-AF65-F5344CB8AC3E}">
        <p14:creationId xmlns:p14="http://schemas.microsoft.com/office/powerpoint/2010/main" val="3357189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6.7  JavaScript</a:t>
            </a:r>
            <a:r>
              <a:rPr lang="zh-CN" altLang="en-US" kern="1200" dirty="0">
                <a:latin typeface="+mj-ea"/>
              </a:rPr>
              <a:t>对象的操作语句</a:t>
            </a:r>
          </a:p>
        </p:txBody>
      </p:sp>
      <p:sp>
        <p:nvSpPr>
          <p:cNvPr id="107523" name="Rectangle 3"/>
          <p:cNvSpPr>
            <a:spLocks noGrp="1" noChangeArrowheads="1"/>
          </p:cNvSpPr>
          <p:nvPr>
            <p:ph type="body" idx="1"/>
          </p:nvPr>
        </p:nvSpPr>
        <p:spPr>
          <a:xfrm>
            <a:off x="1561877" y="765177"/>
            <a:ext cx="9108504" cy="273583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6.7.3  </a:t>
            </a:r>
            <a:r>
              <a:rPr kumimoji="1" lang="zh-CN" altLang="en-US" b="1" dirty="0" smtClean="0">
                <a:solidFill>
                  <a:schemeClr val="accent1"/>
                </a:solidFill>
                <a:effectLst/>
                <a:latin typeface="+mn-ea"/>
              </a:rPr>
              <a:t>对象关键字及操作符 </a:t>
            </a:r>
          </a:p>
          <a:p>
            <a:pPr>
              <a:buFont typeface="Wingdings" panose="05000000000000000000" pitchFamily="2" charset="2"/>
              <a:buNone/>
            </a:pPr>
            <a:r>
              <a:rPr lang="fr-FR" altLang="zh-CN" b="1" dirty="0" smtClean="0">
                <a:effectLst/>
                <a:latin typeface="+mn-ea"/>
              </a:rPr>
              <a:t>4</a:t>
            </a:r>
            <a:r>
              <a:rPr lang="zh-CN" altLang="zh-CN" b="1" dirty="0" smtClean="0">
                <a:effectLst/>
                <a:latin typeface="+mn-ea"/>
              </a:rPr>
              <a:t>．</a:t>
            </a:r>
            <a:r>
              <a:rPr lang="fr-FR" altLang="zh-CN" b="1" dirty="0" smtClean="0">
                <a:effectLst/>
                <a:latin typeface="+mn-ea"/>
              </a:rPr>
              <a:t>delete</a:t>
            </a:r>
            <a:r>
              <a:rPr lang="zh-CN" altLang="zh-CN" b="1" dirty="0" smtClean="0">
                <a:effectLst/>
                <a:latin typeface="+mn-ea"/>
              </a:rPr>
              <a:t>操作符</a:t>
            </a:r>
          </a:p>
          <a:p>
            <a:pPr>
              <a:buFont typeface="Wingdings" panose="05000000000000000000" pitchFamily="2" charset="2"/>
              <a:buNone/>
            </a:pPr>
            <a:r>
              <a:rPr lang="en-US" altLang="zh-CN" dirty="0" smtClean="0">
                <a:effectLst/>
                <a:latin typeface="+mn-ea"/>
              </a:rPr>
              <a:t>delete</a:t>
            </a:r>
            <a:r>
              <a:rPr lang="zh-CN" altLang="zh-CN" dirty="0" smtClean="0">
                <a:effectLst/>
                <a:latin typeface="+mn-ea"/>
              </a:rPr>
              <a:t>操作符可以删除对象的属性，格式为</a:t>
            </a:r>
          </a:p>
          <a:p>
            <a:pPr>
              <a:buFont typeface="Wingdings" panose="05000000000000000000" pitchFamily="2" charset="2"/>
              <a:buNone/>
            </a:pP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smtClean="0">
                <a:effectLst/>
                <a:latin typeface="+mn-ea"/>
              </a:rPr>
              <a:t>delete </a:t>
            </a:r>
            <a:r>
              <a:rPr lang="zh-CN" altLang="zh-CN" b="1" dirty="0" smtClean="0">
                <a:effectLst/>
                <a:latin typeface="+mn-ea"/>
              </a:rPr>
              <a:t>对象名</a:t>
            </a:r>
            <a:r>
              <a:rPr lang="en-US" altLang="zh-CN" b="1" dirty="0" smtClean="0">
                <a:effectLst/>
                <a:latin typeface="+mn-ea"/>
              </a:rPr>
              <a:t>.</a:t>
            </a:r>
            <a:r>
              <a:rPr lang="zh-CN" altLang="zh-CN" b="1" dirty="0" smtClean="0">
                <a:effectLst/>
                <a:latin typeface="+mn-ea"/>
              </a:rPr>
              <a:t>属性名</a:t>
            </a:r>
            <a:r>
              <a:rPr lang="en-US" altLang="zh-CN" b="1" dirty="0" smtClean="0">
                <a:effectLst/>
                <a:latin typeface="+mn-ea"/>
              </a:rPr>
              <a:t>;</a:t>
            </a:r>
          </a:p>
          <a:p>
            <a:pPr>
              <a:buFont typeface="Wingdings" panose="05000000000000000000" pitchFamily="2" charset="2"/>
              <a:buNone/>
            </a:pPr>
            <a:endParaRPr lang="en-US" altLang="zh-CN" b="1" dirty="0" smtClean="0">
              <a:effectLst/>
              <a:latin typeface="+mn-ea"/>
            </a:endParaRPr>
          </a:p>
          <a:p>
            <a:pPr>
              <a:buFont typeface="Wingdings" panose="05000000000000000000" pitchFamily="2" charset="2"/>
              <a:buNone/>
            </a:pPr>
            <a:r>
              <a:rPr lang="zh-CN" altLang="zh-CN" dirty="0" smtClean="0">
                <a:effectLst/>
                <a:latin typeface="+mn-ea"/>
              </a:rPr>
              <a:t>【例</a:t>
            </a:r>
            <a:r>
              <a:rPr lang="en-US" altLang="zh-CN" dirty="0" smtClean="0">
                <a:effectLst/>
                <a:latin typeface="+mn-ea"/>
              </a:rPr>
              <a:t>6-41</a:t>
            </a:r>
            <a:r>
              <a:rPr lang="zh-CN" altLang="zh-CN" dirty="0" smtClean="0">
                <a:effectLst/>
                <a:latin typeface="+mn-ea"/>
              </a:rPr>
              <a:t>】下面加粗部分的代码删除了</a:t>
            </a:r>
            <a:r>
              <a:rPr lang="en-US" altLang="zh-CN" dirty="0" smtClean="0">
                <a:effectLst/>
                <a:latin typeface="+mn-ea"/>
              </a:rPr>
              <a:t>person</a:t>
            </a:r>
            <a:r>
              <a:rPr lang="zh-CN" altLang="zh-CN" dirty="0" smtClean="0">
                <a:effectLst/>
                <a:latin typeface="+mn-ea"/>
              </a:rPr>
              <a:t>对象中的</a:t>
            </a:r>
            <a:r>
              <a:rPr lang="en-US" altLang="zh-CN" dirty="0" smtClean="0">
                <a:effectLst/>
                <a:latin typeface="+mn-ea"/>
              </a:rPr>
              <a:t>marry</a:t>
            </a:r>
            <a:r>
              <a:rPr lang="zh-CN" altLang="zh-CN" dirty="0" smtClean="0">
                <a:effectLst/>
                <a:latin typeface="+mn-ea"/>
              </a:rPr>
              <a:t>属性。</a:t>
            </a:r>
          </a:p>
          <a:p>
            <a:endParaRPr lang="zh-CN" altLang="zh-CN" dirty="0" smtClean="0">
              <a:effectLst/>
              <a:latin typeface="+mn-ea"/>
            </a:endParaRPr>
          </a:p>
        </p:txBody>
      </p:sp>
      <p:sp>
        <p:nvSpPr>
          <p:cNvPr id="107524" name="AutoShape 4"/>
          <p:cNvSpPr>
            <a:spLocks noChangeArrowheads="1"/>
          </p:cNvSpPr>
          <p:nvPr/>
        </p:nvSpPr>
        <p:spPr bwMode="gray">
          <a:xfrm>
            <a:off x="2239565" y="3573016"/>
            <a:ext cx="7705725" cy="26638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let person = {</a:t>
            </a:r>
          </a:p>
          <a:p>
            <a:pPr algn="l" eaLnBrk="1" hangingPunct="1"/>
            <a:r>
              <a:rPr kumimoji="1" lang="en-US" altLang="zh-CN" sz="2000" dirty="0">
                <a:solidFill>
                  <a:schemeClr val="accent2"/>
                </a:solidFill>
                <a:latin typeface="Arial" panose="020B0604020202020204" pitchFamily="34" charset="0"/>
              </a:rPr>
              <a:t>    name: "Tom",</a:t>
            </a:r>
          </a:p>
          <a:p>
            <a:pPr algn="l" eaLnBrk="1" hangingPunct="1"/>
            <a:r>
              <a:rPr kumimoji="1" lang="en-US" altLang="zh-CN" sz="2000" dirty="0">
                <a:solidFill>
                  <a:schemeClr val="accent2"/>
                </a:solidFill>
                <a:latin typeface="Arial" panose="020B0604020202020204" pitchFamily="34" charset="0"/>
              </a:rPr>
              <a:t>    age:18,</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marry:false</a:t>
            </a:r>
            <a:endParaRPr kumimoji="1" lang="en-US"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console.log(person);    //{name: "Tom", age: 18, marry: false}</a:t>
            </a:r>
          </a:p>
          <a:p>
            <a:pPr algn="l" eaLnBrk="1" hangingPunct="1"/>
            <a:r>
              <a:rPr kumimoji="1" lang="en-US" altLang="zh-CN" sz="2000" dirty="0">
                <a:solidFill>
                  <a:schemeClr val="accent2"/>
                </a:solidFill>
                <a:latin typeface="Arial" panose="020B0604020202020204" pitchFamily="34" charset="0"/>
              </a:rPr>
              <a:t>delete </a:t>
            </a:r>
            <a:r>
              <a:rPr kumimoji="1" lang="en-US" altLang="zh-CN" sz="2000" dirty="0" err="1">
                <a:solidFill>
                  <a:schemeClr val="accent2"/>
                </a:solidFill>
                <a:latin typeface="Arial" panose="020B0604020202020204" pitchFamily="34" charset="0"/>
              </a:rPr>
              <a:t>person.marry</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console.log(person);   //{name: "Tom", age: 18}</a:t>
            </a:r>
          </a:p>
        </p:txBody>
      </p:sp>
    </p:spTree>
    <p:extLst>
      <p:ext uri="{BB962C8B-B14F-4D97-AF65-F5344CB8AC3E}">
        <p14:creationId xmlns:p14="http://schemas.microsoft.com/office/powerpoint/2010/main" val="19012773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907382" y="228600"/>
            <a:ext cx="8393113"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
        <p:nvSpPr>
          <p:cNvPr id="181251" name="Rectangle 3"/>
          <p:cNvSpPr>
            <a:spLocks noGrp="1" noChangeArrowheads="1"/>
          </p:cNvSpPr>
          <p:nvPr>
            <p:ph type="body" idx="1"/>
          </p:nvPr>
        </p:nvSpPr>
        <p:spPr>
          <a:xfrm>
            <a:off x="1417861" y="908050"/>
            <a:ext cx="9289032" cy="4783138"/>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6.8.1  </a:t>
            </a:r>
            <a:r>
              <a:rPr kumimoji="1" lang="zh-CN" altLang="en-US" b="1" dirty="0">
                <a:solidFill>
                  <a:schemeClr val="accent1"/>
                </a:solidFill>
                <a:latin typeface="+mn-ea"/>
              </a:rPr>
              <a:t>数组（</a:t>
            </a:r>
            <a:r>
              <a:rPr kumimoji="1" lang="en-US" altLang="zh-CN" b="1" dirty="0">
                <a:solidFill>
                  <a:schemeClr val="accent1"/>
                </a:solidFill>
                <a:latin typeface="+mn-ea"/>
              </a:rPr>
              <a:t>Array</a:t>
            </a:r>
            <a:r>
              <a:rPr kumimoji="1" lang="zh-CN" altLang="en-US" b="1" dirty="0">
                <a:solidFill>
                  <a:schemeClr val="accent1"/>
                </a:solidFill>
                <a:latin typeface="+mn-ea"/>
              </a:rPr>
              <a:t>）对象</a:t>
            </a:r>
            <a:r>
              <a:rPr kumimoji="1" lang="zh-CN" altLang="en-US" dirty="0">
                <a:latin typeface="+mn-ea"/>
              </a:rPr>
              <a:t> </a:t>
            </a:r>
          </a:p>
          <a:p>
            <a:pPr eaLnBrk="1" hangingPunct="1">
              <a:defRPr/>
            </a:pPr>
            <a:r>
              <a:rPr kumimoji="1" lang="zh-CN" altLang="fr-FR" dirty="0">
                <a:latin typeface="+mn-ea"/>
              </a:rPr>
              <a:t>每个数组都有一定的长度，表示其中所包含的元素个数，元素的索引总是从</a:t>
            </a:r>
            <a:r>
              <a:rPr kumimoji="1" lang="en-US" altLang="zh-CN" dirty="0">
                <a:latin typeface="+mn-ea"/>
              </a:rPr>
              <a:t>0</a:t>
            </a:r>
            <a:r>
              <a:rPr kumimoji="1" lang="zh-CN" altLang="en-US" dirty="0">
                <a:latin typeface="+mn-ea"/>
              </a:rPr>
              <a:t>开始，并且最大值等于数组长度减</a:t>
            </a:r>
            <a:r>
              <a:rPr kumimoji="1" lang="en-US" altLang="zh-CN" dirty="0">
                <a:latin typeface="+mn-ea"/>
              </a:rPr>
              <a:t>1</a:t>
            </a:r>
            <a:r>
              <a:rPr kumimoji="1" lang="zh-CN" altLang="en-US" dirty="0">
                <a:latin typeface="+mn-ea"/>
              </a:rPr>
              <a:t>。</a:t>
            </a:r>
            <a:endParaRPr kumimoji="1" lang="zh-CN" altLang="fr-FR" b="1" dirty="0">
              <a:latin typeface="+mn-ea"/>
            </a:endParaRPr>
          </a:p>
          <a:p>
            <a:pPr eaLnBrk="1" hangingPunct="1">
              <a:buFont typeface="Wingdings" panose="05000000000000000000" pitchFamily="2" charset="2"/>
              <a:buNone/>
              <a:defRPr/>
            </a:pPr>
            <a:r>
              <a:rPr kumimoji="1" lang="fr-FR" altLang="zh-CN" b="1" dirty="0">
                <a:latin typeface="+mn-ea"/>
              </a:rPr>
              <a:t>1</a:t>
            </a:r>
            <a:r>
              <a:rPr kumimoji="1" lang="zh-CN" altLang="fr-FR" b="1" dirty="0">
                <a:latin typeface="+mn-ea"/>
              </a:rPr>
              <a:t>．数组对象的创建</a:t>
            </a:r>
            <a:endParaRPr kumimoji="1" lang="zh-CN" altLang="fr-FR" dirty="0">
              <a:latin typeface="+mn-ea"/>
            </a:endParaRPr>
          </a:p>
          <a:p>
            <a:pPr eaLnBrk="1" hangingPunct="1">
              <a:defRPr/>
            </a:pPr>
            <a:r>
              <a:rPr lang="en-US" altLang="zh-CN" dirty="0">
                <a:latin typeface="+mn-ea"/>
              </a:rPr>
              <a:t>Array</a:t>
            </a:r>
            <a:r>
              <a:rPr lang="zh-CN" altLang="zh-CN" dirty="0">
                <a:latin typeface="+mn-ea"/>
              </a:rPr>
              <a:t>对象是动态对象，需要创建对象实例后才能引用它的属性或方法。有三种方法可以创建数组对象，其格式为</a:t>
            </a:r>
            <a:endParaRPr lang="en-US" altLang="zh-CN" dirty="0">
              <a:latin typeface="+mn-ea"/>
            </a:endParaRPr>
          </a:p>
          <a:p>
            <a:pPr eaLnBrk="1" hangingPunct="1">
              <a:defRPr/>
            </a:pPr>
            <a:endParaRPr kumimoji="1" lang="zh-CN" altLang="en-US" b="1" dirty="0">
              <a:latin typeface="+mn-ea"/>
            </a:endParaRPr>
          </a:p>
          <a:p>
            <a:pPr>
              <a:buFont typeface="Wingdings" panose="05000000000000000000" pitchFamily="2" charset="2"/>
              <a:buNone/>
              <a:defRPr/>
            </a:pPr>
            <a:r>
              <a:rPr lang="en-US" altLang="zh-CN" b="1" dirty="0" err="1">
                <a:latin typeface="+mn-ea"/>
              </a:rPr>
              <a:t>var</a:t>
            </a:r>
            <a:r>
              <a:rPr lang="en-US" altLang="zh-CN" b="1" dirty="0">
                <a:latin typeface="+mn-ea"/>
              </a:rPr>
              <a:t> </a:t>
            </a:r>
            <a:r>
              <a:rPr lang="zh-CN" altLang="zh-CN" b="1" dirty="0">
                <a:latin typeface="+mn-ea"/>
              </a:rPr>
              <a:t>数组对象名</a:t>
            </a:r>
            <a:r>
              <a:rPr lang="en-US" altLang="zh-CN" b="1" dirty="0">
                <a:latin typeface="+mn-ea"/>
              </a:rPr>
              <a:t>=new Array(</a:t>
            </a:r>
            <a:r>
              <a:rPr lang="zh-CN" altLang="zh-CN" b="1" dirty="0">
                <a:latin typeface="+mn-ea"/>
              </a:rPr>
              <a:t>数组列表</a:t>
            </a:r>
            <a:r>
              <a:rPr lang="en-US" altLang="zh-CN" b="1" dirty="0">
                <a:latin typeface="+mn-ea"/>
              </a:rPr>
              <a:t>);</a:t>
            </a:r>
            <a:endParaRPr lang="zh-CN" altLang="zh-CN" dirty="0">
              <a:latin typeface="+mn-ea"/>
            </a:endParaRPr>
          </a:p>
          <a:p>
            <a:pPr>
              <a:buFont typeface="Wingdings" panose="05000000000000000000" pitchFamily="2" charset="2"/>
              <a:buNone/>
              <a:defRPr/>
            </a:pPr>
            <a:r>
              <a:rPr lang="en-US" altLang="zh-CN" b="1" dirty="0" err="1">
                <a:latin typeface="+mn-ea"/>
              </a:rPr>
              <a:t>var</a:t>
            </a:r>
            <a:r>
              <a:rPr lang="en-US" altLang="zh-CN" b="1" dirty="0">
                <a:latin typeface="+mn-ea"/>
              </a:rPr>
              <a:t> </a:t>
            </a:r>
            <a:r>
              <a:rPr lang="zh-CN" altLang="zh-CN" b="1" dirty="0">
                <a:latin typeface="+mn-ea"/>
              </a:rPr>
              <a:t>数组对象名</a:t>
            </a:r>
            <a:r>
              <a:rPr lang="en-US" altLang="zh-CN" b="1" dirty="0">
                <a:latin typeface="+mn-ea"/>
              </a:rPr>
              <a:t>= Array(</a:t>
            </a:r>
            <a:r>
              <a:rPr lang="zh-CN" altLang="zh-CN" b="1" dirty="0">
                <a:latin typeface="+mn-ea"/>
              </a:rPr>
              <a:t>数组列表</a:t>
            </a:r>
            <a:r>
              <a:rPr lang="en-US" altLang="zh-CN" b="1" dirty="0">
                <a:latin typeface="+mn-ea"/>
              </a:rPr>
              <a:t>);</a:t>
            </a:r>
            <a:endParaRPr lang="zh-CN" altLang="zh-CN" dirty="0">
              <a:latin typeface="+mn-ea"/>
            </a:endParaRPr>
          </a:p>
          <a:p>
            <a:pPr>
              <a:buFont typeface="Wingdings" panose="05000000000000000000" pitchFamily="2" charset="2"/>
              <a:buNone/>
              <a:defRPr/>
            </a:pPr>
            <a:r>
              <a:rPr lang="en-US" altLang="zh-CN" b="1" dirty="0" err="1">
                <a:latin typeface="+mn-ea"/>
              </a:rPr>
              <a:t>var</a:t>
            </a:r>
            <a:r>
              <a:rPr lang="en-US" altLang="zh-CN" b="1" dirty="0">
                <a:latin typeface="+mn-ea"/>
              </a:rPr>
              <a:t> </a:t>
            </a:r>
            <a:r>
              <a:rPr lang="zh-CN" altLang="zh-CN" b="1" dirty="0">
                <a:latin typeface="+mn-ea"/>
              </a:rPr>
              <a:t>数组对象名</a:t>
            </a:r>
            <a:r>
              <a:rPr lang="en-US" altLang="zh-CN" b="1" dirty="0">
                <a:latin typeface="+mn-ea"/>
              </a:rPr>
              <a:t>=[</a:t>
            </a:r>
            <a:r>
              <a:rPr lang="zh-CN" altLang="zh-CN" b="1" dirty="0">
                <a:latin typeface="+mn-ea"/>
              </a:rPr>
              <a:t>数组列表</a:t>
            </a:r>
            <a:r>
              <a:rPr lang="en-US" altLang="zh-CN" b="1" dirty="0">
                <a:latin typeface="+mn-ea"/>
              </a:rPr>
              <a:t>];</a:t>
            </a:r>
            <a:endParaRPr lang="zh-CN" altLang="zh-CN" dirty="0">
              <a:latin typeface="+mn-ea"/>
            </a:endParaRPr>
          </a:p>
          <a:p>
            <a:pPr eaLnBrk="1" hangingPunct="1">
              <a:buFont typeface="Wingdings" panose="05000000000000000000" pitchFamily="2" charset="2"/>
              <a:buNone/>
              <a:defRPr/>
            </a:pPr>
            <a:endParaRPr kumimoji="1" lang="en-US" altLang="zh-CN" b="1" dirty="0">
              <a:latin typeface="+mn-ea"/>
            </a:endParaRPr>
          </a:p>
          <a:p>
            <a:pPr>
              <a:defRPr/>
            </a:pPr>
            <a:r>
              <a:rPr lang="zh-CN" altLang="zh-CN" dirty="0">
                <a:latin typeface="+mn-ea"/>
              </a:rPr>
              <a:t>其中第三种方法即</a:t>
            </a:r>
            <a:r>
              <a:rPr lang="en-US" altLang="zh-CN" dirty="0">
                <a:latin typeface="+mn-ea"/>
              </a:rPr>
              <a:t>6.2.1</a:t>
            </a:r>
            <a:r>
              <a:rPr lang="zh-CN" altLang="zh-CN" dirty="0">
                <a:latin typeface="+mn-ea"/>
              </a:rPr>
              <a:t>节介绍过的基本定义方法，括号中的数组列表可以为空，也可以为逗号分隔的多个值列表。</a:t>
            </a:r>
          </a:p>
        </p:txBody>
      </p:sp>
    </p:spTree>
    <p:extLst>
      <p:ext uri="{BB962C8B-B14F-4D97-AF65-F5344CB8AC3E}">
        <p14:creationId xmlns:p14="http://schemas.microsoft.com/office/powerpoint/2010/main" val="1236229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Rectangle 3"/>
          <p:cNvSpPr>
            <a:spLocks noGrp="1" noChangeArrowheads="1"/>
          </p:cNvSpPr>
          <p:nvPr>
            <p:ph type="body" idx="1"/>
          </p:nvPr>
        </p:nvSpPr>
        <p:spPr>
          <a:xfrm>
            <a:off x="1201837" y="692696"/>
            <a:ext cx="8388350" cy="1797050"/>
          </a:xfrm>
        </p:spPr>
        <p:txBody>
          <a:bodyPr/>
          <a:lstStyle/>
          <a:p>
            <a:pPr eaLnBrk="1" hangingPunct="1">
              <a:buFont typeface="Wingdings" panose="05000000000000000000" pitchFamily="2" charset="2"/>
              <a:buNone/>
              <a:defRPr/>
            </a:pPr>
            <a:r>
              <a:rPr kumimoji="1" lang="fr-FR" altLang="zh-CN" b="1" dirty="0">
                <a:latin typeface="+mn-ea"/>
              </a:rPr>
              <a:t>2</a:t>
            </a:r>
            <a:r>
              <a:rPr kumimoji="1" lang="zh-CN" altLang="fr-FR" b="1" dirty="0">
                <a:latin typeface="+mn-ea"/>
              </a:rPr>
              <a:t>．数组对象的属性</a:t>
            </a:r>
            <a:endParaRPr kumimoji="1" lang="zh-CN" altLang="fr-FR" sz="1800" dirty="0">
              <a:latin typeface="+mn-ea"/>
            </a:endParaRPr>
          </a:p>
          <a:p>
            <a:pPr eaLnBrk="1" hangingPunct="1">
              <a:defRPr/>
            </a:pPr>
            <a:r>
              <a:rPr kumimoji="1" lang="zh-CN" altLang="en-US" dirty="0">
                <a:latin typeface="+mn-ea"/>
              </a:rPr>
              <a:t>数组对象的属性主要是</a:t>
            </a:r>
            <a:r>
              <a:rPr kumimoji="1" lang="en-US" altLang="zh-CN" dirty="0">
                <a:latin typeface="+mn-ea"/>
              </a:rPr>
              <a:t>length</a:t>
            </a:r>
            <a:r>
              <a:rPr kumimoji="1" lang="zh-CN" altLang="en-US" dirty="0">
                <a:latin typeface="+mn-ea"/>
              </a:rPr>
              <a:t>，它用于获得数组中元素的个数，即数组中最大下标加一。</a:t>
            </a:r>
            <a:endParaRPr kumimoji="1" lang="zh-CN" altLang="fr-FR" b="1" dirty="0">
              <a:latin typeface="+mn-ea"/>
            </a:endParaRPr>
          </a:p>
          <a:p>
            <a:pPr eaLnBrk="1" hangingPunct="1">
              <a:buFont typeface="Wingdings" panose="05000000000000000000" pitchFamily="2" charset="2"/>
              <a:buNone/>
              <a:defRPr/>
            </a:pPr>
            <a:r>
              <a:rPr kumimoji="1" lang="fr-FR" altLang="zh-CN" b="1" dirty="0">
                <a:latin typeface="+mn-ea"/>
              </a:rPr>
              <a:t>3</a:t>
            </a:r>
            <a:r>
              <a:rPr kumimoji="1" lang="zh-CN" altLang="fr-FR" b="1" dirty="0">
                <a:latin typeface="+mn-ea"/>
              </a:rPr>
              <a:t>．数组对象的方法</a:t>
            </a:r>
            <a:endParaRPr kumimoji="1" lang="zh-CN" altLang="fr-FR" dirty="0">
              <a:latin typeface="+mn-ea"/>
            </a:endParaRPr>
          </a:p>
          <a:p>
            <a:pPr eaLnBrk="1" hangingPunct="1">
              <a:defRPr/>
            </a:pPr>
            <a:endParaRPr kumimoji="1" lang="en-US" altLang="zh-CN" dirty="0">
              <a:latin typeface="+mn-ea"/>
            </a:endParaRPr>
          </a:p>
        </p:txBody>
      </p:sp>
      <p:pic>
        <p:nvPicPr>
          <p:cNvPr id="1095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2117" y="1738933"/>
            <a:ext cx="6629400"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3802142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338" y="687388"/>
            <a:ext cx="7515225" cy="590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3"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1222345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a:latin typeface="+mj-ea"/>
              </a:rPr>
              <a:t>6.8  JavaScript</a:t>
            </a:r>
            <a:r>
              <a:rPr lang="zh-CN" altLang="zh-CN" kern="1200">
                <a:latin typeface="+mj-ea"/>
              </a:rPr>
              <a:t>常用内置对象</a:t>
            </a:r>
            <a:endParaRPr lang="zh-CN" altLang="en-US" kern="1200">
              <a:latin typeface="+mj-ea"/>
            </a:endParaRPr>
          </a:p>
        </p:txBody>
      </p:sp>
      <p:sp>
        <p:nvSpPr>
          <p:cNvPr id="176131" name="Rectangle 3"/>
          <p:cNvSpPr>
            <a:spLocks noGrp="1" noChangeArrowheads="1"/>
          </p:cNvSpPr>
          <p:nvPr>
            <p:ph type="body" idx="1"/>
          </p:nvPr>
        </p:nvSpPr>
        <p:spPr>
          <a:xfrm>
            <a:off x="1345853" y="901702"/>
            <a:ext cx="9001000" cy="4975570"/>
          </a:xfrm>
        </p:spPr>
        <p:txBody>
          <a:bodyPr/>
          <a:lstStyle/>
          <a:p>
            <a:pPr eaLnBrk="1" hangingPunct="1">
              <a:buFont typeface="Wingdings" panose="05000000000000000000" pitchFamily="2" charset="2"/>
              <a:buNone/>
              <a:defRPr/>
            </a:pPr>
            <a:r>
              <a:rPr kumimoji="1" lang="en-US" altLang="zh-CN" b="1" dirty="0" smtClean="0">
                <a:solidFill>
                  <a:schemeClr val="accent1"/>
                </a:solidFill>
                <a:effectLst/>
                <a:latin typeface="+mn-ea"/>
              </a:rPr>
              <a:t>6.8.2  </a:t>
            </a:r>
            <a:r>
              <a:rPr kumimoji="1" lang="en-US" altLang="zh-CN" dirty="0" smtClean="0">
                <a:latin typeface="+mn-ea"/>
              </a:rPr>
              <a:t> </a:t>
            </a:r>
            <a:r>
              <a:rPr kumimoji="1" lang="zh-CN" altLang="en-US" b="1" dirty="0" smtClean="0">
                <a:solidFill>
                  <a:schemeClr val="accent1"/>
                </a:solidFill>
                <a:effectLst/>
                <a:latin typeface="+mn-ea"/>
              </a:rPr>
              <a:t>字符串（</a:t>
            </a:r>
            <a:r>
              <a:rPr kumimoji="1" lang="en-US" altLang="zh-CN" b="1" dirty="0" smtClean="0">
                <a:solidFill>
                  <a:schemeClr val="accent1"/>
                </a:solidFill>
                <a:effectLst/>
                <a:latin typeface="+mn-ea"/>
              </a:rPr>
              <a:t>String</a:t>
            </a:r>
            <a:r>
              <a:rPr kumimoji="1" lang="zh-CN" altLang="en-US" b="1" dirty="0" smtClean="0">
                <a:solidFill>
                  <a:schemeClr val="accent1"/>
                </a:solidFill>
                <a:effectLst/>
                <a:latin typeface="+mn-ea"/>
              </a:rPr>
              <a:t>）对象 </a:t>
            </a:r>
          </a:p>
          <a:p>
            <a:pPr>
              <a:buFont typeface="Wingdings" panose="05000000000000000000" pitchFamily="2" charset="2"/>
              <a:buNone/>
              <a:defRPr/>
            </a:pPr>
            <a:r>
              <a:rPr lang="en-US" altLang="zh-CN" dirty="0" smtClean="0">
                <a:effectLst/>
                <a:latin typeface="+mn-ea"/>
              </a:rPr>
              <a:t>String</a:t>
            </a:r>
            <a:r>
              <a:rPr lang="zh-CN" altLang="zh-CN" dirty="0" smtClean="0">
                <a:effectLst/>
                <a:latin typeface="+mn-ea"/>
              </a:rPr>
              <a:t>对象是动态对象，需要创建对象实例后才能引用它的属性或方法。有三种方法可以创建字符串对象，其格式为</a:t>
            </a:r>
          </a:p>
          <a:p>
            <a:pPr>
              <a:buFont typeface="Wingdings" panose="05000000000000000000" pitchFamily="2" charset="2"/>
              <a:buNone/>
              <a:defRPr/>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defRPr/>
            </a:pPr>
            <a:r>
              <a:rPr lang="zh-CN" altLang="zh-CN" b="1" dirty="0" smtClean="0">
                <a:effectLst/>
                <a:latin typeface="+mn-ea"/>
              </a:rPr>
              <a:t>字符串变量名</a:t>
            </a:r>
            <a:r>
              <a:rPr lang="en-US" altLang="zh-CN" b="1" dirty="0" smtClean="0">
                <a:effectLst/>
                <a:latin typeface="+mn-ea"/>
              </a:rPr>
              <a:t> = new String("</a:t>
            </a:r>
            <a:r>
              <a:rPr lang="zh-CN" altLang="zh-CN" b="1" dirty="0" smtClean="0">
                <a:effectLst/>
                <a:latin typeface="+mn-ea"/>
              </a:rPr>
              <a:t>字符串</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defRPr/>
            </a:pPr>
            <a:r>
              <a:rPr lang="zh-CN" altLang="zh-CN" b="1" dirty="0" smtClean="0">
                <a:effectLst/>
                <a:latin typeface="+mn-ea"/>
              </a:rPr>
              <a:t>字符串变量名</a:t>
            </a:r>
            <a:r>
              <a:rPr lang="en-US" altLang="zh-CN" b="1" dirty="0" smtClean="0">
                <a:effectLst/>
                <a:latin typeface="+mn-ea"/>
              </a:rPr>
              <a:t> = String("</a:t>
            </a:r>
            <a:r>
              <a:rPr lang="zh-CN" altLang="zh-CN" b="1" dirty="0" smtClean="0">
                <a:effectLst/>
                <a:latin typeface="+mn-ea"/>
              </a:rPr>
              <a:t>字符串</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defRPr/>
            </a:pPr>
            <a:r>
              <a:rPr lang="zh-CN" altLang="zh-CN" b="1" dirty="0" smtClean="0">
                <a:effectLst/>
                <a:latin typeface="+mn-ea"/>
              </a:rPr>
              <a:t>字符串变量名</a:t>
            </a:r>
            <a:r>
              <a:rPr lang="en-US" altLang="zh-CN" b="1" dirty="0" smtClean="0">
                <a:effectLst/>
                <a:latin typeface="+mn-ea"/>
              </a:rPr>
              <a:t> = "</a:t>
            </a:r>
            <a:r>
              <a:rPr lang="zh-CN" altLang="zh-CN" b="1" dirty="0" smtClean="0">
                <a:effectLst/>
                <a:latin typeface="+mn-ea"/>
              </a:rPr>
              <a:t>字符串</a:t>
            </a:r>
            <a:r>
              <a:rPr lang="en-US" altLang="zh-CN" b="1" dirty="0" smtClean="0">
                <a:effectLst/>
                <a:latin typeface="+mn-ea"/>
              </a:rPr>
              <a:t>";</a:t>
            </a:r>
            <a:endParaRPr lang="zh-CN" altLang="zh-CN" dirty="0" smtClean="0">
              <a:effectLst/>
              <a:latin typeface="+mn-ea"/>
            </a:endParaRPr>
          </a:p>
          <a:p>
            <a:pPr eaLnBrk="1" hangingPunct="1">
              <a:buFont typeface="Wingdings" panose="05000000000000000000" pitchFamily="2" charset="2"/>
              <a:buNone/>
              <a:defRPr/>
            </a:pPr>
            <a:endParaRPr kumimoji="1" lang="en-US" altLang="zh-CN" dirty="0" smtClean="0">
              <a:latin typeface="+mn-ea"/>
            </a:endParaRPr>
          </a:p>
          <a:p>
            <a:pPr eaLnBrk="1" hangingPunct="1">
              <a:buFont typeface="Wingdings" panose="05000000000000000000" pitchFamily="2" charset="2"/>
              <a:buNone/>
              <a:defRPr/>
            </a:pPr>
            <a:r>
              <a:rPr kumimoji="1" lang="zh-CN" altLang="en-US" dirty="0" smtClean="0">
                <a:latin typeface="+mn-ea"/>
              </a:rPr>
              <a:t>还可以把单引号或双引号引起来的一个字符串当作一个字符串对象来看待，即可以直接在某个字符串后面加上点</a:t>
            </a:r>
            <a:r>
              <a:rPr kumimoji="1" lang="en-US" altLang="zh-CN" dirty="0" smtClean="0">
                <a:latin typeface="+mn-ea"/>
              </a:rPr>
              <a:t>(.)</a:t>
            </a:r>
            <a:r>
              <a:rPr kumimoji="1" lang="zh-CN" altLang="en-US" dirty="0" smtClean="0">
                <a:latin typeface="+mn-ea"/>
              </a:rPr>
              <a:t>去调用</a:t>
            </a:r>
            <a:r>
              <a:rPr kumimoji="1" lang="en-US" altLang="zh-CN" dirty="0" smtClean="0">
                <a:latin typeface="+mn-ea"/>
              </a:rPr>
              <a:t>String</a:t>
            </a:r>
            <a:r>
              <a:rPr kumimoji="1" lang="zh-CN" altLang="en-US" dirty="0" smtClean="0">
                <a:latin typeface="+mn-ea"/>
              </a:rPr>
              <a:t>对象的属性或方法。</a:t>
            </a:r>
          </a:p>
        </p:txBody>
      </p:sp>
    </p:spTree>
    <p:extLst>
      <p:ext uri="{BB962C8B-B14F-4D97-AF65-F5344CB8AC3E}">
        <p14:creationId xmlns:p14="http://schemas.microsoft.com/office/powerpoint/2010/main" val="3729457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a:latin typeface="+mj-ea"/>
              </a:rPr>
              <a:t>6.8  JavaScript</a:t>
            </a:r>
            <a:r>
              <a:rPr lang="zh-CN" altLang="zh-CN" kern="1200">
                <a:latin typeface="+mj-ea"/>
              </a:rPr>
              <a:t>常用内置对象</a:t>
            </a:r>
            <a:endParaRPr lang="zh-CN" altLang="en-US" kern="1200">
              <a:latin typeface="+mj-ea"/>
            </a:endParaRPr>
          </a:p>
        </p:txBody>
      </p:sp>
      <p:sp>
        <p:nvSpPr>
          <p:cNvPr id="178179" name="Rectangle 3"/>
          <p:cNvSpPr>
            <a:spLocks noGrp="1" noChangeArrowheads="1"/>
          </p:cNvSpPr>
          <p:nvPr>
            <p:ph type="body" idx="1"/>
          </p:nvPr>
        </p:nvSpPr>
        <p:spPr>
          <a:xfrm>
            <a:off x="1489869" y="908051"/>
            <a:ext cx="9145016" cy="2455863"/>
          </a:xfrm>
        </p:spPr>
        <p:txBody>
          <a:bodyPr/>
          <a:lstStyle/>
          <a:p>
            <a:pPr eaLnBrk="1" hangingPunct="1">
              <a:buFont typeface="Wingdings" panose="05000000000000000000" pitchFamily="2" charset="2"/>
              <a:buNone/>
              <a:defRPr/>
            </a:pPr>
            <a:r>
              <a:rPr kumimoji="1" lang="en-US" altLang="zh-CN" b="1" dirty="0" smtClean="0">
                <a:solidFill>
                  <a:schemeClr val="accent1"/>
                </a:solidFill>
                <a:effectLst/>
                <a:latin typeface="+mn-ea"/>
              </a:rPr>
              <a:t>6.8.2  </a:t>
            </a:r>
            <a:r>
              <a:rPr kumimoji="1" lang="en-US" altLang="zh-CN" dirty="0" smtClean="0">
                <a:latin typeface="+mn-ea"/>
              </a:rPr>
              <a:t> </a:t>
            </a:r>
            <a:r>
              <a:rPr kumimoji="1" lang="zh-CN" altLang="en-US" b="1" dirty="0" smtClean="0">
                <a:solidFill>
                  <a:schemeClr val="accent1"/>
                </a:solidFill>
                <a:effectLst/>
                <a:latin typeface="+mn-ea"/>
              </a:rPr>
              <a:t>字符串（</a:t>
            </a:r>
            <a:r>
              <a:rPr kumimoji="1" lang="en-US" altLang="zh-CN" b="1" dirty="0" smtClean="0">
                <a:solidFill>
                  <a:schemeClr val="accent1"/>
                </a:solidFill>
                <a:effectLst/>
                <a:latin typeface="+mn-ea"/>
              </a:rPr>
              <a:t>String</a:t>
            </a:r>
            <a:r>
              <a:rPr kumimoji="1" lang="zh-CN" altLang="en-US" b="1" dirty="0" smtClean="0">
                <a:solidFill>
                  <a:schemeClr val="accent1"/>
                </a:solidFill>
                <a:effectLst/>
                <a:latin typeface="+mn-ea"/>
              </a:rPr>
              <a:t>）对象 </a:t>
            </a:r>
          </a:p>
          <a:p>
            <a:pPr eaLnBrk="1" hangingPunct="1">
              <a:buFont typeface="Wingdings" panose="05000000000000000000" pitchFamily="2" charset="2"/>
              <a:buNone/>
              <a:defRPr/>
            </a:pPr>
            <a:r>
              <a:rPr kumimoji="1" lang="fr-FR" altLang="zh-CN" b="1" dirty="0" smtClean="0">
                <a:latin typeface="+mn-ea"/>
              </a:rPr>
              <a:t>1</a:t>
            </a:r>
            <a:r>
              <a:rPr kumimoji="1" lang="zh-CN" altLang="fr-FR" b="1" dirty="0" smtClean="0">
                <a:latin typeface="+mn-ea"/>
              </a:rPr>
              <a:t>．字符串对象的属性</a:t>
            </a:r>
            <a:endParaRPr kumimoji="1" lang="zh-CN" altLang="fr-FR" dirty="0" smtClean="0">
              <a:latin typeface="+mn-ea"/>
            </a:endParaRPr>
          </a:p>
          <a:p>
            <a:pPr eaLnBrk="1" hangingPunct="1">
              <a:defRPr/>
            </a:pPr>
            <a:r>
              <a:rPr kumimoji="1" lang="zh-CN" altLang="fr-FR" dirty="0" smtClean="0">
                <a:latin typeface="+mn-ea"/>
              </a:rPr>
              <a:t>每个</a:t>
            </a:r>
            <a:r>
              <a:rPr kumimoji="1" lang="en-US" altLang="zh-CN" dirty="0" smtClean="0">
                <a:latin typeface="+mn-ea"/>
              </a:rPr>
              <a:t>String</a:t>
            </a:r>
            <a:r>
              <a:rPr kumimoji="1" lang="zh-CN" altLang="en-US" dirty="0" smtClean="0">
                <a:latin typeface="+mn-ea"/>
              </a:rPr>
              <a:t>对象仅有一个属性，即</a:t>
            </a:r>
            <a:r>
              <a:rPr kumimoji="1" lang="en-US" altLang="zh-CN" dirty="0" smtClean="0">
                <a:latin typeface="+mn-ea"/>
              </a:rPr>
              <a:t>length</a:t>
            </a:r>
            <a:r>
              <a:rPr kumimoji="1" lang="zh-CN" altLang="en-US" dirty="0" smtClean="0">
                <a:latin typeface="+mn-ea"/>
              </a:rPr>
              <a:t>属性。它表示字符串对象中字符的个数，是一个只读属性，不能被修改。需要注意的是</a:t>
            </a:r>
            <a:r>
              <a:rPr kumimoji="1" lang="en-US" altLang="zh-CN" dirty="0" smtClean="0">
                <a:latin typeface="+mn-ea"/>
              </a:rPr>
              <a:t>length</a:t>
            </a:r>
            <a:r>
              <a:rPr kumimoji="1" lang="zh-CN" altLang="en-US" dirty="0" smtClean="0">
                <a:latin typeface="+mn-ea"/>
              </a:rPr>
              <a:t>属性计算的是</a:t>
            </a:r>
            <a:r>
              <a:rPr kumimoji="1" lang="en-US" altLang="zh-CN" dirty="0" err="1" smtClean="0">
                <a:latin typeface="+mn-ea"/>
              </a:rPr>
              <a:t>unicode</a:t>
            </a:r>
            <a:r>
              <a:rPr kumimoji="1" lang="zh-CN" altLang="en-US" dirty="0" smtClean="0">
                <a:latin typeface="+mn-ea"/>
              </a:rPr>
              <a:t>字符的个数，所以一个中文单字和一个英文字母的长度都是</a:t>
            </a:r>
            <a:r>
              <a:rPr kumimoji="1" lang="en-US" altLang="zh-CN" dirty="0" smtClean="0">
                <a:latin typeface="+mn-ea"/>
              </a:rPr>
              <a:t>1</a:t>
            </a:r>
            <a:r>
              <a:rPr kumimoji="1" lang="zh-CN" altLang="en-US" dirty="0" smtClean="0">
                <a:latin typeface="+mn-ea"/>
              </a:rPr>
              <a:t>。例如：</a:t>
            </a:r>
          </a:p>
        </p:txBody>
      </p:sp>
      <p:sp>
        <p:nvSpPr>
          <p:cNvPr id="112644" name="AutoShape 4"/>
          <p:cNvSpPr>
            <a:spLocks noChangeArrowheads="1"/>
          </p:cNvSpPr>
          <p:nvPr/>
        </p:nvSpPr>
        <p:spPr bwMode="gray">
          <a:xfrm>
            <a:off x="3074045" y="3474296"/>
            <a:ext cx="4679950" cy="19446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var txt="Hello World!";</a:t>
            </a:r>
          </a:p>
          <a:p>
            <a:pPr algn="l" eaLnBrk="1" hangingPunct="1"/>
            <a:r>
              <a:rPr kumimoji="1" lang="en-US" altLang="zh-CN" sz="2000">
                <a:solidFill>
                  <a:schemeClr val="accent2"/>
                </a:solidFill>
                <a:latin typeface="Arial" panose="020B0604020202020204" pitchFamily="34" charset="0"/>
              </a:rPr>
              <a:t>var txt2="</a:t>
            </a:r>
            <a:r>
              <a:rPr kumimoji="1" lang="zh-CN" altLang="en-US" sz="2000">
                <a:solidFill>
                  <a:schemeClr val="accent2"/>
                </a:solidFill>
                <a:latin typeface="Arial" panose="020B0604020202020204" pitchFamily="34" charset="0"/>
              </a:rPr>
              <a:t>你好</a:t>
            </a:r>
            <a:r>
              <a:rPr kumimoji="1" lang="en-US" altLang="zh-CN" sz="2000">
                <a:solidFill>
                  <a:schemeClr val="accent2"/>
                </a:solidFill>
                <a:latin typeface="Arial" panose="020B0604020202020204" pitchFamily="34" charset="0"/>
              </a:rPr>
              <a:t>!"</a:t>
            </a:r>
          </a:p>
          <a:p>
            <a:pPr algn="l" eaLnBrk="1" hangingPunct="1"/>
            <a:r>
              <a:rPr kumimoji="1" lang="en-US" altLang="zh-CN" sz="2000">
                <a:solidFill>
                  <a:schemeClr val="accent2"/>
                </a:solidFill>
                <a:latin typeface="Arial" panose="020B0604020202020204" pitchFamily="34" charset="0"/>
              </a:rPr>
              <a:t>document.write(txt.length)   //</a:t>
            </a:r>
            <a:r>
              <a:rPr kumimoji="1" lang="zh-CN" altLang="en-US" sz="2000">
                <a:solidFill>
                  <a:schemeClr val="accent2"/>
                </a:solidFill>
                <a:latin typeface="Arial" panose="020B0604020202020204" pitchFamily="34" charset="0"/>
              </a:rPr>
              <a:t>输出</a:t>
            </a:r>
            <a:r>
              <a:rPr kumimoji="1" lang="en-US" altLang="zh-CN" sz="2000">
                <a:solidFill>
                  <a:schemeClr val="accent2"/>
                </a:solidFill>
                <a:latin typeface="Arial" panose="020B0604020202020204" pitchFamily="34" charset="0"/>
              </a:rPr>
              <a:t>12</a:t>
            </a:r>
          </a:p>
          <a:p>
            <a:pPr algn="l" eaLnBrk="1" hangingPunct="1"/>
            <a:r>
              <a:rPr kumimoji="1" lang="en-US" altLang="zh-CN" sz="2000">
                <a:solidFill>
                  <a:schemeClr val="accent2"/>
                </a:solidFill>
                <a:latin typeface="Arial" panose="020B0604020202020204" pitchFamily="34" charset="0"/>
              </a:rPr>
              <a:t>document.write(txt2.length)  //</a:t>
            </a:r>
            <a:r>
              <a:rPr kumimoji="1" lang="zh-CN" altLang="en-US" sz="2000">
                <a:solidFill>
                  <a:schemeClr val="accent2"/>
                </a:solidFill>
                <a:latin typeface="Arial" panose="020B0604020202020204" pitchFamily="34" charset="0"/>
              </a:rPr>
              <a:t>输出</a:t>
            </a:r>
            <a:r>
              <a:rPr kumimoji="1" lang="en-US" altLang="zh-CN" sz="2000">
                <a:solidFill>
                  <a:schemeClr val="accent2"/>
                </a:solidFill>
                <a:latin typeface="Arial" panose="020B0604020202020204" pitchFamily="34" charset="0"/>
              </a:rPr>
              <a:t>3</a:t>
            </a:r>
          </a:p>
        </p:txBody>
      </p:sp>
    </p:spTree>
    <p:extLst>
      <p:ext uri="{BB962C8B-B14F-4D97-AF65-F5344CB8AC3E}">
        <p14:creationId xmlns:p14="http://schemas.microsoft.com/office/powerpoint/2010/main" val="34995086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3"/>
          <p:cNvSpPr>
            <a:spLocks noGrp="1" noChangeArrowheads="1"/>
          </p:cNvSpPr>
          <p:nvPr>
            <p:ph type="body" idx="1"/>
          </p:nvPr>
        </p:nvSpPr>
        <p:spPr>
          <a:xfrm>
            <a:off x="1907381" y="836614"/>
            <a:ext cx="8388350" cy="5189537"/>
          </a:xfrm>
        </p:spPr>
        <p:txBody>
          <a:bodyPr/>
          <a:lstStyle/>
          <a:p>
            <a:pPr marL="0" indent="0">
              <a:buNone/>
              <a:defRPr/>
            </a:pPr>
            <a:r>
              <a:rPr lang="fr-FR" altLang="zh-CN" b="1" dirty="0" smtClean="0">
                <a:effectLst/>
                <a:latin typeface="+mn-ea"/>
              </a:rPr>
              <a:t>2. </a:t>
            </a:r>
            <a:r>
              <a:rPr lang="zh-CN" altLang="zh-CN" b="1" dirty="0" smtClean="0">
                <a:effectLst/>
                <a:latin typeface="+mn-ea"/>
              </a:rPr>
              <a:t>引用外部脚本文件</a:t>
            </a:r>
          </a:p>
          <a:p>
            <a:pPr marL="0" indent="0">
              <a:defRPr/>
            </a:pPr>
            <a:endParaRPr lang="en-US" altLang="zh-CN" dirty="0" smtClean="0">
              <a:latin typeface="+mn-ea"/>
            </a:endParaRPr>
          </a:p>
          <a:p>
            <a:pPr marL="0" indent="0">
              <a:defRPr/>
            </a:pPr>
            <a:r>
              <a:rPr lang="zh-CN" altLang="en-US" dirty="0" smtClean="0">
                <a:latin typeface="+mn-ea"/>
              </a:rPr>
              <a:t>脚本文件的扩展名为</a:t>
            </a:r>
            <a:r>
              <a:rPr lang="en-US" altLang="zh-CN" dirty="0" smtClean="0">
                <a:latin typeface="+mn-ea"/>
              </a:rPr>
              <a:t>.</a:t>
            </a:r>
            <a:r>
              <a:rPr lang="en-US" altLang="zh-CN" dirty="0" err="1" smtClean="0">
                <a:latin typeface="+mn-ea"/>
              </a:rPr>
              <a:t>js</a:t>
            </a:r>
            <a:r>
              <a:rPr lang="zh-CN" altLang="en-US" dirty="0" smtClean="0">
                <a:latin typeface="+mn-ea"/>
              </a:rPr>
              <a:t>，内容是脚本，不能包含</a:t>
            </a:r>
            <a:r>
              <a:rPr lang="en-US" altLang="zh-CN" dirty="0" smtClean="0">
                <a:latin typeface="+mn-ea"/>
              </a:rPr>
              <a:t>HTML</a:t>
            </a:r>
            <a:r>
              <a:rPr lang="zh-CN" altLang="en-US" dirty="0" smtClean="0">
                <a:latin typeface="+mn-ea"/>
              </a:rPr>
              <a:t>标签。其格式为</a:t>
            </a:r>
          </a:p>
          <a:p>
            <a:pPr marL="0" indent="0">
              <a:defRPr/>
            </a:pPr>
            <a:r>
              <a:rPr lang="en-US" altLang="zh-CN" dirty="0" smtClean="0">
                <a:latin typeface="+mn-ea"/>
              </a:rPr>
              <a:t>&lt;!--  -- &gt;</a:t>
            </a:r>
          </a:p>
          <a:p>
            <a:pPr marL="0" indent="0">
              <a:defRPr/>
            </a:pPr>
            <a:r>
              <a:rPr lang="en-US" altLang="zh-CN" dirty="0" smtClean="0">
                <a:solidFill>
                  <a:srgbClr val="0029AC"/>
                </a:solidFill>
                <a:latin typeface="+mn-ea"/>
              </a:rPr>
              <a:t>JavaScript</a:t>
            </a:r>
            <a:r>
              <a:rPr lang="zh-CN" altLang="en-US" dirty="0" smtClean="0">
                <a:solidFill>
                  <a:srgbClr val="0029AC"/>
                </a:solidFill>
                <a:latin typeface="+mn-ea"/>
              </a:rPr>
              <a:t>语言代码</a:t>
            </a:r>
            <a:r>
              <a:rPr lang="en-US" altLang="zh-CN" dirty="0" smtClean="0">
                <a:solidFill>
                  <a:srgbClr val="0029AC"/>
                </a:solidFill>
                <a:latin typeface="+mn-ea"/>
              </a:rPr>
              <a:t>;			// </a:t>
            </a:r>
            <a:r>
              <a:rPr lang="zh-CN" altLang="en-US" dirty="0" smtClean="0">
                <a:solidFill>
                  <a:srgbClr val="0029AC"/>
                </a:solidFill>
                <a:latin typeface="+mn-ea"/>
              </a:rPr>
              <a:t>注释</a:t>
            </a:r>
          </a:p>
          <a:p>
            <a:pPr marL="0" indent="0">
              <a:buNone/>
              <a:defRPr/>
            </a:pPr>
            <a:r>
              <a:rPr lang="en-US" altLang="zh-CN" dirty="0" smtClean="0">
                <a:solidFill>
                  <a:srgbClr val="0029AC"/>
                </a:solidFill>
                <a:latin typeface="+mn-ea"/>
              </a:rPr>
              <a:t>JavaScript</a:t>
            </a:r>
            <a:r>
              <a:rPr lang="zh-CN" altLang="en-US" dirty="0" smtClean="0">
                <a:solidFill>
                  <a:srgbClr val="0029AC"/>
                </a:solidFill>
                <a:latin typeface="+mn-ea"/>
              </a:rPr>
              <a:t>语言代码</a:t>
            </a:r>
            <a:r>
              <a:rPr lang="en-US" altLang="zh-CN" dirty="0" smtClean="0">
                <a:solidFill>
                  <a:srgbClr val="0029AC"/>
                </a:solidFill>
                <a:latin typeface="+mn-ea"/>
              </a:rPr>
              <a:t>;                          /*   */</a:t>
            </a:r>
          </a:p>
          <a:p>
            <a:pPr marL="0" indent="0">
              <a:buNone/>
              <a:defRPr/>
            </a:pPr>
            <a:r>
              <a:rPr lang="en-US" altLang="zh-CN" dirty="0" smtClean="0">
                <a:solidFill>
                  <a:srgbClr val="0029AC"/>
                </a:solidFill>
                <a:latin typeface="+mn-ea"/>
              </a:rPr>
              <a:t>  …</a:t>
            </a:r>
          </a:p>
          <a:p>
            <a:pPr marL="0" indent="0">
              <a:buNone/>
              <a:defRPr/>
            </a:pPr>
            <a:r>
              <a:rPr lang="en-US" altLang="zh-CN" dirty="0" smtClean="0">
                <a:solidFill>
                  <a:srgbClr val="0029AC"/>
                </a:solidFill>
                <a:latin typeface="+mn-ea"/>
              </a:rPr>
              <a:t>JavaScript</a:t>
            </a:r>
            <a:r>
              <a:rPr lang="zh-CN" altLang="en-US" dirty="0" smtClean="0">
                <a:solidFill>
                  <a:srgbClr val="0029AC"/>
                </a:solidFill>
                <a:latin typeface="+mn-ea"/>
              </a:rPr>
              <a:t>语言代码</a:t>
            </a:r>
            <a:r>
              <a:rPr lang="en-US" altLang="zh-CN" dirty="0" smtClean="0">
                <a:solidFill>
                  <a:srgbClr val="0029AC"/>
                </a:solidFill>
                <a:latin typeface="+mn-ea"/>
              </a:rPr>
              <a:t>;</a:t>
            </a:r>
          </a:p>
          <a:p>
            <a:pPr marL="0" indent="0">
              <a:buNone/>
              <a:defRPr/>
            </a:pPr>
            <a:endParaRPr lang="en-US" altLang="zh-CN" dirty="0" smtClean="0">
              <a:latin typeface="+mn-ea"/>
            </a:endParaRPr>
          </a:p>
          <a:p>
            <a:pPr marL="0" indent="0">
              <a:defRPr/>
            </a:pPr>
            <a:r>
              <a:rPr lang="zh-CN" altLang="en-US" dirty="0" smtClean="0">
                <a:latin typeface="+mn-ea"/>
              </a:rPr>
              <a:t>提示：可以把</a:t>
            </a:r>
            <a:r>
              <a:rPr lang="en-US" altLang="zh-CN" dirty="0" smtClean="0">
                <a:latin typeface="+mn-ea"/>
              </a:rPr>
              <a:t>.</a:t>
            </a:r>
            <a:r>
              <a:rPr lang="en-US" altLang="zh-CN" dirty="0" err="1" smtClean="0">
                <a:latin typeface="+mn-ea"/>
              </a:rPr>
              <a:t>js</a:t>
            </a:r>
            <a:r>
              <a:rPr lang="en-US" altLang="zh-CN" dirty="0" smtClean="0">
                <a:latin typeface="+mn-ea"/>
              </a:rPr>
              <a:t> </a:t>
            </a:r>
            <a:r>
              <a:rPr lang="zh-CN" altLang="en-US" dirty="0" smtClean="0">
                <a:latin typeface="+mn-ea"/>
              </a:rPr>
              <a:t>文件放到网站目录中通常存放脚本的子目录中，这样更容易管理和维护。 </a:t>
            </a:r>
          </a:p>
        </p:txBody>
      </p:sp>
      <p:sp>
        <p:nvSpPr>
          <p:cNvPr id="3"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14896038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913805" y="1124744"/>
            <a:ext cx="2808312" cy="461963"/>
          </a:xfrm>
        </p:spPr>
        <p:txBody>
          <a:bodyPr/>
          <a:lstStyle/>
          <a:p>
            <a:pPr eaLnBrk="1" hangingPunct="1">
              <a:buFont typeface="Wingdings" panose="05000000000000000000" pitchFamily="2" charset="2"/>
              <a:buNone/>
              <a:defRPr/>
            </a:pPr>
            <a:r>
              <a:rPr kumimoji="1" lang="en-US" altLang="zh-CN" b="1" dirty="0" smtClean="0">
                <a:ea typeface="宋体" pitchFamily="2" charset="-122"/>
              </a:rPr>
              <a:t>2</a:t>
            </a:r>
            <a:r>
              <a:rPr kumimoji="1" lang="zh-CN" altLang="en-US" b="1" dirty="0" smtClean="0">
                <a:ea typeface="宋体" pitchFamily="2" charset="-122"/>
              </a:rPr>
              <a:t>．</a:t>
            </a:r>
            <a:r>
              <a:rPr kumimoji="1" lang="zh-CN" altLang="fr-FR" b="1" dirty="0" smtClean="0">
                <a:ea typeface="宋体" pitchFamily="2" charset="-122"/>
              </a:rPr>
              <a:t>字符串对象的方法</a:t>
            </a:r>
            <a:endParaRPr kumimoji="1" lang="zh-CN" altLang="en-US" dirty="0" smtClean="0">
              <a:ea typeface="宋体" pitchFamily="2" charset="-122"/>
            </a:endParaRPr>
          </a:p>
        </p:txBody>
      </p:sp>
      <p:pic>
        <p:nvPicPr>
          <p:cNvPr id="1136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157" y="641350"/>
            <a:ext cx="5616575" cy="621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42719939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1417861" y="908720"/>
            <a:ext cx="8388350" cy="461963"/>
          </a:xfrm>
        </p:spPr>
        <p:txBody>
          <a:bodyPr/>
          <a:lstStyle/>
          <a:p>
            <a:pPr eaLnBrk="1" hangingPunct="1">
              <a:buFont typeface="Wingdings" panose="05000000000000000000" pitchFamily="2" charset="2"/>
              <a:buNone/>
              <a:defRPr/>
            </a:pPr>
            <a:r>
              <a:rPr kumimoji="1" lang="en-US" altLang="zh-CN" b="1" dirty="0" smtClean="0">
                <a:ea typeface="宋体" pitchFamily="2" charset="-122"/>
              </a:rPr>
              <a:t>2</a:t>
            </a:r>
            <a:r>
              <a:rPr kumimoji="1" lang="zh-CN" altLang="en-US" b="1" dirty="0" smtClean="0">
                <a:ea typeface="宋体" pitchFamily="2" charset="-122"/>
              </a:rPr>
              <a:t>．</a:t>
            </a:r>
            <a:r>
              <a:rPr kumimoji="1" lang="zh-CN" altLang="fr-FR" b="1" dirty="0" smtClean="0">
                <a:ea typeface="宋体" pitchFamily="2" charset="-122"/>
              </a:rPr>
              <a:t>字符串对象的方法</a:t>
            </a:r>
            <a:endParaRPr kumimoji="1" lang="zh-CN" altLang="en-US" dirty="0" smtClean="0">
              <a:ea typeface="宋体" pitchFamily="2" charset="-122"/>
            </a:endParaRPr>
          </a:p>
        </p:txBody>
      </p:sp>
      <p:pic>
        <p:nvPicPr>
          <p:cNvPr id="1146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131" y="1700214"/>
            <a:ext cx="8135938"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778321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913805" y="764704"/>
            <a:ext cx="8388350" cy="461963"/>
          </a:xfrm>
        </p:spPr>
        <p:txBody>
          <a:bodyPr/>
          <a:lstStyle/>
          <a:p>
            <a:pPr eaLnBrk="1" hangingPunct="1">
              <a:buFont typeface="Wingdings" panose="05000000000000000000" pitchFamily="2" charset="2"/>
              <a:buNone/>
              <a:defRPr/>
            </a:pPr>
            <a:r>
              <a:rPr kumimoji="1" lang="en-US" altLang="zh-CN" b="1" dirty="0" smtClean="0">
                <a:ea typeface="宋体" pitchFamily="2" charset="-122"/>
              </a:rPr>
              <a:t>2</a:t>
            </a:r>
            <a:r>
              <a:rPr kumimoji="1" lang="zh-CN" altLang="en-US" b="1" dirty="0" smtClean="0">
                <a:ea typeface="宋体" pitchFamily="2" charset="-122"/>
              </a:rPr>
              <a:t>．</a:t>
            </a:r>
            <a:r>
              <a:rPr kumimoji="1" lang="zh-CN" altLang="fr-FR" b="1" dirty="0" smtClean="0">
                <a:ea typeface="宋体" pitchFamily="2" charset="-122"/>
              </a:rPr>
              <a:t>字符串对象的方法</a:t>
            </a:r>
            <a:endParaRPr kumimoji="1" lang="zh-CN" altLang="en-US" dirty="0" smtClean="0">
              <a:ea typeface="宋体" pitchFamily="2" charset="-122"/>
            </a:endParaRPr>
          </a:p>
        </p:txBody>
      </p:sp>
      <p:pic>
        <p:nvPicPr>
          <p:cNvPr id="1157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897" y="1067693"/>
            <a:ext cx="7499945" cy="545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296550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3"/>
          <p:cNvSpPr>
            <a:spLocks noGrp="1" noChangeArrowheads="1"/>
          </p:cNvSpPr>
          <p:nvPr>
            <p:ph type="body" idx="1"/>
          </p:nvPr>
        </p:nvSpPr>
        <p:spPr>
          <a:xfrm>
            <a:off x="1273845" y="837010"/>
            <a:ext cx="8928992" cy="1446213"/>
          </a:xfrm>
        </p:spPr>
        <p:txBody>
          <a:bodyPr/>
          <a:lstStyle/>
          <a:p>
            <a:pPr marL="0" indent="0">
              <a:buNone/>
              <a:defRPr/>
            </a:pPr>
            <a:r>
              <a:rPr lang="zh-CN" altLang="zh-CN" dirty="0">
                <a:latin typeface="+mn-ea"/>
              </a:rPr>
              <a:t>【例</a:t>
            </a:r>
            <a:r>
              <a:rPr lang="en-US" altLang="zh-CN" dirty="0">
                <a:latin typeface="+mn-ea"/>
              </a:rPr>
              <a:t>6-43</a:t>
            </a:r>
            <a:r>
              <a:rPr lang="zh-CN" altLang="zh-CN" dirty="0">
                <a:latin typeface="+mn-ea"/>
              </a:rPr>
              <a:t>】验证表单的用户名和密码，要求：</a:t>
            </a:r>
          </a:p>
          <a:p>
            <a:pPr marL="0" indent="0">
              <a:buNone/>
              <a:defRPr/>
            </a:pPr>
            <a:r>
              <a:rPr lang="zh-CN" altLang="zh-CN" dirty="0">
                <a:latin typeface="+mn-ea"/>
              </a:rPr>
              <a:t>（</a:t>
            </a:r>
            <a:r>
              <a:rPr lang="en-US" altLang="zh-CN" dirty="0">
                <a:latin typeface="+mn-ea"/>
              </a:rPr>
              <a:t>1</a:t>
            </a:r>
            <a:r>
              <a:rPr lang="zh-CN" altLang="zh-CN" dirty="0">
                <a:latin typeface="+mn-ea"/>
              </a:rPr>
              <a:t>）用户名长度为</a:t>
            </a:r>
            <a:r>
              <a:rPr lang="en-US" altLang="zh-CN" dirty="0">
                <a:latin typeface="+mn-ea"/>
              </a:rPr>
              <a:t>6~18</a:t>
            </a:r>
            <a:r>
              <a:rPr lang="zh-CN" altLang="zh-CN" dirty="0">
                <a:latin typeface="+mn-ea"/>
              </a:rPr>
              <a:t>位，只能使用数字和字母，且必须以字母开头；</a:t>
            </a:r>
          </a:p>
          <a:p>
            <a:pPr marL="0" indent="0">
              <a:buNone/>
              <a:defRPr/>
            </a:pPr>
            <a:r>
              <a:rPr lang="zh-CN" altLang="zh-CN" dirty="0">
                <a:latin typeface="+mn-ea"/>
              </a:rPr>
              <a:t>（</a:t>
            </a:r>
            <a:r>
              <a:rPr lang="en-US" altLang="zh-CN" dirty="0">
                <a:latin typeface="+mn-ea"/>
              </a:rPr>
              <a:t>2</a:t>
            </a:r>
            <a:r>
              <a:rPr lang="zh-CN" altLang="zh-CN" dirty="0">
                <a:latin typeface="+mn-ea"/>
              </a:rPr>
              <a:t>）密码长度不小于</a:t>
            </a:r>
            <a:r>
              <a:rPr lang="en-US" altLang="zh-CN" dirty="0">
                <a:latin typeface="+mn-ea"/>
              </a:rPr>
              <a:t>6</a:t>
            </a:r>
            <a:r>
              <a:rPr lang="zh-CN" altLang="zh-CN" dirty="0">
                <a:latin typeface="+mn-ea"/>
              </a:rPr>
              <a:t>，只能使用数字和字母，且不能全部是字母或数字。</a:t>
            </a:r>
            <a:endParaRPr lang="zh-CN" altLang="en-US" dirty="0">
              <a:latin typeface="+mn-ea"/>
            </a:endParaRPr>
          </a:p>
        </p:txBody>
      </p:sp>
      <p:pic>
        <p:nvPicPr>
          <p:cNvPr id="11673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511" y="2276872"/>
            <a:ext cx="5626100" cy="407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a:spLocks noGrp="1" noChangeArrowheads="1"/>
          </p:cNvSpPr>
          <p:nvPr>
            <p:ph type="title"/>
          </p:nvPr>
        </p:nvSpPr>
        <p:spPr>
          <a:xfrm>
            <a:off x="1417861" y="228600"/>
            <a:ext cx="8882635"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3649113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type="body" idx="1"/>
          </p:nvPr>
        </p:nvSpPr>
        <p:spPr>
          <a:xfrm>
            <a:off x="985813" y="764704"/>
            <a:ext cx="9937104" cy="2664296"/>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6.8.3  </a:t>
            </a:r>
            <a:r>
              <a:rPr kumimoji="1" lang="zh-CN" altLang="en-US" b="1" dirty="0">
                <a:solidFill>
                  <a:schemeClr val="accent1"/>
                </a:solidFill>
                <a:latin typeface="+mn-ea"/>
              </a:rPr>
              <a:t>数学（</a:t>
            </a:r>
            <a:r>
              <a:rPr kumimoji="1" lang="en-US" altLang="zh-CN" b="1" dirty="0">
                <a:solidFill>
                  <a:schemeClr val="accent1"/>
                </a:solidFill>
                <a:latin typeface="+mn-ea"/>
              </a:rPr>
              <a:t>Math</a:t>
            </a:r>
            <a:r>
              <a:rPr kumimoji="1" lang="zh-CN" altLang="en-US" b="1" dirty="0">
                <a:solidFill>
                  <a:schemeClr val="accent1"/>
                </a:solidFill>
                <a:latin typeface="+mn-ea"/>
              </a:rPr>
              <a:t>）对象</a:t>
            </a:r>
            <a:r>
              <a:rPr kumimoji="1" lang="zh-CN" altLang="en-US" dirty="0" smtClean="0">
                <a:latin typeface="+mn-ea"/>
              </a:rPr>
              <a:t> </a:t>
            </a:r>
            <a:endParaRPr kumimoji="1" lang="zh-CN" altLang="en-US" dirty="0">
              <a:latin typeface="+mn-ea"/>
            </a:endParaRPr>
          </a:p>
          <a:p>
            <a:pPr>
              <a:defRPr/>
            </a:pPr>
            <a:r>
              <a:rPr lang="zh-CN" altLang="zh-CN" dirty="0">
                <a:latin typeface="+mn-ea"/>
              </a:rPr>
              <a:t>数学（</a:t>
            </a:r>
            <a:r>
              <a:rPr lang="en-US" altLang="zh-CN" dirty="0">
                <a:latin typeface="+mn-ea"/>
              </a:rPr>
              <a:t>Math</a:t>
            </a:r>
            <a:r>
              <a:rPr lang="zh-CN" altLang="zh-CN" dirty="0">
                <a:latin typeface="+mn-ea"/>
              </a:rPr>
              <a:t>）对象提供了一些基本的数学函数和常数。数学对象是静态对象，不能创建，只能调用其属性和方法。</a:t>
            </a:r>
          </a:p>
          <a:p>
            <a:pPr>
              <a:defRPr/>
            </a:pPr>
            <a:r>
              <a:rPr lang="zh-CN" altLang="zh-CN" dirty="0">
                <a:latin typeface="+mn-ea"/>
              </a:rPr>
              <a:t>通常把数学对象中的数字常数作为数学对象的属性，把数学对象中的函数作为数学对象的方法</a:t>
            </a:r>
            <a:r>
              <a:rPr lang="zh-CN" altLang="zh-CN" dirty="0" smtClean="0">
                <a:latin typeface="+mn-ea"/>
              </a:rPr>
              <a:t>。</a:t>
            </a:r>
            <a:endParaRPr kumimoji="1" lang="en-US" altLang="zh-CN" dirty="0">
              <a:latin typeface="+mn-ea"/>
            </a:endParaRPr>
          </a:p>
          <a:p>
            <a:pPr eaLnBrk="1" hangingPunct="1">
              <a:buFont typeface="Wingdings" panose="05000000000000000000" pitchFamily="2" charset="2"/>
              <a:buNone/>
              <a:defRPr/>
            </a:pPr>
            <a:r>
              <a:rPr kumimoji="1" lang="fr-FR" altLang="zh-CN" b="1" dirty="0">
                <a:latin typeface="+mn-ea"/>
              </a:rPr>
              <a:t>1</a:t>
            </a:r>
            <a:r>
              <a:rPr kumimoji="1" lang="zh-CN" altLang="fr-FR" b="1" dirty="0">
                <a:latin typeface="+mn-ea"/>
              </a:rPr>
              <a:t>．数学对象的属性</a:t>
            </a:r>
          </a:p>
          <a:p>
            <a:pPr eaLnBrk="1" hangingPunct="1">
              <a:defRPr/>
            </a:pPr>
            <a:r>
              <a:rPr kumimoji="1" lang="zh-CN" altLang="fr-FR" dirty="0">
                <a:latin typeface="+mn-ea"/>
              </a:rPr>
              <a:t>与其他对象属性不同的是，数学对象中的属性是只读的，因为它们代表的是常数。</a:t>
            </a:r>
            <a:endParaRPr kumimoji="1" lang="zh-CN" altLang="en-US" dirty="0">
              <a:latin typeface="+mn-ea"/>
            </a:endParaRPr>
          </a:p>
        </p:txBody>
      </p:sp>
      <p:pic>
        <p:nvPicPr>
          <p:cNvPr id="1177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933" y="3251448"/>
            <a:ext cx="8007350" cy="324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2494962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Rectangle 3"/>
          <p:cNvSpPr>
            <a:spLocks noGrp="1" noChangeArrowheads="1"/>
          </p:cNvSpPr>
          <p:nvPr>
            <p:ph type="body" idx="1"/>
          </p:nvPr>
        </p:nvSpPr>
        <p:spPr>
          <a:xfrm>
            <a:off x="877801" y="1700808"/>
            <a:ext cx="2520280" cy="396875"/>
          </a:xfrm>
        </p:spPr>
        <p:txBody>
          <a:bodyPr/>
          <a:lstStyle/>
          <a:p>
            <a:pPr eaLnBrk="1" hangingPunct="1">
              <a:buFont typeface="Wingdings" panose="05000000000000000000" pitchFamily="2" charset="2"/>
              <a:buNone/>
              <a:defRPr/>
            </a:pPr>
            <a:r>
              <a:rPr lang="fr-FR" altLang="zh-CN" b="1" dirty="0">
                <a:ea typeface="宋体" pitchFamily="2" charset="-122"/>
              </a:rPr>
              <a:t>2</a:t>
            </a:r>
            <a:r>
              <a:rPr lang="zh-CN" altLang="fr-FR" b="1" dirty="0">
                <a:ea typeface="宋体" pitchFamily="2" charset="-122"/>
              </a:rPr>
              <a:t>．数学对象的方法</a:t>
            </a:r>
            <a:endParaRPr lang="zh-CN" altLang="en-US" b="1" dirty="0">
              <a:ea typeface="宋体" pitchFamily="2" charset="-122"/>
            </a:endParaRPr>
          </a:p>
        </p:txBody>
      </p:sp>
      <p:sp>
        <p:nvSpPr>
          <p:cNvPr id="118787" name="Text Box 5"/>
          <p:cNvSpPr txBox="1">
            <a:spLocks noChangeArrowheads="1"/>
          </p:cNvSpPr>
          <p:nvPr/>
        </p:nvSpPr>
        <p:spPr bwMode="auto">
          <a:xfrm>
            <a:off x="895803" y="3573016"/>
            <a:ext cx="2736304" cy="132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square" lIns="92075" tIns="46038" rIns="92075" bIns="46038">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en-US" sz="2000" dirty="0">
                <a:solidFill>
                  <a:srgbClr val="0000FF"/>
                </a:solidFill>
              </a:rPr>
              <a:t>说明：数学对象中，函数的参数均为浮点型，且三角函数中的参数为弧度值。</a:t>
            </a:r>
          </a:p>
        </p:txBody>
      </p:sp>
      <p:pic>
        <p:nvPicPr>
          <p:cNvPr id="1187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6133" y="764704"/>
            <a:ext cx="6010275"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5"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201979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type="body" idx="1"/>
          </p:nvPr>
        </p:nvSpPr>
        <p:spPr>
          <a:xfrm>
            <a:off x="1273845" y="724332"/>
            <a:ext cx="9361040" cy="708025"/>
          </a:xfrm>
        </p:spPr>
        <p:txBody>
          <a:bodyPr/>
          <a:lstStyle/>
          <a:p>
            <a:pPr marL="0" indent="0">
              <a:buNone/>
            </a:pPr>
            <a:r>
              <a:rPr lang="zh-CN" altLang="zh-CN" dirty="0">
                <a:latin typeface="+mn-ea"/>
              </a:rPr>
              <a:t>【例</a:t>
            </a:r>
            <a:r>
              <a:rPr lang="en-US" altLang="zh-CN" dirty="0">
                <a:latin typeface="+mn-ea"/>
              </a:rPr>
              <a:t>6-44</a:t>
            </a:r>
            <a:r>
              <a:rPr lang="zh-CN" altLang="zh-CN" dirty="0">
                <a:latin typeface="+mn-ea"/>
              </a:rPr>
              <a:t>】用</a:t>
            </a:r>
            <a:r>
              <a:rPr lang="en-US" altLang="zh-CN" dirty="0">
                <a:latin typeface="+mn-ea"/>
              </a:rPr>
              <a:t>JavaScript</a:t>
            </a:r>
            <a:r>
              <a:rPr lang="zh-CN" altLang="zh-CN" dirty="0">
                <a:latin typeface="+mn-ea"/>
              </a:rPr>
              <a:t>实现在案例网站的首页中随机播放背景音乐。在</a:t>
            </a:r>
            <a:r>
              <a:rPr lang="en-US" altLang="zh-CN" dirty="0">
                <a:latin typeface="+mn-ea"/>
              </a:rPr>
              <a:t>&lt;body&gt;</a:t>
            </a:r>
            <a:r>
              <a:rPr lang="zh-CN" altLang="zh-CN" dirty="0">
                <a:latin typeface="+mn-ea"/>
              </a:rPr>
              <a:t>部分的最后添加以下代码。</a:t>
            </a:r>
          </a:p>
        </p:txBody>
      </p:sp>
      <p:sp>
        <p:nvSpPr>
          <p:cNvPr id="119811" name="AutoShape 4"/>
          <p:cNvSpPr>
            <a:spLocks noChangeArrowheads="1"/>
          </p:cNvSpPr>
          <p:nvPr/>
        </p:nvSpPr>
        <p:spPr bwMode="gray">
          <a:xfrm>
            <a:off x="1983094" y="1469301"/>
            <a:ext cx="8064500" cy="51282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1800" dirty="0">
                <a:solidFill>
                  <a:schemeClr val="accent2"/>
                </a:solidFill>
                <a:latin typeface="Arial" panose="020B0604020202020204" pitchFamily="34" charset="0"/>
              </a:rPr>
              <a:t>&lt;script&gt;</a:t>
            </a:r>
          </a:p>
          <a:p>
            <a:pPr algn="l" eaLnBrk="1" hangingPunct="1"/>
            <a:r>
              <a:rPr kumimoji="1" lang="en-US" altLang="en-US" sz="1800" dirty="0">
                <a:solidFill>
                  <a:schemeClr val="accent2"/>
                </a:solidFill>
                <a:latin typeface="Arial" panose="020B0604020202020204" pitchFamily="34" charset="0"/>
              </a:rPr>
              <a:t>    let c = new Array();</a:t>
            </a:r>
          </a:p>
          <a:p>
            <a:pPr algn="l" eaLnBrk="1" hangingPunct="1"/>
            <a:r>
              <a:rPr kumimoji="1" lang="en-US" altLang="en-US" sz="1800" dirty="0">
                <a:solidFill>
                  <a:schemeClr val="accent2"/>
                </a:solidFill>
                <a:latin typeface="Arial" panose="020B0604020202020204" pitchFamily="34" charset="0"/>
              </a:rPr>
              <a:t>    c[0]="</a:t>
            </a:r>
            <a:r>
              <a:rPr kumimoji="1" lang="en-US" altLang="en-US" sz="1800" dirty="0" err="1">
                <a:solidFill>
                  <a:schemeClr val="accent2"/>
                </a:solidFill>
                <a:latin typeface="Arial" panose="020B0604020202020204" pitchFamily="34" charset="0"/>
              </a:rPr>
              <a:t>rsc</a:t>
            </a:r>
            <a:r>
              <a:rPr kumimoji="1" lang="en-US" altLang="en-US" sz="1800" dirty="0">
                <a:solidFill>
                  <a:schemeClr val="accent2"/>
                </a:solidFill>
                <a:latin typeface="Arial" panose="020B0604020202020204" pitchFamily="34" charset="0"/>
              </a:rPr>
              <a:t>/adls.mp3";</a:t>
            </a:r>
          </a:p>
          <a:p>
            <a:pPr algn="l" eaLnBrk="1" hangingPunct="1"/>
            <a:r>
              <a:rPr kumimoji="1" lang="en-US" altLang="en-US" sz="1800" dirty="0">
                <a:solidFill>
                  <a:schemeClr val="accent2"/>
                </a:solidFill>
                <a:latin typeface="Arial" panose="020B0604020202020204" pitchFamily="34" charset="0"/>
              </a:rPr>
              <a:t>    c[1]="</a:t>
            </a:r>
            <a:r>
              <a:rPr kumimoji="1" lang="en-US" altLang="en-US" sz="1800" dirty="0" err="1">
                <a:solidFill>
                  <a:schemeClr val="accent2"/>
                </a:solidFill>
                <a:latin typeface="Arial" panose="020B0604020202020204" pitchFamily="34" charset="0"/>
              </a:rPr>
              <a:t>rsc</a:t>
            </a:r>
            <a:r>
              <a:rPr kumimoji="1" lang="en-US" altLang="en-US" sz="1800" dirty="0">
                <a:solidFill>
                  <a:schemeClr val="accent2"/>
                </a:solidFill>
                <a:latin typeface="Arial" panose="020B0604020202020204" pitchFamily="34" charset="0"/>
              </a:rPr>
              <a:t>/pgy.mp3";</a:t>
            </a:r>
          </a:p>
          <a:p>
            <a:pPr algn="l" eaLnBrk="1" hangingPunct="1"/>
            <a:r>
              <a:rPr kumimoji="1" lang="en-US" altLang="en-US" sz="1800" dirty="0">
                <a:solidFill>
                  <a:schemeClr val="accent2"/>
                </a:solidFill>
                <a:latin typeface="Arial" panose="020B0604020202020204" pitchFamily="34" charset="0"/>
              </a:rPr>
              <a:t>    c[2]="</a:t>
            </a:r>
            <a:r>
              <a:rPr kumimoji="1" lang="en-US" altLang="en-US" sz="1800" dirty="0" err="1">
                <a:solidFill>
                  <a:schemeClr val="accent2"/>
                </a:solidFill>
                <a:latin typeface="Arial" panose="020B0604020202020204" pitchFamily="34" charset="0"/>
              </a:rPr>
              <a:t>rsc</a:t>
            </a:r>
            <a:r>
              <a:rPr kumimoji="1" lang="en-US" altLang="en-US" sz="1800" dirty="0">
                <a:solidFill>
                  <a:schemeClr val="accent2"/>
                </a:solidFill>
                <a:latin typeface="Arial" panose="020B0604020202020204" pitchFamily="34" charset="0"/>
              </a:rPr>
              <a:t>/xrxq.mp3";</a:t>
            </a:r>
          </a:p>
          <a:p>
            <a:pPr algn="l" eaLnBrk="1" hangingPunct="1"/>
            <a:r>
              <a:rPr kumimoji="1" lang="en-US" altLang="en-US" sz="1800" dirty="0">
                <a:solidFill>
                  <a:schemeClr val="accent2"/>
                </a:solidFill>
                <a:latin typeface="Arial" panose="020B0604020202020204" pitchFamily="34" charset="0"/>
              </a:rPr>
              <a:t>    c[3]="</a:t>
            </a:r>
            <a:r>
              <a:rPr kumimoji="1" lang="en-US" altLang="en-US" sz="1800" dirty="0" err="1">
                <a:solidFill>
                  <a:schemeClr val="accent2"/>
                </a:solidFill>
                <a:latin typeface="Arial" panose="020B0604020202020204" pitchFamily="34" charset="0"/>
              </a:rPr>
              <a:t>rsc</a:t>
            </a:r>
            <a:r>
              <a:rPr kumimoji="1" lang="en-US" altLang="en-US" sz="1800" dirty="0">
                <a:solidFill>
                  <a:schemeClr val="accent2"/>
                </a:solidFill>
                <a:latin typeface="Arial" panose="020B0604020202020204" pitchFamily="34" charset="0"/>
              </a:rPr>
              <a:t>/xyc.mp3";  //</a:t>
            </a:r>
            <a:r>
              <a:rPr kumimoji="1" lang="zh-CN" altLang="en-US" sz="1800" dirty="0">
                <a:solidFill>
                  <a:schemeClr val="accent2"/>
                </a:solidFill>
                <a:latin typeface="Arial" panose="020B0604020202020204" pitchFamily="34" charset="0"/>
              </a:rPr>
              <a:t>需要在网站根目录下添加相应的目录及音乐素材</a:t>
            </a:r>
          </a:p>
          <a:p>
            <a:pPr algn="l" eaLnBrk="1" hangingPunct="1"/>
            <a:r>
              <a:rPr kumimoji="1" lang="zh-CN" altLang="en-US" sz="1800" dirty="0">
                <a:solidFill>
                  <a:schemeClr val="accent2"/>
                </a:solidFill>
                <a:latin typeface="Arial" panose="020B0604020202020204" pitchFamily="34" charset="0"/>
              </a:rPr>
              <a:t>    </a:t>
            </a:r>
            <a:r>
              <a:rPr kumimoji="1" lang="en-US" altLang="en-US" sz="1800" dirty="0">
                <a:solidFill>
                  <a:schemeClr val="accent2"/>
                </a:solidFill>
                <a:latin typeface="Arial" panose="020B0604020202020204" pitchFamily="34" charset="0"/>
              </a:rPr>
              <a:t>let ran = </a:t>
            </a:r>
            <a:r>
              <a:rPr kumimoji="1" lang="en-US" altLang="en-US" sz="1800" dirty="0" err="1">
                <a:solidFill>
                  <a:schemeClr val="accent2"/>
                </a:solidFill>
                <a:latin typeface="Arial" panose="020B0604020202020204" pitchFamily="34" charset="0"/>
              </a:rPr>
              <a:t>Math.random</a:t>
            </a:r>
            <a:r>
              <a:rPr kumimoji="1" lang="en-US" altLang="en-US" sz="1800" dirty="0">
                <a:solidFill>
                  <a:schemeClr val="accent2"/>
                </a:solidFill>
                <a:latin typeface="Arial" panose="020B0604020202020204" pitchFamily="34" charset="0"/>
              </a:rPr>
              <a:t>(); //</a:t>
            </a:r>
            <a:r>
              <a:rPr kumimoji="1" lang="zh-CN" altLang="en-US" sz="1800" dirty="0">
                <a:solidFill>
                  <a:schemeClr val="accent2"/>
                </a:solidFill>
                <a:latin typeface="Arial" panose="020B0604020202020204" pitchFamily="34" charset="0"/>
              </a:rPr>
              <a:t>生成一个随机小数</a:t>
            </a:r>
          </a:p>
          <a:p>
            <a:pPr algn="l" eaLnBrk="1" hangingPunct="1"/>
            <a:endParaRPr kumimoji="1" lang="zh-CN" altLang="en-US" sz="1800" dirty="0">
              <a:solidFill>
                <a:schemeClr val="accent2"/>
              </a:solidFill>
              <a:latin typeface="Arial" panose="020B0604020202020204" pitchFamily="34" charset="0"/>
            </a:endParaRP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a:t>
            </a:r>
            <a:r>
              <a:rPr kumimoji="1" lang="zh-CN" altLang="en-US" sz="1800" dirty="0">
                <a:solidFill>
                  <a:schemeClr val="accent2"/>
                </a:solidFill>
                <a:latin typeface="Arial" panose="020B0604020202020204" pitchFamily="34" charset="0"/>
              </a:rPr>
              <a:t>通过计算生成一个随机的数组下标</a:t>
            </a:r>
          </a:p>
          <a:p>
            <a:pPr algn="l" eaLnBrk="1" hangingPunct="1"/>
            <a:r>
              <a:rPr kumimoji="1" lang="zh-CN" altLang="en-US" sz="1800" dirty="0">
                <a:solidFill>
                  <a:schemeClr val="accent2"/>
                </a:solidFill>
                <a:latin typeface="Arial" panose="020B0604020202020204" pitchFamily="34" charset="0"/>
              </a:rPr>
              <a:t>    </a:t>
            </a:r>
            <a:r>
              <a:rPr kumimoji="1" lang="en-US" altLang="en-US" sz="1800" dirty="0">
                <a:solidFill>
                  <a:schemeClr val="accent2"/>
                </a:solidFill>
                <a:latin typeface="Arial" panose="020B0604020202020204" pitchFamily="34" charset="0"/>
              </a:rPr>
              <a:t>let mp3Choice = </a:t>
            </a:r>
            <a:r>
              <a:rPr kumimoji="1" lang="en-US" altLang="en-US" sz="1800" dirty="0" err="1">
                <a:solidFill>
                  <a:schemeClr val="accent2"/>
                </a:solidFill>
                <a:latin typeface="Arial" panose="020B0604020202020204" pitchFamily="34" charset="0"/>
              </a:rPr>
              <a:t>Math.floor</a:t>
            </a:r>
            <a:r>
              <a:rPr kumimoji="1" lang="en-US" altLang="en-US" sz="1800" dirty="0">
                <a:solidFill>
                  <a:schemeClr val="accent2"/>
                </a:solidFill>
                <a:latin typeface="Arial" panose="020B0604020202020204" pitchFamily="34" charset="0"/>
              </a:rPr>
              <a:t>(ran * </a:t>
            </a:r>
            <a:r>
              <a:rPr kumimoji="1" lang="en-US" altLang="en-US" sz="1800" dirty="0" err="1">
                <a:solidFill>
                  <a:schemeClr val="accent2"/>
                </a:solidFill>
                <a:latin typeface="Arial" panose="020B0604020202020204" pitchFamily="34" charset="0"/>
              </a:rPr>
              <a:t>c.length</a:t>
            </a:r>
            <a:r>
              <a:rPr kumimoji="1" lang="en-US" altLang="en-US" sz="1800" dirty="0">
                <a:solidFill>
                  <a:schemeClr val="accent2"/>
                </a:solidFill>
                <a:latin typeface="Arial" panose="020B0604020202020204" pitchFamily="34" charset="0"/>
              </a:rPr>
              <a:t>);</a:t>
            </a:r>
          </a:p>
          <a:p>
            <a:pPr algn="l" eaLnBrk="1" hangingPunct="1"/>
            <a:endParaRPr kumimoji="1" lang="en-US" altLang="en-US" sz="1800" dirty="0">
              <a:solidFill>
                <a:schemeClr val="accent2"/>
              </a:solidFill>
              <a:latin typeface="Arial" panose="020B0604020202020204" pitchFamily="34" charset="0"/>
            </a:endParaRPr>
          </a:p>
          <a:p>
            <a:pPr algn="l" eaLnBrk="1" hangingPunct="1"/>
            <a:r>
              <a:rPr kumimoji="1" lang="en-US" altLang="en-US" sz="1800" dirty="0">
                <a:solidFill>
                  <a:schemeClr val="accent2"/>
                </a:solidFill>
                <a:latin typeface="Arial" panose="020B0604020202020204" pitchFamily="34" charset="0"/>
              </a:rPr>
              <a:t>    //</a:t>
            </a:r>
            <a:r>
              <a:rPr kumimoji="1" lang="zh-CN" altLang="en-US" sz="1800" dirty="0">
                <a:solidFill>
                  <a:schemeClr val="accent2"/>
                </a:solidFill>
                <a:latin typeface="Arial" panose="020B0604020202020204" pitchFamily="34" charset="0"/>
              </a:rPr>
              <a:t>利用随机的数组下标，生成随机的背景音乐代码字符串</a:t>
            </a:r>
          </a:p>
          <a:p>
            <a:pPr algn="l" eaLnBrk="1" hangingPunct="1"/>
            <a:r>
              <a:rPr kumimoji="1" lang="zh-CN" altLang="en-US" sz="1800" dirty="0">
                <a:solidFill>
                  <a:schemeClr val="accent2"/>
                </a:solidFill>
                <a:latin typeface="Arial" panose="020B0604020202020204" pitchFamily="34" charset="0"/>
              </a:rPr>
              <a:t>    </a:t>
            </a:r>
            <a:r>
              <a:rPr kumimoji="1" lang="en-US" altLang="en-US" sz="1800" dirty="0">
                <a:solidFill>
                  <a:schemeClr val="accent2"/>
                </a:solidFill>
                <a:latin typeface="Arial" panose="020B0604020202020204" pitchFamily="34" charset="0"/>
              </a:rPr>
              <a:t>let </a:t>
            </a:r>
            <a:r>
              <a:rPr kumimoji="1" lang="en-US" altLang="en-US" sz="1800" dirty="0" err="1">
                <a:solidFill>
                  <a:schemeClr val="accent2"/>
                </a:solidFill>
                <a:latin typeface="Arial" panose="020B0604020202020204" pitchFamily="34" charset="0"/>
              </a:rPr>
              <a:t>vismid</a:t>
            </a:r>
            <a:r>
              <a:rPr kumimoji="1" lang="en-US" altLang="en-US" sz="1800" dirty="0">
                <a:solidFill>
                  <a:schemeClr val="accent2"/>
                </a:solidFill>
                <a:latin typeface="Arial" panose="020B0604020202020204" pitchFamily="34" charset="0"/>
              </a:rPr>
              <a:t>='&lt;embed </a:t>
            </a:r>
            <a:r>
              <a:rPr kumimoji="1" lang="en-US" altLang="en-US" sz="1800" dirty="0" err="1">
                <a:solidFill>
                  <a:schemeClr val="accent2"/>
                </a:solidFill>
                <a:latin typeface="Arial" panose="020B0604020202020204" pitchFamily="34" charset="0"/>
              </a:rPr>
              <a:t>src</a:t>
            </a:r>
            <a:r>
              <a:rPr kumimoji="1" lang="en-US" altLang="en-US" sz="1800" dirty="0">
                <a:solidFill>
                  <a:schemeClr val="accent2"/>
                </a:solidFill>
                <a:latin typeface="Arial" panose="020B0604020202020204" pitchFamily="34" charset="0"/>
              </a:rPr>
              <a:t>='+c[mp3Choice]+' hidden="true" </a:t>
            </a:r>
          </a:p>
          <a:p>
            <a:pPr algn="l" eaLnBrk="1" hangingPunct="1"/>
            <a:r>
              <a:rPr kumimoji="1" lang="en-US" altLang="en-US" sz="1800" dirty="0" err="1">
                <a:solidFill>
                  <a:schemeClr val="accent2"/>
                </a:solidFill>
                <a:latin typeface="Arial" panose="020B0604020202020204" pitchFamily="34" charset="0"/>
              </a:rPr>
              <a:t>autostart</a:t>
            </a:r>
            <a:r>
              <a:rPr kumimoji="1" lang="en-US" altLang="en-US" sz="1800" dirty="0">
                <a:solidFill>
                  <a:schemeClr val="accent2"/>
                </a:solidFill>
                <a:latin typeface="Arial" panose="020B0604020202020204" pitchFamily="34" charset="0"/>
              </a:rPr>
              <a:t>="true" loop="true"/&gt;';</a:t>
            </a:r>
          </a:p>
          <a:p>
            <a:pPr algn="l" eaLnBrk="1" hangingPunct="1"/>
            <a:endParaRPr kumimoji="1" lang="en-US" altLang="en-US" sz="1800" dirty="0">
              <a:solidFill>
                <a:schemeClr val="accent2"/>
              </a:solidFill>
              <a:latin typeface="Arial" panose="020B0604020202020204" pitchFamily="34" charset="0"/>
            </a:endParaRPr>
          </a:p>
          <a:p>
            <a:pPr algn="l" eaLnBrk="1" hangingPunct="1"/>
            <a:r>
              <a:rPr kumimoji="1" lang="en-US" altLang="en-US" sz="1800" dirty="0">
                <a:solidFill>
                  <a:schemeClr val="accent2"/>
                </a:solidFill>
                <a:latin typeface="Arial" panose="020B0604020202020204" pitchFamily="34" charset="0"/>
              </a:rPr>
              <a:t>    //</a:t>
            </a:r>
            <a:r>
              <a:rPr kumimoji="1" lang="zh-CN" altLang="en-US" sz="1800" dirty="0">
                <a:solidFill>
                  <a:schemeClr val="accent2"/>
                </a:solidFill>
                <a:latin typeface="Arial" panose="020B0604020202020204" pitchFamily="34" charset="0"/>
              </a:rPr>
              <a:t>在网页的最后调用代码字符串，随机播放背景音乐</a:t>
            </a:r>
          </a:p>
          <a:p>
            <a:pPr algn="l" eaLnBrk="1" hangingPunct="1"/>
            <a:r>
              <a:rPr kumimoji="1" lang="zh-CN" altLang="en-US" sz="1800" dirty="0">
                <a:solidFill>
                  <a:schemeClr val="accent2"/>
                </a:solidFill>
                <a:latin typeface="Arial" panose="020B0604020202020204" pitchFamily="34" charset="0"/>
              </a:rPr>
              <a:t>    </a:t>
            </a:r>
            <a:r>
              <a:rPr kumimoji="1" lang="en-US" altLang="en-US" sz="1800" dirty="0" err="1">
                <a:solidFill>
                  <a:schemeClr val="accent2"/>
                </a:solidFill>
                <a:latin typeface="Arial" panose="020B0604020202020204" pitchFamily="34" charset="0"/>
              </a:rPr>
              <a:t>document.write</a:t>
            </a:r>
            <a:r>
              <a:rPr kumimoji="1" lang="en-US" altLang="en-US" sz="1800" dirty="0">
                <a:solidFill>
                  <a:schemeClr val="accent2"/>
                </a:solidFill>
                <a:latin typeface="Arial" panose="020B0604020202020204" pitchFamily="34" charset="0"/>
              </a:rPr>
              <a:t>(</a:t>
            </a:r>
            <a:r>
              <a:rPr kumimoji="1" lang="en-US" altLang="en-US" sz="1800" dirty="0" err="1">
                <a:solidFill>
                  <a:schemeClr val="accent2"/>
                </a:solidFill>
                <a:latin typeface="Arial" panose="020B0604020202020204" pitchFamily="34" charset="0"/>
              </a:rPr>
              <a:t>vismid</a:t>
            </a:r>
            <a:r>
              <a:rPr kumimoji="1" lang="en-US" altLang="en-US" sz="1800" dirty="0">
                <a:solidFill>
                  <a:schemeClr val="accent2"/>
                </a:solidFill>
                <a:latin typeface="Arial" panose="020B0604020202020204" pitchFamily="34" charset="0"/>
              </a:rPr>
              <a:t>);</a:t>
            </a:r>
          </a:p>
          <a:p>
            <a:pPr algn="l" eaLnBrk="1" hangingPunct="1"/>
            <a:r>
              <a:rPr kumimoji="1" lang="en-US" altLang="en-US" sz="1800" dirty="0">
                <a:solidFill>
                  <a:schemeClr val="accent2"/>
                </a:solidFill>
                <a:latin typeface="Arial" panose="020B0604020202020204" pitchFamily="34" charset="0"/>
              </a:rPr>
              <a:t>&lt;/script&gt;</a:t>
            </a:r>
          </a:p>
        </p:txBody>
      </p:sp>
      <p:sp>
        <p:nvSpPr>
          <p:cNvPr id="4" name="Rectangle 2"/>
          <p:cNvSpPr>
            <a:spLocks noGrp="1" noChangeArrowheads="1"/>
          </p:cNvSpPr>
          <p:nvPr>
            <p:ph type="title"/>
          </p:nvPr>
        </p:nvSpPr>
        <p:spPr>
          <a:xfrm>
            <a:off x="1345854" y="228600"/>
            <a:ext cx="6336704"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142983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3"/>
          <p:cNvSpPr>
            <a:spLocks noGrp="1" noChangeArrowheads="1"/>
          </p:cNvSpPr>
          <p:nvPr>
            <p:ph type="body" idx="1"/>
          </p:nvPr>
        </p:nvSpPr>
        <p:spPr>
          <a:xfrm>
            <a:off x="1417861" y="836713"/>
            <a:ext cx="9289032" cy="5040560"/>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6.8.4  </a:t>
            </a:r>
            <a:r>
              <a:rPr kumimoji="1" lang="zh-CN" altLang="en-US" b="1" dirty="0" smtClean="0">
                <a:solidFill>
                  <a:schemeClr val="accent1"/>
                </a:solidFill>
                <a:effectLst/>
                <a:latin typeface="+mn-ea"/>
              </a:rPr>
              <a:t>日期（</a:t>
            </a:r>
            <a:r>
              <a:rPr kumimoji="1" lang="en-US" altLang="zh-CN" b="1" dirty="0" smtClean="0">
                <a:solidFill>
                  <a:schemeClr val="accent1"/>
                </a:solidFill>
                <a:effectLst/>
                <a:latin typeface="+mn-ea"/>
              </a:rPr>
              <a:t>Date</a:t>
            </a:r>
            <a:r>
              <a:rPr kumimoji="1" lang="zh-CN" altLang="en-US" b="1" dirty="0" smtClean="0">
                <a:solidFill>
                  <a:schemeClr val="accent1"/>
                </a:solidFill>
                <a:effectLst/>
                <a:latin typeface="+mn-ea"/>
              </a:rPr>
              <a:t>）对象</a:t>
            </a:r>
          </a:p>
          <a:p>
            <a:pPr eaLnBrk="1" hangingPunct="1">
              <a:buFont typeface="Wingdings" panose="05000000000000000000" pitchFamily="2" charset="2"/>
              <a:buNone/>
            </a:pPr>
            <a:r>
              <a:rPr kumimoji="1" lang="fr-FR" altLang="zh-CN" b="1" dirty="0">
                <a:latin typeface="+mn-ea"/>
              </a:rPr>
              <a:t>1</a:t>
            </a:r>
            <a:r>
              <a:rPr kumimoji="1" lang="zh-CN" altLang="fr-FR" b="1" dirty="0">
                <a:latin typeface="+mn-ea"/>
              </a:rPr>
              <a:t>．日期对象的创建</a:t>
            </a:r>
          </a:p>
          <a:p>
            <a:pPr eaLnBrk="1" hangingPunct="1"/>
            <a:r>
              <a:rPr kumimoji="1" lang="zh-CN" altLang="fr-FR" dirty="0">
                <a:latin typeface="+mn-ea"/>
              </a:rPr>
              <a:t>必须通过</a:t>
            </a:r>
            <a:r>
              <a:rPr kumimoji="1" lang="en-US" altLang="zh-CN" dirty="0">
                <a:latin typeface="+mn-ea"/>
              </a:rPr>
              <a:t>new</a:t>
            </a:r>
            <a:r>
              <a:rPr kumimoji="1" lang="zh-CN" altLang="en-US" dirty="0">
                <a:latin typeface="+mn-ea"/>
              </a:rPr>
              <a:t>关键词来创建</a:t>
            </a:r>
            <a:r>
              <a:rPr kumimoji="1" lang="en-US" altLang="zh-CN" dirty="0">
                <a:latin typeface="+mn-ea"/>
              </a:rPr>
              <a:t>Date</a:t>
            </a:r>
            <a:r>
              <a:rPr kumimoji="1" lang="zh-CN" altLang="en-US" dirty="0">
                <a:latin typeface="+mn-ea"/>
              </a:rPr>
              <a:t>对象实例。可以使用表示时间的参数来初始化一个</a:t>
            </a:r>
            <a:r>
              <a:rPr kumimoji="1" lang="en-US" altLang="zh-CN" dirty="0">
                <a:latin typeface="+mn-ea"/>
              </a:rPr>
              <a:t>Date</a:t>
            </a:r>
            <a:r>
              <a:rPr kumimoji="1" lang="zh-CN" altLang="en-US" dirty="0">
                <a:latin typeface="+mn-ea"/>
              </a:rPr>
              <a:t>对象。一般格式为</a:t>
            </a:r>
          </a:p>
          <a:p>
            <a:pPr eaLnBrk="1" hangingPunct="1"/>
            <a:endParaRPr kumimoji="1" lang="zh-CN" altLang="en-US" dirty="0">
              <a:latin typeface="+mn-ea"/>
            </a:endParaRPr>
          </a:p>
          <a:p>
            <a:pPr eaLnBrk="1" hangingPunct="1">
              <a:buFont typeface="Wingdings" panose="05000000000000000000" pitchFamily="2" charset="2"/>
              <a:buNone/>
            </a:pPr>
            <a:r>
              <a:rPr kumimoji="1" lang="en-US" altLang="zh-CN" b="1" dirty="0" err="1">
                <a:latin typeface="+mn-ea"/>
              </a:rPr>
              <a:t>var</a:t>
            </a:r>
            <a:r>
              <a:rPr kumimoji="1" lang="en-US" altLang="zh-CN" b="1" dirty="0">
                <a:latin typeface="+mn-ea"/>
              </a:rPr>
              <a:t> </a:t>
            </a:r>
            <a:r>
              <a:rPr kumimoji="1" lang="zh-CN" altLang="en-US" b="1" dirty="0">
                <a:latin typeface="+mn-ea"/>
              </a:rPr>
              <a:t>日期实例名</a:t>
            </a:r>
            <a:r>
              <a:rPr kumimoji="1" lang="en-US" altLang="zh-CN" b="1" dirty="0">
                <a:latin typeface="+mn-ea"/>
              </a:rPr>
              <a:t>=new Date([</a:t>
            </a:r>
            <a:r>
              <a:rPr kumimoji="1" lang="zh-CN" altLang="en-US" b="1" dirty="0">
                <a:latin typeface="+mn-ea"/>
              </a:rPr>
              <a:t>参数表</a:t>
            </a:r>
            <a:r>
              <a:rPr kumimoji="1" lang="en-US" altLang="zh-CN" b="1" dirty="0">
                <a:latin typeface="+mn-ea"/>
              </a:rPr>
              <a:t>]);</a:t>
            </a:r>
          </a:p>
          <a:p>
            <a:pPr eaLnBrk="1" hangingPunct="1">
              <a:buFont typeface="Wingdings" panose="05000000000000000000" pitchFamily="2" charset="2"/>
              <a:buNone/>
            </a:pPr>
            <a:endParaRPr kumimoji="1" lang="en-US" altLang="zh-CN" b="1" dirty="0">
              <a:latin typeface="+mn-ea"/>
            </a:endParaRPr>
          </a:p>
          <a:p>
            <a:pPr eaLnBrk="1" hangingPunct="1">
              <a:buFont typeface="Wingdings" panose="05000000000000000000" pitchFamily="2" charset="2"/>
              <a:buNone/>
            </a:pPr>
            <a:r>
              <a:rPr kumimoji="1" lang="zh-CN" altLang="en-US" dirty="0">
                <a:latin typeface="+mn-ea"/>
              </a:rPr>
              <a:t>在上面的格式中，如果不指定参数，会创建一个表示当前系统时间的对象实例，例如：</a:t>
            </a:r>
          </a:p>
          <a:p>
            <a:pPr eaLnBrk="1" hangingPunct="1">
              <a:buFont typeface="Wingdings" panose="05000000000000000000" pitchFamily="2" charset="2"/>
              <a:buNone/>
            </a:pPr>
            <a:endParaRPr kumimoji="1" lang="zh-CN" altLang="en-US" dirty="0">
              <a:latin typeface="+mn-ea"/>
            </a:endParaRPr>
          </a:p>
          <a:p>
            <a:pPr eaLnBrk="1" hangingPunct="1">
              <a:buFont typeface="Wingdings" panose="05000000000000000000" pitchFamily="2" charset="2"/>
              <a:buNone/>
            </a:pPr>
            <a:endParaRPr kumimoji="1" lang="zh-CN" altLang="en-US" dirty="0">
              <a:latin typeface="+mn-ea"/>
            </a:endParaRPr>
          </a:p>
          <a:p>
            <a:pPr eaLnBrk="1" hangingPunct="1">
              <a:buFont typeface="Wingdings" panose="05000000000000000000" pitchFamily="2" charset="2"/>
              <a:buNone/>
            </a:pPr>
            <a:endParaRPr kumimoji="1" lang="zh-CN" altLang="en-US" dirty="0">
              <a:latin typeface="+mn-ea"/>
            </a:endParaRPr>
          </a:p>
          <a:p>
            <a:pPr eaLnBrk="1" hangingPunct="1">
              <a:buFont typeface="Wingdings" panose="05000000000000000000" pitchFamily="2" charset="2"/>
              <a:buNone/>
            </a:pPr>
            <a:r>
              <a:rPr kumimoji="1" lang="zh-CN" altLang="en-US" dirty="0">
                <a:latin typeface="+mn-ea"/>
              </a:rPr>
              <a:t>上面的代码创建了一个日期对象实例</a:t>
            </a:r>
            <a:r>
              <a:rPr kumimoji="1" lang="en-US" altLang="zh-CN" dirty="0">
                <a:latin typeface="+mn-ea"/>
              </a:rPr>
              <a:t>today</a:t>
            </a:r>
            <a:r>
              <a:rPr kumimoji="1" lang="zh-CN" altLang="en-US" dirty="0">
                <a:latin typeface="+mn-ea"/>
              </a:rPr>
              <a:t>，用来获取系统当前时间，第二行按照预定义的格式输出了表示当前日期的字符串。</a:t>
            </a:r>
          </a:p>
        </p:txBody>
      </p:sp>
      <p:sp>
        <p:nvSpPr>
          <p:cNvPr id="120835" name="AutoShape 4"/>
          <p:cNvSpPr>
            <a:spLocks noChangeArrowheads="1"/>
          </p:cNvSpPr>
          <p:nvPr/>
        </p:nvSpPr>
        <p:spPr bwMode="gray">
          <a:xfrm>
            <a:off x="4010149" y="3933056"/>
            <a:ext cx="3024188" cy="9350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var today=new Date();</a:t>
            </a:r>
          </a:p>
          <a:p>
            <a:pPr algn="l" eaLnBrk="1" hangingPunct="1"/>
            <a:r>
              <a:rPr kumimoji="1" lang="en-US" altLang="zh-CN" sz="2000">
                <a:solidFill>
                  <a:schemeClr val="accent2"/>
                </a:solidFill>
                <a:latin typeface="Arial" panose="020B0604020202020204" pitchFamily="34" charset="0"/>
              </a:rPr>
              <a:t>alert(today);</a:t>
            </a:r>
          </a:p>
        </p:txBody>
      </p:sp>
      <p:sp>
        <p:nvSpPr>
          <p:cNvPr id="4" name="Rectangle 2"/>
          <p:cNvSpPr>
            <a:spLocks noGrp="1" noChangeArrowheads="1"/>
          </p:cNvSpPr>
          <p:nvPr>
            <p:ph type="title"/>
          </p:nvPr>
        </p:nvSpPr>
        <p:spPr>
          <a:xfrm>
            <a:off x="1345853" y="228600"/>
            <a:ext cx="8954643"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420241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3"/>
          <p:cNvSpPr>
            <a:spLocks noGrp="1" noChangeArrowheads="1"/>
          </p:cNvSpPr>
          <p:nvPr>
            <p:ph type="body" idx="1"/>
          </p:nvPr>
        </p:nvSpPr>
        <p:spPr>
          <a:xfrm>
            <a:off x="1489869" y="908050"/>
            <a:ext cx="9145016" cy="4692650"/>
          </a:xfrm>
        </p:spPr>
        <p:txBody>
          <a:bodyPr/>
          <a:lstStyle/>
          <a:p>
            <a:pPr eaLnBrk="1" hangingPunct="1"/>
            <a:r>
              <a:rPr kumimoji="1" lang="zh-CN" altLang="en-US" dirty="0" smtClean="0">
                <a:effectLst/>
                <a:latin typeface="+mn-ea"/>
              </a:rPr>
              <a:t>在</a:t>
            </a:r>
            <a:r>
              <a:rPr kumimoji="1" lang="en-US" altLang="zh-CN" dirty="0" smtClean="0">
                <a:effectLst/>
                <a:latin typeface="+mn-ea"/>
              </a:rPr>
              <a:t>New Date()</a:t>
            </a:r>
            <a:r>
              <a:rPr kumimoji="1" lang="zh-CN" altLang="en-US" dirty="0" smtClean="0">
                <a:effectLst/>
                <a:latin typeface="+mn-ea"/>
              </a:rPr>
              <a:t>语句中，如果指定参数，则根据参数的形式有以下</a:t>
            </a:r>
            <a:r>
              <a:rPr kumimoji="1" lang="en-US" altLang="zh-CN" dirty="0" smtClean="0">
                <a:effectLst/>
                <a:latin typeface="+mn-ea"/>
              </a:rPr>
              <a:t>5</a:t>
            </a:r>
            <a:r>
              <a:rPr kumimoji="1" lang="zh-CN" altLang="en-US" dirty="0" smtClean="0">
                <a:effectLst/>
                <a:latin typeface="+mn-ea"/>
              </a:rPr>
              <a:t>种创建方法。</a:t>
            </a:r>
          </a:p>
          <a:p>
            <a:pPr eaLnBrk="1" hangingPunct="1"/>
            <a:endParaRPr kumimoji="1" lang="zh-CN" altLang="en-US" b="1" dirty="0" smtClean="0">
              <a:effectLst/>
              <a:latin typeface="+mn-ea"/>
            </a:endParaRPr>
          </a:p>
          <a:p>
            <a:pPr eaLnBrk="1" hangingPunct="1">
              <a:buFont typeface="Wingdings" panose="05000000000000000000" pitchFamily="2" charset="2"/>
              <a:buNone/>
            </a:pPr>
            <a:r>
              <a:rPr kumimoji="1" lang="en-US" altLang="zh-CN" b="1" dirty="0" smtClean="0">
                <a:effectLst/>
                <a:latin typeface="+mn-ea"/>
              </a:rPr>
              <a:t>new Date("month </a:t>
            </a:r>
            <a:r>
              <a:rPr kumimoji="1" lang="en-US" altLang="zh-CN" b="1" dirty="0" err="1" smtClean="0">
                <a:effectLst/>
                <a:latin typeface="+mn-ea"/>
              </a:rPr>
              <a:t>dd,yyyy</a:t>
            </a:r>
            <a:r>
              <a:rPr kumimoji="1" lang="en-US" altLang="zh-CN" b="1" dirty="0" smtClean="0">
                <a:effectLst/>
                <a:latin typeface="+mn-ea"/>
              </a:rPr>
              <a:t> </a:t>
            </a:r>
            <a:r>
              <a:rPr kumimoji="1" lang="en-US" altLang="zh-CN" b="1" dirty="0" err="1" smtClean="0">
                <a:effectLst/>
                <a:latin typeface="+mn-ea"/>
              </a:rPr>
              <a:t>hh:mm:ss</a:t>
            </a:r>
            <a:r>
              <a:rPr kumimoji="1" lang="en-US" altLang="zh-CN" b="1" dirty="0" smtClean="0">
                <a:effectLst/>
                <a:latin typeface="+mn-ea"/>
              </a:rPr>
              <a:t>"); </a:t>
            </a:r>
          </a:p>
          <a:p>
            <a:pPr eaLnBrk="1" hangingPunct="1">
              <a:buFont typeface="Wingdings" panose="05000000000000000000" pitchFamily="2" charset="2"/>
              <a:buNone/>
            </a:pPr>
            <a:r>
              <a:rPr kumimoji="1" lang="en-US" altLang="zh-CN" b="1" dirty="0" smtClean="0">
                <a:effectLst/>
                <a:latin typeface="+mn-ea"/>
              </a:rPr>
              <a:t>new Date("month </a:t>
            </a:r>
            <a:r>
              <a:rPr kumimoji="1" lang="en-US" altLang="zh-CN" b="1" dirty="0" err="1" smtClean="0">
                <a:effectLst/>
                <a:latin typeface="+mn-ea"/>
              </a:rPr>
              <a:t>dd,yyyy</a:t>
            </a:r>
            <a:r>
              <a:rPr kumimoji="1" lang="en-US" altLang="zh-CN" b="1" dirty="0" smtClean="0">
                <a:effectLst/>
                <a:latin typeface="+mn-ea"/>
              </a:rPr>
              <a:t>");</a:t>
            </a:r>
          </a:p>
          <a:p>
            <a:pPr eaLnBrk="1" hangingPunct="1">
              <a:buFont typeface="Wingdings" panose="05000000000000000000" pitchFamily="2" charset="2"/>
              <a:buNone/>
            </a:pPr>
            <a:r>
              <a:rPr kumimoji="1" lang="en-US" altLang="zh-CN" b="1" dirty="0" smtClean="0">
                <a:effectLst/>
                <a:latin typeface="+mn-ea"/>
              </a:rPr>
              <a:t>new Date(</a:t>
            </a:r>
            <a:r>
              <a:rPr kumimoji="1" lang="en-US" altLang="zh-CN" b="1" dirty="0" err="1" smtClean="0">
                <a:effectLst/>
                <a:latin typeface="+mn-ea"/>
              </a:rPr>
              <a:t>yyyy,mth,dd,hh,mm,ss</a:t>
            </a:r>
            <a:r>
              <a:rPr kumimoji="1" lang="en-US" altLang="zh-CN" b="1" dirty="0" smtClean="0">
                <a:effectLst/>
                <a:latin typeface="+mn-ea"/>
              </a:rPr>
              <a:t>);</a:t>
            </a:r>
          </a:p>
          <a:p>
            <a:pPr eaLnBrk="1" hangingPunct="1">
              <a:buFont typeface="Wingdings" panose="05000000000000000000" pitchFamily="2" charset="2"/>
              <a:buNone/>
            </a:pPr>
            <a:r>
              <a:rPr kumimoji="1" lang="en-US" altLang="zh-CN" b="1" dirty="0" smtClean="0">
                <a:effectLst/>
                <a:latin typeface="+mn-ea"/>
              </a:rPr>
              <a:t>new Date(</a:t>
            </a:r>
            <a:r>
              <a:rPr kumimoji="1" lang="en-US" altLang="zh-CN" b="1" dirty="0" err="1" smtClean="0">
                <a:effectLst/>
                <a:latin typeface="+mn-ea"/>
              </a:rPr>
              <a:t>yyyy,mth,dd</a:t>
            </a:r>
            <a:r>
              <a:rPr kumimoji="1" lang="en-US" altLang="zh-CN" b="1" dirty="0" smtClean="0">
                <a:effectLst/>
                <a:latin typeface="+mn-ea"/>
              </a:rPr>
              <a:t>);</a:t>
            </a:r>
          </a:p>
          <a:p>
            <a:pPr eaLnBrk="1" hangingPunct="1">
              <a:buFont typeface="Wingdings" panose="05000000000000000000" pitchFamily="2" charset="2"/>
              <a:buNone/>
            </a:pPr>
            <a:r>
              <a:rPr kumimoji="1" lang="en-US" altLang="zh-CN" b="1" dirty="0" smtClean="0">
                <a:effectLst/>
                <a:latin typeface="+mn-ea"/>
              </a:rPr>
              <a:t>new Date(</a:t>
            </a:r>
            <a:r>
              <a:rPr kumimoji="1" lang="en-US" altLang="zh-CN" b="1" dirty="0" err="1" smtClean="0">
                <a:effectLst/>
                <a:latin typeface="+mn-ea"/>
              </a:rPr>
              <a:t>ms</a:t>
            </a:r>
            <a:r>
              <a:rPr kumimoji="1" lang="en-US" altLang="zh-CN" b="1" dirty="0" smtClean="0">
                <a:effectLst/>
                <a:latin typeface="+mn-ea"/>
              </a:rPr>
              <a:t>);</a:t>
            </a:r>
          </a:p>
          <a:p>
            <a:pPr eaLnBrk="1" hangingPunct="1"/>
            <a:endParaRPr kumimoji="1" lang="en-US" altLang="zh-CN" dirty="0" smtClean="0">
              <a:effectLst/>
              <a:latin typeface="+mn-ea"/>
            </a:endParaRPr>
          </a:p>
          <a:p>
            <a:pPr eaLnBrk="1" hangingPunct="1"/>
            <a:r>
              <a:rPr kumimoji="1" lang="zh-CN" altLang="en-US" dirty="0" smtClean="0">
                <a:effectLst/>
                <a:latin typeface="+mn-ea"/>
              </a:rPr>
              <a:t>需要注意最后一种形式，参数表示的是需要创建的时间和</a:t>
            </a:r>
            <a:r>
              <a:rPr kumimoji="1" lang="en-US" altLang="zh-CN" dirty="0" smtClean="0">
                <a:effectLst/>
                <a:latin typeface="+mn-ea"/>
              </a:rPr>
              <a:t>GMT</a:t>
            </a:r>
            <a:r>
              <a:rPr kumimoji="1" lang="zh-CN" altLang="en-US" dirty="0" smtClean="0">
                <a:effectLst/>
                <a:latin typeface="+mn-ea"/>
              </a:rPr>
              <a:t>时间</a:t>
            </a:r>
            <a:r>
              <a:rPr kumimoji="1" lang="en-US" altLang="zh-CN" dirty="0" smtClean="0">
                <a:effectLst/>
                <a:latin typeface="+mn-ea"/>
              </a:rPr>
              <a:t>1970</a:t>
            </a:r>
            <a:r>
              <a:rPr kumimoji="1" lang="zh-CN" altLang="en-US" dirty="0" smtClean="0">
                <a:effectLst/>
                <a:latin typeface="+mn-ea"/>
              </a:rPr>
              <a:t>年</a:t>
            </a:r>
            <a:r>
              <a:rPr kumimoji="1" lang="en-US" altLang="zh-CN" dirty="0" smtClean="0">
                <a:effectLst/>
                <a:latin typeface="+mn-ea"/>
              </a:rPr>
              <a:t>1</a:t>
            </a:r>
            <a:r>
              <a:rPr kumimoji="1" lang="zh-CN" altLang="en-US" dirty="0" smtClean="0">
                <a:effectLst/>
                <a:latin typeface="+mn-ea"/>
              </a:rPr>
              <a:t>月</a:t>
            </a:r>
            <a:r>
              <a:rPr kumimoji="1" lang="en-US" altLang="zh-CN" dirty="0" smtClean="0">
                <a:effectLst/>
                <a:latin typeface="+mn-ea"/>
              </a:rPr>
              <a:t>1</a:t>
            </a:r>
            <a:r>
              <a:rPr kumimoji="1" lang="zh-CN" altLang="en-US" dirty="0" smtClean="0">
                <a:effectLst/>
                <a:latin typeface="+mn-ea"/>
              </a:rPr>
              <a:t>日之间相差的毫秒数。</a:t>
            </a:r>
          </a:p>
        </p:txBody>
      </p:sp>
      <p:sp>
        <p:nvSpPr>
          <p:cNvPr id="172037" name="AutoShape 5"/>
          <p:cNvSpPr>
            <a:spLocks noChangeArrowheads="1"/>
          </p:cNvSpPr>
          <p:nvPr/>
        </p:nvSpPr>
        <p:spPr bwMode="auto">
          <a:xfrm>
            <a:off x="7035006" y="3141663"/>
            <a:ext cx="3240088" cy="1727200"/>
          </a:xfrm>
          <a:prstGeom prst="wedgeRoundRectCallout">
            <a:avLst>
              <a:gd name="adj1" fmla="val -43750"/>
              <a:gd name="adj2" fmla="val 70000"/>
              <a:gd name="adj3" fmla="val 16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p>
            <a:pPr>
              <a:defRPr/>
            </a:pPr>
            <a:endParaRPr lang="zh-CN" altLang="zh-CN">
              <a:effectLst>
                <a:outerShdw blurRad="38100" dist="38100" dir="2700000" algn="tl">
                  <a:srgbClr val="000000"/>
                </a:outerShdw>
              </a:effectLst>
            </a:endParaRPr>
          </a:p>
        </p:txBody>
      </p:sp>
      <p:sp>
        <p:nvSpPr>
          <p:cNvPr id="4" name="Rectangle 2"/>
          <p:cNvSpPr>
            <a:spLocks noGrp="1" noChangeArrowheads="1"/>
          </p:cNvSpPr>
          <p:nvPr>
            <p:ph type="title"/>
          </p:nvPr>
        </p:nvSpPr>
        <p:spPr>
          <a:xfrm>
            <a:off x="1417861" y="228600"/>
            <a:ext cx="8882635"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3003059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a:xfrm>
            <a:off x="1417862" y="907538"/>
            <a:ext cx="4896222" cy="904875"/>
          </a:xfrm>
        </p:spPr>
        <p:txBody>
          <a:bodyPr/>
          <a:lstStyle/>
          <a:p>
            <a:pPr eaLnBrk="1" hangingPunct="1">
              <a:buFont typeface="Wingdings" panose="05000000000000000000" pitchFamily="2" charset="2"/>
              <a:buNone/>
              <a:defRPr/>
            </a:pPr>
            <a:r>
              <a:rPr kumimoji="1" lang="en-US" altLang="zh-CN" b="1" dirty="0" smtClean="0">
                <a:effectLst/>
                <a:latin typeface="+mn-ea"/>
              </a:rPr>
              <a:t>2</a:t>
            </a:r>
            <a:r>
              <a:rPr kumimoji="1" lang="zh-CN" altLang="en-US" b="1" dirty="0" smtClean="0">
                <a:effectLst/>
                <a:latin typeface="+mn-ea"/>
              </a:rPr>
              <a:t>．日期对象的方法</a:t>
            </a:r>
            <a:r>
              <a:rPr kumimoji="1" lang="zh-CN" altLang="en-US" dirty="0" smtClean="0">
                <a:latin typeface="+mn-ea"/>
              </a:rPr>
              <a:t> </a:t>
            </a:r>
          </a:p>
          <a:p>
            <a:pPr eaLnBrk="1" hangingPunct="1">
              <a:buFont typeface="Wingdings" panose="05000000000000000000" pitchFamily="2" charset="2"/>
              <a:buNone/>
              <a:defRPr/>
            </a:pPr>
            <a:r>
              <a:rPr kumimoji="1" lang="zh-CN" altLang="en-US" dirty="0" smtClean="0">
                <a:latin typeface="+mn-ea"/>
              </a:rPr>
              <a:t>（</a:t>
            </a:r>
            <a:r>
              <a:rPr kumimoji="1" lang="en-US" altLang="zh-CN" dirty="0" smtClean="0">
                <a:latin typeface="+mn-ea"/>
              </a:rPr>
              <a:t>1</a:t>
            </a:r>
            <a:r>
              <a:rPr kumimoji="1" lang="zh-CN" altLang="en-US" dirty="0" smtClean="0">
                <a:latin typeface="+mn-ea"/>
              </a:rPr>
              <a:t>）获取日期、时间的方法</a:t>
            </a:r>
          </a:p>
        </p:txBody>
      </p:sp>
      <p:pic>
        <p:nvPicPr>
          <p:cNvPr id="12288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877" y="1984739"/>
            <a:ext cx="8367712" cy="439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pic>
        <p:nvPicPr>
          <p:cNvPr id="12288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1844" y="260350"/>
            <a:ext cx="1225550" cy="169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417862" y="228600"/>
            <a:ext cx="5400600"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3716108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type="body" idx="1"/>
          </p:nvPr>
        </p:nvSpPr>
        <p:spPr>
          <a:xfrm>
            <a:off x="1246809" y="779677"/>
            <a:ext cx="9172052" cy="4809563"/>
          </a:xfrm>
        </p:spPr>
        <p:txBody>
          <a:bodyPr/>
          <a:lstStyle/>
          <a:p>
            <a:pPr eaLnBrk="1" hangingPunct="1">
              <a:defRPr/>
            </a:pPr>
            <a:r>
              <a:rPr lang="en-US" altLang="zh-CN" dirty="0" smtClean="0">
                <a:latin typeface="+mn-ea"/>
              </a:rPr>
              <a:t>【</a:t>
            </a:r>
            <a:r>
              <a:rPr lang="zh-CN" altLang="en-US" dirty="0" smtClean="0">
                <a:latin typeface="+mn-ea"/>
              </a:rPr>
              <a:t>例</a:t>
            </a:r>
            <a:r>
              <a:rPr lang="en-US" altLang="zh-CN" dirty="0" smtClean="0">
                <a:latin typeface="+mn-ea"/>
              </a:rPr>
              <a:t>6-2】</a:t>
            </a:r>
            <a:r>
              <a:rPr lang="zh-CN" altLang="en-US" dirty="0" smtClean="0">
                <a:latin typeface="+mn-ea"/>
              </a:rPr>
              <a:t>在案例网站的根目录中建立一个名为</a:t>
            </a:r>
            <a:r>
              <a:rPr lang="en-US" altLang="zh-CN" dirty="0" smtClean="0">
                <a:latin typeface="+mn-ea"/>
              </a:rPr>
              <a:t>script</a:t>
            </a:r>
            <a:r>
              <a:rPr lang="zh-CN" altLang="en-US" dirty="0" smtClean="0">
                <a:latin typeface="+mn-ea"/>
              </a:rPr>
              <a:t>的文件夹，并在其中新建一个名为</a:t>
            </a:r>
            <a:r>
              <a:rPr lang="en-US" altLang="zh-CN" dirty="0" smtClean="0">
                <a:latin typeface="+mn-ea"/>
              </a:rPr>
              <a:t>script1.js</a:t>
            </a:r>
            <a:r>
              <a:rPr lang="zh-CN" altLang="en-US" dirty="0" smtClean="0">
                <a:latin typeface="+mn-ea"/>
              </a:rPr>
              <a:t>的文件，其内容为：</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r>
              <a:rPr lang="zh-CN" altLang="en-US" dirty="0" smtClean="0">
                <a:latin typeface="+mn-ea"/>
              </a:rPr>
              <a:t>然后在某个网页，如首页的</a:t>
            </a:r>
            <a:r>
              <a:rPr lang="en-US" altLang="zh-CN" dirty="0" smtClean="0">
                <a:latin typeface="+mn-ea"/>
              </a:rPr>
              <a:t>&lt;head&gt;&lt;/head&gt;</a:t>
            </a:r>
            <a:r>
              <a:rPr lang="zh-CN" altLang="en-US" dirty="0" smtClean="0">
                <a:latin typeface="+mn-ea"/>
              </a:rPr>
              <a:t>中添加如下的语句：  </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r>
              <a:rPr lang="zh-CN" altLang="en-US" dirty="0" smtClean="0">
                <a:latin typeface="+mn-ea"/>
              </a:rPr>
              <a:t>当在浏览器中打开本页面时，在页面内容显示之前先弹出一个显示当前时间的对话框，如图</a:t>
            </a:r>
            <a:r>
              <a:rPr lang="en-US" altLang="zh-CN" dirty="0" smtClean="0">
                <a:latin typeface="+mn-ea"/>
              </a:rPr>
              <a:t>6-2</a:t>
            </a:r>
            <a:r>
              <a:rPr lang="zh-CN" altLang="en-US" dirty="0" smtClean="0">
                <a:latin typeface="+mn-ea"/>
              </a:rPr>
              <a:t>所示。单击对话框上的“确定”按钮后，才会看到</a:t>
            </a:r>
            <a:r>
              <a:rPr lang="en-US" altLang="zh-CN" dirty="0" smtClean="0">
                <a:latin typeface="+mn-ea"/>
              </a:rPr>
              <a:t>&lt;body&gt;</a:t>
            </a:r>
            <a:r>
              <a:rPr lang="zh-CN" altLang="en-US" dirty="0" smtClean="0">
                <a:latin typeface="+mn-ea"/>
              </a:rPr>
              <a:t>部分的内容，如图</a:t>
            </a:r>
            <a:r>
              <a:rPr lang="en-US" altLang="zh-CN" dirty="0" smtClean="0">
                <a:latin typeface="+mn-ea"/>
              </a:rPr>
              <a:t>6-3</a:t>
            </a:r>
            <a:r>
              <a:rPr lang="zh-CN" altLang="en-US" dirty="0" smtClean="0">
                <a:latin typeface="+mn-ea"/>
              </a:rPr>
              <a:t>所示。 </a:t>
            </a:r>
          </a:p>
        </p:txBody>
      </p:sp>
      <p:sp>
        <p:nvSpPr>
          <p:cNvPr id="12291" name="AutoShape 4"/>
          <p:cNvSpPr>
            <a:spLocks noChangeArrowheads="1"/>
          </p:cNvSpPr>
          <p:nvPr/>
        </p:nvSpPr>
        <p:spPr bwMode="gray">
          <a:xfrm>
            <a:off x="2137570" y="1627189"/>
            <a:ext cx="8137525" cy="7191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alert(new Date());//</a:t>
            </a:r>
            <a:r>
              <a:rPr kumimoji="1" lang="zh-CN" altLang="en-US" sz="2000" dirty="0">
                <a:solidFill>
                  <a:schemeClr val="accent2"/>
                </a:solidFill>
                <a:latin typeface="Arial" panose="020B0604020202020204" pitchFamily="34" charset="0"/>
              </a:rPr>
              <a:t>以弹出对话框的形式显示浏览器所在计算机的时间</a:t>
            </a:r>
          </a:p>
        </p:txBody>
      </p:sp>
      <p:sp>
        <p:nvSpPr>
          <p:cNvPr id="12292" name="AutoShape 5"/>
          <p:cNvSpPr>
            <a:spLocks noChangeArrowheads="1"/>
          </p:cNvSpPr>
          <p:nvPr/>
        </p:nvSpPr>
        <p:spPr bwMode="gray">
          <a:xfrm>
            <a:off x="2137570" y="3068960"/>
            <a:ext cx="8137525" cy="7191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&lt;script src="script/script1.js" type="text/javascript" &gt;&lt;/script&gt;</a:t>
            </a:r>
          </a:p>
        </p:txBody>
      </p:sp>
      <p:sp>
        <p:nvSpPr>
          <p:cNvPr id="5"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921515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Rectangle 3"/>
          <p:cNvSpPr>
            <a:spLocks noGrp="1" noChangeArrowheads="1"/>
          </p:cNvSpPr>
          <p:nvPr>
            <p:ph type="body" idx="1"/>
          </p:nvPr>
        </p:nvSpPr>
        <p:spPr>
          <a:xfrm>
            <a:off x="1633885" y="836712"/>
            <a:ext cx="8388350" cy="904875"/>
          </a:xfrm>
        </p:spPr>
        <p:txBody>
          <a:bodyPr/>
          <a:lstStyle/>
          <a:p>
            <a:pPr eaLnBrk="1" hangingPunct="1">
              <a:buFont typeface="Wingdings" panose="05000000000000000000" pitchFamily="2" charset="2"/>
              <a:buNone/>
              <a:defRPr/>
            </a:pPr>
            <a:r>
              <a:rPr kumimoji="1" lang="en-US" altLang="zh-CN" b="1" dirty="0" smtClean="0">
                <a:effectLst/>
                <a:latin typeface="+mn-ea"/>
              </a:rPr>
              <a:t>2</a:t>
            </a:r>
            <a:r>
              <a:rPr kumimoji="1" lang="zh-CN" altLang="en-US" b="1" dirty="0" smtClean="0">
                <a:effectLst/>
                <a:latin typeface="+mn-ea"/>
              </a:rPr>
              <a:t>．日期对象的方法</a:t>
            </a:r>
            <a:r>
              <a:rPr kumimoji="1" lang="zh-CN" altLang="en-US" dirty="0" smtClean="0">
                <a:latin typeface="+mn-ea"/>
              </a:rPr>
              <a:t> </a:t>
            </a:r>
          </a:p>
          <a:p>
            <a:pPr eaLnBrk="1" hangingPunct="1">
              <a:buFont typeface="Wingdings" panose="05000000000000000000" pitchFamily="2" charset="2"/>
              <a:buNone/>
              <a:defRPr/>
            </a:pPr>
            <a:r>
              <a:rPr kumimoji="1" lang="zh-CN" altLang="en-US" dirty="0" smtClean="0">
                <a:latin typeface="+mn-ea"/>
              </a:rPr>
              <a:t>（</a:t>
            </a:r>
            <a:r>
              <a:rPr kumimoji="1" lang="en-US" altLang="zh-CN" dirty="0" smtClean="0">
                <a:latin typeface="+mn-ea"/>
              </a:rPr>
              <a:t>2</a:t>
            </a:r>
            <a:r>
              <a:rPr kumimoji="1" lang="zh-CN" altLang="en-US" dirty="0" smtClean="0">
                <a:latin typeface="+mn-ea"/>
              </a:rPr>
              <a:t>）设置日期、时间的方法</a:t>
            </a:r>
          </a:p>
        </p:txBody>
      </p:sp>
      <p:pic>
        <p:nvPicPr>
          <p:cNvPr id="1239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924" y="1988840"/>
            <a:ext cx="80645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345853" y="228600"/>
            <a:ext cx="8954643"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15213599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1705893" y="908051"/>
            <a:ext cx="8532688" cy="904875"/>
          </a:xfrm>
        </p:spPr>
        <p:txBody>
          <a:bodyPr/>
          <a:lstStyle/>
          <a:p>
            <a:pPr eaLnBrk="1" hangingPunct="1">
              <a:buFont typeface="Wingdings" panose="05000000000000000000" pitchFamily="2" charset="2"/>
              <a:buNone/>
              <a:defRPr/>
            </a:pPr>
            <a:r>
              <a:rPr kumimoji="1" lang="en-US" altLang="zh-CN" b="1" dirty="0" smtClean="0">
                <a:effectLst/>
                <a:latin typeface="+mn-ea"/>
              </a:rPr>
              <a:t>2</a:t>
            </a:r>
            <a:r>
              <a:rPr kumimoji="1" lang="zh-CN" altLang="en-US" b="1" dirty="0" smtClean="0">
                <a:effectLst/>
                <a:latin typeface="+mn-ea"/>
              </a:rPr>
              <a:t>．日期对象的方法</a:t>
            </a:r>
            <a:r>
              <a:rPr kumimoji="1" lang="zh-CN" altLang="en-US" dirty="0" smtClean="0">
                <a:latin typeface="+mn-ea"/>
              </a:rPr>
              <a:t> </a:t>
            </a:r>
          </a:p>
          <a:p>
            <a:pPr eaLnBrk="1" hangingPunct="1">
              <a:buFont typeface="Wingdings" panose="05000000000000000000" pitchFamily="2" charset="2"/>
              <a:buNone/>
              <a:defRPr/>
            </a:pPr>
            <a:r>
              <a:rPr kumimoji="1" lang="zh-CN" altLang="en-US" dirty="0" smtClean="0">
                <a:latin typeface="+mn-ea"/>
              </a:rPr>
              <a:t>（</a:t>
            </a:r>
            <a:r>
              <a:rPr kumimoji="1" lang="en-US" altLang="zh-CN" dirty="0" smtClean="0">
                <a:latin typeface="+mn-ea"/>
              </a:rPr>
              <a:t>3</a:t>
            </a:r>
            <a:r>
              <a:rPr kumimoji="1" lang="zh-CN" altLang="en-US" dirty="0" smtClean="0">
                <a:latin typeface="+mn-ea"/>
              </a:rPr>
              <a:t>）格式转换的方法</a:t>
            </a:r>
          </a:p>
        </p:txBody>
      </p:sp>
      <p:pic>
        <p:nvPicPr>
          <p:cNvPr id="12493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909" y="2033589"/>
            <a:ext cx="7848872" cy="3950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489870" y="228600"/>
            <a:ext cx="8810626" cy="45878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6.8  JavaScript</a:t>
            </a:r>
            <a:r>
              <a:rPr lang="zh-CN" altLang="zh-CN" kern="1200" dirty="0">
                <a:latin typeface="+mj-ea"/>
              </a:rPr>
              <a:t>常用内置对象</a:t>
            </a:r>
          </a:p>
        </p:txBody>
      </p:sp>
    </p:spTree>
    <p:extLst>
      <p:ext uri="{BB962C8B-B14F-4D97-AF65-F5344CB8AC3E}">
        <p14:creationId xmlns:p14="http://schemas.microsoft.com/office/powerpoint/2010/main" val="1746368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25955" name="Rectangle 3"/>
          <p:cNvSpPr>
            <a:spLocks noGrp="1" noChangeArrowheads="1"/>
          </p:cNvSpPr>
          <p:nvPr>
            <p:ph type="body" idx="1"/>
          </p:nvPr>
        </p:nvSpPr>
        <p:spPr>
          <a:xfrm>
            <a:off x="1261940" y="791997"/>
            <a:ext cx="9289032" cy="118138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6.9.1  HTML DOM</a:t>
            </a:r>
            <a:r>
              <a:rPr kumimoji="1" lang="zh-CN" altLang="en-US" b="1" dirty="0" smtClean="0">
                <a:solidFill>
                  <a:schemeClr val="accent1"/>
                </a:solidFill>
                <a:effectLst/>
                <a:latin typeface="+mn-ea"/>
              </a:rPr>
              <a:t>简介</a:t>
            </a:r>
            <a:endParaRPr kumimoji="1" lang="en-US" altLang="zh-CN" b="1" dirty="0" smtClean="0">
              <a:solidFill>
                <a:schemeClr val="accent1"/>
              </a:solidFill>
              <a:effectLst/>
              <a:latin typeface="+mn-ea"/>
            </a:endParaRPr>
          </a:p>
          <a:p>
            <a:pPr>
              <a:buNone/>
            </a:pPr>
            <a:r>
              <a:rPr lang="en-US" altLang="zh-CN" dirty="0">
                <a:latin typeface="+mn-ea"/>
              </a:rPr>
              <a:t>HTML</a:t>
            </a:r>
            <a:r>
              <a:rPr lang="zh-CN" altLang="zh-CN" dirty="0">
                <a:latin typeface="+mn-ea"/>
              </a:rPr>
              <a:t>页面每一部分都是由节点组成的，节点的类型主要有</a:t>
            </a:r>
            <a:r>
              <a:rPr lang="en-US" altLang="zh-CN" dirty="0">
                <a:latin typeface="+mn-ea"/>
              </a:rPr>
              <a:t>3</a:t>
            </a:r>
            <a:r>
              <a:rPr lang="zh-CN" altLang="zh-CN" dirty="0">
                <a:latin typeface="+mn-ea"/>
              </a:rPr>
              <a:t>种：元素节点、文本节点、属性节点。</a:t>
            </a:r>
            <a:endParaRPr kumimoji="1" lang="en-US" altLang="zh-CN" b="1" dirty="0">
              <a:solidFill>
                <a:schemeClr val="accent1"/>
              </a:solidFill>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lang="en-US" altLang="zh-CN" dirty="0" smtClean="0">
              <a:effectLst/>
              <a:latin typeface="+mn-ea"/>
            </a:endParaRPr>
          </a:p>
        </p:txBody>
      </p:sp>
      <p:pic>
        <p:nvPicPr>
          <p:cNvPr id="1259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313" y="1873015"/>
            <a:ext cx="67595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7" name="TextBox 1"/>
          <p:cNvSpPr txBox="1">
            <a:spLocks noChangeArrowheads="1"/>
          </p:cNvSpPr>
          <p:nvPr/>
        </p:nvSpPr>
        <p:spPr bwMode="auto">
          <a:xfrm>
            <a:off x="4839890" y="5718874"/>
            <a:ext cx="32747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zh-CN" sz="2000" dirty="0"/>
              <a:t>图</a:t>
            </a:r>
            <a:r>
              <a:rPr lang="en-US" altLang="zh-CN" sz="2000" dirty="0"/>
              <a:t>6-34 HTML DOM</a:t>
            </a:r>
            <a:r>
              <a:rPr lang="zh-CN" altLang="zh-CN" sz="2000" dirty="0" smtClean="0"/>
              <a:t>树</a:t>
            </a:r>
            <a:endParaRPr lang="zh-CN" altLang="en-US" sz="2000" dirty="0"/>
          </a:p>
        </p:txBody>
      </p:sp>
    </p:spTree>
    <p:extLst>
      <p:ext uri="{BB962C8B-B14F-4D97-AF65-F5344CB8AC3E}">
        <p14:creationId xmlns:p14="http://schemas.microsoft.com/office/powerpoint/2010/main" val="2531320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26979" name="Rectangle 3"/>
          <p:cNvSpPr>
            <a:spLocks noGrp="1" noChangeArrowheads="1"/>
          </p:cNvSpPr>
          <p:nvPr>
            <p:ph type="body" idx="1"/>
          </p:nvPr>
        </p:nvSpPr>
        <p:spPr>
          <a:xfrm>
            <a:off x="1442108" y="908050"/>
            <a:ext cx="9017321" cy="1440830"/>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r>
              <a:rPr lang="zh-CN" altLang="zh-CN" dirty="0">
                <a:latin typeface="+mn-ea"/>
              </a:rPr>
              <a:t>完整的</a:t>
            </a:r>
            <a:r>
              <a:rPr lang="en-US" altLang="zh-CN" dirty="0">
                <a:latin typeface="+mn-ea"/>
              </a:rPr>
              <a:t>DOM</a:t>
            </a:r>
            <a:r>
              <a:rPr lang="zh-CN" altLang="zh-CN" dirty="0">
                <a:latin typeface="+mn-ea"/>
              </a:rPr>
              <a:t>节点类型有</a:t>
            </a:r>
            <a:r>
              <a:rPr lang="en-US" altLang="zh-CN" dirty="0">
                <a:latin typeface="+mn-ea"/>
              </a:rPr>
              <a:t>12</a:t>
            </a:r>
            <a:r>
              <a:rPr lang="zh-CN" altLang="zh-CN" dirty="0">
                <a:latin typeface="+mn-ea"/>
              </a:rPr>
              <a:t>种，其中</a:t>
            </a:r>
            <a:r>
              <a:rPr lang="en-US" altLang="zh-CN" dirty="0" err="1">
                <a:latin typeface="+mn-ea"/>
              </a:rPr>
              <a:t>nodeType</a:t>
            </a:r>
            <a:r>
              <a:rPr lang="zh-CN" altLang="zh-CN" dirty="0">
                <a:latin typeface="+mn-ea"/>
              </a:rPr>
              <a:t>为</a:t>
            </a:r>
            <a:r>
              <a:rPr lang="en-US" altLang="zh-CN" dirty="0">
                <a:latin typeface="+mn-ea"/>
              </a:rPr>
              <a:t>4</a:t>
            </a:r>
            <a:r>
              <a:rPr lang="zh-CN" altLang="zh-CN" dirty="0">
                <a:latin typeface="+mn-ea"/>
              </a:rPr>
              <a:t>、</a:t>
            </a:r>
            <a:r>
              <a:rPr lang="en-US" altLang="zh-CN" dirty="0">
                <a:latin typeface="+mn-ea"/>
              </a:rPr>
              <a:t>5</a:t>
            </a:r>
            <a:r>
              <a:rPr lang="zh-CN" altLang="zh-CN" dirty="0">
                <a:latin typeface="+mn-ea"/>
              </a:rPr>
              <a:t>、</a:t>
            </a:r>
            <a:r>
              <a:rPr lang="en-US" altLang="zh-CN" dirty="0">
                <a:latin typeface="+mn-ea"/>
              </a:rPr>
              <a:t>6</a:t>
            </a:r>
            <a:r>
              <a:rPr lang="zh-CN" altLang="zh-CN" dirty="0">
                <a:latin typeface="+mn-ea"/>
              </a:rPr>
              <a:t>、</a:t>
            </a:r>
            <a:r>
              <a:rPr lang="en-US" altLang="zh-CN" dirty="0">
                <a:latin typeface="+mn-ea"/>
              </a:rPr>
              <a:t>7</a:t>
            </a:r>
            <a:r>
              <a:rPr lang="zh-CN" altLang="zh-CN" dirty="0">
                <a:latin typeface="+mn-ea"/>
              </a:rPr>
              <a:t>、</a:t>
            </a:r>
            <a:r>
              <a:rPr lang="en-US" altLang="zh-CN" dirty="0">
                <a:latin typeface="+mn-ea"/>
              </a:rPr>
              <a:t>12</a:t>
            </a:r>
            <a:r>
              <a:rPr lang="zh-CN" altLang="zh-CN" dirty="0">
                <a:latin typeface="+mn-ea"/>
              </a:rPr>
              <a:t>的</a:t>
            </a:r>
            <a:r>
              <a:rPr lang="en-US" altLang="zh-CN" dirty="0">
                <a:latin typeface="+mn-ea"/>
              </a:rPr>
              <a:t>5</a:t>
            </a:r>
            <a:r>
              <a:rPr lang="zh-CN" altLang="zh-CN" dirty="0">
                <a:latin typeface="+mn-ea"/>
              </a:rPr>
              <a:t>种节点是针对</a:t>
            </a:r>
            <a:r>
              <a:rPr lang="en-US" altLang="zh-CN" dirty="0">
                <a:latin typeface="+mn-ea"/>
              </a:rPr>
              <a:t>XML</a:t>
            </a:r>
            <a:r>
              <a:rPr lang="zh-CN" altLang="zh-CN" dirty="0">
                <a:latin typeface="+mn-ea"/>
              </a:rPr>
              <a:t>文档而言的，在</a:t>
            </a:r>
            <a:r>
              <a:rPr lang="en-US" altLang="zh-CN" dirty="0">
                <a:latin typeface="+mn-ea"/>
              </a:rPr>
              <a:t>HTML</a:t>
            </a:r>
            <a:r>
              <a:rPr lang="zh-CN" altLang="zh-CN" dirty="0">
                <a:latin typeface="+mn-ea"/>
              </a:rPr>
              <a:t>中并未出现，这里不再一一列出。</a:t>
            </a:r>
          </a:p>
        </p:txBody>
      </p:sp>
      <p:pic>
        <p:nvPicPr>
          <p:cNvPr id="1269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25" y="2459261"/>
            <a:ext cx="791368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867903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28003" name="Rectangle 3"/>
          <p:cNvSpPr>
            <a:spLocks noGrp="1" noChangeArrowheads="1"/>
          </p:cNvSpPr>
          <p:nvPr>
            <p:ph type="body" idx="1"/>
          </p:nvPr>
        </p:nvSpPr>
        <p:spPr>
          <a:xfrm>
            <a:off x="1345853" y="901700"/>
            <a:ext cx="9505056" cy="2671316"/>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元素节点</a:t>
            </a:r>
          </a:p>
          <a:p>
            <a:r>
              <a:rPr lang="zh-CN" altLang="zh-CN" dirty="0" smtClean="0">
                <a:effectLst/>
                <a:latin typeface="+mn-ea"/>
              </a:rPr>
              <a:t>元素节点</a:t>
            </a:r>
            <a:r>
              <a:rPr lang="en-US" altLang="zh-CN" dirty="0" smtClean="0">
                <a:effectLst/>
                <a:latin typeface="+mn-ea"/>
              </a:rPr>
              <a:t>element</a:t>
            </a:r>
            <a:r>
              <a:rPr lang="zh-CN" altLang="zh-CN" dirty="0" smtClean="0">
                <a:effectLst/>
                <a:latin typeface="+mn-ea"/>
              </a:rPr>
              <a:t>对应网页的</a:t>
            </a:r>
            <a:r>
              <a:rPr lang="en-US" altLang="zh-CN" dirty="0" smtClean="0">
                <a:effectLst/>
                <a:latin typeface="+mn-ea"/>
              </a:rPr>
              <a:t>HTML</a:t>
            </a:r>
            <a:r>
              <a:rPr lang="zh-CN" altLang="zh-CN" dirty="0" smtClean="0">
                <a:effectLst/>
                <a:latin typeface="+mn-ea"/>
              </a:rPr>
              <a:t>标签元素。</a:t>
            </a:r>
            <a:endParaRPr lang="en-US" altLang="zh-CN" dirty="0" smtClean="0">
              <a:effectLst/>
              <a:latin typeface="+mn-ea"/>
            </a:endParaRPr>
          </a:p>
          <a:p>
            <a:r>
              <a:rPr lang="zh-CN" altLang="zh-CN" dirty="0" smtClean="0">
                <a:effectLst/>
                <a:latin typeface="+mn-ea"/>
              </a:rPr>
              <a:t>元素节点的节点类型</a:t>
            </a:r>
            <a:r>
              <a:rPr lang="en-US" altLang="zh-CN" dirty="0" err="1" smtClean="0">
                <a:effectLst/>
                <a:latin typeface="+mn-ea"/>
              </a:rPr>
              <a:t>nodeType</a:t>
            </a:r>
            <a:r>
              <a:rPr lang="zh-CN" altLang="zh-CN" dirty="0" smtClean="0">
                <a:effectLst/>
                <a:latin typeface="+mn-ea"/>
              </a:rPr>
              <a:t>值是</a:t>
            </a:r>
            <a:r>
              <a:rPr lang="en-US" altLang="zh-CN" dirty="0" smtClean="0">
                <a:effectLst/>
                <a:latin typeface="+mn-ea"/>
              </a:rPr>
              <a:t>1</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值是大写的标签名，</a:t>
            </a:r>
            <a:r>
              <a:rPr lang="en-US" altLang="zh-CN" dirty="0" err="1" smtClean="0">
                <a:effectLst/>
                <a:latin typeface="+mn-ea"/>
              </a:rPr>
              <a:t>nodeValue</a:t>
            </a:r>
            <a:r>
              <a:rPr lang="zh-CN" altLang="zh-CN" dirty="0" smtClean="0">
                <a:effectLst/>
                <a:latin typeface="+mn-ea"/>
              </a:rPr>
              <a:t>值是</a:t>
            </a:r>
            <a:r>
              <a:rPr lang="en-US" altLang="zh-CN" dirty="0" smtClean="0">
                <a:effectLst/>
                <a:latin typeface="+mn-ea"/>
              </a:rPr>
              <a:t>null</a:t>
            </a:r>
            <a:r>
              <a:rPr lang="zh-CN" altLang="zh-CN" dirty="0" smtClean="0">
                <a:effectLst/>
                <a:latin typeface="+mn-ea"/>
              </a:rPr>
              <a:t>。</a:t>
            </a:r>
            <a:endParaRPr lang="en-US" altLang="zh-CN" dirty="0" smtClean="0">
              <a:effectLst/>
              <a:latin typeface="+mn-ea"/>
            </a:endParaRPr>
          </a:p>
          <a:p>
            <a:pPr>
              <a:buFont typeface="Wingdings" panose="05000000000000000000" pitchFamily="2" charset="2"/>
              <a:buNone/>
            </a:pPr>
            <a:r>
              <a:rPr lang="zh-CN" altLang="zh-CN" dirty="0" smtClean="0">
                <a:effectLst/>
                <a:latin typeface="+mn-ea"/>
              </a:rPr>
              <a:t>以</a:t>
            </a:r>
            <a:r>
              <a:rPr lang="en-US" altLang="zh-CN" dirty="0" smtClean="0">
                <a:effectLst/>
                <a:latin typeface="+mn-ea"/>
              </a:rPr>
              <a:t>body</a:t>
            </a:r>
            <a:r>
              <a:rPr lang="zh-CN" altLang="zh-CN" dirty="0" smtClean="0">
                <a:effectLst/>
                <a:latin typeface="+mn-ea"/>
              </a:rPr>
              <a:t>元素为例，以下代码可以输出浏览器开发者工具的</a:t>
            </a:r>
            <a:r>
              <a:rPr lang="en-US" altLang="zh-CN" dirty="0" smtClean="0">
                <a:effectLst/>
                <a:latin typeface="+mn-ea"/>
              </a:rPr>
              <a:t>Console</a:t>
            </a:r>
            <a:r>
              <a:rPr lang="zh-CN" altLang="zh-CN" dirty="0" smtClean="0">
                <a:effectLst/>
                <a:latin typeface="+mn-ea"/>
              </a:rPr>
              <a:t>面板中输出</a:t>
            </a:r>
            <a:r>
              <a:rPr lang="en-US" altLang="zh-CN" dirty="0" smtClean="0">
                <a:effectLst/>
                <a:latin typeface="+mn-ea"/>
              </a:rPr>
              <a:t>body</a:t>
            </a:r>
            <a:r>
              <a:rPr lang="zh-CN" altLang="zh-CN" dirty="0" smtClean="0">
                <a:effectLst/>
                <a:latin typeface="+mn-ea"/>
              </a:rPr>
              <a:t>元素的</a:t>
            </a:r>
            <a:r>
              <a:rPr lang="en-US" altLang="zh-CN" dirty="0" err="1" smtClean="0">
                <a:effectLst/>
                <a:latin typeface="+mn-ea"/>
              </a:rPr>
              <a:t>nodeType</a:t>
            </a:r>
            <a:r>
              <a:rPr lang="zh-CN" altLang="zh-CN" dirty="0" smtClean="0">
                <a:effectLst/>
                <a:latin typeface="+mn-ea"/>
              </a:rPr>
              <a:t>、</a:t>
            </a:r>
            <a:r>
              <a:rPr lang="en-US" altLang="zh-CN" dirty="0" err="1" smtClean="0">
                <a:effectLst/>
                <a:latin typeface="+mn-ea"/>
              </a:rPr>
              <a:t>nodeName</a:t>
            </a:r>
            <a:r>
              <a:rPr lang="zh-CN" altLang="zh-CN" dirty="0" smtClean="0">
                <a:effectLst/>
                <a:latin typeface="+mn-ea"/>
              </a:rPr>
              <a:t>和</a:t>
            </a:r>
            <a:r>
              <a:rPr lang="en-US" altLang="zh-CN" dirty="0" err="1" smtClean="0">
                <a:effectLst/>
                <a:latin typeface="+mn-ea"/>
              </a:rPr>
              <a:t>nodeValue</a:t>
            </a:r>
            <a:r>
              <a:rPr lang="zh-CN" altLang="zh-CN" dirty="0" smtClean="0">
                <a:effectLst/>
                <a:latin typeface="+mn-ea"/>
              </a:rPr>
              <a:t>值。</a:t>
            </a:r>
          </a:p>
        </p:txBody>
      </p:sp>
      <p:sp>
        <p:nvSpPr>
          <p:cNvPr id="128004" name="AutoShape 4"/>
          <p:cNvSpPr>
            <a:spLocks noChangeArrowheads="1"/>
          </p:cNvSpPr>
          <p:nvPr/>
        </p:nvSpPr>
        <p:spPr bwMode="gray">
          <a:xfrm>
            <a:off x="1705893" y="4149080"/>
            <a:ext cx="8424863" cy="13684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console.log(document.body.nodeType,document.body.nodeName,</a:t>
            </a:r>
          </a:p>
          <a:p>
            <a:pPr algn="l" eaLnBrk="1" hangingPunct="1"/>
            <a:r>
              <a:rPr kumimoji="1" lang="en-US" altLang="zh-CN" sz="2000">
                <a:solidFill>
                  <a:schemeClr val="accent2"/>
                </a:solidFill>
                <a:latin typeface="Arial" panose="020B0604020202020204" pitchFamily="34" charset="0"/>
              </a:rPr>
              <a:t>document.body.nodeValue) ;  //1 "BODY" null</a:t>
            </a:r>
          </a:p>
          <a:p>
            <a:pPr algn="l" eaLnBrk="1" hangingPunct="1"/>
            <a:r>
              <a:rPr kumimoji="1" lang="en-US" altLang="zh-CN"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126140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29027" name="Rectangle 3"/>
          <p:cNvSpPr>
            <a:spLocks noGrp="1" noChangeArrowheads="1"/>
          </p:cNvSpPr>
          <p:nvPr>
            <p:ph type="body" idx="1"/>
          </p:nvPr>
        </p:nvSpPr>
        <p:spPr>
          <a:xfrm>
            <a:off x="1489869" y="908050"/>
            <a:ext cx="9289032" cy="280898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属性节点</a:t>
            </a:r>
          </a:p>
          <a:p>
            <a:r>
              <a:rPr lang="zh-CN" altLang="zh-CN" dirty="0" smtClean="0">
                <a:effectLst/>
                <a:latin typeface="+mn-ea"/>
              </a:rPr>
              <a:t>元素属性节点</a:t>
            </a:r>
            <a:r>
              <a:rPr lang="en-US" altLang="zh-CN" dirty="0" smtClean="0">
                <a:effectLst/>
                <a:latin typeface="+mn-ea"/>
              </a:rPr>
              <a:t>attribute</a:t>
            </a:r>
            <a:r>
              <a:rPr lang="zh-CN" altLang="zh-CN" dirty="0" smtClean="0">
                <a:effectLst/>
                <a:latin typeface="+mn-ea"/>
              </a:rPr>
              <a:t>对应网页中</a:t>
            </a:r>
            <a:r>
              <a:rPr lang="en-US" altLang="zh-CN" dirty="0" smtClean="0">
                <a:effectLst/>
                <a:latin typeface="+mn-ea"/>
              </a:rPr>
              <a:t>HTML</a:t>
            </a:r>
            <a:r>
              <a:rPr lang="zh-CN" altLang="zh-CN" dirty="0" smtClean="0">
                <a:effectLst/>
                <a:latin typeface="+mn-ea"/>
              </a:rPr>
              <a:t>标签的属性，它只存在于元素的</a:t>
            </a:r>
            <a:r>
              <a:rPr lang="en-US" altLang="zh-CN" dirty="0" smtClean="0">
                <a:effectLst/>
                <a:latin typeface="+mn-ea"/>
              </a:rPr>
              <a:t>attributes</a:t>
            </a:r>
            <a:r>
              <a:rPr lang="zh-CN" altLang="zh-CN" dirty="0" smtClean="0">
                <a:effectLst/>
                <a:latin typeface="+mn-ea"/>
              </a:rPr>
              <a:t>属性中，并不是</a:t>
            </a:r>
            <a:r>
              <a:rPr lang="en-US" altLang="zh-CN" dirty="0" smtClean="0">
                <a:effectLst/>
                <a:latin typeface="+mn-ea"/>
              </a:rPr>
              <a:t>DOM</a:t>
            </a:r>
            <a:r>
              <a:rPr lang="zh-CN" altLang="zh-CN" dirty="0" smtClean="0">
                <a:effectLst/>
                <a:latin typeface="+mn-ea"/>
              </a:rPr>
              <a:t>文档树的一部分。</a:t>
            </a:r>
            <a:endParaRPr lang="en-US" altLang="zh-CN" dirty="0" smtClean="0">
              <a:effectLst/>
              <a:latin typeface="+mn-ea"/>
            </a:endParaRPr>
          </a:p>
          <a:p>
            <a:r>
              <a:rPr lang="zh-CN" altLang="en-US" dirty="0" smtClean="0">
                <a:effectLst/>
                <a:latin typeface="+mn-ea"/>
              </a:rPr>
              <a:t>属</a:t>
            </a:r>
            <a:r>
              <a:rPr lang="zh-CN" altLang="zh-CN" dirty="0" smtClean="0">
                <a:effectLst/>
                <a:latin typeface="+mn-ea"/>
              </a:rPr>
              <a:t>性节点的节点类型</a:t>
            </a:r>
            <a:r>
              <a:rPr lang="en-US" altLang="zh-CN" dirty="0" err="1" smtClean="0">
                <a:effectLst/>
                <a:latin typeface="+mn-ea"/>
              </a:rPr>
              <a:t>nodeType</a:t>
            </a:r>
            <a:r>
              <a:rPr lang="zh-CN" altLang="zh-CN" dirty="0" smtClean="0">
                <a:effectLst/>
                <a:latin typeface="+mn-ea"/>
              </a:rPr>
              <a:t>值是</a:t>
            </a:r>
            <a:r>
              <a:rPr lang="en-US" altLang="zh-CN" dirty="0" smtClean="0">
                <a:effectLst/>
                <a:latin typeface="+mn-ea"/>
              </a:rPr>
              <a:t>2</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值是属性名，</a:t>
            </a:r>
            <a:r>
              <a:rPr lang="en-US" altLang="zh-CN" dirty="0" err="1" smtClean="0">
                <a:effectLst/>
                <a:latin typeface="+mn-ea"/>
              </a:rPr>
              <a:t>nodeValue</a:t>
            </a:r>
            <a:r>
              <a:rPr lang="zh-CN" altLang="zh-CN" dirty="0" smtClean="0">
                <a:effectLst/>
                <a:latin typeface="+mn-ea"/>
              </a:rPr>
              <a:t>值是属性值。</a:t>
            </a:r>
          </a:p>
          <a:p>
            <a:pPr>
              <a:buFont typeface="Wingdings" panose="05000000000000000000" pitchFamily="2" charset="2"/>
              <a:buNone/>
            </a:pPr>
            <a:r>
              <a:rPr lang="zh-CN" altLang="zh-CN" dirty="0" smtClean="0">
                <a:effectLst/>
                <a:latin typeface="+mn-ea"/>
              </a:rPr>
              <a:t>例如，下面代码中</a:t>
            </a:r>
            <a:r>
              <a:rPr lang="en-US" altLang="zh-CN" dirty="0" smtClean="0">
                <a:effectLst/>
                <a:latin typeface="+mn-ea"/>
              </a:rPr>
              <a:t>div</a:t>
            </a:r>
            <a:r>
              <a:rPr lang="zh-CN" altLang="zh-CN" dirty="0" smtClean="0">
                <a:effectLst/>
                <a:latin typeface="+mn-ea"/>
              </a:rPr>
              <a:t>元素有</a:t>
            </a:r>
            <a:r>
              <a:rPr lang="en-US" altLang="zh-CN" dirty="0" smtClean="0">
                <a:effectLst/>
                <a:latin typeface="+mn-ea"/>
              </a:rPr>
              <a:t>id="test"</a:t>
            </a:r>
            <a:r>
              <a:rPr lang="zh-CN" altLang="zh-CN" dirty="0" smtClean="0">
                <a:effectLst/>
                <a:latin typeface="+mn-ea"/>
              </a:rPr>
              <a:t>的属性。</a:t>
            </a:r>
          </a:p>
          <a:p>
            <a:endParaRPr lang="zh-CN" altLang="zh-CN" dirty="0" smtClean="0">
              <a:effectLst/>
              <a:latin typeface="+mn-ea"/>
            </a:endParaRPr>
          </a:p>
        </p:txBody>
      </p:sp>
      <p:sp>
        <p:nvSpPr>
          <p:cNvPr id="129028" name="AutoShape 4"/>
          <p:cNvSpPr>
            <a:spLocks noChangeArrowheads="1"/>
          </p:cNvSpPr>
          <p:nvPr/>
        </p:nvSpPr>
        <p:spPr bwMode="gray">
          <a:xfrm>
            <a:off x="2065933" y="3717032"/>
            <a:ext cx="7561262" cy="22320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&lt;div id="test"&gt;&lt;/div&gt;</a:t>
            </a:r>
          </a:p>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    var attr = test.attributes.id;   </a:t>
            </a:r>
          </a:p>
          <a:p>
            <a:pPr algn="l" eaLnBrk="1" hangingPunct="1"/>
            <a:r>
              <a:rPr kumimoji="1" lang="en-US" altLang="zh-CN" sz="2000">
                <a:solidFill>
                  <a:schemeClr val="accent2"/>
                </a:solidFill>
                <a:latin typeface="Arial" panose="020B0604020202020204" pitchFamily="34" charset="0"/>
              </a:rPr>
              <a:t> </a:t>
            </a:r>
          </a:p>
          <a:p>
            <a:pPr algn="l" eaLnBrk="1" hangingPunct="1"/>
            <a:r>
              <a:rPr kumimoji="1" lang="en-US" altLang="zh-CN" sz="2000">
                <a:solidFill>
                  <a:schemeClr val="accent2"/>
                </a:solidFill>
                <a:latin typeface="Arial" panose="020B0604020202020204" pitchFamily="34" charset="0"/>
              </a:rPr>
              <a:t>    //</a:t>
            </a:r>
            <a:r>
              <a:rPr kumimoji="1" lang="zh-CN" altLang="en-US" sz="2000">
                <a:solidFill>
                  <a:schemeClr val="accent2"/>
                </a:solidFill>
                <a:latin typeface="Arial" panose="020B0604020202020204" pitchFamily="34" charset="0"/>
              </a:rPr>
              <a:t>输出结果为：</a:t>
            </a:r>
            <a:r>
              <a:rPr kumimoji="1" lang="en-US" altLang="zh-CN" sz="2000">
                <a:solidFill>
                  <a:schemeClr val="accent2"/>
                </a:solidFill>
                <a:latin typeface="Arial" panose="020B0604020202020204" pitchFamily="34" charset="0"/>
              </a:rPr>
              <a:t>2 "id" "test“</a:t>
            </a:r>
          </a:p>
          <a:p>
            <a:pPr algn="l" eaLnBrk="1" hangingPunct="1"/>
            <a:r>
              <a:rPr kumimoji="1" lang="en-US" altLang="zh-CN" sz="2000">
                <a:solidFill>
                  <a:schemeClr val="accent2"/>
                </a:solidFill>
                <a:latin typeface="Arial" panose="020B0604020202020204" pitchFamily="34" charset="0"/>
              </a:rPr>
              <a:t>    console.log(attr.nodeType,attr.nodeName,attr.nodeValue) ;</a:t>
            </a:r>
          </a:p>
          <a:p>
            <a:pPr algn="l" eaLnBrk="1" hangingPunct="1"/>
            <a:r>
              <a:rPr kumimoji="1" lang="en-US" altLang="zh-CN"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2041161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0051" name="Rectangle 3"/>
          <p:cNvSpPr>
            <a:spLocks noGrp="1" noChangeArrowheads="1"/>
          </p:cNvSpPr>
          <p:nvPr>
            <p:ph type="body" idx="1"/>
          </p:nvPr>
        </p:nvSpPr>
        <p:spPr>
          <a:xfrm>
            <a:off x="1489869" y="908051"/>
            <a:ext cx="8748712" cy="2304925"/>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3. </a:t>
            </a:r>
            <a:r>
              <a:rPr lang="zh-CN" altLang="zh-CN" b="1" dirty="0" smtClean="0">
                <a:effectLst/>
                <a:latin typeface="+mn-ea"/>
              </a:rPr>
              <a:t>文本节点</a:t>
            </a:r>
          </a:p>
          <a:p>
            <a:r>
              <a:rPr lang="zh-CN" altLang="zh-CN" dirty="0" smtClean="0">
                <a:effectLst/>
                <a:latin typeface="+mn-ea"/>
              </a:rPr>
              <a:t>文本节点</a:t>
            </a:r>
            <a:r>
              <a:rPr lang="en-US" altLang="zh-CN" dirty="0" smtClean="0">
                <a:effectLst/>
                <a:latin typeface="+mn-ea"/>
              </a:rPr>
              <a:t>text</a:t>
            </a:r>
            <a:r>
              <a:rPr lang="zh-CN" altLang="zh-CN" dirty="0" smtClean="0">
                <a:effectLst/>
                <a:latin typeface="+mn-ea"/>
              </a:rPr>
              <a:t>代表网页中的</a:t>
            </a:r>
            <a:r>
              <a:rPr lang="en-US" altLang="zh-CN" dirty="0" smtClean="0">
                <a:effectLst/>
                <a:latin typeface="+mn-ea"/>
              </a:rPr>
              <a:t>HTML</a:t>
            </a:r>
            <a:r>
              <a:rPr lang="zh-CN" altLang="zh-CN" dirty="0" smtClean="0">
                <a:effectLst/>
                <a:latin typeface="+mn-ea"/>
              </a:rPr>
              <a:t>标签内容。</a:t>
            </a:r>
            <a:endParaRPr lang="en-US" altLang="zh-CN" dirty="0" smtClean="0">
              <a:effectLst/>
              <a:latin typeface="+mn-ea"/>
            </a:endParaRPr>
          </a:p>
          <a:p>
            <a:r>
              <a:rPr lang="zh-CN" altLang="zh-CN" dirty="0" smtClean="0">
                <a:effectLst/>
                <a:latin typeface="+mn-ea"/>
              </a:rPr>
              <a:t>文本节点的节点类型</a:t>
            </a:r>
            <a:r>
              <a:rPr lang="en-US" altLang="zh-CN" dirty="0" err="1" smtClean="0">
                <a:effectLst/>
                <a:latin typeface="+mn-ea"/>
              </a:rPr>
              <a:t>nodeType</a:t>
            </a:r>
            <a:r>
              <a:rPr lang="zh-CN" altLang="zh-CN" dirty="0" smtClean="0">
                <a:effectLst/>
                <a:latin typeface="+mn-ea"/>
              </a:rPr>
              <a:t>值是</a:t>
            </a:r>
            <a:r>
              <a:rPr lang="en-US" altLang="zh-CN" dirty="0" smtClean="0">
                <a:effectLst/>
                <a:latin typeface="+mn-ea"/>
              </a:rPr>
              <a:t>3</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值是</a:t>
            </a:r>
            <a:r>
              <a:rPr lang="en-US" altLang="zh-CN" dirty="0" smtClean="0">
                <a:effectLst/>
                <a:latin typeface="+mn-ea"/>
              </a:rPr>
              <a:t>"#text"</a:t>
            </a:r>
            <a:r>
              <a:rPr lang="zh-CN" altLang="zh-CN" dirty="0" smtClean="0">
                <a:effectLst/>
                <a:latin typeface="+mn-ea"/>
              </a:rPr>
              <a:t>，</a:t>
            </a:r>
            <a:r>
              <a:rPr lang="en-US" altLang="zh-CN" dirty="0" err="1" smtClean="0">
                <a:effectLst/>
                <a:latin typeface="+mn-ea"/>
              </a:rPr>
              <a:t>nodeValue</a:t>
            </a:r>
            <a:r>
              <a:rPr lang="zh-CN" altLang="zh-CN" dirty="0" smtClean="0">
                <a:effectLst/>
                <a:latin typeface="+mn-ea"/>
              </a:rPr>
              <a:t>值是标签内容值。</a:t>
            </a:r>
          </a:p>
          <a:p>
            <a:pPr>
              <a:buFont typeface="Wingdings" panose="05000000000000000000" pitchFamily="2" charset="2"/>
              <a:buNone/>
            </a:pPr>
            <a:r>
              <a:rPr lang="zh-CN" altLang="zh-CN" dirty="0" smtClean="0">
                <a:effectLst/>
                <a:latin typeface="+mn-ea"/>
              </a:rPr>
              <a:t>例如，下面代码中</a:t>
            </a:r>
            <a:r>
              <a:rPr lang="en-US" altLang="zh-CN" dirty="0" smtClean="0">
                <a:effectLst/>
                <a:latin typeface="+mn-ea"/>
              </a:rPr>
              <a:t>div</a:t>
            </a:r>
            <a:r>
              <a:rPr lang="zh-CN" altLang="zh-CN" dirty="0" smtClean="0">
                <a:effectLst/>
                <a:latin typeface="+mn-ea"/>
              </a:rPr>
              <a:t>元素</a:t>
            </a:r>
            <a:r>
              <a:rPr lang="en-US" altLang="zh-CN" dirty="0" smtClean="0">
                <a:effectLst/>
                <a:latin typeface="+mn-ea"/>
              </a:rPr>
              <a:t>div</a:t>
            </a:r>
            <a:r>
              <a:rPr lang="zh-CN" altLang="zh-CN" dirty="0" smtClean="0">
                <a:effectLst/>
                <a:latin typeface="+mn-ea"/>
              </a:rPr>
              <a:t>元素内容为</a:t>
            </a:r>
            <a:r>
              <a:rPr lang="en-US" altLang="zh-CN" dirty="0" smtClean="0">
                <a:effectLst/>
                <a:latin typeface="+mn-ea"/>
              </a:rPr>
              <a:t>"</a:t>
            </a:r>
            <a:r>
              <a:rPr lang="zh-CN" altLang="zh-CN" dirty="0" smtClean="0">
                <a:effectLst/>
                <a:latin typeface="+mn-ea"/>
              </a:rPr>
              <a:t>测试</a:t>
            </a:r>
            <a:r>
              <a:rPr lang="en-US" altLang="zh-CN" dirty="0" smtClean="0">
                <a:effectLst/>
                <a:latin typeface="+mn-ea"/>
              </a:rPr>
              <a:t>"</a:t>
            </a:r>
            <a:r>
              <a:rPr lang="zh-CN" altLang="zh-CN" dirty="0" smtClean="0">
                <a:effectLst/>
                <a:latin typeface="+mn-ea"/>
              </a:rPr>
              <a:t>。</a:t>
            </a:r>
          </a:p>
        </p:txBody>
      </p:sp>
      <p:sp>
        <p:nvSpPr>
          <p:cNvPr id="130052" name="AutoShape 4"/>
          <p:cNvSpPr>
            <a:spLocks noChangeArrowheads="1"/>
          </p:cNvSpPr>
          <p:nvPr/>
        </p:nvSpPr>
        <p:spPr bwMode="gray">
          <a:xfrm>
            <a:off x="1993925" y="3345055"/>
            <a:ext cx="7561262" cy="23764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&lt;div id="test"&gt;</a:t>
            </a:r>
            <a:r>
              <a:rPr kumimoji="1" lang="zh-CN" altLang="en-US" sz="2000" dirty="0">
                <a:solidFill>
                  <a:schemeClr val="accent2"/>
                </a:solidFill>
                <a:latin typeface="Arial" panose="020B0604020202020204" pitchFamily="34" charset="0"/>
              </a:rPr>
              <a:t>测试</a:t>
            </a:r>
            <a:r>
              <a:rPr kumimoji="1" lang="en-US" altLang="zh-CN" sz="2000" dirty="0">
                <a:solidFill>
                  <a:schemeClr val="accent2"/>
                </a:solidFill>
                <a:latin typeface="Arial" panose="020B0604020202020204" pitchFamily="34" charset="0"/>
              </a:rPr>
              <a:t>&lt;/div&gt;</a:t>
            </a:r>
          </a:p>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txt = </a:t>
            </a:r>
            <a:r>
              <a:rPr kumimoji="1" lang="en-US" altLang="zh-CN" sz="2000" dirty="0" err="1">
                <a:solidFill>
                  <a:schemeClr val="accent2"/>
                </a:solidFill>
                <a:latin typeface="Arial" panose="020B0604020202020204" pitchFamily="34" charset="0"/>
              </a:rPr>
              <a:t>test.firstChild</a:t>
            </a:r>
            <a:r>
              <a:rPr kumimoji="1" lang="en-US" altLang="zh-CN" sz="2000" dirty="0">
                <a:solidFill>
                  <a:schemeClr val="accent2"/>
                </a:solidFill>
                <a:latin typeface="Arial" panose="020B0604020202020204" pitchFamily="34" charset="0"/>
              </a:rPr>
              <a:t>;    </a:t>
            </a:r>
          </a:p>
          <a:p>
            <a:pPr algn="l" eaLnBrk="1" hangingPunct="1"/>
            <a:endParaRPr kumimoji="1" lang="en-US" altLang="zh-CN" sz="2000" dirty="0">
              <a:solidFill>
                <a:schemeClr val="accent2"/>
              </a:solidFill>
              <a:latin typeface="Arial" panose="020B0604020202020204" pitchFamily="34" charset="0"/>
            </a:endParaRPr>
          </a:p>
          <a:p>
            <a:pPr algn="l" eaLnBrk="1" hangingPunct="1"/>
            <a:r>
              <a:rPr kumimoji="1" lang="zh-CN" altLang="en-US" sz="2000" dirty="0">
                <a:solidFill>
                  <a:schemeClr val="accent2"/>
                </a:solidFill>
                <a:latin typeface="Arial" panose="020B0604020202020204" pitchFamily="34" charset="0"/>
              </a:rPr>
              <a:t>     </a:t>
            </a:r>
            <a:r>
              <a:rPr kumimoji="1" lang="en-US" altLang="zh-CN"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输出结果为：</a:t>
            </a:r>
            <a:r>
              <a:rPr kumimoji="1" lang="en-US" altLang="zh-CN" sz="2000" dirty="0">
                <a:solidFill>
                  <a:schemeClr val="accent2"/>
                </a:solidFill>
                <a:latin typeface="Arial" panose="020B0604020202020204" pitchFamily="34" charset="0"/>
              </a:rPr>
              <a:t>3 "#text" "</a:t>
            </a:r>
            <a:r>
              <a:rPr kumimoji="1" lang="zh-CN" altLang="en-US" sz="2000" dirty="0">
                <a:solidFill>
                  <a:schemeClr val="accent2"/>
                </a:solidFill>
                <a:latin typeface="Arial" panose="020B0604020202020204" pitchFamily="34" charset="0"/>
              </a:rPr>
              <a:t>测试</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txt.nodeType,txt.nodeName,txt.nodeValue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3767300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1075" name="Rectangle 3"/>
          <p:cNvSpPr>
            <a:spLocks noGrp="1" noChangeArrowheads="1"/>
          </p:cNvSpPr>
          <p:nvPr>
            <p:ph type="body" idx="1"/>
          </p:nvPr>
        </p:nvSpPr>
        <p:spPr>
          <a:xfrm>
            <a:off x="1417861" y="799786"/>
            <a:ext cx="9865096" cy="244894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4. </a:t>
            </a:r>
            <a:r>
              <a:rPr lang="zh-CN" altLang="zh-CN" b="1" dirty="0" smtClean="0">
                <a:effectLst/>
                <a:latin typeface="+mn-ea"/>
              </a:rPr>
              <a:t>注释节点</a:t>
            </a:r>
          </a:p>
          <a:p>
            <a:r>
              <a:rPr lang="zh-CN" altLang="zh-CN" dirty="0" smtClean="0">
                <a:effectLst/>
                <a:latin typeface="+mn-ea"/>
              </a:rPr>
              <a:t>注释节点</a:t>
            </a:r>
            <a:r>
              <a:rPr lang="en-US" altLang="zh-CN" dirty="0" smtClean="0">
                <a:effectLst/>
                <a:latin typeface="+mn-ea"/>
              </a:rPr>
              <a:t>comment</a:t>
            </a:r>
            <a:r>
              <a:rPr lang="zh-CN" altLang="zh-CN" dirty="0" smtClean="0">
                <a:effectLst/>
                <a:latin typeface="+mn-ea"/>
              </a:rPr>
              <a:t>表示网页中的</a:t>
            </a:r>
            <a:r>
              <a:rPr lang="en-US" altLang="zh-CN" dirty="0" smtClean="0">
                <a:effectLst/>
                <a:latin typeface="+mn-ea"/>
              </a:rPr>
              <a:t>HTML</a:t>
            </a:r>
            <a:r>
              <a:rPr lang="zh-CN" altLang="zh-CN" dirty="0" smtClean="0">
                <a:effectLst/>
                <a:latin typeface="+mn-ea"/>
              </a:rPr>
              <a:t>注释。</a:t>
            </a:r>
            <a:endParaRPr lang="en-US" altLang="zh-CN" dirty="0" smtClean="0">
              <a:effectLst/>
              <a:latin typeface="+mn-ea"/>
            </a:endParaRPr>
          </a:p>
          <a:p>
            <a:r>
              <a:rPr lang="zh-CN" altLang="zh-CN" dirty="0" smtClean="0">
                <a:effectLst/>
                <a:latin typeface="+mn-ea"/>
              </a:rPr>
              <a:t>注释节点的节点类型</a:t>
            </a:r>
            <a:r>
              <a:rPr lang="en-US" altLang="zh-CN" dirty="0" err="1" smtClean="0">
                <a:effectLst/>
                <a:latin typeface="+mn-ea"/>
              </a:rPr>
              <a:t>nodeType</a:t>
            </a:r>
            <a:r>
              <a:rPr lang="zh-CN" altLang="zh-CN" dirty="0" smtClean="0">
                <a:effectLst/>
                <a:latin typeface="+mn-ea"/>
              </a:rPr>
              <a:t>的值为</a:t>
            </a:r>
            <a:r>
              <a:rPr lang="en-US" altLang="zh-CN" dirty="0" smtClean="0">
                <a:effectLst/>
                <a:latin typeface="+mn-ea"/>
              </a:rPr>
              <a:t>8</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的值为</a:t>
            </a:r>
            <a:r>
              <a:rPr lang="en-US" altLang="zh-CN" dirty="0" smtClean="0">
                <a:effectLst/>
                <a:latin typeface="+mn-ea"/>
              </a:rPr>
              <a:t>"#comment"</a:t>
            </a:r>
            <a:r>
              <a:rPr lang="zh-CN" altLang="zh-CN" dirty="0" smtClean="0">
                <a:effectLst/>
                <a:latin typeface="+mn-ea"/>
              </a:rPr>
              <a:t>，</a:t>
            </a:r>
            <a:r>
              <a:rPr lang="en-US" altLang="zh-CN" dirty="0" err="1" smtClean="0">
                <a:effectLst/>
                <a:latin typeface="+mn-ea"/>
              </a:rPr>
              <a:t>nodeValue</a:t>
            </a:r>
            <a:r>
              <a:rPr lang="zh-CN" altLang="zh-CN" dirty="0" smtClean="0">
                <a:effectLst/>
                <a:latin typeface="+mn-ea"/>
              </a:rPr>
              <a:t>的值为注释的内容。</a:t>
            </a:r>
          </a:p>
          <a:p>
            <a:r>
              <a:rPr lang="zh-CN" altLang="zh-CN" dirty="0" smtClean="0">
                <a:effectLst/>
                <a:latin typeface="+mn-ea"/>
              </a:rPr>
              <a:t>例如，下面代码中在</a:t>
            </a:r>
            <a:r>
              <a:rPr lang="en-US" altLang="zh-CN" dirty="0" smtClean="0">
                <a:effectLst/>
                <a:latin typeface="+mn-ea"/>
              </a:rPr>
              <a:t>id</a:t>
            </a:r>
            <a:r>
              <a:rPr lang="zh-CN" altLang="zh-CN" dirty="0" smtClean="0">
                <a:effectLst/>
                <a:latin typeface="+mn-ea"/>
              </a:rPr>
              <a:t>为</a:t>
            </a:r>
            <a:r>
              <a:rPr lang="en-US" altLang="zh-CN" dirty="0" err="1" smtClean="0">
                <a:effectLst/>
                <a:latin typeface="+mn-ea"/>
              </a:rPr>
              <a:t>myDiv</a:t>
            </a:r>
            <a:r>
              <a:rPr lang="zh-CN" altLang="zh-CN" dirty="0" smtClean="0">
                <a:effectLst/>
                <a:latin typeface="+mn-ea"/>
              </a:rPr>
              <a:t>的</a:t>
            </a:r>
            <a:r>
              <a:rPr lang="en-US" altLang="zh-CN" dirty="0" smtClean="0">
                <a:effectLst/>
                <a:latin typeface="+mn-ea"/>
              </a:rPr>
              <a:t>div</a:t>
            </a:r>
            <a:r>
              <a:rPr lang="zh-CN" altLang="zh-CN" dirty="0" smtClean="0">
                <a:effectLst/>
                <a:latin typeface="+mn-ea"/>
              </a:rPr>
              <a:t>元素中存在一个“</a:t>
            </a:r>
            <a:r>
              <a:rPr lang="en-US" altLang="zh-CN" dirty="0" smtClean="0">
                <a:effectLst/>
                <a:latin typeface="+mn-ea"/>
              </a:rPr>
              <a:t>&lt;!-- </a:t>
            </a:r>
            <a:r>
              <a:rPr lang="zh-CN" altLang="zh-CN" dirty="0" smtClean="0">
                <a:effectLst/>
                <a:latin typeface="+mn-ea"/>
              </a:rPr>
              <a:t>我是注释内容</a:t>
            </a:r>
            <a:r>
              <a:rPr lang="en-US" altLang="zh-CN" dirty="0" smtClean="0">
                <a:effectLst/>
                <a:latin typeface="+mn-ea"/>
              </a:rPr>
              <a:t> --&gt;</a:t>
            </a:r>
            <a:r>
              <a:rPr lang="zh-CN" altLang="zh-CN" dirty="0" smtClean="0">
                <a:effectLst/>
                <a:latin typeface="+mn-ea"/>
              </a:rPr>
              <a:t>”。</a:t>
            </a:r>
          </a:p>
        </p:txBody>
      </p:sp>
      <p:sp>
        <p:nvSpPr>
          <p:cNvPr id="131076" name="AutoShape 4"/>
          <p:cNvSpPr>
            <a:spLocks noChangeArrowheads="1"/>
          </p:cNvSpPr>
          <p:nvPr/>
        </p:nvSpPr>
        <p:spPr bwMode="gray">
          <a:xfrm>
            <a:off x="2059384" y="3501008"/>
            <a:ext cx="8066087" cy="23764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&lt;div id="myDiv"&gt;&lt;!--</a:t>
            </a:r>
            <a:r>
              <a:rPr kumimoji="1" lang="zh-CN" altLang="en-US" sz="2000">
                <a:solidFill>
                  <a:schemeClr val="accent2"/>
                </a:solidFill>
                <a:latin typeface="Arial" panose="020B0604020202020204" pitchFamily="34" charset="0"/>
              </a:rPr>
              <a:t>我是注释内容</a:t>
            </a:r>
            <a:r>
              <a:rPr kumimoji="1" lang="en-US" altLang="zh-CN" sz="2000">
                <a:solidFill>
                  <a:schemeClr val="accent2"/>
                </a:solidFill>
                <a:latin typeface="Arial" panose="020B0604020202020204" pitchFamily="34" charset="0"/>
              </a:rPr>
              <a:t>--&gt;&lt;/div&gt;</a:t>
            </a:r>
          </a:p>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    var com = myDiv.firstChild;   //</a:t>
            </a:r>
            <a:r>
              <a:rPr kumimoji="1" lang="zh-CN" altLang="en-US" sz="2000">
                <a:solidFill>
                  <a:schemeClr val="accent2"/>
                </a:solidFill>
                <a:latin typeface="Arial" panose="020B0604020202020204" pitchFamily="34" charset="0"/>
              </a:rPr>
              <a:t>获取</a:t>
            </a:r>
            <a:r>
              <a:rPr kumimoji="1" lang="en-US" altLang="zh-CN" sz="2000">
                <a:solidFill>
                  <a:schemeClr val="accent2"/>
                </a:solidFill>
                <a:latin typeface="Arial" panose="020B0604020202020204" pitchFamily="34" charset="0"/>
              </a:rPr>
              <a:t>myDiv</a:t>
            </a:r>
            <a:r>
              <a:rPr kumimoji="1" lang="zh-CN" altLang="en-US" sz="2000">
                <a:solidFill>
                  <a:schemeClr val="accent2"/>
                </a:solidFill>
                <a:latin typeface="Arial" panose="020B0604020202020204" pitchFamily="34" charset="0"/>
              </a:rPr>
              <a:t>的第一个子节点    </a:t>
            </a:r>
            <a:endParaRPr kumimoji="1" lang="en-US" altLang="zh-CN" sz="2000">
              <a:solidFill>
                <a:schemeClr val="accent2"/>
              </a:solidFill>
              <a:latin typeface="Arial" panose="020B0604020202020204" pitchFamily="34" charset="0"/>
            </a:endParaRPr>
          </a:p>
          <a:p>
            <a:pPr algn="l" eaLnBrk="1" hangingPunct="1"/>
            <a:endParaRPr kumimoji="1" lang="en-US" altLang="zh-CN" sz="2000">
              <a:solidFill>
                <a:schemeClr val="accent2"/>
              </a:solidFill>
              <a:latin typeface="Arial" panose="020B0604020202020204" pitchFamily="34" charset="0"/>
            </a:endParaRPr>
          </a:p>
          <a:p>
            <a:pPr algn="l" eaLnBrk="1" hangingPunct="1"/>
            <a:r>
              <a:rPr kumimoji="1" lang="en-US" altLang="zh-CN" sz="2000">
                <a:solidFill>
                  <a:schemeClr val="accent2"/>
                </a:solidFill>
                <a:latin typeface="Arial" panose="020B0604020202020204" pitchFamily="34" charset="0"/>
              </a:rPr>
              <a:t>    //</a:t>
            </a:r>
            <a:r>
              <a:rPr kumimoji="1" lang="zh-CN" altLang="en-US" sz="2000">
                <a:solidFill>
                  <a:schemeClr val="accent2"/>
                </a:solidFill>
                <a:latin typeface="Arial" panose="020B0604020202020204" pitchFamily="34" charset="0"/>
              </a:rPr>
              <a:t>输出结果为：</a:t>
            </a:r>
            <a:r>
              <a:rPr kumimoji="1" lang="en-US" altLang="zh-CN" sz="2000">
                <a:solidFill>
                  <a:schemeClr val="accent2"/>
                </a:solidFill>
                <a:latin typeface="Arial" panose="020B0604020202020204" pitchFamily="34" charset="0"/>
              </a:rPr>
              <a:t>8 "#comment" "</a:t>
            </a:r>
            <a:r>
              <a:rPr kumimoji="1" lang="zh-CN" altLang="en-US" sz="2000">
                <a:solidFill>
                  <a:schemeClr val="accent2"/>
                </a:solidFill>
                <a:latin typeface="Arial" panose="020B0604020202020204" pitchFamily="34" charset="0"/>
              </a:rPr>
              <a:t>我是注释内容</a:t>
            </a:r>
            <a:r>
              <a:rPr kumimoji="1" lang="en-US" altLang="zh-CN" sz="2000">
                <a:solidFill>
                  <a:schemeClr val="accent2"/>
                </a:solidFill>
                <a:latin typeface="Arial" panose="020B0604020202020204" pitchFamily="34" charset="0"/>
              </a:rPr>
              <a:t>"</a:t>
            </a:r>
            <a:r>
              <a:rPr kumimoji="1" lang="zh-CN" altLang="en-US" sz="2000">
                <a:solidFill>
                  <a:schemeClr val="accent2"/>
                </a:solidFill>
                <a:latin typeface="Arial" panose="020B0604020202020204" pitchFamily="34" charset="0"/>
              </a:rPr>
              <a:t>。</a:t>
            </a:r>
          </a:p>
          <a:p>
            <a:pPr algn="l" eaLnBrk="1" hangingPunct="1"/>
            <a:r>
              <a:rPr kumimoji="1" lang="zh-CN" altLang="en-US" sz="2000">
                <a:solidFill>
                  <a:schemeClr val="accent2"/>
                </a:solidFill>
                <a:latin typeface="Arial" panose="020B0604020202020204" pitchFamily="34" charset="0"/>
              </a:rPr>
              <a:t>    </a:t>
            </a:r>
            <a:r>
              <a:rPr kumimoji="1" lang="en-US" altLang="zh-CN" sz="2000">
                <a:solidFill>
                  <a:schemeClr val="accent2"/>
                </a:solidFill>
                <a:latin typeface="Arial" panose="020B0604020202020204" pitchFamily="34" charset="0"/>
              </a:rPr>
              <a:t>console.log(com.nodeType,com.nodeName,com.nodeValue);</a:t>
            </a:r>
          </a:p>
          <a:p>
            <a:pPr algn="l" eaLnBrk="1" hangingPunct="1"/>
            <a:r>
              <a:rPr kumimoji="1" lang="en-US" altLang="zh-CN"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2697453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2099" name="Rectangle 3"/>
          <p:cNvSpPr>
            <a:spLocks noGrp="1" noChangeArrowheads="1"/>
          </p:cNvSpPr>
          <p:nvPr>
            <p:ph type="body" idx="1"/>
          </p:nvPr>
        </p:nvSpPr>
        <p:spPr>
          <a:xfrm>
            <a:off x="1561877" y="880533"/>
            <a:ext cx="9234612" cy="297338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6.9.2  HTML</a:t>
            </a:r>
            <a:r>
              <a:rPr kumimoji="1" lang="zh-CN" altLang="en-US" b="1" dirty="0" smtClean="0">
                <a:solidFill>
                  <a:schemeClr val="accent1"/>
                </a:solidFill>
                <a:effectLst/>
                <a:latin typeface="+mn-ea"/>
              </a:rPr>
              <a:t>中的节点类型</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5. </a:t>
            </a:r>
            <a:r>
              <a:rPr lang="zh-CN" altLang="zh-CN" b="1" dirty="0" smtClean="0">
                <a:effectLst/>
                <a:latin typeface="+mn-ea"/>
              </a:rPr>
              <a:t>文档节点</a:t>
            </a:r>
          </a:p>
          <a:p>
            <a:r>
              <a:rPr lang="zh-CN" altLang="zh-CN" dirty="0" smtClean="0">
                <a:effectLst/>
                <a:latin typeface="+mn-ea"/>
              </a:rPr>
              <a:t>文档节点</a:t>
            </a:r>
            <a:r>
              <a:rPr lang="en-US" altLang="zh-CN" dirty="0" smtClean="0">
                <a:effectLst/>
                <a:latin typeface="+mn-ea"/>
              </a:rPr>
              <a:t>document</a:t>
            </a:r>
            <a:r>
              <a:rPr lang="zh-CN" altLang="zh-CN" dirty="0" smtClean="0">
                <a:effectLst/>
                <a:latin typeface="+mn-ea"/>
              </a:rPr>
              <a:t>表示</a:t>
            </a:r>
            <a:r>
              <a:rPr lang="en-US" altLang="zh-CN" dirty="0" smtClean="0">
                <a:effectLst/>
                <a:latin typeface="+mn-ea"/>
              </a:rPr>
              <a:t>HTML</a:t>
            </a:r>
            <a:r>
              <a:rPr lang="zh-CN" altLang="zh-CN" dirty="0" smtClean="0">
                <a:effectLst/>
                <a:latin typeface="+mn-ea"/>
              </a:rPr>
              <a:t>文档，也称为根节点，指向</a:t>
            </a:r>
            <a:r>
              <a:rPr lang="en-US" altLang="zh-CN" dirty="0" smtClean="0">
                <a:effectLst/>
                <a:latin typeface="+mn-ea"/>
              </a:rPr>
              <a:t>document</a:t>
            </a:r>
            <a:r>
              <a:rPr lang="zh-CN" altLang="zh-CN" dirty="0" smtClean="0">
                <a:effectLst/>
                <a:latin typeface="+mn-ea"/>
              </a:rPr>
              <a:t>对象。</a:t>
            </a:r>
            <a:endParaRPr lang="en-US" altLang="zh-CN" dirty="0" smtClean="0">
              <a:effectLst/>
              <a:latin typeface="+mn-ea"/>
            </a:endParaRPr>
          </a:p>
          <a:p>
            <a:r>
              <a:rPr lang="zh-CN" altLang="zh-CN" dirty="0" smtClean="0">
                <a:effectLst/>
                <a:latin typeface="+mn-ea"/>
              </a:rPr>
              <a:t>文档节点的节点类型</a:t>
            </a:r>
            <a:r>
              <a:rPr lang="en-US" altLang="zh-CN" dirty="0" err="1" smtClean="0">
                <a:effectLst/>
                <a:latin typeface="+mn-ea"/>
              </a:rPr>
              <a:t>nodeType</a:t>
            </a:r>
            <a:r>
              <a:rPr lang="zh-CN" altLang="zh-CN" dirty="0" smtClean="0">
                <a:effectLst/>
                <a:latin typeface="+mn-ea"/>
              </a:rPr>
              <a:t>的值为</a:t>
            </a:r>
            <a:r>
              <a:rPr lang="en-US" altLang="zh-CN" dirty="0" smtClean="0">
                <a:effectLst/>
                <a:latin typeface="+mn-ea"/>
              </a:rPr>
              <a:t>9</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的值为</a:t>
            </a:r>
            <a:r>
              <a:rPr lang="en-US" altLang="zh-CN" dirty="0" smtClean="0">
                <a:effectLst/>
                <a:latin typeface="+mn-ea"/>
              </a:rPr>
              <a:t>'#document'</a:t>
            </a:r>
            <a:r>
              <a:rPr lang="zh-CN" altLang="zh-CN" dirty="0" smtClean="0">
                <a:effectLst/>
                <a:latin typeface="+mn-ea"/>
              </a:rPr>
              <a:t>，</a:t>
            </a:r>
            <a:r>
              <a:rPr lang="en-US" altLang="zh-CN" dirty="0" err="1" smtClean="0">
                <a:effectLst/>
                <a:latin typeface="+mn-ea"/>
              </a:rPr>
              <a:t>nodeValue</a:t>
            </a:r>
            <a:r>
              <a:rPr lang="zh-CN" altLang="zh-CN" dirty="0" smtClean="0">
                <a:effectLst/>
                <a:latin typeface="+mn-ea"/>
              </a:rPr>
              <a:t>的值为</a:t>
            </a:r>
            <a:r>
              <a:rPr lang="en-US" altLang="zh-CN" dirty="0" smtClean="0">
                <a:effectLst/>
                <a:latin typeface="+mn-ea"/>
              </a:rPr>
              <a:t>null</a:t>
            </a:r>
            <a:r>
              <a:rPr lang="zh-CN" altLang="zh-CN" dirty="0" smtClean="0">
                <a:effectLst/>
                <a:latin typeface="+mn-ea"/>
              </a:rPr>
              <a:t>。</a:t>
            </a:r>
          </a:p>
          <a:p>
            <a:r>
              <a:rPr lang="zh-CN" altLang="zh-CN" dirty="0" smtClean="0">
                <a:effectLst/>
                <a:latin typeface="+mn-ea"/>
              </a:rPr>
              <a:t>例如，下面代码输出了文档节点的三种基本属性值。</a:t>
            </a:r>
          </a:p>
        </p:txBody>
      </p:sp>
      <p:sp>
        <p:nvSpPr>
          <p:cNvPr id="132100" name="AutoShape 4"/>
          <p:cNvSpPr>
            <a:spLocks noChangeArrowheads="1"/>
          </p:cNvSpPr>
          <p:nvPr/>
        </p:nvSpPr>
        <p:spPr bwMode="gray">
          <a:xfrm>
            <a:off x="2249223" y="3807885"/>
            <a:ext cx="7200900" cy="19446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    //</a:t>
            </a:r>
            <a:r>
              <a:rPr kumimoji="1" lang="zh-CN" altLang="en-US" sz="2000">
                <a:solidFill>
                  <a:schemeClr val="accent2"/>
                </a:solidFill>
                <a:latin typeface="Arial" panose="020B0604020202020204" pitchFamily="34" charset="0"/>
              </a:rPr>
              <a:t>输出结果为：</a:t>
            </a:r>
            <a:r>
              <a:rPr kumimoji="1" lang="en-US" altLang="zh-CN" sz="2000">
                <a:solidFill>
                  <a:schemeClr val="accent2"/>
                </a:solidFill>
                <a:latin typeface="Arial" panose="020B0604020202020204" pitchFamily="34" charset="0"/>
              </a:rPr>
              <a:t>9 "#document" null</a:t>
            </a:r>
            <a:r>
              <a:rPr kumimoji="1" lang="zh-CN" altLang="en-US" sz="2000">
                <a:solidFill>
                  <a:schemeClr val="accent2"/>
                </a:solidFill>
                <a:latin typeface="Arial" panose="020B0604020202020204" pitchFamily="34" charset="0"/>
              </a:rPr>
              <a:t>。</a:t>
            </a:r>
            <a:endParaRPr kumimoji="1" lang="en-US" altLang="zh-CN" sz="2000">
              <a:solidFill>
                <a:schemeClr val="accent2"/>
              </a:solidFill>
              <a:latin typeface="Arial" panose="020B0604020202020204" pitchFamily="34" charset="0"/>
            </a:endParaRPr>
          </a:p>
          <a:p>
            <a:pPr algn="l" eaLnBrk="1" hangingPunct="1"/>
            <a:r>
              <a:rPr kumimoji="1" lang="en-US" altLang="zh-CN" sz="2000">
                <a:solidFill>
                  <a:schemeClr val="accent2"/>
                </a:solidFill>
                <a:latin typeface="Arial" panose="020B0604020202020204" pitchFamily="34" charset="0"/>
              </a:rPr>
              <a:t>    console.log(document.nodeType,document.nodeName,</a:t>
            </a:r>
          </a:p>
          <a:p>
            <a:pPr algn="l" eaLnBrk="1" hangingPunct="1"/>
            <a:r>
              <a:rPr kumimoji="1" lang="en-US" altLang="zh-CN" sz="2000">
                <a:solidFill>
                  <a:schemeClr val="accent2"/>
                </a:solidFill>
                <a:latin typeface="Arial" panose="020B0604020202020204" pitchFamily="34" charset="0"/>
              </a:rPr>
              <a:t>document.nodeValue);</a:t>
            </a:r>
          </a:p>
          <a:p>
            <a:pPr algn="l" eaLnBrk="1" hangingPunct="1"/>
            <a:r>
              <a:rPr kumimoji="1" lang="en-US" altLang="zh-CN"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3183383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1489869" y="836713"/>
            <a:ext cx="9289032" cy="1440160"/>
          </a:xfrm>
        </p:spPr>
        <p:txBody>
          <a:bodyPr/>
          <a:lstStyle/>
          <a:p>
            <a:pPr marL="0" indent="0">
              <a:buNone/>
            </a:pPr>
            <a:r>
              <a:rPr lang="fr-FR" altLang="zh-CN" b="1" dirty="0" smtClean="0">
                <a:effectLst/>
                <a:latin typeface="+mn-ea"/>
              </a:rPr>
              <a:t>6. </a:t>
            </a:r>
            <a:r>
              <a:rPr lang="zh-CN" altLang="zh-CN" b="1" dirty="0" smtClean="0">
                <a:effectLst/>
                <a:latin typeface="+mn-ea"/>
              </a:rPr>
              <a:t>文档类型节点</a:t>
            </a:r>
          </a:p>
          <a:p>
            <a:pPr marL="0" indent="0"/>
            <a:r>
              <a:rPr lang="zh-CN" altLang="zh-CN" dirty="0" smtClean="0">
                <a:effectLst/>
                <a:latin typeface="+mn-ea"/>
              </a:rPr>
              <a:t>文档类型节点</a:t>
            </a:r>
            <a:r>
              <a:rPr lang="fr-FR" altLang="zh-CN" dirty="0" smtClean="0">
                <a:effectLst/>
                <a:latin typeface="+mn-ea"/>
              </a:rPr>
              <a:t>DocumentType</a:t>
            </a:r>
            <a:r>
              <a:rPr lang="zh-CN" altLang="zh-CN" dirty="0" smtClean="0">
                <a:effectLst/>
                <a:latin typeface="+mn-ea"/>
              </a:rPr>
              <a:t>包含着与文档的</a:t>
            </a:r>
            <a:r>
              <a:rPr lang="fr-FR" altLang="zh-CN" dirty="0" smtClean="0">
                <a:effectLst/>
                <a:latin typeface="+mn-ea"/>
              </a:rPr>
              <a:t>doctype</a:t>
            </a:r>
            <a:r>
              <a:rPr lang="zh-CN" altLang="zh-CN" dirty="0" smtClean="0">
                <a:effectLst/>
                <a:latin typeface="+mn-ea"/>
              </a:rPr>
              <a:t>有关的所有信息。</a:t>
            </a:r>
            <a:endParaRPr lang="en-US" altLang="zh-CN" dirty="0" smtClean="0">
              <a:effectLst/>
              <a:latin typeface="+mn-ea"/>
            </a:endParaRPr>
          </a:p>
          <a:p>
            <a:pPr marL="0" indent="0"/>
            <a:r>
              <a:rPr lang="zh-CN" altLang="zh-CN" dirty="0" smtClean="0">
                <a:effectLst/>
                <a:latin typeface="+mn-ea"/>
              </a:rPr>
              <a:t>文档类型节点的节点类型</a:t>
            </a:r>
            <a:r>
              <a:rPr lang="fr-FR" altLang="zh-CN" dirty="0" smtClean="0">
                <a:effectLst/>
                <a:latin typeface="+mn-ea"/>
              </a:rPr>
              <a:t>nodeType</a:t>
            </a:r>
            <a:r>
              <a:rPr lang="zh-CN" altLang="zh-CN" dirty="0" smtClean="0">
                <a:effectLst/>
                <a:latin typeface="+mn-ea"/>
              </a:rPr>
              <a:t>的值为</a:t>
            </a:r>
            <a:r>
              <a:rPr lang="fr-FR" altLang="zh-CN" dirty="0" smtClean="0">
                <a:effectLst/>
                <a:latin typeface="+mn-ea"/>
              </a:rPr>
              <a:t>10</a:t>
            </a:r>
            <a:r>
              <a:rPr lang="zh-CN" altLang="zh-CN" dirty="0" smtClean="0">
                <a:effectLst/>
                <a:latin typeface="+mn-ea"/>
              </a:rPr>
              <a:t>，节点名称</a:t>
            </a:r>
            <a:r>
              <a:rPr lang="fr-FR" altLang="zh-CN" dirty="0" smtClean="0">
                <a:effectLst/>
                <a:latin typeface="+mn-ea"/>
              </a:rPr>
              <a:t>nodeName</a:t>
            </a:r>
            <a:r>
              <a:rPr lang="zh-CN" altLang="zh-CN" dirty="0" smtClean="0">
                <a:effectLst/>
                <a:latin typeface="+mn-ea"/>
              </a:rPr>
              <a:t>的值为</a:t>
            </a:r>
            <a:r>
              <a:rPr lang="fr-FR" altLang="zh-CN" dirty="0" smtClean="0">
                <a:effectLst/>
                <a:latin typeface="+mn-ea"/>
              </a:rPr>
              <a:t>doctype</a:t>
            </a:r>
            <a:r>
              <a:rPr lang="zh-CN" altLang="zh-CN" dirty="0" smtClean="0">
                <a:effectLst/>
                <a:latin typeface="+mn-ea"/>
              </a:rPr>
              <a:t>的名称，</a:t>
            </a:r>
            <a:r>
              <a:rPr lang="fr-FR" altLang="zh-CN" dirty="0" smtClean="0">
                <a:effectLst/>
                <a:latin typeface="+mn-ea"/>
              </a:rPr>
              <a:t>nodeValue</a:t>
            </a:r>
            <a:r>
              <a:rPr lang="zh-CN" altLang="zh-CN" dirty="0" smtClean="0">
                <a:effectLst/>
                <a:latin typeface="+mn-ea"/>
              </a:rPr>
              <a:t>的值为</a:t>
            </a:r>
            <a:r>
              <a:rPr lang="fr-FR" altLang="zh-CN" dirty="0" smtClean="0">
                <a:effectLst/>
                <a:latin typeface="+mn-ea"/>
              </a:rPr>
              <a:t>null</a:t>
            </a:r>
            <a:r>
              <a:rPr lang="zh-CN" altLang="zh-CN" dirty="0" smtClean="0">
                <a:effectLst/>
                <a:latin typeface="+mn-ea"/>
              </a:rPr>
              <a:t>。</a:t>
            </a:r>
          </a:p>
        </p:txBody>
      </p:sp>
      <p:sp>
        <p:nvSpPr>
          <p:cNvPr id="133123" name="AutoShape 4"/>
          <p:cNvSpPr>
            <a:spLocks noChangeArrowheads="1"/>
          </p:cNvSpPr>
          <p:nvPr/>
        </p:nvSpPr>
        <p:spPr bwMode="gray">
          <a:xfrm>
            <a:off x="2282032" y="2492896"/>
            <a:ext cx="8137525" cy="388843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a:solidFill>
                  <a:schemeClr val="accent2"/>
                </a:solidFill>
                <a:latin typeface="Arial" panose="020B0604020202020204" pitchFamily="34" charset="0"/>
              </a:rPr>
              <a:t>&lt;!DOCTYPE html&gt;</a:t>
            </a:r>
          </a:p>
          <a:p>
            <a:pPr algn="l" eaLnBrk="1" hangingPunct="1"/>
            <a:r>
              <a:rPr kumimoji="1" lang="en-US" altLang="zh-CN" sz="1800">
                <a:solidFill>
                  <a:schemeClr val="accent2"/>
                </a:solidFill>
                <a:latin typeface="Arial" panose="020B0604020202020204" pitchFamily="34" charset="0"/>
              </a:rPr>
              <a:t>&lt;html lang="en"&gt;</a:t>
            </a:r>
          </a:p>
          <a:p>
            <a:pPr algn="l" eaLnBrk="1" hangingPunct="1"/>
            <a:r>
              <a:rPr kumimoji="1" lang="en-US" altLang="zh-CN" sz="1800">
                <a:solidFill>
                  <a:schemeClr val="accent2"/>
                </a:solidFill>
                <a:latin typeface="Arial" panose="020B0604020202020204" pitchFamily="34" charset="0"/>
              </a:rPr>
              <a:t>&lt;head&gt;</a:t>
            </a:r>
          </a:p>
          <a:p>
            <a:pPr algn="l" eaLnBrk="1" hangingPunct="1"/>
            <a:r>
              <a:rPr kumimoji="1" lang="en-US" altLang="zh-CN" sz="1800">
                <a:solidFill>
                  <a:schemeClr val="accent2"/>
                </a:solidFill>
                <a:latin typeface="Arial" panose="020B0604020202020204" pitchFamily="34" charset="0"/>
              </a:rPr>
              <a:t>    &lt;meta charset="UTF-8"&gt;</a:t>
            </a:r>
          </a:p>
          <a:p>
            <a:pPr algn="l" eaLnBrk="1" hangingPunct="1"/>
            <a:r>
              <a:rPr kumimoji="1" lang="en-US" altLang="zh-CN" sz="1800">
                <a:solidFill>
                  <a:schemeClr val="accent2"/>
                </a:solidFill>
                <a:latin typeface="Arial" panose="020B0604020202020204" pitchFamily="34" charset="0"/>
              </a:rPr>
              <a:t>    &lt;title&gt;Document&lt;/title&gt;</a:t>
            </a:r>
          </a:p>
          <a:p>
            <a:pPr algn="l" eaLnBrk="1" hangingPunct="1"/>
            <a:r>
              <a:rPr kumimoji="1" lang="en-US" altLang="zh-CN" sz="1800">
                <a:solidFill>
                  <a:schemeClr val="accent2"/>
                </a:solidFill>
                <a:latin typeface="Arial" panose="020B0604020202020204" pitchFamily="34" charset="0"/>
              </a:rPr>
              <a:t>&lt;/head&gt;</a:t>
            </a:r>
          </a:p>
          <a:p>
            <a:pPr algn="l" eaLnBrk="1" hangingPunct="1"/>
            <a:r>
              <a:rPr kumimoji="1" lang="en-US" altLang="zh-CN" sz="1800">
                <a:solidFill>
                  <a:schemeClr val="accent2"/>
                </a:solidFill>
                <a:latin typeface="Arial" panose="020B0604020202020204" pitchFamily="34" charset="0"/>
              </a:rPr>
              <a:t>&lt;body&gt;</a:t>
            </a:r>
          </a:p>
          <a:p>
            <a:pPr algn="l" eaLnBrk="1" hangingPunct="1"/>
            <a:r>
              <a:rPr kumimoji="1" lang="en-US" altLang="zh-CN" sz="1800">
                <a:solidFill>
                  <a:schemeClr val="accent2"/>
                </a:solidFill>
                <a:latin typeface="Arial" panose="020B0604020202020204" pitchFamily="34" charset="0"/>
              </a:rPr>
              <a:t>    &lt;script&gt; </a:t>
            </a:r>
          </a:p>
          <a:p>
            <a:pPr algn="l" eaLnBrk="1" hangingPunct="1"/>
            <a:r>
              <a:rPr kumimoji="1" lang="en-US" altLang="zh-CN" sz="1800">
                <a:solidFill>
                  <a:schemeClr val="accent2"/>
                </a:solidFill>
                <a:latin typeface="Arial" panose="020B0604020202020204" pitchFamily="34" charset="0"/>
              </a:rPr>
              <a:t>    var nodeDocumentType = document.firstChild;</a:t>
            </a:r>
          </a:p>
          <a:p>
            <a:pPr algn="l" eaLnBrk="1" hangingPunct="1"/>
            <a:r>
              <a:rPr kumimoji="1" lang="en-US" altLang="zh-CN" sz="1800">
                <a:solidFill>
                  <a:schemeClr val="accent2"/>
                </a:solidFill>
                <a:latin typeface="Arial" panose="020B0604020202020204" pitchFamily="34" charset="0"/>
              </a:rPr>
              <a:t>    console.log(nodeDocumentType.nodeType,</a:t>
            </a:r>
          </a:p>
          <a:p>
            <a:pPr algn="l" eaLnBrk="1" hangingPunct="1"/>
            <a:r>
              <a:rPr kumimoji="1" lang="en-US" altLang="zh-CN" sz="1800">
                <a:solidFill>
                  <a:schemeClr val="accent2"/>
                </a:solidFill>
                <a:latin typeface="Arial" panose="020B0604020202020204" pitchFamily="34" charset="0"/>
              </a:rPr>
              <a:t>nodeDocumentType.nodeName,nodeDocumentType.nodeValue);</a:t>
            </a:r>
          </a:p>
          <a:p>
            <a:pPr algn="l" eaLnBrk="1" hangingPunct="1"/>
            <a:r>
              <a:rPr kumimoji="1" lang="en-US" altLang="zh-CN" sz="1800">
                <a:solidFill>
                  <a:schemeClr val="accent2"/>
                </a:solidFill>
                <a:latin typeface="Arial" panose="020B0604020202020204" pitchFamily="34" charset="0"/>
              </a:rPr>
              <a:t>    &lt;/script&gt;  //</a:t>
            </a:r>
            <a:r>
              <a:rPr kumimoji="1" lang="zh-CN" altLang="en-US" sz="1800">
                <a:solidFill>
                  <a:schemeClr val="accent2"/>
                </a:solidFill>
                <a:latin typeface="Arial" panose="020B0604020202020204" pitchFamily="34" charset="0"/>
              </a:rPr>
              <a:t>输出结果为：</a:t>
            </a:r>
            <a:r>
              <a:rPr kumimoji="1" lang="en-US" altLang="zh-CN" sz="1800">
                <a:solidFill>
                  <a:schemeClr val="accent2"/>
                </a:solidFill>
                <a:latin typeface="Arial" panose="020B0604020202020204" pitchFamily="34" charset="0"/>
              </a:rPr>
              <a:t>10 "html" null</a:t>
            </a:r>
          </a:p>
          <a:p>
            <a:pPr algn="l" eaLnBrk="1" hangingPunct="1"/>
            <a:r>
              <a:rPr kumimoji="1" lang="en-US" altLang="zh-CN" sz="1800">
                <a:solidFill>
                  <a:schemeClr val="accent2"/>
                </a:solidFill>
                <a:latin typeface="Arial" panose="020B0604020202020204" pitchFamily="34" charset="0"/>
              </a:rPr>
              <a:t>&lt;/body&gt;</a:t>
            </a:r>
          </a:p>
          <a:p>
            <a:pPr algn="l" eaLnBrk="1" hangingPunct="1"/>
            <a:r>
              <a:rPr kumimoji="1" lang="en-US" altLang="zh-CN" sz="1800">
                <a:solidFill>
                  <a:schemeClr val="accent2"/>
                </a:solidFill>
                <a:latin typeface="Arial" panose="020B0604020202020204" pitchFamily="34" charset="0"/>
              </a:rPr>
              <a:t>&lt;/html&gt;</a:t>
            </a:r>
          </a:p>
        </p:txBody>
      </p:sp>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3783156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Grp="1" noChangeArrowheads="1"/>
          </p:cNvSpPr>
          <p:nvPr>
            <p:ph type="body" idx="1"/>
          </p:nvPr>
        </p:nvSpPr>
        <p:spPr>
          <a:xfrm>
            <a:off x="2714005" y="3284984"/>
            <a:ext cx="5759450" cy="396875"/>
          </a:xfrm>
        </p:spPr>
        <p:txBody>
          <a:bodyPr/>
          <a:lstStyle/>
          <a:p>
            <a:pPr eaLnBrk="1" hangingPunct="1">
              <a:buFont typeface="Wingdings" panose="05000000000000000000" pitchFamily="2" charset="2"/>
              <a:buNone/>
              <a:defRPr/>
            </a:pPr>
            <a:r>
              <a:rPr lang="zh-CN" altLang="en-US" dirty="0">
                <a:ea typeface="宋体" pitchFamily="2" charset="-122"/>
              </a:rPr>
              <a:t>图</a:t>
            </a:r>
            <a:r>
              <a:rPr lang="en-US" altLang="zh-CN" dirty="0">
                <a:ea typeface="宋体" pitchFamily="2" charset="-122"/>
              </a:rPr>
              <a:t>6-2 </a:t>
            </a:r>
            <a:r>
              <a:rPr lang="zh-CN" altLang="en-US" dirty="0">
                <a:ea typeface="宋体" pitchFamily="2" charset="-122"/>
              </a:rPr>
              <a:t>先执行</a:t>
            </a:r>
            <a:r>
              <a:rPr lang="en-US" altLang="zh-CN" dirty="0">
                <a:ea typeface="宋体" pitchFamily="2" charset="-122"/>
              </a:rPr>
              <a:t>&lt;head&gt;</a:t>
            </a:r>
            <a:r>
              <a:rPr lang="zh-CN" altLang="en-US" dirty="0">
                <a:ea typeface="宋体" pitchFamily="2" charset="-122"/>
              </a:rPr>
              <a:t>部分所引用的外部脚本文件</a:t>
            </a:r>
          </a:p>
        </p:txBody>
      </p:sp>
      <p:pic>
        <p:nvPicPr>
          <p:cNvPr id="133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005" y="1357399"/>
            <a:ext cx="490855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022116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1201837" y="797669"/>
            <a:ext cx="9937104" cy="2376562"/>
          </a:xfrm>
        </p:spPr>
        <p:txBody>
          <a:bodyPr/>
          <a:lstStyle/>
          <a:p>
            <a:r>
              <a:rPr lang="fr-FR" altLang="zh-CN" b="1" dirty="0" smtClean="0">
                <a:effectLst/>
                <a:latin typeface="+mn-ea"/>
              </a:rPr>
              <a:t>7. </a:t>
            </a:r>
            <a:r>
              <a:rPr lang="zh-CN" altLang="zh-CN" b="1" dirty="0" smtClean="0">
                <a:effectLst/>
                <a:latin typeface="+mn-ea"/>
              </a:rPr>
              <a:t>文档片段节点</a:t>
            </a:r>
          </a:p>
          <a:p>
            <a:r>
              <a:rPr lang="zh-CN" altLang="zh-CN" dirty="0" smtClean="0">
                <a:effectLst/>
                <a:latin typeface="+mn-ea"/>
              </a:rPr>
              <a:t>文档片段节点</a:t>
            </a:r>
            <a:r>
              <a:rPr lang="en-US" altLang="zh-CN" dirty="0" err="1" smtClean="0">
                <a:effectLst/>
                <a:latin typeface="+mn-ea"/>
              </a:rPr>
              <a:t>DocumentFragment</a:t>
            </a:r>
            <a:r>
              <a:rPr lang="zh-CN" altLang="zh-CN" dirty="0" smtClean="0">
                <a:effectLst/>
                <a:latin typeface="+mn-ea"/>
              </a:rPr>
              <a:t>在文档中没有对应的标记，是一种轻量级的文档，可以包含和控制节点，但不会像完整的文档那样占用额外的资源。该节点的节点类型</a:t>
            </a:r>
            <a:r>
              <a:rPr lang="en-US" altLang="zh-CN" dirty="0" err="1" smtClean="0">
                <a:effectLst/>
                <a:latin typeface="+mn-ea"/>
              </a:rPr>
              <a:t>nodeType</a:t>
            </a:r>
            <a:r>
              <a:rPr lang="zh-CN" altLang="zh-CN" dirty="0" smtClean="0">
                <a:effectLst/>
                <a:latin typeface="+mn-ea"/>
              </a:rPr>
              <a:t>的值为</a:t>
            </a:r>
            <a:r>
              <a:rPr lang="en-US" altLang="zh-CN" dirty="0" smtClean="0">
                <a:effectLst/>
                <a:latin typeface="+mn-ea"/>
              </a:rPr>
              <a:t>11</a:t>
            </a:r>
            <a:r>
              <a:rPr lang="zh-CN" altLang="zh-CN" dirty="0" smtClean="0">
                <a:effectLst/>
                <a:latin typeface="+mn-ea"/>
              </a:rPr>
              <a:t>，节点名称</a:t>
            </a:r>
            <a:r>
              <a:rPr lang="en-US" altLang="zh-CN" dirty="0" err="1" smtClean="0">
                <a:effectLst/>
                <a:latin typeface="+mn-ea"/>
              </a:rPr>
              <a:t>nodeName</a:t>
            </a:r>
            <a:r>
              <a:rPr lang="zh-CN" altLang="zh-CN" dirty="0" smtClean="0">
                <a:effectLst/>
                <a:latin typeface="+mn-ea"/>
              </a:rPr>
              <a:t>的值为</a:t>
            </a:r>
            <a:r>
              <a:rPr lang="en-US" altLang="zh-CN" dirty="0" smtClean="0">
                <a:effectLst/>
                <a:latin typeface="+mn-ea"/>
              </a:rPr>
              <a:t>'#document-fragment'</a:t>
            </a:r>
            <a:r>
              <a:rPr lang="zh-CN" altLang="zh-CN" dirty="0" smtClean="0">
                <a:effectLst/>
                <a:latin typeface="+mn-ea"/>
              </a:rPr>
              <a:t>，</a:t>
            </a:r>
            <a:r>
              <a:rPr lang="en-US" altLang="zh-CN" dirty="0" err="1" smtClean="0">
                <a:effectLst/>
                <a:latin typeface="+mn-ea"/>
              </a:rPr>
              <a:t>nodeValue</a:t>
            </a:r>
            <a:r>
              <a:rPr lang="zh-CN" altLang="zh-CN" dirty="0" smtClean="0">
                <a:effectLst/>
                <a:latin typeface="+mn-ea"/>
              </a:rPr>
              <a:t>的值为</a:t>
            </a:r>
            <a:r>
              <a:rPr lang="en-US" altLang="zh-CN" dirty="0" smtClean="0">
                <a:effectLst/>
                <a:latin typeface="+mn-ea"/>
              </a:rPr>
              <a:t>null</a:t>
            </a:r>
            <a:endParaRPr lang="zh-CN" altLang="zh-CN" dirty="0" smtClean="0">
              <a:effectLst/>
              <a:latin typeface="+mn-ea"/>
            </a:endParaRPr>
          </a:p>
          <a:p>
            <a:r>
              <a:rPr lang="zh-CN" altLang="zh-CN" dirty="0" smtClean="0">
                <a:effectLst/>
                <a:latin typeface="+mn-ea"/>
              </a:rPr>
              <a:t>例如，下面的代码创建了一个文档片段节点，并输出文档片段节点的三种基本属性值。</a:t>
            </a:r>
          </a:p>
        </p:txBody>
      </p:sp>
      <p:sp>
        <p:nvSpPr>
          <p:cNvPr id="134147" name="AutoShape 4"/>
          <p:cNvSpPr>
            <a:spLocks noChangeArrowheads="1"/>
          </p:cNvSpPr>
          <p:nvPr/>
        </p:nvSpPr>
        <p:spPr bwMode="gray">
          <a:xfrm>
            <a:off x="1777901" y="3174231"/>
            <a:ext cx="9072562" cy="2952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t>
            </a:r>
            <a:r>
              <a:rPr kumimoji="1" lang="zh-CN" altLang="en-US" sz="2000" dirty="0">
                <a:solidFill>
                  <a:schemeClr val="accent2"/>
                </a:solidFill>
                <a:latin typeface="Arial" panose="020B0604020202020204" pitchFamily="34" charset="0"/>
              </a:rPr>
              <a:t>创建一个文档片段</a:t>
            </a:r>
            <a:endParaRPr kumimoji="1" lang="en-US"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nodeDocumentFragment</a:t>
            </a:r>
            <a:r>
              <a:rPr kumimoji="1" lang="en-US" altLang="zh-CN" sz="2000" dirty="0">
                <a:solidFill>
                  <a:schemeClr val="accent2"/>
                </a:solidFill>
                <a:latin typeface="Arial" panose="020B0604020202020204" pitchFamily="34" charset="0"/>
              </a:rPr>
              <a:t> = </a:t>
            </a:r>
            <a:r>
              <a:rPr kumimoji="1" lang="en-US" altLang="zh-CN" sz="2000" dirty="0" err="1">
                <a:solidFill>
                  <a:schemeClr val="accent2"/>
                </a:solidFill>
                <a:latin typeface="Arial" panose="020B0604020202020204" pitchFamily="34" charset="0"/>
              </a:rPr>
              <a:t>document.createDocumentFragment</a:t>
            </a:r>
            <a:r>
              <a:rPr kumimoji="1" lang="en-US" altLang="zh-CN" sz="2000" dirty="0">
                <a:solidFill>
                  <a:schemeClr val="accent2"/>
                </a:solidFill>
                <a:latin typeface="Arial" panose="020B0604020202020204" pitchFamily="34" charset="0"/>
              </a:rPr>
              <a:t>(); </a:t>
            </a:r>
          </a:p>
          <a:p>
            <a:pPr algn="l" eaLnBrk="1" hangingPunct="1"/>
            <a:endParaRPr kumimoji="1" lang="en-US"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   //</a:t>
            </a:r>
            <a:r>
              <a:rPr kumimoji="1" lang="zh-CN" altLang="en-US" sz="2000" dirty="0">
                <a:solidFill>
                  <a:schemeClr val="accent2"/>
                </a:solidFill>
                <a:latin typeface="Arial" panose="020B0604020202020204" pitchFamily="34" charset="0"/>
              </a:rPr>
              <a:t>输出结果为：</a:t>
            </a:r>
            <a:r>
              <a:rPr kumimoji="1" lang="en-US" altLang="zh-CN" sz="2000" dirty="0">
                <a:solidFill>
                  <a:schemeClr val="accent2"/>
                </a:solidFill>
                <a:latin typeface="Arial" panose="020B0604020202020204" pitchFamily="34" charset="0"/>
              </a:rPr>
              <a:t>11 "#document-fragment" null</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nodeDocumentFragment.nodeType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nodeDocumentFragment.nodeName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nodeDocumentFragment.nodeValue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&lt;/script&gt;</a:t>
            </a:r>
          </a:p>
        </p:txBody>
      </p:sp>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3659993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5171" name="Rectangle 3"/>
          <p:cNvSpPr>
            <a:spLocks noGrp="1" noChangeArrowheads="1"/>
          </p:cNvSpPr>
          <p:nvPr>
            <p:ph type="body" idx="1"/>
          </p:nvPr>
        </p:nvSpPr>
        <p:spPr>
          <a:xfrm>
            <a:off x="1345853" y="836712"/>
            <a:ext cx="9361040" cy="4071491"/>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6.9.3  DOM</a:t>
            </a:r>
            <a:r>
              <a:rPr kumimoji="1" lang="zh-CN" altLang="en-US" b="1" dirty="0" smtClean="0">
                <a:solidFill>
                  <a:schemeClr val="accent1"/>
                </a:solidFill>
                <a:effectLst/>
                <a:latin typeface="+mn-ea"/>
              </a:rPr>
              <a:t>节点的访问</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子节点</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）子节点集合的访问</a:t>
            </a:r>
            <a:endParaRPr lang="en-US" altLang="zh-CN" b="1" dirty="0" smtClean="0">
              <a:effectLst/>
              <a:latin typeface="+mn-ea"/>
            </a:endParaRPr>
          </a:p>
          <a:p>
            <a:r>
              <a:rPr lang="en-US" altLang="zh-CN" b="1" dirty="0" err="1" smtClean="0">
                <a:effectLst/>
                <a:latin typeface="+mn-ea"/>
              </a:rPr>
              <a:t>ele.childNodes</a:t>
            </a:r>
            <a:r>
              <a:rPr lang="zh-CN" altLang="zh-CN" dirty="0" smtClean="0">
                <a:effectLst/>
                <a:latin typeface="+mn-ea"/>
              </a:rPr>
              <a:t>：获取第一级子节点的列表集合。该集合包括元素节点和文本节点，文档中的空格和换行符都会默认为文本节点。</a:t>
            </a:r>
          </a:p>
          <a:p>
            <a:r>
              <a:rPr lang="en-US" altLang="zh-CN" b="1" dirty="0" err="1" smtClean="0">
                <a:effectLst/>
                <a:latin typeface="+mn-ea"/>
              </a:rPr>
              <a:t>ele.children</a:t>
            </a:r>
            <a:r>
              <a:rPr lang="zh-CN" altLang="zh-CN" dirty="0" smtClean="0">
                <a:effectLst/>
                <a:latin typeface="+mn-ea"/>
              </a:rPr>
              <a:t>：获取第一级元素类型的子节点的列表集合。</a:t>
            </a:r>
            <a:endParaRPr lang="en-US" altLang="zh-CN" dirty="0" smtClean="0">
              <a:effectLst/>
              <a:latin typeface="+mn-ea"/>
            </a:endParaRPr>
          </a:p>
          <a:p>
            <a:endParaRPr lang="en-US" altLang="zh-CN" dirty="0" smtClean="0">
              <a:effectLst/>
              <a:latin typeface="+mn-ea"/>
            </a:endParaRP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）第一个子节点的访问</a:t>
            </a:r>
            <a:endParaRPr lang="en-US" altLang="zh-CN" b="1" dirty="0" smtClean="0">
              <a:effectLst/>
              <a:latin typeface="+mn-ea"/>
            </a:endParaRPr>
          </a:p>
          <a:p>
            <a:r>
              <a:rPr lang="en-US" altLang="zh-CN" b="1" dirty="0" err="1" smtClean="0">
                <a:effectLst/>
                <a:latin typeface="+mn-ea"/>
              </a:rPr>
              <a:t>ele.firstChild</a:t>
            </a:r>
            <a:r>
              <a:rPr lang="zh-CN" altLang="zh-CN" dirty="0" smtClean="0">
                <a:effectLst/>
                <a:latin typeface="+mn-ea"/>
              </a:rPr>
              <a:t>：获取第一个子节点，可以是元素节点或文本节点。</a:t>
            </a:r>
          </a:p>
          <a:p>
            <a:r>
              <a:rPr lang="en-US" altLang="zh-CN" b="1" dirty="0" err="1" smtClean="0">
                <a:effectLst/>
                <a:latin typeface="+mn-ea"/>
              </a:rPr>
              <a:t>ele.firstElementChild</a:t>
            </a:r>
            <a:r>
              <a:rPr lang="zh-CN" altLang="zh-CN" dirty="0" smtClean="0">
                <a:effectLst/>
                <a:latin typeface="+mn-ea"/>
              </a:rPr>
              <a:t>：获取第一个元素类型的子节点。</a:t>
            </a:r>
          </a:p>
          <a:p>
            <a:endParaRPr lang="zh-CN" altLang="zh-CN" dirty="0" smtClean="0">
              <a:effectLst/>
              <a:latin typeface="+mn-ea"/>
            </a:endParaRPr>
          </a:p>
          <a:p>
            <a:endParaRPr lang="zh-CN" altLang="zh-CN" dirty="0" smtClean="0">
              <a:effectLst/>
              <a:latin typeface="+mn-ea"/>
            </a:endParaRPr>
          </a:p>
        </p:txBody>
      </p:sp>
    </p:spTree>
    <p:extLst>
      <p:ext uri="{BB962C8B-B14F-4D97-AF65-F5344CB8AC3E}">
        <p14:creationId xmlns:p14="http://schemas.microsoft.com/office/powerpoint/2010/main" val="2052013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6195" name="Rectangle 3"/>
          <p:cNvSpPr>
            <a:spLocks noGrp="1" noChangeArrowheads="1"/>
          </p:cNvSpPr>
          <p:nvPr>
            <p:ph type="body" idx="1"/>
          </p:nvPr>
        </p:nvSpPr>
        <p:spPr>
          <a:xfrm>
            <a:off x="1345853" y="808252"/>
            <a:ext cx="9649072" cy="442094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6.9.3  DOM</a:t>
            </a:r>
            <a:r>
              <a:rPr kumimoji="1" lang="zh-CN" altLang="en-US" b="1" dirty="0" smtClean="0">
                <a:solidFill>
                  <a:schemeClr val="accent1"/>
                </a:solidFill>
                <a:effectLst/>
                <a:latin typeface="+mn-ea"/>
              </a:rPr>
              <a:t>节点的访问</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子节点</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3</a:t>
            </a:r>
            <a:r>
              <a:rPr lang="zh-CN" altLang="zh-CN" b="1" dirty="0" smtClean="0">
                <a:effectLst/>
                <a:latin typeface="+mn-ea"/>
              </a:rPr>
              <a:t>）最后一个子节点的访问</a:t>
            </a:r>
            <a:endParaRPr lang="zh-CN" altLang="zh-CN" dirty="0" smtClean="0">
              <a:effectLst/>
              <a:latin typeface="+mn-ea"/>
            </a:endParaRPr>
          </a:p>
          <a:p>
            <a:r>
              <a:rPr lang="en-US" altLang="zh-CN" b="1" dirty="0" err="1" smtClean="0">
                <a:effectLst/>
                <a:latin typeface="+mn-ea"/>
              </a:rPr>
              <a:t>ele.lastChild</a:t>
            </a:r>
            <a:r>
              <a:rPr lang="zh-CN" altLang="zh-CN" dirty="0" smtClean="0">
                <a:effectLst/>
                <a:latin typeface="+mn-ea"/>
              </a:rPr>
              <a:t>：获取最后一个子节点，可以是元素节点或文本节点。</a:t>
            </a:r>
          </a:p>
          <a:p>
            <a:r>
              <a:rPr lang="en-US" altLang="zh-CN" b="1" dirty="0" err="1" smtClean="0">
                <a:effectLst/>
                <a:latin typeface="+mn-ea"/>
              </a:rPr>
              <a:t>ele.lastElementChild</a:t>
            </a:r>
            <a:r>
              <a:rPr lang="zh-CN" altLang="zh-CN" dirty="0" smtClean="0">
                <a:effectLst/>
                <a:latin typeface="+mn-ea"/>
              </a:rPr>
              <a:t>：获取最后一个元素类型的子节点。</a:t>
            </a:r>
          </a:p>
          <a:p>
            <a:endParaRPr lang="zh-CN" altLang="zh-CN" dirty="0" smtClean="0">
              <a:effectLst/>
              <a:latin typeface="+mn-ea"/>
            </a:endParaRPr>
          </a:p>
          <a:p>
            <a:pPr>
              <a:buFont typeface="Wingdings" panose="05000000000000000000" pitchFamily="2" charset="2"/>
              <a:buNone/>
            </a:pPr>
            <a:r>
              <a:rPr lang="fr-FR" altLang="zh-CN" b="1" dirty="0" smtClean="0">
                <a:effectLst/>
                <a:latin typeface="+mn-ea"/>
              </a:rPr>
              <a:t>2.</a:t>
            </a:r>
            <a:r>
              <a:rPr lang="zh-CN" altLang="zh-CN" b="1" dirty="0" smtClean="0">
                <a:effectLst/>
                <a:latin typeface="+mn-ea"/>
              </a:rPr>
              <a:t>父节点</a:t>
            </a: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parentNode</a:t>
            </a:r>
            <a:r>
              <a:rPr lang="zh-CN" altLang="zh-CN" dirty="0" smtClean="0">
                <a:effectLst/>
                <a:latin typeface="+mn-ea"/>
              </a:rPr>
              <a:t>：获取父节点，父节点的位置与定位属性无关。</a:t>
            </a: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offsetParent</a:t>
            </a:r>
            <a:r>
              <a:rPr lang="zh-CN" altLang="zh-CN" dirty="0" smtClean="0">
                <a:effectLst/>
                <a:latin typeface="+mn-ea"/>
              </a:rPr>
              <a:t>：获取离当前元素最近的一个有定位属性的父节点，如果没有定位父级，默认为</a:t>
            </a:r>
            <a:r>
              <a:rPr lang="en-US" altLang="zh-CN" dirty="0" smtClean="0">
                <a:effectLst/>
                <a:latin typeface="+mn-ea"/>
              </a:rPr>
              <a:t>body</a:t>
            </a:r>
            <a:r>
              <a:rPr lang="zh-CN" altLang="zh-CN" dirty="0" smtClean="0">
                <a:effectLst/>
                <a:latin typeface="+mn-ea"/>
              </a:rPr>
              <a:t>。</a:t>
            </a:r>
          </a:p>
          <a:p>
            <a:endParaRPr lang="zh-CN" altLang="zh-CN" dirty="0" smtClean="0">
              <a:effectLst/>
              <a:latin typeface="+mn-ea"/>
            </a:endParaRPr>
          </a:p>
        </p:txBody>
      </p:sp>
    </p:spTree>
    <p:extLst>
      <p:ext uri="{BB962C8B-B14F-4D97-AF65-F5344CB8AC3E}">
        <p14:creationId xmlns:p14="http://schemas.microsoft.com/office/powerpoint/2010/main" val="37726537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7219" name="Rectangle 3"/>
          <p:cNvSpPr>
            <a:spLocks noGrp="1" noChangeArrowheads="1"/>
          </p:cNvSpPr>
          <p:nvPr>
            <p:ph type="body" idx="1"/>
          </p:nvPr>
        </p:nvSpPr>
        <p:spPr>
          <a:xfrm>
            <a:off x="1345853" y="908050"/>
            <a:ext cx="9251503" cy="439315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6.9.3  DOM</a:t>
            </a:r>
            <a:r>
              <a:rPr kumimoji="1" lang="zh-CN" altLang="en-US" b="1" dirty="0" smtClean="0">
                <a:solidFill>
                  <a:schemeClr val="accent1"/>
                </a:solidFill>
                <a:effectLst/>
                <a:latin typeface="+mn-ea"/>
              </a:rPr>
              <a:t>节点的访问</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3. </a:t>
            </a:r>
            <a:r>
              <a:rPr lang="zh-CN" altLang="zh-CN" b="1" dirty="0" smtClean="0">
                <a:effectLst/>
                <a:latin typeface="+mn-ea"/>
              </a:rPr>
              <a:t>兄弟节点 </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）下一个兄弟节点的访问</a:t>
            </a:r>
            <a:endParaRPr lang="zh-CN" altLang="zh-CN" dirty="0" smtClean="0">
              <a:effectLst/>
              <a:latin typeface="+mn-ea"/>
            </a:endParaRP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nextSibling</a:t>
            </a:r>
            <a:r>
              <a:rPr lang="zh-CN" altLang="zh-CN" dirty="0" smtClean="0">
                <a:effectLst/>
                <a:latin typeface="+mn-ea"/>
              </a:rPr>
              <a:t>：获取下一个兄弟节点，可以是元素节点或文本节点。</a:t>
            </a: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nextElementSibling</a:t>
            </a:r>
            <a:r>
              <a:rPr lang="zh-CN" altLang="zh-CN" dirty="0" smtClean="0">
                <a:effectLst/>
                <a:latin typeface="+mn-ea"/>
              </a:rPr>
              <a:t>：获取下一个元素类型的兄弟节点。</a:t>
            </a:r>
            <a:endParaRPr lang="en-US" altLang="zh-CN" dirty="0" smtClean="0">
              <a:effectLst/>
              <a:latin typeface="+mn-ea"/>
            </a:endParaRPr>
          </a:p>
          <a:p>
            <a:endParaRPr lang="zh-CN" altLang="zh-CN" dirty="0" smtClean="0">
              <a:effectLst/>
              <a:latin typeface="+mn-ea"/>
            </a:endParaRP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）上一个兄弟节点的访问</a:t>
            </a:r>
            <a:endParaRPr lang="zh-CN" altLang="zh-CN" dirty="0" smtClean="0">
              <a:effectLst/>
              <a:latin typeface="+mn-ea"/>
            </a:endParaRP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previousSibling</a:t>
            </a:r>
            <a:r>
              <a:rPr lang="zh-CN" altLang="zh-CN" dirty="0" smtClean="0">
                <a:effectLst/>
                <a:latin typeface="+mn-ea"/>
              </a:rPr>
              <a:t>：获取上一个兄弟节点，可以是元素节点或文本节点。</a:t>
            </a:r>
          </a:p>
          <a:p>
            <a:r>
              <a:rPr lang="en-US" altLang="zh-CN" b="1" dirty="0" err="1" smtClean="0">
                <a:effectLst/>
                <a:latin typeface="+mn-ea"/>
              </a:rPr>
              <a:t>ele</a:t>
            </a:r>
            <a:r>
              <a:rPr lang="en-US" altLang="zh-CN" b="1" dirty="0" smtClean="0">
                <a:effectLst/>
                <a:latin typeface="+mn-ea"/>
              </a:rPr>
              <a:t>.</a:t>
            </a:r>
            <a:r>
              <a:rPr lang="en-US" altLang="zh-CN" dirty="0" smtClean="0">
                <a:effectLst/>
                <a:latin typeface="+mn-ea"/>
              </a:rPr>
              <a:t> </a:t>
            </a:r>
            <a:r>
              <a:rPr lang="en-US" altLang="zh-CN" b="1" dirty="0" err="1" smtClean="0">
                <a:effectLst/>
                <a:latin typeface="+mn-ea"/>
              </a:rPr>
              <a:t>previousElementSibling</a:t>
            </a:r>
            <a:r>
              <a:rPr lang="zh-CN" altLang="zh-CN" dirty="0" smtClean="0">
                <a:effectLst/>
                <a:latin typeface="+mn-ea"/>
              </a:rPr>
              <a:t>：获取上一个元素类型的兄弟节点。</a:t>
            </a:r>
          </a:p>
          <a:p>
            <a:endParaRPr lang="zh-CN" altLang="zh-CN" dirty="0" smtClean="0">
              <a:effectLst/>
              <a:latin typeface="+mn-ea"/>
            </a:endParaRPr>
          </a:p>
        </p:txBody>
      </p:sp>
    </p:spTree>
    <p:extLst>
      <p:ext uri="{BB962C8B-B14F-4D97-AF65-F5344CB8AC3E}">
        <p14:creationId xmlns:p14="http://schemas.microsoft.com/office/powerpoint/2010/main" val="28676408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8243" name="Rectangle 3"/>
          <p:cNvSpPr>
            <a:spLocks noGrp="1" noChangeArrowheads="1"/>
          </p:cNvSpPr>
          <p:nvPr>
            <p:ph type="body" idx="1"/>
          </p:nvPr>
        </p:nvSpPr>
        <p:spPr>
          <a:xfrm>
            <a:off x="1417861" y="908051"/>
            <a:ext cx="9179495" cy="3457053"/>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创建节点</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）创建元素节点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创建元素节点的格式为：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err="1" smtClean="0">
                <a:effectLst/>
                <a:latin typeface="+mn-ea"/>
              </a:rPr>
              <a:t>document.createElement</a:t>
            </a:r>
            <a:r>
              <a:rPr lang="en-US" altLang="zh-CN" b="1" dirty="0" smtClean="0">
                <a:effectLst/>
                <a:latin typeface="+mn-ea"/>
              </a:rPr>
              <a:t>(</a:t>
            </a:r>
            <a:r>
              <a:rPr lang="en-US" altLang="zh-CN" b="1" i="1" dirty="0" err="1" smtClean="0">
                <a:effectLst/>
                <a:latin typeface="+mn-ea"/>
              </a:rPr>
              <a:t>nodename</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err="1" smtClean="0">
                <a:effectLst/>
                <a:latin typeface="+mn-ea"/>
              </a:rPr>
              <a:t>nodename</a:t>
            </a:r>
            <a:r>
              <a:rPr lang="zh-CN" altLang="zh-CN" dirty="0" smtClean="0">
                <a:effectLst/>
                <a:latin typeface="+mn-ea"/>
              </a:rPr>
              <a:t>为字符串类型的参数，代表创建元素的名称。</a:t>
            </a:r>
          </a:p>
          <a:p>
            <a:pPr>
              <a:buFont typeface="Wingdings" panose="05000000000000000000" pitchFamily="2" charset="2"/>
              <a:buNone/>
            </a:pPr>
            <a:r>
              <a:rPr lang="zh-CN" altLang="zh-CN" dirty="0" smtClean="0">
                <a:effectLst/>
                <a:latin typeface="+mn-ea"/>
              </a:rPr>
              <a:t>例如，下面的代码创建了一个由</a:t>
            </a:r>
            <a:r>
              <a:rPr lang="en-US" altLang="zh-CN" dirty="0" smtClean="0">
                <a:effectLst/>
                <a:latin typeface="+mn-ea"/>
              </a:rPr>
              <a:t>"H1"</a:t>
            </a:r>
            <a:r>
              <a:rPr lang="zh-CN" altLang="zh-CN" dirty="0" smtClean="0">
                <a:effectLst/>
                <a:latin typeface="+mn-ea"/>
              </a:rPr>
              <a:t>名称指定的标题元素节点。</a:t>
            </a:r>
          </a:p>
          <a:p>
            <a:endParaRPr lang="zh-CN" altLang="zh-CN" dirty="0" smtClean="0">
              <a:effectLst/>
              <a:latin typeface="+mn-ea"/>
            </a:endParaRPr>
          </a:p>
        </p:txBody>
      </p:sp>
      <p:sp>
        <p:nvSpPr>
          <p:cNvPr id="138244" name="AutoShape 4"/>
          <p:cNvSpPr>
            <a:spLocks noChangeArrowheads="1"/>
          </p:cNvSpPr>
          <p:nvPr/>
        </p:nvSpPr>
        <p:spPr bwMode="gray">
          <a:xfrm>
            <a:off x="2282031" y="4869160"/>
            <a:ext cx="5329238" cy="7112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var btn=document.createElement("H1");</a:t>
            </a:r>
          </a:p>
        </p:txBody>
      </p:sp>
    </p:spTree>
    <p:extLst>
      <p:ext uri="{BB962C8B-B14F-4D97-AF65-F5344CB8AC3E}">
        <p14:creationId xmlns:p14="http://schemas.microsoft.com/office/powerpoint/2010/main" val="3438567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39267" name="Rectangle 3"/>
          <p:cNvSpPr>
            <a:spLocks noGrp="1" noChangeArrowheads="1"/>
          </p:cNvSpPr>
          <p:nvPr>
            <p:ph type="body" idx="1"/>
          </p:nvPr>
        </p:nvSpPr>
        <p:spPr>
          <a:xfrm>
            <a:off x="1345853" y="908051"/>
            <a:ext cx="9251503" cy="3601069"/>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创建节点</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）创建文本节点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创建文本节点的格式为：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err="1" smtClean="0">
                <a:effectLst/>
                <a:latin typeface="+mn-ea"/>
              </a:rPr>
              <a:t>document.createTextNode</a:t>
            </a:r>
            <a:r>
              <a:rPr lang="en-US" altLang="zh-CN" b="1" dirty="0" smtClean="0">
                <a:effectLst/>
                <a:latin typeface="+mn-ea"/>
              </a:rPr>
              <a:t>(</a:t>
            </a:r>
            <a:r>
              <a:rPr lang="en-US" altLang="zh-CN" b="1" i="1" dirty="0" smtClean="0">
                <a:effectLst/>
                <a:latin typeface="+mn-ea"/>
              </a:rPr>
              <a:t>text</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text</a:t>
            </a:r>
            <a:r>
              <a:rPr lang="zh-CN" altLang="zh-CN" dirty="0" smtClean="0">
                <a:effectLst/>
                <a:latin typeface="+mn-ea"/>
              </a:rPr>
              <a:t>为字符串类型的参数，代表文本节点中的文本。</a:t>
            </a:r>
          </a:p>
          <a:p>
            <a:pPr>
              <a:buFont typeface="Wingdings" panose="05000000000000000000" pitchFamily="2" charset="2"/>
              <a:buNone/>
            </a:pPr>
            <a:r>
              <a:rPr lang="zh-CN" altLang="zh-CN" dirty="0" smtClean="0">
                <a:effectLst/>
                <a:latin typeface="+mn-ea"/>
              </a:rPr>
              <a:t>例如，下面的代码创建了一个文本节点。</a:t>
            </a:r>
          </a:p>
          <a:p>
            <a:endParaRPr lang="zh-CN" altLang="zh-CN" dirty="0" smtClean="0">
              <a:effectLst/>
              <a:latin typeface="+mn-ea"/>
            </a:endParaRPr>
          </a:p>
        </p:txBody>
      </p:sp>
      <p:sp>
        <p:nvSpPr>
          <p:cNvPr id="139268" name="AutoShape 4"/>
          <p:cNvSpPr>
            <a:spLocks noChangeArrowheads="1"/>
          </p:cNvSpPr>
          <p:nvPr/>
        </p:nvSpPr>
        <p:spPr bwMode="gray">
          <a:xfrm>
            <a:off x="2283669" y="4873625"/>
            <a:ext cx="6480175" cy="7112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var txt=document.createTextNode("Hello World");</a:t>
            </a:r>
          </a:p>
        </p:txBody>
      </p:sp>
    </p:spTree>
    <p:extLst>
      <p:ext uri="{BB962C8B-B14F-4D97-AF65-F5344CB8AC3E}">
        <p14:creationId xmlns:p14="http://schemas.microsoft.com/office/powerpoint/2010/main" val="579537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985813" y="797669"/>
            <a:ext cx="4897438" cy="4883994"/>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创建节点</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3</a:t>
            </a:r>
            <a:r>
              <a:rPr lang="zh-CN" altLang="zh-CN" b="1" dirty="0" smtClean="0">
                <a:effectLst/>
                <a:latin typeface="+mn-ea"/>
              </a:rPr>
              <a:t>）克隆节点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克隆节点的格式为：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node</a:t>
            </a:r>
            <a:r>
              <a:rPr lang="en-US" altLang="zh-CN" b="1" dirty="0" err="1" smtClean="0">
                <a:effectLst/>
                <a:latin typeface="+mn-ea"/>
              </a:rPr>
              <a:t>.cloneNode</a:t>
            </a:r>
            <a:r>
              <a:rPr lang="en-US" altLang="zh-CN" b="1" dirty="0" smtClean="0">
                <a:effectLst/>
                <a:latin typeface="+mn-ea"/>
              </a:rPr>
              <a:t>(</a:t>
            </a:r>
            <a:r>
              <a:rPr lang="en-US" altLang="zh-CN" b="1" i="1" dirty="0" smtClean="0">
                <a:effectLst/>
                <a:latin typeface="+mn-ea"/>
              </a:rPr>
              <a:t>deep</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node</a:t>
            </a:r>
            <a:r>
              <a:rPr lang="zh-CN" altLang="zh-CN" dirty="0" smtClean="0">
                <a:effectLst/>
                <a:latin typeface="+mn-ea"/>
              </a:rPr>
              <a:t>代表被拷贝的节点，</a:t>
            </a:r>
            <a:r>
              <a:rPr lang="en-US" altLang="zh-CN" dirty="0" smtClean="0">
                <a:effectLst/>
                <a:latin typeface="+mn-ea"/>
              </a:rPr>
              <a:t>deep</a:t>
            </a:r>
            <a:r>
              <a:rPr lang="zh-CN" altLang="zh-CN" dirty="0" smtClean="0">
                <a:effectLst/>
                <a:latin typeface="+mn-ea"/>
              </a:rPr>
              <a:t>为一个可选的布尔值类型的参数。如果参数为</a:t>
            </a:r>
            <a:r>
              <a:rPr lang="en-US" altLang="zh-CN" dirty="0" smtClean="0">
                <a:effectLst/>
                <a:latin typeface="+mn-ea"/>
              </a:rPr>
              <a:t> true</a:t>
            </a:r>
            <a:r>
              <a:rPr lang="zh-CN" altLang="zh-CN" dirty="0" smtClean="0">
                <a:effectLst/>
                <a:latin typeface="+mn-ea"/>
              </a:rPr>
              <a:t>，还将递归克隆当前节点的所有子孙节点。如果参数为</a:t>
            </a:r>
            <a:r>
              <a:rPr lang="en-US" altLang="zh-CN" dirty="0" err="1" smtClean="0">
                <a:effectLst/>
                <a:latin typeface="+mn-ea"/>
              </a:rPr>
              <a:t>flase</a:t>
            </a:r>
            <a:r>
              <a:rPr lang="zh-CN" altLang="zh-CN" dirty="0" smtClean="0">
                <a:effectLst/>
                <a:latin typeface="+mn-ea"/>
              </a:rPr>
              <a:t>则只克隆当前节点。默认参数为</a:t>
            </a:r>
            <a:r>
              <a:rPr lang="en-US" altLang="zh-CN" dirty="0" smtClean="0">
                <a:effectLst/>
                <a:latin typeface="+mn-ea"/>
              </a:rPr>
              <a:t>false</a:t>
            </a:r>
            <a:r>
              <a:rPr lang="zh-CN" altLang="zh-CN" dirty="0" smtClean="0">
                <a:effectLst/>
                <a:latin typeface="+mn-ea"/>
              </a:rPr>
              <a:t>。</a:t>
            </a:r>
          </a:p>
          <a:p>
            <a:endParaRPr lang="zh-CN" altLang="zh-CN" dirty="0" smtClean="0">
              <a:effectLst/>
              <a:latin typeface="+mn-ea"/>
            </a:endParaRPr>
          </a:p>
        </p:txBody>
      </p:sp>
      <p:sp>
        <p:nvSpPr>
          <p:cNvPr id="140291" name="AutoShape 4"/>
          <p:cNvSpPr>
            <a:spLocks noChangeArrowheads="1"/>
          </p:cNvSpPr>
          <p:nvPr/>
        </p:nvSpPr>
        <p:spPr bwMode="gray">
          <a:xfrm>
            <a:off x="6092428" y="692696"/>
            <a:ext cx="5472112" cy="321255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 class="List"&gt;</a:t>
            </a:r>
          </a:p>
          <a:p>
            <a:pPr algn="l" eaLnBrk="1" hangingPunct="1"/>
            <a:r>
              <a:rPr kumimoji="1" lang="en-US" altLang="zh-CN" sz="1800" dirty="0">
                <a:solidFill>
                  <a:schemeClr val="accent2"/>
                </a:solidFill>
                <a:latin typeface="Arial" panose="020B0604020202020204" pitchFamily="34" charset="0"/>
              </a:rPr>
              <a:t>    &lt;li&gt;Coffee&lt;/li&gt;</a:t>
            </a:r>
          </a:p>
          <a:p>
            <a:pPr algn="l" eaLnBrk="1" hangingPunct="1"/>
            <a:r>
              <a:rPr kumimoji="1" lang="en-US" altLang="zh-CN" sz="1800" dirty="0">
                <a:solidFill>
                  <a:schemeClr val="accent2"/>
                </a:solidFill>
                <a:latin typeface="Arial" panose="020B0604020202020204" pitchFamily="34" charset="0"/>
              </a:rPr>
              <a:t>    &lt;li style="</a:t>
            </a:r>
            <a:r>
              <a:rPr kumimoji="1" lang="en-US" altLang="zh-CN" sz="1800" dirty="0" err="1">
                <a:solidFill>
                  <a:schemeClr val="accent2"/>
                </a:solidFill>
                <a:latin typeface="Arial" panose="020B0604020202020204" pitchFamily="34" charset="0"/>
              </a:rPr>
              <a:t>color:red</a:t>
            </a:r>
            <a:r>
              <a:rPr kumimoji="1" lang="en-US" altLang="zh-CN" sz="1800" dirty="0">
                <a:solidFill>
                  <a:schemeClr val="accent2"/>
                </a:solidFill>
                <a:latin typeface="Arial" panose="020B0604020202020204" pitchFamily="34" charset="0"/>
              </a:rPr>
              <a:t>"&gt;Tea&lt;/li&gt;</a:t>
            </a:r>
          </a:p>
          <a:p>
            <a:pPr algn="l" eaLnBrk="1" hangingPunct="1"/>
            <a:r>
              <a:rPr kumimoji="1" lang="en-US" altLang="zh-CN" sz="1800" dirty="0">
                <a:solidFill>
                  <a:schemeClr val="accent2"/>
                </a:solidFill>
                <a:latin typeface="Arial" panose="020B0604020202020204" pitchFamily="34" charset="0"/>
              </a:rPr>
              <a:t>&lt;/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&gt;</a:t>
            </a:r>
          </a:p>
          <a:p>
            <a:pPr algn="l" eaLnBrk="1" hangingPunct="1"/>
            <a:r>
              <a:rPr kumimoji="1" lang="en-US" altLang="zh-CN" sz="1800" dirty="0">
                <a:solidFill>
                  <a:schemeClr val="accent2"/>
                </a:solidFill>
                <a:latin typeface="Arial" panose="020B0604020202020204" pitchFamily="34" charset="0"/>
              </a:rPr>
              <a:t>&lt;script&gt;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var</a:t>
            </a:r>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oList</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document.querySelector</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ul.List</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clnLi1=</a:t>
            </a:r>
            <a:r>
              <a:rPr kumimoji="1" lang="en-US" altLang="zh-CN" sz="1800" dirty="0" err="1">
                <a:solidFill>
                  <a:schemeClr val="accent2"/>
                </a:solidFill>
                <a:latin typeface="Arial" panose="020B0604020202020204" pitchFamily="34" charset="0"/>
              </a:rPr>
              <a:t>oList.cloneNode</a:t>
            </a:r>
            <a:r>
              <a:rPr kumimoji="1" lang="en-US" altLang="zh-CN" sz="1800" dirty="0">
                <a:solidFill>
                  <a:schemeClr val="accent2"/>
                </a:solidFill>
                <a:latin typeface="Arial" panose="020B0604020202020204" pitchFamily="34" charset="0"/>
              </a:rPr>
              <a:t>(true),</a:t>
            </a:r>
          </a:p>
          <a:p>
            <a:pPr algn="l" eaLnBrk="1" hangingPunct="1"/>
            <a:r>
              <a:rPr kumimoji="1" lang="en-US" altLang="zh-CN" sz="1800" dirty="0">
                <a:solidFill>
                  <a:schemeClr val="accent2"/>
                </a:solidFill>
                <a:latin typeface="Arial" panose="020B0604020202020204" pitchFamily="34" charset="0"/>
              </a:rPr>
              <a:t>        clnLi2=</a:t>
            </a:r>
            <a:r>
              <a:rPr kumimoji="1" lang="en-US" altLang="zh-CN" sz="1800" dirty="0" err="1">
                <a:solidFill>
                  <a:schemeClr val="accent2"/>
                </a:solidFill>
                <a:latin typeface="Arial" panose="020B0604020202020204" pitchFamily="34" charset="0"/>
              </a:rPr>
              <a:t>oList.cloneNode</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console.log(clnLi1);</a:t>
            </a:r>
          </a:p>
          <a:p>
            <a:pPr algn="l" eaLnBrk="1" hangingPunct="1"/>
            <a:r>
              <a:rPr kumimoji="1" lang="en-US" altLang="zh-CN" sz="1800" dirty="0">
                <a:solidFill>
                  <a:schemeClr val="accent2"/>
                </a:solidFill>
                <a:latin typeface="Arial" panose="020B0604020202020204" pitchFamily="34" charset="0"/>
              </a:rPr>
              <a:t>    console.log(clnLi2);</a:t>
            </a:r>
          </a:p>
          <a:p>
            <a:pPr algn="l" eaLnBrk="1" hangingPunct="1"/>
            <a:r>
              <a:rPr kumimoji="1" lang="en-US" altLang="zh-CN" sz="1800" dirty="0">
                <a:solidFill>
                  <a:schemeClr val="accent2"/>
                </a:solidFill>
                <a:latin typeface="Arial" panose="020B0604020202020204" pitchFamily="34" charset="0"/>
              </a:rPr>
              <a:t>&lt;/script&gt;</a:t>
            </a:r>
          </a:p>
        </p:txBody>
      </p:sp>
      <p:pic>
        <p:nvPicPr>
          <p:cNvPr id="14029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081" y="3933056"/>
            <a:ext cx="37211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5" name="圆角矩形标注 4"/>
          <p:cNvSpPr/>
          <p:nvPr/>
        </p:nvSpPr>
        <p:spPr bwMode="auto">
          <a:xfrm>
            <a:off x="6890469" y="5804619"/>
            <a:ext cx="3431904" cy="783904"/>
          </a:xfrm>
          <a:prstGeom prst="wedgeRoundRectCallout">
            <a:avLst>
              <a:gd name="adj1" fmla="val -5595"/>
              <a:gd name="adj2" fmla="val -90453"/>
              <a:gd name="adj3" fmla="val 16667"/>
            </a:avLst>
          </a:prstGeom>
          <a:ln/>
          <a:extLst/>
        </p:spPr>
        <p:style>
          <a:lnRef idx="2">
            <a:schemeClr val="accent6"/>
          </a:lnRef>
          <a:fillRef idx="1">
            <a:schemeClr val="lt1"/>
          </a:fillRef>
          <a:effectRef idx="0">
            <a:schemeClr val="accent6"/>
          </a:effectRef>
          <a:fontRef idx="minor">
            <a:schemeClr val="dk1"/>
          </a:fontRef>
        </p:style>
        <p:txBody>
          <a:bodyPr lIns="92075" tIns="46038" rIns="92075" bIns="46038" anchor="ctr">
            <a:spAutoFit/>
          </a:bodyPr>
          <a:lstStyle/>
          <a:p>
            <a:pPr>
              <a:defRPr/>
            </a:pPr>
            <a:r>
              <a:rPr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参数为</a:t>
            </a:r>
            <a:r>
              <a:rPr lang="en-US" altLang="zh-CN"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true</a:t>
            </a:r>
            <a:r>
              <a:rPr lang="zh-CN" altLang="en-US" sz="2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a typeface="宋体" pitchFamily="2" charset="-122"/>
              </a:rPr>
              <a:t>和缺省参数两种方式克隆节点</a:t>
            </a:r>
          </a:p>
        </p:txBody>
      </p:sp>
    </p:spTree>
    <p:extLst>
      <p:ext uri="{BB962C8B-B14F-4D97-AF65-F5344CB8AC3E}">
        <p14:creationId xmlns:p14="http://schemas.microsoft.com/office/powerpoint/2010/main" val="339064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41315" name="Rectangle 3"/>
          <p:cNvSpPr>
            <a:spLocks noGrp="1" noChangeArrowheads="1"/>
          </p:cNvSpPr>
          <p:nvPr>
            <p:ph type="body" idx="1"/>
          </p:nvPr>
        </p:nvSpPr>
        <p:spPr>
          <a:xfrm>
            <a:off x="1345853" y="908050"/>
            <a:ext cx="9577064" cy="437673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元素节点操作</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）在已有节点后插入</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格式为：</a:t>
            </a:r>
            <a:r>
              <a:rPr lang="en-US" altLang="zh-CN" dirty="0" smtClean="0">
                <a:effectLst/>
                <a:latin typeface="+mn-ea"/>
              </a:rPr>
              <a:t> </a:t>
            </a:r>
          </a:p>
          <a:p>
            <a:pPr>
              <a:buFont typeface="Wingdings" panose="05000000000000000000" pitchFamily="2" charset="2"/>
              <a:buNone/>
            </a:pP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parent.</a:t>
            </a:r>
            <a:r>
              <a:rPr lang="en-US" altLang="zh-CN" b="1" dirty="0" err="1" smtClean="0">
                <a:effectLst/>
                <a:latin typeface="+mn-ea"/>
              </a:rPr>
              <a:t>appendChild</a:t>
            </a:r>
            <a:r>
              <a:rPr lang="en-US" altLang="zh-CN" b="1" i="1" dirty="0" smtClean="0">
                <a:effectLst/>
                <a:latin typeface="+mn-ea"/>
              </a:rPr>
              <a:t>(</a:t>
            </a:r>
            <a:r>
              <a:rPr lang="en-US" altLang="zh-CN" b="1" i="1" dirty="0" err="1" smtClean="0">
                <a:effectLst/>
                <a:latin typeface="+mn-ea"/>
              </a:rPr>
              <a:t>newnode</a:t>
            </a:r>
            <a:r>
              <a:rPr lang="en-US" altLang="zh-CN" b="1" i="1" dirty="0" smtClean="0">
                <a:effectLst/>
                <a:latin typeface="+mn-ea"/>
              </a:rPr>
              <a:t>) </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parent</a:t>
            </a:r>
            <a:r>
              <a:rPr lang="zh-CN" altLang="zh-CN" dirty="0" smtClean="0">
                <a:effectLst/>
                <a:latin typeface="+mn-ea"/>
              </a:rPr>
              <a:t>代表允许插入节点的父节点，</a:t>
            </a:r>
            <a:r>
              <a:rPr lang="en-US" altLang="zh-CN" dirty="0" err="1" smtClean="0">
                <a:effectLst/>
                <a:latin typeface="+mn-ea"/>
              </a:rPr>
              <a:t>newnode</a:t>
            </a:r>
            <a:r>
              <a:rPr lang="zh-CN" altLang="zh-CN" dirty="0" smtClean="0">
                <a:effectLst/>
                <a:latin typeface="+mn-ea"/>
              </a:rPr>
              <a:t>为需要插入的节点对象参数。</a:t>
            </a:r>
          </a:p>
          <a:p>
            <a:endParaRPr lang="zh-CN" altLang="zh-CN" dirty="0" smtClean="0">
              <a:effectLst/>
              <a:latin typeface="+mn-ea"/>
            </a:endParaRPr>
          </a:p>
        </p:txBody>
      </p:sp>
    </p:spTree>
    <p:extLst>
      <p:ext uri="{BB962C8B-B14F-4D97-AF65-F5344CB8AC3E}">
        <p14:creationId xmlns:p14="http://schemas.microsoft.com/office/powerpoint/2010/main" val="19278592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AutoShape 4"/>
          <p:cNvSpPr>
            <a:spLocks noChangeArrowheads="1"/>
          </p:cNvSpPr>
          <p:nvPr/>
        </p:nvSpPr>
        <p:spPr bwMode="gray">
          <a:xfrm>
            <a:off x="1905794" y="2060575"/>
            <a:ext cx="8369300" cy="4464769"/>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 id="list"&gt;</a:t>
            </a:r>
          </a:p>
          <a:p>
            <a:pPr algn="l" eaLnBrk="1" hangingPunct="1"/>
            <a:r>
              <a:rPr kumimoji="1" lang="en-US" altLang="zh-CN" sz="1800" dirty="0">
                <a:solidFill>
                  <a:schemeClr val="accent2"/>
                </a:solidFill>
                <a:latin typeface="Arial" panose="020B0604020202020204" pitchFamily="34" charset="0"/>
              </a:rPr>
              <a:t>        &lt;li&gt;HTML5&lt;/li&gt;</a:t>
            </a:r>
          </a:p>
          <a:p>
            <a:pPr algn="l" eaLnBrk="1" hangingPunct="1"/>
            <a:r>
              <a:rPr kumimoji="1" lang="en-US" altLang="zh-CN" sz="1800" dirty="0">
                <a:solidFill>
                  <a:schemeClr val="accent2"/>
                </a:solidFill>
                <a:latin typeface="Arial" panose="020B0604020202020204" pitchFamily="34" charset="0"/>
              </a:rPr>
              <a:t>        &lt;li&gt;CSS3&lt;/li&gt;</a:t>
            </a:r>
          </a:p>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&gt;</a:t>
            </a:r>
          </a:p>
          <a:p>
            <a:pPr algn="l" eaLnBrk="1" hangingPunct="1"/>
            <a:r>
              <a:rPr kumimoji="1" lang="en-US" altLang="zh-CN" sz="1800" dirty="0">
                <a:solidFill>
                  <a:schemeClr val="accent2"/>
                </a:solidFill>
                <a:latin typeface="Arial" panose="020B0604020202020204" pitchFamily="34" charset="0"/>
              </a:rPr>
              <a:t>    &lt;button&gt;</a:t>
            </a:r>
            <a:r>
              <a:rPr kumimoji="1" lang="zh-CN" altLang="en-US" sz="1800" dirty="0">
                <a:solidFill>
                  <a:schemeClr val="accent2"/>
                </a:solidFill>
                <a:latin typeface="Arial" panose="020B0604020202020204" pitchFamily="34" charset="0"/>
              </a:rPr>
              <a:t>插入列表项</a:t>
            </a:r>
            <a:r>
              <a:rPr kumimoji="1" lang="en-US" altLang="zh-CN" sz="1800" dirty="0">
                <a:solidFill>
                  <a:schemeClr val="accent2"/>
                </a:solidFill>
                <a:latin typeface="Arial" panose="020B0604020202020204" pitchFamily="34" charset="0"/>
              </a:rPr>
              <a:t>"JavaScript"&lt;/button&gt;</a:t>
            </a:r>
          </a:p>
          <a:p>
            <a:pPr algn="l" eaLnBrk="1" hangingPunct="1"/>
            <a:r>
              <a:rPr kumimoji="1" lang="en-US" altLang="zh-CN" sz="1800" dirty="0">
                <a:solidFill>
                  <a:schemeClr val="accent2"/>
                </a:solidFill>
                <a:latin typeface="Arial" panose="020B0604020202020204" pitchFamily="34" charset="0"/>
              </a:rPr>
              <a:t>    &lt;script&gt;</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oList</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document.getElementById</a:t>
            </a:r>
            <a:r>
              <a:rPr kumimoji="1" lang="en-US" altLang="zh-CN" sz="1800" dirty="0">
                <a:solidFill>
                  <a:schemeClr val="accent2"/>
                </a:solidFill>
                <a:latin typeface="Arial" panose="020B0604020202020204" pitchFamily="34" charset="0"/>
              </a:rPr>
              <a:t>("list"),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document.getElementsByTagName</a:t>
            </a:r>
            <a:r>
              <a:rPr kumimoji="1" lang="en-US" altLang="zh-CN" sz="1800" dirty="0">
                <a:solidFill>
                  <a:schemeClr val="accent2"/>
                </a:solidFill>
                <a:latin typeface="Arial" panose="020B0604020202020204" pitchFamily="34" charset="0"/>
              </a:rPr>
              <a:t>("button")[0];</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oBtn.onclick</a:t>
            </a:r>
            <a:r>
              <a:rPr kumimoji="1" lang="en-US" altLang="zh-CN" sz="1800" dirty="0">
                <a:solidFill>
                  <a:schemeClr val="accent2"/>
                </a:solidFill>
                <a:latin typeface="Arial" panose="020B0604020202020204" pitchFamily="34" charset="0"/>
              </a:rPr>
              <a:t>=function(){</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newItem</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document.createElement</a:t>
            </a:r>
            <a:r>
              <a:rPr kumimoji="1" lang="en-US" altLang="zh-CN" sz="1800" dirty="0">
                <a:solidFill>
                  <a:schemeClr val="accent2"/>
                </a:solidFill>
                <a:latin typeface="Arial" panose="020B0604020202020204" pitchFamily="34" charset="0"/>
              </a:rPr>
              <a:t>("LI"),</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textnode</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document.createTextNode</a:t>
            </a:r>
            <a:r>
              <a:rPr kumimoji="1" lang="en-US" altLang="zh-CN" sz="1800" dirty="0">
                <a:solidFill>
                  <a:schemeClr val="accent2"/>
                </a:solidFill>
                <a:latin typeface="Arial" panose="020B0604020202020204" pitchFamily="34" charset="0"/>
              </a:rPr>
              <a:t>("JavaScript");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newItem.appendChild</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textnode</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oList.appendChild</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newItem</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this.disabled</a:t>
            </a:r>
            <a:r>
              <a:rPr kumimoji="1" lang="en-US" altLang="zh-CN" sz="1800" dirty="0">
                <a:solidFill>
                  <a:schemeClr val="accent2"/>
                </a:solidFill>
                <a:latin typeface="Arial" panose="020B0604020202020204" pitchFamily="34" charset="0"/>
              </a:rPr>
              <a:t>=true;     //</a:t>
            </a:r>
            <a:r>
              <a:rPr kumimoji="1" lang="zh-CN" altLang="en-US" sz="1800" dirty="0">
                <a:solidFill>
                  <a:schemeClr val="accent2"/>
                </a:solidFill>
                <a:latin typeface="Arial" panose="020B0604020202020204" pitchFamily="34" charset="0"/>
              </a:rPr>
              <a:t>使用一次后禁用该按钮</a:t>
            </a: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&lt;/script&gt;</a:t>
            </a:r>
          </a:p>
        </p:txBody>
      </p:sp>
      <p:pic>
        <p:nvPicPr>
          <p:cNvPr id="142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189" y="98425"/>
            <a:ext cx="56197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4178525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43363" name="Rectangle 3"/>
          <p:cNvSpPr>
            <a:spLocks noGrp="1" noChangeArrowheads="1"/>
          </p:cNvSpPr>
          <p:nvPr>
            <p:ph type="body" idx="1"/>
          </p:nvPr>
        </p:nvSpPr>
        <p:spPr>
          <a:xfrm>
            <a:off x="1561877" y="908050"/>
            <a:ext cx="8820150" cy="437673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元素节点操作</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）在已有节点前插入节点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格式为：</a:t>
            </a:r>
            <a:r>
              <a:rPr lang="en-US" altLang="zh-CN" dirty="0" smtClean="0">
                <a:effectLst/>
                <a:latin typeface="+mn-ea"/>
              </a:rPr>
              <a:t> </a:t>
            </a:r>
          </a:p>
          <a:p>
            <a:pPr>
              <a:buFont typeface="Wingdings" panose="05000000000000000000" pitchFamily="2" charset="2"/>
              <a:buNone/>
            </a:pP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parent</a:t>
            </a:r>
            <a:r>
              <a:rPr lang="en-US" altLang="zh-CN" b="1" dirty="0" err="1" smtClean="0">
                <a:effectLst/>
                <a:latin typeface="+mn-ea"/>
              </a:rPr>
              <a:t>.insertBefore</a:t>
            </a:r>
            <a:r>
              <a:rPr lang="en-US" altLang="zh-CN" b="1" dirty="0" smtClean="0">
                <a:effectLst/>
                <a:latin typeface="+mn-ea"/>
              </a:rPr>
              <a:t>(</a:t>
            </a:r>
            <a:r>
              <a:rPr lang="en-US" altLang="zh-CN" b="1" i="1" dirty="0" err="1" smtClean="0">
                <a:effectLst/>
                <a:latin typeface="+mn-ea"/>
              </a:rPr>
              <a:t>newnode</a:t>
            </a:r>
            <a:r>
              <a:rPr lang="en-US" altLang="zh-CN" b="1" dirty="0" err="1" smtClean="0">
                <a:effectLst/>
                <a:latin typeface="+mn-ea"/>
              </a:rPr>
              <a:t>,</a:t>
            </a:r>
            <a:r>
              <a:rPr lang="en-US" altLang="zh-CN" b="1" i="1" dirty="0" err="1" smtClean="0">
                <a:effectLst/>
                <a:latin typeface="+mn-ea"/>
              </a:rPr>
              <a:t>existingnode</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parent</a:t>
            </a:r>
            <a:r>
              <a:rPr lang="zh-CN" altLang="zh-CN" dirty="0" smtClean="0">
                <a:effectLst/>
                <a:latin typeface="+mn-ea"/>
              </a:rPr>
              <a:t>代表允许插入节点的父节点，</a:t>
            </a:r>
            <a:r>
              <a:rPr lang="en-US" altLang="zh-CN" dirty="0" err="1" smtClean="0">
                <a:effectLst/>
                <a:latin typeface="+mn-ea"/>
              </a:rPr>
              <a:t>newnode</a:t>
            </a:r>
            <a:r>
              <a:rPr lang="zh-CN" altLang="zh-CN" dirty="0" smtClean="0">
                <a:effectLst/>
                <a:latin typeface="+mn-ea"/>
              </a:rPr>
              <a:t>为需要插入的节点对象。</a:t>
            </a:r>
            <a:r>
              <a:rPr lang="en-US" altLang="zh-CN" dirty="0" err="1" smtClean="0">
                <a:effectLst/>
                <a:latin typeface="+mn-ea"/>
              </a:rPr>
              <a:t>existingnode</a:t>
            </a:r>
            <a:r>
              <a:rPr lang="zh-CN" altLang="zh-CN" dirty="0" smtClean="0">
                <a:effectLst/>
                <a:latin typeface="+mn-ea"/>
              </a:rPr>
              <a:t>为在其之前插入新节点的子节点。</a:t>
            </a:r>
          </a:p>
          <a:p>
            <a:pPr>
              <a:buFont typeface="Wingdings" panose="05000000000000000000" pitchFamily="2" charset="2"/>
              <a:buNone/>
            </a:pPr>
            <a:endParaRPr lang="zh-CN" altLang="zh-CN" dirty="0" smtClean="0">
              <a:effectLst/>
              <a:latin typeface="+mn-ea"/>
            </a:endParaRPr>
          </a:p>
        </p:txBody>
      </p:sp>
    </p:spTree>
    <p:extLst>
      <p:ext uri="{BB962C8B-B14F-4D97-AF65-F5344CB8AC3E}">
        <p14:creationId xmlns:p14="http://schemas.microsoft.com/office/powerpoint/2010/main" val="1770588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1782663" y="908721"/>
            <a:ext cx="9140253" cy="3672408"/>
          </a:xfrm>
        </p:spPr>
        <p:txBody>
          <a:bodyPr/>
          <a:lstStyle/>
          <a:p>
            <a:pPr marL="0" indent="0">
              <a:buNone/>
              <a:defRPr/>
            </a:pPr>
            <a:r>
              <a:rPr lang="fr-FR" altLang="zh-CN" b="1" dirty="0" smtClean="0">
                <a:effectLst/>
                <a:latin typeface="+mn-ea"/>
              </a:rPr>
              <a:t>3  </a:t>
            </a:r>
            <a:r>
              <a:rPr lang="zh-CN" altLang="zh-CN" b="1" dirty="0" smtClean="0">
                <a:effectLst/>
                <a:latin typeface="+mn-ea"/>
              </a:rPr>
              <a:t>作为链接或事件属性</a:t>
            </a:r>
            <a:endParaRPr lang="en-US" altLang="zh-CN" dirty="0" smtClean="0">
              <a:latin typeface="+mn-ea"/>
            </a:endParaRPr>
          </a:p>
          <a:p>
            <a:pPr marL="0" indent="0">
              <a:defRPr/>
            </a:pPr>
            <a:r>
              <a:rPr lang="zh-CN" altLang="en-US" dirty="0" smtClean="0">
                <a:latin typeface="+mn-ea"/>
              </a:rPr>
              <a:t>可以在</a:t>
            </a:r>
            <a:r>
              <a:rPr lang="en-US" altLang="zh-CN" dirty="0" smtClean="0">
                <a:latin typeface="+mn-ea"/>
              </a:rPr>
              <a:t>HTML</a:t>
            </a:r>
            <a:r>
              <a:rPr lang="zh-CN" altLang="en-US" dirty="0" smtClean="0">
                <a:latin typeface="+mn-ea"/>
              </a:rPr>
              <a:t>的超链接或表单的输入标签符内添加脚本，以响应输入的事件。可以通过超链接标记</a:t>
            </a:r>
            <a:r>
              <a:rPr lang="en-US" altLang="zh-CN" dirty="0" smtClean="0">
                <a:latin typeface="+mn-ea"/>
              </a:rPr>
              <a:t>&lt;a&gt;</a:t>
            </a:r>
            <a:r>
              <a:rPr lang="zh-CN" altLang="en-US" dirty="0" smtClean="0">
                <a:latin typeface="+mn-ea"/>
              </a:rPr>
              <a:t>的</a:t>
            </a:r>
            <a:r>
              <a:rPr lang="en-US" altLang="zh-CN" dirty="0" smtClean="0">
                <a:latin typeface="+mn-ea"/>
              </a:rPr>
              <a:t>&lt;</a:t>
            </a:r>
            <a:r>
              <a:rPr lang="en-US" altLang="zh-CN" dirty="0" err="1" smtClean="0">
                <a:latin typeface="+mn-ea"/>
              </a:rPr>
              <a:t>href</a:t>
            </a:r>
            <a:r>
              <a:rPr lang="en-US" altLang="zh-CN" dirty="0" smtClean="0">
                <a:latin typeface="+mn-ea"/>
              </a:rPr>
              <a:t>&gt;</a:t>
            </a:r>
            <a:r>
              <a:rPr lang="zh-CN" altLang="en-US" dirty="0" smtClean="0">
                <a:latin typeface="+mn-ea"/>
              </a:rPr>
              <a:t>属性调用</a:t>
            </a:r>
            <a:r>
              <a:rPr lang="en-US" altLang="zh-CN" dirty="0" smtClean="0">
                <a:latin typeface="+mn-ea"/>
              </a:rPr>
              <a:t>JavaScript</a:t>
            </a:r>
            <a:r>
              <a:rPr lang="zh-CN" altLang="en-US" dirty="0" smtClean="0">
                <a:latin typeface="+mn-ea"/>
              </a:rPr>
              <a:t>语句，例如：</a:t>
            </a:r>
            <a:endParaRPr lang="en-US" altLang="zh-CN" dirty="0" smtClean="0">
              <a:latin typeface="+mn-ea"/>
            </a:endParaRPr>
          </a:p>
          <a:p>
            <a:pPr marL="0" indent="0">
              <a:defRPr/>
            </a:pPr>
            <a:endParaRPr lang="zh-CN" altLang="en-US" dirty="0" smtClean="0">
              <a:latin typeface="+mn-ea"/>
            </a:endParaRPr>
          </a:p>
          <a:p>
            <a:pPr marL="0" indent="0">
              <a:defRPr/>
            </a:pPr>
            <a:endParaRPr lang="zh-CN" altLang="en-US" dirty="0" smtClean="0">
              <a:latin typeface="+mn-ea"/>
            </a:endParaRPr>
          </a:p>
          <a:p>
            <a:pPr marL="0" indent="0">
              <a:defRPr/>
            </a:pPr>
            <a:endParaRPr lang="zh-CN" altLang="en-US" dirty="0" smtClean="0">
              <a:latin typeface="+mn-ea"/>
            </a:endParaRPr>
          </a:p>
          <a:p>
            <a:pPr marL="0" indent="0">
              <a:buNone/>
              <a:defRPr/>
            </a:pPr>
            <a:r>
              <a:rPr lang="zh-CN" altLang="en-US" dirty="0" smtClean="0">
                <a:latin typeface="+mn-ea"/>
              </a:rPr>
              <a:t>单击这个链接，浏览器将会执行</a:t>
            </a:r>
            <a:r>
              <a:rPr lang="en-US" altLang="zh-CN" dirty="0" err="1" smtClean="0">
                <a:latin typeface="+mn-ea"/>
              </a:rPr>
              <a:t>javascript</a:t>
            </a:r>
            <a:r>
              <a:rPr lang="en-US" altLang="zh-CN" dirty="0" smtClean="0">
                <a:latin typeface="+mn-ea"/>
              </a:rPr>
              <a:t>:</a:t>
            </a:r>
            <a:r>
              <a:rPr lang="zh-CN" altLang="en-US" dirty="0" smtClean="0">
                <a:latin typeface="+mn-ea"/>
              </a:rPr>
              <a:t>后面的脚本程序代码。</a:t>
            </a:r>
          </a:p>
          <a:p>
            <a:pPr marL="0" indent="0">
              <a:defRPr/>
            </a:pPr>
            <a:r>
              <a:rPr lang="en-US" altLang="zh-CN" dirty="0" smtClean="0">
                <a:latin typeface="+mn-ea"/>
              </a:rPr>
              <a:t>JavaScript</a:t>
            </a:r>
            <a:r>
              <a:rPr lang="zh-CN" altLang="en-US" dirty="0" smtClean="0">
                <a:latin typeface="+mn-ea"/>
              </a:rPr>
              <a:t>还扩展了标准的</a:t>
            </a:r>
            <a:r>
              <a:rPr lang="en-US" altLang="zh-CN" dirty="0" smtClean="0">
                <a:latin typeface="+mn-ea"/>
              </a:rPr>
              <a:t>HTML</a:t>
            </a:r>
            <a:r>
              <a:rPr lang="zh-CN" altLang="en-US" dirty="0" smtClean="0">
                <a:latin typeface="+mn-ea"/>
              </a:rPr>
              <a:t>，为</a:t>
            </a:r>
            <a:r>
              <a:rPr lang="en-US" altLang="zh-CN" dirty="0" smtClean="0">
                <a:latin typeface="+mn-ea"/>
              </a:rPr>
              <a:t>HTML</a:t>
            </a:r>
            <a:r>
              <a:rPr lang="zh-CN" altLang="en-US" dirty="0" smtClean="0">
                <a:latin typeface="+mn-ea"/>
              </a:rPr>
              <a:t>标签增加了各种事件属性，例如，对于表单中的按钮</a:t>
            </a:r>
            <a:r>
              <a:rPr lang="en-US" altLang="zh-CN" dirty="0" smtClean="0">
                <a:latin typeface="+mn-ea"/>
              </a:rPr>
              <a:t>button</a:t>
            </a:r>
            <a:r>
              <a:rPr lang="zh-CN" altLang="en-US" dirty="0" smtClean="0">
                <a:latin typeface="+mn-ea"/>
              </a:rPr>
              <a:t>元素，可以设置一个单击事件属性</a:t>
            </a:r>
            <a:r>
              <a:rPr lang="en-US" altLang="zh-CN" dirty="0" err="1" smtClean="0">
                <a:latin typeface="+mn-ea"/>
              </a:rPr>
              <a:t>onclick</a:t>
            </a:r>
            <a:r>
              <a:rPr lang="zh-CN" altLang="en-US" dirty="0" smtClean="0">
                <a:latin typeface="+mn-ea"/>
              </a:rPr>
              <a:t>，对应的属性值就是一段</a:t>
            </a:r>
            <a:r>
              <a:rPr lang="en-US" altLang="zh-CN" dirty="0" smtClean="0">
                <a:latin typeface="+mn-ea"/>
              </a:rPr>
              <a:t>JavaScript</a:t>
            </a:r>
            <a:r>
              <a:rPr lang="zh-CN" altLang="en-US" dirty="0" smtClean="0">
                <a:latin typeface="+mn-ea"/>
              </a:rPr>
              <a:t>程序代码，表示单击这个按钮后所要调用的语句。例如： </a:t>
            </a:r>
          </a:p>
        </p:txBody>
      </p:sp>
      <p:sp>
        <p:nvSpPr>
          <p:cNvPr id="14339" name="AutoShape 4"/>
          <p:cNvSpPr>
            <a:spLocks noChangeArrowheads="1"/>
          </p:cNvSpPr>
          <p:nvPr/>
        </p:nvSpPr>
        <p:spPr bwMode="gray">
          <a:xfrm>
            <a:off x="2066132" y="2060575"/>
            <a:ext cx="8137525" cy="7191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&lt;a </a:t>
            </a:r>
            <a:r>
              <a:rPr kumimoji="1" lang="en-US" altLang="zh-CN" sz="2000" dirty="0" err="1">
                <a:solidFill>
                  <a:schemeClr val="accent2"/>
                </a:solidFill>
                <a:latin typeface="Arial" panose="020B0604020202020204" pitchFamily="34" charset="0"/>
              </a:rPr>
              <a:t>href</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javascript:alert</a:t>
            </a:r>
            <a:r>
              <a:rPr kumimoji="1" lang="en-US" altLang="zh-CN" sz="2000" dirty="0">
                <a:solidFill>
                  <a:schemeClr val="accent2"/>
                </a:solidFill>
                <a:latin typeface="Arial" panose="020B0604020202020204" pitchFamily="34" charset="0"/>
              </a:rPr>
              <a:t>(new Date());"&gt;</a:t>
            </a:r>
            <a:r>
              <a:rPr kumimoji="1" lang="zh-CN" altLang="en-US" sz="2000" dirty="0">
                <a:solidFill>
                  <a:schemeClr val="accent2"/>
                </a:solidFill>
                <a:latin typeface="Arial" panose="020B0604020202020204" pitchFamily="34" charset="0"/>
              </a:rPr>
              <a:t>单击显示当前时间</a:t>
            </a:r>
            <a:r>
              <a:rPr kumimoji="1" lang="en-US" altLang="zh-CN" sz="2000" dirty="0">
                <a:solidFill>
                  <a:schemeClr val="accent2"/>
                </a:solidFill>
                <a:latin typeface="Arial" panose="020B0604020202020204" pitchFamily="34" charset="0"/>
              </a:rPr>
              <a:t>&lt;/a&gt;</a:t>
            </a:r>
          </a:p>
        </p:txBody>
      </p:sp>
      <p:sp>
        <p:nvSpPr>
          <p:cNvPr id="14340" name="AutoShape 5"/>
          <p:cNvSpPr>
            <a:spLocks noChangeArrowheads="1"/>
          </p:cNvSpPr>
          <p:nvPr/>
        </p:nvSpPr>
        <p:spPr bwMode="gray">
          <a:xfrm>
            <a:off x="1921917" y="4692181"/>
            <a:ext cx="8748712" cy="7191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&lt;input type="button" value="</a:t>
            </a:r>
            <a:r>
              <a:rPr kumimoji="1" lang="zh-CN" altLang="en-US" sz="1800" dirty="0">
                <a:solidFill>
                  <a:schemeClr val="accent2"/>
                </a:solidFill>
                <a:latin typeface="Arial" panose="020B0604020202020204" pitchFamily="34" charset="0"/>
              </a:rPr>
              <a:t>单击显示当前时间</a:t>
            </a:r>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onclick</a:t>
            </a:r>
            <a:r>
              <a:rPr kumimoji="1" lang="en-US" altLang="zh-CN" sz="1800" dirty="0">
                <a:solidFill>
                  <a:schemeClr val="accent2"/>
                </a:solidFill>
                <a:latin typeface="Arial" panose="020B0604020202020204" pitchFamily="34" charset="0"/>
              </a:rPr>
              <a:t>="alert(new Date());" /&gt;</a:t>
            </a:r>
          </a:p>
        </p:txBody>
      </p:sp>
      <p:sp>
        <p:nvSpPr>
          <p:cNvPr id="5"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1615965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AutoShape 4"/>
          <p:cNvSpPr>
            <a:spLocks noChangeArrowheads="1"/>
          </p:cNvSpPr>
          <p:nvPr/>
        </p:nvSpPr>
        <p:spPr bwMode="gray">
          <a:xfrm>
            <a:off x="1897575" y="2204864"/>
            <a:ext cx="7900988" cy="43656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 id="list"&gt;</a:t>
            </a:r>
          </a:p>
          <a:p>
            <a:pPr algn="l" eaLnBrk="1" hangingPunct="1"/>
            <a:r>
              <a:rPr kumimoji="1" lang="en-US" altLang="zh-CN" sz="1800" dirty="0">
                <a:solidFill>
                  <a:schemeClr val="accent2"/>
                </a:solidFill>
                <a:latin typeface="Arial" panose="020B0604020202020204" pitchFamily="34" charset="0"/>
              </a:rPr>
              <a:t>        &lt;li&gt;CSS3&lt;/li&gt;</a:t>
            </a:r>
          </a:p>
          <a:p>
            <a:pPr algn="l" eaLnBrk="1" hangingPunct="1"/>
            <a:r>
              <a:rPr kumimoji="1" lang="en-US" altLang="zh-CN" sz="1800" dirty="0">
                <a:solidFill>
                  <a:schemeClr val="accent2"/>
                </a:solidFill>
                <a:latin typeface="Arial" panose="020B0604020202020204" pitchFamily="34" charset="0"/>
              </a:rPr>
              <a:t>        &lt;li&gt;JavaScript&lt;/li&gt;</a:t>
            </a:r>
          </a:p>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&gt;</a:t>
            </a:r>
          </a:p>
          <a:p>
            <a:pPr algn="l" eaLnBrk="1" hangingPunct="1"/>
            <a:r>
              <a:rPr kumimoji="1" lang="en-US" altLang="zh-CN" sz="1800" dirty="0">
                <a:solidFill>
                  <a:schemeClr val="accent2"/>
                </a:solidFill>
                <a:latin typeface="Arial" panose="020B0604020202020204" pitchFamily="34" charset="0"/>
              </a:rPr>
              <a:t>    &lt;button&gt;</a:t>
            </a:r>
            <a:r>
              <a:rPr kumimoji="1" lang="zh-CN" altLang="en-US" sz="1800" dirty="0">
                <a:solidFill>
                  <a:schemeClr val="accent2"/>
                </a:solidFill>
                <a:latin typeface="Arial" panose="020B0604020202020204" pitchFamily="34" charset="0"/>
              </a:rPr>
              <a:t>插入列表项</a:t>
            </a:r>
            <a:r>
              <a:rPr kumimoji="1" lang="en-US" altLang="zh-CN" sz="1800" dirty="0">
                <a:solidFill>
                  <a:schemeClr val="accent2"/>
                </a:solidFill>
                <a:latin typeface="Arial" panose="020B0604020202020204" pitchFamily="34" charset="0"/>
              </a:rPr>
              <a:t>"HTML5"&lt;/button&gt;</a:t>
            </a:r>
          </a:p>
          <a:p>
            <a:pPr algn="l" eaLnBrk="1" hangingPunct="1"/>
            <a:r>
              <a:rPr kumimoji="1" lang="en-US" altLang="zh-CN" sz="1800" dirty="0">
                <a:solidFill>
                  <a:schemeClr val="accent2"/>
                </a:solidFill>
                <a:latin typeface="Arial" panose="020B0604020202020204" pitchFamily="34" charset="0"/>
              </a:rPr>
              <a:t>    &lt;script&gt;</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oList</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document.getElementById</a:t>
            </a:r>
            <a:r>
              <a:rPr kumimoji="1" lang="en-US" altLang="zh-CN" sz="1800" dirty="0">
                <a:solidFill>
                  <a:schemeClr val="accent2"/>
                </a:solidFill>
                <a:latin typeface="Arial" panose="020B0604020202020204" pitchFamily="34" charset="0"/>
              </a:rPr>
              <a:t>("list"),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document.getElementsByTagName</a:t>
            </a:r>
            <a:r>
              <a:rPr kumimoji="1" lang="en-US" altLang="zh-CN" sz="1800" dirty="0">
                <a:solidFill>
                  <a:schemeClr val="accent2"/>
                </a:solidFill>
                <a:latin typeface="Arial" panose="020B0604020202020204" pitchFamily="34" charset="0"/>
              </a:rPr>
              <a:t>("button")[0];</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oBtn.onclick</a:t>
            </a:r>
            <a:r>
              <a:rPr kumimoji="1" lang="en-US" altLang="zh-CN" sz="1800" dirty="0">
                <a:solidFill>
                  <a:schemeClr val="accent2"/>
                </a:solidFill>
                <a:latin typeface="Arial" panose="020B0604020202020204" pitchFamily="34" charset="0"/>
              </a:rPr>
              <a:t>=function(){</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newItem</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document.createElement</a:t>
            </a:r>
            <a:r>
              <a:rPr kumimoji="1" lang="en-US" altLang="zh-CN" sz="1800" dirty="0">
                <a:solidFill>
                  <a:schemeClr val="accent2"/>
                </a:solidFill>
                <a:latin typeface="Arial" panose="020B0604020202020204" pitchFamily="34" charset="0"/>
              </a:rPr>
              <a:t>("LI"),</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textnode</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document.createTextNode</a:t>
            </a:r>
            <a:r>
              <a:rPr kumimoji="1" lang="en-US" altLang="zh-CN" sz="1800" dirty="0">
                <a:solidFill>
                  <a:schemeClr val="accent2"/>
                </a:solidFill>
                <a:latin typeface="Arial" panose="020B0604020202020204" pitchFamily="34" charset="0"/>
              </a:rPr>
              <a:t>("HTML5");</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newItem.appendChild</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textnode</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oList.insertBefore</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newItem,oList</a:t>
            </a:r>
            <a:r>
              <a:rPr kumimoji="1" lang="en-US" altLang="zh-CN" sz="1800" dirty="0">
                <a:solidFill>
                  <a:schemeClr val="accent2"/>
                </a:solidFill>
                <a:latin typeface="Arial" panose="020B0604020202020204" pitchFamily="34" charset="0"/>
              </a:rPr>
              <a:t>. children[0]);</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this.disabled</a:t>
            </a:r>
            <a:r>
              <a:rPr kumimoji="1" lang="en-US" altLang="zh-CN" sz="1800" dirty="0">
                <a:solidFill>
                  <a:schemeClr val="accent2"/>
                </a:solidFill>
                <a:latin typeface="Arial" panose="020B0604020202020204" pitchFamily="34" charset="0"/>
              </a:rPr>
              <a:t>=true;  //</a:t>
            </a:r>
            <a:r>
              <a:rPr kumimoji="1" lang="zh-CN" altLang="en-US" sz="1800" dirty="0">
                <a:solidFill>
                  <a:schemeClr val="accent2"/>
                </a:solidFill>
                <a:latin typeface="Arial" panose="020B0604020202020204" pitchFamily="34" charset="0"/>
              </a:rPr>
              <a:t>使用一次后禁用该按钮</a:t>
            </a: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&lt;/script&gt;</a:t>
            </a:r>
          </a:p>
        </p:txBody>
      </p:sp>
      <p:pic>
        <p:nvPicPr>
          <p:cNvPr id="144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205" y="142876"/>
            <a:ext cx="6913563"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4247397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45411" name="Rectangle 3"/>
          <p:cNvSpPr>
            <a:spLocks noGrp="1" noChangeArrowheads="1"/>
          </p:cNvSpPr>
          <p:nvPr>
            <p:ph type="body" idx="1"/>
          </p:nvPr>
        </p:nvSpPr>
        <p:spPr>
          <a:xfrm>
            <a:off x="1561877" y="908050"/>
            <a:ext cx="9035479" cy="437673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元素节点操作</a:t>
            </a:r>
            <a:endParaRPr lang="en-US" altLang="zh-CN" b="1" dirty="0" smtClean="0">
              <a:effectLst/>
              <a:latin typeface="+mn-ea"/>
            </a:endParaRP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3</a:t>
            </a:r>
            <a:r>
              <a:rPr lang="zh-CN" altLang="zh-CN" b="1" dirty="0" smtClean="0">
                <a:effectLst/>
                <a:latin typeface="+mn-ea"/>
              </a:rPr>
              <a:t>）删除一个节点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parent</a:t>
            </a:r>
            <a:r>
              <a:rPr lang="en-US" altLang="zh-CN" b="1" dirty="0" err="1" smtClean="0">
                <a:effectLst/>
                <a:latin typeface="+mn-ea"/>
              </a:rPr>
              <a:t>.removeChild</a:t>
            </a:r>
            <a:r>
              <a:rPr lang="en-US" altLang="zh-CN" b="1" dirty="0" smtClean="0">
                <a:effectLst/>
                <a:latin typeface="+mn-ea"/>
              </a:rPr>
              <a:t>(</a:t>
            </a:r>
            <a:r>
              <a:rPr lang="en-US" altLang="zh-CN" b="1" i="1" dirty="0" smtClean="0">
                <a:effectLst/>
                <a:latin typeface="+mn-ea"/>
              </a:rPr>
              <a:t>node</a:t>
            </a:r>
            <a:r>
              <a:rPr lang="en-US" altLang="zh-CN" b="1" dirty="0" smtClean="0">
                <a:effectLst/>
                <a:latin typeface="+mn-ea"/>
              </a:rPr>
              <a:t>)</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parent</a:t>
            </a:r>
            <a:r>
              <a:rPr lang="zh-CN" altLang="zh-CN" dirty="0" smtClean="0">
                <a:effectLst/>
                <a:latin typeface="+mn-ea"/>
              </a:rPr>
              <a:t>代表父节点，</a:t>
            </a:r>
            <a:r>
              <a:rPr lang="en-US" altLang="zh-CN" dirty="0" smtClean="0">
                <a:effectLst/>
                <a:latin typeface="+mn-ea"/>
              </a:rPr>
              <a:t>node</a:t>
            </a:r>
            <a:r>
              <a:rPr lang="zh-CN" altLang="zh-CN" dirty="0" smtClean="0">
                <a:effectLst/>
                <a:latin typeface="+mn-ea"/>
              </a:rPr>
              <a:t>为需要被删除的子节点。如删除成功，此方法可返回被删除的节点，如失败，则返回</a:t>
            </a:r>
            <a:r>
              <a:rPr lang="en-US" altLang="zh-CN" dirty="0" smtClean="0">
                <a:effectLst/>
                <a:latin typeface="+mn-ea"/>
              </a:rPr>
              <a:t> NULL</a:t>
            </a:r>
            <a:r>
              <a:rPr lang="zh-CN" altLang="zh-CN" dirty="0" smtClean="0">
                <a:effectLst/>
                <a:latin typeface="+mn-ea"/>
              </a:rPr>
              <a:t>。</a:t>
            </a:r>
          </a:p>
          <a:p>
            <a:pPr>
              <a:buFont typeface="Wingdings" panose="05000000000000000000" pitchFamily="2" charset="2"/>
              <a:buNone/>
            </a:pPr>
            <a:endParaRPr lang="zh-CN" altLang="zh-CN" dirty="0" smtClean="0">
              <a:effectLst/>
              <a:latin typeface="+mn-ea"/>
            </a:endParaRPr>
          </a:p>
        </p:txBody>
      </p:sp>
    </p:spTree>
    <p:extLst>
      <p:ext uri="{BB962C8B-B14F-4D97-AF65-F5344CB8AC3E}">
        <p14:creationId xmlns:p14="http://schemas.microsoft.com/office/powerpoint/2010/main" val="2818590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189" y="162669"/>
            <a:ext cx="6157912" cy="212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146435" name="AutoShape 4"/>
          <p:cNvSpPr>
            <a:spLocks noChangeArrowheads="1"/>
          </p:cNvSpPr>
          <p:nvPr/>
        </p:nvSpPr>
        <p:spPr bwMode="gray">
          <a:xfrm>
            <a:off x="2229645" y="2376489"/>
            <a:ext cx="7900987" cy="414885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 id="list"&gt;</a:t>
            </a:r>
          </a:p>
          <a:p>
            <a:pPr algn="l" eaLnBrk="1" hangingPunct="1"/>
            <a:r>
              <a:rPr kumimoji="1" lang="en-US" altLang="zh-CN" sz="1800" dirty="0">
                <a:solidFill>
                  <a:schemeClr val="accent2"/>
                </a:solidFill>
                <a:latin typeface="Arial" panose="020B0604020202020204" pitchFamily="34" charset="0"/>
              </a:rPr>
              <a:t>        &lt;li&gt;HTML5&lt;/li&gt;</a:t>
            </a:r>
          </a:p>
          <a:p>
            <a:pPr algn="l" eaLnBrk="1" hangingPunct="1"/>
            <a:r>
              <a:rPr kumimoji="1" lang="en-US" altLang="zh-CN" sz="1800" dirty="0">
                <a:solidFill>
                  <a:schemeClr val="accent2"/>
                </a:solidFill>
                <a:latin typeface="Arial" panose="020B0604020202020204" pitchFamily="34" charset="0"/>
              </a:rPr>
              <a:t>        &lt;li&gt;CSS3&lt;/li&gt;</a:t>
            </a:r>
          </a:p>
          <a:p>
            <a:pPr algn="l" eaLnBrk="1" hangingPunct="1"/>
            <a:r>
              <a:rPr kumimoji="1" lang="en-US" altLang="zh-CN" sz="1800" dirty="0">
                <a:solidFill>
                  <a:schemeClr val="accent2"/>
                </a:solidFill>
                <a:latin typeface="Arial" panose="020B0604020202020204" pitchFamily="34" charset="0"/>
              </a:rPr>
              <a:t>        &lt;li&gt;ES5&lt;/li&gt;</a:t>
            </a:r>
          </a:p>
          <a:p>
            <a:pPr algn="l" eaLnBrk="1" hangingPunct="1"/>
            <a:r>
              <a:rPr kumimoji="1" lang="en-US" altLang="zh-CN" sz="1800" dirty="0">
                <a:solidFill>
                  <a:schemeClr val="accent2"/>
                </a:solidFill>
                <a:latin typeface="Arial" panose="020B0604020202020204" pitchFamily="34" charset="0"/>
              </a:rPr>
              <a:t>        &lt;li&gt;JavaScript&lt;/li&gt;</a:t>
            </a:r>
          </a:p>
          <a:p>
            <a:pPr algn="l" eaLnBrk="1" hangingPunct="1"/>
            <a:r>
              <a:rPr kumimoji="1" lang="en-US" altLang="zh-CN" sz="1800" dirty="0">
                <a:solidFill>
                  <a:schemeClr val="accent2"/>
                </a:solidFill>
                <a:latin typeface="Arial" panose="020B0604020202020204" pitchFamily="34" charset="0"/>
              </a:rPr>
              <a:t>    &lt;/</a:t>
            </a:r>
            <a:r>
              <a:rPr kumimoji="1" lang="en-US" altLang="zh-CN" sz="1800" dirty="0" err="1">
                <a:solidFill>
                  <a:schemeClr val="accent2"/>
                </a:solidFill>
                <a:latin typeface="Arial" panose="020B0604020202020204" pitchFamily="34" charset="0"/>
              </a:rPr>
              <a:t>ul</a:t>
            </a:r>
            <a:r>
              <a:rPr kumimoji="1" lang="en-US" altLang="zh-CN" sz="1800" dirty="0">
                <a:solidFill>
                  <a:schemeClr val="accent2"/>
                </a:solidFill>
                <a:latin typeface="Arial" panose="020B0604020202020204" pitchFamily="34" charset="0"/>
              </a:rPr>
              <a:t>&gt;</a:t>
            </a:r>
          </a:p>
          <a:p>
            <a:pPr algn="l" eaLnBrk="1" hangingPunct="1"/>
            <a:r>
              <a:rPr kumimoji="1" lang="en-US" altLang="zh-CN" sz="1800" dirty="0">
                <a:solidFill>
                  <a:schemeClr val="accent2"/>
                </a:solidFill>
                <a:latin typeface="Arial" panose="020B0604020202020204" pitchFamily="34" charset="0"/>
              </a:rPr>
              <a:t>    &lt;button&gt;</a:t>
            </a:r>
            <a:r>
              <a:rPr kumimoji="1" lang="zh-CN" altLang="en-US" sz="1800" dirty="0">
                <a:solidFill>
                  <a:schemeClr val="accent2"/>
                </a:solidFill>
                <a:latin typeface="Arial" panose="020B0604020202020204" pitchFamily="34" charset="0"/>
              </a:rPr>
              <a:t>删除列表项</a:t>
            </a:r>
            <a:r>
              <a:rPr kumimoji="1" lang="en-US" altLang="zh-CN" sz="1800" dirty="0">
                <a:solidFill>
                  <a:schemeClr val="accent2"/>
                </a:solidFill>
                <a:latin typeface="Arial" panose="020B0604020202020204" pitchFamily="34" charset="0"/>
              </a:rPr>
              <a:t>"ES5"&lt;/button&gt;</a:t>
            </a:r>
          </a:p>
          <a:p>
            <a:pPr algn="l" eaLnBrk="1" hangingPunct="1"/>
            <a:r>
              <a:rPr kumimoji="1" lang="en-US" altLang="zh-CN" sz="1800" dirty="0">
                <a:solidFill>
                  <a:schemeClr val="accent2"/>
                </a:solidFill>
                <a:latin typeface="Arial" panose="020B0604020202020204" pitchFamily="34" charset="0"/>
              </a:rPr>
              <a:t>    &lt;script&gt;</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oList</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document.getElementById</a:t>
            </a:r>
            <a:r>
              <a:rPr kumimoji="1" lang="en-US" altLang="zh-CN" sz="1800" dirty="0">
                <a:solidFill>
                  <a:schemeClr val="accent2"/>
                </a:solidFill>
                <a:latin typeface="Arial" panose="020B0604020202020204" pitchFamily="34" charset="0"/>
              </a:rPr>
              <a:t>("list"),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document.getElementsByTagName</a:t>
            </a:r>
            <a:r>
              <a:rPr kumimoji="1" lang="en-US" altLang="zh-CN" sz="1800" dirty="0">
                <a:solidFill>
                  <a:schemeClr val="accent2"/>
                </a:solidFill>
                <a:latin typeface="Arial" panose="020B0604020202020204" pitchFamily="34" charset="0"/>
              </a:rPr>
              <a:t>("button")[0];</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oBtn.onclick</a:t>
            </a:r>
            <a:r>
              <a:rPr kumimoji="1" lang="en-US" altLang="zh-CN" sz="1800" dirty="0">
                <a:solidFill>
                  <a:schemeClr val="accent2"/>
                </a:solidFill>
                <a:latin typeface="Arial" panose="020B0604020202020204" pitchFamily="34" charset="0"/>
              </a:rPr>
              <a:t>=function(){</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oList.removeChild</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oList.children</a:t>
            </a:r>
            <a:r>
              <a:rPr kumimoji="1" lang="en-US" altLang="zh-CN" sz="1800" dirty="0">
                <a:solidFill>
                  <a:schemeClr val="accent2"/>
                </a:solidFill>
                <a:latin typeface="Arial" panose="020B0604020202020204" pitchFamily="34" charset="0"/>
              </a:rPr>
              <a:t>[2]);</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this.disabled</a:t>
            </a:r>
            <a:r>
              <a:rPr kumimoji="1" lang="en-US" altLang="zh-CN" sz="1800" dirty="0">
                <a:solidFill>
                  <a:schemeClr val="accent2"/>
                </a:solidFill>
                <a:latin typeface="Arial" panose="020B0604020202020204" pitchFamily="34" charset="0"/>
              </a:rPr>
              <a:t>=true;  //</a:t>
            </a:r>
            <a:r>
              <a:rPr kumimoji="1" lang="zh-CN" altLang="en-US" sz="1800" dirty="0">
                <a:solidFill>
                  <a:schemeClr val="accent2"/>
                </a:solidFill>
                <a:latin typeface="Arial" panose="020B0604020202020204" pitchFamily="34" charset="0"/>
              </a:rPr>
              <a:t>使用一次后禁用该按钮</a:t>
            </a: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&lt;/script&gt;</a:t>
            </a:r>
          </a:p>
        </p:txBody>
      </p:sp>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42519324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47459" name="Rectangle 3"/>
          <p:cNvSpPr>
            <a:spLocks noGrp="1" noChangeArrowheads="1"/>
          </p:cNvSpPr>
          <p:nvPr>
            <p:ph type="body" idx="1"/>
          </p:nvPr>
        </p:nvSpPr>
        <p:spPr>
          <a:xfrm>
            <a:off x="1417861" y="901702"/>
            <a:ext cx="8820150" cy="4302125"/>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元素节点操作</a:t>
            </a:r>
            <a:endParaRPr lang="en-US" altLang="zh-CN" b="1" dirty="0" smtClean="0">
              <a:effectLst/>
              <a:latin typeface="+mn-ea"/>
            </a:endParaRP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4</a:t>
            </a:r>
            <a:r>
              <a:rPr lang="zh-CN" altLang="zh-CN" b="1" dirty="0" smtClean="0">
                <a:effectLst/>
                <a:latin typeface="+mn-ea"/>
              </a:rPr>
              <a:t>）替换节点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i="1" dirty="0" smtClean="0">
                <a:effectLst/>
                <a:latin typeface="+mn-ea"/>
              </a:rPr>
              <a:t>parent</a:t>
            </a:r>
            <a:r>
              <a:rPr lang="en-US" altLang="zh-CN" b="1" dirty="0" smtClean="0">
                <a:effectLst/>
                <a:latin typeface="+mn-ea"/>
              </a:rPr>
              <a:t>.</a:t>
            </a:r>
            <a:r>
              <a:rPr lang="en-US" altLang="zh-CN" dirty="0" smtClean="0">
                <a:effectLst/>
                <a:latin typeface="+mn-ea"/>
              </a:rPr>
              <a:t> </a:t>
            </a:r>
            <a:r>
              <a:rPr lang="en-US" altLang="zh-CN" b="1" dirty="0" smtClean="0">
                <a:effectLst/>
                <a:latin typeface="+mn-ea"/>
              </a:rPr>
              <a:t>replace (</a:t>
            </a:r>
            <a:r>
              <a:rPr lang="en-US" altLang="zh-CN" b="1" i="1" dirty="0" err="1" smtClean="0">
                <a:effectLst/>
                <a:latin typeface="+mn-ea"/>
              </a:rPr>
              <a:t>newnode</a:t>
            </a:r>
            <a:r>
              <a:rPr lang="en-US" altLang="zh-CN" b="1" dirty="0" err="1" smtClean="0">
                <a:effectLst/>
                <a:latin typeface="+mn-ea"/>
              </a:rPr>
              <a:t>,</a:t>
            </a:r>
            <a:r>
              <a:rPr lang="en-US" altLang="zh-CN" b="1" i="1" dirty="0" err="1" smtClean="0">
                <a:effectLst/>
                <a:latin typeface="+mn-ea"/>
              </a:rPr>
              <a:t>oldnode</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parent</a:t>
            </a:r>
            <a:r>
              <a:rPr lang="zh-CN" altLang="zh-CN" dirty="0" smtClean="0">
                <a:effectLst/>
                <a:latin typeface="+mn-ea"/>
              </a:rPr>
              <a:t>代表允许插入节点的父节点，</a:t>
            </a:r>
            <a:r>
              <a:rPr lang="en-US" altLang="zh-CN" dirty="0" err="1" smtClean="0">
                <a:effectLst/>
                <a:latin typeface="+mn-ea"/>
              </a:rPr>
              <a:t>newnode</a:t>
            </a:r>
            <a:r>
              <a:rPr lang="zh-CN" altLang="zh-CN" dirty="0" smtClean="0">
                <a:effectLst/>
                <a:latin typeface="+mn-ea"/>
              </a:rPr>
              <a:t>为需要插入的新节点对象，这个新节点可以是文档中某个已存在的节点，或者也可创建新的节点。</a:t>
            </a:r>
            <a:r>
              <a:rPr lang="en-US" altLang="zh-CN" dirty="0" err="1" smtClean="0">
                <a:effectLst/>
                <a:latin typeface="+mn-ea"/>
              </a:rPr>
              <a:t>oldnode</a:t>
            </a:r>
            <a:r>
              <a:rPr lang="zh-CN" altLang="zh-CN" dirty="0" smtClean="0">
                <a:effectLst/>
                <a:latin typeface="+mn-ea"/>
              </a:rPr>
              <a:t>为需要被移除的节点对象。</a:t>
            </a:r>
          </a:p>
        </p:txBody>
      </p:sp>
    </p:spTree>
    <p:extLst>
      <p:ext uri="{BB962C8B-B14F-4D97-AF65-F5344CB8AC3E}">
        <p14:creationId xmlns:p14="http://schemas.microsoft.com/office/powerpoint/2010/main" val="1130043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AutoShape 4"/>
          <p:cNvSpPr>
            <a:spLocks noChangeArrowheads="1"/>
          </p:cNvSpPr>
          <p:nvPr/>
        </p:nvSpPr>
        <p:spPr bwMode="gray">
          <a:xfrm>
            <a:off x="2230621" y="2167469"/>
            <a:ext cx="7900987" cy="43656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a:solidFill>
                  <a:schemeClr val="accent2"/>
                </a:solidFill>
                <a:latin typeface="Arial" panose="020B0604020202020204" pitchFamily="34" charset="0"/>
              </a:rPr>
              <a:t>    &lt;ul id="list"&gt;</a:t>
            </a:r>
          </a:p>
          <a:p>
            <a:pPr algn="l" eaLnBrk="1" hangingPunct="1"/>
            <a:r>
              <a:rPr kumimoji="1" lang="en-US" altLang="zh-CN" sz="1800">
                <a:solidFill>
                  <a:schemeClr val="accent2"/>
                </a:solidFill>
                <a:latin typeface="Arial" panose="020B0604020202020204" pitchFamily="34" charset="0"/>
              </a:rPr>
              <a:t>        &lt;li&gt;HTML5&lt;/li&gt;</a:t>
            </a:r>
          </a:p>
          <a:p>
            <a:pPr algn="l" eaLnBrk="1" hangingPunct="1"/>
            <a:r>
              <a:rPr kumimoji="1" lang="en-US" altLang="zh-CN" sz="1800">
                <a:solidFill>
                  <a:schemeClr val="accent2"/>
                </a:solidFill>
                <a:latin typeface="Arial" panose="020B0604020202020204" pitchFamily="34" charset="0"/>
              </a:rPr>
              <a:t>        &lt;li&gt;CSS3&lt;/li&gt;</a:t>
            </a:r>
          </a:p>
          <a:p>
            <a:pPr algn="l" eaLnBrk="1" hangingPunct="1"/>
            <a:r>
              <a:rPr kumimoji="1" lang="en-US" altLang="zh-CN" sz="1800">
                <a:solidFill>
                  <a:schemeClr val="accent2"/>
                </a:solidFill>
                <a:latin typeface="Arial" panose="020B0604020202020204" pitchFamily="34" charset="0"/>
              </a:rPr>
              <a:t>        &lt;li&gt;JavaScript&lt;/li&gt;</a:t>
            </a:r>
          </a:p>
          <a:p>
            <a:pPr algn="l" eaLnBrk="1" hangingPunct="1"/>
            <a:r>
              <a:rPr kumimoji="1" lang="en-US" altLang="zh-CN" sz="1800">
                <a:solidFill>
                  <a:schemeClr val="accent2"/>
                </a:solidFill>
                <a:latin typeface="Arial" panose="020B0604020202020204" pitchFamily="34" charset="0"/>
              </a:rPr>
              <a:t>    &lt;/ul&gt;</a:t>
            </a:r>
          </a:p>
          <a:p>
            <a:pPr algn="l" eaLnBrk="1" hangingPunct="1"/>
            <a:r>
              <a:rPr kumimoji="1" lang="en-US" altLang="zh-CN" sz="1800">
                <a:solidFill>
                  <a:schemeClr val="accent2"/>
                </a:solidFill>
                <a:latin typeface="Arial" panose="020B0604020202020204" pitchFamily="34" charset="0"/>
              </a:rPr>
              <a:t>    &lt;button&gt;</a:t>
            </a:r>
            <a:r>
              <a:rPr kumimoji="1" lang="zh-CN" altLang="en-US" sz="1800">
                <a:solidFill>
                  <a:schemeClr val="accent2"/>
                </a:solidFill>
                <a:latin typeface="Arial" panose="020B0604020202020204" pitchFamily="34" charset="0"/>
              </a:rPr>
              <a:t>替换第一个列表项</a:t>
            </a:r>
            <a:r>
              <a:rPr kumimoji="1" lang="en-US" altLang="zh-CN" sz="1800">
                <a:solidFill>
                  <a:schemeClr val="accent2"/>
                </a:solidFill>
                <a:latin typeface="Arial" panose="020B0604020202020204" pitchFamily="34" charset="0"/>
              </a:rPr>
              <a:t>&lt;/button&gt;</a:t>
            </a:r>
          </a:p>
          <a:p>
            <a:pPr algn="l" eaLnBrk="1" hangingPunct="1"/>
            <a:r>
              <a:rPr kumimoji="1" lang="en-US" altLang="zh-CN" sz="1800">
                <a:solidFill>
                  <a:schemeClr val="accent2"/>
                </a:solidFill>
                <a:latin typeface="Arial" panose="020B0604020202020204" pitchFamily="34" charset="0"/>
              </a:rPr>
              <a:t>    &lt;script&gt;</a:t>
            </a:r>
          </a:p>
          <a:p>
            <a:pPr algn="l" eaLnBrk="1" hangingPunct="1"/>
            <a:r>
              <a:rPr kumimoji="1" lang="en-US" altLang="zh-CN" sz="1800">
                <a:solidFill>
                  <a:schemeClr val="accent2"/>
                </a:solidFill>
                <a:latin typeface="Arial" panose="020B0604020202020204" pitchFamily="34" charset="0"/>
              </a:rPr>
              <a:t>        let oItem=document.getElementById("list"). children[0],</a:t>
            </a:r>
          </a:p>
          <a:p>
            <a:pPr algn="l" eaLnBrk="1" hangingPunct="1"/>
            <a:r>
              <a:rPr kumimoji="1" lang="en-US" altLang="zh-CN" sz="1800">
                <a:solidFill>
                  <a:schemeClr val="accent2"/>
                </a:solidFill>
                <a:latin typeface="Arial" panose="020B0604020202020204" pitchFamily="34" charset="0"/>
              </a:rPr>
              <a:t>            oBtn=document.getElementsByTagName("button")[0];</a:t>
            </a:r>
          </a:p>
          <a:p>
            <a:pPr algn="l" eaLnBrk="1" hangingPunct="1"/>
            <a:r>
              <a:rPr kumimoji="1" lang="en-US" altLang="zh-CN" sz="1800">
                <a:solidFill>
                  <a:schemeClr val="accent2"/>
                </a:solidFill>
                <a:latin typeface="Arial" panose="020B0604020202020204" pitchFamily="34" charset="0"/>
              </a:rPr>
              <a:t>        oBtn.onclick=function(){</a:t>
            </a:r>
          </a:p>
          <a:p>
            <a:pPr algn="l" eaLnBrk="1" hangingPunct="1"/>
            <a:r>
              <a:rPr kumimoji="1" lang="en-US" altLang="zh-CN" sz="1800">
                <a:solidFill>
                  <a:schemeClr val="accent2"/>
                </a:solidFill>
                <a:latin typeface="Arial" panose="020B0604020202020204" pitchFamily="34" charset="0"/>
              </a:rPr>
              <a:t>            let textnode=document.createTextNode("H5");</a:t>
            </a:r>
          </a:p>
          <a:p>
            <a:pPr algn="l" eaLnBrk="1" hangingPunct="1"/>
            <a:r>
              <a:rPr kumimoji="1" lang="en-US" altLang="zh-CN" sz="1800">
                <a:solidFill>
                  <a:schemeClr val="accent2"/>
                </a:solidFill>
                <a:latin typeface="Arial" panose="020B0604020202020204" pitchFamily="34" charset="0"/>
              </a:rPr>
              <a:t>            oItem.replaceChild(textnode,oItem.firstChild);</a:t>
            </a:r>
          </a:p>
          <a:p>
            <a:pPr algn="l" eaLnBrk="1" hangingPunct="1"/>
            <a:r>
              <a:rPr kumimoji="1" lang="en-US" altLang="zh-CN" sz="1800">
                <a:solidFill>
                  <a:schemeClr val="accent2"/>
                </a:solidFill>
                <a:latin typeface="Arial" panose="020B0604020202020204" pitchFamily="34" charset="0"/>
              </a:rPr>
              <a:t>            this.disabled=true;  //</a:t>
            </a:r>
            <a:r>
              <a:rPr kumimoji="1" lang="zh-CN" altLang="en-US" sz="1800">
                <a:solidFill>
                  <a:schemeClr val="accent2"/>
                </a:solidFill>
                <a:latin typeface="Arial" panose="020B0604020202020204" pitchFamily="34" charset="0"/>
              </a:rPr>
              <a:t>使用一次后禁用该按钮</a:t>
            </a:r>
          </a:p>
          <a:p>
            <a:pPr algn="l" eaLnBrk="1" hangingPunct="1"/>
            <a:r>
              <a:rPr kumimoji="1" lang="zh-CN" altLang="en-US" sz="1800">
                <a:solidFill>
                  <a:schemeClr val="accent2"/>
                </a:solidFill>
                <a:latin typeface="Arial" panose="020B0604020202020204" pitchFamily="34" charset="0"/>
              </a:rPr>
              <a:t>        </a:t>
            </a:r>
            <a:r>
              <a:rPr kumimoji="1" lang="en-US" altLang="zh-CN" sz="1800">
                <a:solidFill>
                  <a:schemeClr val="accent2"/>
                </a:solidFill>
                <a:latin typeface="Arial" panose="020B0604020202020204" pitchFamily="34" charset="0"/>
              </a:rPr>
              <a:t>}</a:t>
            </a:r>
          </a:p>
          <a:p>
            <a:pPr algn="l" eaLnBrk="1" hangingPunct="1"/>
            <a:r>
              <a:rPr kumimoji="1" lang="en-US" altLang="zh-CN" sz="1800">
                <a:solidFill>
                  <a:schemeClr val="accent2"/>
                </a:solidFill>
                <a:latin typeface="Arial" panose="020B0604020202020204" pitchFamily="34" charset="0"/>
              </a:rPr>
              <a:t>    &lt;/script&gt;</a:t>
            </a:r>
          </a:p>
        </p:txBody>
      </p:sp>
      <p:pic>
        <p:nvPicPr>
          <p:cNvPr id="1484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213" y="222782"/>
            <a:ext cx="5937250" cy="1944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Tree>
    <p:extLst>
      <p:ext uri="{BB962C8B-B14F-4D97-AF65-F5344CB8AC3E}">
        <p14:creationId xmlns:p14="http://schemas.microsoft.com/office/powerpoint/2010/main" val="2172257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49507" name="Rectangle 3"/>
          <p:cNvSpPr>
            <a:spLocks noGrp="1" noChangeArrowheads="1"/>
          </p:cNvSpPr>
          <p:nvPr>
            <p:ph type="body" idx="1"/>
          </p:nvPr>
        </p:nvSpPr>
        <p:spPr>
          <a:xfrm>
            <a:off x="1777206" y="908050"/>
            <a:ext cx="8820150" cy="3563938"/>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3. </a:t>
            </a:r>
            <a:r>
              <a:rPr lang="zh-CN" altLang="zh-CN" b="1" dirty="0" smtClean="0">
                <a:effectLst/>
                <a:latin typeface="+mn-ea"/>
              </a:rPr>
              <a:t>属性节点操作</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）获取属性节点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element</a:t>
            </a:r>
            <a:r>
              <a:rPr lang="en-US" altLang="zh-CN" b="1" dirty="0" err="1" smtClean="0">
                <a:effectLst/>
                <a:latin typeface="+mn-ea"/>
              </a:rPr>
              <a:t>.getAttributeNode</a:t>
            </a:r>
            <a:r>
              <a:rPr lang="en-US" altLang="zh-CN" b="1" dirty="0" smtClean="0">
                <a:effectLst/>
                <a:latin typeface="+mn-ea"/>
              </a:rPr>
              <a:t>(</a:t>
            </a:r>
            <a:r>
              <a:rPr lang="en-US" altLang="zh-CN" b="1" i="1" dirty="0" err="1" smtClean="0">
                <a:effectLst/>
                <a:latin typeface="+mn-ea"/>
              </a:rPr>
              <a:t>attributename</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a:t>
            </a:r>
            <a:r>
              <a:rPr lang="en-US" altLang="zh-CN" dirty="0" smtClean="0">
                <a:effectLst/>
                <a:latin typeface="+mn-ea"/>
              </a:rPr>
              <a:t>element</a:t>
            </a:r>
            <a:r>
              <a:rPr lang="zh-CN" altLang="zh-CN" dirty="0" smtClean="0">
                <a:effectLst/>
                <a:latin typeface="+mn-ea"/>
              </a:rPr>
              <a:t>代表当前元素节点，</a:t>
            </a:r>
            <a:r>
              <a:rPr lang="en-US" altLang="zh-CN" dirty="0" err="1" smtClean="0">
                <a:effectLst/>
                <a:latin typeface="+mn-ea"/>
              </a:rPr>
              <a:t>attributename</a:t>
            </a:r>
            <a:r>
              <a:rPr lang="zh-CN" altLang="zh-CN" dirty="0" smtClean="0">
                <a:effectLst/>
                <a:latin typeface="+mn-ea"/>
              </a:rPr>
              <a:t>为属性名称。</a:t>
            </a:r>
          </a:p>
        </p:txBody>
      </p:sp>
    </p:spTree>
    <p:extLst>
      <p:ext uri="{BB962C8B-B14F-4D97-AF65-F5344CB8AC3E}">
        <p14:creationId xmlns:p14="http://schemas.microsoft.com/office/powerpoint/2010/main" val="3513633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AutoShape 4"/>
          <p:cNvSpPr>
            <a:spLocks noChangeArrowheads="1"/>
          </p:cNvSpPr>
          <p:nvPr/>
        </p:nvSpPr>
        <p:spPr bwMode="gray">
          <a:xfrm>
            <a:off x="1417861" y="2054072"/>
            <a:ext cx="7200900" cy="2952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&lt;div id="box" title="top"&gt;&lt;/div&gt;</a:t>
            </a:r>
          </a:p>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t = </a:t>
            </a:r>
            <a:r>
              <a:rPr kumimoji="1" lang="en-US" altLang="zh-CN" sz="2000" dirty="0" err="1">
                <a:solidFill>
                  <a:schemeClr val="accent2"/>
                </a:solidFill>
                <a:latin typeface="Arial" panose="020B0604020202020204" pitchFamily="34" charset="0"/>
              </a:rPr>
              <a:t>document.getElementById</a:t>
            </a:r>
            <a:r>
              <a:rPr kumimoji="1" lang="en-US" altLang="zh-CN" sz="2000" dirty="0">
                <a:solidFill>
                  <a:schemeClr val="accent2"/>
                </a:solidFill>
                <a:latin typeface="Arial" panose="020B0604020202020204" pitchFamily="34" charset="0"/>
              </a:rPr>
              <a:t>("box");</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idAttr</a:t>
            </a:r>
            <a:r>
              <a:rPr kumimoji="1" lang="en-US" altLang="zh-CN" sz="2000" dirty="0">
                <a:solidFill>
                  <a:schemeClr val="accent2"/>
                </a:solidFill>
                <a:latin typeface="Arial" panose="020B0604020202020204" pitchFamily="34" charset="0"/>
              </a:rPr>
              <a:t> = </a:t>
            </a:r>
            <a:r>
              <a:rPr kumimoji="1" lang="en-US" altLang="zh-CN" sz="2000" dirty="0" err="1">
                <a:solidFill>
                  <a:schemeClr val="accent2"/>
                </a:solidFill>
                <a:latin typeface="Arial" panose="020B0604020202020204" pitchFamily="34" charset="0"/>
              </a:rPr>
              <a:t>t.getAttributeNode</a:t>
            </a:r>
            <a:r>
              <a:rPr kumimoji="1" lang="en-US" altLang="zh-CN" sz="2000" dirty="0">
                <a:solidFill>
                  <a:schemeClr val="accent2"/>
                </a:solidFill>
                <a:latin typeface="Arial" panose="020B0604020202020204" pitchFamily="34" charset="0"/>
              </a:rPr>
              <a:t>("title");</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idAttr</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idAttr.nodeType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idAttr.nodeName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idAttr.nodeValue</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&lt;/script&gt;</a:t>
            </a:r>
          </a:p>
        </p:txBody>
      </p:sp>
      <p:sp>
        <p:nvSpPr>
          <p:cNvPr id="150531" name="Rectangle 3"/>
          <p:cNvSpPr txBox="1">
            <a:spLocks noChangeArrowheads="1"/>
          </p:cNvSpPr>
          <p:nvPr/>
        </p:nvSpPr>
        <p:spPr bwMode="auto">
          <a:xfrm>
            <a:off x="1232413" y="797669"/>
            <a:ext cx="933046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a:spcBef>
                <a:spcPct val="20000"/>
              </a:spcBef>
              <a:buClr>
                <a:schemeClr val="tx2"/>
              </a:buClr>
              <a:buFont typeface="Wingdings" panose="05000000000000000000" pitchFamily="2" charset="2"/>
              <a:buNone/>
            </a:pPr>
            <a:r>
              <a:rPr lang="zh-CN" altLang="zh-CN" sz="2000" b="0" dirty="0">
                <a:solidFill>
                  <a:schemeClr val="accent6"/>
                </a:solidFill>
                <a:latin typeface="+mn-ea"/>
                <a:ea typeface="+mn-ea"/>
              </a:rPr>
              <a:t>【例</a:t>
            </a:r>
            <a:r>
              <a:rPr lang="en-US" altLang="zh-CN" sz="2000" b="0" dirty="0">
                <a:solidFill>
                  <a:schemeClr val="accent6"/>
                </a:solidFill>
                <a:latin typeface="+mn-ea"/>
                <a:ea typeface="+mn-ea"/>
              </a:rPr>
              <a:t>6-58</a:t>
            </a:r>
            <a:r>
              <a:rPr lang="zh-CN" altLang="zh-CN" sz="2000" b="0" dirty="0">
                <a:solidFill>
                  <a:schemeClr val="accent6"/>
                </a:solidFill>
                <a:latin typeface="+mn-ea"/>
                <a:ea typeface="+mn-ea"/>
              </a:rPr>
              <a:t>】下面的代码对</a:t>
            </a:r>
            <a:r>
              <a:rPr lang="en-US" altLang="zh-CN" sz="2000" b="0" dirty="0">
                <a:solidFill>
                  <a:schemeClr val="accent6"/>
                </a:solidFill>
                <a:latin typeface="+mn-ea"/>
                <a:ea typeface="+mn-ea"/>
              </a:rPr>
              <a:t>id</a:t>
            </a:r>
            <a:r>
              <a:rPr lang="zh-CN" altLang="zh-CN" sz="2000" b="0" dirty="0">
                <a:solidFill>
                  <a:schemeClr val="accent6"/>
                </a:solidFill>
                <a:latin typeface="+mn-ea"/>
                <a:ea typeface="+mn-ea"/>
              </a:rPr>
              <a:t>名为</a:t>
            </a:r>
            <a:r>
              <a:rPr lang="en-US" altLang="zh-CN" sz="2000" b="0" dirty="0">
                <a:solidFill>
                  <a:schemeClr val="accent6"/>
                </a:solidFill>
                <a:latin typeface="+mn-ea"/>
                <a:ea typeface="+mn-ea"/>
              </a:rPr>
              <a:t>box</a:t>
            </a:r>
            <a:r>
              <a:rPr lang="zh-CN" altLang="zh-CN" sz="2000" b="0" dirty="0">
                <a:solidFill>
                  <a:schemeClr val="accent6"/>
                </a:solidFill>
                <a:latin typeface="+mn-ea"/>
                <a:ea typeface="+mn-ea"/>
              </a:rPr>
              <a:t>的元素节点通过名称</a:t>
            </a:r>
            <a:r>
              <a:rPr lang="en-US" altLang="zh-CN" sz="2000" b="0" dirty="0">
                <a:solidFill>
                  <a:schemeClr val="accent6"/>
                </a:solidFill>
                <a:latin typeface="+mn-ea"/>
                <a:ea typeface="+mn-ea"/>
              </a:rPr>
              <a:t>title</a:t>
            </a:r>
            <a:r>
              <a:rPr lang="zh-CN" altLang="zh-CN" sz="2000" b="0" dirty="0">
                <a:solidFill>
                  <a:schemeClr val="accent6"/>
                </a:solidFill>
                <a:latin typeface="+mn-ea"/>
                <a:ea typeface="+mn-ea"/>
              </a:rPr>
              <a:t>获取属性节点。在</a:t>
            </a:r>
            <a:r>
              <a:rPr lang="en-US" altLang="zh-CN" sz="2000" b="0" dirty="0">
                <a:solidFill>
                  <a:schemeClr val="accent6"/>
                </a:solidFill>
                <a:latin typeface="+mn-ea"/>
                <a:ea typeface="+mn-ea"/>
              </a:rPr>
              <a:t>Chrome</a:t>
            </a:r>
            <a:r>
              <a:rPr lang="zh-CN" altLang="zh-CN" sz="2000" b="0" dirty="0">
                <a:solidFill>
                  <a:schemeClr val="accent6"/>
                </a:solidFill>
                <a:latin typeface="+mn-ea"/>
                <a:ea typeface="+mn-ea"/>
              </a:rPr>
              <a:t>浏览器开发者工具的</a:t>
            </a:r>
            <a:r>
              <a:rPr lang="en-US" altLang="zh-CN" sz="2000" b="0" dirty="0">
                <a:solidFill>
                  <a:schemeClr val="accent6"/>
                </a:solidFill>
                <a:latin typeface="+mn-ea"/>
                <a:ea typeface="+mn-ea"/>
              </a:rPr>
              <a:t>Console</a:t>
            </a:r>
            <a:r>
              <a:rPr lang="zh-CN" altLang="zh-CN" sz="2000" b="0" dirty="0">
                <a:solidFill>
                  <a:schemeClr val="accent6"/>
                </a:solidFill>
                <a:latin typeface="+mn-ea"/>
                <a:ea typeface="+mn-ea"/>
              </a:rPr>
              <a:t>面板中输出该属性节点及节点的三种基本属性，结果如图</a:t>
            </a:r>
            <a:r>
              <a:rPr lang="en-US" altLang="zh-CN" sz="2000" b="0" dirty="0">
                <a:solidFill>
                  <a:schemeClr val="accent6"/>
                </a:solidFill>
                <a:latin typeface="+mn-ea"/>
                <a:ea typeface="+mn-ea"/>
              </a:rPr>
              <a:t>6-46</a:t>
            </a:r>
            <a:r>
              <a:rPr lang="zh-CN" altLang="zh-CN" sz="2000" b="0" dirty="0">
                <a:solidFill>
                  <a:schemeClr val="accent6"/>
                </a:solidFill>
                <a:latin typeface="+mn-ea"/>
                <a:ea typeface="+mn-ea"/>
              </a:rPr>
              <a:t>所示</a:t>
            </a:r>
            <a:r>
              <a:rPr lang="zh-CN" altLang="zh-CN" sz="2000" b="0" dirty="0" smtClean="0">
                <a:solidFill>
                  <a:schemeClr val="accent6"/>
                </a:solidFill>
                <a:latin typeface="+mn-ea"/>
                <a:ea typeface="+mn-ea"/>
              </a:rPr>
              <a:t>。</a:t>
            </a:r>
            <a:r>
              <a:rPr lang="en-US" altLang="zh-CN" sz="2000" b="0" dirty="0" smtClean="0">
                <a:solidFill>
                  <a:schemeClr val="accent6"/>
                </a:solidFill>
                <a:latin typeface="+mn-ea"/>
                <a:ea typeface="+mn-ea"/>
              </a:rPr>
              <a:t>          </a:t>
            </a:r>
            <a:endParaRPr lang="zh-CN" altLang="zh-CN" sz="2000" b="0" dirty="0">
              <a:solidFill>
                <a:schemeClr val="accent6"/>
              </a:solidFill>
              <a:latin typeface="+mn-ea"/>
              <a:ea typeface="+mn-ea"/>
            </a:endParaRPr>
          </a:p>
        </p:txBody>
      </p:sp>
      <p:pic>
        <p:nvPicPr>
          <p:cNvPr id="15053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709" y="3789040"/>
            <a:ext cx="2162175" cy="161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2" name="矩形 1"/>
          <p:cNvSpPr/>
          <p:nvPr/>
        </p:nvSpPr>
        <p:spPr>
          <a:xfrm>
            <a:off x="7466533" y="5517232"/>
            <a:ext cx="4519186" cy="369332"/>
          </a:xfrm>
          <a:prstGeom prst="rect">
            <a:avLst/>
          </a:prstGeom>
        </p:spPr>
        <p:txBody>
          <a:bodyPr wrap="none">
            <a:spAutoFit/>
          </a:bodyPr>
          <a:lstStyle/>
          <a:p>
            <a:pPr>
              <a:spcBef>
                <a:spcPct val="20000"/>
              </a:spcBef>
              <a:buClr>
                <a:schemeClr val="tx2"/>
              </a:buClr>
            </a:pPr>
            <a:r>
              <a:rPr lang="zh-CN" altLang="zh-CN" dirty="0">
                <a:solidFill>
                  <a:schemeClr val="accent6"/>
                </a:solidFill>
              </a:rPr>
              <a:t>图</a:t>
            </a:r>
            <a:r>
              <a:rPr lang="en-US" altLang="zh-CN" dirty="0">
                <a:solidFill>
                  <a:schemeClr val="accent6"/>
                </a:solidFill>
              </a:rPr>
              <a:t>6-46 </a:t>
            </a:r>
            <a:r>
              <a:rPr lang="en-US" altLang="zh-CN" dirty="0" err="1">
                <a:solidFill>
                  <a:schemeClr val="accent6"/>
                </a:solidFill>
              </a:rPr>
              <a:t>getAttributeNode</a:t>
            </a:r>
            <a:r>
              <a:rPr lang="zh-CN" altLang="zh-CN" dirty="0">
                <a:solidFill>
                  <a:schemeClr val="accent6"/>
                </a:solidFill>
              </a:rPr>
              <a:t>方法获取属性节点</a:t>
            </a:r>
          </a:p>
        </p:txBody>
      </p:sp>
    </p:spTree>
    <p:extLst>
      <p:ext uri="{BB962C8B-B14F-4D97-AF65-F5344CB8AC3E}">
        <p14:creationId xmlns:p14="http://schemas.microsoft.com/office/powerpoint/2010/main" val="20149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1356792"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51555" name="Rectangle 3"/>
          <p:cNvSpPr>
            <a:spLocks noGrp="1" noChangeArrowheads="1"/>
          </p:cNvSpPr>
          <p:nvPr>
            <p:ph type="body" idx="1"/>
          </p:nvPr>
        </p:nvSpPr>
        <p:spPr>
          <a:xfrm>
            <a:off x="1273845" y="908051"/>
            <a:ext cx="8820150" cy="2808981"/>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3. </a:t>
            </a:r>
            <a:r>
              <a:rPr lang="zh-CN" altLang="zh-CN" b="1" dirty="0" smtClean="0">
                <a:effectLst/>
                <a:latin typeface="+mn-ea"/>
              </a:rPr>
              <a:t>属性节点操作</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）创建属性节点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其格式为：</a:t>
            </a: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err="1" smtClean="0">
                <a:effectLst/>
                <a:latin typeface="+mn-ea"/>
              </a:rPr>
              <a:t>document.createAttribute</a:t>
            </a:r>
            <a:r>
              <a:rPr lang="en-US" altLang="zh-CN" b="1" i="1" dirty="0" smtClean="0">
                <a:effectLst/>
                <a:latin typeface="+mn-ea"/>
              </a:rPr>
              <a:t> </a:t>
            </a:r>
            <a:r>
              <a:rPr lang="en-US" altLang="zh-CN" b="1" dirty="0" smtClean="0">
                <a:effectLst/>
                <a:latin typeface="+mn-ea"/>
              </a:rPr>
              <a:t>(</a:t>
            </a:r>
            <a:r>
              <a:rPr lang="en-US" altLang="zh-CN" b="1" i="1" dirty="0" err="1" smtClean="0">
                <a:effectLst/>
                <a:latin typeface="+mn-ea"/>
              </a:rPr>
              <a:t>attributename</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【例</a:t>
            </a:r>
            <a:r>
              <a:rPr lang="en-US" altLang="zh-CN" dirty="0" smtClean="0">
                <a:effectLst/>
                <a:latin typeface="+mn-ea"/>
              </a:rPr>
              <a:t>6-59</a:t>
            </a:r>
            <a:r>
              <a:rPr lang="zh-CN" altLang="zh-CN" dirty="0" smtClean="0">
                <a:effectLst/>
                <a:latin typeface="+mn-ea"/>
              </a:rPr>
              <a:t>】下面的代码通过创建了一个名称为</a:t>
            </a:r>
            <a:r>
              <a:rPr lang="en-US" altLang="zh-CN" dirty="0" smtClean="0">
                <a:effectLst/>
                <a:latin typeface="+mn-ea"/>
              </a:rPr>
              <a:t>class</a:t>
            </a:r>
            <a:r>
              <a:rPr lang="zh-CN" altLang="zh-CN" dirty="0" smtClean="0">
                <a:effectLst/>
                <a:latin typeface="+mn-ea"/>
              </a:rPr>
              <a:t>的属性节点，并对其赋值。</a:t>
            </a:r>
          </a:p>
        </p:txBody>
      </p:sp>
      <p:sp>
        <p:nvSpPr>
          <p:cNvPr id="151556" name="AutoShape 4"/>
          <p:cNvSpPr>
            <a:spLocks noChangeArrowheads="1"/>
          </p:cNvSpPr>
          <p:nvPr/>
        </p:nvSpPr>
        <p:spPr bwMode="gray">
          <a:xfrm>
            <a:off x="1849909" y="3827414"/>
            <a:ext cx="5905500" cy="15573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att</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document.createAttribute</a:t>
            </a:r>
            <a:r>
              <a:rPr kumimoji="1" lang="en-US" altLang="zh-CN" sz="2000" dirty="0">
                <a:solidFill>
                  <a:schemeClr val="accent2"/>
                </a:solidFill>
                <a:latin typeface="Arial" panose="020B0604020202020204" pitchFamily="34" charset="0"/>
              </a:rPr>
              <a:t>("class");</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att.nodeValue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democlass</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att</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&lt;/script&gt;</a:t>
            </a:r>
          </a:p>
        </p:txBody>
      </p:sp>
      <p:pic>
        <p:nvPicPr>
          <p:cNvPr id="15155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044" y="5619750"/>
            <a:ext cx="2317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955422" y="5713968"/>
            <a:ext cx="3694473" cy="369332"/>
          </a:xfrm>
          <a:prstGeom prst="rect">
            <a:avLst/>
          </a:prstGeom>
        </p:spPr>
        <p:txBody>
          <a:bodyPr wrap="none">
            <a:spAutoFit/>
          </a:bodyPr>
          <a:lstStyle/>
          <a:p>
            <a:pPr>
              <a:buFont typeface="Wingdings" panose="05000000000000000000" pitchFamily="2" charset="2"/>
              <a:buNone/>
            </a:pPr>
            <a:r>
              <a:rPr lang="en-US" altLang="zh-CN" dirty="0" err="1">
                <a:solidFill>
                  <a:srgbClr val="0000FF"/>
                </a:solidFill>
                <a:latin typeface="+mn-ea"/>
              </a:rPr>
              <a:t>createAttribute</a:t>
            </a:r>
            <a:r>
              <a:rPr lang="zh-CN" altLang="zh-CN" dirty="0">
                <a:solidFill>
                  <a:srgbClr val="0000FF"/>
                </a:solidFill>
                <a:latin typeface="+mn-ea"/>
              </a:rPr>
              <a:t>方法创建属性节点</a:t>
            </a:r>
          </a:p>
        </p:txBody>
      </p:sp>
    </p:spTree>
    <p:extLst>
      <p:ext uri="{BB962C8B-B14F-4D97-AF65-F5344CB8AC3E}">
        <p14:creationId xmlns:p14="http://schemas.microsoft.com/office/powerpoint/2010/main" val="410126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52579" name="Rectangle 3"/>
          <p:cNvSpPr>
            <a:spLocks noGrp="1" noChangeArrowheads="1"/>
          </p:cNvSpPr>
          <p:nvPr>
            <p:ph type="body" idx="1"/>
          </p:nvPr>
        </p:nvSpPr>
        <p:spPr>
          <a:xfrm>
            <a:off x="1181770" y="915888"/>
            <a:ext cx="8820150" cy="2225080"/>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6.9.4  DOM</a:t>
            </a:r>
            <a:r>
              <a:rPr kumimoji="1" lang="zh-CN" altLang="en-US" b="1" dirty="0" smtClean="0">
                <a:solidFill>
                  <a:schemeClr val="accent1"/>
                </a:solidFill>
                <a:effectLst/>
                <a:latin typeface="+mn-ea"/>
              </a:rPr>
              <a:t>节点的操作</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3. </a:t>
            </a:r>
            <a:r>
              <a:rPr lang="zh-CN" altLang="zh-CN" b="1" dirty="0" smtClean="0">
                <a:effectLst/>
                <a:latin typeface="+mn-ea"/>
              </a:rPr>
              <a:t>属性节点操作</a:t>
            </a:r>
          </a:p>
          <a:p>
            <a:pPr>
              <a:buFont typeface="Wingdings" panose="05000000000000000000" pitchFamily="2" charset="2"/>
              <a:buNone/>
            </a:pPr>
            <a:r>
              <a:rPr lang="zh-CN" altLang="zh-CN" b="1" dirty="0" smtClean="0">
                <a:effectLst/>
                <a:latin typeface="+mn-ea"/>
              </a:rPr>
              <a:t>（</a:t>
            </a:r>
            <a:r>
              <a:rPr lang="en-US" altLang="zh-CN" b="1" dirty="0" smtClean="0">
                <a:effectLst/>
                <a:latin typeface="+mn-ea"/>
              </a:rPr>
              <a:t>3</a:t>
            </a:r>
            <a:r>
              <a:rPr lang="zh-CN" altLang="zh-CN" b="1" dirty="0" smtClean="0">
                <a:effectLst/>
                <a:latin typeface="+mn-ea"/>
              </a:rPr>
              <a:t>）添加属性节点</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其格式为：</a:t>
            </a: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i="1" dirty="0" err="1" smtClean="0">
                <a:effectLst/>
                <a:latin typeface="+mn-ea"/>
              </a:rPr>
              <a:t>element</a:t>
            </a:r>
            <a:r>
              <a:rPr lang="en-US" altLang="zh-CN" b="1" dirty="0" err="1" smtClean="0">
                <a:effectLst/>
                <a:latin typeface="+mn-ea"/>
              </a:rPr>
              <a:t>.setAttributeNode</a:t>
            </a:r>
            <a:r>
              <a:rPr lang="en-US" altLang="zh-CN" b="1" dirty="0" smtClean="0">
                <a:effectLst/>
                <a:latin typeface="+mn-ea"/>
              </a:rPr>
              <a:t>(</a:t>
            </a:r>
            <a:r>
              <a:rPr lang="en-US" altLang="zh-CN" b="1" i="1" dirty="0" err="1" smtClean="0">
                <a:effectLst/>
                <a:latin typeface="+mn-ea"/>
              </a:rPr>
              <a:t>attributenode</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p:txBody>
      </p:sp>
      <p:sp>
        <p:nvSpPr>
          <p:cNvPr id="152580" name="AutoShape 4"/>
          <p:cNvSpPr>
            <a:spLocks noChangeArrowheads="1"/>
          </p:cNvSpPr>
          <p:nvPr/>
        </p:nvSpPr>
        <p:spPr bwMode="gray">
          <a:xfrm>
            <a:off x="1491332" y="3356992"/>
            <a:ext cx="8510588" cy="27965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1800" dirty="0">
                <a:solidFill>
                  <a:schemeClr val="accent2"/>
                </a:solidFill>
                <a:latin typeface="Arial" panose="020B0604020202020204" pitchFamily="34" charset="0"/>
              </a:rPr>
              <a:t>&lt;script&gt;</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oDiv</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document.getElementById</a:t>
            </a:r>
            <a:r>
              <a:rPr kumimoji="1" lang="en-US" altLang="zh-CN" sz="1800" dirty="0">
                <a:solidFill>
                  <a:schemeClr val="accent2"/>
                </a:solidFill>
                <a:latin typeface="Arial" panose="020B0604020202020204" pitchFamily="34" charset="0"/>
              </a:rPr>
              <a:t>("box"),</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document.getElementsByTagName</a:t>
            </a:r>
            <a:r>
              <a:rPr kumimoji="1" lang="en-US" altLang="zh-CN" sz="1800" dirty="0">
                <a:solidFill>
                  <a:schemeClr val="accent2"/>
                </a:solidFill>
                <a:latin typeface="Arial" panose="020B0604020202020204" pitchFamily="34" charset="0"/>
              </a:rPr>
              <a:t>("button")[0],</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att</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document.createAttribute</a:t>
            </a:r>
            <a:r>
              <a:rPr kumimoji="1" lang="en-US" altLang="zh-CN" sz="1800" dirty="0">
                <a:solidFill>
                  <a:schemeClr val="accent2"/>
                </a:solidFill>
                <a:latin typeface="Arial" panose="020B0604020202020204" pitchFamily="34" charset="0"/>
              </a:rPr>
              <a:t>("class");</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att.value</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democlass</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a:t>
            </a:r>
            <a:r>
              <a:rPr kumimoji="1" lang="en-US" altLang="zh-CN" sz="1800" dirty="0" err="1">
                <a:solidFill>
                  <a:schemeClr val="accent2"/>
                </a:solidFill>
                <a:latin typeface="Arial" panose="020B0604020202020204" pitchFamily="34" charset="0"/>
              </a:rPr>
              <a:t>oBtn.onclick</a:t>
            </a:r>
            <a:r>
              <a:rPr kumimoji="1" lang="en-US" altLang="zh-CN" sz="1800" dirty="0">
                <a:solidFill>
                  <a:schemeClr val="accent2"/>
                </a:solidFill>
                <a:latin typeface="Arial" panose="020B0604020202020204" pitchFamily="34" charset="0"/>
              </a:rPr>
              <a:t>=function(){</a:t>
            </a:r>
          </a:p>
          <a:p>
            <a:pPr algn="l" eaLnBrk="1" hangingPunct="1"/>
            <a:r>
              <a:rPr kumimoji="1" lang="en-US" altLang="zh-CN" sz="1800" dirty="0">
                <a:solidFill>
                  <a:schemeClr val="accent2"/>
                </a:solidFill>
                <a:latin typeface="Arial" panose="020B0604020202020204" pitchFamily="34" charset="0"/>
              </a:rPr>
              <a:t>            let </a:t>
            </a:r>
            <a:r>
              <a:rPr kumimoji="1" lang="en-US" altLang="zh-CN" sz="1800" dirty="0" err="1">
                <a:solidFill>
                  <a:schemeClr val="accent2"/>
                </a:solidFill>
                <a:latin typeface="Arial" panose="020B0604020202020204" pitchFamily="34" charset="0"/>
              </a:rPr>
              <a:t>divSetAttr</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oDiv.setAttributeNode</a:t>
            </a:r>
            <a:r>
              <a:rPr kumimoji="1" lang="en-US" altLang="zh-CN" sz="1800" dirty="0">
                <a:solidFill>
                  <a:schemeClr val="accent2"/>
                </a:solidFill>
                <a:latin typeface="Arial" panose="020B0604020202020204" pitchFamily="34" charset="0"/>
              </a:rPr>
              <a:t>(</a:t>
            </a:r>
            <a:r>
              <a:rPr kumimoji="1" lang="en-US" altLang="zh-CN" sz="1800" dirty="0" err="1">
                <a:solidFill>
                  <a:schemeClr val="accent2"/>
                </a:solidFill>
                <a:latin typeface="Arial" panose="020B0604020202020204" pitchFamily="34" charset="0"/>
              </a:rPr>
              <a:t>att</a:t>
            </a:r>
            <a:r>
              <a:rPr kumimoji="1" lang="en-US" altLang="zh-CN" sz="1800" dirty="0">
                <a:solidFill>
                  <a:schemeClr val="accent2"/>
                </a:solidFill>
                <a:latin typeface="Arial" panose="020B0604020202020204" pitchFamily="34" charset="0"/>
              </a:rPr>
              <a:t>);  //</a:t>
            </a:r>
            <a:r>
              <a:rPr kumimoji="1" lang="zh-CN" altLang="en-US" sz="1800" dirty="0">
                <a:solidFill>
                  <a:schemeClr val="accent2"/>
                </a:solidFill>
                <a:latin typeface="Arial" panose="020B0604020202020204" pitchFamily="34" charset="0"/>
              </a:rPr>
              <a:t>添加属性节点</a:t>
            </a: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console.log(</a:t>
            </a:r>
            <a:r>
              <a:rPr kumimoji="1" lang="en-US" altLang="zh-CN" sz="1800" dirty="0" err="1">
                <a:solidFill>
                  <a:schemeClr val="accent2"/>
                </a:solidFill>
                <a:latin typeface="Arial" panose="020B0604020202020204" pitchFamily="34" charset="0"/>
              </a:rPr>
              <a:t>divSetAttr</a:t>
            </a:r>
            <a:r>
              <a:rPr kumimoji="1" lang="en-US" altLang="zh-CN" sz="1800" dirty="0">
                <a:solidFill>
                  <a:schemeClr val="accent2"/>
                </a:solidFill>
                <a:latin typeface="Arial" panose="020B0604020202020204" pitchFamily="34" charset="0"/>
              </a:rPr>
              <a:t>);   //</a:t>
            </a:r>
            <a:r>
              <a:rPr kumimoji="1" lang="zh-CN" altLang="en-US" sz="1800" dirty="0">
                <a:solidFill>
                  <a:schemeClr val="accent2"/>
                </a:solidFill>
                <a:latin typeface="Arial" panose="020B0604020202020204" pitchFamily="34" charset="0"/>
              </a:rPr>
              <a:t>输出添加属性节点方法的返回值</a:t>
            </a:r>
          </a:p>
          <a:p>
            <a:pPr algn="l" eaLnBrk="1" hangingPunct="1"/>
            <a:r>
              <a:rPr kumimoji="1" lang="zh-CN" altLang="en-US" sz="1800" dirty="0">
                <a:solidFill>
                  <a:schemeClr val="accent2"/>
                </a:solidFill>
                <a:latin typeface="Arial" panose="020B0604020202020204" pitchFamily="34" charset="0"/>
              </a:rPr>
              <a:t>        </a:t>
            </a:r>
            <a:r>
              <a:rPr kumimoji="1" lang="en-US" altLang="zh-CN" sz="1800" dirty="0">
                <a:solidFill>
                  <a:schemeClr val="accent2"/>
                </a:solidFill>
                <a:latin typeface="Arial" panose="020B0604020202020204" pitchFamily="34" charset="0"/>
              </a:rPr>
              <a:t>}</a:t>
            </a:r>
          </a:p>
          <a:p>
            <a:pPr algn="l" eaLnBrk="1" hangingPunct="1"/>
            <a:r>
              <a:rPr kumimoji="1" lang="en-US" altLang="zh-CN" sz="1800" dirty="0">
                <a:solidFill>
                  <a:schemeClr val="accent2"/>
                </a:solidFill>
                <a:latin typeface="Arial" panose="020B0604020202020204" pitchFamily="34" charset="0"/>
              </a:rPr>
              <a:t>    &lt;/script&gt;</a:t>
            </a:r>
          </a:p>
        </p:txBody>
      </p:sp>
      <p:pic>
        <p:nvPicPr>
          <p:cNvPr id="15258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6453" y="480169"/>
            <a:ext cx="4610100" cy="274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51760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6.9  DOM</a:t>
            </a:r>
            <a:r>
              <a:rPr lang="zh-CN" altLang="en-US" kern="1200" dirty="0">
                <a:latin typeface="+mj-ea"/>
              </a:rPr>
              <a:t>对象及操作</a:t>
            </a:r>
          </a:p>
        </p:txBody>
      </p:sp>
      <p:sp>
        <p:nvSpPr>
          <p:cNvPr id="153603" name="Rectangle 3"/>
          <p:cNvSpPr>
            <a:spLocks noGrp="1" noChangeArrowheads="1"/>
          </p:cNvSpPr>
          <p:nvPr>
            <p:ph type="body" idx="1"/>
          </p:nvPr>
        </p:nvSpPr>
        <p:spPr>
          <a:xfrm>
            <a:off x="1439864" y="847514"/>
            <a:ext cx="8820150" cy="46196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6.9.5  DOM</a:t>
            </a:r>
            <a:r>
              <a:rPr kumimoji="1" lang="zh-CN" altLang="en-US" b="1" dirty="0" smtClean="0">
                <a:solidFill>
                  <a:schemeClr val="accent1"/>
                </a:solidFill>
                <a:effectLst/>
                <a:latin typeface="+mn-ea"/>
              </a:rPr>
              <a:t>对象案例实践</a:t>
            </a:r>
            <a:endParaRPr kumimoji="1" lang="en-US" altLang="zh-CN" b="1" dirty="0" smtClean="0">
              <a:solidFill>
                <a:schemeClr val="accent1"/>
              </a:solidFill>
              <a:effectLst/>
              <a:latin typeface="+mn-ea"/>
            </a:endParaRPr>
          </a:p>
        </p:txBody>
      </p:sp>
      <p:pic>
        <p:nvPicPr>
          <p:cNvPr id="15360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136" y="1309476"/>
            <a:ext cx="7088187"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463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1"/>
          </p:nvPr>
        </p:nvSpPr>
        <p:spPr>
          <a:xfrm>
            <a:off x="1561877" y="908720"/>
            <a:ext cx="8388350" cy="4248472"/>
          </a:xfrm>
        </p:spPr>
        <p:txBody>
          <a:bodyPr/>
          <a:lstStyle/>
          <a:p>
            <a:pPr eaLnBrk="1" hangingPunct="1">
              <a:defRPr/>
            </a:pPr>
            <a:r>
              <a:rPr lang="en-US" altLang="zh-CN" dirty="0" smtClean="0">
                <a:latin typeface="+mn-ea"/>
              </a:rPr>
              <a:t>【</a:t>
            </a:r>
            <a:r>
              <a:rPr lang="zh-CN" altLang="en-US" dirty="0" smtClean="0">
                <a:latin typeface="+mn-ea"/>
              </a:rPr>
              <a:t>例</a:t>
            </a:r>
            <a:r>
              <a:rPr lang="en-US" altLang="zh-CN" dirty="0" smtClean="0">
                <a:latin typeface="+mn-ea"/>
              </a:rPr>
              <a:t>6-3】</a:t>
            </a:r>
            <a:r>
              <a:rPr lang="zh-CN" altLang="en-US" dirty="0" smtClean="0">
                <a:latin typeface="+mn-ea"/>
              </a:rPr>
              <a:t>为案例网站首页中的“注册”按钮编写</a:t>
            </a:r>
            <a:r>
              <a:rPr lang="en-US" altLang="zh-CN" dirty="0" smtClean="0">
                <a:latin typeface="+mn-ea"/>
              </a:rPr>
              <a:t>JavaScript</a:t>
            </a:r>
            <a:r>
              <a:rPr lang="zh-CN" altLang="en-US" dirty="0" smtClean="0">
                <a:latin typeface="+mn-ea"/>
              </a:rPr>
              <a:t>代码，以实现单击该按钮时在本窗口打开注册页面的功能。按钮的代码如下：</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buFont typeface="Wingdings" panose="05000000000000000000" pitchFamily="2" charset="2"/>
              <a:buNone/>
              <a:defRPr/>
            </a:pPr>
            <a:r>
              <a:rPr lang="zh-CN" altLang="en-US" dirty="0" smtClean="0">
                <a:latin typeface="+mn-ea"/>
              </a:rPr>
              <a:t>    其中</a:t>
            </a:r>
            <a:r>
              <a:rPr lang="en-US" altLang="zh-CN" dirty="0" err="1" smtClean="0">
                <a:latin typeface="+mn-ea"/>
              </a:rPr>
              <a:t>window.open</a:t>
            </a:r>
            <a:r>
              <a:rPr lang="en-US" altLang="zh-CN" dirty="0" smtClean="0">
                <a:latin typeface="+mn-ea"/>
              </a:rPr>
              <a:t>()</a:t>
            </a:r>
            <a:r>
              <a:rPr lang="zh-CN" altLang="en-US" dirty="0" smtClean="0">
                <a:latin typeface="+mn-ea"/>
              </a:rPr>
              <a:t>是窗口对象的打开函数，其功能是根据页面地址、窗口名称、窗口特征打开一个窗口，或查找一个已命名的窗口。</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en-US" altLang="zh-CN" dirty="0" smtClean="0">
              <a:latin typeface="+mn-ea"/>
            </a:endParaRPr>
          </a:p>
        </p:txBody>
      </p:sp>
      <p:sp>
        <p:nvSpPr>
          <p:cNvPr id="15363" name="AutoShape 3"/>
          <p:cNvSpPr>
            <a:spLocks noChangeArrowheads="1"/>
          </p:cNvSpPr>
          <p:nvPr/>
        </p:nvSpPr>
        <p:spPr bwMode="gray">
          <a:xfrm>
            <a:off x="2023665" y="1772816"/>
            <a:ext cx="8137525" cy="7191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&lt;input type="button" value="</a:t>
            </a:r>
            <a:r>
              <a:rPr kumimoji="1" lang="zh-CN" altLang="en-US" sz="2000" dirty="0">
                <a:solidFill>
                  <a:schemeClr val="accent2"/>
                </a:solidFill>
                <a:latin typeface="Arial" panose="020B0604020202020204" pitchFamily="34" charset="0"/>
              </a:rPr>
              <a:t>注册</a:t>
            </a:r>
            <a:r>
              <a:rPr kumimoji="1" lang="en-US" altLang="zh-CN" sz="2000" dirty="0">
                <a:solidFill>
                  <a:schemeClr val="accent2"/>
                </a:solidFill>
                <a:latin typeface="Arial" panose="020B0604020202020204" pitchFamily="34" charset="0"/>
              </a:rPr>
              <a:t>"  id="</a:t>
            </a:r>
            <a:r>
              <a:rPr kumimoji="1" lang="en-US" altLang="zh-CN" sz="2000" dirty="0" err="1">
                <a:solidFill>
                  <a:schemeClr val="accent2"/>
                </a:solidFill>
                <a:latin typeface="Arial" panose="020B0604020202020204" pitchFamily="34" charset="0"/>
              </a:rPr>
              <a:t>reg</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err="1">
                <a:solidFill>
                  <a:schemeClr val="accent2"/>
                </a:solidFill>
                <a:latin typeface="Arial" panose="020B0604020202020204" pitchFamily="34" charset="0"/>
              </a:rPr>
              <a:t>onClick</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javascript:window.open</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zhuce</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reg.html','_self</a:t>
            </a:r>
            <a:r>
              <a:rPr kumimoji="1" lang="en-US" altLang="zh-CN" sz="2000" dirty="0">
                <a:solidFill>
                  <a:schemeClr val="accent2"/>
                </a:solidFill>
                <a:latin typeface="Arial" panose="020B0604020202020204" pitchFamily="34" charset="0"/>
              </a:rPr>
              <a:t>')" /&gt;</a:t>
            </a:r>
          </a:p>
        </p:txBody>
      </p:sp>
      <p:sp>
        <p:nvSpPr>
          <p:cNvPr id="4"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49556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489870" y="241300"/>
            <a:ext cx="8810626" cy="4910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
        <p:nvSpPr>
          <p:cNvPr id="154627" name="Rectangle 12"/>
          <p:cNvSpPr>
            <a:spLocks noChangeArrowheads="1"/>
          </p:cNvSpPr>
          <p:nvPr/>
        </p:nvSpPr>
        <p:spPr bwMode="auto">
          <a:xfrm>
            <a:off x="3988594" y="6303612"/>
            <a:ext cx="42639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zh-CN" altLang="en-US" sz="2000" b="0" dirty="0">
                <a:latin typeface="+mn-ea"/>
                <a:ea typeface="+mn-ea"/>
                <a:cs typeface="Times New Roman" panose="02020603050405020304" pitchFamily="18" charset="0"/>
              </a:rPr>
              <a:t>图</a:t>
            </a:r>
            <a:r>
              <a:rPr kumimoji="1" lang="en-US" altLang="zh-CN" sz="2000" b="0" dirty="0">
                <a:latin typeface="+mn-ea"/>
                <a:ea typeface="+mn-ea"/>
                <a:cs typeface="Times New Roman" panose="02020603050405020304" pitchFamily="18" charset="0"/>
              </a:rPr>
              <a:t>6-51 </a:t>
            </a:r>
            <a:r>
              <a:rPr kumimoji="1" lang="zh-CN" altLang="en-US" sz="2000" b="0" dirty="0">
                <a:latin typeface="+mn-ea"/>
                <a:ea typeface="+mn-ea"/>
                <a:cs typeface="Times New Roman" panose="02020603050405020304" pitchFamily="18" charset="0"/>
              </a:rPr>
              <a:t>浏览器</a:t>
            </a:r>
            <a:r>
              <a:rPr kumimoji="1" lang="en-US" altLang="zh-CN" sz="2000" b="0" dirty="0">
                <a:latin typeface="+mn-ea"/>
                <a:ea typeface="+mn-ea"/>
                <a:cs typeface="Times New Roman" panose="02020603050405020304" pitchFamily="18" charset="0"/>
              </a:rPr>
              <a:t>BOM</a:t>
            </a:r>
            <a:r>
              <a:rPr kumimoji="1" lang="zh-CN" altLang="en-US" sz="2000" b="0" dirty="0">
                <a:latin typeface="+mn-ea"/>
                <a:ea typeface="+mn-ea"/>
                <a:cs typeface="Times New Roman" panose="02020603050405020304" pitchFamily="18" charset="0"/>
              </a:rPr>
              <a:t>对象的层次结构</a:t>
            </a:r>
            <a:endParaRPr kumimoji="1" lang="zh-CN" altLang="en-US" sz="2000" b="0" dirty="0">
              <a:latin typeface="+mn-ea"/>
              <a:ea typeface="+mn-ea"/>
            </a:endParaRPr>
          </a:p>
        </p:txBody>
      </p:sp>
      <p:sp>
        <p:nvSpPr>
          <p:cNvPr id="154628" name="Rectangle 3"/>
          <p:cNvSpPr txBox="1">
            <a:spLocks noChangeArrowheads="1"/>
          </p:cNvSpPr>
          <p:nvPr/>
        </p:nvSpPr>
        <p:spPr bwMode="auto">
          <a:xfrm>
            <a:off x="1561877" y="818093"/>
            <a:ext cx="88201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60375" indent="-460375"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spcBef>
                <a:spcPct val="20000"/>
              </a:spcBef>
              <a:buClr>
                <a:schemeClr val="tx2"/>
              </a:buClr>
              <a:buFont typeface="Wingdings" panose="05000000000000000000" pitchFamily="2" charset="2"/>
              <a:buNone/>
            </a:pPr>
            <a:r>
              <a:rPr kumimoji="1" lang="en-US" altLang="zh-CN" sz="2000" dirty="0">
                <a:solidFill>
                  <a:schemeClr val="accent1"/>
                </a:solidFill>
                <a:latin typeface="+mn-ea"/>
                <a:ea typeface="+mn-ea"/>
              </a:rPr>
              <a:t>6.10.1  BOM</a:t>
            </a:r>
            <a:r>
              <a:rPr kumimoji="1" lang="zh-CN" altLang="en-US" sz="2000" dirty="0">
                <a:solidFill>
                  <a:schemeClr val="accent1"/>
                </a:solidFill>
                <a:latin typeface="+mn-ea"/>
                <a:ea typeface="+mn-ea"/>
              </a:rPr>
              <a:t>简介</a:t>
            </a:r>
            <a:endParaRPr kumimoji="1" lang="en-US" altLang="zh-CN" sz="2000" dirty="0">
              <a:solidFill>
                <a:schemeClr val="accent1"/>
              </a:solidFill>
              <a:latin typeface="+mn-ea"/>
              <a:ea typeface="+mn-ea"/>
            </a:endParaRPr>
          </a:p>
        </p:txBody>
      </p:sp>
      <p:pic>
        <p:nvPicPr>
          <p:cNvPr id="154629" name="Picture 6" descr="B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95" y="1295212"/>
            <a:ext cx="724217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7370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417862" y="228600"/>
            <a:ext cx="669674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
        <p:nvSpPr>
          <p:cNvPr id="155651" name="Rectangle 3"/>
          <p:cNvSpPr>
            <a:spLocks noGrp="1" noChangeArrowheads="1"/>
          </p:cNvSpPr>
          <p:nvPr>
            <p:ph type="body" idx="1"/>
          </p:nvPr>
        </p:nvSpPr>
        <p:spPr>
          <a:xfrm>
            <a:off x="1129829" y="710201"/>
            <a:ext cx="10153128" cy="2124075"/>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6.10.2  </a:t>
            </a:r>
            <a:r>
              <a:rPr kumimoji="1" lang="zh-CN" altLang="en-US" b="1" dirty="0" smtClean="0">
                <a:solidFill>
                  <a:schemeClr val="accent1"/>
                </a:solidFill>
                <a:effectLst/>
                <a:latin typeface="+mn-ea"/>
              </a:rPr>
              <a:t>窗口（</a:t>
            </a:r>
            <a:r>
              <a:rPr kumimoji="1" lang="en-US" altLang="zh-CN" b="1" dirty="0" smtClean="0">
                <a:solidFill>
                  <a:schemeClr val="accent1"/>
                </a:solidFill>
                <a:effectLst/>
                <a:latin typeface="+mn-ea"/>
              </a:rPr>
              <a:t>window</a:t>
            </a:r>
            <a:r>
              <a:rPr kumimoji="1" lang="zh-CN" altLang="en-US" b="1" dirty="0" smtClean="0">
                <a:solidFill>
                  <a:schemeClr val="accent1"/>
                </a:solidFill>
                <a:effectLst/>
                <a:latin typeface="+mn-ea"/>
              </a:rPr>
              <a:t>）对象</a:t>
            </a:r>
          </a:p>
          <a:p>
            <a:pPr eaLnBrk="1" hangingPunct="1">
              <a:buFont typeface="Wingdings" panose="05000000000000000000" pitchFamily="2" charset="2"/>
              <a:buNone/>
            </a:pPr>
            <a:r>
              <a:rPr kumimoji="1" lang="en-US" altLang="zh-CN" b="1" dirty="0">
                <a:latin typeface="+mn-ea"/>
              </a:rPr>
              <a:t>1</a:t>
            </a:r>
            <a:r>
              <a:rPr kumimoji="1" lang="zh-CN" altLang="en-US" b="1" dirty="0">
                <a:latin typeface="+mn-ea"/>
              </a:rPr>
              <a:t>．</a:t>
            </a:r>
            <a:r>
              <a:rPr kumimoji="1" lang="en-US" altLang="zh-CN" b="1" dirty="0">
                <a:latin typeface="+mn-ea"/>
              </a:rPr>
              <a:t>window</a:t>
            </a:r>
            <a:r>
              <a:rPr kumimoji="1" lang="zh-CN" altLang="fr-FR" b="1" dirty="0">
                <a:latin typeface="+mn-ea"/>
              </a:rPr>
              <a:t>对象的方法</a:t>
            </a:r>
            <a:endParaRPr kumimoji="1" lang="en-US" altLang="zh-CN" b="1" dirty="0">
              <a:latin typeface="+mn-ea"/>
            </a:endParaRPr>
          </a:p>
          <a:p>
            <a:pPr eaLnBrk="1" hangingPunct="1">
              <a:buFont typeface="Wingdings" panose="05000000000000000000" pitchFamily="2" charset="2"/>
              <a:buNone/>
            </a:pPr>
            <a:r>
              <a:rPr lang="en-US" altLang="zh-CN" dirty="0">
                <a:latin typeface="+mn-ea"/>
              </a:rPr>
              <a:t>        window</a:t>
            </a:r>
            <a:r>
              <a:rPr lang="zh-CN" altLang="zh-CN" dirty="0">
                <a:latin typeface="+mn-ea"/>
              </a:rPr>
              <a:t>对象处于整个从属关系的最高级，它代表整个浏览器的窗口，并提供了处理窗口的方法和属性。在</a:t>
            </a:r>
            <a:r>
              <a:rPr lang="en-US" altLang="zh-CN" dirty="0">
                <a:latin typeface="+mn-ea"/>
              </a:rPr>
              <a:t>JavaScript</a:t>
            </a:r>
            <a:r>
              <a:rPr lang="zh-CN" altLang="zh-CN" dirty="0">
                <a:latin typeface="+mn-ea"/>
              </a:rPr>
              <a:t>中，对</a:t>
            </a:r>
            <a:r>
              <a:rPr lang="en-US" altLang="zh-CN" dirty="0">
                <a:latin typeface="+mn-ea"/>
              </a:rPr>
              <a:t>window</a:t>
            </a:r>
            <a:r>
              <a:rPr lang="zh-CN" altLang="zh-CN" dirty="0">
                <a:latin typeface="+mn-ea"/>
              </a:rPr>
              <a:t>对象的属性和方法的引用，可以省略“</a:t>
            </a:r>
            <a:r>
              <a:rPr lang="en-US" altLang="zh-CN" dirty="0">
                <a:latin typeface="+mn-ea"/>
              </a:rPr>
              <a:t>window.</a:t>
            </a:r>
            <a:r>
              <a:rPr lang="zh-CN" altLang="zh-CN" dirty="0">
                <a:latin typeface="+mn-ea"/>
              </a:rPr>
              <a:t>”这个前缀，例如，</a:t>
            </a:r>
            <a:r>
              <a:rPr lang="en-US" altLang="zh-CN" dirty="0" err="1">
                <a:latin typeface="+mn-ea"/>
              </a:rPr>
              <a:t>window.alert</a:t>
            </a:r>
            <a:r>
              <a:rPr lang="en-US" altLang="zh-CN" dirty="0">
                <a:latin typeface="+mn-ea"/>
              </a:rPr>
              <a:t>("hello</a:t>
            </a:r>
            <a:r>
              <a:rPr lang="zh-CN" altLang="zh-CN" dirty="0">
                <a:latin typeface="+mn-ea"/>
              </a:rPr>
              <a:t>！</a:t>
            </a:r>
            <a:r>
              <a:rPr lang="en-US" altLang="zh-CN" dirty="0">
                <a:latin typeface="+mn-ea"/>
              </a:rPr>
              <a:t>")</a:t>
            </a:r>
            <a:r>
              <a:rPr lang="zh-CN" altLang="zh-CN" dirty="0">
                <a:latin typeface="+mn-ea"/>
              </a:rPr>
              <a:t>可直接写成</a:t>
            </a:r>
            <a:r>
              <a:rPr lang="en-US" altLang="zh-CN" dirty="0">
                <a:latin typeface="+mn-ea"/>
              </a:rPr>
              <a:t>alert("hello</a:t>
            </a:r>
            <a:r>
              <a:rPr lang="zh-CN" altLang="zh-CN" dirty="0">
                <a:latin typeface="+mn-ea"/>
              </a:rPr>
              <a:t>！</a:t>
            </a:r>
            <a:r>
              <a:rPr lang="en-US" altLang="zh-CN" dirty="0">
                <a:latin typeface="+mn-ea"/>
              </a:rPr>
              <a:t>")</a:t>
            </a:r>
            <a:r>
              <a:rPr lang="zh-CN" altLang="zh-CN" dirty="0">
                <a:latin typeface="+mn-ea"/>
              </a:rPr>
              <a:t>。</a:t>
            </a:r>
            <a:endParaRPr kumimoji="1" lang="zh-CN" altLang="en-US" b="1" dirty="0">
              <a:latin typeface="+mn-ea"/>
            </a:endParaRPr>
          </a:p>
        </p:txBody>
      </p:sp>
      <p:pic>
        <p:nvPicPr>
          <p:cNvPr id="15565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732" y="2636912"/>
            <a:ext cx="6937375"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984342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1489869" y="908721"/>
            <a:ext cx="9145016" cy="1687082"/>
          </a:xfrm>
        </p:spPr>
        <p:txBody>
          <a:bodyPr/>
          <a:lstStyle/>
          <a:p>
            <a:pPr eaLnBrk="1" hangingPunct="1">
              <a:buFont typeface="Wingdings" panose="05000000000000000000" pitchFamily="2" charset="2"/>
              <a:buNone/>
              <a:defRPr/>
            </a:pPr>
            <a:r>
              <a:rPr lang="zh-CN" altLang="zh-CN" dirty="0" smtClean="0">
                <a:effectLst/>
                <a:latin typeface="+mn-ea"/>
              </a:rPr>
              <a:t>【例</a:t>
            </a:r>
            <a:r>
              <a:rPr lang="en-US" altLang="zh-CN" dirty="0" smtClean="0">
                <a:effectLst/>
                <a:latin typeface="+mn-ea"/>
              </a:rPr>
              <a:t>6-61</a:t>
            </a:r>
            <a:r>
              <a:rPr lang="zh-CN" altLang="zh-CN" dirty="0" smtClean="0">
                <a:effectLst/>
                <a:latin typeface="+mn-ea"/>
              </a:rPr>
              <a:t>】案例网站的首页如图</a:t>
            </a:r>
            <a:r>
              <a:rPr lang="en-US" altLang="zh-CN" dirty="0" smtClean="0">
                <a:effectLst/>
                <a:latin typeface="+mn-ea"/>
              </a:rPr>
              <a:t>6-52</a:t>
            </a:r>
            <a:r>
              <a:rPr lang="zh-CN" altLang="zh-CN" dirty="0" smtClean="0">
                <a:effectLst/>
                <a:latin typeface="+mn-ea"/>
              </a:rPr>
              <a:t>所示，为左侧的“登陆”按钮添加</a:t>
            </a:r>
            <a:r>
              <a:rPr lang="en-US" altLang="zh-CN" dirty="0" smtClean="0">
                <a:effectLst/>
                <a:latin typeface="+mn-ea"/>
              </a:rPr>
              <a:t>JavaScript</a:t>
            </a:r>
            <a:r>
              <a:rPr lang="zh-CN" altLang="zh-CN" dirty="0" smtClean="0">
                <a:effectLst/>
                <a:latin typeface="+mn-ea"/>
              </a:rPr>
              <a:t>代码，单击该按钮后在本窗口打开一个提示登陆成功的欢迎页面，而该页面在一个指定的时间后又返回网站首页</a:t>
            </a:r>
            <a:endParaRPr lang="en-US" altLang="zh-CN" dirty="0" smtClean="0">
              <a:effectLst/>
              <a:latin typeface="+mn-ea"/>
            </a:endParaRPr>
          </a:p>
          <a:p>
            <a:pPr eaLnBrk="1" hangingPunct="1">
              <a:buFont typeface="Wingdings" panose="05000000000000000000" pitchFamily="2" charset="2"/>
              <a:buNone/>
              <a:defRPr/>
            </a:pPr>
            <a:r>
              <a:rPr lang="en-US" altLang="zh-CN" dirty="0" smtClean="0">
                <a:effectLst/>
                <a:latin typeface="+mn-ea"/>
              </a:rPr>
              <a:t>index.html</a:t>
            </a:r>
            <a:r>
              <a:rPr lang="zh-CN" altLang="zh-CN" dirty="0" smtClean="0">
                <a:effectLst/>
                <a:latin typeface="+mn-ea"/>
              </a:rPr>
              <a:t>中的“登陆”按钮代码如下：</a:t>
            </a:r>
            <a:endParaRPr lang="zh-CN" altLang="en-US" dirty="0" smtClean="0">
              <a:latin typeface="+mn-ea"/>
            </a:endParaRPr>
          </a:p>
        </p:txBody>
      </p:sp>
      <p:sp>
        <p:nvSpPr>
          <p:cNvPr id="156675" name="AutoShape 4"/>
          <p:cNvSpPr>
            <a:spLocks noChangeArrowheads="1"/>
          </p:cNvSpPr>
          <p:nvPr/>
        </p:nvSpPr>
        <p:spPr bwMode="gray">
          <a:xfrm>
            <a:off x="2281957" y="2805906"/>
            <a:ext cx="6192837" cy="4333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en-US" sz="2000" dirty="0">
                <a:solidFill>
                  <a:schemeClr val="accent2"/>
                </a:solidFill>
                <a:latin typeface="Arial" panose="020B0604020202020204" pitchFamily="34" charset="0"/>
              </a:rPr>
              <a:t>&lt;input type="button" value="</a:t>
            </a:r>
            <a:r>
              <a:rPr kumimoji="1" lang="zh-CN" altLang="en-US" sz="2000" dirty="0">
                <a:solidFill>
                  <a:schemeClr val="accent2"/>
                </a:solidFill>
                <a:latin typeface="Arial" panose="020B0604020202020204" pitchFamily="34" charset="0"/>
              </a:rPr>
              <a:t>登录</a:t>
            </a:r>
            <a:r>
              <a:rPr kumimoji="1" lang="en-US" altLang="zh-CN" sz="2000" dirty="0">
                <a:solidFill>
                  <a:schemeClr val="accent2"/>
                </a:solidFill>
                <a:latin typeface="Arial" panose="020B0604020202020204" pitchFamily="34" charset="0"/>
              </a:rPr>
              <a:t>" </a:t>
            </a:r>
            <a:r>
              <a:rPr kumimoji="1" lang="es-ES" altLang="en-US" sz="2000" dirty="0">
                <a:solidFill>
                  <a:schemeClr val="accent2"/>
                </a:solidFill>
                <a:latin typeface="Arial" panose="020B0604020202020204" pitchFamily="34" charset="0"/>
              </a:rPr>
              <a:t>id="login"&gt;</a:t>
            </a:r>
          </a:p>
        </p:txBody>
      </p:sp>
      <p:sp>
        <p:nvSpPr>
          <p:cNvPr id="156676" name="AutoShape 5"/>
          <p:cNvSpPr>
            <a:spLocks noChangeArrowheads="1"/>
          </p:cNvSpPr>
          <p:nvPr/>
        </p:nvSpPr>
        <p:spPr bwMode="gray">
          <a:xfrm>
            <a:off x="2345561" y="4407746"/>
            <a:ext cx="6229350" cy="17272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smtClean="0">
                <a:solidFill>
                  <a:schemeClr val="accent2"/>
                </a:solidFill>
                <a:latin typeface="Arial" panose="020B0604020202020204" pitchFamily="34" charset="0"/>
              </a:rPr>
              <a:t>//</a:t>
            </a:r>
            <a:r>
              <a:rPr kumimoji="1" lang="zh-CN" altLang="en-US" sz="2000" dirty="0" smtClean="0">
                <a:solidFill>
                  <a:schemeClr val="accent2"/>
                </a:solidFill>
                <a:latin typeface="Arial" panose="020B0604020202020204" pitchFamily="34" charset="0"/>
              </a:rPr>
              <a:t>单击</a:t>
            </a:r>
            <a:r>
              <a:rPr kumimoji="1" lang="en-US" altLang="zh-CN" sz="2000" dirty="0" smtClean="0">
                <a:solidFill>
                  <a:schemeClr val="accent2"/>
                </a:solidFill>
                <a:latin typeface="Arial" panose="020B0604020202020204" pitchFamily="34" charset="0"/>
              </a:rPr>
              <a:t>"</a:t>
            </a:r>
            <a:r>
              <a:rPr kumimoji="1" lang="zh-CN" altLang="en-US" sz="2000" dirty="0" smtClean="0">
                <a:solidFill>
                  <a:schemeClr val="accent2"/>
                </a:solidFill>
                <a:latin typeface="Arial" panose="020B0604020202020204" pitchFamily="34" charset="0"/>
              </a:rPr>
              <a:t>登录</a:t>
            </a:r>
            <a:r>
              <a:rPr kumimoji="1" lang="en-US" altLang="zh-CN" sz="2000" dirty="0" smtClean="0">
                <a:solidFill>
                  <a:schemeClr val="accent2"/>
                </a:solidFill>
                <a:latin typeface="Arial" panose="020B0604020202020204" pitchFamily="34" charset="0"/>
              </a:rPr>
              <a:t>"</a:t>
            </a:r>
            <a:r>
              <a:rPr kumimoji="1" lang="zh-CN" altLang="en-US" sz="2000" dirty="0" smtClean="0">
                <a:solidFill>
                  <a:schemeClr val="accent2"/>
                </a:solidFill>
                <a:latin typeface="Arial" panose="020B0604020202020204" pitchFamily="34" charset="0"/>
              </a:rPr>
              <a:t>按钮打开新窗口</a:t>
            </a:r>
          </a:p>
          <a:p>
            <a:pPr algn="l" eaLnBrk="1" hangingPunct="1"/>
            <a:r>
              <a:rPr kumimoji="1" lang="es-ES" altLang="zh-CN" sz="2000" dirty="0" smtClean="0">
                <a:solidFill>
                  <a:schemeClr val="accent2"/>
                </a:solidFill>
                <a:latin typeface="Arial" panose="020B0604020202020204" pitchFamily="34" charset="0"/>
              </a:rPr>
              <a:t>let oLogin=document.getElementById("login");</a:t>
            </a:r>
          </a:p>
          <a:p>
            <a:pPr algn="l" eaLnBrk="1" hangingPunct="1"/>
            <a:r>
              <a:rPr kumimoji="1" lang="es-ES" altLang="zh-CN" sz="2000" dirty="0" smtClean="0">
                <a:solidFill>
                  <a:schemeClr val="accent2"/>
                </a:solidFill>
                <a:latin typeface="Arial" panose="020B0604020202020204" pitchFamily="34" charset="0"/>
              </a:rPr>
              <a:t>oLogin.onclick=function(){</a:t>
            </a:r>
          </a:p>
          <a:p>
            <a:pPr algn="l" eaLnBrk="1" hangingPunct="1"/>
            <a:r>
              <a:rPr kumimoji="1" lang="es-ES" altLang="zh-CN" sz="2000" dirty="0" smtClean="0">
                <a:solidFill>
                  <a:schemeClr val="accent2"/>
                </a:solidFill>
                <a:latin typeface="Arial" panose="020B0604020202020204" pitchFamily="34" charset="0"/>
              </a:rPr>
              <a:t>window.open("reg/login.html","_self");</a:t>
            </a:r>
          </a:p>
          <a:p>
            <a:pPr algn="l" eaLnBrk="1" hangingPunct="1"/>
            <a:r>
              <a:rPr kumimoji="1" lang="es-ES" altLang="zh-CN" sz="2000" dirty="0" smtClean="0">
                <a:solidFill>
                  <a:schemeClr val="accent2"/>
                </a:solidFill>
                <a:latin typeface="Arial" panose="020B0604020202020204" pitchFamily="34" charset="0"/>
              </a:rPr>
              <a:t>} </a:t>
            </a:r>
            <a:endParaRPr kumimoji="1" lang="es-ES" altLang="zh-CN" sz="2000" dirty="0">
              <a:solidFill>
                <a:schemeClr val="accent2"/>
              </a:solidFill>
              <a:latin typeface="Arial" panose="020B0604020202020204" pitchFamily="34" charset="0"/>
            </a:endParaRPr>
          </a:p>
        </p:txBody>
      </p:sp>
      <p:sp>
        <p:nvSpPr>
          <p:cNvPr id="2" name="矩形 1"/>
          <p:cNvSpPr/>
          <p:nvPr/>
        </p:nvSpPr>
        <p:spPr>
          <a:xfrm>
            <a:off x="1849909" y="3764255"/>
            <a:ext cx="65190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Font typeface="Wingdings" panose="05000000000000000000" pitchFamily="2" charset="2"/>
              <a:buNone/>
            </a:pPr>
            <a:r>
              <a:rPr lang="zh-CN" altLang="zh-CN" sz="2000" dirty="0">
                <a:solidFill>
                  <a:schemeClr val="accent2"/>
                </a:solidFill>
                <a:latin typeface="+mn-ea"/>
                <a:ea typeface="+mn-ea"/>
              </a:rPr>
              <a:t>在</a:t>
            </a:r>
            <a:r>
              <a:rPr lang="en-US" altLang="zh-CN" sz="2000" dirty="0">
                <a:solidFill>
                  <a:schemeClr val="accent2"/>
                </a:solidFill>
                <a:latin typeface="+mn-ea"/>
                <a:ea typeface="+mn-ea"/>
              </a:rPr>
              <a:t>index.html</a:t>
            </a:r>
            <a:r>
              <a:rPr lang="zh-CN" altLang="zh-CN" sz="2000" dirty="0">
                <a:solidFill>
                  <a:schemeClr val="accent2"/>
                </a:solidFill>
                <a:latin typeface="+mn-ea"/>
                <a:ea typeface="+mn-ea"/>
              </a:rPr>
              <a:t>的</a:t>
            </a:r>
            <a:r>
              <a:rPr lang="en-US" altLang="zh-CN" sz="2000" dirty="0">
                <a:solidFill>
                  <a:schemeClr val="accent2"/>
                </a:solidFill>
                <a:latin typeface="+mn-ea"/>
                <a:ea typeface="+mn-ea"/>
              </a:rPr>
              <a:t>&lt;body&gt;</a:t>
            </a:r>
            <a:r>
              <a:rPr lang="zh-CN" altLang="zh-CN" sz="2000" dirty="0">
                <a:solidFill>
                  <a:schemeClr val="accent2"/>
                </a:solidFill>
                <a:latin typeface="+mn-ea"/>
                <a:ea typeface="+mn-ea"/>
              </a:rPr>
              <a:t>部分添加</a:t>
            </a:r>
            <a:r>
              <a:rPr lang="en-US" altLang="zh-CN" sz="2000" dirty="0">
                <a:solidFill>
                  <a:schemeClr val="accent2"/>
                </a:solidFill>
                <a:latin typeface="+mn-ea"/>
                <a:ea typeface="+mn-ea"/>
              </a:rPr>
              <a:t>JavaScript</a:t>
            </a:r>
            <a:r>
              <a:rPr lang="zh-CN" altLang="zh-CN" sz="2000" dirty="0">
                <a:solidFill>
                  <a:schemeClr val="accent2"/>
                </a:solidFill>
                <a:latin typeface="+mn-ea"/>
                <a:ea typeface="+mn-ea"/>
              </a:rPr>
              <a:t>代码如下：</a:t>
            </a:r>
          </a:p>
        </p:txBody>
      </p:sp>
      <p:sp>
        <p:nvSpPr>
          <p:cNvPr id="6" name="Rectangle 2"/>
          <p:cNvSpPr>
            <a:spLocks noGrp="1" noChangeArrowheads="1"/>
          </p:cNvSpPr>
          <p:nvPr>
            <p:ph type="title"/>
          </p:nvPr>
        </p:nvSpPr>
        <p:spPr>
          <a:xfrm>
            <a:off x="1417862" y="228600"/>
            <a:ext cx="669674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Tree>
    <p:extLst>
      <p:ext uri="{BB962C8B-B14F-4D97-AF65-F5344CB8AC3E}">
        <p14:creationId xmlns:p14="http://schemas.microsoft.com/office/powerpoint/2010/main" val="3131202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1417861" y="754821"/>
            <a:ext cx="9145016" cy="703524"/>
          </a:xfrm>
        </p:spPr>
        <p:txBody>
          <a:bodyPr/>
          <a:lstStyle/>
          <a:p>
            <a:pPr marL="0" indent="0">
              <a:buNone/>
              <a:defRPr/>
            </a:pPr>
            <a:r>
              <a:rPr lang="zh-CN" altLang="zh-CN" dirty="0" smtClean="0">
                <a:effectLst/>
                <a:latin typeface="+mn-ea"/>
              </a:rPr>
              <a:t>其次在网站的根目录的</a:t>
            </a:r>
            <a:r>
              <a:rPr lang="en-US" altLang="zh-CN" dirty="0" err="1" smtClean="0">
                <a:effectLst/>
                <a:latin typeface="+mn-ea"/>
              </a:rPr>
              <a:t>reg</a:t>
            </a:r>
            <a:r>
              <a:rPr lang="zh-CN" altLang="zh-CN" dirty="0" smtClean="0">
                <a:effectLst/>
                <a:latin typeface="+mn-ea"/>
              </a:rPr>
              <a:t>的文件夹中新建一个名为</a:t>
            </a:r>
            <a:r>
              <a:rPr lang="en-US" altLang="zh-CN" dirty="0" smtClean="0">
                <a:effectLst/>
                <a:latin typeface="+mn-ea"/>
              </a:rPr>
              <a:t>login.html</a:t>
            </a:r>
            <a:r>
              <a:rPr lang="zh-CN" altLang="zh-CN" dirty="0" smtClean="0">
                <a:effectLst/>
                <a:latin typeface="+mn-ea"/>
              </a:rPr>
              <a:t>的网页，在其主要内容区编辑欢迎文字，并在</a:t>
            </a:r>
            <a:r>
              <a:rPr lang="en-US" altLang="zh-CN" dirty="0" smtClean="0">
                <a:effectLst/>
                <a:latin typeface="+mn-ea"/>
              </a:rPr>
              <a:t>&lt;body&gt;</a:t>
            </a:r>
            <a:r>
              <a:rPr lang="zh-CN" altLang="zh-CN" dirty="0" smtClean="0">
                <a:effectLst/>
                <a:latin typeface="+mn-ea"/>
              </a:rPr>
              <a:t>部分添加</a:t>
            </a:r>
            <a:r>
              <a:rPr lang="en-US" altLang="zh-CN" dirty="0" smtClean="0">
                <a:effectLst/>
                <a:latin typeface="+mn-ea"/>
              </a:rPr>
              <a:t>JavaScript</a:t>
            </a:r>
            <a:r>
              <a:rPr lang="zh-CN" altLang="zh-CN" dirty="0" smtClean="0">
                <a:effectLst/>
                <a:latin typeface="+mn-ea"/>
              </a:rPr>
              <a:t>代码如下：</a:t>
            </a:r>
            <a:endParaRPr lang="en-US" altLang="zh-CN" dirty="0" smtClean="0">
              <a:effectLst/>
              <a:latin typeface="+mn-ea"/>
            </a:endParaRPr>
          </a:p>
          <a:p>
            <a:pPr marL="0" indent="0">
              <a:buNone/>
              <a:defRPr/>
            </a:pPr>
            <a:endParaRPr lang="zh-CN" altLang="zh-CN" dirty="0" smtClean="0">
              <a:effectLst/>
              <a:latin typeface="+mn-ea"/>
            </a:endParaRPr>
          </a:p>
          <a:p>
            <a:pPr marL="0" indent="0">
              <a:buNone/>
              <a:defRPr/>
            </a:pPr>
            <a:endParaRPr lang="en-US" altLang="zh-CN" dirty="0" smtClean="0">
              <a:effectLst/>
              <a:latin typeface="+mn-ea"/>
            </a:endParaRPr>
          </a:p>
          <a:p>
            <a:pPr marL="0" indent="0">
              <a:buNone/>
              <a:defRPr/>
            </a:pPr>
            <a:endParaRPr lang="zh-CN" altLang="zh-CN" dirty="0" smtClean="0">
              <a:effectLst/>
              <a:latin typeface="+mn-ea"/>
            </a:endParaRPr>
          </a:p>
          <a:p>
            <a:pPr marL="0" indent="0">
              <a:buNone/>
              <a:defRPr/>
            </a:pPr>
            <a:endParaRPr lang="zh-CN" altLang="en-US" dirty="0" smtClean="0">
              <a:latin typeface="+mn-ea"/>
            </a:endParaRPr>
          </a:p>
        </p:txBody>
      </p:sp>
      <p:sp>
        <p:nvSpPr>
          <p:cNvPr id="157699" name="AutoShape 5"/>
          <p:cNvSpPr>
            <a:spLocks noChangeArrowheads="1"/>
          </p:cNvSpPr>
          <p:nvPr/>
        </p:nvSpPr>
        <p:spPr bwMode="gray">
          <a:xfrm>
            <a:off x="1865999" y="1552819"/>
            <a:ext cx="8351837" cy="15113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forward(){</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window.open</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index.html","_self</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a:t>
            </a:r>
          </a:p>
          <a:p>
            <a:pPr algn="l" eaLnBrk="1" hangingPunct="1"/>
            <a:r>
              <a:rPr kumimoji="1" lang="en-US" altLang="zh-CN" sz="2000" dirty="0" err="1">
                <a:solidFill>
                  <a:schemeClr val="accent2"/>
                </a:solidFill>
                <a:latin typeface="Arial" panose="020B0604020202020204" pitchFamily="34" charset="0"/>
              </a:rPr>
              <a:t>setTimeout</a:t>
            </a:r>
            <a:r>
              <a:rPr kumimoji="1" lang="en-US" altLang="zh-CN" sz="2000" dirty="0">
                <a:solidFill>
                  <a:schemeClr val="accent2"/>
                </a:solidFill>
                <a:latin typeface="Arial" panose="020B0604020202020204" pitchFamily="34" charset="0"/>
              </a:rPr>
              <a:t>('forward()', 5000); //</a:t>
            </a:r>
            <a:r>
              <a:rPr kumimoji="1" lang="zh-CN" altLang="en-US" sz="2000" dirty="0">
                <a:solidFill>
                  <a:schemeClr val="accent2"/>
                </a:solidFill>
                <a:latin typeface="Arial" panose="020B0604020202020204" pitchFamily="34" charset="0"/>
              </a:rPr>
              <a:t>在</a:t>
            </a:r>
            <a:r>
              <a:rPr kumimoji="1" lang="en-US" altLang="zh-CN" sz="2000" dirty="0">
                <a:solidFill>
                  <a:schemeClr val="accent2"/>
                </a:solidFill>
                <a:latin typeface="Arial" panose="020B0604020202020204" pitchFamily="34" charset="0"/>
              </a:rPr>
              <a:t>5</a:t>
            </a:r>
            <a:r>
              <a:rPr kumimoji="1" lang="zh-CN" altLang="en-US" sz="2000" dirty="0">
                <a:solidFill>
                  <a:schemeClr val="accent2"/>
                </a:solidFill>
                <a:latin typeface="Arial" panose="020B0604020202020204" pitchFamily="34" charset="0"/>
              </a:rPr>
              <a:t>秒钟后调用</a:t>
            </a:r>
            <a:r>
              <a:rPr kumimoji="1" lang="en-US" altLang="zh-CN" sz="2000" dirty="0">
                <a:solidFill>
                  <a:schemeClr val="accent2"/>
                </a:solidFill>
                <a:latin typeface="Arial" panose="020B0604020202020204" pitchFamily="34" charset="0"/>
              </a:rPr>
              <a:t>forward</a:t>
            </a:r>
            <a:r>
              <a:rPr kumimoji="1" lang="zh-CN" altLang="en-US" sz="2000" dirty="0">
                <a:solidFill>
                  <a:schemeClr val="accent2"/>
                </a:solidFill>
                <a:latin typeface="Arial" panose="020B0604020202020204" pitchFamily="34" charset="0"/>
              </a:rPr>
              <a:t>函数，返回首页</a:t>
            </a:r>
          </a:p>
        </p:txBody>
      </p:sp>
      <p:pic>
        <p:nvPicPr>
          <p:cNvPr id="15770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920" y="3532460"/>
            <a:ext cx="588327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流程图: 过程 3"/>
          <p:cNvSpPr/>
          <p:nvPr/>
        </p:nvSpPr>
        <p:spPr bwMode="auto">
          <a:xfrm>
            <a:off x="1994694" y="6288838"/>
            <a:ext cx="1223962" cy="369974"/>
          </a:xfrm>
          <a:prstGeom prst="flowChartProcess">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6" name="圆角矩形标注 5"/>
          <p:cNvSpPr/>
          <p:nvPr/>
        </p:nvSpPr>
        <p:spPr bwMode="auto">
          <a:xfrm>
            <a:off x="1994694" y="5638922"/>
            <a:ext cx="1079500" cy="409333"/>
          </a:xfrm>
          <a:prstGeom prst="wedgeRoundRectCallou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7" name="圆角矩形标注 6"/>
          <p:cNvSpPr/>
          <p:nvPr/>
        </p:nvSpPr>
        <p:spPr bwMode="auto">
          <a:xfrm>
            <a:off x="1752799" y="4156697"/>
            <a:ext cx="1296144" cy="2356087"/>
          </a:xfrm>
          <a:prstGeom prst="wedgeRoundRectCallout">
            <a:avLst>
              <a:gd name="adj1" fmla="val 103729"/>
              <a:gd name="adj2" fmla="val -33054"/>
              <a:gd name="adj3" fmla="val 16667"/>
            </a:avLst>
          </a:prstGeom>
          <a:ln/>
          <a:extLst/>
        </p:spPr>
        <p:style>
          <a:lnRef idx="2">
            <a:schemeClr val="accent6"/>
          </a:lnRef>
          <a:fillRef idx="1">
            <a:schemeClr val="lt1"/>
          </a:fillRef>
          <a:effectRef idx="0">
            <a:schemeClr val="accent6"/>
          </a:effectRef>
          <a:fontRef idx="minor">
            <a:schemeClr val="dk1"/>
          </a:fontRef>
        </p:style>
        <p:txBody>
          <a:bodyPr lIns="92075" tIns="46038" rIns="92075" bIns="46038" anchor="ctr">
            <a:spAutoFit/>
            <a:scene3d>
              <a:camera prst="orthographicFront"/>
              <a:lightRig rig="balanced" dir="t">
                <a:rot lat="0" lon="0" rev="2100000"/>
              </a:lightRig>
            </a:scene3d>
            <a:sp3d extrusionH="57150" prstMaterial="metal">
              <a:bevelT w="38100" h="25400"/>
              <a:contourClr>
                <a:schemeClr val="bg2"/>
              </a:contourClr>
            </a:sp3d>
          </a:bodyPr>
          <a:lstStyle/>
          <a:p>
            <a:pPr algn="l">
              <a:defRPr/>
            </a:pPr>
            <a:r>
              <a:rPr lang="zh-CN" altLang="zh-CN" sz="2000" dirty="0">
                <a:ln w="50800"/>
                <a:solidFill>
                  <a:schemeClr val="bg1">
                    <a:shade val="50000"/>
                  </a:schemeClr>
                </a:solidFill>
              </a:rPr>
              <a:t>“登录”界面显示</a:t>
            </a:r>
            <a:r>
              <a:rPr lang="en-US" altLang="zh-CN" sz="2000" dirty="0">
                <a:ln w="50800"/>
                <a:solidFill>
                  <a:schemeClr val="bg1">
                    <a:shade val="50000"/>
                  </a:schemeClr>
                </a:solidFill>
              </a:rPr>
              <a:t>5</a:t>
            </a:r>
            <a:r>
              <a:rPr lang="zh-CN" altLang="zh-CN" sz="2000" dirty="0">
                <a:ln w="50800"/>
                <a:solidFill>
                  <a:schemeClr val="bg1">
                    <a:shade val="50000"/>
                  </a:schemeClr>
                </a:solidFill>
              </a:rPr>
              <a:t>秒钟后，会自动返回网站首页。</a:t>
            </a:r>
            <a:endParaRPr lang="zh-CN" altLang="en-US" sz="2000" dirty="0">
              <a:ln w="50800"/>
              <a:solidFill>
                <a:schemeClr val="bg1">
                  <a:shade val="50000"/>
                </a:schemeClr>
              </a:solidFill>
              <a:ea typeface="宋体" pitchFamily="2" charset="-122"/>
            </a:endParaRPr>
          </a:p>
        </p:txBody>
      </p:sp>
      <p:sp>
        <p:nvSpPr>
          <p:cNvPr id="2" name="矩形 1"/>
          <p:cNvSpPr/>
          <p:nvPr/>
        </p:nvSpPr>
        <p:spPr>
          <a:xfrm>
            <a:off x="1588657" y="3158593"/>
            <a:ext cx="82541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spcBef>
                <a:spcPct val="20000"/>
              </a:spcBef>
              <a:buClr>
                <a:schemeClr val="accent1"/>
              </a:buClr>
              <a:buFont typeface="Wingdings" panose="05000000000000000000" pitchFamily="2" charset="2"/>
              <a:buNone/>
            </a:pPr>
            <a:r>
              <a:rPr lang="zh-CN" altLang="zh-CN" sz="2000" dirty="0">
                <a:solidFill>
                  <a:schemeClr val="accent2"/>
                </a:solidFill>
                <a:latin typeface="+mn-ea"/>
                <a:ea typeface="+mn-ea"/>
              </a:rPr>
              <a:t>用浏览器打开</a:t>
            </a:r>
            <a:r>
              <a:rPr lang="en-US" altLang="zh-CN" sz="2000" dirty="0">
                <a:solidFill>
                  <a:schemeClr val="accent2"/>
                </a:solidFill>
                <a:latin typeface="+mn-ea"/>
                <a:ea typeface="+mn-ea"/>
              </a:rPr>
              <a:t>index.html</a:t>
            </a:r>
            <a:r>
              <a:rPr lang="zh-CN" altLang="zh-CN" sz="2000" dirty="0">
                <a:solidFill>
                  <a:schemeClr val="accent2"/>
                </a:solidFill>
                <a:latin typeface="+mn-ea"/>
                <a:ea typeface="+mn-ea"/>
              </a:rPr>
              <a:t>，并单击“登陆”按钮，</a:t>
            </a:r>
            <a:r>
              <a:rPr lang="zh-CN" altLang="en-US" sz="2000" dirty="0">
                <a:solidFill>
                  <a:schemeClr val="accent2"/>
                </a:solidFill>
                <a:latin typeface="+mn-ea"/>
                <a:ea typeface="+mn-ea"/>
              </a:rPr>
              <a:t>打开登录界面</a:t>
            </a:r>
            <a:r>
              <a:rPr lang="zh-CN" altLang="zh-CN" sz="2000" dirty="0">
                <a:solidFill>
                  <a:schemeClr val="accent2"/>
                </a:solidFill>
                <a:latin typeface="+mn-ea"/>
                <a:ea typeface="+mn-ea"/>
              </a:rPr>
              <a:t>。</a:t>
            </a:r>
            <a:endParaRPr lang="en-US" altLang="zh-CN" sz="2000" dirty="0">
              <a:solidFill>
                <a:schemeClr val="accent2"/>
              </a:solidFill>
              <a:latin typeface="+mn-ea"/>
              <a:ea typeface="+mn-ea"/>
            </a:endParaRPr>
          </a:p>
        </p:txBody>
      </p:sp>
      <p:sp>
        <p:nvSpPr>
          <p:cNvPr id="9" name="Rectangle 2"/>
          <p:cNvSpPr>
            <a:spLocks noGrp="1" noChangeArrowheads="1"/>
          </p:cNvSpPr>
          <p:nvPr>
            <p:ph type="title"/>
          </p:nvPr>
        </p:nvSpPr>
        <p:spPr>
          <a:xfrm>
            <a:off x="1417862" y="228600"/>
            <a:ext cx="669674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Tree>
    <p:extLst>
      <p:ext uri="{BB962C8B-B14F-4D97-AF65-F5344CB8AC3E}">
        <p14:creationId xmlns:p14="http://schemas.microsoft.com/office/powerpoint/2010/main" val="286713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417862" y="228600"/>
            <a:ext cx="8882634" cy="536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
        <p:nvSpPr>
          <p:cNvPr id="158723" name="Rectangle 3"/>
          <p:cNvSpPr>
            <a:spLocks noGrp="1" noChangeArrowheads="1"/>
          </p:cNvSpPr>
          <p:nvPr>
            <p:ph type="body" idx="1"/>
          </p:nvPr>
        </p:nvSpPr>
        <p:spPr>
          <a:xfrm>
            <a:off x="1318048" y="908720"/>
            <a:ext cx="8820719" cy="904875"/>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6.10.2  </a:t>
            </a:r>
            <a:r>
              <a:rPr kumimoji="1" lang="zh-CN" altLang="en-US" b="1" dirty="0" smtClean="0">
                <a:solidFill>
                  <a:schemeClr val="accent1"/>
                </a:solidFill>
                <a:effectLst/>
                <a:latin typeface="+mn-ea"/>
              </a:rPr>
              <a:t>窗口（</a:t>
            </a:r>
            <a:r>
              <a:rPr kumimoji="1" lang="en-US" altLang="zh-CN" b="1" dirty="0" smtClean="0">
                <a:solidFill>
                  <a:schemeClr val="accent1"/>
                </a:solidFill>
                <a:effectLst/>
                <a:latin typeface="+mn-ea"/>
              </a:rPr>
              <a:t>widow</a:t>
            </a:r>
            <a:r>
              <a:rPr kumimoji="1" lang="zh-CN" altLang="en-US" b="1" dirty="0" smtClean="0">
                <a:solidFill>
                  <a:schemeClr val="accent1"/>
                </a:solidFill>
                <a:effectLst/>
                <a:latin typeface="+mn-ea"/>
              </a:rPr>
              <a:t>）对象</a:t>
            </a:r>
          </a:p>
          <a:p>
            <a:pPr eaLnBrk="1" hangingPunct="1">
              <a:buFont typeface="Wingdings" panose="05000000000000000000" pitchFamily="2" charset="2"/>
              <a:buNone/>
            </a:pPr>
            <a:r>
              <a:rPr kumimoji="1" lang="en-US" altLang="zh-CN" b="1" dirty="0" smtClean="0">
                <a:effectLst/>
                <a:latin typeface="+mn-ea"/>
              </a:rPr>
              <a:t>2</a:t>
            </a:r>
            <a:r>
              <a:rPr kumimoji="1" lang="zh-CN" altLang="en-US" b="1" dirty="0" smtClean="0">
                <a:effectLst/>
                <a:latin typeface="+mn-ea"/>
              </a:rPr>
              <a:t>．</a:t>
            </a:r>
            <a:r>
              <a:rPr kumimoji="1" lang="en-US" altLang="zh-CN" b="1" dirty="0" smtClean="0">
                <a:effectLst/>
                <a:latin typeface="+mn-ea"/>
              </a:rPr>
              <a:t>window</a:t>
            </a:r>
            <a:r>
              <a:rPr kumimoji="1" lang="zh-CN" altLang="fr-FR" b="1" dirty="0" smtClean="0">
                <a:effectLst/>
                <a:latin typeface="+mn-ea"/>
              </a:rPr>
              <a:t>对象的属性</a:t>
            </a:r>
            <a:endParaRPr kumimoji="1" lang="zh-CN" altLang="en-US" b="1" dirty="0" smtClean="0">
              <a:effectLst/>
              <a:latin typeface="+mn-ea"/>
            </a:endParaRPr>
          </a:p>
        </p:txBody>
      </p:sp>
      <p:pic>
        <p:nvPicPr>
          <p:cNvPr id="1587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737" y="2075696"/>
            <a:ext cx="8713340"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63298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417862" y="228600"/>
            <a:ext cx="8882634" cy="55880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6.10  BOM</a:t>
            </a:r>
            <a:r>
              <a:rPr lang="zh-CN" altLang="en-US" kern="1200" dirty="0">
                <a:latin typeface="+mj-ea"/>
              </a:rPr>
              <a:t>对象及</a:t>
            </a:r>
            <a:r>
              <a:rPr lang="zh-CN" altLang="en-US" kern="1200" dirty="0" smtClean="0">
                <a:latin typeface="+mj-ea"/>
              </a:rPr>
              <a:t>操作</a:t>
            </a:r>
            <a:endParaRPr lang="zh-CN" altLang="en-US" kern="1200" dirty="0">
              <a:latin typeface="+mj-ea"/>
            </a:endParaRPr>
          </a:p>
        </p:txBody>
      </p:sp>
      <p:sp>
        <p:nvSpPr>
          <p:cNvPr id="199683" name="Rectangle 3"/>
          <p:cNvSpPr>
            <a:spLocks noGrp="1" noChangeArrowheads="1"/>
          </p:cNvSpPr>
          <p:nvPr>
            <p:ph type="body" idx="1"/>
          </p:nvPr>
        </p:nvSpPr>
        <p:spPr>
          <a:xfrm>
            <a:off x="1410371" y="861095"/>
            <a:ext cx="8820719" cy="2062163"/>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6.10.3  </a:t>
            </a:r>
            <a:r>
              <a:rPr kumimoji="1" lang="zh-CN" altLang="en-US" b="1" dirty="0">
                <a:solidFill>
                  <a:schemeClr val="accent1"/>
                </a:solidFill>
                <a:latin typeface="+mn-ea"/>
              </a:rPr>
              <a:t>文档（</a:t>
            </a:r>
            <a:r>
              <a:rPr kumimoji="1" lang="en-US" altLang="zh-CN" b="1" dirty="0">
                <a:solidFill>
                  <a:schemeClr val="accent1"/>
                </a:solidFill>
                <a:latin typeface="+mn-ea"/>
              </a:rPr>
              <a:t>document</a:t>
            </a:r>
            <a:r>
              <a:rPr kumimoji="1" lang="zh-CN" altLang="en-US" b="1" dirty="0">
                <a:solidFill>
                  <a:schemeClr val="accent1"/>
                </a:solidFill>
                <a:latin typeface="+mn-ea"/>
              </a:rPr>
              <a:t>）对象</a:t>
            </a:r>
            <a:r>
              <a:rPr kumimoji="1" lang="zh-CN" altLang="en-US" dirty="0">
                <a:latin typeface="+mn-ea"/>
              </a:rPr>
              <a:t> </a:t>
            </a:r>
            <a:endParaRPr kumimoji="1" lang="zh-CN" altLang="en-US" b="1" dirty="0">
              <a:solidFill>
                <a:schemeClr val="accent1"/>
              </a:solidFill>
              <a:latin typeface="+mn-ea"/>
            </a:endParaRPr>
          </a:p>
          <a:p>
            <a:pPr eaLnBrk="1" hangingPunct="1">
              <a:defRPr/>
            </a:pPr>
            <a:r>
              <a:rPr kumimoji="1" lang="zh-CN" altLang="en-US" dirty="0">
                <a:latin typeface="+mn-ea"/>
              </a:rPr>
              <a:t>文档（</a:t>
            </a:r>
            <a:r>
              <a:rPr kumimoji="1" lang="en-US" altLang="zh-CN" dirty="0">
                <a:latin typeface="+mn-ea"/>
              </a:rPr>
              <a:t>document</a:t>
            </a:r>
            <a:r>
              <a:rPr kumimoji="1" lang="zh-CN" altLang="en-US" dirty="0">
                <a:latin typeface="+mn-ea"/>
              </a:rPr>
              <a:t>）对象代表浏览器窗口中装载的整个</a:t>
            </a:r>
            <a:r>
              <a:rPr kumimoji="1" lang="en-US" altLang="zh-CN" dirty="0">
                <a:latin typeface="+mn-ea"/>
              </a:rPr>
              <a:t>HTML</a:t>
            </a:r>
            <a:r>
              <a:rPr kumimoji="1" lang="zh-CN" altLang="en-US" dirty="0">
                <a:latin typeface="+mn-ea"/>
              </a:rPr>
              <a:t>文档，可用来访问页面中的所有元素，如标题、背景、使用的语言。</a:t>
            </a:r>
            <a:r>
              <a:rPr kumimoji="1" lang="en-US" altLang="zh-CN" dirty="0">
                <a:latin typeface="+mn-ea"/>
              </a:rPr>
              <a:t>document</a:t>
            </a:r>
            <a:r>
              <a:rPr kumimoji="1" lang="zh-CN" altLang="en-US" dirty="0">
                <a:latin typeface="+mn-ea"/>
              </a:rPr>
              <a:t>对象是</a:t>
            </a:r>
            <a:r>
              <a:rPr kumimoji="1" lang="en-US" altLang="zh-CN" dirty="0">
                <a:latin typeface="+mn-ea"/>
              </a:rPr>
              <a:t>window</a:t>
            </a:r>
            <a:r>
              <a:rPr kumimoji="1" lang="zh-CN" altLang="en-US" dirty="0">
                <a:latin typeface="+mn-ea"/>
              </a:rPr>
              <a:t>对象的一个属性，可通过</a:t>
            </a:r>
            <a:r>
              <a:rPr kumimoji="1" lang="en-US" altLang="zh-CN" dirty="0" err="1">
                <a:latin typeface="+mn-ea"/>
              </a:rPr>
              <a:t>window.document</a:t>
            </a:r>
            <a:r>
              <a:rPr kumimoji="1" lang="en-US" altLang="zh-CN" dirty="0">
                <a:latin typeface="+mn-ea"/>
              </a:rPr>
              <a:t> </a:t>
            </a:r>
            <a:r>
              <a:rPr kumimoji="1" lang="zh-CN" altLang="en-US" dirty="0">
                <a:latin typeface="+mn-ea"/>
              </a:rPr>
              <a:t>属性来访问。</a:t>
            </a:r>
            <a:endParaRPr kumimoji="1" lang="zh-CN" altLang="fr-FR" dirty="0">
              <a:latin typeface="+mn-ea"/>
            </a:endParaRPr>
          </a:p>
          <a:p>
            <a:pPr eaLnBrk="1" hangingPunct="1">
              <a:buFont typeface="Wingdings" panose="05000000000000000000" pitchFamily="2" charset="2"/>
              <a:buNone/>
              <a:defRPr/>
            </a:pPr>
            <a:r>
              <a:rPr kumimoji="1" lang="fr-FR" altLang="zh-CN" dirty="0">
                <a:latin typeface="+mn-ea"/>
              </a:rPr>
              <a:t>1</a:t>
            </a:r>
            <a:r>
              <a:rPr kumimoji="1" lang="zh-CN" altLang="fr-FR" dirty="0">
                <a:latin typeface="+mn-ea"/>
              </a:rPr>
              <a:t>．</a:t>
            </a:r>
            <a:r>
              <a:rPr kumimoji="1" lang="fr-FR" altLang="zh-CN" dirty="0">
                <a:latin typeface="+mn-ea"/>
              </a:rPr>
              <a:t>document</a:t>
            </a:r>
            <a:r>
              <a:rPr kumimoji="1" lang="zh-CN" altLang="fr-FR" dirty="0">
                <a:latin typeface="+mn-ea"/>
              </a:rPr>
              <a:t>对象的属性</a:t>
            </a:r>
            <a:endParaRPr kumimoji="1" lang="zh-CN" altLang="en-US" dirty="0">
              <a:latin typeface="+mn-ea"/>
            </a:endParaRPr>
          </a:p>
        </p:txBody>
      </p:sp>
      <p:pic>
        <p:nvPicPr>
          <p:cNvPr id="2" name="图片 1"/>
          <p:cNvPicPr>
            <a:picLocks noChangeAspect="1"/>
          </p:cNvPicPr>
          <p:nvPr/>
        </p:nvPicPr>
        <p:blipFill>
          <a:blip r:embed="rId2"/>
          <a:stretch>
            <a:fillRect/>
          </a:stretch>
        </p:blipFill>
        <p:spPr>
          <a:xfrm>
            <a:off x="2497981" y="2780928"/>
            <a:ext cx="6915150" cy="3381375"/>
          </a:xfrm>
          <a:prstGeom prst="rect">
            <a:avLst/>
          </a:prstGeom>
        </p:spPr>
      </p:pic>
    </p:spTree>
    <p:extLst>
      <p:ext uri="{BB962C8B-B14F-4D97-AF65-F5344CB8AC3E}">
        <p14:creationId xmlns:p14="http://schemas.microsoft.com/office/powerpoint/2010/main" val="3357887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417862" y="228600"/>
            <a:ext cx="8882634" cy="536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对象及操作</a:t>
            </a:r>
          </a:p>
        </p:txBody>
      </p:sp>
      <p:sp>
        <p:nvSpPr>
          <p:cNvPr id="200707" name="Rectangle 3"/>
          <p:cNvSpPr>
            <a:spLocks noGrp="1" noChangeArrowheads="1"/>
          </p:cNvSpPr>
          <p:nvPr>
            <p:ph type="body" idx="1"/>
          </p:nvPr>
        </p:nvSpPr>
        <p:spPr>
          <a:xfrm>
            <a:off x="1561877" y="899640"/>
            <a:ext cx="8388350" cy="762000"/>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6.10.3  </a:t>
            </a:r>
            <a:r>
              <a:rPr kumimoji="1" lang="zh-CN" altLang="en-US" b="1" dirty="0">
                <a:solidFill>
                  <a:schemeClr val="accent1"/>
                </a:solidFill>
                <a:latin typeface="+mn-ea"/>
              </a:rPr>
              <a:t>文档（</a:t>
            </a:r>
            <a:r>
              <a:rPr kumimoji="1" lang="en-US" altLang="zh-CN" b="1" dirty="0">
                <a:solidFill>
                  <a:schemeClr val="accent1"/>
                </a:solidFill>
                <a:latin typeface="+mn-ea"/>
              </a:rPr>
              <a:t>document</a:t>
            </a:r>
            <a:r>
              <a:rPr kumimoji="1" lang="zh-CN" altLang="en-US" b="1" dirty="0">
                <a:solidFill>
                  <a:schemeClr val="accent1"/>
                </a:solidFill>
                <a:latin typeface="+mn-ea"/>
              </a:rPr>
              <a:t>）对象</a:t>
            </a:r>
            <a:r>
              <a:rPr kumimoji="1" lang="zh-CN" altLang="en-US" dirty="0">
                <a:latin typeface="+mn-ea"/>
              </a:rPr>
              <a:t> </a:t>
            </a:r>
            <a:endParaRPr kumimoji="1" lang="zh-CN" altLang="en-US" b="1" dirty="0">
              <a:solidFill>
                <a:schemeClr val="accent1"/>
              </a:solidFill>
              <a:latin typeface="+mn-ea"/>
            </a:endParaRPr>
          </a:p>
          <a:p>
            <a:pPr eaLnBrk="1" hangingPunct="1">
              <a:buFont typeface="Wingdings" panose="05000000000000000000" pitchFamily="2" charset="2"/>
              <a:buNone/>
              <a:defRPr/>
            </a:pPr>
            <a:r>
              <a:rPr kumimoji="1" lang="fr-FR" altLang="zh-CN" b="1" dirty="0">
                <a:latin typeface="+mn-ea"/>
              </a:rPr>
              <a:t>2</a:t>
            </a:r>
            <a:r>
              <a:rPr kumimoji="1" lang="zh-CN" altLang="fr-FR" b="1" dirty="0">
                <a:latin typeface="+mn-ea"/>
              </a:rPr>
              <a:t>．</a:t>
            </a:r>
            <a:r>
              <a:rPr kumimoji="1" lang="fr-FR" altLang="zh-CN" b="1" dirty="0">
                <a:latin typeface="+mn-ea"/>
              </a:rPr>
              <a:t>document</a:t>
            </a:r>
            <a:r>
              <a:rPr kumimoji="1" lang="zh-CN" altLang="fr-FR" b="1" dirty="0">
                <a:latin typeface="+mn-ea"/>
              </a:rPr>
              <a:t>对象的方法</a:t>
            </a:r>
            <a:endParaRPr kumimoji="1" lang="zh-CN" altLang="en-US" b="1" dirty="0">
              <a:latin typeface="+mn-ea"/>
            </a:endParaRPr>
          </a:p>
        </p:txBody>
      </p:sp>
      <p:sp>
        <p:nvSpPr>
          <p:cNvPr id="160772" name="Text Box 6"/>
          <p:cNvSpPr txBox="1">
            <a:spLocks noChangeArrowheads="1"/>
          </p:cNvSpPr>
          <p:nvPr/>
        </p:nvSpPr>
        <p:spPr bwMode="auto">
          <a:xfrm>
            <a:off x="1786152" y="5820475"/>
            <a:ext cx="8821069"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en-US" sz="2000" b="0" dirty="0">
                <a:solidFill>
                  <a:schemeClr val="accent6"/>
                </a:solidFill>
                <a:latin typeface="+mn-ea"/>
                <a:ea typeface="+mn-ea"/>
              </a:rPr>
              <a:t>注意：调用</a:t>
            </a:r>
            <a:r>
              <a:rPr lang="en-US" altLang="zh-CN" sz="2000" b="0" dirty="0">
                <a:solidFill>
                  <a:schemeClr val="accent6"/>
                </a:solidFill>
                <a:latin typeface="+mn-ea"/>
                <a:ea typeface="+mn-ea"/>
              </a:rPr>
              <a:t>open()</a:t>
            </a:r>
            <a:r>
              <a:rPr lang="zh-CN" altLang="en-US" sz="2000" b="0" dirty="0">
                <a:solidFill>
                  <a:schemeClr val="accent6"/>
                </a:solidFill>
                <a:latin typeface="+mn-ea"/>
                <a:ea typeface="+mn-ea"/>
              </a:rPr>
              <a:t>方法打开一个新文档并且用</a:t>
            </a:r>
            <a:r>
              <a:rPr lang="en-US" altLang="zh-CN" sz="2000" b="0" dirty="0">
                <a:solidFill>
                  <a:schemeClr val="accent6"/>
                </a:solidFill>
                <a:latin typeface="+mn-ea"/>
                <a:ea typeface="+mn-ea"/>
              </a:rPr>
              <a:t>write()</a:t>
            </a:r>
            <a:r>
              <a:rPr lang="zh-CN" altLang="en-US" sz="2000" b="0" dirty="0">
                <a:solidFill>
                  <a:schemeClr val="accent6"/>
                </a:solidFill>
                <a:latin typeface="+mn-ea"/>
                <a:ea typeface="+mn-ea"/>
              </a:rPr>
              <a:t>方法设置文档内容后，</a:t>
            </a:r>
          </a:p>
          <a:p>
            <a:pPr eaLnBrk="1" hangingPunct="1"/>
            <a:r>
              <a:rPr lang="zh-CN" altLang="en-US" sz="2000" b="0" dirty="0">
                <a:solidFill>
                  <a:schemeClr val="accent6"/>
                </a:solidFill>
                <a:latin typeface="+mn-ea"/>
                <a:ea typeface="+mn-ea"/>
              </a:rPr>
              <a:t>必须记住用</a:t>
            </a:r>
            <a:r>
              <a:rPr lang="en-US" altLang="zh-CN" sz="2000" b="0" dirty="0">
                <a:solidFill>
                  <a:schemeClr val="accent6"/>
                </a:solidFill>
                <a:latin typeface="+mn-ea"/>
                <a:ea typeface="+mn-ea"/>
              </a:rPr>
              <a:t>close()</a:t>
            </a:r>
            <a:r>
              <a:rPr lang="zh-CN" altLang="en-US" sz="2000" b="0" dirty="0">
                <a:solidFill>
                  <a:schemeClr val="accent6"/>
                </a:solidFill>
                <a:latin typeface="+mn-ea"/>
                <a:ea typeface="+mn-ea"/>
              </a:rPr>
              <a:t>方法关闭文档，并迫使其内容显示出来 </a:t>
            </a:r>
          </a:p>
        </p:txBody>
      </p:sp>
      <p:pic>
        <p:nvPicPr>
          <p:cNvPr id="160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981" y="1661640"/>
            <a:ext cx="7319962"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070489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345854" y="228600"/>
            <a:ext cx="7704855" cy="536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a:t>
            </a:r>
            <a:r>
              <a:rPr kumimoji="1" lang="zh-CN" altLang="en-US" dirty="0" smtClean="0">
                <a:latin typeface="+mn-ea"/>
                <a:ea typeface="+mn-ea"/>
              </a:rPr>
              <a:t>操作</a:t>
            </a:r>
            <a:endParaRPr kumimoji="1" lang="zh-CN" altLang="en-US" dirty="0">
              <a:latin typeface="+mn-ea"/>
              <a:ea typeface="+mn-ea"/>
            </a:endParaRPr>
          </a:p>
        </p:txBody>
      </p:sp>
      <p:sp>
        <p:nvSpPr>
          <p:cNvPr id="161795" name="Rectangle 3"/>
          <p:cNvSpPr>
            <a:spLocks noGrp="1" noChangeArrowheads="1"/>
          </p:cNvSpPr>
          <p:nvPr>
            <p:ph type="body" idx="1"/>
          </p:nvPr>
        </p:nvSpPr>
        <p:spPr>
          <a:xfrm>
            <a:off x="1489869" y="908720"/>
            <a:ext cx="8388350" cy="762000"/>
          </a:xfrm>
        </p:spPr>
        <p:txBody>
          <a:bodyPr/>
          <a:lstStyle/>
          <a:p>
            <a:pPr eaLnBrk="1" hangingPunct="1">
              <a:buFont typeface="Wingdings" panose="05000000000000000000" pitchFamily="2" charset="2"/>
              <a:buNone/>
            </a:pPr>
            <a:r>
              <a:rPr kumimoji="1" lang="en-US" altLang="zh-CN" b="1" dirty="0">
                <a:solidFill>
                  <a:schemeClr val="accent1"/>
                </a:solidFill>
                <a:latin typeface="+mn-ea"/>
              </a:rPr>
              <a:t>6.10.4  </a:t>
            </a:r>
            <a:r>
              <a:rPr kumimoji="1" lang="zh-CN" altLang="en-US" b="1" dirty="0">
                <a:solidFill>
                  <a:schemeClr val="accent1"/>
                </a:solidFill>
                <a:latin typeface="+mn-ea"/>
              </a:rPr>
              <a:t>位置（</a:t>
            </a:r>
            <a:r>
              <a:rPr kumimoji="1" lang="en-US" altLang="zh-CN" b="1" dirty="0">
                <a:solidFill>
                  <a:schemeClr val="accent1"/>
                </a:solidFill>
                <a:latin typeface="+mn-ea"/>
              </a:rPr>
              <a:t>location</a:t>
            </a:r>
            <a:r>
              <a:rPr kumimoji="1" lang="zh-CN" altLang="en-US" b="1" dirty="0">
                <a:solidFill>
                  <a:schemeClr val="accent1"/>
                </a:solidFill>
                <a:latin typeface="+mn-ea"/>
              </a:rPr>
              <a:t>）对象 </a:t>
            </a:r>
          </a:p>
          <a:p>
            <a:pPr eaLnBrk="1" hangingPunct="1">
              <a:buFont typeface="Wingdings" panose="05000000000000000000" pitchFamily="2" charset="2"/>
              <a:buNone/>
            </a:pPr>
            <a:r>
              <a:rPr kumimoji="1" lang="en-US" altLang="zh-CN" b="1" dirty="0">
                <a:latin typeface="+mn-ea"/>
              </a:rPr>
              <a:t>1</a:t>
            </a:r>
            <a:r>
              <a:rPr kumimoji="1" lang="zh-CN" altLang="en-US" b="1" dirty="0">
                <a:latin typeface="+mn-ea"/>
              </a:rPr>
              <a:t>．</a:t>
            </a:r>
            <a:r>
              <a:rPr kumimoji="1" lang="en-US" altLang="zh-CN" b="1" dirty="0">
                <a:latin typeface="+mn-ea"/>
              </a:rPr>
              <a:t>location</a:t>
            </a:r>
            <a:r>
              <a:rPr kumimoji="1" lang="zh-CN" altLang="fr-FR" b="1" dirty="0">
                <a:latin typeface="+mn-ea"/>
              </a:rPr>
              <a:t>对象的属性</a:t>
            </a:r>
            <a:endParaRPr kumimoji="1" lang="zh-CN" altLang="en-US" b="1" dirty="0">
              <a:latin typeface="+mn-ea"/>
            </a:endParaRPr>
          </a:p>
        </p:txBody>
      </p:sp>
      <p:pic>
        <p:nvPicPr>
          <p:cNvPr id="161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949" y="2060848"/>
            <a:ext cx="7445375" cy="319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917030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417862" y="228600"/>
            <a:ext cx="6624735"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a:t>
            </a:r>
            <a:r>
              <a:rPr kumimoji="1" lang="zh-CN" altLang="en-US" dirty="0" smtClean="0">
                <a:latin typeface="+mn-ea"/>
                <a:ea typeface="+mn-ea"/>
              </a:rPr>
              <a:t>操作</a:t>
            </a:r>
            <a:endParaRPr kumimoji="1" lang="zh-CN" altLang="en-US" dirty="0">
              <a:latin typeface="+mn-ea"/>
              <a:ea typeface="+mn-ea"/>
            </a:endParaRPr>
          </a:p>
        </p:txBody>
      </p:sp>
      <p:sp>
        <p:nvSpPr>
          <p:cNvPr id="162819" name="Rectangle 3"/>
          <p:cNvSpPr>
            <a:spLocks noGrp="1" noChangeArrowheads="1"/>
          </p:cNvSpPr>
          <p:nvPr>
            <p:ph type="body" idx="1"/>
          </p:nvPr>
        </p:nvSpPr>
        <p:spPr>
          <a:xfrm>
            <a:off x="1654308" y="908720"/>
            <a:ext cx="8388350" cy="762000"/>
          </a:xfrm>
        </p:spPr>
        <p:txBody>
          <a:bodyPr/>
          <a:lstStyle/>
          <a:p>
            <a:pPr eaLnBrk="1" hangingPunct="1">
              <a:buFont typeface="Wingdings" panose="05000000000000000000" pitchFamily="2" charset="2"/>
              <a:buNone/>
            </a:pPr>
            <a:r>
              <a:rPr kumimoji="1" lang="en-US" altLang="zh-CN" b="1" dirty="0">
                <a:solidFill>
                  <a:schemeClr val="accent1"/>
                </a:solidFill>
                <a:latin typeface="+mn-ea"/>
              </a:rPr>
              <a:t>6.10.4  </a:t>
            </a:r>
            <a:r>
              <a:rPr kumimoji="1" lang="zh-CN" altLang="en-US" b="1" dirty="0">
                <a:solidFill>
                  <a:schemeClr val="accent1"/>
                </a:solidFill>
                <a:latin typeface="+mn-ea"/>
              </a:rPr>
              <a:t>位置（</a:t>
            </a:r>
            <a:r>
              <a:rPr kumimoji="1" lang="en-US" altLang="zh-CN" b="1" dirty="0">
                <a:solidFill>
                  <a:schemeClr val="accent1"/>
                </a:solidFill>
                <a:latin typeface="+mn-ea"/>
              </a:rPr>
              <a:t>location</a:t>
            </a:r>
            <a:r>
              <a:rPr kumimoji="1" lang="zh-CN" altLang="en-US" b="1" dirty="0">
                <a:solidFill>
                  <a:schemeClr val="accent1"/>
                </a:solidFill>
                <a:latin typeface="+mn-ea"/>
              </a:rPr>
              <a:t>）对象 </a:t>
            </a:r>
          </a:p>
          <a:p>
            <a:pPr eaLnBrk="1" hangingPunct="1">
              <a:buFont typeface="Wingdings" panose="05000000000000000000" pitchFamily="2" charset="2"/>
              <a:buNone/>
            </a:pPr>
            <a:r>
              <a:rPr kumimoji="1" lang="en-US" altLang="zh-CN" b="1" dirty="0">
                <a:latin typeface="+mn-ea"/>
              </a:rPr>
              <a:t>2</a:t>
            </a:r>
            <a:r>
              <a:rPr kumimoji="1" lang="zh-CN" altLang="en-US" b="1" dirty="0">
                <a:latin typeface="+mn-ea"/>
              </a:rPr>
              <a:t>．</a:t>
            </a:r>
            <a:r>
              <a:rPr kumimoji="1" lang="en-US" altLang="zh-CN" b="1" dirty="0">
                <a:latin typeface="+mn-ea"/>
              </a:rPr>
              <a:t>location</a:t>
            </a:r>
            <a:r>
              <a:rPr kumimoji="1" lang="zh-CN" altLang="fr-FR" b="1" dirty="0">
                <a:latin typeface="+mn-ea"/>
              </a:rPr>
              <a:t>对象的方法</a:t>
            </a:r>
            <a:endParaRPr kumimoji="1" lang="zh-CN" altLang="en-US" b="1" dirty="0">
              <a:latin typeface="+mn-ea"/>
            </a:endParaRPr>
          </a:p>
        </p:txBody>
      </p:sp>
      <p:pic>
        <p:nvPicPr>
          <p:cNvPr id="162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183" y="2043808"/>
            <a:ext cx="7848600"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4831282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377093" y="205656"/>
            <a:ext cx="8393113" cy="5590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对象及操作</a:t>
            </a:r>
          </a:p>
        </p:txBody>
      </p:sp>
      <p:sp>
        <p:nvSpPr>
          <p:cNvPr id="163843" name="Rectangle 3"/>
          <p:cNvSpPr>
            <a:spLocks noGrp="1" noChangeArrowheads="1"/>
          </p:cNvSpPr>
          <p:nvPr>
            <p:ph type="body" idx="1"/>
          </p:nvPr>
        </p:nvSpPr>
        <p:spPr>
          <a:xfrm>
            <a:off x="1273845" y="818704"/>
            <a:ext cx="9145016" cy="2554288"/>
          </a:xfrm>
        </p:spPr>
        <p:txBody>
          <a:bodyPr/>
          <a:lstStyle/>
          <a:p>
            <a:pPr eaLnBrk="1" hangingPunct="1">
              <a:buFont typeface="Wingdings" panose="05000000000000000000" pitchFamily="2" charset="2"/>
              <a:buNone/>
            </a:pPr>
            <a:r>
              <a:rPr kumimoji="1" lang="en-US" altLang="zh-CN" b="1" dirty="0">
                <a:solidFill>
                  <a:schemeClr val="accent1"/>
                </a:solidFill>
                <a:latin typeface="+mn-ea"/>
              </a:rPr>
              <a:t>6.10.5  </a:t>
            </a:r>
            <a:r>
              <a:rPr kumimoji="1" lang="zh-CN" altLang="en-US" b="1" dirty="0">
                <a:solidFill>
                  <a:schemeClr val="accent1"/>
                </a:solidFill>
                <a:latin typeface="+mn-ea"/>
              </a:rPr>
              <a:t>历史（</a:t>
            </a:r>
            <a:r>
              <a:rPr kumimoji="1" lang="en-US" altLang="zh-CN" b="1" dirty="0">
                <a:solidFill>
                  <a:schemeClr val="accent1"/>
                </a:solidFill>
                <a:latin typeface="+mn-ea"/>
              </a:rPr>
              <a:t>history</a:t>
            </a:r>
            <a:r>
              <a:rPr kumimoji="1" lang="zh-CN" altLang="en-US" b="1" dirty="0">
                <a:solidFill>
                  <a:schemeClr val="accent1"/>
                </a:solidFill>
                <a:latin typeface="+mn-ea"/>
              </a:rPr>
              <a:t>）对象 </a:t>
            </a:r>
          </a:p>
          <a:p>
            <a:pPr eaLnBrk="1" hangingPunct="1">
              <a:buFont typeface="Wingdings" panose="05000000000000000000" pitchFamily="2" charset="2"/>
              <a:buNone/>
            </a:pPr>
            <a:r>
              <a:rPr kumimoji="1" lang="en-US" altLang="zh-CN" b="1" dirty="0">
                <a:latin typeface="+mn-ea"/>
              </a:rPr>
              <a:t>1</a:t>
            </a:r>
            <a:r>
              <a:rPr kumimoji="1" lang="zh-CN" altLang="en-US" b="1" dirty="0">
                <a:latin typeface="+mn-ea"/>
              </a:rPr>
              <a:t>．</a:t>
            </a:r>
            <a:r>
              <a:rPr kumimoji="1" lang="en-US" altLang="zh-CN" b="1" dirty="0">
                <a:latin typeface="+mn-ea"/>
              </a:rPr>
              <a:t>history</a:t>
            </a:r>
            <a:r>
              <a:rPr kumimoji="1" lang="zh-CN" altLang="fr-FR" b="1" dirty="0">
                <a:latin typeface="+mn-ea"/>
              </a:rPr>
              <a:t>对象的属性</a:t>
            </a:r>
            <a:endParaRPr kumimoji="1" lang="zh-CN" altLang="en-US" b="1" dirty="0">
              <a:latin typeface="+mn-ea"/>
            </a:endParaRPr>
          </a:p>
          <a:p>
            <a:pPr eaLnBrk="1" hangingPunct="1"/>
            <a:r>
              <a:rPr kumimoji="1" lang="en-US" altLang="zh-CN" dirty="0">
                <a:latin typeface="+mn-ea"/>
              </a:rPr>
              <a:t>history</a:t>
            </a:r>
            <a:r>
              <a:rPr kumimoji="1" lang="zh-CN" altLang="en-US" dirty="0">
                <a:latin typeface="+mn-ea"/>
              </a:rPr>
              <a:t>的主要属性是</a:t>
            </a:r>
            <a:r>
              <a:rPr kumimoji="1" lang="en-US" altLang="zh-CN" dirty="0">
                <a:latin typeface="+mn-ea"/>
              </a:rPr>
              <a:t>length</a:t>
            </a:r>
            <a:r>
              <a:rPr kumimoji="1" lang="zh-CN" altLang="en-US" dirty="0">
                <a:latin typeface="+mn-ea"/>
              </a:rPr>
              <a:t>，其语法为</a:t>
            </a:r>
            <a:r>
              <a:rPr kumimoji="1" lang="en-US" altLang="zh-CN" dirty="0" err="1">
                <a:latin typeface="+mn-ea"/>
              </a:rPr>
              <a:t>history.length</a:t>
            </a:r>
            <a:r>
              <a:rPr kumimoji="1" lang="zh-CN" altLang="en-US" dirty="0">
                <a:latin typeface="+mn-ea"/>
              </a:rPr>
              <a:t>，它返回浏览器历史列表中的 </a:t>
            </a:r>
            <a:r>
              <a:rPr kumimoji="1" lang="en-US" altLang="zh-CN" dirty="0">
                <a:latin typeface="+mn-ea"/>
              </a:rPr>
              <a:t>URL </a:t>
            </a:r>
            <a:r>
              <a:rPr kumimoji="1" lang="zh-CN" altLang="en-US" dirty="0">
                <a:latin typeface="+mn-ea"/>
              </a:rPr>
              <a:t>数量</a:t>
            </a:r>
            <a:r>
              <a:rPr kumimoji="1" lang="zh-CN" altLang="en-US" b="1" dirty="0">
                <a:latin typeface="+mn-ea"/>
              </a:rPr>
              <a:t>。</a:t>
            </a:r>
          </a:p>
          <a:p>
            <a:pPr eaLnBrk="1" hangingPunct="1">
              <a:buFont typeface="Wingdings" panose="05000000000000000000" pitchFamily="2" charset="2"/>
              <a:buNone/>
            </a:pPr>
            <a:r>
              <a:rPr kumimoji="1" lang="zh-CN" altLang="en-US" b="1" dirty="0">
                <a:latin typeface="+mn-ea"/>
              </a:rPr>
              <a:t>说明：</a:t>
            </a:r>
            <a:r>
              <a:rPr kumimoji="1" lang="en-US" altLang="zh-CN" b="1" dirty="0">
                <a:latin typeface="+mn-ea"/>
              </a:rPr>
              <a:t>IE 6</a:t>
            </a:r>
            <a:r>
              <a:rPr kumimoji="1" lang="zh-CN" altLang="en-US" b="1" dirty="0">
                <a:latin typeface="+mn-ea"/>
              </a:rPr>
              <a:t>和</a:t>
            </a:r>
            <a:r>
              <a:rPr kumimoji="1" lang="en-US" altLang="zh-CN" b="1" dirty="0">
                <a:latin typeface="+mn-ea"/>
              </a:rPr>
              <a:t>Opera 9</a:t>
            </a:r>
            <a:r>
              <a:rPr kumimoji="1" lang="zh-CN" altLang="en-US" b="1" dirty="0">
                <a:latin typeface="+mn-ea"/>
              </a:rPr>
              <a:t>以</a:t>
            </a:r>
            <a:r>
              <a:rPr kumimoji="1" lang="en-US" altLang="zh-CN" b="1" dirty="0">
                <a:latin typeface="+mn-ea"/>
              </a:rPr>
              <a:t>0</a:t>
            </a:r>
            <a:r>
              <a:rPr kumimoji="1" lang="zh-CN" altLang="en-US" b="1" dirty="0">
                <a:latin typeface="+mn-ea"/>
              </a:rPr>
              <a:t>开始，而</a:t>
            </a:r>
            <a:r>
              <a:rPr kumimoji="1" lang="en-US" altLang="zh-CN" b="1" dirty="0">
                <a:latin typeface="+mn-ea"/>
              </a:rPr>
              <a:t>Firefox 1.5</a:t>
            </a:r>
            <a:r>
              <a:rPr kumimoji="1" lang="zh-CN" altLang="en-US" b="1" dirty="0">
                <a:latin typeface="+mn-ea"/>
              </a:rPr>
              <a:t>以</a:t>
            </a:r>
            <a:r>
              <a:rPr kumimoji="1" lang="en-US" altLang="zh-CN" b="1" dirty="0">
                <a:latin typeface="+mn-ea"/>
              </a:rPr>
              <a:t>1</a:t>
            </a:r>
            <a:r>
              <a:rPr kumimoji="1" lang="zh-CN" altLang="en-US" b="1" dirty="0">
                <a:latin typeface="+mn-ea"/>
              </a:rPr>
              <a:t>开始。</a:t>
            </a:r>
          </a:p>
          <a:p>
            <a:pPr eaLnBrk="1" hangingPunct="1">
              <a:buFont typeface="Wingdings" panose="05000000000000000000" pitchFamily="2" charset="2"/>
              <a:buNone/>
            </a:pPr>
            <a:endParaRPr kumimoji="1" lang="zh-CN" altLang="en-US" b="1" dirty="0">
              <a:latin typeface="+mn-ea"/>
            </a:endParaRPr>
          </a:p>
          <a:p>
            <a:pPr eaLnBrk="1" hangingPunct="1">
              <a:buFont typeface="Wingdings" panose="05000000000000000000" pitchFamily="2" charset="2"/>
              <a:buNone/>
            </a:pPr>
            <a:r>
              <a:rPr kumimoji="1" lang="en-US" altLang="zh-CN" b="1" dirty="0">
                <a:latin typeface="+mn-ea"/>
              </a:rPr>
              <a:t>2</a:t>
            </a:r>
            <a:r>
              <a:rPr kumimoji="1" lang="zh-CN" altLang="en-US" b="1" dirty="0">
                <a:latin typeface="+mn-ea"/>
              </a:rPr>
              <a:t>．</a:t>
            </a:r>
            <a:r>
              <a:rPr kumimoji="1" lang="en-US" altLang="zh-CN" b="1" dirty="0">
                <a:latin typeface="+mn-ea"/>
              </a:rPr>
              <a:t>history</a:t>
            </a:r>
            <a:r>
              <a:rPr kumimoji="1" lang="zh-CN" altLang="fr-FR" b="1" dirty="0">
                <a:latin typeface="+mn-ea"/>
              </a:rPr>
              <a:t>对象的方法</a:t>
            </a:r>
            <a:endParaRPr kumimoji="1" lang="zh-CN" altLang="en-US" b="1" dirty="0">
              <a:latin typeface="+mn-ea"/>
            </a:endParaRPr>
          </a:p>
        </p:txBody>
      </p:sp>
      <p:pic>
        <p:nvPicPr>
          <p:cNvPr id="16384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531" y="3374480"/>
            <a:ext cx="7559675"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39102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17862" y="228600"/>
            <a:ext cx="8882634" cy="464096"/>
          </a:xfrm>
        </p:spPr>
        <p:txBody>
          <a:bodyPr/>
          <a:lstStyle/>
          <a:p>
            <a:pPr eaLnBrk="1" hangingPunct="1">
              <a:defRPr/>
            </a:pPr>
            <a:r>
              <a:rPr lang="en-US" altLang="zh-CN" dirty="0">
                <a:latin typeface="+mj-ea"/>
              </a:rPr>
              <a:t>6</a:t>
            </a:r>
            <a:r>
              <a:rPr lang="en-US" altLang="zh-CN" dirty="0" smtClean="0">
                <a:latin typeface="+mj-ea"/>
              </a:rPr>
              <a:t>.1  </a:t>
            </a:r>
            <a:r>
              <a:rPr lang="zh-CN" altLang="en-US" dirty="0">
                <a:latin typeface="+mj-ea"/>
              </a:rPr>
              <a:t>初识</a:t>
            </a:r>
            <a:r>
              <a:rPr lang="en-US" altLang="zh-CN" dirty="0" smtClean="0">
                <a:latin typeface="+mj-ea"/>
              </a:rPr>
              <a:t>JavaScript</a:t>
            </a:r>
            <a:endParaRPr lang="zh-CN" altLang="en-US" dirty="0" smtClean="0">
              <a:latin typeface="+mj-ea"/>
            </a:endParaRPr>
          </a:p>
        </p:txBody>
      </p:sp>
      <p:sp>
        <p:nvSpPr>
          <p:cNvPr id="33797" name="Rectangle 5"/>
          <p:cNvSpPr>
            <a:spLocks noGrp="1" noChangeArrowheads="1"/>
          </p:cNvSpPr>
          <p:nvPr>
            <p:ph type="body" idx="1"/>
          </p:nvPr>
        </p:nvSpPr>
        <p:spPr>
          <a:xfrm>
            <a:off x="1825393" y="836712"/>
            <a:ext cx="8820150" cy="4752528"/>
          </a:xfrm>
        </p:spPr>
        <p:txBody>
          <a:bodyPr/>
          <a:lstStyle/>
          <a:p>
            <a:pPr marL="0" indent="0">
              <a:buNone/>
              <a:defRPr/>
            </a:pPr>
            <a:r>
              <a:rPr kumimoji="1" lang="en-US" altLang="zh-CN" b="1" dirty="0" smtClean="0">
                <a:solidFill>
                  <a:schemeClr val="accent1"/>
                </a:solidFill>
                <a:latin typeface="+mn-ea"/>
              </a:rPr>
              <a:t>6.1.3 JavaScript</a:t>
            </a:r>
            <a:r>
              <a:rPr kumimoji="1" lang="zh-CN" altLang="en-US" b="1" dirty="0" smtClean="0">
                <a:solidFill>
                  <a:schemeClr val="accent1"/>
                </a:solidFill>
                <a:latin typeface="+mn-ea"/>
              </a:rPr>
              <a:t>代码规范</a:t>
            </a:r>
            <a:endParaRPr kumimoji="1" lang="en-US" altLang="zh-CN" b="1" dirty="0" smtClean="0">
              <a:solidFill>
                <a:schemeClr val="accent1"/>
              </a:solidFill>
              <a:latin typeface="+mn-ea"/>
            </a:endParaRPr>
          </a:p>
          <a:p>
            <a:pPr marL="0" indent="0">
              <a:buNone/>
              <a:defRPr/>
            </a:pPr>
            <a:r>
              <a:rPr lang="fr-FR" altLang="zh-CN" b="1" dirty="0" smtClean="0">
                <a:effectLst/>
                <a:latin typeface="+mn-ea"/>
              </a:rPr>
              <a:t>1. </a:t>
            </a:r>
            <a:r>
              <a:rPr lang="zh-CN" altLang="zh-CN" b="1" dirty="0" smtClean="0">
                <a:effectLst/>
                <a:latin typeface="+mn-ea"/>
              </a:rPr>
              <a:t>严格区分大小写</a:t>
            </a:r>
            <a:endParaRPr lang="en-US" altLang="zh-CN" b="1" dirty="0" smtClean="0">
              <a:effectLst/>
              <a:latin typeface="+mn-ea"/>
            </a:endParaRPr>
          </a:p>
          <a:p>
            <a:pPr marL="0" indent="0">
              <a:buNone/>
              <a:defRPr/>
            </a:pPr>
            <a:r>
              <a:rPr lang="fr-FR" altLang="zh-CN" b="1" dirty="0" smtClean="0">
                <a:effectLst/>
                <a:latin typeface="+mn-ea"/>
              </a:rPr>
              <a:t>2. </a:t>
            </a:r>
            <a:r>
              <a:rPr lang="zh-CN" altLang="zh-CN" b="1" dirty="0" smtClean="0">
                <a:effectLst/>
                <a:latin typeface="+mn-ea"/>
              </a:rPr>
              <a:t>英文输入法</a:t>
            </a:r>
          </a:p>
          <a:p>
            <a:pPr marL="0" indent="0">
              <a:buNone/>
              <a:defRPr/>
            </a:pPr>
            <a:r>
              <a:rPr lang="fr-FR" altLang="zh-CN" b="1" dirty="0" smtClean="0">
                <a:effectLst/>
                <a:latin typeface="+mn-ea"/>
              </a:rPr>
              <a:t>3. </a:t>
            </a:r>
            <a:r>
              <a:rPr lang="zh-CN" altLang="zh-CN" b="1" dirty="0" smtClean="0">
                <a:effectLst/>
                <a:latin typeface="+mn-ea"/>
              </a:rPr>
              <a:t>书写格式</a:t>
            </a:r>
          </a:p>
          <a:p>
            <a:pPr marL="0" indent="0">
              <a:buNone/>
              <a:defRPr/>
            </a:pPr>
            <a:r>
              <a:rPr lang="fr-FR" altLang="zh-CN" b="1" dirty="0" smtClean="0">
                <a:effectLst/>
                <a:latin typeface="+mn-ea"/>
              </a:rPr>
              <a:t>4. </a:t>
            </a:r>
            <a:r>
              <a:rPr lang="zh-CN" altLang="zh-CN" b="1" dirty="0" smtClean="0">
                <a:effectLst/>
                <a:latin typeface="+mn-ea"/>
              </a:rPr>
              <a:t>分号的使用</a:t>
            </a:r>
          </a:p>
          <a:p>
            <a:pPr marL="0" indent="0">
              <a:buNone/>
              <a:defRPr/>
            </a:pPr>
            <a:r>
              <a:rPr lang="fr-FR" altLang="zh-CN" b="1" dirty="0" smtClean="0">
                <a:effectLst/>
                <a:latin typeface="+mn-ea"/>
              </a:rPr>
              <a:t>5. </a:t>
            </a:r>
            <a:r>
              <a:rPr lang="zh-CN" altLang="zh-CN" b="1" dirty="0" smtClean="0">
                <a:effectLst/>
                <a:latin typeface="+mn-ea"/>
              </a:rPr>
              <a:t>注释语句</a:t>
            </a:r>
          </a:p>
          <a:p>
            <a:pPr marL="0" indent="0">
              <a:buNone/>
              <a:defRPr/>
            </a:pPr>
            <a:r>
              <a:rPr lang="zh-CN" altLang="zh-CN" dirty="0" smtClean="0">
                <a:effectLst/>
                <a:latin typeface="+mn-ea"/>
              </a:rPr>
              <a:t>单行的注释以</a:t>
            </a:r>
            <a:r>
              <a:rPr lang="en-US" altLang="zh-CN" dirty="0" smtClean="0">
                <a:effectLst/>
                <a:latin typeface="+mn-ea"/>
              </a:rPr>
              <a:t>//</a:t>
            </a:r>
            <a:r>
              <a:rPr lang="zh-CN" altLang="zh-CN" dirty="0" smtClean="0">
                <a:effectLst/>
                <a:latin typeface="+mn-ea"/>
              </a:rPr>
              <a:t>开始，其格式为</a:t>
            </a:r>
            <a:r>
              <a:rPr lang="en-US" altLang="zh-CN" dirty="0" smtClean="0">
                <a:effectLst/>
                <a:latin typeface="+mn-ea"/>
              </a:rPr>
              <a:t> </a:t>
            </a:r>
            <a:endParaRPr lang="zh-CN" altLang="zh-CN" dirty="0" smtClean="0">
              <a:effectLst/>
              <a:latin typeface="+mn-ea"/>
            </a:endParaRPr>
          </a:p>
          <a:p>
            <a:pPr marL="0" indent="0">
              <a:buNone/>
              <a:defRPr/>
            </a:pPr>
            <a:r>
              <a:rPr lang="en-US" altLang="zh-CN" b="1" dirty="0" smtClean="0">
                <a:effectLst/>
                <a:latin typeface="+mn-ea"/>
              </a:rPr>
              <a:t>// </a:t>
            </a:r>
            <a:r>
              <a:rPr lang="zh-CN" altLang="zh-CN" b="1" dirty="0" smtClean="0">
                <a:effectLst/>
                <a:latin typeface="+mn-ea"/>
              </a:rPr>
              <a:t>注释内容</a:t>
            </a:r>
            <a:endParaRPr lang="zh-CN" altLang="zh-CN" dirty="0" smtClean="0">
              <a:effectLst/>
              <a:latin typeface="+mn-ea"/>
            </a:endParaRPr>
          </a:p>
          <a:p>
            <a:pPr marL="0" indent="0">
              <a:buNone/>
              <a:defRPr/>
            </a:pP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多行注释以</a:t>
            </a:r>
            <a:r>
              <a:rPr lang="en-US" altLang="zh-CN" dirty="0" smtClean="0">
                <a:effectLst/>
                <a:latin typeface="+mn-ea"/>
              </a:rPr>
              <a:t>/*</a:t>
            </a:r>
            <a:r>
              <a:rPr lang="zh-CN" altLang="zh-CN" dirty="0" smtClean="0">
                <a:effectLst/>
                <a:latin typeface="+mn-ea"/>
              </a:rPr>
              <a:t>开头，以</a:t>
            </a:r>
            <a:r>
              <a:rPr lang="en-US" altLang="zh-CN" dirty="0" smtClean="0">
                <a:effectLst/>
                <a:latin typeface="+mn-ea"/>
              </a:rPr>
              <a:t>*/</a:t>
            </a:r>
            <a:r>
              <a:rPr lang="zh-CN" altLang="zh-CN" dirty="0" smtClean="0">
                <a:effectLst/>
                <a:latin typeface="+mn-ea"/>
              </a:rPr>
              <a:t>结尾，其格式为</a:t>
            </a:r>
            <a:r>
              <a:rPr lang="en-US" altLang="zh-CN" dirty="0" smtClean="0">
                <a:effectLst/>
                <a:latin typeface="+mn-ea"/>
              </a:rPr>
              <a:t> </a:t>
            </a:r>
            <a:endParaRPr lang="zh-CN" altLang="zh-CN" dirty="0" smtClean="0">
              <a:effectLst/>
              <a:latin typeface="+mn-ea"/>
            </a:endParaRPr>
          </a:p>
          <a:p>
            <a:pPr marL="0" indent="0">
              <a:buNone/>
              <a:defRPr/>
            </a:pPr>
            <a:r>
              <a:rPr lang="en-US" altLang="zh-CN" b="1" dirty="0" smtClean="0">
                <a:effectLst/>
                <a:latin typeface="+mn-ea"/>
              </a:rPr>
              <a:t>/* </a:t>
            </a:r>
            <a:r>
              <a:rPr lang="zh-CN" altLang="zh-CN" b="1" dirty="0" smtClean="0">
                <a:effectLst/>
                <a:latin typeface="+mn-ea"/>
              </a:rPr>
              <a:t>注释内容</a:t>
            </a:r>
            <a:endParaRPr lang="zh-CN" altLang="zh-CN" dirty="0" smtClean="0">
              <a:effectLst/>
              <a:latin typeface="+mn-ea"/>
            </a:endParaRPr>
          </a:p>
          <a:p>
            <a:pPr marL="0" indent="0">
              <a:buNone/>
              <a:defRPr/>
            </a:pPr>
            <a:r>
              <a:rPr lang="en-US" altLang="zh-CN" b="1" dirty="0" smtClean="0">
                <a:effectLst/>
                <a:latin typeface="+mn-ea"/>
              </a:rPr>
              <a:t>  </a:t>
            </a:r>
            <a:r>
              <a:rPr lang="zh-CN" altLang="zh-CN" b="1" dirty="0" smtClean="0">
                <a:effectLst/>
                <a:latin typeface="+mn-ea"/>
              </a:rPr>
              <a:t>注释内容</a:t>
            </a:r>
            <a:r>
              <a:rPr lang="en-US" altLang="zh-CN" b="1" dirty="0" smtClean="0">
                <a:effectLst/>
                <a:latin typeface="+mn-ea"/>
              </a:rPr>
              <a:t> */</a:t>
            </a:r>
            <a:endParaRPr lang="zh-CN" altLang="zh-CN" dirty="0" smtClean="0">
              <a:effectLst/>
              <a:latin typeface="+mn-ea"/>
            </a:endParaRPr>
          </a:p>
          <a:p>
            <a:pPr marL="0" indent="0">
              <a:defRPr/>
            </a:pPr>
            <a:endParaRPr lang="zh-CN" altLang="zh-CN" b="1" dirty="0" smtClean="0">
              <a:effectLst/>
              <a:latin typeface="+mn-ea"/>
            </a:endParaRPr>
          </a:p>
        </p:txBody>
      </p:sp>
    </p:spTree>
    <p:extLst>
      <p:ext uri="{BB962C8B-B14F-4D97-AF65-F5344CB8AC3E}">
        <p14:creationId xmlns:p14="http://schemas.microsoft.com/office/powerpoint/2010/main" val="1907061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a:xfrm>
            <a:off x="1129829" y="772418"/>
            <a:ext cx="9505056" cy="928390"/>
          </a:xfrm>
        </p:spPr>
        <p:txBody>
          <a:bodyPr/>
          <a:lstStyle/>
          <a:p>
            <a:pPr eaLnBrk="1" hangingPunct="1">
              <a:buFont typeface="Wingdings" panose="05000000000000000000" pitchFamily="2" charset="2"/>
              <a:buNone/>
              <a:defRPr/>
            </a:pPr>
            <a:r>
              <a:rPr lang="en-US" altLang="zh-CN" dirty="0">
                <a:latin typeface="+mn-ea"/>
              </a:rPr>
              <a:t>【</a:t>
            </a:r>
            <a:r>
              <a:rPr lang="zh-CN" altLang="en-US" dirty="0">
                <a:latin typeface="+mn-ea"/>
              </a:rPr>
              <a:t>例</a:t>
            </a:r>
            <a:r>
              <a:rPr lang="en-US" altLang="zh-CN" dirty="0">
                <a:latin typeface="+mn-ea"/>
              </a:rPr>
              <a:t>6-65】</a:t>
            </a:r>
            <a:r>
              <a:rPr lang="zh-CN" altLang="en-US" dirty="0">
                <a:latin typeface="+mn-ea"/>
              </a:rPr>
              <a:t>编写两个页面：</a:t>
            </a:r>
            <a:r>
              <a:rPr lang="en-US" altLang="zh-CN" dirty="0">
                <a:latin typeface="+mn-ea"/>
              </a:rPr>
              <a:t>first.html</a:t>
            </a:r>
            <a:r>
              <a:rPr lang="zh-CN" altLang="en-US" dirty="0">
                <a:latin typeface="+mn-ea"/>
              </a:rPr>
              <a:t>及辅助页面</a:t>
            </a:r>
            <a:r>
              <a:rPr lang="en-US" altLang="zh-CN" dirty="0">
                <a:latin typeface="+mn-ea"/>
              </a:rPr>
              <a:t>second.html</a:t>
            </a:r>
            <a:r>
              <a:rPr lang="zh-CN" altLang="en-US" dirty="0">
                <a:latin typeface="+mn-ea"/>
              </a:rPr>
              <a:t>，用</a:t>
            </a:r>
            <a:r>
              <a:rPr lang="en-US" altLang="zh-CN" dirty="0">
                <a:latin typeface="+mn-ea"/>
              </a:rPr>
              <a:t>history</a:t>
            </a:r>
            <a:r>
              <a:rPr lang="zh-CN" altLang="en-US" dirty="0">
                <a:latin typeface="+mn-ea"/>
              </a:rPr>
              <a:t>对象的不同方法来模仿浏览器的“前进”和“后退”按钮</a:t>
            </a:r>
            <a:r>
              <a:rPr lang="zh-CN" altLang="en-US" dirty="0" smtClean="0">
                <a:latin typeface="+mn-ea"/>
              </a:rPr>
              <a:t>。</a:t>
            </a:r>
            <a:endParaRPr lang="zh-CN" altLang="en-US" dirty="0">
              <a:latin typeface="+mn-ea"/>
            </a:endParaRPr>
          </a:p>
        </p:txBody>
      </p:sp>
      <p:sp>
        <p:nvSpPr>
          <p:cNvPr id="164867" name="AutoShape 4"/>
          <p:cNvSpPr>
            <a:spLocks noChangeArrowheads="1"/>
          </p:cNvSpPr>
          <p:nvPr/>
        </p:nvSpPr>
        <p:spPr bwMode="gray">
          <a:xfrm>
            <a:off x="1792552" y="1700808"/>
            <a:ext cx="7343775" cy="23764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1800" dirty="0">
                <a:solidFill>
                  <a:schemeClr val="accent2"/>
                </a:solidFill>
                <a:latin typeface="Arial" panose="020B0604020202020204" pitchFamily="34" charset="0"/>
              </a:rPr>
              <a:t>&lt;p&gt;history</a:t>
            </a:r>
            <a:r>
              <a:rPr kumimoji="1" lang="zh-CN" altLang="es-ES" sz="1800" dirty="0">
                <a:solidFill>
                  <a:schemeClr val="accent2"/>
                </a:solidFill>
                <a:latin typeface="Arial" panose="020B0604020202020204" pitchFamily="34" charset="0"/>
              </a:rPr>
              <a:t>方法的一个实例：</a:t>
            </a:r>
            <a:r>
              <a:rPr kumimoji="1" lang="es-ES" altLang="zh-CN" sz="1800" dirty="0">
                <a:solidFill>
                  <a:schemeClr val="accent2"/>
                </a:solidFill>
                <a:latin typeface="Arial" panose="020B0604020202020204" pitchFamily="34" charset="0"/>
              </a:rPr>
              <a:t>&lt;/p&gt;</a:t>
            </a:r>
          </a:p>
          <a:p>
            <a:pPr algn="l" eaLnBrk="1" hangingPunct="1"/>
            <a:r>
              <a:rPr kumimoji="1" lang="es-ES" altLang="zh-CN" sz="1800" dirty="0">
                <a:solidFill>
                  <a:schemeClr val="accent2"/>
                </a:solidFill>
                <a:latin typeface="Arial" panose="020B0604020202020204" pitchFamily="34" charset="0"/>
              </a:rPr>
              <a:t>&lt;p&gt;</a:t>
            </a:r>
            <a:r>
              <a:rPr kumimoji="1" lang="zh-CN" altLang="es-ES" sz="1800" dirty="0">
                <a:solidFill>
                  <a:schemeClr val="accent2"/>
                </a:solidFill>
                <a:latin typeface="Arial" panose="020B0604020202020204" pitchFamily="34" charset="0"/>
              </a:rPr>
              <a:t>先单击</a:t>
            </a:r>
            <a:r>
              <a:rPr kumimoji="1" lang="es-ES" altLang="zh-CN" sz="1800" dirty="0">
                <a:solidFill>
                  <a:schemeClr val="accent2"/>
                </a:solidFill>
                <a:latin typeface="Arial" panose="020B0604020202020204" pitchFamily="34" charset="0"/>
              </a:rPr>
              <a:t>&lt;a href=“ch05-26-2.html”&gt;</a:t>
            </a:r>
            <a:r>
              <a:rPr kumimoji="1" lang="zh-CN" altLang="es-ES" sz="1800" dirty="0">
                <a:solidFill>
                  <a:schemeClr val="accent2"/>
                </a:solidFill>
                <a:latin typeface="Arial" panose="020B0604020202020204" pitchFamily="34" charset="0"/>
              </a:rPr>
              <a:t>链接页面</a:t>
            </a:r>
            <a:r>
              <a:rPr kumimoji="1" lang="es-ES" altLang="zh-CN" sz="1800" dirty="0">
                <a:solidFill>
                  <a:schemeClr val="accent2"/>
                </a:solidFill>
                <a:latin typeface="Arial" panose="020B0604020202020204" pitchFamily="34" charset="0"/>
              </a:rPr>
              <a:t>&lt;/a&gt;</a:t>
            </a:r>
            <a:r>
              <a:rPr kumimoji="1" lang="zh-CN" altLang="es-ES" sz="1800" dirty="0">
                <a:solidFill>
                  <a:schemeClr val="accent2"/>
                </a:solidFill>
                <a:latin typeface="Arial" panose="020B0604020202020204" pitchFamily="34" charset="0"/>
              </a:rPr>
              <a:t>，</a:t>
            </a:r>
          </a:p>
          <a:p>
            <a:pPr algn="l" eaLnBrk="1" hangingPunct="1"/>
            <a:r>
              <a:rPr kumimoji="1" lang="zh-CN" altLang="es-ES" sz="1800" dirty="0">
                <a:solidFill>
                  <a:schemeClr val="accent2"/>
                </a:solidFill>
                <a:latin typeface="Arial" panose="020B0604020202020204" pitchFamily="34" charset="0"/>
              </a:rPr>
              <a:t>再单击该页面上的</a:t>
            </a:r>
            <a:r>
              <a:rPr kumimoji="1" lang="es-ES" altLang="zh-CN" sz="1800" dirty="0">
                <a:solidFill>
                  <a:schemeClr val="accent2"/>
                </a:solidFill>
                <a:latin typeface="Arial" panose="020B0604020202020204" pitchFamily="34" charset="0"/>
              </a:rPr>
              <a:t>"</a:t>
            </a:r>
            <a:r>
              <a:rPr kumimoji="1" lang="zh-CN" altLang="es-ES" sz="1800" dirty="0">
                <a:solidFill>
                  <a:schemeClr val="accent2"/>
                </a:solidFill>
                <a:latin typeface="Arial" panose="020B0604020202020204" pitchFamily="34" charset="0"/>
              </a:rPr>
              <a:t>后退</a:t>
            </a:r>
            <a:r>
              <a:rPr kumimoji="1" lang="es-ES" altLang="zh-CN" sz="1800" dirty="0">
                <a:solidFill>
                  <a:schemeClr val="accent2"/>
                </a:solidFill>
                <a:latin typeface="Arial" panose="020B0604020202020204" pitchFamily="34" charset="0"/>
              </a:rPr>
              <a:t>"</a:t>
            </a:r>
            <a:r>
              <a:rPr kumimoji="1" lang="zh-CN" altLang="es-ES" sz="1800" dirty="0">
                <a:solidFill>
                  <a:schemeClr val="accent2"/>
                </a:solidFill>
                <a:latin typeface="Arial" panose="020B0604020202020204" pitchFamily="34" charset="0"/>
              </a:rPr>
              <a:t>按钮，回到本页面。</a:t>
            </a:r>
            <a:r>
              <a:rPr kumimoji="1" lang="es-ES" altLang="zh-CN" sz="1800" dirty="0">
                <a:solidFill>
                  <a:schemeClr val="accent2"/>
                </a:solidFill>
                <a:latin typeface="Arial" panose="020B0604020202020204" pitchFamily="34" charset="0"/>
              </a:rPr>
              <a:t>&lt;/p&gt;</a:t>
            </a:r>
          </a:p>
          <a:p>
            <a:pPr algn="l" eaLnBrk="1" hangingPunct="1"/>
            <a:r>
              <a:rPr kumimoji="1" lang="es-ES" altLang="zh-CN" sz="1800" dirty="0">
                <a:solidFill>
                  <a:schemeClr val="accent2"/>
                </a:solidFill>
                <a:latin typeface="Arial" panose="020B0604020202020204" pitchFamily="34" charset="0"/>
              </a:rPr>
              <a:t>&lt;p&gt;</a:t>
            </a:r>
            <a:r>
              <a:rPr kumimoji="1" lang="zh-CN" altLang="es-ES" sz="1800" dirty="0">
                <a:solidFill>
                  <a:schemeClr val="accent2"/>
                </a:solidFill>
                <a:latin typeface="Arial" panose="020B0604020202020204" pitchFamily="34" charset="0"/>
              </a:rPr>
              <a:t>再单击当前页面中的</a:t>
            </a:r>
            <a:r>
              <a:rPr kumimoji="1" lang="es-ES" altLang="zh-CN" sz="1800" dirty="0">
                <a:solidFill>
                  <a:schemeClr val="accent2"/>
                </a:solidFill>
                <a:latin typeface="Arial" panose="020B0604020202020204" pitchFamily="34" charset="0"/>
              </a:rPr>
              <a:t>"</a:t>
            </a:r>
            <a:r>
              <a:rPr kumimoji="1" lang="zh-CN" altLang="es-ES" sz="1800" dirty="0">
                <a:solidFill>
                  <a:schemeClr val="accent2"/>
                </a:solidFill>
                <a:latin typeface="Arial" panose="020B0604020202020204" pitchFamily="34" charset="0"/>
              </a:rPr>
              <a:t>前进</a:t>
            </a:r>
            <a:r>
              <a:rPr kumimoji="1" lang="es-ES" altLang="zh-CN" sz="1800" dirty="0">
                <a:solidFill>
                  <a:schemeClr val="accent2"/>
                </a:solidFill>
                <a:latin typeface="Arial" panose="020B0604020202020204" pitchFamily="34" charset="0"/>
              </a:rPr>
              <a:t>"</a:t>
            </a:r>
            <a:r>
              <a:rPr kumimoji="1" lang="zh-CN" altLang="es-ES" sz="1800" dirty="0">
                <a:solidFill>
                  <a:schemeClr val="accent2"/>
                </a:solidFill>
                <a:latin typeface="Arial" panose="020B0604020202020204" pitchFamily="34" charset="0"/>
              </a:rPr>
              <a:t>按钮又可回到前面链接的页面</a:t>
            </a:r>
            <a:r>
              <a:rPr kumimoji="1" lang="es-ES" altLang="zh-CN" sz="1800" dirty="0">
                <a:solidFill>
                  <a:schemeClr val="accent2"/>
                </a:solidFill>
                <a:latin typeface="Arial" panose="020B0604020202020204" pitchFamily="34" charset="0"/>
              </a:rPr>
              <a:t>&lt;/p&gt;</a:t>
            </a:r>
          </a:p>
          <a:p>
            <a:pPr algn="l" eaLnBrk="1" hangingPunct="1"/>
            <a:r>
              <a:rPr kumimoji="1" lang="es-ES" altLang="zh-CN" sz="1800" dirty="0">
                <a:solidFill>
                  <a:schemeClr val="accent2"/>
                </a:solidFill>
                <a:latin typeface="Arial" panose="020B0604020202020204" pitchFamily="34" charset="0"/>
              </a:rPr>
              <a:t>&lt;form&gt;</a:t>
            </a:r>
          </a:p>
          <a:p>
            <a:pPr algn="l" eaLnBrk="1" hangingPunct="1"/>
            <a:r>
              <a:rPr kumimoji="1" lang="es-ES" altLang="zh-CN" sz="1800" dirty="0">
                <a:solidFill>
                  <a:schemeClr val="accent2"/>
                </a:solidFill>
                <a:latin typeface="Arial" panose="020B0604020202020204" pitchFamily="34" charset="0"/>
              </a:rPr>
              <a:t>  &lt;input type="button" value="</a:t>
            </a:r>
            <a:r>
              <a:rPr kumimoji="1" lang="zh-CN" altLang="es-ES" sz="1800" dirty="0">
                <a:solidFill>
                  <a:schemeClr val="accent2"/>
                </a:solidFill>
                <a:latin typeface="Arial" panose="020B0604020202020204" pitchFamily="34" charset="0"/>
              </a:rPr>
              <a:t>后退</a:t>
            </a:r>
            <a:r>
              <a:rPr kumimoji="1" lang="es-ES" altLang="zh-CN" sz="1800" dirty="0">
                <a:solidFill>
                  <a:schemeClr val="accent2"/>
                </a:solidFill>
                <a:latin typeface="Arial" panose="020B0604020202020204" pitchFamily="34" charset="0"/>
              </a:rPr>
              <a:t>" onclick="history.back()"/&gt;</a:t>
            </a:r>
          </a:p>
          <a:p>
            <a:pPr algn="l" eaLnBrk="1" hangingPunct="1"/>
            <a:r>
              <a:rPr kumimoji="1" lang="es-ES" altLang="zh-CN" sz="1800" dirty="0">
                <a:solidFill>
                  <a:schemeClr val="accent2"/>
                </a:solidFill>
                <a:latin typeface="Arial" panose="020B0604020202020204" pitchFamily="34" charset="0"/>
              </a:rPr>
              <a:t>  &lt;input type="button" value="</a:t>
            </a:r>
            <a:r>
              <a:rPr kumimoji="1" lang="zh-CN" altLang="es-ES" sz="1800" dirty="0">
                <a:solidFill>
                  <a:schemeClr val="accent2"/>
                </a:solidFill>
                <a:latin typeface="Arial" panose="020B0604020202020204" pitchFamily="34" charset="0"/>
              </a:rPr>
              <a:t>前进</a:t>
            </a:r>
            <a:r>
              <a:rPr kumimoji="1" lang="es-ES" altLang="zh-CN" sz="1800" dirty="0">
                <a:solidFill>
                  <a:schemeClr val="accent2"/>
                </a:solidFill>
                <a:latin typeface="Arial" panose="020B0604020202020204" pitchFamily="34" charset="0"/>
              </a:rPr>
              <a:t>" onclick="history.forward()"/&gt;</a:t>
            </a:r>
          </a:p>
          <a:p>
            <a:pPr algn="l" eaLnBrk="1" hangingPunct="1"/>
            <a:r>
              <a:rPr kumimoji="1" lang="es-ES" altLang="zh-CN" sz="1800" dirty="0">
                <a:solidFill>
                  <a:schemeClr val="accent2"/>
                </a:solidFill>
                <a:latin typeface="Arial" panose="020B0604020202020204" pitchFamily="34" charset="0"/>
              </a:rPr>
              <a:t>&lt;/form&gt;</a:t>
            </a:r>
          </a:p>
        </p:txBody>
      </p:sp>
      <p:sp>
        <p:nvSpPr>
          <p:cNvPr id="204805" name="Text Box 5"/>
          <p:cNvSpPr txBox="1">
            <a:spLocks noChangeArrowheads="1"/>
          </p:cNvSpPr>
          <p:nvPr/>
        </p:nvSpPr>
        <p:spPr bwMode="auto">
          <a:xfrm>
            <a:off x="2137570" y="4867276"/>
            <a:ext cx="19764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p>
            <a:pPr>
              <a:defRPr/>
            </a:pPr>
            <a:r>
              <a:rPr lang="zh-CN" altLang="en-US" sz="2000" dirty="0">
                <a:effectLst>
                  <a:outerShdw blurRad="38100" dist="38100" dir="2700000" algn="tl">
                    <a:srgbClr val="000000"/>
                  </a:outerShdw>
                </a:effectLst>
              </a:rPr>
              <a:t>代码运行效果</a:t>
            </a:r>
          </a:p>
          <a:p>
            <a:pPr>
              <a:defRPr/>
            </a:pPr>
            <a:r>
              <a:rPr lang="zh-CN" altLang="en-US" sz="2000" dirty="0">
                <a:effectLst>
                  <a:outerShdw blurRad="38100" dist="38100" dir="2700000" algn="tl">
                    <a:srgbClr val="000000"/>
                  </a:outerShdw>
                </a:effectLst>
              </a:rPr>
              <a:t>如图</a:t>
            </a:r>
            <a:r>
              <a:rPr lang="en-US" altLang="zh-CN" sz="2000" dirty="0">
                <a:effectLst>
                  <a:outerShdw blurRad="38100" dist="38100" dir="2700000" algn="tl">
                    <a:srgbClr val="000000"/>
                  </a:outerShdw>
                </a:effectLst>
              </a:rPr>
              <a:t>6-61</a:t>
            </a:r>
            <a:r>
              <a:rPr lang="zh-CN" altLang="en-US" sz="2000" dirty="0">
                <a:effectLst>
                  <a:outerShdw blurRad="38100" dist="38100" dir="2700000" algn="tl">
                    <a:srgbClr val="000000"/>
                  </a:outerShdw>
                </a:effectLst>
              </a:rPr>
              <a:t>所示。</a:t>
            </a:r>
          </a:p>
        </p:txBody>
      </p:sp>
      <p:pic>
        <p:nvPicPr>
          <p:cNvPr id="16487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007" y="4221088"/>
            <a:ext cx="4731818" cy="242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1377093" y="205656"/>
            <a:ext cx="8393113" cy="5590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对象及操作</a:t>
            </a:r>
          </a:p>
        </p:txBody>
      </p:sp>
    </p:spTree>
    <p:extLst>
      <p:ext uri="{BB962C8B-B14F-4D97-AF65-F5344CB8AC3E}">
        <p14:creationId xmlns:p14="http://schemas.microsoft.com/office/powerpoint/2010/main" val="35406585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body" idx="1"/>
          </p:nvPr>
        </p:nvSpPr>
        <p:spPr>
          <a:xfrm>
            <a:off x="1487488" y="912814"/>
            <a:ext cx="8388350" cy="396875"/>
          </a:xfrm>
        </p:spPr>
        <p:txBody>
          <a:bodyPr/>
          <a:lstStyle/>
          <a:p>
            <a:pPr eaLnBrk="1" hangingPunct="1">
              <a:buFont typeface="Wingdings" panose="05000000000000000000" pitchFamily="2" charset="2"/>
              <a:buNone/>
              <a:defRPr/>
            </a:pPr>
            <a:r>
              <a:rPr lang="en-US" altLang="en-US" dirty="0" err="1">
                <a:ea typeface="宋体" pitchFamily="2" charset="-122"/>
              </a:rPr>
              <a:t>而</a:t>
            </a:r>
            <a:r>
              <a:rPr lang="en-US" altLang="zh-CN" dirty="0" err="1">
                <a:ea typeface="宋体" pitchFamily="2" charset="-122"/>
              </a:rPr>
              <a:t>second</a:t>
            </a:r>
            <a:r>
              <a:rPr lang="en-US" altLang="en-US" dirty="0" err="1">
                <a:ea typeface="宋体" pitchFamily="2" charset="-122"/>
              </a:rPr>
              <a:t>.html的主要代码为</a:t>
            </a:r>
            <a:r>
              <a:rPr lang="en-US" altLang="en-US" dirty="0">
                <a:ea typeface="宋体" pitchFamily="2" charset="-122"/>
              </a:rPr>
              <a:t>：</a:t>
            </a:r>
            <a:endParaRPr lang="zh-CN" altLang="en-US" dirty="0">
              <a:ea typeface="宋体" pitchFamily="2" charset="-122"/>
            </a:endParaRPr>
          </a:p>
        </p:txBody>
      </p:sp>
      <p:sp>
        <p:nvSpPr>
          <p:cNvPr id="165891" name="AutoShape 3"/>
          <p:cNvSpPr>
            <a:spLocks noChangeArrowheads="1"/>
          </p:cNvSpPr>
          <p:nvPr/>
        </p:nvSpPr>
        <p:spPr bwMode="gray">
          <a:xfrm>
            <a:off x="2477294" y="1409702"/>
            <a:ext cx="7343775" cy="15843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1800" dirty="0">
                <a:solidFill>
                  <a:schemeClr val="accent2"/>
                </a:solidFill>
                <a:latin typeface="Arial" panose="020B0604020202020204" pitchFamily="34" charset="0"/>
              </a:rPr>
              <a:t>&lt;p&gt;history</a:t>
            </a:r>
            <a:r>
              <a:rPr kumimoji="1" lang="zh-CN" altLang="es-ES" sz="1800" dirty="0">
                <a:solidFill>
                  <a:schemeClr val="accent2"/>
                </a:solidFill>
                <a:latin typeface="Arial" panose="020B0604020202020204" pitchFamily="34" charset="0"/>
              </a:rPr>
              <a:t>对象方法的另一实例：</a:t>
            </a:r>
            <a:r>
              <a:rPr kumimoji="1" lang="es-ES" altLang="zh-CN" sz="1800" dirty="0">
                <a:solidFill>
                  <a:schemeClr val="accent2"/>
                </a:solidFill>
                <a:latin typeface="Arial" panose="020B0604020202020204" pitchFamily="34" charset="0"/>
              </a:rPr>
              <a:t>&lt;/p&gt;</a:t>
            </a:r>
          </a:p>
          <a:p>
            <a:pPr algn="l" eaLnBrk="1" hangingPunct="1"/>
            <a:r>
              <a:rPr kumimoji="1" lang="es-ES" altLang="zh-CN" sz="1800" dirty="0">
                <a:solidFill>
                  <a:schemeClr val="accent2"/>
                </a:solidFill>
                <a:latin typeface="Arial" panose="020B0604020202020204" pitchFamily="34" charset="0"/>
              </a:rPr>
              <a:t>&lt;form&gt;</a:t>
            </a:r>
          </a:p>
          <a:p>
            <a:pPr algn="l" eaLnBrk="1" hangingPunct="1"/>
            <a:r>
              <a:rPr kumimoji="1" lang="es-ES" altLang="zh-CN" sz="1800" dirty="0">
                <a:solidFill>
                  <a:schemeClr val="accent2"/>
                </a:solidFill>
                <a:latin typeface="Arial" panose="020B0604020202020204" pitchFamily="34" charset="0"/>
              </a:rPr>
              <a:t>  &lt;input type="button" value="</a:t>
            </a:r>
            <a:r>
              <a:rPr kumimoji="1" lang="zh-CN" altLang="es-ES" sz="1800" dirty="0">
                <a:solidFill>
                  <a:schemeClr val="accent2"/>
                </a:solidFill>
                <a:latin typeface="Arial" panose="020B0604020202020204" pitchFamily="34" charset="0"/>
              </a:rPr>
              <a:t>后退</a:t>
            </a:r>
            <a:r>
              <a:rPr kumimoji="1" lang="es-ES" altLang="zh-CN" sz="1800" dirty="0">
                <a:solidFill>
                  <a:schemeClr val="accent2"/>
                </a:solidFill>
                <a:latin typeface="Arial" panose="020B0604020202020204" pitchFamily="34" charset="0"/>
              </a:rPr>
              <a:t>" onclick="history.go(-1)"/&gt;</a:t>
            </a:r>
          </a:p>
          <a:p>
            <a:pPr algn="l" eaLnBrk="1" hangingPunct="1"/>
            <a:r>
              <a:rPr kumimoji="1" lang="es-ES" altLang="zh-CN" sz="1800" dirty="0">
                <a:solidFill>
                  <a:schemeClr val="accent2"/>
                </a:solidFill>
                <a:latin typeface="Arial" panose="020B0604020202020204" pitchFamily="34" charset="0"/>
              </a:rPr>
              <a:t>  &lt;input type="button" value="</a:t>
            </a:r>
            <a:r>
              <a:rPr kumimoji="1" lang="zh-CN" altLang="es-ES" sz="1800" dirty="0">
                <a:solidFill>
                  <a:schemeClr val="accent2"/>
                </a:solidFill>
                <a:latin typeface="Arial" panose="020B0604020202020204" pitchFamily="34" charset="0"/>
              </a:rPr>
              <a:t>前进</a:t>
            </a:r>
            <a:r>
              <a:rPr kumimoji="1" lang="es-ES" altLang="zh-CN" sz="1800" dirty="0">
                <a:solidFill>
                  <a:schemeClr val="accent2"/>
                </a:solidFill>
                <a:latin typeface="Arial" panose="020B0604020202020204" pitchFamily="34" charset="0"/>
              </a:rPr>
              <a:t>" onclick="history.go(1)"/&gt;</a:t>
            </a:r>
          </a:p>
          <a:p>
            <a:pPr algn="l" eaLnBrk="1" hangingPunct="1"/>
            <a:r>
              <a:rPr kumimoji="1" lang="es-ES" altLang="zh-CN" sz="1800" dirty="0">
                <a:solidFill>
                  <a:schemeClr val="accent2"/>
                </a:solidFill>
                <a:latin typeface="Arial" panose="020B0604020202020204" pitchFamily="34" charset="0"/>
              </a:rPr>
              <a:t>&lt;/form&gt;</a:t>
            </a:r>
          </a:p>
        </p:txBody>
      </p:sp>
      <p:sp>
        <p:nvSpPr>
          <p:cNvPr id="205828" name="Text Box 4"/>
          <p:cNvSpPr txBox="1">
            <a:spLocks noChangeArrowheads="1"/>
          </p:cNvSpPr>
          <p:nvPr/>
        </p:nvSpPr>
        <p:spPr bwMode="auto">
          <a:xfrm>
            <a:off x="2121695" y="3094040"/>
            <a:ext cx="402748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p>
            <a:pPr>
              <a:defRPr/>
            </a:pPr>
            <a:r>
              <a:rPr lang="zh-CN" altLang="en-US" sz="2000" dirty="0">
                <a:effectLst>
                  <a:outerShdw blurRad="38100" dist="38100" dir="2700000" algn="tl">
                    <a:srgbClr val="000000"/>
                  </a:outerShdw>
                </a:effectLst>
              </a:rPr>
              <a:t>第二个实例的效果如图</a:t>
            </a:r>
            <a:r>
              <a:rPr lang="en-US" altLang="zh-CN" sz="2000" dirty="0">
                <a:effectLst>
                  <a:outerShdw blurRad="38100" dist="38100" dir="2700000" algn="tl">
                    <a:srgbClr val="000000"/>
                  </a:outerShdw>
                </a:effectLst>
              </a:rPr>
              <a:t>6-62</a:t>
            </a:r>
            <a:r>
              <a:rPr lang="zh-CN" altLang="en-US" sz="2000" dirty="0">
                <a:effectLst>
                  <a:outerShdw blurRad="38100" dist="38100" dir="2700000" algn="tl">
                    <a:srgbClr val="000000"/>
                  </a:outerShdw>
                </a:effectLst>
              </a:rPr>
              <a:t>所示。</a:t>
            </a:r>
          </a:p>
        </p:txBody>
      </p:sp>
      <p:sp>
        <p:nvSpPr>
          <p:cNvPr id="205831" name="Text Box 7"/>
          <p:cNvSpPr txBox="1">
            <a:spLocks noChangeArrowheads="1"/>
          </p:cNvSpPr>
          <p:nvPr/>
        </p:nvSpPr>
        <p:spPr bwMode="auto">
          <a:xfrm>
            <a:off x="3779045" y="6216652"/>
            <a:ext cx="38052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p>
            <a:pPr>
              <a:defRPr/>
            </a:pPr>
            <a:r>
              <a:rPr lang="zh-CN" altLang="en-US" sz="2000" dirty="0">
                <a:effectLst>
                  <a:outerShdw blurRad="38100" dist="38100" dir="2700000" algn="tl">
                    <a:srgbClr val="000000"/>
                  </a:outerShdw>
                </a:effectLst>
              </a:rPr>
              <a:t>图</a:t>
            </a:r>
            <a:r>
              <a:rPr lang="en-US" altLang="zh-CN" sz="2000" dirty="0">
                <a:effectLst>
                  <a:outerShdw blurRad="38100" dist="38100" dir="2700000" algn="tl">
                    <a:srgbClr val="000000"/>
                  </a:outerShdw>
                </a:effectLst>
              </a:rPr>
              <a:t>6-62 history</a:t>
            </a:r>
            <a:r>
              <a:rPr lang="zh-CN" altLang="en-US" sz="2000" dirty="0">
                <a:effectLst>
                  <a:outerShdw blurRad="38100" dist="38100" dir="2700000" algn="tl">
                    <a:srgbClr val="000000"/>
                  </a:outerShdw>
                </a:effectLst>
              </a:rPr>
              <a:t>对象的方法实例二</a:t>
            </a:r>
          </a:p>
        </p:txBody>
      </p:sp>
      <p:pic>
        <p:nvPicPr>
          <p:cNvPr id="1658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132" y="3694115"/>
            <a:ext cx="4938713" cy="252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1377093" y="205656"/>
            <a:ext cx="8393113" cy="5590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6.10  BOM</a:t>
            </a:r>
            <a:r>
              <a:rPr kumimoji="1" lang="zh-CN" altLang="en-US" dirty="0">
                <a:latin typeface="+mn-ea"/>
                <a:ea typeface="+mn-ea"/>
              </a:rPr>
              <a:t>对象及操作</a:t>
            </a:r>
          </a:p>
        </p:txBody>
      </p:sp>
    </p:spTree>
    <p:extLst>
      <p:ext uri="{BB962C8B-B14F-4D97-AF65-F5344CB8AC3E}">
        <p14:creationId xmlns:p14="http://schemas.microsoft.com/office/powerpoint/2010/main" val="376788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907382" y="228600"/>
            <a:ext cx="8393113" cy="8255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a:latin typeface="+mn-ea"/>
                <a:ea typeface="+mn-ea"/>
              </a:rPr>
              <a:t>6.11  localStorage</a:t>
            </a:r>
            <a:r>
              <a:rPr kumimoji="1" lang="zh-CN" altLang="zh-CN">
                <a:latin typeface="+mn-ea"/>
                <a:ea typeface="+mn-ea"/>
              </a:rPr>
              <a:t>对象及操作</a:t>
            </a:r>
            <a:br>
              <a:rPr kumimoji="1" lang="zh-CN" altLang="zh-CN">
                <a:latin typeface="+mn-ea"/>
                <a:ea typeface="+mn-ea"/>
              </a:rPr>
            </a:br>
            <a:endParaRPr kumimoji="1" lang="zh-CN" altLang="en-US">
              <a:latin typeface="+mn-ea"/>
              <a:ea typeface="+mn-ea"/>
            </a:endParaRPr>
          </a:p>
        </p:txBody>
      </p:sp>
      <p:sp>
        <p:nvSpPr>
          <p:cNvPr id="166915" name="Rectangle 3"/>
          <p:cNvSpPr>
            <a:spLocks noGrp="1" noChangeArrowheads="1"/>
          </p:cNvSpPr>
          <p:nvPr>
            <p:ph type="body" idx="1"/>
          </p:nvPr>
        </p:nvSpPr>
        <p:spPr>
          <a:xfrm>
            <a:off x="1345853" y="843757"/>
            <a:ext cx="9361040" cy="3809379"/>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6.11.1 HTML5 Web</a:t>
            </a:r>
            <a:r>
              <a:rPr kumimoji="1" lang="zh-CN" altLang="en-US" b="1" dirty="0" smtClean="0">
                <a:solidFill>
                  <a:schemeClr val="accent1"/>
                </a:solidFill>
                <a:effectLst/>
                <a:latin typeface="+mn-ea"/>
              </a:rPr>
              <a:t>存储简介</a:t>
            </a:r>
            <a:endParaRPr kumimoji="1" lang="en-US" altLang="zh-CN" b="1" dirty="0" smtClean="0">
              <a:solidFill>
                <a:schemeClr val="accent1"/>
              </a:solidFill>
              <a:effectLst/>
              <a:latin typeface="+mn-ea"/>
            </a:endParaRPr>
          </a:p>
          <a:p>
            <a:pPr eaLnBrk="1" hangingPunct="1">
              <a:buFont typeface="Arial" panose="020B0604020202020204" pitchFamily="34" charset="0"/>
              <a:buChar char="•"/>
            </a:pPr>
            <a:r>
              <a:rPr lang="zh-CN" altLang="zh-CN" dirty="0">
                <a:latin typeface="+mn-ea"/>
              </a:rPr>
              <a:t>早些时候，本地存储使用的是</a:t>
            </a:r>
            <a:r>
              <a:rPr lang="en-US" altLang="zh-CN" dirty="0">
                <a:latin typeface="+mn-ea"/>
              </a:rPr>
              <a:t>Cookie</a:t>
            </a:r>
            <a:r>
              <a:rPr lang="zh-CN" altLang="zh-CN" dirty="0">
                <a:latin typeface="+mn-ea"/>
              </a:rPr>
              <a:t>，</a:t>
            </a:r>
            <a:r>
              <a:rPr lang="en-US" altLang="zh-CN" dirty="0">
                <a:latin typeface="+mn-ea"/>
              </a:rPr>
              <a:t>Cookie</a:t>
            </a:r>
            <a:r>
              <a:rPr lang="zh-CN" altLang="zh-CN" dirty="0">
                <a:latin typeface="+mn-ea"/>
              </a:rPr>
              <a:t>的大小限制在</a:t>
            </a:r>
            <a:r>
              <a:rPr lang="en-US" altLang="zh-CN" dirty="0">
                <a:latin typeface="+mn-ea"/>
              </a:rPr>
              <a:t>4KB</a:t>
            </a:r>
            <a:r>
              <a:rPr lang="zh-CN" altLang="zh-CN" dirty="0">
                <a:latin typeface="+mn-ea"/>
              </a:rPr>
              <a:t>左右，并且每次请求一个新的页面时</a:t>
            </a:r>
            <a:r>
              <a:rPr lang="en-US" altLang="zh-CN" dirty="0">
                <a:latin typeface="+mn-ea"/>
              </a:rPr>
              <a:t>Cookie</a:t>
            </a:r>
            <a:r>
              <a:rPr lang="zh-CN" altLang="zh-CN" dirty="0">
                <a:latin typeface="+mn-ea"/>
              </a:rPr>
              <a:t>都会随着</a:t>
            </a:r>
            <a:r>
              <a:rPr lang="en-US" altLang="zh-CN" dirty="0">
                <a:latin typeface="+mn-ea"/>
              </a:rPr>
              <a:t>HTTP</a:t>
            </a:r>
            <a:r>
              <a:rPr lang="zh-CN" altLang="zh-CN" dirty="0">
                <a:latin typeface="+mn-ea"/>
              </a:rPr>
              <a:t>事务一起被发送过去</a:t>
            </a:r>
            <a:r>
              <a:rPr lang="zh-CN" altLang="en-US" dirty="0">
                <a:latin typeface="+mn-ea"/>
              </a:rPr>
              <a:t>。</a:t>
            </a:r>
            <a:endParaRPr lang="en-US" altLang="zh-CN" dirty="0">
              <a:latin typeface="+mn-ea"/>
            </a:endParaRPr>
          </a:p>
          <a:p>
            <a:pPr eaLnBrk="1" hangingPunct="1">
              <a:buFont typeface="Arial" panose="020B0604020202020204" pitchFamily="34" charset="0"/>
              <a:buChar char="•"/>
            </a:pPr>
            <a:r>
              <a:rPr lang="en-US" altLang="zh-CN" dirty="0" err="1">
                <a:latin typeface="+mn-ea"/>
              </a:rPr>
              <a:t>sessionStorage</a:t>
            </a:r>
            <a:r>
              <a:rPr lang="zh-CN" altLang="zh-CN" dirty="0">
                <a:latin typeface="+mn-ea"/>
              </a:rPr>
              <a:t>对象负责存储一个会话期内需要保存的数据。这里的会话（</a:t>
            </a:r>
            <a:r>
              <a:rPr lang="en-US" altLang="zh-CN" dirty="0">
                <a:latin typeface="+mn-ea"/>
              </a:rPr>
              <a:t>session</a:t>
            </a:r>
            <a:r>
              <a:rPr lang="zh-CN" altLang="zh-CN" dirty="0">
                <a:latin typeface="+mn-ea"/>
              </a:rPr>
              <a:t>）是用户在浏览网站时从打开浏览器访问网站开始到退出网页关闭浏览器为止所经过的时间，也就是用户访问这个网站所花费的时间。</a:t>
            </a:r>
            <a:endParaRPr lang="en-US" altLang="zh-CN" dirty="0">
              <a:latin typeface="+mn-ea"/>
            </a:endParaRPr>
          </a:p>
          <a:p>
            <a:pPr eaLnBrk="1" hangingPunct="1">
              <a:buFont typeface="Arial" panose="020B0604020202020204" pitchFamily="34" charset="0"/>
              <a:buChar char="•"/>
            </a:pPr>
            <a:r>
              <a:rPr lang="en-US" altLang="zh-CN" dirty="0" err="1">
                <a:latin typeface="+mn-ea"/>
              </a:rPr>
              <a:t>localStorage</a:t>
            </a:r>
            <a:r>
              <a:rPr lang="zh-CN" altLang="zh-CN" dirty="0">
                <a:latin typeface="+mn-ea"/>
              </a:rPr>
              <a:t>对象将数据保存在客户端本地的硬件设备中（如硬盘等），存储的数据没有时间限制。</a:t>
            </a:r>
            <a:endParaRPr lang="en-US" altLang="zh-CN" dirty="0">
              <a:latin typeface="+mn-ea"/>
            </a:endParaRPr>
          </a:p>
          <a:p>
            <a:pPr eaLnBrk="1" hangingPunct="1">
              <a:buFont typeface="Wingdings" panose="05000000000000000000" pitchFamily="2" charset="2"/>
              <a:buNone/>
            </a:pPr>
            <a:endParaRPr kumimoji="1" lang="en-US" altLang="zh-CN" b="1" dirty="0">
              <a:solidFill>
                <a:schemeClr val="accent1"/>
              </a:solidFill>
              <a:latin typeface="+mn-ea"/>
            </a:endParaRPr>
          </a:p>
          <a:p>
            <a:pPr eaLnBrk="1" hangingPunct="1">
              <a:buFont typeface="Wingdings" panose="05000000000000000000" pitchFamily="2" charset="2"/>
              <a:buNone/>
            </a:pPr>
            <a:r>
              <a:rPr lang="zh-CN" altLang="zh-CN" dirty="0">
                <a:latin typeface="+mn-ea"/>
              </a:rPr>
              <a:t>下面的代码显示了一种简单的浏览器对</a:t>
            </a:r>
            <a:r>
              <a:rPr lang="en-US" altLang="zh-CN" dirty="0">
                <a:latin typeface="+mn-ea"/>
              </a:rPr>
              <a:t>Storage</a:t>
            </a:r>
            <a:r>
              <a:rPr lang="zh-CN" altLang="zh-CN" dirty="0">
                <a:latin typeface="+mn-ea"/>
              </a:rPr>
              <a:t>对象支持情况的检查方式。</a:t>
            </a:r>
          </a:p>
          <a:p>
            <a:pPr eaLnBrk="1" hangingPunct="1">
              <a:buFont typeface="Wingdings" panose="05000000000000000000" pitchFamily="2" charset="2"/>
              <a:buNone/>
            </a:pPr>
            <a:endParaRPr kumimoji="1" lang="en-US" altLang="zh-CN" b="1" dirty="0">
              <a:solidFill>
                <a:schemeClr val="accent1"/>
              </a:solidFill>
              <a:latin typeface="+mn-ea"/>
            </a:endParaRPr>
          </a:p>
        </p:txBody>
      </p:sp>
      <p:sp>
        <p:nvSpPr>
          <p:cNvPr id="166916" name="AutoShape 3"/>
          <p:cNvSpPr>
            <a:spLocks noChangeArrowheads="1"/>
          </p:cNvSpPr>
          <p:nvPr/>
        </p:nvSpPr>
        <p:spPr bwMode="gray">
          <a:xfrm>
            <a:off x="3290095" y="4658403"/>
            <a:ext cx="5545137" cy="15843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1800" dirty="0">
                <a:solidFill>
                  <a:schemeClr val="accent2"/>
                </a:solidFill>
                <a:latin typeface="Arial" panose="020B0604020202020204" pitchFamily="34" charset="0"/>
              </a:rPr>
              <a:t>if(window.localStorage){</a:t>
            </a:r>
          </a:p>
          <a:p>
            <a:pPr algn="l" eaLnBrk="1" hangingPunct="1"/>
            <a:r>
              <a:rPr kumimoji="1" lang="es-ES" altLang="zh-CN" sz="1800" dirty="0">
                <a:solidFill>
                  <a:schemeClr val="accent2"/>
                </a:solidFill>
                <a:latin typeface="Arial" panose="020B0604020202020204" pitchFamily="34" charset="0"/>
              </a:rPr>
              <a:t>    alert("</a:t>
            </a:r>
            <a:r>
              <a:rPr kumimoji="1" lang="zh-CN" altLang="en-US" sz="1800" dirty="0">
                <a:solidFill>
                  <a:schemeClr val="accent2"/>
                </a:solidFill>
                <a:latin typeface="Arial" panose="020B0604020202020204" pitchFamily="34" charset="0"/>
              </a:rPr>
              <a:t>您的浏览器支持</a:t>
            </a:r>
            <a:r>
              <a:rPr kumimoji="1" lang="es-ES" altLang="zh-CN" sz="1800" dirty="0">
                <a:solidFill>
                  <a:schemeClr val="accent2"/>
                </a:solidFill>
                <a:latin typeface="Arial" panose="020B0604020202020204" pitchFamily="34" charset="0"/>
              </a:rPr>
              <a:t>localStorage</a:t>
            </a:r>
            <a:r>
              <a:rPr kumimoji="1" lang="zh-CN" altLang="es-ES" sz="1800" dirty="0">
                <a:solidFill>
                  <a:schemeClr val="accent2"/>
                </a:solidFill>
                <a:latin typeface="Arial" panose="020B0604020202020204" pitchFamily="34" charset="0"/>
              </a:rPr>
              <a:t>！</a:t>
            </a:r>
            <a:r>
              <a:rPr kumimoji="1" lang="es-ES" altLang="zh-CN" sz="1800" dirty="0">
                <a:solidFill>
                  <a:schemeClr val="accent2"/>
                </a:solidFill>
                <a:latin typeface="Arial" panose="020B0604020202020204" pitchFamily="34" charset="0"/>
              </a:rPr>
              <a:t>");</a:t>
            </a:r>
          </a:p>
          <a:p>
            <a:pPr algn="l" eaLnBrk="1" hangingPunct="1"/>
            <a:r>
              <a:rPr kumimoji="1" lang="es-ES" altLang="zh-CN" sz="1800" dirty="0">
                <a:solidFill>
                  <a:schemeClr val="accent2"/>
                </a:solidFill>
                <a:latin typeface="Arial" panose="020B0604020202020204" pitchFamily="34" charset="0"/>
              </a:rPr>
              <a:t>}else{</a:t>
            </a:r>
          </a:p>
          <a:p>
            <a:pPr algn="l" eaLnBrk="1" hangingPunct="1"/>
            <a:r>
              <a:rPr kumimoji="1" lang="es-ES" altLang="zh-CN" sz="1800" dirty="0">
                <a:solidFill>
                  <a:schemeClr val="accent2"/>
                </a:solidFill>
                <a:latin typeface="Arial" panose="020B0604020202020204" pitchFamily="34" charset="0"/>
              </a:rPr>
              <a:t>    alert("</a:t>
            </a:r>
            <a:r>
              <a:rPr kumimoji="1" lang="zh-CN" altLang="en-US" sz="1800" dirty="0">
                <a:solidFill>
                  <a:schemeClr val="accent2"/>
                </a:solidFill>
                <a:latin typeface="Arial" panose="020B0604020202020204" pitchFamily="34" charset="0"/>
              </a:rPr>
              <a:t>您的浏览器暂不支持</a:t>
            </a:r>
            <a:r>
              <a:rPr kumimoji="1" lang="es-ES" altLang="zh-CN" sz="1800" dirty="0">
                <a:solidFill>
                  <a:schemeClr val="accent2"/>
                </a:solidFill>
                <a:latin typeface="Arial" panose="020B0604020202020204" pitchFamily="34" charset="0"/>
              </a:rPr>
              <a:t>localStorage</a:t>
            </a:r>
            <a:r>
              <a:rPr kumimoji="1" lang="zh-CN" altLang="es-ES" sz="1800" dirty="0">
                <a:solidFill>
                  <a:schemeClr val="accent2"/>
                </a:solidFill>
                <a:latin typeface="Arial" panose="020B0604020202020204" pitchFamily="34" charset="0"/>
              </a:rPr>
              <a:t>！</a:t>
            </a:r>
            <a:r>
              <a:rPr kumimoji="1" lang="es-ES" altLang="zh-CN" sz="1800" dirty="0">
                <a:solidFill>
                  <a:schemeClr val="accent2"/>
                </a:solidFill>
                <a:latin typeface="Arial" panose="020B0604020202020204" pitchFamily="34" charset="0"/>
              </a:rPr>
              <a:t>");</a:t>
            </a:r>
          </a:p>
          <a:p>
            <a:pPr algn="l" eaLnBrk="1" hangingPunct="1"/>
            <a:r>
              <a:rPr kumimoji="1" lang="es-ES" altLang="zh-CN" sz="1800" dirty="0">
                <a:solidFill>
                  <a:schemeClr val="accent2"/>
                </a:solidFill>
                <a:latin typeface="Arial" panose="020B0604020202020204" pitchFamily="34" charset="0"/>
              </a:rPr>
              <a:t>}</a:t>
            </a:r>
          </a:p>
        </p:txBody>
      </p:sp>
    </p:spTree>
    <p:extLst>
      <p:ext uri="{BB962C8B-B14F-4D97-AF65-F5344CB8AC3E}">
        <p14:creationId xmlns:p14="http://schemas.microsoft.com/office/powerpoint/2010/main" val="218368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345853" y="228600"/>
            <a:ext cx="8393113" cy="53975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89869" y="836712"/>
            <a:ext cx="9145016" cy="3812777"/>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保存数据</a:t>
            </a:r>
          </a:p>
          <a:p>
            <a:pPr>
              <a:buFont typeface="Wingdings" panose="05000000000000000000" pitchFamily="2" charset="2"/>
              <a:buNone/>
            </a:pPr>
            <a:r>
              <a:rPr lang="zh-CN" altLang="zh-CN" dirty="0" smtClean="0">
                <a:effectLst/>
                <a:latin typeface="+mn-ea"/>
              </a:rPr>
              <a:t>使用</a:t>
            </a:r>
            <a:r>
              <a:rPr lang="en-US" altLang="zh-CN" dirty="0" err="1" smtClean="0">
                <a:effectLst/>
                <a:latin typeface="+mn-ea"/>
              </a:rPr>
              <a:t>localStorage</a:t>
            </a:r>
            <a:r>
              <a:rPr lang="zh-CN" altLang="zh-CN" dirty="0" smtClean="0">
                <a:effectLst/>
                <a:latin typeface="+mn-ea"/>
              </a:rPr>
              <a:t>保存数据，需要调用该对象的</a:t>
            </a:r>
            <a:r>
              <a:rPr lang="en-US" altLang="zh-CN" dirty="0" err="1" smtClean="0">
                <a:effectLst/>
                <a:latin typeface="+mn-ea"/>
              </a:rPr>
              <a:t>setItem</a:t>
            </a:r>
            <a:r>
              <a:rPr lang="en-US" altLang="zh-CN" dirty="0" smtClean="0">
                <a:effectLst/>
                <a:latin typeface="+mn-ea"/>
              </a:rPr>
              <a:t>()</a:t>
            </a:r>
            <a:r>
              <a:rPr lang="zh-CN" altLang="zh-CN" dirty="0" smtClean="0">
                <a:effectLst/>
                <a:latin typeface="+mn-ea"/>
              </a:rPr>
              <a:t>方法，格式为：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err="1" smtClean="0">
                <a:effectLst/>
                <a:latin typeface="+mn-ea"/>
              </a:rPr>
              <a:t>localStorage</a:t>
            </a:r>
            <a:r>
              <a:rPr lang="en-US" altLang="zh-CN" b="1" dirty="0" smtClean="0">
                <a:effectLst/>
                <a:latin typeface="+mn-ea"/>
              </a:rPr>
              <a:t>. </a:t>
            </a:r>
            <a:r>
              <a:rPr lang="en-US" altLang="zh-CN" b="1" dirty="0" err="1" smtClean="0">
                <a:effectLst/>
                <a:latin typeface="+mn-ea"/>
              </a:rPr>
              <a:t>setItem</a:t>
            </a:r>
            <a:r>
              <a:rPr lang="en-US" altLang="zh-CN" b="1" dirty="0" smtClean="0">
                <a:effectLst/>
                <a:latin typeface="+mn-ea"/>
              </a:rPr>
              <a:t>(</a:t>
            </a:r>
            <a:r>
              <a:rPr lang="en-US" altLang="zh-CN" b="1" i="1" dirty="0" err="1" smtClean="0">
                <a:effectLst/>
                <a:latin typeface="+mn-ea"/>
              </a:rPr>
              <a:t>key</a:t>
            </a:r>
            <a:r>
              <a:rPr lang="en-US" altLang="zh-CN" b="1" dirty="0" err="1" smtClean="0">
                <a:effectLst/>
                <a:latin typeface="+mn-ea"/>
              </a:rPr>
              <a:t>,</a:t>
            </a:r>
            <a:r>
              <a:rPr lang="en-US" altLang="zh-CN" b="1" i="1" dirty="0" err="1" smtClean="0">
                <a:effectLst/>
                <a:latin typeface="+mn-ea"/>
              </a:rPr>
              <a:t>value</a:t>
            </a:r>
            <a:r>
              <a:rPr lang="en-US" altLang="zh-CN" b="1" dirty="0" smtClean="0">
                <a:effectLst/>
                <a:latin typeface="+mn-ea"/>
              </a:rPr>
              <a:t>);</a:t>
            </a:r>
          </a:p>
          <a:p>
            <a:pPr>
              <a:buFont typeface="Wingdings" panose="05000000000000000000" pitchFamily="2" charset="2"/>
              <a:buNone/>
            </a:pPr>
            <a:endParaRPr lang="zh-CN" altLang="zh-CN" dirty="0" smtClean="0">
              <a:effectLst/>
              <a:latin typeface="+mn-ea"/>
            </a:endParaRPr>
          </a:p>
          <a:p>
            <a:pPr>
              <a:buFont typeface="Wingdings" panose="05000000000000000000" pitchFamily="2" charset="2"/>
              <a:buNone/>
            </a:pPr>
            <a:r>
              <a:rPr lang="zh-CN" altLang="zh-CN" dirty="0" smtClean="0">
                <a:effectLst/>
                <a:latin typeface="+mn-ea"/>
              </a:rPr>
              <a:t>其中参数</a:t>
            </a:r>
            <a:r>
              <a:rPr lang="en-US" altLang="zh-CN" dirty="0" smtClean="0">
                <a:effectLst/>
                <a:latin typeface="+mn-ea"/>
              </a:rPr>
              <a:t>key</a:t>
            </a:r>
            <a:r>
              <a:rPr lang="zh-CN" altLang="zh-CN" dirty="0" smtClean="0">
                <a:effectLst/>
                <a:latin typeface="+mn-ea"/>
              </a:rPr>
              <a:t>表示“键”，为保存数据的名称；参数</a:t>
            </a:r>
            <a:r>
              <a:rPr lang="en-US" altLang="zh-CN" dirty="0" smtClean="0">
                <a:effectLst/>
                <a:latin typeface="+mn-ea"/>
              </a:rPr>
              <a:t>value</a:t>
            </a:r>
            <a:r>
              <a:rPr lang="zh-CN" altLang="zh-CN" dirty="0" smtClean="0">
                <a:effectLst/>
                <a:latin typeface="+mn-ea"/>
              </a:rPr>
              <a:t>表示“值”，为保存数据的值，因此这条语句可设置一个“键</a:t>
            </a:r>
            <a:r>
              <a:rPr lang="en-US" altLang="zh-CN" dirty="0" smtClean="0">
                <a:effectLst/>
                <a:latin typeface="+mn-ea"/>
              </a:rPr>
              <a:t>/</a:t>
            </a:r>
            <a:r>
              <a:rPr lang="zh-CN" altLang="zh-CN" dirty="0" smtClean="0">
                <a:effectLst/>
                <a:latin typeface="+mn-ea"/>
              </a:rPr>
              <a:t>值”对。参数</a:t>
            </a:r>
            <a:r>
              <a:rPr lang="en-US" altLang="zh-CN" dirty="0" smtClean="0">
                <a:effectLst/>
                <a:latin typeface="+mn-ea"/>
              </a:rPr>
              <a:t>key</a:t>
            </a:r>
            <a:r>
              <a:rPr lang="zh-CN" altLang="zh-CN" dirty="0" smtClean="0">
                <a:effectLst/>
                <a:latin typeface="+mn-ea"/>
              </a:rPr>
              <a:t>和</a:t>
            </a:r>
            <a:r>
              <a:rPr lang="en-US" altLang="zh-CN" dirty="0" smtClean="0">
                <a:effectLst/>
                <a:latin typeface="+mn-ea"/>
              </a:rPr>
              <a:t>value</a:t>
            </a:r>
            <a:r>
              <a:rPr lang="zh-CN" altLang="zh-CN" dirty="0" smtClean="0">
                <a:effectLst/>
                <a:latin typeface="+mn-ea"/>
              </a:rPr>
              <a:t>都只能使用字符串形式。</a:t>
            </a:r>
          </a:p>
          <a:p>
            <a:pPr>
              <a:buFont typeface="Wingdings" panose="05000000000000000000" pitchFamily="2" charset="2"/>
              <a:buNone/>
            </a:pPr>
            <a:r>
              <a:rPr lang="zh-CN" altLang="zh-CN" dirty="0" smtClean="0">
                <a:effectLst/>
                <a:latin typeface="+mn-ea"/>
              </a:rPr>
              <a:t>例如，下面是保存用户姓名的“键</a:t>
            </a:r>
            <a:r>
              <a:rPr lang="en-US" altLang="zh-CN" dirty="0" smtClean="0">
                <a:effectLst/>
                <a:latin typeface="+mn-ea"/>
              </a:rPr>
              <a:t>/</a:t>
            </a:r>
            <a:r>
              <a:rPr lang="zh-CN" altLang="zh-CN" dirty="0" smtClean="0">
                <a:effectLst/>
                <a:latin typeface="+mn-ea"/>
              </a:rPr>
              <a:t>值”对“</a:t>
            </a:r>
            <a:r>
              <a:rPr lang="en-US" altLang="zh-CN" dirty="0" smtClean="0">
                <a:effectLst/>
                <a:latin typeface="+mn-ea"/>
              </a:rPr>
              <a:t>name/Tom</a:t>
            </a:r>
            <a:r>
              <a:rPr lang="zh-CN" altLang="zh-CN" dirty="0" smtClean="0">
                <a:effectLst/>
                <a:latin typeface="+mn-ea"/>
              </a:rPr>
              <a:t>”的代码：</a:t>
            </a:r>
          </a:p>
          <a:p>
            <a:pPr eaLnBrk="1" hangingPunct="1">
              <a:buFont typeface="Wingdings" panose="05000000000000000000" pitchFamily="2" charset="2"/>
              <a:buNone/>
            </a:pPr>
            <a:endParaRPr kumimoji="1" lang="en-US" altLang="zh-CN" b="1" dirty="0" smtClean="0">
              <a:solidFill>
                <a:schemeClr val="accent1"/>
              </a:solidFill>
              <a:effectLst/>
              <a:latin typeface="+mn-ea"/>
            </a:endParaRPr>
          </a:p>
        </p:txBody>
      </p:sp>
      <p:sp>
        <p:nvSpPr>
          <p:cNvPr id="167940" name="AutoShape 3"/>
          <p:cNvSpPr>
            <a:spLocks noChangeArrowheads="1"/>
          </p:cNvSpPr>
          <p:nvPr/>
        </p:nvSpPr>
        <p:spPr bwMode="gray">
          <a:xfrm>
            <a:off x="3218061" y="5118235"/>
            <a:ext cx="5113337" cy="5032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a:solidFill>
                  <a:schemeClr val="accent2"/>
                </a:solidFill>
                <a:latin typeface="Arial" panose="020B0604020202020204" pitchFamily="34" charset="0"/>
              </a:rPr>
              <a:t>localStorage. setItem("name","Tom");</a:t>
            </a:r>
          </a:p>
        </p:txBody>
      </p:sp>
    </p:spTree>
    <p:extLst>
      <p:ext uri="{BB962C8B-B14F-4D97-AF65-F5344CB8AC3E}">
        <p14:creationId xmlns:p14="http://schemas.microsoft.com/office/powerpoint/2010/main" val="113602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1417861" y="228600"/>
            <a:ext cx="8393113" cy="536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02813" y="878446"/>
            <a:ext cx="9428285" cy="334264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1. </a:t>
            </a:r>
            <a:r>
              <a:rPr lang="zh-CN" altLang="zh-CN" b="1" dirty="0" smtClean="0">
                <a:effectLst/>
                <a:latin typeface="+mn-ea"/>
              </a:rPr>
              <a:t>保存数据</a:t>
            </a:r>
          </a:p>
          <a:p>
            <a:pPr>
              <a:buFont typeface="Wingdings" panose="05000000000000000000" pitchFamily="2" charset="2"/>
              <a:buNone/>
            </a:pPr>
            <a:r>
              <a:rPr lang="en-US" altLang="zh-CN" dirty="0" err="1" smtClean="0">
                <a:effectLst/>
                <a:latin typeface="+mn-ea"/>
              </a:rPr>
              <a:t>localStorage</a:t>
            </a:r>
            <a:r>
              <a:rPr lang="zh-CN" altLang="zh-CN" dirty="0" smtClean="0">
                <a:effectLst/>
                <a:latin typeface="+mn-ea"/>
              </a:rPr>
              <a:t>是一个普通对象，任何对象的操作都适用。可把</a:t>
            </a:r>
            <a:r>
              <a:rPr lang="en-US" altLang="zh-CN" dirty="0" err="1" smtClean="0">
                <a:effectLst/>
                <a:latin typeface="+mn-ea"/>
              </a:rPr>
              <a:t>setItem</a:t>
            </a:r>
            <a:r>
              <a:rPr lang="en-US" altLang="zh-CN" dirty="0" smtClean="0">
                <a:effectLst/>
                <a:latin typeface="+mn-ea"/>
              </a:rPr>
              <a:t>()</a:t>
            </a:r>
            <a:r>
              <a:rPr lang="zh-CN" altLang="zh-CN" dirty="0" smtClean="0">
                <a:effectLst/>
                <a:latin typeface="+mn-ea"/>
              </a:rPr>
              <a:t>方法中的第一个参数作为</a:t>
            </a:r>
            <a:r>
              <a:rPr lang="en-US" altLang="zh-CN" dirty="0" err="1" smtClean="0">
                <a:effectLst/>
                <a:latin typeface="+mn-ea"/>
              </a:rPr>
              <a:t>localStorage</a:t>
            </a:r>
            <a:r>
              <a:rPr lang="zh-CN" altLang="zh-CN" dirty="0" smtClean="0">
                <a:effectLst/>
                <a:latin typeface="+mn-ea"/>
              </a:rPr>
              <a:t>对象的一个属性，第二个参数作为相应的属性值，用点（</a:t>
            </a:r>
            <a:r>
              <a:rPr lang="en-US" altLang="zh-CN" dirty="0" smtClean="0">
                <a:effectLst/>
                <a:latin typeface="+mn-ea"/>
              </a:rPr>
              <a:t>.</a:t>
            </a:r>
            <a:r>
              <a:rPr lang="zh-CN" altLang="zh-CN" dirty="0" smtClean="0">
                <a:effectLst/>
                <a:latin typeface="+mn-ea"/>
              </a:rPr>
              <a:t>）运算符或中括号（</a:t>
            </a:r>
            <a:r>
              <a:rPr lang="en-US" altLang="zh-CN" dirty="0" smtClean="0">
                <a:effectLst/>
                <a:latin typeface="+mn-ea"/>
              </a:rPr>
              <a:t>[ ]</a:t>
            </a:r>
            <a:r>
              <a:rPr lang="zh-CN" altLang="zh-CN" dirty="0" smtClean="0">
                <a:effectLst/>
                <a:latin typeface="+mn-ea"/>
              </a:rPr>
              <a:t>）的形式定义该“键</a:t>
            </a:r>
            <a:r>
              <a:rPr lang="en-US" altLang="zh-CN" dirty="0" smtClean="0">
                <a:effectLst/>
                <a:latin typeface="+mn-ea"/>
              </a:rPr>
              <a:t>/</a:t>
            </a:r>
            <a:r>
              <a:rPr lang="zh-CN" altLang="zh-CN" dirty="0" smtClean="0">
                <a:effectLst/>
                <a:latin typeface="+mn-ea"/>
              </a:rPr>
              <a:t>值”对。例如，上面的代码可以改写为：</a:t>
            </a: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zh-CN" altLang="zh-CN" dirty="0" smtClean="0">
                <a:effectLst/>
                <a:latin typeface="+mn-ea"/>
              </a:rPr>
              <a:t>或</a:t>
            </a:r>
          </a:p>
          <a:p>
            <a:endParaRPr lang="zh-CN" altLang="zh-CN" dirty="0" smtClean="0">
              <a:effectLst/>
              <a:latin typeface="+mn-ea"/>
            </a:endParaRPr>
          </a:p>
        </p:txBody>
      </p:sp>
      <p:sp>
        <p:nvSpPr>
          <p:cNvPr id="168964" name="AutoShape 3"/>
          <p:cNvSpPr>
            <a:spLocks noChangeArrowheads="1"/>
          </p:cNvSpPr>
          <p:nvPr/>
        </p:nvSpPr>
        <p:spPr bwMode="gray">
          <a:xfrm>
            <a:off x="3290069" y="3178317"/>
            <a:ext cx="3600450" cy="5032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localStorage.name="Tom";</a:t>
            </a:r>
          </a:p>
        </p:txBody>
      </p:sp>
      <p:sp>
        <p:nvSpPr>
          <p:cNvPr id="168965" name="AutoShape 3"/>
          <p:cNvSpPr>
            <a:spLocks noChangeArrowheads="1"/>
          </p:cNvSpPr>
          <p:nvPr/>
        </p:nvSpPr>
        <p:spPr bwMode="gray">
          <a:xfrm>
            <a:off x="3317602" y="4653136"/>
            <a:ext cx="4032250" cy="5032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localStorage["name"]="Tom";</a:t>
            </a:r>
          </a:p>
        </p:txBody>
      </p:sp>
    </p:spTree>
    <p:extLst>
      <p:ext uri="{BB962C8B-B14F-4D97-AF65-F5344CB8AC3E}">
        <p14:creationId xmlns:p14="http://schemas.microsoft.com/office/powerpoint/2010/main" val="1149979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345853" y="228600"/>
            <a:ext cx="839311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89869" y="908720"/>
            <a:ext cx="9217024" cy="4672013"/>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获取数据</a:t>
            </a:r>
          </a:p>
          <a:p>
            <a:pPr>
              <a:buFont typeface="Wingdings" panose="05000000000000000000" pitchFamily="2" charset="2"/>
              <a:buNone/>
            </a:pPr>
            <a:r>
              <a:rPr lang="zh-CN" altLang="zh-CN" dirty="0" smtClean="0">
                <a:effectLst/>
                <a:latin typeface="+mn-ea"/>
              </a:rPr>
              <a:t>使用</a:t>
            </a:r>
            <a:r>
              <a:rPr lang="en-US" altLang="zh-CN" dirty="0" err="1" smtClean="0">
                <a:effectLst/>
                <a:latin typeface="+mn-ea"/>
              </a:rPr>
              <a:t>localStorage</a:t>
            </a:r>
            <a:r>
              <a:rPr lang="zh-CN" altLang="zh-CN" dirty="0" smtClean="0">
                <a:effectLst/>
                <a:latin typeface="+mn-ea"/>
              </a:rPr>
              <a:t>获取已保存的数据，需要调用该对象的</a:t>
            </a:r>
            <a:r>
              <a:rPr lang="en-US" altLang="zh-CN" dirty="0" err="1" smtClean="0">
                <a:effectLst/>
                <a:latin typeface="+mn-ea"/>
              </a:rPr>
              <a:t>getItem</a:t>
            </a:r>
            <a:r>
              <a:rPr lang="en-US" altLang="zh-CN" dirty="0" smtClean="0">
                <a:effectLst/>
                <a:latin typeface="+mn-ea"/>
              </a:rPr>
              <a:t>()</a:t>
            </a:r>
            <a:r>
              <a:rPr lang="zh-CN" altLang="zh-CN" dirty="0" smtClean="0">
                <a:effectLst/>
                <a:latin typeface="+mn-ea"/>
              </a:rPr>
              <a:t>方法，格式为：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err="1" smtClean="0">
                <a:effectLst/>
                <a:latin typeface="+mn-ea"/>
              </a:rPr>
              <a:t>localStorage.getItem</a:t>
            </a:r>
            <a:r>
              <a:rPr lang="en-US" altLang="zh-CN" b="1" dirty="0" smtClean="0">
                <a:effectLst/>
                <a:latin typeface="+mn-ea"/>
              </a:rPr>
              <a:t>(</a:t>
            </a:r>
            <a:r>
              <a:rPr lang="en-US" altLang="zh-CN" b="1" i="1" dirty="0" smtClean="0">
                <a:effectLst/>
                <a:latin typeface="+mn-ea"/>
              </a:rPr>
              <a:t>key</a:t>
            </a:r>
            <a:r>
              <a:rPr lang="en-US" altLang="zh-CN" b="1" dirty="0" smtClean="0">
                <a:effectLst/>
                <a:latin typeface="+mn-ea"/>
              </a:rPr>
              <a:t>)</a:t>
            </a:r>
            <a:r>
              <a:rPr lang="en-US" altLang="zh-CN" dirty="0" smtClean="0">
                <a:effectLst/>
                <a:latin typeface="+mn-ea"/>
              </a:rPr>
              <a:t> </a:t>
            </a: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zh-CN" altLang="zh-CN" dirty="0" smtClean="0">
                <a:effectLst/>
                <a:latin typeface="+mn-ea"/>
              </a:rPr>
              <a:t>其中参数</a:t>
            </a:r>
            <a:r>
              <a:rPr lang="en-US" altLang="zh-CN" dirty="0" smtClean="0">
                <a:effectLst/>
                <a:latin typeface="+mn-ea"/>
              </a:rPr>
              <a:t>key</a:t>
            </a:r>
            <a:r>
              <a:rPr lang="zh-CN" altLang="zh-CN" dirty="0" smtClean="0">
                <a:effectLst/>
                <a:latin typeface="+mn-ea"/>
              </a:rPr>
              <a:t>为</a:t>
            </a:r>
            <a:r>
              <a:rPr lang="en-US" altLang="zh-CN" dirty="0" err="1" smtClean="0">
                <a:effectLst/>
                <a:latin typeface="+mn-ea"/>
              </a:rPr>
              <a:t>localStorage</a:t>
            </a:r>
            <a:r>
              <a:rPr lang="zh-CN" altLang="zh-CN" dirty="0" smtClean="0">
                <a:effectLst/>
                <a:latin typeface="+mn-ea"/>
              </a:rPr>
              <a:t>对象中某个“键</a:t>
            </a:r>
            <a:r>
              <a:rPr lang="en-US" altLang="zh-CN" dirty="0" smtClean="0">
                <a:effectLst/>
                <a:latin typeface="+mn-ea"/>
              </a:rPr>
              <a:t>/</a:t>
            </a:r>
            <a:r>
              <a:rPr lang="zh-CN" altLang="zh-CN" dirty="0" smtClean="0">
                <a:effectLst/>
                <a:latin typeface="+mn-ea"/>
              </a:rPr>
              <a:t>值”对中的“键”，即数据名称；返回值为该“键”对应的“值”，即指定名称的数据值。如果指定的指定的“键”不存在，则返回</a:t>
            </a:r>
            <a:r>
              <a:rPr lang="en-US" altLang="zh-CN" dirty="0" smtClean="0">
                <a:effectLst/>
                <a:latin typeface="+mn-ea"/>
              </a:rPr>
              <a:t>null</a:t>
            </a:r>
            <a:r>
              <a:rPr lang="zh-CN" altLang="zh-CN" dirty="0" smtClean="0">
                <a:effectLst/>
                <a:latin typeface="+mn-ea"/>
              </a:rPr>
              <a:t>。</a:t>
            </a:r>
            <a:endParaRPr lang="en-US" altLang="zh-CN" dirty="0" smtClean="0">
              <a:effectLst/>
              <a:latin typeface="+mn-ea"/>
            </a:endParaRPr>
          </a:p>
          <a:p>
            <a:endParaRPr lang="zh-CN" altLang="zh-CN" dirty="0" smtClean="0">
              <a:effectLst/>
              <a:latin typeface="+mn-ea"/>
            </a:endParaRPr>
          </a:p>
        </p:txBody>
      </p:sp>
    </p:spTree>
    <p:extLst>
      <p:ext uri="{BB962C8B-B14F-4D97-AF65-F5344CB8AC3E}">
        <p14:creationId xmlns:p14="http://schemas.microsoft.com/office/powerpoint/2010/main" val="1208610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489870" y="228600"/>
            <a:ext cx="8810626" cy="5270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89871" y="869157"/>
            <a:ext cx="9433046" cy="371197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 </a:t>
            </a:r>
            <a:r>
              <a:rPr lang="zh-CN" altLang="zh-CN" b="1" dirty="0" smtClean="0">
                <a:effectLst/>
                <a:latin typeface="+mn-ea"/>
              </a:rPr>
              <a:t>获取数据</a:t>
            </a:r>
            <a:endParaRPr lang="en-US" altLang="zh-CN" b="1" dirty="0" smtClean="0">
              <a:effectLst/>
              <a:latin typeface="+mn-ea"/>
            </a:endParaRPr>
          </a:p>
          <a:p>
            <a:pPr>
              <a:buFont typeface="Wingdings" panose="05000000000000000000" pitchFamily="2" charset="2"/>
              <a:buNone/>
            </a:pPr>
            <a:r>
              <a:rPr lang="zh-CN" altLang="zh-CN" dirty="0" smtClean="0">
                <a:effectLst/>
                <a:latin typeface="+mn-ea"/>
              </a:rPr>
              <a:t>例如，下面的代码用变量</a:t>
            </a:r>
            <a:r>
              <a:rPr lang="en-US" altLang="zh-CN" dirty="0" smtClean="0">
                <a:effectLst/>
                <a:latin typeface="+mn-ea"/>
              </a:rPr>
              <a:t>value</a:t>
            </a:r>
            <a:r>
              <a:rPr lang="zh-CN" altLang="zh-CN" dirty="0" smtClean="0">
                <a:effectLst/>
                <a:latin typeface="+mn-ea"/>
              </a:rPr>
              <a:t>获取</a:t>
            </a:r>
            <a:r>
              <a:rPr lang="en-US" altLang="zh-CN" dirty="0" err="1" smtClean="0">
                <a:effectLst/>
                <a:latin typeface="+mn-ea"/>
              </a:rPr>
              <a:t>localStorage</a:t>
            </a:r>
            <a:r>
              <a:rPr lang="zh-CN" altLang="zh-CN" dirty="0" smtClean="0">
                <a:effectLst/>
                <a:latin typeface="+mn-ea"/>
              </a:rPr>
              <a:t>对象中数据名称为“</a:t>
            </a:r>
            <a:r>
              <a:rPr lang="en-US" altLang="zh-CN" dirty="0" smtClean="0">
                <a:effectLst/>
                <a:latin typeface="+mn-ea"/>
              </a:rPr>
              <a:t>name</a:t>
            </a:r>
            <a:r>
              <a:rPr lang="zh-CN" altLang="zh-CN" dirty="0" smtClean="0">
                <a:effectLst/>
                <a:latin typeface="+mn-ea"/>
              </a:rPr>
              <a:t>”的数据值：</a:t>
            </a: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zh-CN" altLang="en-US" dirty="0" smtClean="0">
                <a:effectLst/>
                <a:latin typeface="+mn-ea"/>
              </a:rPr>
              <a:t>或</a:t>
            </a: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r>
              <a:rPr lang="zh-CN" altLang="en-US" dirty="0" smtClean="0">
                <a:effectLst/>
                <a:latin typeface="+mn-ea"/>
              </a:rPr>
              <a:t>或</a:t>
            </a:r>
            <a:endParaRPr lang="zh-CN" altLang="zh-CN" dirty="0" smtClean="0">
              <a:effectLst/>
              <a:latin typeface="+mn-ea"/>
            </a:endParaRPr>
          </a:p>
          <a:p>
            <a:endParaRPr lang="zh-CN" altLang="zh-CN" dirty="0" smtClean="0">
              <a:effectLst/>
              <a:latin typeface="+mn-ea"/>
            </a:endParaRPr>
          </a:p>
          <a:p>
            <a:endParaRPr lang="zh-CN" altLang="zh-CN" dirty="0" smtClean="0">
              <a:effectLst/>
              <a:latin typeface="+mn-ea"/>
            </a:endParaRPr>
          </a:p>
        </p:txBody>
      </p:sp>
      <p:sp>
        <p:nvSpPr>
          <p:cNvPr id="171012" name="AutoShape 3"/>
          <p:cNvSpPr>
            <a:spLocks noChangeArrowheads="1"/>
          </p:cNvSpPr>
          <p:nvPr/>
        </p:nvSpPr>
        <p:spPr bwMode="gray">
          <a:xfrm>
            <a:off x="2641997" y="2437209"/>
            <a:ext cx="5543550" cy="5032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a:solidFill>
                  <a:schemeClr val="accent2"/>
                </a:solidFill>
                <a:latin typeface="Arial" panose="020B0604020202020204" pitchFamily="34" charset="0"/>
              </a:rPr>
              <a:t>let value=localStorage.getItem("name");</a:t>
            </a:r>
          </a:p>
        </p:txBody>
      </p:sp>
      <p:sp>
        <p:nvSpPr>
          <p:cNvPr id="171013" name="AutoShape 3"/>
          <p:cNvSpPr>
            <a:spLocks noChangeArrowheads="1"/>
          </p:cNvSpPr>
          <p:nvPr/>
        </p:nvSpPr>
        <p:spPr bwMode="gray">
          <a:xfrm>
            <a:off x="2647247" y="3500437"/>
            <a:ext cx="3887788" cy="5048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let value=localStorage.name;</a:t>
            </a:r>
          </a:p>
        </p:txBody>
      </p:sp>
      <p:sp>
        <p:nvSpPr>
          <p:cNvPr id="171014" name="AutoShape 3"/>
          <p:cNvSpPr>
            <a:spLocks noChangeArrowheads="1"/>
          </p:cNvSpPr>
          <p:nvPr/>
        </p:nvSpPr>
        <p:spPr bwMode="gray">
          <a:xfrm>
            <a:off x="2678063" y="4695380"/>
            <a:ext cx="4248150" cy="5032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a:solidFill>
                  <a:schemeClr val="accent2"/>
                </a:solidFill>
                <a:latin typeface="Arial" panose="020B0604020202020204" pitchFamily="34" charset="0"/>
              </a:rPr>
              <a:t>let value=localStorage["name"];</a:t>
            </a:r>
          </a:p>
        </p:txBody>
      </p:sp>
    </p:spTree>
    <p:extLst>
      <p:ext uri="{BB962C8B-B14F-4D97-AF65-F5344CB8AC3E}">
        <p14:creationId xmlns:p14="http://schemas.microsoft.com/office/powerpoint/2010/main" val="4247933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449387" y="227236"/>
            <a:ext cx="8393113" cy="5374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89869" y="835819"/>
            <a:ext cx="9649071" cy="3745309"/>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en-US" altLang="zh-CN" b="1" dirty="0" smtClean="0">
                <a:effectLst/>
                <a:latin typeface="+mn-ea"/>
              </a:rPr>
              <a:t>3. </a:t>
            </a:r>
            <a:r>
              <a:rPr lang="zh-CN" altLang="zh-CN" b="1" dirty="0" smtClean="0">
                <a:effectLst/>
                <a:latin typeface="+mn-ea"/>
              </a:rPr>
              <a:t>复杂结构数据的存取</a:t>
            </a:r>
          </a:p>
          <a:p>
            <a:r>
              <a:rPr lang="zh-CN" altLang="zh-CN" dirty="0" smtClean="0">
                <a:effectLst/>
                <a:latin typeface="+mn-ea"/>
              </a:rPr>
              <a:t>下面的代码将一个数组存储为字符串，并将该字符串存储到</a:t>
            </a:r>
            <a:r>
              <a:rPr lang="fr-FR" altLang="zh-CN" dirty="0" smtClean="0">
                <a:effectLst/>
                <a:latin typeface="+mn-ea"/>
              </a:rPr>
              <a:t>localStorage</a:t>
            </a:r>
            <a:r>
              <a:rPr lang="zh-CN" altLang="zh-CN" dirty="0" smtClean="0">
                <a:effectLst/>
                <a:latin typeface="+mn-ea"/>
              </a:rPr>
              <a:t>对象中名为</a:t>
            </a:r>
            <a:r>
              <a:rPr lang="fr-FR" altLang="zh-CN" dirty="0" smtClean="0">
                <a:effectLst/>
                <a:latin typeface="+mn-ea"/>
              </a:rPr>
              <a:t>"name"</a:t>
            </a:r>
            <a:r>
              <a:rPr lang="zh-CN" altLang="zh-CN" dirty="0" smtClean="0">
                <a:effectLst/>
                <a:latin typeface="+mn-ea"/>
              </a:rPr>
              <a:t>的键值中。</a:t>
            </a:r>
            <a:endParaRPr lang="en-US" altLang="zh-CN" dirty="0" smtClean="0">
              <a:effectLst/>
              <a:latin typeface="+mn-ea"/>
            </a:endParaRPr>
          </a:p>
          <a:p>
            <a:endParaRPr lang="en-US" altLang="zh-CN" dirty="0" smtClean="0">
              <a:effectLst/>
              <a:latin typeface="+mn-ea"/>
            </a:endParaRPr>
          </a:p>
          <a:p>
            <a:endParaRPr lang="en-US" altLang="zh-CN" dirty="0" smtClean="0">
              <a:effectLst/>
              <a:latin typeface="+mn-ea"/>
            </a:endParaRPr>
          </a:p>
          <a:p>
            <a:endParaRPr lang="en-US" altLang="zh-CN" dirty="0" smtClean="0">
              <a:effectLst/>
              <a:latin typeface="+mn-ea"/>
            </a:endParaRPr>
          </a:p>
          <a:p>
            <a:endParaRPr lang="en-US" altLang="zh-CN" dirty="0" smtClean="0">
              <a:effectLst/>
              <a:latin typeface="+mn-ea"/>
            </a:endParaRPr>
          </a:p>
          <a:p>
            <a:r>
              <a:rPr lang="zh-CN" altLang="zh-CN" dirty="0" smtClean="0">
                <a:effectLst/>
                <a:latin typeface="+mn-ea"/>
              </a:rPr>
              <a:t>可以通过下面的代码从</a:t>
            </a:r>
            <a:r>
              <a:rPr lang="fr-FR" altLang="zh-CN" dirty="0" smtClean="0">
                <a:effectLst/>
                <a:latin typeface="+mn-ea"/>
              </a:rPr>
              <a:t>localStorage</a:t>
            </a:r>
            <a:r>
              <a:rPr lang="zh-CN" altLang="zh-CN" dirty="0" smtClean="0">
                <a:effectLst/>
                <a:latin typeface="+mn-ea"/>
              </a:rPr>
              <a:t>对象中取出</a:t>
            </a:r>
            <a:r>
              <a:rPr lang="fr-FR" altLang="zh-CN" dirty="0" smtClean="0">
                <a:effectLst/>
                <a:latin typeface="+mn-ea"/>
              </a:rPr>
              <a:t>"name"</a:t>
            </a:r>
            <a:r>
              <a:rPr lang="zh-CN" altLang="zh-CN" dirty="0" smtClean="0">
                <a:effectLst/>
                <a:latin typeface="+mn-ea"/>
              </a:rPr>
              <a:t>的键值，并转换为原始的数组形式。</a:t>
            </a:r>
          </a:p>
          <a:p>
            <a:endParaRPr lang="zh-CN" altLang="zh-CN" dirty="0" smtClean="0">
              <a:effectLst/>
              <a:latin typeface="+mn-ea"/>
            </a:endParaRPr>
          </a:p>
          <a:p>
            <a:endParaRPr lang="en-US" altLang="zh-CN" dirty="0" smtClean="0">
              <a:effectLst/>
              <a:latin typeface="+mn-ea"/>
            </a:endParaRPr>
          </a:p>
          <a:p>
            <a:endParaRPr lang="zh-CN" altLang="zh-CN" dirty="0" smtClean="0">
              <a:effectLst/>
              <a:latin typeface="+mn-ea"/>
            </a:endParaRPr>
          </a:p>
        </p:txBody>
      </p:sp>
      <p:sp>
        <p:nvSpPr>
          <p:cNvPr id="172036" name="AutoShape 3"/>
          <p:cNvSpPr>
            <a:spLocks noChangeArrowheads="1"/>
          </p:cNvSpPr>
          <p:nvPr/>
        </p:nvSpPr>
        <p:spPr bwMode="gray">
          <a:xfrm>
            <a:off x="2354263" y="2420888"/>
            <a:ext cx="7488237" cy="11826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let arrName=new Array("Tom","Jerry","Mike");</a:t>
            </a:r>
          </a:p>
          <a:p>
            <a:pPr algn="l" eaLnBrk="1" hangingPunct="1"/>
            <a:r>
              <a:rPr kumimoji="1" lang="es-ES" altLang="zh-CN" sz="2000" dirty="0">
                <a:solidFill>
                  <a:schemeClr val="accent2"/>
                </a:solidFill>
                <a:latin typeface="Arial" panose="020B0604020202020204" pitchFamily="34" charset="0"/>
              </a:rPr>
              <a:t>let strName=JSON.stringify(arrName);   //</a:t>
            </a:r>
            <a:r>
              <a:rPr kumimoji="1" lang="zh-CN" altLang="en-US" sz="2000" dirty="0">
                <a:solidFill>
                  <a:schemeClr val="accent2"/>
                </a:solidFill>
                <a:latin typeface="Arial" panose="020B0604020202020204" pitchFamily="34" charset="0"/>
              </a:rPr>
              <a:t>转换为字符串形式</a:t>
            </a:r>
          </a:p>
          <a:p>
            <a:pPr algn="l" eaLnBrk="1" hangingPunct="1"/>
            <a:r>
              <a:rPr kumimoji="1" lang="es-ES" altLang="zh-CN" sz="2000" dirty="0">
                <a:solidFill>
                  <a:schemeClr val="accent2"/>
                </a:solidFill>
                <a:latin typeface="Arial" panose="020B0604020202020204" pitchFamily="34" charset="0"/>
              </a:rPr>
              <a:t>localStorage.setItem("name",strName);   //</a:t>
            </a:r>
            <a:r>
              <a:rPr kumimoji="1" lang="zh-CN" altLang="en-US" sz="2000" dirty="0">
                <a:solidFill>
                  <a:schemeClr val="accent2"/>
                </a:solidFill>
                <a:latin typeface="Arial" panose="020B0604020202020204" pitchFamily="34" charset="0"/>
              </a:rPr>
              <a:t>保存转换后的数据</a:t>
            </a:r>
          </a:p>
        </p:txBody>
      </p:sp>
      <p:sp>
        <p:nvSpPr>
          <p:cNvPr id="172037" name="AutoShape 3"/>
          <p:cNvSpPr>
            <a:spLocks noChangeArrowheads="1"/>
          </p:cNvSpPr>
          <p:nvPr/>
        </p:nvSpPr>
        <p:spPr bwMode="gray">
          <a:xfrm>
            <a:off x="2354263" y="4725144"/>
            <a:ext cx="8207375" cy="9794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let nameValue=localStorage.getItem("name");  //</a:t>
            </a:r>
            <a:r>
              <a:rPr kumimoji="1" lang="zh-CN" altLang="en-US" sz="2000" dirty="0">
                <a:solidFill>
                  <a:schemeClr val="accent2"/>
                </a:solidFill>
                <a:latin typeface="Arial" panose="020B0604020202020204" pitchFamily="34" charset="0"/>
              </a:rPr>
              <a:t>取出转换后的数据</a:t>
            </a:r>
          </a:p>
          <a:p>
            <a:pPr algn="l" eaLnBrk="1" hangingPunct="1"/>
            <a:r>
              <a:rPr kumimoji="1" lang="es-ES" altLang="zh-CN" sz="2000" dirty="0">
                <a:solidFill>
                  <a:schemeClr val="accent2"/>
                </a:solidFill>
                <a:latin typeface="Arial" panose="020B0604020202020204" pitchFamily="34" charset="0"/>
              </a:rPr>
              <a:t>nameValue=JSON.parse(nameValue);        //</a:t>
            </a:r>
            <a:r>
              <a:rPr kumimoji="1" lang="zh-CN" altLang="en-US" sz="2000" dirty="0">
                <a:solidFill>
                  <a:schemeClr val="accent2"/>
                </a:solidFill>
                <a:latin typeface="Arial" panose="020B0604020202020204" pitchFamily="34" charset="0"/>
              </a:rPr>
              <a:t>转换回原始数据</a:t>
            </a:r>
          </a:p>
        </p:txBody>
      </p:sp>
    </p:spTree>
    <p:extLst>
      <p:ext uri="{BB962C8B-B14F-4D97-AF65-F5344CB8AC3E}">
        <p14:creationId xmlns:p14="http://schemas.microsoft.com/office/powerpoint/2010/main" val="176113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417862" y="188640"/>
            <a:ext cx="8882634" cy="563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417862" y="816506"/>
            <a:ext cx="9361039" cy="412466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4. </a:t>
            </a:r>
            <a:r>
              <a:rPr lang="zh-CN" altLang="zh-CN" b="1" dirty="0" smtClean="0">
                <a:effectLst/>
                <a:latin typeface="+mn-ea"/>
              </a:rPr>
              <a:t>清除数据</a:t>
            </a:r>
          </a:p>
          <a:p>
            <a:pPr>
              <a:buFont typeface="Wingdings" panose="05000000000000000000" pitchFamily="2" charset="2"/>
              <a:buNone/>
            </a:pPr>
            <a:r>
              <a:rPr lang="zh-CN" altLang="zh-CN" dirty="0" smtClean="0">
                <a:effectLst/>
                <a:latin typeface="+mn-ea"/>
              </a:rPr>
              <a:t>可以全部清除或按需清除</a:t>
            </a:r>
            <a:r>
              <a:rPr lang="fr-FR" altLang="zh-CN" dirty="0" smtClean="0">
                <a:effectLst/>
                <a:latin typeface="+mn-ea"/>
              </a:rPr>
              <a:t>localStorage</a:t>
            </a:r>
            <a:r>
              <a:rPr lang="zh-CN" altLang="zh-CN" dirty="0" smtClean="0">
                <a:effectLst/>
                <a:latin typeface="+mn-ea"/>
              </a:rPr>
              <a:t>对象中存储的数据。其中全部清除采用</a:t>
            </a:r>
            <a:r>
              <a:rPr lang="fr-FR" altLang="zh-CN" dirty="0" smtClean="0">
                <a:effectLst/>
                <a:latin typeface="+mn-ea"/>
              </a:rPr>
              <a:t>clear()</a:t>
            </a:r>
            <a:r>
              <a:rPr lang="zh-CN" altLang="zh-CN" dirty="0" smtClean="0">
                <a:effectLst/>
                <a:latin typeface="+mn-ea"/>
              </a:rPr>
              <a:t>方法，格式为：</a:t>
            </a:r>
            <a:r>
              <a:rPr lang="fr-FR" altLang="zh-CN" dirty="0" smtClean="0">
                <a:effectLst/>
                <a:latin typeface="+mn-ea"/>
              </a:rPr>
              <a:t> </a:t>
            </a:r>
            <a:endParaRPr lang="zh-CN" altLang="zh-CN" dirty="0" smtClean="0">
              <a:effectLst/>
              <a:latin typeface="+mn-ea"/>
            </a:endParaRPr>
          </a:p>
          <a:p>
            <a:pPr>
              <a:buFont typeface="Wingdings" panose="05000000000000000000" pitchFamily="2" charset="2"/>
              <a:buNone/>
            </a:pPr>
            <a:r>
              <a:rPr lang="fr-FR" altLang="zh-CN" b="1" dirty="0" smtClean="0">
                <a:effectLst/>
                <a:latin typeface="+mn-ea"/>
              </a:rPr>
              <a:t>localStorage.</a:t>
            </a:r>
            <a:r>
              <a:rPr lang="en-US" altLang="zh-CN" b="1" dirty="0" smtClean="0">
                <a:effectLst/>
                <a:latin typeface="+mn-ea"/>
              </a:rPr>
              <a:t>clear();  </a:t>
            </a:r>
            <a:endParaRPr lang="zh-CN" altLang="zh-CN" dirty="0" smtClean="0">
              <a:effectLst/>
              <a:latin typeface="+mn-ea"/>
            </a:endParaRPr>
          </a:p>
          <a:p>
            <a:pPr>
              <a:buFont typeface="Wingdings" panose="05000000000000000000" pitchFamily="2" charset="2"/>
              <a:buNone/>
            </a:pPr>
            <a:r>
              <a:rPr lang="fr-FR"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按需清除采用</a:t>
            </a:r>
            <a:r>
              <a:rPr lang="fr-FR" altLang="zh-CN" dirty="0" smtClean="0">
                <a:effectLst/>
                <a:latin typeface="+mn-ea"/>
              </a:rPr>
              <a:t>removeItem()</a:t>
            </a:r>
            <a:r>
              <a:rPr lang="zh-CN" altLang="zh-CN" dirty="0" smtClean="0">
                <a:effectLst/>
                <a:latin typeface="+mn-ea"/>
              </a:rPr>
              <a:t>方法，格式为：</a:t>
            </a:r>
            <a:r>
              <a:rPr lang="fr-FR" altLang="zh-CN" dirty="0" smtClean="0">
                <a:effectLst/>
                <a:latin typeface="+mn-ea"/>
              </a:rPr>
              <a:t> </a:t>
            </a:r>
            <a:endParaRPr lang="zh-CN" altLang="zh-CN" dirty="0" smtClean="0">
              <a:effectLst/>
              <a:latin typeface="+mn-ea"/>
            </a:endParaRPr>
          </a:p>
          <a:p>
            <a:pPr>
              <a:buFont typeface="Wingdings" panose="05000000000000000000" pitchFamily="2" charset="2"/>
              <a:buNone/>
            </a:pPr>
            <a:r>
              <a:rPr lang="fr-FR" altLang="zh-CN" b="1" dirty="0" smtClean="0">
                <a:effectLst/>
                <a:latin typeface="+mn-ea"/>
              </a:rPr>
              <a:t>localStorage. removeItem(key) ;</a:t>
            </a:r>
            <a:endParaRPr lang="zh-CN" altLang="zh-CN" dirty="0" smtClean="0">
              <a:effectLst/>
              <a:latin typeface="+mn-ea"/>
            </a:endParaRPr>
          </a:p>
          <a:p>
            <a:pPr>
              <a:buFont typeface="Wingdings" panose="05000000000000000000" pitchFamily="2" charset="2"/>
              <a:buNone/>
            </a:pPr>
            <a:r>
              <a:rPr lang="fr-FR" altLang="zh-CN" dirty="0" smtClean="0">
                <a:effectLst/>
                <a:latin typeface="+mn-ea"/>
              </a:rPr>
              <a:t> </a:t>
            </a:r>
            <a:endParaRPr lang="zh-CN" altLang="zh-CN" dirty="0" smtClean="0">
              <a:effectLst/>
              <a:latin typeface="+mn-ea"/>
            </a:endParaRPr>
          </a:p>
          <a:p>
            <a:pPr>
              <a:buFont typeface="Wingdings" panose="05000000000000000000" pitchFamily="2" charset="2"/>
              <a:buNone/>
            </a:pPr>
            <a:r>
              <a:rPr lang="zh-CN" altLang="zh-CN" dirty="0" smtClean="0">
                <a:effectLst/>
                <a:latin typeface="+mn-ea"/>
              </a:rPr>
              <a:t>例如，下面的代码可清除</a:t>
            </a:r>
            <a:r>
              <a:rPr lang="fr-FR" altLang="zh-CN" dirty="0" smtClean="0">
                <a:effectLst/>
                <a:latin typeface="+mn-ea"/>
              </a:rPr>
              <a:t>localStorage</a:t>
            </a:r>
            <a:r>
              <a:rPr lang="zh-CN" altLang="zh-CN" dirty="0" smtClean="0">
                <a:effectLst/>
                <a:latin typeface="+mn-ea"/>
              </a:rPr>
              <a:t>对象中数据名称为“</a:t>
            </a:r>
            <a:r>
              <a:rPr lang="fr-FR" altLang="zh-CN" dirty="0" smtClean="0">
                <a:effectLst/>
                <a:latin typeface="+mn-ea"/>
              </a:rPr>
              <a:t>name</a:t>
            </a:r>
            <a:r>
              <a:rPr lang="zh-CN" altLang="zh-CN" dirty="0" smtClean="0">
                <a:effectLst/>
                <a:latin typeface="+mn-ea"/>
              </a:rPr>
              <a:t>”的“键</a:t>
            </a:r>
            <a:r>
              <a:rPr lang="fr-FR" altLang="zh-CN" dirty="0" smtClean="0">
                <a:effectLst/>
                <a:latin typeface="+mn-ea"/>
              </a:rPr>
              <a:t>/</a:t>
            </a:r>
            <a:r>
              <a:rPr lang="zh-CN" altLang="zh-CN" dirty="0" smtClean="0">
                <a:effectLst/>
                <a:latin typeface="+mn-ea"/>
              </a:rPr>
              <a:t>值”对：</a:t>
            </a:r>
          </a:p>
          <a:p>
            <a:endParaRPr lang="en-US" altLang="zh-CN" dirty="0" smtClean="0">
              <a:effectLst/>
              <a:latin typeface="+mn-ea"/>
            </a:endParaRPr>
          </a:p>
          <a:p>
            <a:endParaRPr lang="zh-CN" altLang="zh-CN" dirty="0" smtClean="0">
              <a:effectLst/>
              <a:latin typeface="+mn-ea"/>
            </a:endParaRPr>
          </a:p>
        </p:txBody>
      </p:sp>
      <p:sp>
        <p:nvSpPr>
          <p:cNvPr id="173060" name="AutoShape 3"/>
          <p:cNvSpPr>
            <a:spLocks noChangeArrowheads="1"/>
          </p:cNvSpPr>
          <p:nvPr/>
        </p:nvSpPr>
        <p:spPr bwMode="gray">
          <a:xfrm>
            <a:off x="2425973" y="4797152"/>
            <a:ext cx="5041900" cy="6191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zh-CN" sz="2000" dirty="0">
                <a:solidFill>
                  <a:schemeClr val="accent2"/>
                </a:solidFill>
                <a:latin typeface="Arial" panose="020B0604020202020204" pitchFamily="34" charset="0"/>
              </a:rPr>
              <a:t>localStorage.removeItem("name");</a:t>
            </a:r>
            <a:endParaRPr kumimoji="1" lang="zh-CN" altLang="en-US" sz="20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129302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345854" y="228600"/>
            <a:ext cx="8954642" cy="53610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66915" name="Rectangle 3"/>
          <p:cNvSpPr>
            <a:spLocks noGrp="1" noChangeArrowheads="1"/>
          </p:cNvSpPr>
          <p:nvPr>
            <p:ph type="body" idx="1"/>
          </p:nvPr>
        </p:nvSpPr>
        <p:spPr>
          <a:xfrm>
            <a:off x="1345854" y="836712"/>
            <a:ext cx="9217023" cy="5091113"/>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6.11.2  </a:t>
            </a:r>
            <a:r>
              <a:rPr kumimoji="1" lang="en-US" altLang="zh-CN" b="1" dirty="0" err="1" smtClean="0">
                <a:solidFill>
                  <a:schemeClr val="accent1"/>
                </a:solidFill>
                <a:effectLst/>
                <a:latin typeface="+mn-ea"/>
              </a:rPr>
              <a:t>localStorage</a:t>
            </a:r>
            <a:r>
              <a:rPr kumimoji="1" lang="zh-CN" altLang="en-US" b="1" dirty="0" smtClean="0">
                <a:solidFill>
                  <a:schemeClr val="accent1"/>
                </a:solidFill>
                <a:effectLst/>
                <a:latin typeface="+mn-ea"/>
              </a:rPr>
              <a:t>对象的基本用法</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a:latin typeface="+mn-ea"/>
              </a:rPr>
              <a:t>5. </a:t>
            </a:r>
            <a:r>
              <a:rPr lang="zh-CN" altLang="zh-CN" b="1" dirty="0">
                <a:latin typeface="+mn-ea"/>
              </a:rPr>
              <a:t>读取多条数据信息</a:t>
            </a:r>
          </a:p>
          <a:p>
            <a:pPr>
              <a:buFont typeface="Wingdings" panose="05000000000000000000" pitchFamily="2" charset="2"/>
              <a:buNone/>
            </a:pPr>
            <a:r>
              <a:rPr lang="zh-CN" altLang="zh-CN" dirty="0">
                <a:latin typeface="+mn-ea"/>
              </a:rPr>
              <a:t>利用</a:t>
            </a:r>
            <a:r>
              <a:rPr lang="fr-FR" altLang="zh-CN" dirty="0">
                <a:latin typeface="+mn-ea"/>
              </a:rPr>
              <a:t>localStorage</a:t>
            </a:r>
            <a:r>
              <a:rPr lang="zh-CN" altLang="zh-CN" dirty="0">
                <a:latin typeface="+mn-ea"/>
              </a:rPr>
              <a:t>对象中的</a:t>
            </a:r>
            <a:r>
              <a:rPr lang="en-US" altLang="zh-CN" dirty="0">
                <a:latin typeface="+mn-ea"/>
              </a:rPr>
              <a:t>length</a:t>
            </a:r>
            <a:r>
              <a:rPr lang="zh-CN" altLang="zh-CN" dirty="0">
                <a:latin typeface="+mn-ea"/>
              </a:rPr>
              <a:t>属性和</a:t>
            </a:r>
            <a:r>
              <a:rPr lang="en-US" altLang="zh-CN" dirty="0">
                <a:latin typeface="+mn-ea"/>
              </a:rPr>
              <a:t>key()</a:t>
            </a:r>
            <a:r>
              <a:rPr lang="zh-CN" altLang="zh-CN" dirty="0">
                <a:latin typeface="+mn-ea"/>
              </a:rPr>
              <a:t>方法可以方便地读取多条数据信息。其中</a:t>
            </a:r>
            <a:r>
              <a:rPr lang="en-US" altLang="zh-CN" dirty="0">
                <a:latin typeface="+mn-ea"/>
              </a:rPr>
              <a:t>length</a:t>
            </a:r>
            <a:r>
              <a:rPr lang="zh-CN" altLang="zh-CN" dirty="0">
                <a:latin typeface="+mn-ea"/>
              </a:rPr>
              <a:t>属性的作用是获取</a:t>
            </a:r>
            <a:r>
              <a:rPr lang="fr-FR" altLang="zh-CN" dirty="0">
                <a:latin typeface="+mn-ea"/>
              </a:rPr>
              <a:t>localStorage</a:t>
            </a:r>
            <a:r>
              <a:rPr lang="zh-CN" altLang="zh-CN" dirty="0">
                <a:latin typeface="+mn-ea"/>
              </a:rPr>
              <a:t>对象存储的数据量，格式为：</a:t>
            </a:r>
            <a:r>
              <a:rPr lang="en-US" altLang="zh-CN" dirty="0">
                <a:latin typeface="+mn-ea"/>
              </a:rPr>
              <a:t> </a:t>
            </a:r>
            <a:endParaRPr lang="zh-CN" altLang="zh-CN" dirty="0">
              <a:latin typeface="+mn-ea"/>
            </a:endParaRPr>
          </a:p>
          <a:p>
            <a:pPr>
              <a:buFont typeface="Wingdings" panose="05000000000000000000" pitchFamily="2" charset="2"/>
              <a:buNone/>
            </a:pPr>
            <a:r>
              <a:rPr lang="fr-FR" altLang="zh-CN" b="1" dirty="0">
                <a:latin typeface="+mn-ea"/>
              </a:rPr>
              <a:t>localStorage.length </a:t>
            </a:r>
            <a:endParaRPr lang="zh-CN" altLang="zh-CN" dirty="0">
              <a:latin typeface="+mn-ea"/>
            </a:endParaRPr>
          </a:p>
          <a:p>
            <a:pPr>
              <a:buFont typeface="Wingdings" panose="05000000000000000000" pitchFamily="2" charset="2"/>
              <a:buNone/>
            </a:pPr>
            <a:r>
              <a:rPr lang="en-US" altLang="zh-CN" dirty="0">
                <a:latin typeface="+mn-ea"/>
              </a:rPr>
              <a:t> </a:t>
            </a:r>
            <a:endParaRPr lang="zh-CN" altLang="zh-CN" dirty="0">
              <a:latin typeface="+mn-ea"/>
            </a:endParaRPr>
          </a:p>
          <a:p>
            <a:pPr>
              <a:buFont typeface="Wingdings" panose="05000000000000000000" pitchFamily="2" charset="2"/>
              <a:buNone/>
            </a:pPr>
            <a:r>
              <a:rPr lang="en-US" altLang="zh-CN" dirty="0">
                <a:latin typeface="+mn-ea"/>
              </a:rPr>
              <a:t>key()</a:t>
            </a:r>
            <a:r>
              <a:rPr lang="zh-CN" altLang="zh-CN" dirty="0">
                <a:latin typeface="+mn-ea"/>
              </a:rPr>
              <a:t>方法的作用是通过指定索引变化获取对应的存储数据，格式为：</a:t>
            </a:r>
            <a:r>
              <a:rPr lang="en-US" altLang="zh-CN" dirty="0">
                <a:latin typeface="+mn-ea"/>
              </a:rPr>
              <a:t> </a:t>
            </a:r>
            <a:endParaRPr lang="zh-CN" altLang="zh-CN" dirty="0">
              <a:latin typeface="+mn-ea"/>
            </a:endParaRPr>
          </a:p>
          <a:p>
            <a:pPr>
              <a:buFont typeface="Wingdings" panose="05000000000000000000" pitchFamily="2" charset="2"/>
              <a:buNone/>
            </a:pPr>
            <a:r>
              <a:rPr lang="fr-FR" altLang="zh-CN" b="1" dirty="0" smtClean="0">
                <a:latin typeface="+mn-ea"/>
              </a:rPr>
              <a:t>localStorage.key(i)</a:t>
            </a:r>
            <a:endParaRPr lang="zh-CN" altLang="zh-CN" dirty="0">
              <a:latin typeface="+mn-ea"/>
            </a:endParaRPr>
          </a:p>
          <a:p>
            <a:pPr>
              <a:buFont typeface="Wingdings" panose="05000000000000000000" pitchFamily="2" charset="2"/>
              <a:buNone/>
            </a:pPr>
            <a:r>
              <a:rPr lang="en-US"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其中参数</a:t>
            </a:r>
            <a:r>
              <a:rPr lang="en-US" altLang="zh-CN" dirty="0" err="1">
                <a:latin typeface="+mn-ea"/>
              </a:rPr>
              <a:t>i</a:t>
            </a:r>
            <a:r>
              <a:rPr lang="zh-CN" altLang="zh-CN" dirty="0">
                <a:latin typeface="+mn-ea"/>
              </a:rPr>
              <a:t>代表下标，即</a:t>
            </a:r>
            <a:r>
              <a:rPr lang="fr-FR" altLang="zh-CN" dirty="0">
                <a:latin typeface="+mn-ea"/>
              </a:rPr>
              <a:t>localStorage</a:t>
            </a:r>
            <a:r>
              <a:rPr lang="zh-CN" altLang="zh-CN" dirty="0">
                <a:latin typeface="+mn-ea"/>
              </a:rPr>
              <a:t>对象中各“键</a:t>
            </a:r>
            <a:r>
              <a:rPr lang="en-US" altLang="zh-CN" dirty="0">
                <a:latin typeface="+mn-ea"/>
              </a:rPr>
              <a:t>/</a:t>
            </a:r>
            <a:r>
              <a:rPr lang="zh-CN" altLang="zh-CN" dirty="0">
                <a:latin typeface="+mn-ea"/>
              </a:rPr>
              <a:t>值”对中的索引编号。可通过</a:t>
            </a:r>
            <a:r>
              <a:rPr lang="en-US" altLang="zh-CN" dirty="0">
                <a:latin typeface="+mn-ea"/>
              </a:rPr>
              <a:t>JavaScript</a:t>
            </a:r>
            <a:r>
              <a:rPr lang="zh-CN" altLang="zh-CN" dirty="0">
                <a:latin typeface="+mn-ea"/>
              </a:rPr>
              <a:t>的循环语句，利用</a:t>
            </a:r>
            <a:r>
              <a:rPr lang="en-US" altLang="zh-CN" dirty="0">
                <a:latin typeface="+mn-ea"/>
              </a:rPr>
              <a:t>length</a:t>
            </a:r>
            <a:r>
              <a:rPr lang="zh-CN" altLang="zh-CN" dirty="0">
                <a:latin typeface="+mn-ea"/>
              </a:rPr>
              <a:t>属性和</a:t>
            </a:r>
            <a:r>
              <a:rPr lang="en-US" altLang="zh-CN" dirty="0">
                <a:latin typeface="+mn-ea"/>
              </a:rPr>
              <a:t>key()</a:t>
            </a:r>
            <a:r>
              <a:rPr lang="zh-CN" altLang="zh-CN" dirty="0">
                <a:latin typeface="+mn-ea"/>
              </a:rPr>
              <a:t>方法中</a:t>
            </a:r>
            <a:r>
              <a:rPr lang="en-US" altLang="zh-CN" dirty="0" err="1">
                <a:latin typeface="+mn-ea"/>
              </a:rPr>
              <a:t>i</a:t>
            </a:r>
            <a:r>
              <a:rPr lang="zh-CN" altLang="zh-CN" dirty="0">
                <a:latin typeface="+mn-ea"/>
              </a:rPr>
              <a:t>参数的变化遍历</a:t>
            </a:r>
            <a:r>
              <a:rPr lang="fr-FR" altLang="zh-CN" dirty="0">
                <a:latin typeface="+mn-ea"/>
              </a:rPr>
              <a:t>localStorage</a:t>
            </a:r>
            <a:r>
              <a:rPr lang="zh-CN" altLang="zh-CN" dirty="0">
                <a:latin typeface="+mn-ea"/>
              </a:rPr>
              <a:t>对象中的数据</a:t>
            </a:r>
            <a:r>
              <a:rPr lang="zh-CN" altLang="zh-CN" dirty="0" smtClean="0">
                <a:latin typeface="+mn-ea"/>
              </a:rPr>
              <a:t>。</a:t>
            </a:r>
            <a:endParaRPr lang="zh-CN" altLang="zh-CN" dirty="0" smtClean="0">
              <a:effectLst/>
              <a:latin typeface="+mn-ea"/>
            </a:endParaRPr>
          </a:p>
        </p:txBody>
      </p:sp>
    </p:spTree>
    <p:extLst>
      <p:ext uri="{BB962C8B-B14F-4D97-AF65-F5344CB8AC3E}">
        <p14:creationId xmlns:p14="http://schemas.microsoft.com/office/powerpoint/2010/main" val="1662048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345854" y="228600"/>
            <a:ext cx="8954642"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endParaRPr lang="zh-CN" altLang="en-US" dirty="0">
              <a:latin typeface="+mj-ea"/>
            </a:endParaRPr>
          </a:p>
        </p:txBody>
      </p:sp>
      <p:sp>
        <p:nvSpPr>
          <p:cNvPr id="33797" name="Rectangle 5"/>
          <p:cNvSpPr>
            <a:spLocks noGrp="1" noChangeArrowheads="1"/>
          </p:cNvSpPr>
          <p:nvPr>
            <p:ph type="body" idx="1"/>
          </p:nvPr>
        </p:nvSpPr>
        <p:spPr>
          <a:xfrm>
            <a:off x="1705893" y="765177"/>
            <a:ext cx="8964488" cy="2087760"/>
          </a:xfrm>
        </p:spPr>
        <p:txBody>
          <a:bodyPr/>
          <a:lstStyle/>
          <a:p>
            <a:pPr marL="0" indent="0">
              <a:buNone/>
              <a:defRPr/>
            </a:pPr>
            <a:r>
              <a:rPr kumimoji="1" lang="en-US" altLang="zh-CN" b="1" dirty="0" smtClean="0">
                <a:solidFill>
                  <a:schemeClr val="accent1"/>
                </a:solidFill>
                <a:latin typeface="+mn-ea"/>
              </a:rPr>
              <a:t>6.1.4 </a:t>
            </a:r>
            <a:r>
              <a:rPr kumimoji="1" lang="zh-CN" altLang="en-US" b="1" dirty="0" smtClean="0">
                <a:solidFill>
                  <a:schemeClr val="accent1"/>
                </a:solidFill>
                <a:latin typeface="+mn-ea"/>
              </a:rPr>
              <a:t>弹窗与调试</a:t>
            </a:r>
            <a:endParaRPr kumimoji="1" lang="en-US" altLang="zh-CN" b="1" dirty="0" smtClean="0">
              <a:solidFill>
                <a:schemeClr val="accent1"/>
              </a:solidFill>
              <a:latin typeface="+mn-ea"/>
            </a:endParaRPr>
          </a:p>
          <a:p>
            <a:pPr marL="0" indent="0">
              <a:buNone/>
              <a:defRPr/>
            </a:pPr>
            <a:r>
              <a:rPr lang="fr-FR" altLang="zh-CN" b="1" dirty="0" smtClean="0">
                <a:effectLst/>
                <a:latin typeface="+mn-ea"/>
              </a:rPr>
              <a:t>1.</a:t>
            </a:r>
            <a:r>
              <a:rPr lang="zh-CN" altLang="zh-CN" b="1" dirty="0" smtClean="0">
                <a:effectLst/>
                <a:latin typeface="+mn-ea"/>
              </a:rPr>
              <a:t>警告框</a:t>
            </a:r>
          </a:p>
          <a:p>
            <a:pPr marL="0" indent="0">
              <a:buNone/>
              <a:defRPr/>
            </a:pPr>
            <a:r>
              <a:rPr lang="zh-CN" altLang="en-US" dirty="0" smtClean="0">
                <a:effectLst/>
                <a:latin typeface="+mn-ea"/>
              </a:rPr>
              <a:t>格式：</a:t>
            </a:r>
            <a:endParaRPr lang="fr-FR" altLang="zh-CN" dirty="0" smtClean="0">
              <a:effectLst/>
              <a:latin typeface="+mn-ea"/>
            </a:endParaRPr>
          </a:p>
          <a:p>
            <a:pPr marL="0" indent="0">
              <a:buNone/>
              <a:defRPr/>
            </a:pPr>
            <a:r>
              <a:rPr lang="fr-FR" altLang="zh-CN" b="1" dirty="0" smtClean="0">
                <a:effectLst/>
                <a:latin typeface="+mn-ea"/>
              </a:rPr>
              <a:t>window.alert("</a:t>
            </a:r>
            <a:r>
              <a:rPr lang="zh-CN" altLang="zh-CN" b="1" dirty="0" smtClean="0">
                <a:effectLst/>
                <a:latin typeface="+mn-ea"/>
              </a:rPr>
              <a:t>内容</a:t>
            </a:r>
            <a:r>
              <a:rPr lang="fr-FR" altLang="zh-CN" b="1" dirty="0" smtClean="0">
                <a:effectLst/>
                <a:latin typeface="+mn-ea"/>
              </a:rPr>
              <a:t>");</a:t>
            </a:r>
            <a:endParaRPr lang="zh-CN" altLang="zh-CN" dirty="0" smtClean="0">
              <a:effectLst/>
              <a:latin typeface="+mn-ea"/>
            </a:endParaRPr>
          </a:p>
          <a:p>
            <a:pPr marL="0" indent="0">
              <a:buNone/>
              <a:defRPr/>
            </a:pPr>
            <a:r>
              <a:rPr lang="fr-FR" altLang="zh-CN" dirty="0" smtClean="0">
                <a:effectLst/>
                <a:latin typeface="+mn-ea"/>
              </a:rPr>
              <a:t> window.alert() </a:t>
            </a:r>
            <a:r>
              <a:rPr lang="zh-CN" altLang="zh-CN" dirty="0" smtClean="0">
                <a:effectLst/>
                <a:latin typeface="+mn-ea"/>
              </a:rPr>
              <a:t>方法也可以省略</a:t>
            </a:r>
            <a:r>
              <a:rPr lang="fr-FR" altLang="zh-CN" dirty="0" smtClean="0">
                <a:effectLst/>
                <a:latin typeface="+mn-ea"/>
              </a:rPr>
              <a:t>window</a:t>
            </a:r>
            <a:r>
              <a:rPr lang="zh-CN" altLang="zh-CN" dirty="0" smtClean="0">
                <a:effectLst/>
                <a:latin typeface="+mn-ea"/>
              </a:rPr>
              <a:t>对象，直接使用</a:t>
            </a:r>
            <a:r>
              <a:rPr lang="fr-FR" altLang="zh-CN" dirty="0" smtClean="0">
                <a:effectLst/>
                <a:latin typeface="+mn-ea"/>
              </a:rPr>
              <a:t>alert()</a:t>
            </a:r>
            <a:r>
              <a:rPr lang="zh-CN" altLang="zh-CN" dirty="0" smtClean="0">
                <a:effectLst/>
                <a:latin typeface="+mn-ea"/>
              </a:rPr>
              <a:t>方法。</a:t>
            </a:r>
          </a:p>
          <a:p>
            <a:pPr marL="0" indent="0">
              <a:defRPr/>
            </a:pPr>
            <a:endParaRPr lang="zh-CN" altLang="zh-CN" b="1" dirty="0" smtClean="0">
              <a:effectLst/>
              <a:latin typeface="+mn-ea"/>
            </a:endParaRPr>
          </a:p>
        </p:txBody>
      </p:sp>
      <p:pic>
        <p:nvPicPr>
          <p:cNvPr id="17412" name="Picture 2" descr="Q}2FP(6(QWDED8OY4L7I9F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445" y="4581128"/>
            <a:ext cx="52736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AutoShape 3"/>
          <p:cNvSpPr>
            <a:spLocks noChangeArrowheads="1"/>
          </p:cNvSpPr>
          <p:nvPr/>
        </p:nvSpPr>
        <p:spPr bwMode="gray">
          <a:xfrm>
            <a:off x="3145631" y="2899653"/>
            <a:ext cx="5126038" cy="14398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	alert("</a:t>
            </a:r>
            <a:r>
              <a:rPr kumimoji="1" lang="zh-CN" altLang="en-US" sz="2000">
                <a:solidFill>
                  <a:schemeClr val="accent2"/>
                </a:solidFill>
                <a:latin typeface="Arial" panose="020B0604020202020204" pitchFamily="34" charset="0"/>
              </a:rPr>
              <a:t>你好，我是一个警告框！</a:t>
            </a:r>
            <a:r>
              <a:rPr kumimoji="1" lang="en-US" altLang="zh-CN" sz="2000">
                <a:solidFill>
                  <a:schemeClr val="accent2"/>
                </a:solidFill>
                <a:latin typeface="Arial" panose="020B0604020202020204" pitchFamily="34" charset="0"/>
              </a:rPr>
              <a:t>");</a:t>
            </a:r>
          </a:p>
          <a:p>
            <a:pPr algn="l" eaLnBrk="1" hangingPunct="1"/>
            <a:r>
              <a:rPr kumimoji="1" lang="en-US" altLang="zh-CN"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774528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1345854" y="228600"/>
            <a:ext cx="8954642" cy="47399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6.11  </a:t>
            </a:r>
            <a:r>
              <a:rPr kumimoji="1" lang="en-US" altLang="zh-CN" dirty="0" err="1">
                <a:latin typeface="+mn-ea"/>
                <a:ea typeface="+mn-ea"/>
              </a:rPr>
              <a:t>localStorage</a:t>
            </a:r>
            <a:r>
              <a:rPr kumimoji="1" lang="zh-CN" altLang="zh-CN" dirty="0">
                <a:latin typeface="+mn-ea"/>
                <a:ea typeface="+mn-ea"/>
              </a:rPr>
              <a:t>对象及</a:t>
            </a:r>
            <a:r>
              <a:rPr kumimoji="1" lang="zh-CN" altLang="zh-CN" dirty="0" smtClean="0">
                <a:latin typeface="+mn-ea"/>
                <a:ea typeface="+mn-ea"/>
              </a:rPr>
              <a:t>操作</a:t>
            </a:r>
            <a:endParaRPr kumimoji="1" lang="zh-CN" altLang="en-US" dirty="0">
              <a:latin typeface="+mn-ea"/>
              <a:ea typeface="+mn-ea"/>
            </a:endParaRPr>
          </a:p>
        </p:txBody>
      </p:sp>
      <p:sp>
        <p:nvSpPr>
          <p:cNvPr id="175107" name="Rectangle 3"/>
          <p:cNvSpPr>
            <a:spLocks noGrp="1" noChangeArrowheads="1"/>
          </p:cNvSpPr>
          <p:nvPr>
            <p:ph type="body" idx="1"/>
          </p:nvPr>
        </p:nvSpPr>
        <p:spPr>
          <a:xfrm>
            <a:off x="1561877" y="908720"/>
            <a:ext cx="8388350" cy="576064"/>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6.11.3  </a:t>
            </a:r>
            <a:r>
              <a:rPr kumimoji="1" lang="zh-CN" altLang="en-US" b="1" dirty="0" smtClean="0">
                <a:solidFill>
                  <a:schemeClr val="accent1"/>
                </a:solidFill>
                <a:effectLst/>
                <a:latin typeface="+mn-ea"/>
              </a:rPr>
              <a:t>本地存储案例实践</a:t>
            </a: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endParaRPr kumimoji="1" lang="en-US" altLang="zh-CN" b="1" dirty="0" smtClean="0">
              <a:solidFill>
                <a:schemeClr val="accent1"/>
              </a:solidFill>
              <a:effectLst/>
              <a:latin typeface="+mn-ea"/>
            </a:endParaRPr>
          </a:p>
          <a:p>
            <a:pPr algn="ctr" eaLnBrk="1" hangingPunct="1">
              <a:buFont typeface="Wingdings" panose="05000000000000000000" pitchFamily="2" charset="2"/>
              <a:buNone/>
            </a:pPr>
            <a:endParaRPr kumimoji="1" lang="en-US" altLang="zh-CN" b="1" dirty="0" smtClean="0">
              <a:solidFill>
                <a:schemeClr val="accent1"/>
              </a:solidFill>
              <a:effectLst/>
              <a:latin typeface="+mn-ea"/>
            </a:endParaRPr>
          </a:p>
          <a:p>
            <a:pPr eaLnBrk="1" hangingPunct="1">
              <a:buFont typeface="Wingdings" panose="05000000000000000000" pitchFamily="2" charset="2"/>
              <a:buNone/>
            </a:pPr>
            <a:r>
              <a:rPr kumimoji="1" lang="en-US" altLang="zh-CN" b="1" dirty="0" smtClean="0">
                <a:solidFill>
                  <a:schemeClr val="accent1"/>
                </a:solidFill>
                <a:effectLst/>
                <a:latin typeface="+mn-ea"/>
              </a:rPr>
              <a:t>                                    </a:t>
            </a:r>
            <a:r>
              <a:rPr lang="zh-CN" altLang="zh-CN" dirty="0" smtClean="0">
                <a:effectLst/>
                <a:latin typeface="+mn-ea"/>
              </a:rPr>
              <a:t>客户端模拟聊天室</a:t>
            </a:r>
            <a:endParaRPr kumimoji="1" lang="en-US" altLang="zh-CN" b="1" dirty="0" smtClean="0">
              <a:solidFill>
                <a:schemeClr val="accent1"/>
              </a:solidFill>
              <a:effectLst/>
              <a:latin typeface="+mn-ea"/>
            </a:endParaRPr>
          </a:p>
          <a:p>
            <a:endParaRPr lang="zh-CN" altLang="zh-CN" dirty="0" smtClean="0">
              <a:effectLst/>
              <a:latin typeface="+mn-ea"/>
            </a:endParaRPr>
          </a:p>
        </p:txBody>
      </p:sp>
      <p:pic>
        <p:nvPicPr>
          <p:cNvPr id="17510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029" y="1484784"/>
            <a:ext cx="5257800" cy="443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111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1489869" y="188640"/>
            <a:ext cx="8824912" cy="5064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kumimoji="1" lang="en-US" altLang="zh-CN" dirty="0">
                <a:latin typeface="+mn-ea"/>
                <a:ea typeface="+mn-ea"/>
              </a:rPr>
              <a:t>6.12  </a:t>
            </a:r>
            <a:r>
              <a:rPr kumimoji="1" lang="zh-CN" altLang="en-US" dirty="0">
                <a:latin typeface="+mn-ea"/>
                <a:ea typeface="+mn-ea"/>
              </a:rPr>
              <a:t>习题</a:t>
            </a:r>
          </a:p>
        </p:txBody>
      </p:sp>
      <p:sp>
        <p:nvSpPr>
          <p:cNvPr id="221187" name="Rectangle 3"/>
          <p:cNvSpPr>
            <a:spLocks noGrp="1" noChangeArrowheads="1"/>
          </p:cNvSpPr>
          <p:nvPr>
            <p:ph type="body" idx="1"/>
          </p:nvPr>
        </p:nvSpPr>
        <p:spPr>
          <a:xfrm>
            <a:off x="1617725" y="908720"/>
            <a:ext cx="9001000" cy="5016500"/>
          </a:xfrm>
        </p:spPr>
        <p:txBody>
          <a:bodyPr/>
          <a:lstStyle/>
          <a:p>
            <a:pPr eaLnBrk="1" hangingPunct="1">
              <a:buFont typeface="Wingdings" panose="05000000000000000000" pitchFamily="2" charset="2"/>
              <a:buNone/>
              <a:defRPr/>
            </a:pPr>
            <a:r>
              <a:rPr kumimoji="1" lang="zh-CN" altLang="en-US" b="1" dirty="0">
                <a:solidFill>
                  <a:schemeClr val="accent1"/>
                </a:solidFill>
                <a:latin typeface="+mn-ea"/>
              </a:rPr>
              <a:t>一、  填空题（略）              </a:t>
            </a:r>
          </a:p>
          <a:p>
            <a:pPr eaLnBrk="1" hangingPunct="1">
              <a:buFont typeface="Wingdings" panose="05000000000000000000" pitchFamily="2" charset="2"/>
              <a:buNone/>
              <a:defRPr/>
            </a:pPr>
            <a:r>
              <a:rPr kumimoji="1" lang="zh-CN" altLang="en-US" b="1" dirty="0">
                <a:solidFill>
                  <a:schemeClr val="accent1"/>
                </a:solidFill>
                <a:latin typeface="+mn-ea"/>
              </a:rPr>
              <a:t>二、  选择题（略）</a:t>
            </a:r>
          </a:p>
          <a:p>
            <a:pPr eaLnBrk="1" hangingPunct="1">
              <a:buFont typeface="Wingdings" panose="05000000000000000000" pitchFamily="2" charset="2"/>
              <a:buNone/>
              <a:defRPr/>
            </a:pPr>
            <a:r>
              <a:rPr kumimoji="1" lang="zh-CN" altLang="en-US" b="1" dirty="0">
                <a:solidFill>
                  <a:schemeClr val="accent1"/>
                </a:solidFill>
                <a:latin typeface="+mn-ea"/>
              </a:rPr>
              <a:t>三、  判断题（略）             </a:t>
            </a:r>
          </a:p>
          <a:p>
            <a:pPr eaLnBrk="1" hangingPunct="1">
              <a:buFont typeface="Wingdings" panose="05000000000000000000" pitchFamily="2" charset="2"/>
              <a:buNone/>
              <a:defRPr/>
            </a:pPr>
            <a:r>
              <a:rPr kumimoji="1" lang="zh-CN" altLang="en-US" b="1" dirty="0">
                <a:solidFill>
                  <a:schemeClr val="accent1"/>
                </a:solidFill>
                <a:latin typeface="+mn-ea"/>
              </a:rPr>
              <a:t> 四、  简答题（略）</a:t>
            </a:r>
          </a:p>
          <a:p>
            <a:pPr eaLnBrk="1" hangingPunct="1">
              <a:buFont typeface="Wingdings" panose="05000000000000000000" pitchFamily="2" charset="2"/>
              <a:buNone/>
              <a:defRPr/>
            </a:pPr>
            <a:r>
              <a:rPr kumimoji="1" lang="zh-CN" altLang="en-US" b="1" dirty="0">
                <a:solidFill>
                  <a:schemeClr val="accent1"/>
                </a:solidFill>
                <a:latin typeface="+mn-ea"/>
              </a:rPr>
              <a:t>五、  实践题</a:t>
            </a:r>
          </a:p>
          <a:p>
            <a:pPr>
              <a:buFont typeface="Wingdings" panose="05000000000000000000" pitchFamily="2" charset="2"/>
              <a:buNone/>
              <a:defRPr/>
            </a:pPr>
            <a:r>
              <a:rPr lang="zh-CN" altLang="zh-CN" dirty="0">
                <a:latin typeface="+mn-ea"/>
              </a:rPr>
              <a:t>利用本章所学知识，查找相关代码，为前几章习题中所制作的个人站点应用</a:t>
            </a:r>
            <a:r>
              <a:rPr lang="en-US" altLang="zh-CN" dirty="0">
                <a:latin typeface="+mn-ea"/>
              </a:rPr>
              <a:t>JavaScript</a:t>
            </a:r>
            <a:r>
              <a:rPr lang="zh-CN" altLang="zh-CN" dirty="0">
                <a:latin typeface="+mn-ea"/>
              </a:rPr>
              <a:t>添加网页特效及交互功能。</a:t>
            </a:r>
          </a:p>
          <a:p>
            <a:pPr>
              <a:buFont typeface="Wingdings" panose="05000000000000000000" pitchFamily="2" charset="2"/>
              <a:buNone/>
              <a:defRPr/>
            </a:pPr>
            <a:r>
              <a:rPr lang="zh-CN" altLang="zh-CN" dirty="0">
                <a:latin typeface="+mn-ea"/>
              </a:rPr>
              <a:t>操作要求：</a:t>
            </a:r>
          </a:p>
          <a:p>
            <a:pPr>
              <a:buFont typeface="Wingdings" panose="05000000000000000000" pitchFamily="2" charset="2"/>
              <a:buNone/>
              <a:defRPr/>
            </a:pPr>
            <a:r>
              <a:rPr lang="zh-CN" altLang="zh-CN" dirty="0">
                <a:latin typeface="+mn-ea"/>
              </a:rPr>
              <a:t>（</a:t>
            </a:r>
            <a:r>
              <a:rPr lang="en-US" altLang="zh-CN" dirty="0">
                <a:latin typeface="+mn-ea"/>
              </a:rPr>
              <a:t>1</a:t>
            </a:r>
            <a:r>
              <a:rPr lang="zh-CN" altLang="zh-CN" dirty="0">
                <a:latin typeface="+mn-ea"/>
              </a:rPr>
              <a:t>）在网站首页添加一个显示当前日期和时间的简单日历，可根据系统的当前时间显示不同的欢迎词，如“早上好”、“晚上好”等。</a:t>
            </a:r>
          </a:p>
          <a:p>
            <a:pPr>
              <a:buFont typeface="Wingdings" panose="05000000000000000000" pitchFamily="2" charset="2"/>
              <a:buNone/>
              <a:defRPr/>
            </a:pPr>
            <a:r>
              <a:rPr lang="zh-CN" altLang="zh-CN" dirty="0">
                <a:latin typeface="+mn-ea"/>
              </a:rPr>
              <a:t>（</a:t>
            </a:r>
            <a:r>
              <a:rPr lang="en-US" altLang="zh-CN" dirty="0">
                <a:latin typeface="+mn-ea"/>
              </a:rPr>
              <a:t>2</a:t>
            </a:r>
            <a:r>
              <a:rPr lang="zh-CN" altLang="zh-CN" dirty="0">
                <a:latin typeface="+mn-ea"/>
              </a:rPr>
              <a:t>）为网站首页增加“添加到收藏夹”及“设为首页”两个功能文本； </a:t>
            </a:r>
          </a:p>
          <a:p>
            <a:pPr>
              <a:buFont typeface="Wingdings" panose="05000000000000000000" pitchFamily="2" charset="2"/>
              <a:buNone/>
              <a:defRPr/>
            </a:pPr>
            <a:r>
              <a:rPr lang="zh-CN" altLang="zh-CN" dirty="0">
                <a:latin typeface="+mn-ea"/>
              </a:rPr>
              <a:t>（</a:t>
            </a:r>
            <a:r>
              <a:rPr lang="en-US" altLang="zh-CN" dirty="0">
                <a:latin typeface="+mn-ea"/>
              </a:rPr>
              <a:t>3</a:t>
            </a:r>
            <a:r>
              <a:rPr lang="zh-CN" altLang="zh-CN" dirty="0">
                <a:latin typeface="+mn-ea"/>
              </a:rPr>
              <a:t>）为网站首页或其他页面添加图片轮播功能等常见特效。</a:t>
            </a:r>
          </a:p>
          <a:p>
            <a:pPr>
              <a:buFont typeface="Wingdings" panose="05000000000000000000" pitchFamily="2" charset="2"/>
              <a:buNone/>
              <a:defRPr/>
            </a:pPr>
            <a:r>
              <a:rPr lang="zh-CN" altLang="zh-CN" dirty="0">
                <a:latin typeface="+mn-ea"/>
              </a:rPr>
              <a:t>（</a:t>
            </a:r>
            <a:r>
              <a:rPr lang="en-US" altLang="zh-CN" dirty="0">
                <a:latin typeface="+mn-ea"/>
              </a:rPr>
              <a:t>4</a:t>
            </a:r>
            <a:r>
              <a:rPr lang="zh-CN" altLang="zh-CN" dirty="0">
                <a:latin typeface="+mn-ea"/>
              </a:rPr>
              <a:t>）参考互联网上的常见</a:t>
            </a:r>
            <a:r>
              <a:rPr lang="en-US" altLang="zh-CN" dirty="0">
                <a:latin typeface="+mn-ea"/>
              </a:rPr>
              <a:t>JavaScript</a:t>
            </a:r>
            <a:r>
              <a:rPr lang="zh-CN" altLang="zh-CN" dirty="0">
                <a:latin typeface="+mn-ea"/>
              </a:rPr>
              <a:t>网站特效和交互设计，自行添加一些新的功能，如跟随鼠标的图形，或站内搜索、互动小游戏等。</a:t>
            </a:r>
          </a:p>
        </p:txBody>
      </p:sp>
    </p:spTree>
    <p:extLst>
      <p:ext uri="{BB962C8B-B14F-4D97-AF65-F5344CB8AC3E}">
        <p14:creationId xmlns:p14="http://schemas.microsoft.com/office/powerpoint/2010/main" val="3398033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 name="图片 -2147482623" descr="20141003424H6D08D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03662" y="1520031"/>
            <a:ext cx="4445000"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945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457327" y="865078"/>
            <a:ext cx="8820150" cy="1727721"/>
          </a:xfrm>
        </p:spPr>
        <p:txBody>
          <a:bodyPr/>
          <a:lstStyle/>
          <a:p>
            <a:pPr marL="0" indent="0">
              <a:buNone/>
              <a:defRPr/>
            </a:pPr>
            <a:r>
              <a:rPr kumimoji="1" lang="en-US" altLang="zh-CN" b="1" dirty="0" smtClean="0">
                <a:solidFill>
                  <a:schemeClr val="accent1"/>
                </a:solidFill>
                <a:latin typeface="+mn-ea"/>
              </a:rPr>
              <a:t>6.1.4 </a:t>
            </a:r>
            <a:r>
              <a:rPr kumimoji="1" lang="zh-CN" altLang="en-US" b="1" dirty="0" smtClean="0">
                <a:solidFill>
                  <a:schemeClr val="accent1"/>
                </a:solidFill>
                <a:latin typeface="+mn-ea"/>
              </a:rPr>
              <a:t>弹窗与调试</a:t>
            </a:r>
            <a:endParaRPr kumimoji="1" lang="en-US" altLang="zh-CN" b="1" dirty="0" smtClean="0">
              <a:solidFill>
                <a:schemeClr val="accent1"/>
              </a:solidFill>
              <a:latin typeface="+mn-ea"/>
            </a:endParaRPr>
          </a:p>
          <a:p>
            <a:pPr marL="0" indent="0">
              <a:buNone/>
              <a:defRPr/>
            </a:pPr>
            <a:r>
              <a:rPr lang="en-US" altLang="zh-CN" dirty="0" smtClean="0">
                <a:effectLst/>
                <a:latin typeface="+mn-ea"/>
              </a:rPr>
              <a:t>2. </a:t>
            </a:r>
            <a:r>
              <a:rPr lang="zh-CN" altLang="zh-CN" dirty="0" smtClean="0">
                <a:effectLst/>
                <a:latin typeface="+mn-ea"/>
              </a:rPr>
              <a:t>写到控制台</a:t>
            </a:r>
            <a:endParaRPr lang="en-US" altLang="zh-CN" dirty="0" smtClean="0">
              <a:effectLst/>
              <a:latin typeface="+mn-ea"/>
            </a:endParaRPr>
          </a:p>
          <a:p>
            <a:pPr marL="0" indent="0">
              <a:buNone/>
              <a:defRPr/>
            </a:pPr>
            <a:r>
              <a:rPr lang="zh-CN" altLang="en-US" dirty="0" smtClean="0">
                <a:effectLst/>
                <a:latin typeface="+mn-ea"/>
              </a:rPr>
              <a:t>格式：</a:t>
            </a:r>
            <a:endParaRPr lang="fr-FR" altLang="zh-CN" dirty="0" smtClean="0">
              <a:effectLst/>
              <a:latin typeface="+mn-ea"/>
            </a:endParaRPr>
          </a:p>
          <a:p>
            <a:pPr marL="0" indent="0">
              <a:buNone/>
              <a:defRPr/>
            </a:pPr>
            <a:r>
              <a:rPr lang="fr-FR" altLang="zh-CN" b="1" dirty="0" smtClean="0">
                <a:effectLst/>
                <a:latin typeface="+mn-ea"/>
              </a:rPr>
              <a:t>console.log("</a:t>
            </a:r>
            <a:r>
              <a:rPr lang="zh-CN" altLang="zh-CN" b="1" dirty="0" smtClean="0">
                <a:effectLst/>
                <a:latin typeface="+mn-ea"/>
              </a:rPr>
              <a:t>内容</a:t>
            </a:r>
            <a:r>
              <a:rPr lang="fr-FR" altLang="zh-CN" b="1" dirty="0" smtClean="0">
                <a:effectLst/>
                <a:latin typeface="+mn-ea"/>
              </a:rPr>
              <a:t>");</a:t>
            </a: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endParaRPr lang="fr-FR" altLang="zh-CN" b="1" dirty="0" smtClean="0">
              <a:effectLst/>
              <a:latin typeface="+mn-ea"/>
            </a:endParaRPr>
          </a:p>
          <a:p>
            <a:pPr marL="0" indent="0">
              <a:buNone/>
              <a:defRPr/>
            </a:pPr>
            <a:r>
              <a:rPr lang="zh-CN" altLang="zh-CN" b="1" dirty="0">
                <a:latin typeface="+mn-ea"/>
              </a:rPr>
              <a:t>注意：</a:t>
            </a:r>
            <a:r>
              <a:rPr lang="fr-FR" altLang="zh-CN" dirty="0">
                <a:latin typeface="+mn-ea"/>
              </a:rPr>
              <a:t>console.log()</a:t>
            </a:r>
            <a:r>
              <a:rPr lang="zh-CN" altLang="zh-CN" dirty="0">
                <a:latin typeface="+mn-ea"/>
              </a:rPr>
              <a:t>方法有兼容性问题，用完之后一定要及时删除。</a:t>
            </a:r>
          </a:p>
          <a:p>
            <a:pPr marL="0" indent="0">
              <a:buNone/>
              <a:defRPr/>
            </a:pPr>
            <a:endParaRPr lang="zh-CN" altLang="zh-CN" dirty="0" smtClean="0">
              <a:effectLst/>
              <a:latin typeface="+mn-ea"/>
            </a:endParaRPr>
          </a:p>
          <a:p>
            <a:pPr marL="0" indent="0">
              <a:defRPr/>
            </a:pPr>
            <a:endParaRPr lang="zh-CN" altLang="zh-CN" b="1" dirty="0" smtClean="0">
              <a:effectLst/>
              <a:latin typeface="+mn-ea"/>
            </a:endParaRPr>
          </a:p>
        </p:txBody>
      </p:sp>
      <p:sp>
        <p:nvSpPr>
          <p:cNvPr id="18436" name="AutoShape 3"/>
          <p:cNvSpPr>
            <a:spLocks noChangeArrowheads="1"/>
          </p:cNvSpPr>
          <p:nvPr/>
        </p:nvSpPr>
        <p:spPr bwMode="gray">
          <a:xfrm>
            <a:off x="5378301" y="1616128"/>
            <a:ext cx="4608513" cy="20161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 = 5;</a:t>
            </a:r>
          </a:p>
          <a:p>
            <a:pPr algn="l" eaLnBrk="1" hangingPunct="1"/>
            <a:r>
              <a:rPr kumimoji="1" lang="en-US" altLang="zh-CN" sz="2000" dirty="0">
                <a:solidFill>
                  <a:schemeClr val="accent2"/>
                </a:solidFill>
                <a:latin typeface="Arial" panose="020B0604020202020204" pitchFamily="34" charset="0"/>
              </a:rPr>
              <a:t>	b = 6;</a:t>
            </a:r>
          </a:p>
          <a:p>
            <a:pPr algn="l" eaLnBrk="1" hangingPunct="1"/>
            <a:r>
              <a:rPr kumimoji="1" lang="en-US" altLang="zh-CN" sz="2000" dirty="0">
                <a:solidFill>
                  <a:schemeClr val="accent2"/>
                </a:solidFill>
                <a:latin typeface="Arial" panose="020B0604020202020204" pitchFamily="34" charset="0"/>
              </a:rPr>
              <a:t>	c = a + b;</a:t>
            </a:r>
          </a:p>
          <a:p>
            <a:pPr algn="l" eaLnBrk="1" hangingPunct="1"/>
            <a:r>
              <a:rPr kumimoji="1" lang="en-US" altLang="zh-CN" sz="2000" dirty="0">
                <a:solidFill>
                  <a:schemeClr val="accent2"/>
                </a:solidFill>
                <a:latin typeface="Arial" panose="020B0604020202020204" pitchFamily="34" charset="0"/>
              </a:rPr>
              <a:t>	console.log(c);</a:t>
            </a:r>
          </a:p>
          <a:p>
            <a:pPr algn="l" eaLnBrk="1" hangingPunct="1"/>
            <a:r>
              <a:rPr kumimoji="1" lang="en-US" altLang="zh-CN" sz="2000" dirty="0">
                <a:solidFill>
                  <a:schemeClr val="accent2"/>
                </a:solidFill>
                <a:latin typeface="Arial" panose="020B0604020202020204" pitchFamily="34" charset="0"/>
              </a:rPr>
              <a:t>&lt;/script&gt;</a:t>
            </a:r>
          </a:p>
        </p:txBody>
      </p:sp>
      <p:pic>
        <p:nvPicPr>
          <p:cNvPr id="18437"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231" y="4365626"/>
            <a:ext cx="8516938"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78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1790700"/>
          </a:xfrm>
        </p:spPr>
        <p:txBody>
          <a:bodyPr/>
          <a:lstStyle/>
          <a:p>
            <a:pPr marL="0" indent="0">
              <a:buNone/>
              <a:defRPr/>
            </a:pPr>
            <a:r>
              <a:rPr kumimoji="1" lang="en-US" altLang="zh-CN" b="1" dirty="0" smtClean="0">
                <a:solidFill>
                  <a:schemeClr val="accent1"/>
                </a:solidFill>
                <a:latin typeface="+mn-ea"/>
              </a:rPr>
              <a:t>6.1.4 </a:t>
            </a:r>
            <a:r>
              <a:rPr kumimoji="1" lang="zh-CN" altLang="en-US" b="1" dirty="0" smtClean="0">
                <a:solidFill>
                  <a:schemeClr val="accent1"/>
                </a:solidFill>
                <a:latin typeface="+mn-ea"/>
              </a:rPr>
              <a:t>弹窗与调试</a:t>
            </a:r>
            <a:endParaRPr kumimoji="1" lang="en-US" altLang="zh-CN" b="1" dirty="0" smtClean="0">
              <a:solidFill>
                <a:schemeClr val="accent1"/>
              </a:solidFill>
              <a:latin typeface="+mn-ea"/>
            </a:endParaRPr>
          </a:p>
          <a:p>
            <a:pPr marL="0" indent="0">
              <a:buNone/>
              <a:defRPr/>
            </a:pPr>
            <a:r>
              <a:rPr lang="fr-FR" altLang="zh-CN" b="1" dirty="0" smtClean="0">
                <a:effectLst/>
                <a:latin typeface="+mn-ea"/>
              </a:rPr>
              <a:t>3. </a:t>
            </a:r>
            <a:r>
              <a:rPr lang="zh-CN" altLang="zh-CN" b="1" dirty="0" smtClean="0">
                <a:effectLst/>
                <a:latin typeface="+mn-ea"/>
              </a:rPr>
              <a:t>确认框</a:t>
            </a:r>
          </a:p>
          <a:p>
            <a:pPr marL="0" indent="0">
              <a:buNone/>
              <a:defRPr/>
            </a:pPr>
            <a:r>
              <a:rPr lang="zh-CN" altLang="en-US" dirty="0" smtClean="0">
                <a:effectLst/>
                <a:latin typeface="+mn-ea"/>
              </a:rPr>
              <a:t>格式：</a:t>
            </a:r>
            <a:endParaRPr lang="fr-FR" altLang="zh-CN" dirty="0" smtClean="0">
              <a:effectLst/>
              <a:latin typeface="+mn-ea"/>
            </a:endParaRPr>
          </a:p>
          <a:p>
            <a:pPr marL="0" indent="0">
              <a:buNone/>
              <a:defRPr/>
            </a:pPr>
            <a:r>
              <a:rPr lang="fr-FR" altLang="zh-CN" b="1" dirty="0" smtClean="0">
                <a:effectLst/>
                <a:latin typeface="+mn-ea"/>
              </a:rPr>
              <a:t>window.confirm("</a:t>
            </a:r>
            <a:r>
              <a:rPr lang="zh-CN" altLang="en-US" b="1" dirty="0" smtClean="0">
                <a:effectLst/>
                <a:latin typeface="+mn-ea"/>
              </a:rPr>
              <a:t>提示文字</a:t>
            </a:r>
            <a:r>
              <a:rPr lang="en-US" altLang="zh-CN" b="1" dirty="0" smtClean="0">
                <a:effectLst/>
                <a:latin typeface="+mn-ea"/>
              </a:rPr>
              <a:t>", "</a:t>
            </a:r>
            <a:r>
              <a:rPr lang="zh-CN" altLang="en-US" b="1" dirty="0" smtClean="0">
                <a:effectLst/>
                <a:latin typeface="+mn-ea"/>
              </a:rPr>
              <a:t>默认值</a:t>
            </a:r>
            <a:r>
              <a:rPr lang="en-US" altLang="zh-CN" b="1" dirty="0" smtClean="0">
                <a:effectLst/>
                <a:latin typeface="+mn-ea"/>
              </a:rPr>
              <a:t>");</a:t>
            </a:r>
            <a:endParaRPr lang="zh-CN" altLang="zh-CN" b="1" dirty="0" smtClean="0">
              <a:effectLst/>
              <a:latin typeface="+mn-ea"/>
            </a:endParaRPr>
          </a:p>
        </p:txBody>
      </p:sp>
      <p:sp>
        <p:nvSpPr>
          <p:cNvPr id="19460" name="AutoShape 3"/>
          <p:cNvSpPr>
            <a:spLocks noChangeArrowheads="1"/>
          </p:cNvSpPr>
          <p:nvPr/>
        </p:nvSpPr>
        <p:spPr bwMode="gray">
          <a:xfrm>
            <a:off x="3486176" y="2555875"/>
            <a:ext cx="5204493" cy="14414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r=confirm("</a:t>
            </a:r>
            <a:r>
              <a:rPr kumimoji="1" lang="zh-CN" altLang="en-US" sz="2000" dirty="0">
                <a:solidFill>
                  <a:schemeClr val="accent2"/>
                </a:solidFill>
                <a:latin typeface="Arial" panose="020B0604020202020204" pitchFamily="34" charset="0"/>
              </a:rPr>
              <a:t>按下按钮</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console.log(r);</a:t>
            </a:r>
          </a:p>
          <a:p>
            <a:pPr algn="l" eaLnBrk="1" hangingPunct="1"/>
            <a:r>
              <a:rPr kumimoji="1" lang="en-US" altLang="zh-CN" sz="2000" dirty="0">
                <a:solidFill>
                  <a:schemeClr val="accent2"/>
                </a:solidFill>
                <a:latin typeface="Arial" panose="020B0604020202020204" pitchFamily="34" charset="0"/>
              </a:rPr>
              <a:t>&lt;/script&gt;</a:t>
            </a:r>
          </a:p>
        </p:txBody>
      </p:sp>
      <p:pic>
        <p:nvPicPr>
          <p:cNvPr id="19461"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653" y="4437112"/>
            <a:ext cx="5211762"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0390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a:stretch>
        </a:blipFill>
        <a:effectLst/>
      </p:bgPr>
    </p:bg>
    <p:spTree>
      <p:nvGrpSpPr>
        <p:cNvPr id="1" name=""/>
        <p:cNvGrpSpPr/>
        <p:nvPr/>
      </p:nvGrpSpPr>
      <p:grpSpPr>
        <a:xfrm>
          <a:off x="0" y="0"/>
          <a:ext cx="0" cy="0"/>
          <a:chOff x="0" y="0"/>
          <a:chExt cx="0" cy="0"/>
        </a:xfrm>
      </p:grpSpPr>
      <p:sp>
        <p:nvSpPr>
          <p:cNvPr id="51" name="TextBox 50"/>
          <p:cNvSpPr txBox="1"/>
          <p:nvPr/>
        </p:nvSpPr>
        <p:spPr>
          <a:xfrm>
            <a:off x="1690141" y="2892425"/>
            <a:ext cx="1107996" cy="646331"/>
          </a:xfrm>
          <a:prstGeom prst="rect">
            <a:avLst/>
          </a:prstGeom>
          <a:noFill/>
        </p:spPr>
        <p:txBody>
          <a:bodyPr wrap="none" rtlCol="0">
            <a:spAutoFit/>
          </a:bodyPr>
          <a:lstStyle/>
          <a:p>
            <a:r>
              <a:rPr lang="zh-CN" altLang="en-US" sz="3600" dirty="0" smtClean="0">
                <a:solidFill>
                  <a:srgbClr val="F8F8F8"/>
                </a:solidFill>
                <a:latin typeface="+mn-ea"/>
                <a:ea typeface="+mn-ea"/>
              </a:rPr>
              <a:t>目录</a:t>
            </a:r>
            <a:endParaRPr lang="zh-CN" altLang="en-US" sz="3600" dirty="0">
              <a:solidFill>
                <a:srgbClr val="F8F8F8"/>
              </a:solidFill>
              <a:latin typeface="+mn-ea"/>
              <a:ea typeface="+mn-ea"/>
            </a:endParaRPr>
          </a:p>
        </p:txBody>
      </p:sp>
      <p:sp>
        <p:nvSpPr>
          <p:cNvPr id="53" name="TextBox 52"/>
          <p:cNvSpPr txBox="1"/>
          <p:nvPr/>
        </p:nvSpPr>
        <p:spPr>
          <a:xfrm>
            <a:off x="1499883" y="3447408"/>
            <a:ext cx="1616596" cy="492443"/>
          </a:xfrm>
          <a:prstGeom prst="rect">
            <a:avLst/>
          </a:prstGeom>
          <a:noFill/>
        </p:spPr>
        <p:txBody>
          <a:bodyPr wrap="none" rtlCol="0">
            <a:spAutoFit/>
          </a:bodyPr>
          <a:lstStyle/>
          <a:p>
            <a:r>
              <a:rPr lang="en-US" altLang="zh-CN" sz="2600" dirty="0" smtClean="0">
                <a:solidFill>
                  <a:srgbClr val="F8F8F8"/>
                </a:solidFill>
                <a:latin typeface="+mn-ea"/>
                <a:ea typeface="+mn-ea"/>
              </a:rPr>
              <a:t>Contents</a:t>
            </a:r>
            <a:endParaRPr lang="zh-CN" altLang="en-US" sz="2600" dirty="0">
              <a:solidFill>
                <a:srgbClr val="F8F8F8"/>
              </a:solidFill>
              <a:latin typeface="+mn-ea"/>
              <a:ea typeface="+mn-ea"/>
            </a:endParaRPr>
          </a:p>
        </p:txBody>
      </p:sp>
      <p:grpSp>
        <p:nvGrpSpPr>
          <p:cNvPr id="50" name="组合 49"/>
          <p:cNvGrpSpPr/>
          <p:nvPr/>
        </p:nvGrpSpPr>
        <p:grpSpPr>
          <a:xfrm>
            <a:off x="870671" y="2073342"/>
            <a:ext cx="2881314" cy="2808287"/>
            <a:chOff x="4719637" y="877888"/>
            <a:chExt cx="2881314" cy="2808287"/>
          </a:xfrm>
        </p:grpSpPr>
        <p:sp>
          <p:nvSpPr>
            <p:cNvPr id="63" name="Freeform 12"/>
            <p:cNvSpPr>
              <a:spLocks/>
            </p:cNvSpPr>
            <p:nvPr/>
          </p:nvSpPr>
          <p:spPr bwMode="auto">
            <a:xfrm>
              <a:off x="5902325" y="877888"/>
              <a:ext cx="1409700" cy="1343025"/>
            </a:xfrm>
            <a:custGeom>
              <a:avLst/>
              <a:gdLst>
                <a:gd name="T0" fmla="*/ 1176 w 1588"/>
                <a:gd name="T1" fmla="*/ 1262 h 1505"/>
                <a:gd name="T2" fmla="*/ 0 w 1588"/>
                <a:gd name="T3" fmla="*/ 236 h 1505"/>
                <a:gd name="T4" fmla="*/ 1460 w 1588"/>
                <a:gd name="T5" fmla="*/ 733 h 1505"/>
                <a:gd name="T6" fmla="*/ 1534 w 1588"/>
                <a:gd name="T7" fmla="*/ 1272 h 1505"/>
                <a:gd name="T8" fmla="*/ 1176 w 1588"/>
                <a:gd name="T9" fmla="*/ 1262 h 1505"/>
              </a:gdLst>
              <a:ahLst/>
              <a:cxnLst>
                <a:cxn ang="0">
                  <a:pos x="T0" y="T1"/>
                </a:cxn>
                <a:cxn ang="0">
                  <a:pos x="T2" y="T3"/>
                </a:cxn>
                <a:cxn ang="0">
                  <a:pos x="T4" y="T5"/>
                </a:cxn>
                <a:cxn ang="0">
                  <a:pos x="T6" y="T7"/>
                </a:cxn>
                <a:cxn ang="0">
                  <a:pos x="T8" y="T9"/>
                </a:cxn>
              </a:cxnLst>
              <a:rect l="0" t="0" r="r" b="b"/>
              <a:pathLst>
                <a:path w="1588" h="1505">
                  <a:moveTo>
                    <a:pt x="1176" y="1262"/>
                  </a:moveTo>
                  <a:cubicBezTo>
                    <a:pt x="1097" y="766"/>
                    <a:pt x="703" y="183"/>
                    <a:pt x="0" y="236"/>
                  </a:cubicBezTo>
                  <a:cubicBezTo>
                    <a:pt x="329" y="0"/>
                    <a:pt x="1129" y="138"/>
                    <a:pt x="1460" y="733"/>
                  </a:cubicBezTo>
                  <a:cubicBezTo>
                    <a:pt x="1573" y="912"/>
                    <a:pt x="1588" y="1123"/>
                    <a:pt x="1534" y="1272"/>
                  </a:cubicBezTo>
                  <a:cubicBezTo>
                    <a:pt x="1452" y="1501"/>
                    <a:pt x="1219" y="1505"/>
                    <a:pt x="1176" y="126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Freeform 13"/>
            <p:cNvSpPr>
              <a:spLocks/>
            </p:cNvSpPr>
            <p:nvPr/>
          </p:nvSpPr>
          <p:spPr bwMode="auto">
            <a:xfrm>
              <a:off x="4719637" y="1079500"/>
              <a:ext cx="1335088" cy="1417638"/>
            </a:xfrm>
            <a:custGeom>
              <a:avLst/>
              <a:gdLst>
                <a:gd name="T0" fmla="*/ 1262 w 1505"/>
                <a:gd name="T1" fmla="*/ 412 h 1588"/>
                <a:gd name="T2" fmla="*/ 236 w 1505"/>
                <a:gd name="T3" fmla="*/ 1588 h 1588"/>
                <a:gd name="T4" fmla="*/ 733 w 1505"/>
                <a:gd name="T5" fmla="*/ 128 h 1588"/>
                <a:gd name="T6" fmla="*/ 1272 w 1505"/>
                <a:gd name="T7" fmla="*/ 54 h 1588"/>
                <a:gd name="T8" fmla="*/ 1262 w 1505"/>
                <a:gd name="T9" fmla="*/ 412 h 1588"/>
              </a:gdLst>
              <a:ahLst/>
              <a:cxnLst>
                <a:cxn ang="0">
                  <a:pos x="T0" y="T1"/>
                </a:cxn>
                <a:cxn ang="0">
                  <a:pos x="T2" y="T3"/>
                </a:cxn>
                <a:cxn ang="0">
                  <a:pos x="T4" y="T5"/>
                </a:cxn>
                <a:cxn ang="0">
                  <a:pos x="T6" y="T7"/>
                </a:cxn>
                <a:cxn ang="0">
                  <a:pos x="T8" y="T9"/>
                </a:cxn>
              </a:cxnLst>
              <a:rect l="0" t="0" r="r" b="b"/>
              <a:pathLst>
                <a:path w="1505" h="1588">
                  <a:moveTo>
                    <a:pt x="1262" y="412"/>
                  </a:moveTo>
                  <a:cubicBezTo>
                    <a:pt x="766" y="491"/>
                    <a:pt x="183" y="885"/>
                    <a:pt x="236" y="1588"/>
                  </a:cubicBezTo>
                  <a:cubicBezTo>
                    <a:pt x="0" y="1259"/>
                    <a:pt x="138" y="459"/>
                    <a:pt x="733" y="128"/>
                  </a:cubicBezTo>
                  <a:cubicBezTo>
                    <a:pt x="912" y="15"/>
                    <a:pt x="1123" y="0"/>
                    <a:pt x="1272" y="54"/>
                  </a:cubicBezTo>
                  <a:cubicBezTo>
                    <a:pt x="1501" y="136"/>
                    <a:pt x="1505" y="369"/>
                    <a:pt x="1262" y="412"/>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Freeform 14"/>
            <p:cNvSpPr>
              <a:spLocks/>
            </p:cNvSpPr>
            <p:nvPr/>
          </p:nvSpPr>
          <p:spPr bwMode="auto">
            <a:xfrm>
              <a:off x="4919663" y="2343150"/>
              <a:ext cx="1409700" cy="1343025"/>
            </a:xfrm>
            <a:custGeom>
              <a:avLst/>
              <a:gdLst>
                <a:gd name="T0" fmla="*/ 412 w 1588"/>
                <a:gd name="T1" fmla="*/ 244 h 1505"/>
                <a:gd name="T2" fmla="*/ 1588 w 1588"/>
                <a:gd name="T3" fmla="*/ 1269 h 1505"/>
                <a:gd name="T4" fmla="*/ 128 w 1588"/>
                <a:gd name="T5" fmla="*/ 772 h 1505"/>
                <a:gd name="T6" fmla="*/ 54 w 1588"/>
                <a:gd name="T7" fmla="*/ 233 h 1505"/>
                <a:gd name="T8" fmla="*/ 412 w 1588"/>
                <a:gd name="T9" fmla="*/ 244 h 1505"/>
              </a:gdLst>
              <a:ahLst/>
              <a:cxnLst>
                <a:cxn ang="0">
                  <a:pos x="T0" y="T1"/>
                </a:cxn>
                <a:cxn ang="0">
                  <a:pos x="T2" y="T3"/>
                </a:cxn>
                <a:cxn ang="0">
                  <a:pos x="T4" y="T5"/>
                </a:cxn>
                <a:cxn ang="0">
                  <a:pos x="T6" y="T7"/>
                </a:cxn>
                <a:cxn ang="0">
                  <a:pos x="T8" y="T9"/>
                </a:cxn>
              </a:cxnLst>
              <a:rect l="0" t="0" r="r" b="b"/>
              <a:pathLst>
                <a:path w="1588" h="1505">
                  <a:moveTo>
                    <a:pt x="412" y="244"/>
                  </a:moveTo>
                  <a:cubicBezTo>
                    <a:pt x="491" y="740"/>
                    <a:pt x="885" y="1322"/>
                    <a:pt x="1588" y="1269"/>
                  </a:cubicBezTo>
                  <a:cubicBezTo>
                    <a:pt x="1259" y="1505"/>
                    <a:pt x="459" y="1368"/>
                    <a:pt x="128" y="772"/>
                  </a:cubicBezTo>
                  <a:cubicBezTo>
                    <a:pt x="15" y="594"/>
                    <a:pt x="0" y="382"/>
                    <a:pt x="54" y="233"/>
                  </a:cubicBezTo>
                  <a:cubicBezTo>
                    <a:pt x="136" y="4"/>
                    <a:pt x="369" y="0"/>
                    <a:pt x="412" y="24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Freeform 15"/>
            <p:cNvSpPr>
              <a:spLocks/>
            </p:cNvSpPr>
            <p:nvPr/>
          </p:nvSpPr>
          <p:spPr bwMode="auto">
            <a:xfrm>
              <a:off x="6161088" y="1781175"/>
              <a:ext cx="1439863" cy="1695450"/>
            </a:xfrm>
            <a:custGeom>
              <a:avLst/>
              <a:gdLst>
                <a:gd name="T0" fmla="*/ 255 w 1623"/>
                <a:gd name="T1" fmla="*/ 1512 h 1899"/>
                <a:gd name="T2" fmla="*/ 1336 w 1623"/>
                <a:gd name="T3" fmla="*/ 0 h 1899"/>
                <a:gd name="T4" fmla="*/ 788 w 1623"/>
                <a:gd name="T5" fmla="*/ 1781 h 1899"/>
                <a:gd name="T6" fmla="*/ 229 w 1623"/>
                <a:gd name="T7" fmla="*/ 1844 h 1899"/>
                <a:gd name="T8" fmla="*/ 255 w 1623"/>
                <a:gd name="T9" fmla="*/ 1512 h 1899"/>
              </a:gdLst>
              <a:ahLst/>
              <a:cxnLst>
                <a:cxn ang="0">
                  <a:pos x="T0" y="T1"/>
                </a:cxn>
                <a:cxn ang="0">
                  <a:pos x="T2" y="T3"/>
                </a:cxn>
                <a:cxn ang="0">
                  <a:pos x="T4" y="T5"/>
                </a:cxn>
                <a:cxn ang="0">
                  <a:pos x="T6" y="T7"/>
                </a:cxn>
                <a:cxn ang="0">
                  <a:pos x="T8" y="T9"/>
                </a:cxn>
              </a:cxnLst>
              <a:rect l="0" t="0" r="r" b="b"/>
              <a:pathLst>
                <a:path w="1623" h="1899">
                  <a:moveTo>
                    <a:pt x="255" y="1512"/>
                  </a:moveTo>
                  <a:cubicBezTo>
                    <a:pt x="907" y="1463"/>
                    <a:pt x="1414" y="716"/>
                    <a:pt x="1336" y="0"/>
                  </a:cubicBezTo>
                  <a:cubicBezTo>
                    <a:pt x="1623" y="573"/>
                    <a:pt x="1384" y="1450"/>
                    <a:pt x="788" y="1781"/>
                  </a:cubicBezTo>
                  <a:cubicBezTo>
                    <a:pt x="610" y="1894"/>
                    <a:pt x="378" y="1899"/>
                    <a:pt x="229" y="1844"/>
                  </a:cubicBezTo>
                  <a:cubicBezTo>
                    <a:pt x="0" y="1762"/>
                    <a:pt x="11" y="1555"/>
                    <a:pt x="255" y="151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3705947" y="297162"/>
            <a:ext cx="6015038" cy="547688"/>
            <a:chOff x="3798888" y="1339850"/>
            <a:chExt cx="6015038" cy="547688"/>
          </a:xfrm>
        </p:grpSpPr>
        <p:sp>
          <p:nvSpPr>
            <p:cNvPr id="5" name="Freeform 5"/>
            <p:cNvSpPr>
              <a:spLocks/>
            </p:cNvSpPr>
            <p:nvPr/>
          </p:nvSpPr>
          <p:spPr bwMode="auto">
            <a:xfrm>
              <a:off x="3798888" y="1339850"/>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8"/>
            <p:cNvSpPr>
              <a:spLocks/>
            </p:cNvSpPr>
            <p:nvPr/>
          </p:nvSpPr>
          <p:spPr bwMode="auto">
            <a:xfrm>
              <a:off x="9263063" y="1339850"/>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Freeform 9"/>
            <p:cNvSpPr>
              <a:spLocks/>
            </p:cNvSpPr>
            <p:nvPr/>
          </p:nvSpPr>
          <p:spPr bwMode="auto">
            <a:xfrm>
              <a:off x="9550401" y="1422400"/>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0" name="组合 19"/>
          <p:cNvGrpSpPr/>
          <p:nvPr/>
        </p:nvGrpSpPr>
        <p:grpSpPr>
          <a:xfrm>
            <a:off x="4094858" y="1071216"/>
            <a:ext cx="6015038" cy="547688"/>
            <a:chOff x="3798888" y="2316034"/>
            <a:chExt cx="6015038" cy="547688"/>
          </a:xfrm>
        </p:grpSpPr>
        <p:sp>
          <p:nvSpPr>
            <p:cNvPr id="59" name="Freeform 5"/>
            <p:cNvSpPr>
              <a:spLocks/>
            </p:cNvSpPr>
            <p:nvPr/>
          </p:nvSpPr>
          <p:spPr bwMode="auto">
            <a:xfrm>
              <a:off x="3798888" y="2316034"/>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p:cNvSpPr>
              <a:spLocks/>
            </p:cNvSpPr>
            <p:nvPr/>
          </p:nvSpPr>
          <p:spPr bwMode="auto">
            <a:xfrm>
              <a:off x="9263063" y="2316034"/>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Freeform 9"/>
            <p:cNvSpPr>
              <a:spLocks/>
            </p:cNvSpPr>
            <p:nvPr/>
          </p:nvSpPr>
          <p:spPr bwMode="auto">
            <a:xfrm>
              <a:off x="9550401" y="2398584"/>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1" name="组合 20"/>
          <p:cNvGrpSpPr/>
          <p:nvPr/>
        </p:nvGrpSpPr>
        <p:grpSpPr>
          <a:xfrm>
            <a:off x="4310882" y="1863304"/>
            <a:ext cx="6015038" cy="547688"/>
            <a:chOff x="3798888" y="3304575"/>
            <a:chExt cx="6015038" cy="547688"/>
          </a:xfrm>
        </p:grpSpPr>
        <p:sp>
          <p:nvSpPr>
            <p:cNvPr id="73"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9"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8" name="组合 27"/>
          <p:cNvGrpSpPr/>
          <p:nvPr/>
        </p:nvGrpSpPr>
        <p:grpSpPr>
          <a:xfrm>
            <a:off x="4094858" y="5029245"/>
            <a:ext cx="6015038" cy="547688"/>
            <a:chOff x="3798888" y="4280759"/>
            <a:chExt cx="6015038" cy="547688"/>
          </a:xfrm>
        </p:grpSpPr>
        <p:grpSp>
          <p:nvGrpSpPr>
            <p:cNvPr id="26" name="组合 25"/>
            <p:cNvGrpSpPr/>
            <p:nvPr/>
          </p:nvGrpSpPr>
          <p:grpSpPr>
            <a:xfrm>
              <a:off x="3798888" y="4280759"/>
              <a:ext cx="6015038" cy="547688"/>
              <a:chOff x="3798888" y="4280759"/>
              <a:chExt cx="6015038" cy="547688"/>
            </a:xfrm>
          </p:grpSpPr>
          <p:sp>
            <p:nvSpPr>
              <p:cNvPr id="80" name="Freeform 5"/>
              <p:cNvSpPr>
                <a:spLocks/>
              </p:cNvSpPr>
              <p:nvPr/>
            </p:nvSpPr>
            <p:spPr bwMode="auto">
              <a:xfrm>
                <a:off x="3798888" y="4280759"/>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p:cNvSpPr>
                <a:spLocks/>
              </p:cNvSpPr>
              <p:nvPr/>
            </p:nvSpPr>
            <p:spPr bwMode="auto">
              <a:xfrm>
                <a:off x="9263063" y="4280759"/>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6" name="Freeform 9"/>
            <p:cNvSpPr>
              <a:spLocks/>
            </p:cNvSpPr>
            <p:nvPr/>
          </p:nvSpPr>
          <p:spPr bwMode="auto">
            <a:xfrm>
              <a:off x="9550401" y="4363309"/>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7" name="组合 26"/>
          <p:cNvGrpSpPr/>
          <p:nvPr/>
        </p:nvGrpSpPr>
        <p:grpSpPr>
          <a:xfrm>
            <a:off x="3705947" y="5823744"/>
            <a:ext cx="6015038" cy="547688"/>
            <a:chOff x="3798888" y="5207516"/>
            <a:chExt cx="6015038" cy="547688"/>
          </a:xfrm>
        </p:grpSpPr>
        <p:sp>
          <p:nvSpPr>
            <p:cNvPr id="87" name="Freeform 5"/>
            <p:cNvSpPr>
              <a:spLocks/>
            </p:cNvSpPr>
            <p:nvPr/>
          </p:nvSpPr>
          <p:spPr bwMode="auto">
            <a:xfrm>
              <a:off x="3798888" y="5207516"/>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8"/>
            <p:cNvSpPr>
              <a:spLocks/>
            </p:cNvSpPr>
            <p:nvPr/>
          </p:nvSpPr>
          <p:spPr bwMode="auto">
            <a:xfrm>
              <a:off x="9263063" y="5207516"/>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3" name="Freeform 9"/>
            <p:cNvSpPr>
              <a:spLocks/>
            </p:cNvSpPr>
            <p:nvPr/>
          </p:nvSpPr>
          <p:spPr bwMode="auto">
            <a:xfrm>
              <a:off x="9550401" y="5290066"/>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 name="Freeform 6"/>
          <p:cNvSpPr>
            <a:spLocks/>
          </p:cNvSpPr>
          <p:nvPr/>
        </p:nvSpPr>
        <p:spPr bwMode="auto">
          <a:xfrm>
            <a:off x="3980585" y="20667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Freeform 7"/>
          <p:cNvSpPr>
            <a:spLocks/>
          </p:cNvSpPr>
          <p:nvPr/>
        </p:nvSpPr>
        <p:spPr bwMode="auto">
          <a:xfrm>
            <a:off x="3690072" y="20667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Freeform 6"/>
          <p:cNvSpPr>
            <a:spLocks/>
          </p:cNvSpPr>
          <p:nvPr/>
        </p:nvSpPr>
        <p:spPr bwMode="auto">
          <a:xfrm>
            <a:off x="4369496" y="980728"/>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7"/>
          <p:cNvSpPr>
            <a:spLocks/>
          </p:cNvSpPr>
          <p:nvPr/>
        </p:nvSpPr>
        <p:spPr bwMode="auto">
          <a:xfrm>
            <a:off x="4078983" y="980728"/>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4" name="Freeform 6"/>
          <p:cNvSpPr>
            <a:spLocks/>
          </p:cNvSpPr>
          <p:nvPr/>
        </p:nvSpPr>
        <p:spPr bwMode="auto">
          <a:xfrm>
            <a:off x="4585520" y="177281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FF0D5E"/>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5" name="Freeform 7"/>
          <p:cNvSpPr>
            <a:spLocks/>
          </p:cNvSpPr>
          <p:nvPr/>
        </p:nvSpPr>
        <p:spPr bwMode="auto">
          <a:xfrm>
            <a:off x="4295007" y="177281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F66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1" name="Freeform 6"/>
          <p:cNvSpPr>
            <a:spLocks/>
          </p:cNvSpPr>
          <p:nvPr/>
        </p:nvSpPr>
        <p:spPr bwMode="auto">
          <a:xfrm>
            <a:off x="4369496" y="4938757"/>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925E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7"/>
          <p:cNvSpPr>
            <a:spLocks/>
          </p:cNvSpPr>
          <p:nvPr/>
        </p:nvSpPr>
        <p:spPr bwMode="auto">
          <a:xfrm>
            <a:off x="4078983" y="4938757"/>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F19C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
          <p:cNvSpPr>
            <a:spLocks/>
          </p:cNvSpPr>
          <p:nvPr/>
        </p:nvSpPr>
        <p:spPr bwMode="auto">
          <a:xfrm>
            <a:off x="3980585" y="5733256"/>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1" name="Freeform 7"/>
          <p:cNvSpPr>
            <a:spLocks/>
          </p:cNvSpPr>
          <p:nvPr/>
        </p:nvSpPr>
        <p:spPr bwMode="auto">
          <a:xfrm>
            <a:off x="3690072" y="5733256"/>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TextBox 95"/>
          <p:cNvSpPr txBox="1"/>
          <p:nvPr/>
        </p:nvSpPr>
        <p:spPr>
          <a:xfrm>
            <a:off x="3904364" y="287766"/>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1</a:t>
            </a:r>
            <a:endParaRPr lang="zh-CN" altLang="en-US" sz="3200" b="1" dirty="0">
              <a:solidFill>
                <a:srgbClr val="F8F8F8"/>
              </a:solidFill>
              <a:latin typeface="+mn-ea"/>
              <a:ea typeface="+mn-ea"/>
            </a:endParaRPr>
          </a:p>
        </p:txBody>
      </p:sp>
      <p:sp>
        <p:nvSpPr>
          <p:cNvPr id="18" name="TextBox 17"/>
          <p:cNvSpPr txBox="1"/>
          <p:nvPr/>
        </p:nvSpPr>
        <p:spPr>
          <a:xfrm>
            <a:off x="4768619" y="309396"/>
            <a:ext cx="3389680" cy="523220"/>
          </a:xfrm>
          <a:prstGeom prst="rect">
            <a:avLst/>
          </a:prstGeom>
          <a:noFill/>
        </p:spPr>
        <p:txBody>
          <a:bodyPr wrap="square" rtlCol="0">
            <a:spAutoFit/>
          </a:bodyPr>
          <a:lstStyle/>
          <a:p>
            <a:r>
              <a:rPr lang="zh-CN" altLang="en-US" sz="2800" dirty="0" smtClean="0">
                <a:solidFill>
                  <a:schemeClr val="accent2"/>
                </a:solidFill>
                <a:latin typeface="+mn-ea"/>
                <a:ea typeface="+mn-ea"/>
              </a:rPr>
              <a:t>初识</a:t>
            </a:r>
            <a:r>
              <a:rPr lang="en-US" altLang="zh-CN" sz="2800" dirty="0" smtClean="0">
                <a:solidFill>
                  <a:schemeClr val="accent2"/>
                </a:solidFill>
                <a:latin typeface="+mn-ea"/>
                <a:ea typeface="+mn-ea"/>
              </a:rPr>
              <a:t>JavaScript</a:t>
            </a:r>
            <a:endParaRPr lang="zh-CN" altLang="en-US" sz="2800" dirty="0">
              <a:solidFill>
                <a:schemeClr val="accent2"/>
              </a:solidFill>
              <a:latin typeface="+mn-ea"/>
              <a:ea typeface="+mn-ea"/>
            </a:endParaRPr>
          </a:p>
        </p:txBody>
      </p:sp>
      <p:sp>
        <p:nvSpPr>
          <p:cNvPr id="97" name="TextBox 96"/>
          <p:cNvSpPr txBox="1"/>
          <p:nvPr/>
        </p:nvSpPr>
        <p:spPr>
          <a:xfrm>
            <a:off x="4293275" y="1076236"/>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2</a:t>
            </a:r>
            <a:endParaRPr lang="zh-CN" altLang="en-US" sz="3200" b="1" dirty="0">
              <a:solidFill>
                <a:srgbClr val="F8F8F8"/>
              </a:solidFill>
              <a:latin typeface="+mn-ea"/>
              <a:ea typeface="+mn-ea"/>
            </a:endParaRPr>
          </a:p>
        </p:txBody>
      </p:sp>
      <p:sp>
        <p:nvSpPr>
          <p:cNvPr id="98" name="TextBox 97"/>
          <p:cNvSpPr txBox="1"/>
          <p:nvPr/>
        </p:nvSpPr>
        <p:spPr>
          <a:xfrm>
            <a:off x="5157529" y="1097866"/>
            <a:ext cx="4109203" cy="523220"/>
          </a:xfrm>
          <a:prstGeom prst="rect">
            <a:avLst/>
          </a:prstGeom>
          <a:noFill/>
        </p:spPr>
        <p:txBody>
          <a:bodyPr wrap="square" rtlCol="0">
            <a:spAutoFit/>
          </a:bodyPr>
          <a:lstStyle/>
          <a:p>
            <a:r>
              <a:rPr lang="en-US" altLang="zh-CN" sz="2800" dirty="0" smtClean="0">
                <a:solidFill>
                  <a:schemeClr val="accent2"/>
                </a:solidFill>
                <a:latin typeface="+mn-ea"/>
                <a:ea typeface="+mn-ea"/>
              </a:rPr>
              <a:t>JavaScript</a:t>
            </a:r>
            <a:r>
              <a:rPr lang="zh-CN" altLang="en-US" sz="2800" dirty="0" smtClean="0">
                <a:solidFill>
                  <a:schemeClr val="accent2"/>
                </a:solidFill>
                <a:latin typeface="+mn-ea"/>
                <a:ea typeface="+mn-ea"/>
              </a:rPr>
              <a:t>基本元素</a:t>
            </a:r>
            <a:endParaRPr lang="zh-CN" altLang="en-US" sz="2800" dirty="0">
              <a:solidFill>
                <a:schemeClr val="accent2"/>
              </a:solidFill>
              <a:latin typeface="+mn-ea"/>
              <a:ea typeface="+mn-ea"/>
            </a:endParaRPr>
          </a:p>
        </p:txBody>
      </p:sp>
      <p:sp>
        <p:nvSpPr>
          <p:cNvPr id="99" name="TextBox 98"/>
          <p:cNvSpPr txBox="1"/>
          <p:nvPr/>
        </p:nvSpPr>
        <p:spPr>
          <a:xfrm>
            <a:off x="4509299" y="1839903"/>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3</a:t>
            </a:r>
            <a:endParaRPr lang="zh-CN" altLang="en-US" sz="3200" b="1" dirty="0">
              <a:solidFill>
                <a:srgbClr val="F8F8F8"/>
              </a:solidFill>
              <a:latin typeface="+mn-ea"/>
              <a:ea typeface="+mn-ea"/>
            </a:endParaRPr>
          </a:p>
        </p:txBody>
      </p:sp>
      <p:sp>
        <p:nvSpPr>
          <p:cNvPr id="105" name="TextBox 104"/>
          <p:cNvSpPr txBox="1"/>
          <p:nvPr/>
        </p:nvSpPr>
        <p:spPr>
          <a:xfrm>
            <a:off x="5333270" y="1870562"/>
            <a:ext cx="5373623" cy="523220"/>
          </a:xfrm>
          <a:prstGeom prst="rect">
            <a:avLst/>
          </a:prstGeom>
          <a:noFill/>
        </p:spPr>
        <p:txBody>
          <a:bodyPr wrap="square" rtlCol="0">
            <a:spAutoFit/>
          </a:bodyPr>
          <a:lstStyle/>
          <a:p>
            <a:r>
              <a:rPr lang="zh-CN" altLang="en-US" sz="2800" dirty="0" smtClean="0">
                <a:solidFill>
                  <a:schemeClr val="accent2"/>
                </a:solidFill>
                <a:latin typeface="+mn-ea"/>
                <a:ea typeface="+mn-ea"/>
              </a:rPr>
              <a:t>操作浏览器对象及</a:t>
            </a:r>
            <a:r>
              <a:rPr lang="en-US" altLang="zh-CN" sz="2800" dirty="0" smtClean="0">
                <a:solidFill>
                  <a:schemeClr val="accent2"/>
                </a:solidFill>
                <a:latin typeface="+mn-ea"/>
                <a:ea typeface="+mn-ea"/>
              </a:rPr>
              <a:t>CSS</a:t>
            </a:r>
            <a:r>
              <a:rPr lang="zh-CN" altLang="en-US" sz="2800" dirty="0" smtClean="0">
                <a:solidFill>
                  <a:schemeClr val="accent2"/>
                </a:solidFill>
                <a:latin typeface="+mn-ea"/>
                <a:ea typeface="+mn-ea"/>
              </a:rPr>
              <a:t>样式</a:t>
            </a:r>
            <a:endParaRPr lang="zh-CN" altLang="en-US" sz="2800" dirty="0">
              <a:solidFill>
                <a:schemeClr val="accent2"/>
              </a:solidFill>
              <a:latin typeface="+mn-ea"/>
              <a:ea typeface="+mn-ea"/>
            </a:endParaRPr>
          </a:p>
        </p:txBody>
      </p:sp>
      <p:sp>
        <p:nvSpPr>
          <p:cNvPr id="106" name="TextBox 105"/>
          <p:cNvSpPr txBox="1"/>
          <p:nvPr/>
        </p:nvSpPr>
        <p:spPr>
          <a:xfrm>
            <a:off x="4293275" y="5020260"/>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7</a:t>
            </a:r>
            <a:endParaRPr lang="zh-CN" altLang="en-US" sz="3200" b="1" dirty="0">
              <a:solidFill>
                <a:srgbClr val="F8F8F8"/>
              </a:solidFill>
              <a:latin typeface="+mn-ea"/>
              <a:ea typeface="+mn-ea"/>
            </a:endParaRPr>
          </a:p>
        </p:txBody>
      </p:sp>
      <p:sp>
        <p:nvSpPr>
          <p:cNvPr id="107" name="TextBox 106"/>
          <p:cNvSpPr txBox="1"/>
          <p:nvPr/>
        </p:nvSpPr>
        <p:spPr>
          <a:xfrm>
            <a:off x="5157529" y="5041890"/>
            <a:ext cx="5025515" cy="523220"/>
          </a:xfrm>
          <a:prstGeom prst="rect">
            <a:avLst/>
          </a:prstGeom>
          <a:noFill/>
        </p:spPr>
        <p:txBody>
          <a:bodyPr wrap="square" rtlCol="0">
            <a:spAutoFit/>
          </a:bodyPr>
          <a:lstStyle>
            <a:defPPr>
              <a:defRPr lang="zh-CN"/>
            </a:defPPr>
            <a:lvl1pPr>
              <a:defRPr sz="2800">
                <a:solidFill>
                  <a:schemeClr val="accent2"/>
                </a:solidFill>
                <a:latin typeface="+mn-ea"/>
                <a:ea typeface="+mn-ea"/>
              </a:defRPr>
            </a:lvl1pPr>
          </a:lstStyle>
          <a:p>
            <a:r>
              <a:rPr lang="en-US" altLang="zh-CN" dirty="0"/>
              <a:t>JavaScript</a:t>
            </a:r>
            <a:r>
              <a:rPr lang="zh-CN" altLang="en-US" dirty="0"/>
              <a:t>对象的操作语句</a:t>
            </a:r>
          </a:p>
        </p:txBody>
      </p:sp>
      <p:sp>
        <p:nvSpPr>
          <p:cNvPr id="109" name="TextBox 108"/>
          <p:cNvSpPr txBox="1"/>
          <p:nvPr/>
        </p:nvSpPr>
        <p:spPr>
          <a:xfrm>
            <a:off x="3904364" y="5817642"/>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8</a:t>
            </a:r>
            <a:endParaRPr lang="zh-CN" altLang="en-US" sz="3200" b="1" dirty="0">
              <a:solidFill>
                <a:srgbClr val="F8F8F8"/>
              </a:solidFill>
              <a:latin typeface="+mn-ea"/>
              <a:ea typeface="+mn-ea"/>
            </a:endParaRPr>
          </a:p>
        </p:txBody>
      </p:sp>
      <p:sp>
        <p:nvSpPr>
          <p:cNvPr id="110" name="TextBox 109"/>
          <p:cNvSpPr txBox="1"/>
          <p:nvPr/>
        </p:nvSpPr>
        <p:spPr>
          <a:xfrm>
            <a:off x="4768619" y="5839272"/>
            <a:ext cx="4825366" cy="523220"/>
          </a:xfrm>
          <a:prstGeom prst="rect">
            <a:avLst/>
          </a:prstGeom>
          <a:noFill/>
        </p:spPr>
        <p:txBody>
          <a:bodyPr wrap="square" rtlCol="0">
            <a:spAutoFit/>
          </a:bodyPr>
          <a:lstStyle/>
          <a:p>
            <a:r>
              <a:rPr lang="en-US" altLang="zh-CN" sz="2800" dirty="0" smtClean="0">
                <a:solidFill>
                  <a:schemeClr val="accent2"/>
                </a:solidFill>
                <a:latin typeface="+mn-ea"/>
                <a:ea typeface="+mn-ea"/>
              </a:rPr>
              <a:t>JavaScript</a:t>
            </a:r>
            <a:r>
              <a:rPr lang="zh-CN" altLang="en-US" sz="2800" dirty="0" smtClean="0">
                <a:solidFill>
                  <a:schemeClr val="accent2"/>
                </a:solidFill>
                <a:latin typeface="+mn-ea"/>
                <a:ea typeface="+mn-ea"/>
              </a:rPr>
              <a:t>常用内置对象</a:t>
            </a:r>
            <a:endParaRPr lang="en-US" altLang="zh-CN" sz="2800" dirty="0">
              <a:solidFill>
                <a:schemeClr val="accent2"/>
              </a:solidFill>
              <a:latin typeface="+mn-ea"/>
              <a:ea typeface="+mn-ea"/>
            </a:endParaRPr>
          </a:p>
        </p:txBody>
      </p:sp>
      <p:grpSp>
        <p:nvGrpSpPr>
          <p:cNvPr id="120" name="组合 119"/>
          <p:cNvGrpSpPr/>
          <p:nvPr/>
        </p:nvGrpSpPr>
        <p:grpSpPr>
          <a:xfrm>
            <a:off x="0" y="6696074"/>
            <a:ext cx="12196800" cy="161926"/>
            <a:chOff x="6350" y="4365625"/>
            <a:chExt cx="15438439" cy="161926"/>
          </a:xfrm>
        </p:grpSpPr>
        <p:sp>
          <p:nvSpPr>
            <p:cNvPr id="121" name="Rectangle 5"/>
            <p:cNvSpPr>
              <a:spLocks noChangeArrowheads="1"/>
            </p:cNvSpPr>
            <p:nvPr/>
          </p:nvSpPr>
          <p:spPr bwMode="auto">
            <a:xfrm>
              <a:off x="6350" y="4365625"/>
              <a:ext cx="3087688" cy="1619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Rectangle 6"/>
            <p:cNvSpPr>
              <a:spLocks noChangeArrowheads="1"/>
            </p:cNvSpPr>
            <p:nvPr/>
          </p:nvSpPr>
          <p:spPr bwMode="auto">
            <a:xfrm>
              <a:off x="3094038" y="4365625"/>
              <a:ext cx="3087688" cy="16192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Rectangle 7"/>
            <p:cNvSpPr>
              <a:spLocks noChangeArrowheads="1"/>
            </p:cNvSpPr>
            <p:nvPr/>
          </p:nvSpPr>
          <p:spPr bwMode="auto">
            <a:xfrm>
              <a:off x="6181725" y="4365625"/>
              <a:ext cx="3087688" cy="161926"/>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Rectangle 8"/>
            <p:cNvSpPr>
              <a:spLocks noChangeArrowheads="1"/>
            </p:cNvSpPr>
            <p:nvPr/>
          </p:nvSpPr>
          <p:spPr bwMode="auto">
            <a:xfrm>
              <a:off x="9269413" y="4365625"/>
              <a:ext cx="3087688" cy="16192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Rectangle 8"/>
            <p:cNvSpPr>
              <a:spLocks noChangeArrowheads="1"/>
            </p:cNvSpPr>
            <p:nvPr/>
          </p:nvSpPr>
          <p:spPr bwMode="auto">
            <a:xfrm>
              <a:off x="12357101" y="4365625"/>
              <a:ext cx="3087688" cy="1619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6" name="组合 55"/>
          <p:cNvGrpSpPr/>
          <p:nvPr/>
        </p:nvGrpSpPr>
        <p:grpSpPr>
          <a:xfrm>
            <a:off x="4463282" y="2655392"/>
            <a:ext cx="6015038" cy="547688"/>
            <a:chOff x="3798888" y="3304575"/>
            <a:chExt cx="6015038" cy="547688"/>
          </a:xfrm>
        </p:grpSpPr>
        <p:sp>
          <p:nvSpPr>
            <p:cNvPr id="5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68" name="Freeform 6"/>
          <p:cNvSpPr>
            <a:spLocks/>
          </p:cNvSpPr>
          <p:nvPr/>
        </p:nvSpPr>
        <p:spPr bwMode="auto">
          <a:xfrm>
            <a:off x="4737920" y="2564904"/>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4A206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7"/>
          <p:cNvSpPr>
            <a:spLocks/>
          </p:cNvSpPr>
          <p:nvPr/>
        </p:nvSpPr>
        <p:spPr bwMode="auto">
          <a:xfrm>
            <a:off x="4447407" y="2564904"/>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7030A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TextBox 98"/>
          <p:cNvSpPr txBox="1"/>
          <p:nvPr/>
        </p:nvSpPr>
        <p:spPr>
          <a:xfrm>
            <a:off x="4661699" y="2631991"/>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4</a:t>
            </a:r>
            <a:endParaRPr lang="zh-CN" altLang="en-US" sz="3200" b="1" dirty="0">
              <a:solidFill>
                <a:srgbClr val="F8F8F8"/>
              </a:solidFill>
              <a:latin typeface="+mn-ea"/>
              <a:ea typeface="+mn-ea"/>
            </a:endParaRPr>
          </a:p>
        </p:txBody>
      </p:sp>
      <p:sp>
        <p:nvSpPr>
          <p:cNvPr id="71" name="TextBox 104"/>
          <p:cNvSpPr txBox="1"/>
          <p:nvPr/>
        </p:nvSpPr>
        <p:spPr>
          <a:xfrm>
            <a:off x="5525954" y="2653621"/>
            <a:ext cx="3389680" cy="523220"/>
          </a:xfrm>
          <a:prstGeom prst="rect">
            <a:avLst/>
          </a:prstGeom>
          <a:noFill/>
        </p:spPr>
        <p:txBody>
          <a:bodyPr wrap="square" rtlCol="0">
            <a:spAutoFit/>
          </a:bodyPr>
          <a:lstStyle/>
          <a:p>
            <a:r>
              <a:rPr lang="en-US" altLang="zh-CN" sz="2800" dirty="0" smtClean="0">
                <a:solidFill>
                  <a:schemeClr val="accent2"/>
                </a:solidFill>
                <a:latin typeface="+mn-ea"/>
                <a:ea typeface="+mn-ea"/>
              </a:rPr>
              <a:t>JavaScript</a:t>
            </a:r>
            <a:r>
              <a:rPr lang="zh-CN" altLang="en-US" sz="2800" dirty="0" smtClean="0">
                <a:solidFill>
                  <a:schemeClr val="accent2"/>
                </a:solidFill>
                <a:latin typeface="+mn-ea"/>
                <a:ea typeface="+mn-ea"/>
              </a:rPr>
              <a:t>条件语句</a:t>
            </a:r>
            <a:endParaRPr lang="zh-CN" altLang="en-US" sz="2800" dirty="0">
              <a:solidFill>
                <a:schemeClr val="accent2"/>
              </a:solidFill>
              <a:latin typeface="+mn-ea"/>
              <a:ea typeface="+mn-ea"/>
            </a:endParaRPr>
          </a:p>
        </p:txBody>
      </p:sp>
      <p:grpSp>
        <p:nvGrpSpPr>
          <p:cNvPr id="76" name="组合 75"/>
          <p:cNvGrpSpPr/>
          <p:nvPr/>
        </p:nvGrpSpPr>
        <p:grpSpPr>
          <a:xfrm>
            <a:off x="4463282" y="3447480"/>
            <a:ext cx="6015038" cy="547688"/>
            <a:chOff x="3798888" y="3304575"/>
            <a:chExt cx="6015038" cy="547688"/>
          </a:xfrm>
        </p:grpSpPr>
        <p:sp>
          <p:nvSpPr>
            <p:cNvPr id="77"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8" name="Freeform 6"/>
          <p:cNvSpPr>
            <a:spLocks/>
          </p:cNvSpPr>
          <p:nvPr/>
        </p:nvSpPr>
        <p:spPr bwMode="auto">
          <a:xfrm>
            <a:off x="4737920" y="3356992"/>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rgbClr val="0029A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9" name="Freeform 7"/>
          <p:cNvSpPr>
            <a:spLocks/>
          </p:cNvSpPr>
          <p:nvPr/>
        </p:nvSpPr>
        <p:spPr bwMode="auto">
          <a:xfrm>
            <a:off x="4447407" y="3356992"/>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rgbClr val="3366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4" name="TextBox 98"/>
          <p:cNvSpPr txBox="1"/>
          <p:nvPr/>
        </p:nvSpPr>
        <p:spPr>
          <a:xfrm>
            <a:off x="4661699" y="3424079"/>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5</a:t>
            </a:r>
            <a:endParaRPr lang="zh-CN" altLang="en-US" sz="3200" b="1" dirty="0">
              <a:solidFill>
                <a:srgbClr val="F8F8F8"/>
              </a:solidFill>
              <a:latin typeface="+mn-ea"/>
              <a:ea typeface="+mn-ea"/>
            </a:endParaRPr>
          </a:p>
        </p:txBody>
      </p:sp>
      <p:sp>
        <p:nvSpPr>
          <p:cNvPr id="95" name="TextBox 104"/>
          <p:cNvSpPr txBox="1"/>
          <p:nvPr/>
        </p:nvSpPr>
        <p:spPr>
          <a:xfrm>
            <a:off x="5525954" y="3445709"/>
            <a:ext cx="4052156" cy="523220"/>
          </a:xfrm>
          <a:prstGeom prst="rect">
            <a:avLst/>
          </a:prstGeom>
          <a:noFill/>
        </p:spPr>
        <p:txBody>
          <a:bodyPr wrap="square" rtlCol="0">
            <a:spAutoFit/>
          </a:bodyPr>
          <a:lstStyle>
            <a:defPPr>
              <a:defRPr lang="zh-CN"/>
            </a:defPPr>
            <a:lvl1pPr>
              <a:defRPr sz="2800">
                <a:solidFill>
                  <a:schemeClr val="accent2"/>
                </a:solidFill>
                <a:latin typeface="+mn-ea"/>
                <a:ea typeface="+mn-ea"/>
              </a:defRPr>
            </a:lvl1pPr>
          </a:lstStyle>
          <a:p>
            <a:r>
              <a:rPr lang="en-US" altLang="zh-CN" dirty="0"/>
              <a:t>JavaScript</a:t>
            </a:r>
            <a:r>
              <a:rPr lang="zh-CN" altLang="en-US" dirty="0"/>
              <a:t>循环语句</a:t>
            </a:r>
          </a:p>
        </p:txBody>
      </p:sp>
      <p:grpSp>
        <p:nvGrpSpPr>
          <p:cNvPr id="100" name="组合 99"/>
          <p:cNvGrpSpPr/>
          <p:nvPr/>
        </p:nvGrpSpPr>
        <p:grpSpPr>
          <a:xfrm>
            <a:off x="4310882" y="4239568"/>
            <a:ext cx="6015038" cy="547688"/>
            <a:chOff x="3798888" y="3304575"/>
            <a:chExt cx="6015038" cy="547688"/>
          </a:xfrm>
        </p:grpSpPr>
        <p:sp>
          <p:nvSpPr>
            <p:cNvPr id="101" name="Freeform 5"/>
            <p:cNvSpPr>
              <a:spLocks/>
            </p:cNvSpPr>
            <p:nvPr/>
          </p:nvSpPr>
          <p:spPr bwMode="auto">
            <a:xfrm>
              <a:off x="3798888" y="3304575"/>
              <a:ext cx="6015038" cy="547688"/>
            </a:xfrm>
            <a:custGeom>
              <a:avLst/>
              <a:gdLst>
                <a:gd name="T0" fmla="*/ 92 w 8268"/>
                <a:gd name="T1" fmla="*/ 0 h 733"/>
                <a:gd name="T2" fmla="*/ 8176 w 8268"/>
                <a:gd name="T3" fmla="*/ 0 h 733"/>
                <a:gd name="T4" fmla="*/ 8268 w 8268"/>
                <a:gd name="T5" fmla="*/ 92 h 733"/>
                <a:gd name="T6" fmla="*/ 8268 w 8268"/>
                <a:gd name="T7" fmla="*/ 640 h 733"/>
                <a:gd name="T8" fmla="*/ 8176 w 8268"/>
                <a:gd name="T9" fmla="*/ 733 h 733"/>
                <a:gd name="T10" fmla="*/ 92 w 8268"/>
                <a:gd name="T11" fmla="*/ 733 h 733"/>
                <a:gd name="T12" fmla="*/ 0 w 8268"/>
                <a:gd name="T13" fmla="*/ 640 h 733"/>
                <a:gd name="T14" fmla="*/ 0 w 8268"/>
                <a:gd name="T15" fmla="*/ 92 h 733"/>
                <a:gd name="T16" fmla="*/ 92 w 8268"/>
                <a:gd name="T17" fmla="*/ 0 h 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68" h="733">
                  <a:moveTo>
                    <a:pt x="92" y="0"/>
                  </a:moveTo>
                  <a:lnTo>
                    <a:pt x="8176" y="0"/>
                  </a:lnTo>
                  <a:cubicBezTo>
                    <a:pt x="8226" y="0"/>
                    <a:pt x="8268" y="41"/>
                    <a:pt x="8268" y="92"/>
                  </a:cubicBezTo>
                  <a:lnTo>
                    <a:pt x="8268" y="640"/>
                  </a:lnTo>
                  <a:cubicBezTo>
                    <a:pt x="8268" y="691"/>
                    <a:pt x="8226" y="733"/>
                    <a:pt x="8176" y="733"/>
                  </a:cubicBezTo>
                  <a:lnTo>
                    <a:pt x="92" y="733"/>
                  </a:lnTo>
                  <a:cubicBezTo>
                    <a:pt x="41" y="733"/>
                    <a:pt x="0" y="691"/>
                    <a:pt x="0" y="640"/>
                  </a:cubicBezTo>
                  <a:lnTo>
                    <a:pt x="0" y="92"/>
                  </a:lnTo>
                  <a:cubicBezTo>
                    <a:pt x="0" y="41"/>
                    <a:pt x="41" y="0"/>
                    <a:pt x="92" y="0"/>
                  </a:cubicBezTo>
                  <a:close/>
                </a:path>
              </a:pathLst>
            </a:custGeom>
            <a:gradFill>
              <a:gsLst>
                <a:gs pos="0">
                  <a:schemeClr val="accent3"/>
                </a:gs>
                <a:gs pos="100000">
                  <a:srgbClr val="F8F8F8"/>
                </a:gs>
              </a:gsLst>
              <a:lin ang="16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8"/>
            <p:cNvSpPr>
              <a:spLocks/>
            </p:cNvSpPr>
            <p:nvPr/>
          </p:nvSpPr>
          <p:spPr bwMode="auto">
            <a:xfrm>
              <a:off x="9263063" y="3304575"/>
              <a:ext cx="550863" cy="547688"/>
            </a:xfrm>
            <a:custGeom>
              <a:avLst/>
              <a:gdLst>
                <a:gd name="T0" fmla="*/ 300 w 757"/>
                <a:gd name="T1" fmla="*/ 0 h 733"/>
                <a:gd name="T2" fmla="*/ 665 w 757"/>
                <a:gd name="T3" fmla="*/ 0 h 733"/>
                <a:gd name="T4" fmla="*/ 757 w 757"/>
                <a:gd name="T5" fmla="*/ 92 h 733"/>
                <a:gd name="T6" fmla="*/ 757 w 757"/>
                <a:gd name="T7" fmla="*/ 640 h 733"/>
                <a:gd name="T8" fmla="*/ 665 w 757"/>
                <a:gd name="T9" fmla="*/ 733 h 733"/>
                <a:gd name="T10" fmla="*/ 0 w 757"/>
                <a:gd name="T11" fmla="*/ 733 h 733"/>
                <a:gd name="T12" fmla="*/ 300 w 757"/>
                <a:gd name="T13" fmla="*/ 0 h 733"/>
              </a:gdLst>
              <a:ahLst/>
              <a:cxnLst>
                <a:cxn ang="0">
                  <a:pos x="T0" y="T1"/>
                </a:cxn>
                <a:cxn ang="0">
                  <a:pos x="T2" y="T3"/>
                </a:cxn>
                <a:cxn ang="0">
                  <a:pos x="T4" y="T5"/>
                </a:cxn>
                <a:cxn ang="0">
                  <a:pos x="T6" y="T7"/>
                </a:cxn>
                <a:cxn ang="0">
                  <a:pos x="T8" y="T9"/>
                </a:cxn>
                <a:cxn ang="0">
                  <a:pos x="T10" y="T11"/>
                </a:cxn>
                <a:cxn ang="0">
                  <a:pos x="T12" y="T13"/>
                </a:cxn>
              </a:cxnLst>
              <a:rect l="0" t="0" r="r" b="b"/>
              <a:pathLst>
                <a:path w="757" h="733">
                  <a:moveTo>
                    <a:pt x="300" y="0"/>
                  </a:moveTo>
                  <a:lnTo>
                    <a:pt x="665" y="0"/>
                  </a:lnTo>
                  <a:cubicBezTo>
                    <a:pt x="715" y="0"/>
                    <a:pt x="757" y="41"/>
                    <a:pt x="757" y="92"/>
                  </a:cubicBezTo>
                  <a:lnTo>
                    <a:pt x="757" y="640"/>
                  </a:lnTo>
                  <a:cubicBezTo>
                    <a:pt x="757" y="691"/>
                    <a:pt x="715" y="733"/>
                    <a:pt x="665" y="733"/>
                  </a:cubicBezTo>
                  <a:lnTo>
                    <a:pt x="0" y="733"/>
                  </a:lnTo>
                  <a:lnTo>
                    <a:pt x="300"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3" name="Freeform 9"/>
            <p:cNvSpPr>
              <a:spLocks/>
            </p:cNvSpPr>
            <p:nvPr/>
          </p:nvSpPr>
          <p:spPr bwMode="auto">
            <a:xfrm>
              <a:off x="9550401" y="3387125"/>
              <a:ext cx="120650" cy="393700"/>
            </a:xfrm>
            <a:custGeom>
              <a:avLst/>
              <a:gdLst>
                <a:gd name="T0" fmla="*/ 6 w 166"/>
                <a:gd name="T1" fmla="*/ 2 h 529"/>
                <a:gd name="T2" fmla="*/ 6 w 166"/>
                <a:gd name="T3" fmla="*/ 2 h 529"/>
                <a:gd name="T4" fmla="*/ 18 w 166"/>
                <a:gd name="T5" fmla="*/ 5 h 529"/>
                <a:gd name="T6" fmla="*/ 165 w 166"/>
                <a:gd name="T7" fmla="*/ 259 h 529"/>
                <a:gd name="T8" fmla="*/ 166 w 166"/>
                <a:gd name="T9" fmla="*/ 264 h 529"/>
                <a:gd name="T10" fmla="*/ 166 w 166"/>
                <a:gd name="T11" fmla="*/ 264 h 529"/>
                <a:gd name="T12" fmla="*/ 165 w 166"/>
                <a:gd name="T13" fmla="*/ 269 h 529"/>
                <a:gd name="T14" fmla="*/ 18 w 166"/>
                <a:gd name="T15" fmla="*/ 523 h 529"/>
                <a:gd name="T16" fmla="*/ 6 w 166"/>
                <a:gd name="T17" fmla="*/ 526 h 529"/>
                <a:gd name="T18" fmla="*/ 6 w 166"/>
                <a:gd name="T19" fmla="*/ 526 h 529"/>
                <a:gd name="T20" fmla="*/ 3 w 166"/>
                <a:gd name="T21" fmla="*/ 514 h 529"/>
                <a:gd name="T22" fmla="*/ 147 w 166"/>
                <a:gd name="T23" fmla="*/ 264 h 529"/>
                <a:gd name="T24" fmla="*/ 3 w 166"/>
                <a:gd name="T25" fmla="*/ 14 h 529"/>
                <a:gd name="T26" fmla="*/ 6 w 166"/>
                <a:gd name="T27" fmla="*/ 2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529">
                  <a:moveTo>
                    <a:pt x="6" y="2"/>
                  </a:moveTo>
                  <a:lnTo>
                    <a:pt x="6" y="2"/>
                  </a:lnTo>
                  <a:cubicBezTo>
                    <a:pt x="10" y="0"/>
                    <a:pt x="16" y="1"/>
                    <a:pt x="18" y="5"/>
                  </a:cubicBezTo>
                  <a:lnTo>
                    <a:pt x="165" y="259"/>
                  </a:lnTo>
                  <a:cubicBezTo>
                    <a:pt x="166" y="261"/>
                    <a:pt x="166" y="262"/>
                    <a:pt x="166" y="264"/>
                  </a:cubicBezTo>
                  <a:lnTo>
                    <a:pt x="166" y="264"/>
                  </a:lnTo>
                  <a:cubicBezTo>
                    <a:pt x="166" y="266"/>
                    <a:pt x="166" y="267"/>
                    <a:pt x="165" y="269"/>
                  </a:cubicBezTo>
                  <a:lnTo>
                    <a:pt x="18" y="523"/>
                  </a:lnTo>
                  <a:cubicBezTo>
                    <a:pt x="16" y="527"/>
                    <a:pt x="10" y="529"/>
                    <a:pt x="6" y="526"/>
                  </a:cubicBezTo>
                  <a:lnTo>
                    <a:pt x="6" y="526"/>
                  </a:lnTo>
                  <a:cubicBezTo>
                    <a:pt x="1" y="524"/>
                    <a:pt x="0" y="518"/>
                    <a:pt x="3" y="514"/>
                  </a:cubicBezTo>
                  <a:lnTo>
                    <a:pt x="147" y="264"/>
                  </a:lnTo>
                  <a:lnTo>
                    <a:pt x="3" y="14"/>
                  </a:lnTo>
                  <a:cubicBezTo>
                    <a:pt x="0" y="10"/>
                    <a:pt x="1" y="4"/>
                    <a:pt x="6"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04" name="Freeform 6"/>
          <p:cNvSpPr>
            <a:spLocks/>
          </p:cNvSpPr>
          <p:nvPr/>
        </p:nvSpPr>
        <p:spPr bwMode="auto">
          <a:xfrm>
            <a:off x="4585520" y="4149080"/>
            <a:ext cx="866775" cy="90488"/>
          </a:xfrm>
          <a:custGeom>
            <a:avLst/>
            <a:gdLst>
              <a:gd name="T0" fmla="*/ 116 w 1190"/>
              <a:gd name="T1" fmla="*/ 121 h 121"/>
              <a:gd name="T2" fmla="*/ 1190 w 1190"/>
              <a:gd name="T3" fmla="*/ 121 h 121"/>
              <a:gd name="T4" fmla="*/ 1074 w 1190"/>
              <a:gd name="T5" fmla="*/ 0 h 121"/>
              <a:gd name="T6" fmla="*/ 0 w 1190"/>
              <a:gd name="T7" fmla="*/ 0 h 121"/>
              <a:gd name="T8" fmla="*/ 116 w 1190"/>
              <a:gd name="T9" fmla="*/ 121 h 121"/>
            </a:gdLst>
            <a:ahLst/>
            <a:cxnLst>
              <a:cxn ang="0">
                <a:pos x="T0" y="T1"/>
              </a:cxn>
              <a:cxn ang="0">
                <a:pos x="T2" y="T3"/>
              </a:cxn>
              <a:cxn ang="0">
                <a:pos x="T4" y="T5"/>
              </a:cxn>
              <a:cxn ang="0">
                <a:pos x="T6" y="T7"/>
              </a:cxn>
              <a:cxn ang="0">
                <a:pos x="T8" y="T9"/>
              </a:cxn>
            </a:cxnLst>
            <a:rect l="0" t="0" r="r" b="b"/>
            <a:pathLst>
              <a:path w="1190" h="121">
                <a:moveTo>
                  <a:pt x="116" y="121"/>
                </a:moveTo>
                <a:cubicBezTo>
                  <a:pt x="474" y="121"/>
                  <a:pt x="832" y="121"/>
                  <a:pt x="1190" y="121"/>
                </a:cubicBezTo>
                <a:cubicBezTo>
                  <a:pt x="1158" y="70"/>
                  <a:pt x="1123" y="24"/>
                  <a:pt x="1074" y="0"/>
                </a:cubicBezTo>
                <a:lnTo>
                  <a:pt x="0" y="0"/>
                </a:lnTo>
                <a:lnTo>
                  <a:pt x="116" y="121"/>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8" name="Freeform 7"/>
          <p:cNvSpPr>
            <a:spLocks/>
          </p:cNvSpPr>
          <p:nvPr/>
        </p:nvSpPr>
        <p:spPr bwMode="auto">
          <a:xfrm>
            <a:off x="4295007" y="4149080"/>
            <a:ext cx="1073150" cy="731838"/>
          </a:xfrm>
          <a:custGeom>
            <a:avLst/>
            <a:gdLst>
              <a:gd name="T0" fmla="*/ 1474 w 1474"/>
              <a:gd name="T1" fmla="*/ 0 h 981"/>
              <a:gd name="T2" fmla="*/ 252 w 1474"/>
              <a:gd name="T3" fmla="*/ 0 h 981"/>
              <a:gd name="T4" fmla="*/ 4 w 1474"/>
              <a:gd name="T5" fmla="*/ 247 h 981"/>
              <a:gd name="T6" fmla="*/ 4 w 1474"/>
              <a:gd name="T7" fmla="*/ 730 h 981"/>
              <a:gd name="T8" fmla="*/ 311 w 1474"/>
              <a:gd name="T9" fmla="*/ 977 h 981"/>
              <a:gd name="T10" fmla="*/ 718 w 1474"/>
              <a:gd name="T11" fmla="*/ 977 h 981"/>
              <a:gd name="T12" fmla="*/ 1124 w 1474"/>
              <a:gd name="T13" fmla="*/ 703 h 981"/>
              <a:gd name="T14" fmla="*/ 1348 w 1474"/>
              <a:gd name="T15" fmla="*/ 156 h 981"/>
              <a:gd name="T16" fmla="*/ 1474 w 1474"/>
              <a:gd name="T17" fmla="*/ 0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4" h="981">
                <a:moveTo>
                  <a:pt x="1474" y="0"/>
                </a:moveTo>
                <a:cubicBezTo>
                  <a:pt x="1073" y="0"/>
                  <a:pt x="654" y="0"/>
                  <a:pt x="252" y="0"/>
                </a:cubicBezTo>
                <a:cubicBezTo>
                  <a:pt x="78" y="0"/>
                  <a:pt x="4" y="125"/>
                  <a:pt x="4" y="247"/>
                </a:cubicBezTo>
                <a:cubicBezTo>
                  <a:pt x="4" y="426"/>
                  <a:pt x="4" y="551"/>
                  <a:pt x="4" y="730"/>
                </a:cubicBezTo>
                <a:cubicBezTo>
                  <a:pt x="0" y="911"/>
                  <a:pt x="118" y="979"/>
                  <a:pt x="311" y="977"/>
                </a:cubicBezTo>
                <a:cubicBezTo>
                  <a:pt x="411" y="977"/>
                  <a:pt x="618" y="977"/>
                  <a:pt x="718" y="977"/>
                </a:cubicBezTo>
                <a:cubicBezTo>
                  <a:pt x="980" y="977"/>
                  <a:pt x="1014" y="981"/>
                  <a:pt x="1124" y="703"/>
                </a:cubicBezTo>
                <a:cubicBezTo>
                  <a:pt x="1198" y="521"/>
                  <a:pt x="1273" y="338"/>
                  <a:pt x="1348" y="156"/>
                </a:cubicBezTo>
                <a:cubicBezTo>
                  <a:pt x="1374" y="96"/>
                  <a:pt x="1392" y="16"/>
                  <a:pt x="1474"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TextBox 98"/>
          <p:cNvSpPr txBox="1"/>
          <p:nvPr/>
        </p:nvSpPr>
        <p:spPr>
          <a:xfrm>
            <a:off x="4509299" y="4216167"/>
            <a:ext cx="434526" cy="584775"/>
          </a:xfrm>
          <a:prstGeom prst="rect">
            <a:avLst/>
          </a:prstGeom>
          <a:noFill/>
        </p:spPr>
        <p:txBody>
          <a:bodyPr wrap="square" rtlCol="0">
            <a:spAutoFit/>
          </a:bodyPr>
          <a:lstStyle/>
          <a:p>
            <a:r>
              <a:rPr lang="en-US" altLang="zh-CN" sz="3200" b="1" dirty="0" smtClean="0">
                <a:solidFill>
                  <a:srgbClr val="F8F8F8"/>
                </a:solidFill>
                <a:latin typeface="+mn-ea"/>
                <a:ea typeface="+mn-ea"/>
              </a:rPr>
              <a:t>6</a:t>
            </a:r>
            <a:endParaRPr lang="zh-CN" altLang="en-US" sz="3200" b="1" dirty="0">
              <a:solidFill>
                <a:srgbClr val="F8F8F8"/>
              </a:solidFill>
              <a:latin typeface="+mn-ea"/>
              <a:ea typeface="+mn-ea"/>
            </a:endParaRPr>
          </a:p>
        </p:txBody>
      </p:sp>
      <p:sp>
        <p:nvSpPr>
          <p:cNvPr id="112" name="TextBox 104"/>
          <p:cNvSpPr txBox="1"/>
          <p:nvPr/>
        </p:nvSpPr>
        <p:spPr>
          <a:xfrm>
            <a:off x="5373554" y="4237797"/>
            <a:ext cx="4083906" cy="523220"/>
          </a:xfrm>
          <a:prstGeom prst="rect">
            <a:avLst/>
          </a:prstGeom>
          <a:noFill/>
        </p:spPr>
        <p:txBody>
          <a:bodyPr wrap="square" rtlCol="0">
            <a:spAutoFit/>
          </a:bodyPr>
          <a:lstStyle/>
          <a:p>
            <a:r>
              <a:rPr lang="zh-CN" altLang="en-US" sz="2800" dirty="0" smtClean="0">
                <a:solidFill>
                  <a:schemeClr val="accent2"/>
                </a:solidFill>
                <a:latin typeface="+mn-ea"/>
                <a:ea typeface="+mn-ea"/>
              </a:rPr>
              <a:t>使用</a:t>
            </a:r>
            <a:r>
              <a:rPr lang="en-US" altLang="zh-CN" sz="2800" dirty="0" smtClean="0">
                <a:solidFill>
                  <a:schemeClr val="accent2"/>
                </a:solidFill>
                <a:latin typeface="+mn-ea"/>
                <a:ea typeface="+mn-ea"/>
              </a:rPr>
              <a:t>JavaScript</a:t>
            </a:r>
            <a:r>
              <a:rPr lang="zh-CN" altLang="en-US" sz="2800" dirty="0" smtClean="0">
                <a:solidFill>
                  <a:schemeClr val="accent2"/>
                </a:solidFill>
                <a:latin typeface="+mn-ea"/>
                <a:ea typeface="+mn-ea"/>
              </a:rPr>
              <a:t>函数</a:t>
            </a:r>
            <a:endParaRPr lang="en-US" altLang="zh-CN" sz="2800" dirty="0">
              <a:solidFill>
                <a:schemeClr val="accent2"/>
              </a:solidFill>
              <a:latin typeface="+mn-ea"/>
              <a:ea typeface="+mn-ea"/>
            </a:endParaRPr>
          </a:p>
        </p:txBody>
      </p:sp>
    </p:spTree>
    <p:extLst>
      <p:ext uri="{BB962C8B-B14F-4D97-AF65-F5344CB8AC3E}">
        <p14:creationId xmlns:p14="http://schemas.microsoft.com/office/powerpoint/2010/main" val="912798635"/>
      </p:ext>
    </p:extLst>
  </p:cSld>
  <p:clrMapOvr>
    <a:masterClrMapping/>
  </p:clrMapOvr>
  <p:transition spd="slow" advTm="10079">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1"/>
                                        </p:tgtEl>
                                        <p:attrNameLst>
                                          <p:attrName>ppt_y</p:attrName>
                                        </p:attrNameLst>
                                      </p:cBhvr>
                                      <p:tavLst>
                                        <p:tav tm="0">
                                          <p:val>
                                            <p:strVal val="#ppt_y"/>
                                          </p:val>
                                        </p:tav>
                                        <p:tav tm="100000">
                                          <p:val>
                                            <p:strVal val="#ppt_y"/>
                                          </p:val>
                                        </p:tav>
                                      </p:tavLst>
                                    </p:anim>
                                    <p:anim calcmode="lin" valueType="num">
                                      <p:cBhvr>
                                        <p:cTn id="9" dur="500" fill="hold"/>
                                        <p:tgtEl>
                                          <p:spTgt spid="5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1"/>
                                        </p:tgtEl>
                                      </p:cBhvr>
                                    </p:animEffect>
                                  </p:childTnLst>
                                </p:cTn>
                              </p:par>
                              <p:par>
                                <p:cTn id="12" presetID="41" presetClass="entr" presetSubtype="0" fill="hold" grpId="0" nodeType="withEffect">
                                  <p:stCondLst>
                                    <p:cond delay="0"/>
                                  </p:stCondLst>
                                  <p:iterate type="lt">
                                    <p:tmPct val="10000"/>
                                  </p:iterate>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
                                        </p:tgtEl>
                                      </p:cBhvr>
                                    </p:animEffect>
                                  </p:childTnLst>
                                </p:cTn>
                              </p:par>
                            </p:childTnLst>
                          </p:cTn>
                        </p:par>
                        <p:par>
                          <p:cTn id="19" fill="hold">
                            <p:stCondLst>
                              <p:cond delay="850"/>
                            </p:stCondLst>
                            <p:childTnLst>
                              <p:par>
                                <p:cTn id="20" presetID="21" presetClass="entr" presetSubtype="1" fill="hold" nodeType="after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heel(1)">
                                      <p:cBhvr>
                                        <p:cTn id="22" dur="500"/>
                                        <p:tgtEl>
                                          <p:spTgt spid="50"/>
                                        </p:tgtEl>
                                      </p:cBhvr>
                                    </p:animEffect>
                                  </p:childTnLst>
                                </p:cTn>
                              </p:par>
                              <p:par>
                                <p:cTn id="23" presetID="2" presetClass="entr" presetSubtype="4"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par>
                                <p:cTn id="27" presetID="55"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strVal val="#ppt_w*0.70"/>
                                          </p:val>
                                        </p:tav>
                                        <p:tav tm="100000">
                                          <p:val>
                                            <p:strVal val="#ppt_w"/>
                                          </p:val>
                                        </p:tav>
                                      </p:tavLst>
                                    </p:anim>
                                    <p:anim calcmode="lin" valueType="num">
                                      <p:cBhvr>
                                        <p:cTn id="30" dur="500" fill="hold"/>
                                        <p:tgtEl>
                                          <p:spTgt spid="19"/>
                                        </p:tgtEl>
                                        <p:attrNameLst>
                                          <p:attrName>ppt_h</p:attrName>
                                        </p:attrNameLst>
                                      </p:cBhvr>
                                      <p:tavLst>
                                        <p:tav tm="0">
                                          <p:val>
                                            <p:strVal val="#ppt_h"/>
                                          </p:val>
                                        </p:tav>
                                        <p:tav tm="100000">
                                          <p:val>
                                            <p:strVal val="#ppt_h"/>
                                          </p:val>
                                        </p:tav>
                                      </p:tavLst>
                                    </p:anim>
                                    <p:animEffect transition="in" filter="fade">
                                      <p:cBhvr>
                                        <p:cTn id="31" dur="500"/>
                                        <p:tgtEl>
                                          <p:spTgt spid="19"/>
                                        </p:tgtEl>
                                      </p:cBhvr>
                                    </p:animEffect>
                                  </p:childTnLst>
                                </p:cTn>
                              </p:par>
                              <p:par>
                                <p:cTn id="32" presetID="2" presetClass="entr" presetSubtype="4" fill="hold" nodeType="withEffect">
                                  <p:stCondLst>
                                    <p:cond delay="20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500" fill="hold"/>
                                        <p:tgtEl>
                                          <p:spTgt spid="20"/>
                                        </p:tgtEl>
                                        <p:attrNameLst>
                                          <p:attrName>ppt_x</p:attrName>
                                        </p:attrNameLst>
                                      </p:cBhvr>
                                      <p:tavLst>
                                        <p:tav tm="0">
                                          <p:val>
                                            <p:strVal val="#ppt_x"/>
                                          </p:val>
                                        </p:tav>
                                        <p:tav tm="100000">
                                          <p:val>
                                            <p:strVal val="#ppt_x"/>
                                          </p:val>
                                        </p:tav>
                                      </p:tavLst>
                                    </p:anim>
                                    <p:anim calcmode="lin" valueType="num">
                                      <p:cBhvr additive="base">
                                        <p:cTn id="35" dur="500" fill="hold"/>
                                        <p:tgtEl>
                                          <p:spTgt spid="20"/>
                                        </p:tgtEl>
                                        <p:attrNameLst>
                                          <p:attrName>ppt_y</p:attrName>
                                        </p:attrNameLst>
                                      </p:cBhvr>
                                      <p:tavLst>
                                        <p:tav tm="0">
                                          <p:val>
                                            <p:strVal val="1+#ppt_h/2"/>
                                          </p:val>
                                        </p:tav>
                                        <p:tav tm="100000">
                                          <p:val>
                                            <p:strVal val="#ppt_y"/>
                                          </p:val>
                                        </p:tav>
                                      </p:tavLst>
                                    </p:anim>
                                  </p:childTnLst>
                                </p:cTn>
                              </p:par>
                              <p:par>
                                <p:cTn id="36" presetID="55" presetClass="entr" presetSubtype="0" fill="hold" nodeType="withEffect">
                                  <p:stCondLst>
                                    <p:cond delay="200"/>
                                  </p:stCondLst>
                                  <p:childTnLst>
                                    <p:set>
                                      <p:cBhvr>
                                        <p:cTn id="37" dur="1" fill="hold">
                                          <p:stCondLst>
                                            <p:cond delay="0"/>
                                          </p:stCondLst>
                                        </p:cTn>
                                        <p:tgtEl>
                                          <p:spTgt spid="20"/>
                                        </p:tgtEl>
                                        <p:attrNameLst>
                                          <p:attrName>style.visibility</p:attrName>
                                        </p:attrNameLst>
                                      </p:cBhvr>
                                      <p:to>
                                        <p:strVal val="visible"/>
                                      </p:to>
                                    </p:set>
                                    <p:anim calcmode="lin" valueType="num">
                                      <p:cBhvr>
                                        <p:cTn id="38" dur="500" fill="hold"/>
                                        <p:tgtEl>
                                          <p:spTgt spid="20"/>
                                        </p:tgtEl>
                                        <p:attrNameLst>
                                          <p:attrName>ppt_w</p:attrName>
                                        </p:attrNameLst>
                                      </p:cBhvr>
                                      <p:tavLst>
                                        <p:tav tm="0">
                                          <p:val>
                                            <p:strVal val="#ppt_w*0.70"/>
                                          </p:val>
                                        </p:tav>
                                        <p:tav tm="100000">
                                          <p:val>
                                            <p:strVal val="#ppt_w"/>
                                          </p:val>
                                        </p:tav>
                                      </p:tavLst>
                                    </p:anim>
                                    <p:anim calcmode="lin" valueType="num">
                                      <p:cBhvr>
                                        <p:cTn id="39" dur="500" fill="hold"/>
                                        <p:tgtEl>
                                          <p:spTgt spid="20"/>
                                        </p:tgtEl>
                                        <p:attrNameLst>
                                          <p:attrName>ppt_h</p:attrName>
                                        </p:attrNameLst>
                                      </p:cBhvr>
                                      <p:tavLst>
                                        <p:tav tm="0">
                                          <p:val>
                                            <p:strVal val="#ppt_h"/>
                                          </p:val>
                                        </p:tav>
                                        <p:tav tm="100000">
                                          <p:val>
                                            <p:strVal val="#ppt_h"/>
                                          </p:val>
                                        </p:tav>
                                      </p:tavLst>
                                    </p:anim>
                                    <p:animEffect transition="in" filter="fade">
                                      <p:cBhvr>
                                        <p:cTn id="40" dur="500"/>
                                        <p:tgtEl>
                                          <p:spTgt spid="20"/>
                                        </p:tgtEl>
                                      </p:cBhvr>
                                    </p:animEffect>
                                  </p:childTnLst>
                                </p:cTn>
                              </p:par>
                              <p:par>
                                <p:cTn id="41" presetID="2" presetClass="entr" presetSubtype="4" fill="hold" nodeType="withEffect">
                                  <p:stCondLst>
                                    <p:cond delay="40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par>
                                <p:cTn id="45" presetID="55" presetClass="entr" presetSubtype="0" fill="hold" nodeType="withEffect">
                                  <p:stCondLst>
                                    <p:cond delay="40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ppt_w</p:attrName>
                                        </p:attrNameLst>
                                      </p:cBhvr>
                                      <p:tavLst>
                                        <p:tav tm="0">
                                          <p:val>
                                            <p:strVal val="#ppt_w*0.70"/>
                                          </p:val>
                                        </p:tav>
                                        <p:tav tm="100000">
                                          <p:val>
                                            <p:strVal val="#ppt_w"/>
                                          </p:val>
                                        </p:tav>
                                      </p:tavLst>
                                    </p:anim>
                                    <p:anim calcmode="lin" valueType="num">
                                      <p:cBhvr>
                                        <p:cTn id="48" dur="500" fill="hold"/>
                                        <p:tgtEl>
                                          <p:spTgt spid="21"/>
                                        </p:tgtEl>
                                        <p:attrNameLst>
                                          <p:attrName>ppt_h</p:attrName>
                                        </p:attrNameLst>
                                      </p:cBhvr>
                                      <p:tavLst>
                                        <p:tav tm="0">
                                          <p:val>
                                            <p:strVal val="#ppt_h"/>
                                          </p:val>
                                        </p:tav>
                                        <p:tav tm="100000">
                                          <p:val>
                                            <p:strVal val="#ppt_h"/>
                                          </p:val>
                                        </p:tav>
                                      </p:tavLst>
                                    </p:anim>
                                    <p:animEffect transition="in" filter="fade">
                                      <p:cBhvr>
                                        <p:cTn id="49" dur="500"/>
                                        <p:tgtEl>
                                          <p:spTgt spid="21"/>
                                        </p:tgtEl>
                                      </p:cBhvr>
                                    </p:animEffect>
                                  </p:childTnLst>
                                </p:cTn>
                              </p:par>
                              <p:par>
                                <p:cTn id="50" presetID="2" presetClass="entr" presetSubtype="4" fill="hold" nodeType="withEffect">
                                  <p:stCondLst>
                                    <p:cond delay="40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500" fill="hold"/>
                                        <p:tgtEl>
                                          <p:spTgt spid="56"/>
                                        </p:tgtEl>
                                        <p:attrNameLst>
                                          <p:attrName>ppt_x</p:attrName>
                                        </p:attrNameLst>
                                      </p:cBhvr>
                                      <p:tavLst>
                                        <p:tav tm="0">
                                          <p:val>
                                            <p:strVal val="#ppt_x"/>
                                          </p:val>
                                        </p:tav>
                                        <p:tav tm="100000">
                                          <p:val>
                                            <p:strVal val="#ppt_x"/>
                                          </p:val>
                                        </p:tav>
                                      </p:tavLst>
                                    </p:anim>
                                    <p:anim calcmode="lin" valueType="num">
                                      <p:cBhvr additive="base">
                                        <p:cTn id="53" dur="500" fill="hold"/>
                                        <p:tgtEl>
                                          <p:spTgt spid="56"/>
                                        </p:tgtEl>
                                        <p:attrNameLst>
                                          <p:attrName>ppt_y</p:attrName>
                                        </p:attrNameLst>
                                      </p:cBhvr>
                                      <p:tavLst>
                                        <p:tav tm="0">
                                          <p:val>
                                            <p:strVal val="1+#ppt_h/2"/>
                                          </p:val>
                                        </p:tav>
                                        <p:tav tm="100000">
                                          <p:val>
                                            <p:strVal val="#ppt_y"/>
                                          </p:val>
                                        </p:tav>
                                      </p:tavLst>
                                    </p:anim>
                                  </p:childTnLst>
                                </p:cTn>
                              </p:par>
                              <p:par>
                                <p:cTn id="54" presetID="55" presetClass="entr" presetSubtype="0" fill="hold" nodeType="withEffect">
                                  <p:stCondLst>
                                    <p:cond delay="400"/>
                                  </p:stCondLst>
                                  <p:childTnLst>
                                    <p:set>
                                      <p:cBhvr>
                                        <p:cTn id="55" dur="1" fill="hold">
                                          <p:stCondLst>
                                            <p:cond delay="0"/>
                                          </p:stCondLst>
                                        </p:cTn>
                                        <p:tgtEl>
                                          <p:spTgt spid="56"/>
                                        </p:tgtEl>
                                        <p:attrNameLst>
                                          <p:attrName>style.visibility</p:attrName>
                                        </p:attrNameLst>
                                      </p:cBhvr>
                                      <p:to>
                                        <p:strVal val="visible"/>
                                      </p:to>
                                    </p:set>
                                    <p:anim calcmode="lin" valueType="num">
                                      <p:cBhvr>
                                        <p:cTn id="56" dur="500" fill="hold"/>
                                        <p:tgtEl>
                                          <p:spTgt spid="56"/>
                                        </p:tgtEl>
                                        <p:attrNameLst>
                                          <p:attrName>ppt_w</p:attrName>
                                        </p:attrNameLst>
                                      </p:cBhvr>
                                      <p:tavLst>
                                        <p:tav tm="0">
                                          <p:val>
                                            <p:strVal val="#ppt_w*0.70"/>
                                          </p:val>
                                        </p:tav>
                                        <p:tav tm="100000">
                                          <p:val>
                                            <p:strVal val="#ppt_w"/>
                                          </p:val>
                                        </p:tav>
                                      </p:tavLst>
                                    </p:anim>
                                    <p:anim calcmode="lin" valueType="num">
                                      <p:cBhvr>
                                        <p:cTn id="57" dur="500" fill="hold"/>
                                        <p:tgtEl>
                                          <p:spTgt spid="56"/>
                                        </p:tgtEl>
                                        <p:attrNameLst>
                                          <p:attrName>ppt_h</p:attrName>
                                        </p:attrNameLst>
                                      </p:cBhvr>
                                      <p:tavLst>
                                        <p:tav tm="0">
                                          <p:val>
                                            <p:strVal val="#ppt_h"/>
                                          </p:val>
                                        </p:tav>
                                        <p:tav tm="100000">
                                          <p:val>
                                            <p:strVal val="#ppt_h"/>
                                          </p:val>
                                        </p:tav>
                                      </p:tavLst>
                                    </p:anim>
                                    <p:animEffect transition="in" filter="fade">
                                      <p:cBhvr>
                                        <p:cTn id="58" dur="500"/>
                                        <p:tgtEl>
                                          <p:spTgt spid="56"/>
                                        </p:tgtEl>
                                      </p:cBhvr>
                                    </p:animEffect>
                                  </p:childTnLst>
                                </p:cTn>
                              </p:par>
                              <p:par>
                                <p:cTn id="59" presetID="2" presetClass="entr" presetSubtype="4" fill="hold" nodeType="withEffect">
                                  <p:stCondLst>
                                    <p:cond delay="40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500" fill="hold"/>
                                        <p:tgtEl>
                                          <p:spTgt spid="76"/>
                                        </p:tgtEl>
                                        <p:attrNameLst>
                                          <p:attrName>ppt_x</p:attrName>
                                        </p:attrNameLst>
                                      </p:cBhvr>
                                      <p:tavLst>
                                        <p:tav tm="0">
                                          <p:val>
                                            <p:strVal val="#ppt_x"/>
                                          </p:val>
                                        </p:tav>
                                        <p:tav tm="100000">
                                          <p:val>
                                            <p:strVal val="#ppt_x"/>
                                          </p:val>
                                        </p:tav>
                                      </p:tavLst>
                                    </p:anim>
                                    <p:anim calcmode="lin" valueType="num">
                                      <p:cBhvr additive="base">
                                        <p:cTn id="62" dur="500" fill="hold"/>
                                        <p:tgtEl>
                                          <p:spTgt spid="76"/>
                                        </p:tgtEl>
                                        <p:attrNameLst>
                                          <p:attrName>ppt_y</p:attrName>
                                        </p:attrNameLst>
                                      </p:cBhvr>
                                      <p:tavLst>
                                        <p:tav tm="0">
                                          <p:val>
                                            <p:strVal val="1+#ppt_h/2"/>
                                          </p:val>
                                        </p:tav>
                                        <p:tav tm="100000">
                                          <p:val>
                                            <p:strVal val="#ppt_y"/>
                                          </p:val>
                                        </p:tav>
                                      </p:tavLst>
                                    </p:anim>
                                  </p:childTnLst>
                                </p:cTn>
                              </p:par>
                              <p:par>
                                <p:cTn id="63" presetID="55" presetClass="entr" presetSubtype="0" fill="hold" nodeType="withEffect">
                                  <p:stCondLst>
                                    <p:cond delay="400"/>
                                  </p:stCondLst>
                                  <p:childTnLst>
                                    <p:set>
                                      <p:cBhvr>
                                        <p:cTn id="64" dur="1" fill="hold">
                                          <p:stCondLst>
                                            <p:cond delay="0"/>
                                          </p:stCondLst>
                                        </p:cTn>
                                        <p:tgtEl>
                                          <p:spTgt spid="76"/>
                                        </p:tgtEl>
                                        <p:attrNameLst>
                                          <p:attrName>style.visibility</p:attrName>
                                        </p:attrNameLst>
                                      </p:cBhvr>
                                      <p:to>
                                        <p:strVal val="visible"/>
                                      </p:to>
                                    </p:set>
                                    <p:anim calcmode="lin" valueType="num">
                                      <p:cBhvr>
                                        <p:cTn id="65" dur="500" fill="hold"/>
                                        <p:tgtEl>
                                          <p:spTgt spid="76"/>
                                        </p:tgtEl>
                                        <p:attrNameLst>
                                          <p:attrName>ppt_w</p:attrName>
                                        </p:attrNameLst>
                                      </p:cBhvr>
                                      <p:tavLst>
                                        <p:tav tm="0">
                                          <p:val>
                                            <p:strVal val="#ppt_w*0.70"/>
                                          </p:val>
                                        </p:tav>
                                        <p:tav tm="100000">
                                          <p:val>
                                            <p:strVal val="#ppt_w"/>
                                          </p:val>
                                        </p:tav>
                                      </p:tavLst>
                                    </p:anim>
                                    <p:anim calcmode="lin" valueType="num">
                                      <p:cBhvr>
                                        <p:cTn id="66" dur="500" fill="hold"/>
                                        <p:tgtEl>
                                          <p:spTgt spid="76"/>
                                        </p:tgtEl>
                                        <p:attrNameLst>
                                          <p:attrName>ppt_h</p:attrName>
                                        </p:attrNameLst>
                                      </p:cBhvr>
                                      <p:tavLst>
                                        <p:tav tm="0">
                                          <p:val>
                                            <p:strVal val="#ppt_h"/>
                                          </p:val>
                                        </p:tav>
                                        <p:tav tm="100000">
                                          <p:val>
                                            <p:strVal val="#ppt_h"/>
                                          </p:val>
                                        </p:tav>
                                      </p:tavLst>
                                    </p:anim>
                                    <p:animEffect transition="in" filter="fade">
                                      <p:cBhvr>
                                        <p:cTn id="67" dur="500"/>
                                        <p:tgtEl>
                                          <p:spTgt spid="76"/>
                                        </p:tgtEl>
                                      </p:cBhvr>
                                    </p:animEffect>
                                  </p:childTnLst>
                                </p:cTn>
                              </p:par>
                              <p:par>
                                <p:cTn id="68" presetID="2" presetClass="entr" presetSubtype="4" fill="hold" nodeType="withEffect">
                                  <p:stCondLst>
                                    <p:cond delay="400"/>
                                  </p:stCondLst>
                                  <p:childTnLst>
                                    <p:set>
                                      <p:cBhvr>
                                        <p:cTn id="69" dur="1" fill="hold">
                                          <p:stCondLst>
                                            <p:cond delay="0"/>
                                          </p:stCondLst>
                                        </p:cTn>
                                        <p:tgtEl>
                                          <p:spTgt spid="100"/>
                                        </p:tgtEl>
                                        <p:attrNameLst>
                                          <p:attrName>style.visibility</p:attrName>
                                        </p:attrNameLst>
                                      </p:cBhvr>
                                      <p:to>
                                        <p:strVal val="visible"/>
                                      </p:to>
                                    </p:set>
                                    <p:anim calcmode="lin" valueType="num">
                                      <p:cBhvr additive="base">
                                        <p:cTn id="70" dur="500" fill="hold"/>
                                        <p:tgtEl>
                                          <p:spTgt spid="100"/>
                                        </p:tgtEl>
                                        <p:attrNameLst>
                                          <p:attrName>ppt_x</p:attrName>
                                        </p:attrNameLst>
                                      </p:cBhvr>
                                      <p:tavLst>
                                        <p:tav tm="0">
                                          <p:val>
                                            <p:strVal val="#ppt_x"/>
                                          </p:val>
                                        </p:tav>
                                        <p:tav tm="100000">
                                          <p:val>
                                            <p:strVal val="#ppt_x"/>
                                          </p:val>
                                        </p:tav>
                                      </p:tavLst>
                                    </p:anim>
                                    <p:anim calcmode="lin" valueType="num">
                                      <p:cBhvr additive="base">
                                        <p:cTn id="71" dur="500" fill="hold"/>
                                        <p:tgtEl>
                                          <p:spTgt spid="100"/>
                                        </p:tgtEl>
                                        <p:attrNameLst>
                                          <p:attrName>ppt_y</p:attrName>
                                        </p:attrNameLst>
                                      </p:cBhvr>
                                      <p:tavLst>
                                        <p:tav tm="0">
                                          <p:val>
                                            <p:strVal val="1+#ppt_h/2"/>
                                          </p:val>
                                        </p:tav>
                                        <p:tav tm="100000">
                                          <p:val>
                                            <p:strVal val="#ppt_y"/>
                                          </p:val>
                                        </p:tav>
                                      </p:tavLst>
                                    </p:anim>
                                  </p:childTnLst>
                                </p:cTn>
                              </p:par>
                              <p:par>
                                <p:cTn id="72" presetID="55" presetClass="entr" presetSubtype="0" fill="hold" nodeType="withEffect">
                                  <p:stCondLst>
                                    <p:cond delay="400"/>
                                  </p:stCondLst>
                                  <p:childTnLst>
                                    <p:set>
                                      <p:cBhvr>
                                        <p:cTn id="73" dur="1" fill="hold">
                                          <p:stCondLst>
                                            <p:cond delay="0"/>
                                          </p:stCondLst>
                                        </p:cTn>
                                        <p:tgtEl>
                                          <p:spTgt spid="100"/>
                                        </p:tgtEl>
                                        <p:attrNameLst>
                                          <p:attrName>style.visibility</p:attrName>
                                        </p:attrNameLst>
                                      </p:cBhvr>
                                      <p:to>
                                        <p:strVal val="visible"/>
                                      </p:to>
                                    </p:set>
                                    <p:anim calcmode="lin" valueType="num">
                                      <p:cBhvr>
                                        <p:cTn id="74" dur="500" fill="hold"/>
                                        <p:tgtEl>
                                          <p:spTgt spid="100"/>
                                        </p:tgtEl>
                                        <p:attrNameLst>
                                          <p:attrName>ppt_w</p:attrName>
                                        </p:attrNameLst>
                                      </p:cBhvr>
                                      <p:tavLst>
                                        <p:tav tm="0">
                                          <p:val>
                                            <p:strVal val="#ppt_w*0.70"/>
                                          </p:val>
                                        </p:tav>
                                        <p:tav tm="100000">
                                          <p:val>
                                            <p:strVal val="#ppt_w"/>
                                          </p:val>
                                        </p:tav>
                                      </p:tavLst>
                                    </p:anim>
                                    <p:anim calcmode="lin" valueType="num">
                                      <p:cBhvr>
                                        <p:cTn id="75" dur="500" fill="hold"/>
                                        <p:tgtEl>
                                          <p:spTgt spid="100"/>
                                        </p:tgtEl>
                                        <p:attrNameLst>
                                          <p:attrName>ppt_h</p:attrName>
                                        </p:attrNameLst>
                                      </p:cBhvr>
                                      <p:tavLst>
                                        <p:tav tm="0">
                                          <p:val>
                                            <p:strVal val="#ppt_h"/>
                                          </p:val>
                                        </p:tav>
                                        <p:tav tm="100000">
                                          <p:val>
                                            <p:strVal val="#ppt_h"/>
                                          </p:val>
                                        </p:tav>
                                      </p:tavLst>
                                    </p:anim>
                                    <p:animEffect transition="in" filter="fade">
                                      <p:cBhvr>
                                        <p:cTn id="76" dur="500"/>
                                        <p:tgtEl>
                                          <p:spTgt spid="100"/>
                                        </p:tgtEl>
                                      </p:cBhvr>
                                    </p:animEffect>
                                  </p:childTnLst>
                                </p:cTn>
                              </p:par>
                              <p:par>
                                <p:cTn id="77" presetID="2" presetClass="entr" presetSubtype="4" fill="hold" nodeType="withEffect">
                                  <p:stCondLst>
                                    <p:cond delay="60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55" presetClass="entr" presetSubtype="0" fill="hold" nodeType="withEffect">
                                  <p:stCondLst>
                                    <p:cond delay="600"/>
                                  </p:stCondLst>
                                  <p:childTnLst>
                                    <p:set>
                                      <p:cBhvr>
                                        <p:cTn id="82" dur="1" fill="hold">
                                          <p:stCondLst>
                                            <p:cond delay="0"/>
                                          </p:stCondLst>
                                        </p:cTn>
                                        <p:tgtEl>
                                          <p:spTgt spid="28"/>
                                        </p:tgtEl>
                                        <p:attrNameLst>
                                          <p:attrName>style.visibility</p:attrName>
                                        </p:attrNameLst>
                                      </p:cBhvr>
                                      <p:to>
                                        <p:strVal val="visible"/>
                                      </p:to>
                                    </p:set>
                                    <p:anim calcmode="lin" valueType="num">
                                      <p:cBhvr>
                                        <p:cTn id="83" dur="500" fill="hold"/>
                                        <p:tgtEl>
                                          <p:spTgt spid="28"/>
                                        </p:tgtEl>
                                        <p:attrNameLst>
                                          <p:attrName>ppt_w</p:attrName>
                                        </p:attrNameLst>
                                      </p:cBhvr>
                                      <p:tavLst>
                                        <p:tav tm="0">
                                          <p:val>
                                            <p:strVal val="#ppt_w*0.70"/>
                                          </p:val>
                                        </p:tav>
                                        <p:tav tm="100000">
                                          <p:val>
                                            <p:strVal val="#ppt_w"/>
                                          </p:val>
                                        </p:tav>
                                      </p:tavLst>
                                    </p:anim>
                                    <p:anim calcmode="lin" valueType="num">
                                      <p:cBhvr>
                                        <p:cTn id="84" dur="500" fill="hold"/>
                                        <p:tgtEl>
                                          <p:spTgt spid="28"/>
                                        </p:tgtEl>
                                        <p:attrNameLst>
                                          <p:attrName>ppt_h</p:attrName>
                                        </p:attrNameLst>
                                      </p:cBhvr>
                                      <p:tavLst>
                                        <p:tav tm="0">
                                          <p:val>
                                            <p:strVal val="#ppt_h"/>
                                          </p:val>
                                        </p:tav>
                                        <p:tav tm="100000">
                                          <p:val>
                                            <p:strVal val="#ppt_h"/>
                                          </p:val>
                                        </p:tav>
                                      </p:tavLst>
                                    </p:anim>
                                    <p:animEffect transition="in" filter="fade">
                                      <p:cBhvr>
                                        <p:cTn id="85" dur="500"/>
                                        <p:tgtEl>
                                          <p:spTgt spid="28"/>
                                        </p:tgtEl>
                                      </p:cBhvr>
                                    </p:animEffect>
                                  </p:childTnLst>
                                </p:cTn>
                              </p:par>
                              <p:par>
                                <p:cTn id="86" presetID="2" presetClass="entr" presetSubtype="4" fill="hold" nodeType="withEffect">
                                  <p:stCondLst>
                                    <p:cond delay="80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55" presetClass="entr" presetSubtype="0" fill="hold" nodeType="withEffect">
                                  <p:stCondLst>
                                    <p:cond delay="800"/>
                                  </p:stCondLst>
                                  <p:childTnLst>
                                    <p:set>
                                      <p:cBhvr>
                                        <p:cTn id="91" dur="1" fill="hold">
                                          <p:stCondLst>
                                            <p:cond delay="0"/>
                                          </p:stCondLst>
                                        </p:cTn>
                                        <p:tgtEl>
                                          <p:spTgt spid="27"/>
                                        </p:tgtEl>
                                        <p:attrNameLst>
                                          <p:attrName>style.visibility</p:attrName>
                                        </p:attrNameLst>
                                      </p:cBhvr>
                                      <p:to>
                                        <p:strVal val="visible"/>
                                      </p:to>
                                    </p:set>
                                    <p:anim calcmode="lin" valueType="num">
                                      <p:cBhvr>
                                        <p:cTn id="92" dur="500" fill="hold"/>
                                        <p:tgtEl>
                                          <p:spTgt spid="27"/>
                                        </p:tgtEl>
                                        <p:attrNameLst>
                                          <p:attrName>ppt_w</p:attrName>
                                        </p:attrNameLst>
                                      </p:cBhvr>
                                      <p:tavLst>
                                        <p:tav tm="0">
                                          <p:val>
                                            <p:strVal val="#ppt_w*0.70"/>
                                          </p:val>
                                        </p:tav>
                                        <p:tav tm="100000">
                                          <p:val>
                                            <p:strVal val="#ppt_w"/>
                                          </p:val>
                                        </p:tav>
                                      </p:tavLst>
                                    </p:anim>
                                    <p:anim calcmode="lin" valueType="num">
                                      <p:cBhvr>
                                        <p:cTn id="93" dur="500" fill="hold"/>
                                        <p:tgtEl>
                                          <p:spTgt spid="27"/>
                                        </p:tgtEl>
                                        <p:attrNameLst>
                                          <p:attrName>ppt_h</p:attrName>
                                        </p:attrNameLst>
                                      </p:cBhvr>
                                      <p:tavLst>
                                        <p:tav tm="0">
                                          <p:val>
                                            <p:strVal val="#ppt_h"/>
                                          </p:val>
                                        </p:tav>
                                        <p:tav tm="100000">
                                          <p:val>
                                            <p:strVal val="#ppt_h"/>
                                          </p:val>
                                        </p:tav>
                                      </p:tavLst>
                                    </p:anim>
                                    <p:animEffect transition="in" filter="fade">
                                      <p:cBhvr>
                                        <p:cTn id="94" dur="500"/>
                                        <p:tgtEl>
                                          <p:spTgt spid="27"/>
                                        </p:tgtEl>
                                      </p:cBhvr>
                                    </p:animEffect>
                                  </p:childTnLst>
                                </p:cTn>
                              </p:par>
                            </p:childTnLst>
                          </p:cTn>
                        </p:par>
                        <p:par>
                          <p:cTn id="95" fill="hold">
                            <p:stCondLst>
                              <p:cond delay="2150"/>
                            </p:stCondLst>
                            <p:childTnLst>
                              <p:par>
                                <p:cTn id="96" presetID="22" presetClass="entr" presetSubtype="4" fill="hold" grpId="0" nodeType="after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wipe(down)">
                                      <p:cBhvr>
                                        <p:cTn id="98" dur="300"/>
                                        <p:tgtEl>
                                          <p:spTgt spid="6"/>
                                        </p:tgtEl>
                                      </p:cBhvr>
                                    </p:animEffect>
                                  </p:childTnLst>
                                </p:cTn>
                              </p:par>
                            </p:childTnLst>
                          </p:cTn>
                        </p:par>
                        <p:par>
                          <p:cTn id="99" fill="hold">
                            <p:stCondLst>
                              <p:cond delay="2450"/>
                            </p:stCondLst>
                            <p:childTnLst>
                              <p:par>
                                <p:cTn id="100" presetID="22" presetClass="entr" presetSubtype="1" fill="hold" grpId="0" nodeType="afterEffect">
                                  <p:stCondLst>
                                    <p:cond delay="0"/>
                                  </p:stCondLst>
                                  <p:childTnLst>
                                    <p:set>
                                      <p:cBhvr>
                                        <p:cTn id="101" dur="1" fill="hold">
                                          <p:stCondLst>
                                            <p:cond delay="0"/>
                                          </p:stCondLst>
                                        </p:cTn>
                                        <p:tgtEl>
                                          <p:spTgt spid="7"/>
                                        </p:tgtEl>
                                        <p:attrNameLst>
                                          <p:attrName>style.visibility</p:attrName>
                                        </p:attrNameLst>
                                      </p:cBhvr>
                                      <p:to>
                                        <p:strVal val="visible"/>
                                      </p:to>
                                    </p:set>
                                    <p:animEffect transition="in" filter="wipe(up)">
                                      <p:cBhvr>
                                        <p:cTn id="102" dur="400"/>
                                        <p:tgtEl>
                                          <p:spTgt spid="7"/>
                                        </p:tgtEl>
                                      </p:cBhvr>
                                    </p:animEffect>
                                  </p:childTnLst>
                                </p:cTn>
                              </p:par>
                            </p:childTnLst>
                          </p:cTn>
                        </p:par>
                        <p:par>
                          <p:cTn id="103" fill="hold">
                            <p:stCondLst>
                              <p:cond delay="2850"/>
                            </p:stCondLst>
                            <p:childTnLst>
                              <p:par>
                                <p:cTn id="104" presetID="31" presetClass="entr" presetSubtype="0" fill="hold" grpId="0" nodeType="afterEffect">
                                  <p:stCondLst>
                                    <p:cond delay="0"/>
                                  </p:stCondLst>
                                  <p:childTnLst>
                                    <p:set>
                                      <p:cBhvr>
                                        <p:cTn id="105" dur="1" fill="hold">
                                          <p:stCondLst>
                                            <p:cond delay="0"/>
                                          </p:stCondLst>
                                        </p:cTn>
                                        <p:tgtEl>
                                          <p:spTgt spid="96"/>
                                        </p:tgtEl>
                                        <p:attrNameLst>
                                          <p:attrName>style.visibility</p:attrName>
                                        </p:attrNameLst>
                                      </p:cBhvr>
                                      <p:to>
                                        <p:strVal val="visible"/>
                                      </p:to>
                                    </p:set>
                                    <p:anim calcmode="lin" valueType="num">
                                      <p:cBhvr>
                                        <p:cTn id="106" dur="300" fill="hold"/>
                                        <p:tgtEl>
                                          <p:spTgt spid="96"/>
                                        </p:tgtEl>
                                        <p:attrNameLst>
                                          <p:attrName>ppt_w</p:attrName>
                                        </p:attrNameLst>
                                      </p:cBhvr>
                                      <p:tavLst>
                                        <p:tav tm="0">
                                          <p:val>
                                            <p:fltVal val="0"/>
                                          </p:val>
                                        </p:tav>
                                        <p:tav tm="100000">
                                          <p:val>
                                            <p:strVal val="#ppt_w"/>
                                          </p:val>
                                        </p:tav>
                                      </p:tavLst>
                                    </p:anim>
                                    <p:anim calcmode="lin" valueType="num">
                                      <p:cBhvr>
                                        <p:cTn id="107" dur="300" fill="hold"/>
                                        <p:tgtEl>
                                          <p:spTgt spid="96"/>
                                        </p:tgtEl>
                                        <p:attrNameLst>
                                          <p:attrName>ppt_h</p:attrName>
                                        </p:attrNameLst>
                                      </p:cBhvr>
                                      <p:tavLst>
                                        <p:tav tm="0">
                                          <p:val>
                                            <p:fltVal val="0"/>
                                          </p:val>
                                        </p:tav>
                                        <p:tav tm="100000">
                                          <p:val>
                                            <p:strVal val="#ppt_h"/>
                                          </p:val>
                                        </p:tav>
                                      </p:tavLst>
                                    </p:anim>
                                    <p:anim calcmode="lin" valueType="num">
                                      <p:cBhvr>
                                        <p:cTn id="108" dur="300" fill="hold"/>
                                        <p:tgtEl>
                                          <p:spTgt spid="96"/>
                                        </p:tgtEl>
                                        <p:attrNameLst>
                                          <p:attrName>style.rotation</p:attrName>
                                        </p:attrNameLst>
                                      </p:cBhvr>
                                      <p:tavLst>
                                        <p:tav tm="0">
                                          <p:val>
                                            <p:fltVal val="90"/>
                                          </p:val>
                                        </p:tav>
                                        <p:tav tm="100000">
                                          <p:val>
                                            <p:fltVal val="0"/>
                                          </p:val>
                                        </p:tav>
                                      </p:tavLst>
                                    </p:anim>
                                    <p:animEffect transition="in" filter="fade">
                                      <p:cBhvr>
                                        <p:cTn id="109" dur="300"/>
                                        <p:tgtEl>
                                          <p:spTgt spid="96"/>
                                        </p:tgtEl>
                                      </p:cBhvr>
                                    </p:animEffect>
                                  </p:childTnLst>
                                </p:cTn>
                              </p:par>
                              <p:par>
                                <p:cTn id="110" presetID="2" presetClass="entr" presetSubtype="2" fill="hold" grpId="0" nodeType="withEffect">
                                  <p:stCondLst>
                                    <p:cond delay="0"/>
                                  </p:stCondLst>
                                  <p:childTnLst>
                                    <p:set>
                                      <p:cBhvr>
                                        <p:cTn id="111" dur="1" fill="hold">
                                          <p:stCondLst>
                                            <p:cond delay="0"/>
                                          </p:stCondLst>
                                        </p:cTn>
                                        <p:tgtEl>
                                          <p:spTgt spid="18"/>
                                        </p:tgtEl>
                                        <p:attrNameLst>
                                          <p:attrName>style.visibility</p:attrName>
                                        </p:attrNameLst>
                                      </p:cBhvr>
                                      <p:to>
                                        <p:strVal val="visible"/>
                                      </p:to>
                                    </p:set>
                                    <p:anim calcmode="lin" valueType="num">
                                      <p:cBhvr additive="base">
                                        <p:cTn id="112" dur="400" fill="hold"/>
                                        <p:tgtEl>
                                          <p:spTgt spid="18"/>
                                        </p:tgtEl>
                                        <p:attrNameLst>
                                          <p:attrName>ppt_x</p:attrName>
                                        </p:attrNameLst>
                                      </p:cBhvr>
                                      <p:tavLst>
                                        <p:tav tm="0">
                                          <p:val>
                                            <p:strVal val="1+#ppt_w/2"/>
                                          </p:val>
                                        </p:tav>
                                        <p:tav tm="100000">
                                          <p:val>
                                            <p:strVal val="#ppt_x"/>
                                          </p:val>
                                        </p:tav>
                                      </p:tavLst>
                                    </p:anim>
                                    <p:anim calcmode="lin" valueType="num">
                                      <p:cBhvr additive="base">
                                        <p:cTn id="113" dur="400" fill="hold"/>
                                        <p:tgtEl>
                                          <p:spTgt spid="18"/>
                                        </p:tgtEl>
                                        <p:attrNameLst>
                                          <p:attrName>ppt_y</p:attrName>
                                        </p:attrNameLst>
                                      </p:cBhvr>
                                      <p:tavLst>
                                        <p:tav tm="0">
                                          <p:val>
                                            <p:strVal val="#ppt_y"/>
                                          </p:val>
                                        </p:tav>
                                        <p:tav tm="100000">
                                          <p:val>
                                            <p:strVal val="#ppt_y"/>
                                          </p:val>
                                        </p:tav>
                                      </p:tavLst>
                                    </p:anim>
                                  </p:childTnLst>
                                </p:cTn>
                              </p:par>
                            </p:childTnLst>
                          </p:cTn>
                        </p:par>
                        <p:par>
                          <p:cTn id="114" fill="hold">
                            <p:stCondLst>
                              <p:cond delay="3250"/>
                            </p:stCondLst>
                            <p:childTnLst>
                              <p:par>
                                <p:cTn id="115" presetID="22" presetClass="entr" presetSubtype="4" fill="hold" grpId="0" nodeType="after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wipe(down)">
                                      <p:cBhvr>
                                        <p:cTn id="117" dur="300"/>
                                        <p:tgtEl>
                                          <p:spTgt spid="60"/>
                                        </p:tgtEl>
                                      </p:cBhvr>
                                    </p:animEffect>
                                  </p:childTnLst>
                                </p:cTn>
                              </p:par>
                            </p:childTnLst>
                          </p:cTn>
                        </p:par>
                        <p:par>
                          <p:cTn id="118" fill="hold">
                            <p:stCondLst>
                              <p:cond delay="3550"/>
                            </p:stCondLst>
                            <p:childTnLst>
                              <p:par>
                                <p:cTn id="119" presetID="22" presetClass="entr" presetSubtype="1" fill="hold" grpId="0" nodeType="after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wipe(up)">
                                      <p:cBhvr>
                                        <p:cTn id="121" dur="400"/>
                                        <p:tgtEl>
                                          <p:spTgt spid="61"/>
                                        </p:tgtEl>
                                      </p:cBhvr>
                                    </p:animEffect>
                                  </p:childTnLst>
                                </p:cTn>
                              </p:par>
                            </p:childTnLst>
                          </p:cTn>
                        </p:par>
                        <p:par>
                          <p:cTn id="122" fill="hold">
                            <p:stCondLst>
                              <p:cond delay="3950"/>
                            </p:stCondLst>
                            <p:childTnLst>
                              <p:par>
                                <p:cTn id="123" presetID="31" presetClass="entr" presetSubtype="0" fill="hold" grpId="0" nodeType="afterEffect">
                                  <p:stCondLst>
                                    <p:cond delay="0"/>
                                  </p:stCondLst>
                                  <p:childTnLst>
                                    <p:set>
                                      <p:cBhvr>
                                        <p:cTn id="124" dur="1" fill="hold">
                                          <p:stCondLst>
                                            <p:cond delay="0"/>
                                          </p:stCondLst>
                                        </p:cTn>
                                        <p:tgtEl>
                                          <p:spTgt spid="97"/>
                                        </p:tgtEl>
                                        <p:attrNameLst>
                                          <p:attrName>style.visibility</p:attrName>
                                        </p:attrNameLst>
                                      </p:cBhvr>
                                      <p:to>
                                        <p:strVal val="visible"/>
                                      </p:to>
                                    </p:set>
                                    <p:anim calcmode="lin" valueType="num">
                                      <p:cBhvr>
                                        <p:cTn id="125" dur="300" fill="hold"/>
                                        <p:tgtEl>
                                          <p:spTgt spid="97"/>
                                        </p:tgtEl>
                                        <p:attrNameLst>
                                          <p:attrName>ppt_w</p:attrName>
                                        </p:attrNameLst>
                                      </p:cBhvr>
                                      <p:tavLst>
                                        <p:tav tm="0">
                                          <p:val>
                                            <p:fltVal val="0"/>
                                          </p:val>
                                        </p:tav>
                                        <p:tav tm="100000">
                                          <p:val>
                                            <p:strVal val="#ppt_w"/>
                                          </p:val>
                                        </p:tav>
                                      </p:tavLst>
                                    </p:anim>
                                    <p:anim calcmode="lin" valueType="num">
                                      <p:cBhvr>
                                        <p:cTn id="126" dur="300" fill="hold"/>
                                        <p:tgtEl>
                                          <p:spTgt spid="97"/>
                                        </p:tgtEl>
                                        <p:attrNameLst>
                                          <p:attrName>ppt_h</p:attrName>
                                        </p:attrNameLst>
                                      </p:cBhvr>
                                      <p:tavLst>
                                        <p:tav tm="0">
                                          <p:val>
                                            <p:fltVal val="0"/>
                                          </p:val>
                                        </p:tav>
                                        <p:tav tm="100000">
                                          <p:val>
                                            <p:strVal val="#ppt_h"/>
                                          </p:val>
                                        </p:tav>
                                      </p:tavLst>
                                    </p:anim>
                                    <p:anim calcmode="lin" valueType="num">
                                      <p:cBhvr>
                                        <p:cTn id="127" dur="300" fill="hold"/>
                                        <p:tgtEl>
                                          <p:spTgt spid="97"/>
                                        </p:tgtEl>
                                        <p:attrNameLst>
                                          <p:attrName>style.rotation</p:attrName>
                                        </p:attrNameLst>
                                      </p:cBhvr>
                                      <p:tavLst>
                                        <p:tav tm="0">
                                          <p:val>
                                            <p:fltVal val="90"/>
                                          </p:val>
                                        </p:tav>
                                        <p:tav tm="100000">
                                          <p:val>
                                            <p:fltVal val="0"/>
                                          </p:val>
                                        </p:tav>
                                      </p:tavLst>
                                    </p:anim>
                                    <p:animEffect transition="in" filter="fade">
                                      <p:cBhvr>
                                        <p:cTn id="128" dur="300"/>
                                        <p:tgtEl>
                                          <p:spTgt spid="97"/>
                                        </p:tgtEl>
                                      </p:cBhvr>
                                    </p:animEffect>
                                  </p:childTnLst>
                                </p:cTn>
                              </p:par>
                              <p:par>
                                <p:cTn id="129" presetID="2" presetClass="entr" presetSubtype="2" fill="hold" grpId="0" nodeType="withEffect">
                                  <p:stCondLst>
                                    <p:cond delay="0"/>
                                  </p:stCondLst>
                                  <p:childTnLst>
                                    <p:set>
                                      <p:cBhvr>
                                        <p:cTn id="130" dur="1" fill="hold">
                                          <p:stCondLst>
                                            <p:cond delay="0"/>
                                          </p:stCondLst>
                                        </p:cTn>
                                        <p:tgtEl>
                                          <p:spTgt spid="98"/>
                                        </p:tgtEl>
                                        <p:attrNameLst>
                                          <p:attrName>style.visibility</p:attrName>
                                        </p:attrNameLst>
                                      </p:cBhvr>
                                      <p:to>
                                        <p:strVal val="visible"/>
                                      </p:to>
                                    </p:set>
                                    <p:anim calcmode="lin" valueType="num">
                                      <p:cBhvr additive="base">
                                        <p:cTn id="131" dur="400" fill="hold"/>
                                        <p:tgtEl>
                                          <p:spTgt spid="98"/>
                                        </p:tgtEl>
                                        <p:attrNameLst>
                                          <p:attrName>ppt_x</p:attrName>
                                        </p:attrNameLst>
                                      </p:cBhvr>
                                      <p:tavLst>
                                        <p:tav tm="0">
                                          <p:val>
                                            <p:strVal val="1+#ppt_w/2"/>
                                          </p:val>
                                        </p:tav>
                                        <p:tav tm="100000">
                                          <p:val>
                                            <p:strVal val="#ppt_x"/>
                                          </p:val>
                                        </p:tav>
                                      </p:tavLst>
                                    </p:anim>
                                    <p:anim calcmode="lin" valueType="num">
                                      <p:cBhvr additive="base">
                                        <p:cTn id="132" dur="400" fill="hold"/>
                                        <p:tgtEl>
                                          <p:spTgt spid="98"/>
                                        </p:tgtEl>
                                        <p:attrNameLst>
                                          <p:attrName>ppt_y</p:attrName>
                                        </p:attrNameLst>
                                      </p:cBhvr>
                                      <p:tavLst>
                                        <p:tav tm="0">
                                          <p:val>
                                            <p:strVal val="#ppt_y"/>
                                          </p:val>
                                        </p:tav>
                                        <p:tav tm="100000">
                                          <p:val>
                                            <p:strVal val="#ppt_y"/>
                                          </p:val>
                                        </p:tav>
                                      </p:tavLst>
                                    </p:anim>
                                  </p:childTnLst>
                                </p:cTn>
                              </p:par>
                            </p:childTnLst>
                          </p:cTn>
                        </p:par>
                        <p:par>
                          <p:cTn id="133" fill="hold">
                            <p:stCondLst>
                              <p:cond delay="4350"/>
                            </p:stCondLst>
                            <p:childTnLst>
                              <p:par>
                                <p:cTn id="134" presetID="22" presetClass="entr" presetSubtype="4" fill="hold" grpId="0" nodeType="after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down)">
                                      <p:cBhvr>
                                        <p:cTn id="136" dur="300"/>
                                        <p:tgtEl>
                                          <p:spTgt spid="74"/>
                                        </p:tgtEl>
                                      </p:cBhvr>
                                    </p:animEffect>
                                  </p:childTnLst>
                                </p:cTn>
                              </p:par>
                            </p:childTnLst>
                          </p:cTn>
                        </p:par>
                        <p:par>
                          <p:cTn id="137" fill="hold">
                            <p:stCondLst>
                              <p:cond delay="4650"/>
                            </p:stCondLst>
                            <p:childTnLst>
                              <p:par>
                                <p:cTn id="138" presetID="22" presetClass="entr" presetSubtype="1" fill="hold" grpId="0" nodeType="after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wipe(up)">
                                      <p:cBhvr>
                                        <p:cTn id="140" dur="400"/>
                                        <p:tgtEl>
                                          <p:spTgt spid="75"/>
                                        </p:tgtEl>
                                      </p:cBhvr>
                                    </p:animEffect>
                                  </p:childTnLst>
                                </p:cTn>
                              </p:par>
                            </p:childTnLst>
                          </p:cTn>
                        </p:par>
                        <p:par>
                          <p:cTn id="141" fill="hold">
                            <p:stCondLst>
                              <p:cond delay="5050"/>
                            </p:stCondLst>
                            <p:childTnLst>
                              <p:par>
                                <p:cTn id="142" presetID="31" presetClass="entr" presetSubtype="0" fill="hold" grpId="0" nodeType="afterEffect">
                                  <p:stCondLst>
                                    <p:cond delay="0"/>
                                  </p:stCondLst>
                                  <p:childTnLst>
                                    <p:set>
                                      <p:cBhvr>
                                        <p:cTn id="143" dur="1" fill="hold">
                                          <p:stCondLst>
                                            <p:cond delay="0"/>
                                          </p:stCondLst>
                                        </p:cTn>
                                        <p:tgtEl>
                                          <p:spTgt spid="99"/>
                                        </p:tgtEl>
                                        <p:attrNameLst>
                                          <p:attrName>style.visibility</p:attrName>
                                        </p:attrNameLst>
                                      </p:cBhvr>
                                      <p:to>
                                        <p:strVal val="visible"/>
                                      </p:to>
                                    </p:set>
                                    <p:anim calcmode="lin" valueType="num">
                                      <p:cBhvr>
                                        <p:cTn id="144" dur="300" fill="hold"/>
                                        <p:tgtEl>
                                          <p:spTgt spid="99"/>
                                        </p:tgtEl>
                                        <p:attrNameLst>
                                          <p:attrName>ppt_w</p:attrName>
                                        </p:attrNameLst>
                                      </p:cBhvr>
                                      <p:tavLst>
                                        <p:tav tm="0">
                                          <p:val>
                                            <p:fltVal val="0"/>
                                          </p:val>
                                        </p:tav>
                                        <p:tav tm="100000">
                                          <p:val>
                                            <p:strVal val="#ppt_w"/>
                                          </p:val>
                                        </p:tav>
                                      </p:tavLst>
                                    </p:anim>
                                    <p:anim calcmode="lin" valueType="num">
                                      <p:cBhvr>
                                        <p:cTn id="145" dur="300" fill="hold"/>
                                        <p:tgtEl>
                                          <p:spTgt spid="99"/>
                                        </p:tgtEl>
                                        <p:attrNameLst>
                                          <p:attrName>ppt_h</p:attrName>
                                        </p:attrNameLst>
                                      </p:cBhvr>
                                      <p:tavLst>
                                        <p:tav tm="0">
                                          <p:val>
                                            <p:fltVal val="0"/>
                                          </p:val>
                                        </p:tav>
                                        <p:tav tm="100000">
                                          <p:val>
                                            <p:strVal val="#ppt_h"/>
                                          </p:val>
                                        </p:tav>
                                      </p:tavLst>
                                    </p:anim>
                                    <p:anim calcmode="lin" valueType="num">
                                      <p:cBhvr>
                                        <p:cTn id="146" dur="300" fill="hold"/>
                                        <p:tgtEl>
                                          <p:spTgt spid="99"/>
                                        </p:tgtEl>
                                        <p:attrNameLst>
                                          <p:attrName>style.rotation</p:attrName>
                                        </p:attrNameLst>
                                      </p:cBhvr>
                                      <p:tavLst>
                                        <p:tav tm="0">
                                          <p:val>
                                            <p:fltVal val="90"/>
                                          </p:val>
                                        </p:tav>
                                        <p:tav tm="100000">
                                          <p:val>
                                            <p:fltVal val="0"/>
                                          </p:val>
                                        </p:tav>
                                      </p:tavLst>
                                    </p:anim>
                                    <p:animEffect transition="in" filter="fade">
                                      <p:cBhvr>
                                        <p:cTn id="147" dur="300"/>
                                        <p:tgtEl>
                                          <p:spTgt spid="99"/>
                                        </p:tgtEl>
                                      </p:cBhvr>
                                    </p:animEffect>
                                  </p:childTnLst>
                                </p:cTn>
                              </p:par>
                              <p:par>
                                <p:cTn id="148" presetID="2" presetClass="entr" presetSubtype="2" fill="hold" grpId="0" nodeType="withEffect">
                                  <p:stCondLst>
                                    <p:cond delay="0"/>
                                  </p:stCondLst>
                                  <p:childTnLst>
                                    <p:set>
                                      <p:cBhvr>
                                        <p:cTn id="149" dur="1" fill="hold">
                                          <p:stCondLst>
                                            <p:cond delay="0"/>
                                          </p:stCondLst>
                                        </p:cTn>
                                        <p:tgtEl>
                                          <p:spTgt spid="105"/>
                                        </p:tgtEl>
                                        <p:attrNameLst>
                                          <p:attrName>style.visibility</p:attrName>
                                        </p:attrNameLst>
                                      </p:cBhvr>
                                      <p:to>
                                        <p:strVal val="visible"/>
                                      </p:to>
                                    </p:set>
                                    <p:anim calcmode="lin" valueType="num">
                                      <p:cBhvr additive="base">
                                        <p:cTn id="150" dur="400" fill="hold"/>
                                        <p:tgtEl>
                                          <p:spTgt spid="105"/>
                                        </p:tgtEl>
                                        <p:attrNameLst>
                                          <p:attrName>ppt_x</p:attrName>
                                        </p:attrNameLst>
                                      </p:cBhvr>
                                      <p:tavLst>
                                        <p:tav tm="0">
                                          <p:val>
                                            <p:strVal val="1+#ppt_w/2"/>
                                          </p:val>
                                        </p:tav>
                                        <p:tav tm="100000">
                                          <p:val>
                                            <p:strVal val="#ppt_x"/>
                                          </p:val>
                                        </p:tav>
                                      </p:tavLst>
                                    </p:anim>
                                    <p:anim calcmode="lin" valueType="num">
                                      <p:cBhvr additive="base">
                                        <p:cTn id="151" dur="400" fill="hold"/>
                                        <p:tgtEl>
                                          <p:spTgt spid="105"/>
                                        </p:tgtEl>
                                        <p:attrNameLst>
                                          <p:attrName>ppt_y</p:attrName>
                                        </p:attrNameLst>
                                      </p:cBhvr>
                                      <p:tavLst>
                                        <p:tav tm="0">
                                          <p:val>
                                            <p:strVal val="#ppt_y"/>
                                          </p:val>
                                        </p:tav>
                                        <p:tav tm="100000">
                                          <p:val>
                                            <p:strVal val="#ppt_y"/>
                                          </p:val>
                                        </p:tav>
                                      </p:tavLst>
                                    </p:anim>
                                  </p:childTnLst>
                                </p:cTn>
                              </p:par>
                            </p:childTnLst>
                          </p:cTn>
                        </p:par>
                        <p:par>
                          <p:cTn id="152" fill="hold">
                            <p:stCondLst>
                              <p:cond delay="5450"/>
                            </p:stCondLst>
                            <p:childTnLst>
                              <p:par>
                                <p:cTn id="153" presetID="22" presetClass="entr" presetSubtype="4" fill="hold" grpId="0" nodeType="afterEffect">
                                  <p:stCondLst>
                                    <p:cond delay="0"/>
                                  </p:stCondLst>
                                  <p:childTnLst>
                                    <p:set>
                                      <p:cBhvr>
                                        <p:cTn id="154" dur="1" fill="hold">
                                          <p:stCondLst>
                                            <p:cond delay="0"/>
                                          </p:stCondLst>
                                        </p:cTn>
                                        <p:tgtEl>
                                          <p:spTgt spid="68"/>
                                        </p:tgtEl>
                                        <p:attrNameLst>
                                          <p:attrName>style.visibility</p:attrName>
                                        </p:attrNameLst>
                                      </p:cBhvr>
                                      <p:to>
                                        <p:strVal val="visible"/>
                                      </p:to>
                                    </p:set>
                                    <p:animEffect transition="in" filter="wipe(down)">
                                      <p:cBhvr>
                                        <p:cTn id="155" dur="300"/>
                                        <p:tgtEl>
                                          <p:spTgt spid="68"/>
                                        </p:tgtEl>
                                      </p:cBhvr>
                                    </p:animEffect>
                                  </p:childTnLst>
                                </p:cTn>
                              </p:par>
                            </p:childTnLst>
                          </p:cTn>
                        </p:par>
                        <p:par>
                          <p:cTn id="156" fill="hold">
                            <p:stCondLst>
                              <p:cond delay="5750"/>
                            </p:stCondLst>
                            <p:childTnLst>
                              <p:par>
                                <p:cTn id="157" presetID="22" presetClass="entr" presetSubtype="1" fill="hold" grpId="0" nodeType="afterEffect">
                                  <p:stCondLst>
                                    <p:cond delay="0"/>
                                  </p:stCondLst>
                                  <p:childTnLst>
                                    <p:set>
                                      <p:cBhvr>
                                        <p:cTn id="158" dur="1" fill="hold">
                                          <p:stCondLst>
                                            <p:cond delay="0"/>
                                          </p:stCondLst>
                                        </p:cTn>
                                        <p:tgtEl>
                                          <p:spTgt spid="69"/>
                                        </p:tgtEl>
                                        <p:attrNameLst>
                                          <p:attrName>style.visibility</p:attrName>
                                        </p:attrNameLst>
                                      </p:cBhvr>
                                      <p:to>
                                        <p:strVal val="visible"/>
                                      </p:to>
                                    </p:set>
                                    <p:animEffect transition="in" filter="wipe(up)">
                                      <p:cBhvr>
                                        <p:cTn id="159" dur="400"/>
                                        <p:tgtEl>
                                          <p:spTgt spid="69"/>
                                        </p:tgtEl>
                                      </p:cBhvr>
                                    </p:animEffect>
                                  </p:childTnLst>
                                </p:cTn>
                              </p:par>
                            </p:childTnLst>
                          </p:cTn>
                        </p:par>
                        <p:par>
                          <p:cTn id="160" fill="hold">
                            <p:stCondLst>
                              <p:cond delay="6150"/>
                            </p:stCondLst>
                            <p:childTnLst>
                              <p:par>
                                <p:cTn id="161" presetID="31" presetClass="entr" presetSubtype="0" fill="hold" grpId="0" nodeType="afterEffect">
                                  <p:stCondLst>
                                    <p:cond delay="0"/>
                                  </p:stCondLst>
                                  <p:childTnLst>
                                    <p:set>
                                      <p:cBhvr>
                                        <p:cTn id="162" dur="1" fill="hold">
                                          <p:stCondLst>
                                            <p:cond delay="0"/>
                                          </p:stCondLst>
                                        </p:cTn>
                                        <p:tgtEl>
                                          <p:spTgt spid="70"/>
                                        </p:tgtEl>
                                        <p:attrNameLst>
                                          <p:attrName>style.visibility</p:attrName>
                                        </p:attrNameLst>
                                      </p:cBhvr>
                                      <p:to>
                                        <p:strVal val="visible"/>
                                      </p:to>
                                    </p:set>
                                    <p:anim calcmode="lin" valueType="num">
                                      <p:cBhvr>
                                        <p:cTn id="163" dur="300" fill="hold"/>
                                        <p:tgtEl>
                                          <p:spTgt spid="70"/>
                                        </p:tgtEl>
                                        <p:attrNameLst>
                                          <p:attrName>ppt_w</p:attrName>
                                        </p:attrNameLst>
                                      </p:cBhvr>
                                      <p:tavLst>
                                        <p:tav tm="0">
                                          <p:val>
                                            <p:fltVal val="0"/>
                                          </p:val>
                                        </p:tav>
                                        <p:tav tm="100000">
                                          <p:val>
                                            <p:strVal val="#ppt_w"/>
                                          </p:val>
                                        </p:tav>
                                      </p:tavLst>
                                    </p:anim>
                                    <p:anim calcmode="lin" valueType="num">
                                      <p:cBhvr>
                                        <p:cTn id="164" dur="300" fill="hold"/>
                                        <p:tgtEl>
                                          <p:spTgt spid="70"/>
                                        </p:tgtEl>
                                        <p:attrNameLst>
                                          <p:attrName>ppt_h</p:attrName>
                                        </p:attrNameLst>
                                      </p:cBhvr>
                                      <p:tavLst>
                                        <p:tav tm="0">
                                          <p:val>
                                            <p:fltVal val="0"/>
                                          </p:val>
                                        </p:tav>
                                        <p:tav tm="100000">
                                          <p:val>
                                            <p:strVal val="#ppt_h"/>
                                          </p:val>
                                        </p:tav>
                                      </p:tavLst>
                                    </p:anim>
                                    <p:anim calcmode="lin" valueType="num">
                                      <p:cBhvr>
                                        <p:cTn id="165" dur="300" fill="hold"/>
                                        <p:tgtEl>
                                          <p:spTgt spid="70"/>
                                        </p:tgtEl>
                                        <p:attrNameLst>
                                          <p:attrName>style.rotation</p:attrName>
                                        </p:attrNameLst>
                                      </p:cBhvr>
                                      <p:tavLst>
                                        <p:tav tm="0">
                                          <p:val>
                                            <p:fltVal val="90"/>
                                          </p:val>
                                        </p:tav>
                                        <p:tav tm="100000">
                                          <p:val>
                                            <p:fltVal val="0"/>
                                          </p:val>
                                        </p:tav>
                                      </p:tavLst>
                                    </p:anim>
                                    <p:animEffect transition="in" filter="fade">
                                      <p:cBhvr>
                                        <p:cTn id="166" dur="300"/>
                                        <p:tgtEl>
                                          <p:spTgt spid="70"/>
                                        </p:tgtEl>
                                      </p:cBhvr>
                                    </p:animEffect>
                                  </p:childTnLst>
                                </p:cTn>
                              </p:par>
                              <p:par>
                                <p:cTn id="167" presetID="2" presetClass="entr" presetSubtype="2"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 calcmode="lin" valueType="num">
                                      <p:cBhvr additive="base">
                                        <p:cTn id="169" dur="400" fill="hold"/>
                                        <p:tgtEl>
                                          <p:spTgt spid="71"/>
                                        </p:tgtEl>
                                        <p:attrNameLst>
                                          <p:attrName>ppt_x</p:attrName>
                                        </p:attrNameLst>
                                      </p:cBhvr>
                                      <p:tavLst>
                                        <p:tav tm="0">
                                          <p:val>
                                            <p:strVal val="1+#ppt_w/2"/>
                                          </p:val>
                                        </p:tav>
                                        <p:tav tm="100000">
                                          <p:val>
                                            <p:strVal val="#ppt_x"/>
                                          </p:val>
                                        </p:tav>
                                      </p:tavLst>
                                    </p:anim>
                                    <p:anim calcmode="lin" valueType="num">
                                      <p:cBhvr additive="base">
                                        <p:cTn id="170" dur="400" fill="hold"/>
                                        <p:tgtEl>
                                          <p:spTgt spid="71"/>
                                        </p:tgtEl>
                                        <p:attrNameLst>
                                          <p:attrName>ppt_y</p:attrName>
                                        </p:attrNameLst>
                                      </p:cBhvr>
                                      <p:tavLst>
                                        <p:tav tm="0">
                                          <p:val>
                                            <p:strVal val="#ppt_y"/>
                                          </p:val>
                                        </p:tav>
                                        <p:tav tm="100000">
                                          <p:val>
                                            <p:strVal val="#ppt_y"/>
                                          </p:val>
                                        </p:tav>
                                      </p:tavLst>
                                    </p:anim>
                                  </p:childTnLst>
                                </p:cTn>
                              </p:par>
                            </p:childTnLst>
                          </p:cTn>
                        </p:par>
                        <p:par>
                          <p:cTn id="171" fill="hold">
                            <p:stCondLst>
                              <p:cond delay="6550"/>
                            </p:stCondLst>
                            <p:childTnLst>
                              <p:par>
                                <p:cTn id="172" presetID="22" presetClass="entr" presetSubtype="4" fill="hold" grpId="0" nodeType="after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wipe(down)">
                                      <p:cBhvr>
                                        <p:cTn id="174" dur="300"/>
                                        <p:tgtEl>
                                          <p:spTgt spid="88"/>
                                        </p:tgtEl>
                                      </p:cBhvr>
                                    </p:animEffect>
                                  </p:childTnLst>
                                </p:cTn>
                              </p:par>
                            </p:childTnLst>
                          </p:cTn>
                        </p:par>
                        <p:par>
                          <p:cTn id="175" fill="hold">
                            <p:stCondLst>
                              <p:cond delay="6850"/>
                            </p:stCondLst>
                            <p:childTnLst>
                              <p:par>
                                <p:cTn id="176" presetID="22" presetClass="entr" presetSubtype="1" fill="hold" grpId="0" nodeType="afterEffect">
                                  <p:stCondLst>
                                    <p:cond delay="0"/>
                                  </p:stCondLst>
                                  <p:childTnLst>
                                    <p:set>
                                      <p:cBhvr>
                                        <p:cTn id="177" dur="1" fill="hold">
                                          <p:stCondLst>
                                            <p:cond delay="0"/>
                                          </p:stCondLst>
                                        </p:cTn>
                                        <p:tgtEl>
                                          <p:spTgt spid="89"/>
                                        </p:tgtEl>
                                        <p:attrNameLst>
                                          <p:attrName>style.visibility</p:attrName>
                                        </p:attrNameLst>
                                      </p:cBhvr>
                                      <p:to>
                                        <p:strVal val="visible"/>
                                      </p:to>
                                    </p:set>
                                    <p:animEffect transition="in" filter="wipe(up)">
                                      <p:cBhvr>
                                        <p:cTn id="178" dur="400"/>
                                        <p:tgtEl>
                                          <p:spTgt spid="89"/>
                                        </p:tgtEl>
                                      </p:cBhvr>
                                    </p:animEffect>
                                  </p:childTnLst>
                                </p:cTn>
                              </p:par>
                            </p:childTnLst>
                          </p:cTn>
                        </p:par>
                        <p:par>
                          <p:cTn id="179" fill="hold">
                            <p:stCondLst>
                              <p:cond delay="7250"/>
                            </p:stCondLst>
                            <p:childTnLst>
                              <p:par>
                                <p:cTn id="180" presetID="31" presetClass="entr" presetSubtype="0" fill="hold" grpId="0" nodeType="afterEffect">
                                  <p:stCondLst>
                                    <p:cond delay="0"/>
                                  </p:stCondLst>
                                  <p:childTnLst>
                                    <p:set>
                                      <p:cBhvr>
                                        <p:cTn id="181" dur="1" fill="hold">
                                          <p:stCondLst>
                                            <p:cond delay="0"/>
                                          </p:stCondLst>
                                        </p:cTn>
                                        <p:tgtEl>
                                          <p:spTgt spid="94"/>
                                        </p:tgtEl>
                                        <p:attrNameLst>
                                          <p:attrName>style.visibility</p:attrName>
                                        </p:attrNameLst>
                                      </p:cBhvr>
                                      <p:to>
                                        <p:strVal val="visible"/>
                                      </p:to>
                                    </p:set>
                                    <p:anim calcmode="lin" valueType="num">
                                      <p:cBhvr>
                                        <p:cTn id="182" dur="300" fill="hold"/>
                                        <p:tgtEl>
                                          <p:spTgt spid="94"/>
                                        </p:tgtEl>
                                        <p:attrNameLst>
                                          <p:attrName>ppt_w</p:attrName>
                                        </p:attrNameLst>
                                      </p:cBhvr>
                                      <p:tavLst>
                                        <p:tav tm="0">
                                          <p:val>
                                            <p:fltVal val="0"/>
                                          </p:val>
                                        </p:tav>
                                        <p:tav tm="100000">
                                          <p:val>
                                            <p:strVal val="#ppt_w"/>
                                          </p:val>
                                        </p:tav>
                                      </p:tavLst>
                                    </p:anim>
                                    <p:anim calcmode="lin" valueType="num">
                                      <p:cBhvr>
                                        <p:cTn id="183" dur="300" fill="hold"/>
                                        <p:tgtEl>
                                          <p:spTgt spid="94"/>
                                        </p:tgtEl>
                                        <p:attrNameLst>
                                          <p:attrName>ppt_h</p:attrName>
                                        </p:attrNameLst>
                                      </p:cBhvr>
                                      <p:tavLst>
                                        <p:tav tm="0">
                                          <p:val>
                                            <p:fltVal val="0"/>
                                          </p:val>
                                        </p:tav>
                                        <p:tav tm="100000">
                                          <p:val>
                                            <p:strVal val="#ppt_h"/>
                                          </p:val>
                                        </p:tav>
                                      </p:tavLst>
                                    </p:anim>
                                    <p:anim calcmode="lin" valueType="num">
                                      <p:cBhvr>
                                        <p:cTn id="184" dur="300" fill="hold"/>
                                        <p:tgtEl>
                                          <p:spTgt spid="94"/>
                                        </p:tgtEl>
                                        <p:attrNameLst>
                                          <p:attrName>style.rotation</p:attrName>
                                        </p:attrNameLst>
                                      </p:cBhvr>
                                      <p:tavLst>
                                        <p:tav tm="0">
                                          <p:val>
                                            <p:fltVal val="90"/>
                                          </p:val>
                                        </p:tav>
                                        <p:tav tm="100000">
                                          <p:val>
                                            <p:fltVal val="0"/>
                                          </p:val>
                                        </p:tav>
                                      </p:tavLst>
                                    </p:anim>
                                    <p:animEffect transition="in" filter="fade">
                                      <p:cBhvr>
                                        <p:cTn id="185" dur="300"/>
                                        <p:tgtEl>
                                          <p:spTgt spid="94"/>
                                        </p:tgtEl>
                                      </p:cBhvr>
                                    </p:animEffect>
                                  </p:childTnLst>
                                </p:cTn>
                              </p:par>
                              <p:par>
                                <p:cTn id="186" presetID="2" presetClass="entr" presetSubtype="2" fill="hold" grpId="0" nodeType="withEffect">
                                  <p:stCondLst>
                                    <p:cond delay="0"/>
                                  </p:stCondLst>
                                  <p:childTnLst>
                                    <p:set>
                                      <p:cBhvr>
                                        <p:cTn id="187" dur="1" fill="hold">
                                          <p:stCondLst>
                                            <p:cond delay="0"/>
                                          </p:stCondLst>
                                        </p:cTn>
                                        <p:tgtEl>
                                          <p:spTgt spid="95"/>
                                        </p:tgtEl>
                                        <p:attrNameLst>
                                          <p:attrName>style.visibility</p:attrName>
                                        </p:attrNameLst>
                                      </p:cBhvr>
                                      <p:to>
                                        <p:strVal val="visible"/>
                                      </p:to>
                                    </p:set>
                                    <p:anim calcmode="lin" valueType="num">
                                      <p:cBhvr additive="base">
                                        <p:cTn id="188" dur="400" fill="hold"/>
                                        <p:tgtEl>
                                          <p:spTgt spid="95"/>
                                        </p:tgtEl>
                                        <p:attrNameLst>
                                          <p:attrName>ppt_x</p:attrName>
                                        </p:attrNameLst>
                                      </p:cBhvr>
                                      <p:tavLst>
                                        <p:tav tm="0">
                                          <p:val>
                                            <p:strVal val="1+#ppt_w/2"/>
                                          </p:val>
                                        </p:tav>
                                        <p:tav tm="100000">
                                          <p:val>
                                            <p:strVal val="#ppt_x"/>
                                          </p:val>
                                        </p:tav>
                                      </p:tavLst>
                                    </p:anim>
                                    <p:anim calcmode="lin" valueType="num">
                                      <p:cBhvr additive="base">
                                        <p:cTn id="189" dur="400" fill="hold"/>
                                        <p:tgtEl>
                                          <p:spTgt spid="95"/>
                                        </p:tgtEl>
                                        <p:attrNameLst>
                                          <p:attrName>ppt_y</p:attrName>
                                        </p:attrNameLst>
                                      </p:cBhvr>
                                      <p:tavLst>
                                        <p:tav tm="0">
                                          <p:val>
                                            <p:strVal val="#ppt_y"/>
                                          </p:val>
                                        </p:tav>
                                        <p:tav tm="100000">
                                          <p:val>
                                            <p:strVal val="#ppt_y"/>
                                          </p:val>
                                        </p:tav>
                                      </p:tavLst>
                                    </p:anim>
                                  </p:childTnLst>
                                </p:cTn>
                              </p:par>
                            </p:childTnLst>
                          </p:cTn>
                        </p:par>
                        <p:par>
                          <p:cTn id="190" fill="hold">
                            <p:stCondLst>
                              <p:cond delay="7650"/>
                            </p:stCondLst>
                            <p:childTnLst>
                              <p:par>
                                <p:cTn id="191" presetID="22" presetClass="entr" presetSubtype="4" fill="hold" grpId="0" nodeType="afterEffect">
                                  <p:stCondLst>
                                    <p:cond delay="0"/>
                                  </p:stCondLst>
                                  <p:childTnLst>
                                    <p:set>
                                      <p:cBhvr>
                                        <p:cTn id="192" dur="1" fill="hold">
                                          <p:stCondLst>
                                            <p:cond delay="0"/>
                                          </p:stCondLst>
                                        </p:cTn>
                                        <p:tgtEl>
                                          <p:spTgt spid="104"/>
                                        </p:tgtEl>
                                        <p:attrNameLst>
                                          <p:attrName>style.visibility</p:attrName>
                                        </p:attrNameLst>
                                      </p:cBhvr>
                                      <p:to>
                                        <p:strVal val="visible"/>
                                      </p:to>
                                    </p:set>
                                    <p:animEffect transition="in" filter="wipe(down)">
                                      <p:cBhvr>
                                        <p:cTn id="193" dur="300"/>
                                        <p:tgtEl>
                                          <p:spTgt spid="104"/>
                                        </p:tgtEl>
                                      </p:cBhvr>
                                    </p:animEffect>
                                  </p:childTnLst>
                                </p:cTn>
                              </p:par>
                            </p:childTnLst>
                          </p:cTn>
                        </p:par>
                        <p:par>
                          <p:cTn id="194" fill="hold">
                            <p:stCondLst>
                              <p:cond delay="7950"/>
                            </p:stCondLst>
                            <p:childTnLst>
                              <p:par>
                                <p:cTn id="195" presetID="22" presetClass="entr" presetSubtype="1" fill="hold" grpId="0" nodeType="afterEffect">
                                  <p:stCondLst>
                                    <p:cond delay="0"/>
                                  </p:stCondLst>
                                  <p:childTnLst>
                                    <p:set>
                                      <p:cBhvr>
                                        <p:cTn id="196" dur="1" fill="hold">
                                          <p:stCondLst>
                                            <p:cond delay="0"/>
                                          </p:stCondLst>
                                        </p:cTn>
                                        <p:tgtEl>
                                          <p:spTgt spid="108"/>
                                        </p:tgtEl>
                                        <p:attrNameLst>
                                          <p:attrName>style.visibility</p:attrName>
                                        </p:attrNameLst>
                                      </p:cBhvr>
                                      <p:to>
                                        <p:strVal val="visible"/>
                                      </p:to>
                                    </p:set>
                                    <p:animEffect transition="in" filter="wipe(up)">
                                      <p:cBhvr>
                                        <p:cTn id="197" dur="400"/>
                                        <p:tgtEl>
                                          <p:spTgt spid="108"/>
                                        </p:tgtEl>
                                      </p:cBhvr>
                                    </p:animEffect>
                                  </p:childTnLst>
                                </p:cTn>
                              </p:par>
                            </p:childTnLst>
                          </p:cTn>
                        </p:par>
                        <p:par>
                          <p:cTn id="198" fill="hold">
                            <p:stCondLst>
                              <p:cond delay="8350"/>
                            </p:stCondLst>
                            <p:childTnLst>
                              <p:par>
                                <p:cTn id="199" presetID="31" presetClass="entr" presetSubtype="0" fill="hold" grpId="0" nodeType="afterEffect">
                                  <p:stCondLst>
                                    <p:cond delay="0"/>
                                  </p:stCondLst>
                                  <p:childTnLst>
                                    <p:set>
                                      <p:cBhvr>
                                        <p:cTn id="200" dur="1" fill="hold">
                                          <p:stCondLst>
                                            <p:cond delay="0"/>
                                          </p:stCondLst>
                                        </p:cTn>
                                        <p:tgtEl>
                                          <p:spTgt spid="111"/>
                                        </p:tgtEl>
                                        <p:attrNameLst>
                                          <p:attrName>style.visibility</p:attrName>
                                        </p:attrNameLst>
                                      </p:cBhvr>
                                      <p:to>
                                        <p:strVal val="visible"/>
                                      </p:to>
                                    </p:set>
                                    <p:anim calcmode="lin" valueType="num">
                                      <p:cBhvr>
                                        <p:cTn id="201" dur="300" fill="hold"/>
                                        <p:tgtEl>
                                          <p:spTgt spid="111"/>
                                        </p:tgtEl>
                                        <p:attrNameLst>
                                          <p:attrName>ppt_w</p:attrName>
                                        </p:attrNameLst>
                                      </p:cBhvr>
                                      <p:tavLst>
                                        <p:tav tm="0">
                                          <p:val>
                                            <p:fltVal val="0"/>
                                          </p:val>
                                        </p:tav>
                                        <p:tav tm="100000">
                                          <p:val>
                                            <p:strVal val="#ppt_w"/>
                                          </p:val>
                                        </p:tav>
                                      </p:tavLst>
                                    </p:anim>
                                    <p:anim calcmode="lin" valueType="num">
                                      <p:cBhvr>
                                        <p:cTn id="202" dur="300" fill="hold"/>
                                        <p:tgtEl>
                                          <p:spTgt spid="111"/>
                                        </p:tgtEl>
                                        <p:attrNameLst>
                                          <p:attrName>ppt_h</p:attrName>
                                        </p:attrNameLst>
                                      </p:cBhvr>
                                      <p:tavLst>
                                        <p:tav tm="0">
                                          <p:val>
                                            <p:fltVal val="0"/>
                                          </p:val>
                                        </p:tav>
                                        <p:tav tm="100000">
                                          <p:val>
                                            <p:strVal val="#ppt_h"/>
                                          </p:val>
                                        </p:tav>
                                      </p:tavLst>
                                    </p:anim>
                                    <p:anim calcmode="lin" valueType="num">
                                      <p:cBhvr>
                                        <p:cTn id="203" dur="300" fill="hold"/>
                                        <p:tgtEl>
                                          <p:spTgt spid="111"/>
                                        </p:tgtEl>
                                        <p:attrNameLst>
                                          <p:attrName>style.rotation</p:attrName>
                                        </p:attrNameLst>
                                      </p:cBhvr>
                                      <p:tavLst>
                                        <p:tav tm="0">
                                          <p:val>
                                            <p:fltVal val="90"/>
                                          </p:val>
                                        </p:tav>
                                        <p:tav tm="100000">
                                          <p:val>
                                            <p:fltVal val="0"/>
                                          </p:val>
                                        </p:tav>
                                      </p:tavLst>
                                    </p:anim>
                                    <p:animEffect transition="in" filter="fade">
                                      <p:cBhvr>
                                        <p:cTn id="204" dur="300"/>
                                        <p:tgtEl>
                                          <p:spTgt spid="111"/>
                                        </p:tgtEl>
                                      </p:cBhvr>
                                    </p:animEffect>
                                  </p:childTnLst>
                                </p:cTn>
                              </p:par>
                              <p:par>
                                <p:cTn id="205" presetID="2" presetClass="entr" presetSubtype="2" fill="hold" grpId="0" nodeType="withEffect">
                                  <p:stCondLst>
                                    <p:cond delay="0"/>
                                  </p:stCondLst>
                                  <p:childTnLst>
                                    <p:set>
                                      <p:cBhvr>
                                        <p:cTn id="206" dur="1" fill="hold">
                                          <p:stCondLst>
                                            <p:cond delay="0"/>
                                          </p:stCondLst>
                                        </p:cTn>
                                        <p:tgtEl>
                                          <p:spTgt spid="112"/>
                                        </p:tgtEl>
                                        <p:attrNameLst>
                                          <p:attrName>style.visibility</p:attrName>
                                        </p:attrNameLst>
                                      </p:cBhvr>
                                      <p:to>
                                        <p:strVal val="visible"/>
                                      </p:to>
                                    </p:set>
                                    <p:anim calcmode="lin" valueType="num">
                                      <p:cBhvr additive="base">
                                        <p:cTn id="207" dur="400" fill="hold"/>
                                        <p:tgtEl>
                                          <p:spTgt spid="112"/>
                                        </p:tgtEl>
                                        <p:attrNameLst>
                                          <p:attrName>ppt_x</p:attrName>
                                        </p:attrNameLst>
                                      </p:cBhvr>
                                      <p:tavLst>
                                        <p:tav tm="0">
                                          <p:val>
                                            <p:strVal val="1+#ppt_w/2"/>
                                          </p:val>
                                        </p:tav>
                                        <p:tav tm="100000">
                                          <p:val>
                                            <p:strVal val="#ppt_x"/>
                                          </p:val>
                                        </p:tav>
                                      </p:tavLst>
                                    </p:anim>
                                    <p:anim calcmode="lin" valueType="num">
                                      <p:cBhvr additive="base">
                                        <p:cTn id="208" dur="400" fill="hold"/>
                                        <p:tgtEl>
                                          <p:spTgt spid="112"/>
                                        </p:tgtEl>
                                        <p:attrNameLst>
                                          <p:attrName>ppt_y</p:attrName>
                                        </p:attrNameLst>
                                      </p:cBhvr>
                                      <p:tavLst>
                                        <p:tav tm="0">
                                          <p:val>
                                            <p:strVal val="#ppt_y"/>
                                          </p:val>
                                        </p:tav>
                                        <p:tav tm="100000">
                                          <p:val>
                                            <p:strVal val="#ppt_y"/>
                                          </p:val>
                                        </p:tav>
                                      </p:tavLst>
                                    </p:anim>
                                  </p:childTnLst>
                                </p:cTn>
                              </p:par>
                            </p:childTnLst>
                          </p:cTn>
                        </p:par>
                        <p:par>
                          <p:cTn id="209" fill="hold">
                            <p:stCondLst>
                              <p:cond delay="8750"/>
                            </p:stCondLst>
                            <p:childTnLst>
                              <p:par>
                                <p:cTn id="210" presetID="22" presetClass="entr" presetSubtype="4" fill="hold" grpId="0" nodeType="afterEffect">
                                  <p:stCondLst>
                                    <p:cond delay="0"/>
                                  </p:stCondLst>
                                  <p:childTnLst>
                                    <p:set>
                                      <p:cBhvr>
                                        <p:cTn id="211" dur="1" fill="hold">
                                          <p:stCondLst>
                                            <p:cond delay="0"/>
                                          </p:stCondLst>
                                        </p:cTn>
                                        <p:tgtEl>
                                          <p:spTgt spid="81"/>
                                        </p:tgtEl>
                                        <p:attrNameLst>
                                          <p:attrName>style.visibility</p:attrName>
                                        </p:attrNameLst>
                                      </p:cBhvr>
                                      <p:to>
                                        <p:strVal val="visible"/>
                                      </p:to>
                                    </p:set>
                                    <p:animEffect transition="in" filter="wipe(down)">
                                      <p:cBhvr>
                                        <p:cTn id="212" dur="300"/>
                                        <p:tgtEl>
                                          <p:spTgt spid="81"/>
                                        </p:tgtEl>
                                      </p:cBhvr>
                                    </p:animEffect>
                                  </p:childTnLst>
                                </p:cTn>
                              </p:par>
                            </p:childTnLst>
                          </p:cTn>
                        </p:par>
                        <p:par>
                          <p:cTn id="213" fill="hold">
                            <p:stCondLst>
                              <p:cond delay="9050"/>
                            </p:stCondLst>
                            <p:childTnLst>
                              <p:par>
                                <p:cTn id="214" presetID="22" presetClass="entr" presetSubtype="1" fill="hold" grpId="0" nodeType="afterEffect">
                                  <p:stCondLst>
                                    <p:cond delay="0"/>
                                  </p:stCondLst>
                                  <p:childTnLst>
                                    <p:set>
                                      <p:cBhvr>
                                        <p:cTn id="215" dur="1" fill="hold">
                                          <p:stCondLst>
                                            <p:cond delay="0"/>
                                          </p:stCondLst>
                                        </p:cTn>
                                        <p:tgtEl>
                                          <p:spTgt spid="84"/>
                                        </p:tgtEl>
                                        <p:attrNameLst>
                                          <p:attrName>style.visibility</p:attrName>
                                        </p:attrNameLst>
                                      </p:cBhvr>
                                      <p:to>
                                        <p:strVal val="visible"/>
                                      </p:to>
                                    </p:set>
                                    <p:animEffect transition="in" filter="wipe(up)">
                                      <p:cBhvr>
                                        <p:cTn id="216" dur="400"/>
                                        <p:tgtEl>
                                          <p:spTgt spid="84"/>
                                        </p:tgtEl>
                                      </p:cBhvr>
                                    </p:animEffect>
                                  </p:childTnLst>
                                </p:cTn>
                              </p:par>
                            </p:childTnLst>
                          </p:cTn>
                        </p:par>
                        <p:par>
                          <p:cTn id="217" fill="hold">
                            <p:stCondLst>
                              <p:cond delay="9450"/>
                            </p:stCondLst>
                            <p:childTnLst>
                              <p:par>
                                <p:cTn id="218" presetID="31" presetClass="entr" presetSubtype="0" fill="hold" grpId="0" nodeType="afterEffect">
                                  <p:stCondLst>
                                    <p:cond delay="0"/>
                                  </p:stCondLst>
                                  <p:childTnLst>
                                    <p:set>
                                      <p:cBhvr>
                                        <p:cTn id="219" dur="1" fill="hold">
                                          <p:stCondLst>
                                            <p:cond delay="0"/>
                                          </p:stCondLst>
                                        </p:cTn>
                                        <p:tgtEl>
                                          <p:spTgt spid="106"/>
                                        </p:tgtEl>
                                        <p:attrNameLst>
                                          <p:attrName>style.visibility</p:attrName>
                                        </p:attrNameLst>
                                      </p:cBhvr>
                                      <p:to>
                                        <p:strVal val="visible"/>
                                      </p:to>
                                    </p:set>
                                    <p:anim calcmode="lin" valueType="num">
                                      <p:cBhvr>
                                        <p:cTn id="220" dur="300" fill="hold"/>
                                        <p:tgtEl>
                                          <p:spTgt spid="106"/>
                                        </p:tgtEl>
                                        <p:attrNameLst>
                                          <p:attrName>ppt_w</p:attrName>
                                        </p:attrNameLst>
                                      </p:cBhvr>
                                      <p:tavLst>
                                        <p:tav tm="0">
                                          <p:val>
                                            <p:fltVal val="0"/>
                                          </p:val>
                                        </p:tav>
                                        <p:tav tm="100000">
                                          <p:val>
                                            <p:strVal val="#ppt_w"/>
                                          </p:val>
                                        </p:tav>
                                      </p:tavLst>
                                    </p:anim>
                                    <p:anim calcmode="lin" valueType="num">
                                      <p:cBhvr>
                                        <p:cTn id="221" dur="300" fill="hold"/>
                                        <p:tgtEl>
                                          <p:spTgt spid="106"/>
                                        </p:tgtEl>
                                        <p:attrNameLst>
                                          <p:attrName>ppt_h</p:attrName>
                                        </p:attrNameLst>
                                      </p:cBhvr>
                                      <p:tavLst>
                                        <p:tav tm="0">
                                          <p:val>
                                            <p:fltVal val="0"/>
                                          </p:val>
                                        </p:tav>
                                        <p:tav tm="100000">
                                          <p:val>
                                            <p:strVal val="#ppt_h"/>
                                          </p:val>
                                        </p:tav>
                                      </p:tavLst>
                                    </p:anim>
                                    <p:anim calcmode="lin" valueType="num">
                                      <p:cBhvr>
                                        <p:cTn id="222" dur="300" fill="hold"/>
                                        <p:tgtEl>
                                          <p:spTgt spid="106"/>
                                        </p:tgtEl>
                                        <p:attrNameLst>
                                          <p:attrName>style.rotation</p:attrName>
                                        </p:attrNameLst>
                                      </p:cBhvr>
                                      <p:tavLst>
                                        <p:tav tm="0">
                                          <p:val>
                                            <p:fltVal val="90"/>
                                          </p:val>
                                        </p:tav>
                                        <p:tav tm="100000">
                                          <p:val>
                                            <p:fltVal val="0"/>
                                          </p:val>
                                        </p:tav>
                                      </p:tavLst>
                                    </p:anim>
                                    <p:animEffect transition="in" filter="fade">
                                      <p:cBhvr>
                                        <p:cTn id="223" dur="300"/>
                                        <p:tgtEl>
                                          <p:spTgt spid="106"/>
                                        </p:tgtEl>
                                      </p:cBhvr>
                                    </p:animEffect>
                                  </p:childTnLst>
                                </p:cTn>
                              </p:par>
                              <p:par>
                                <p:cTn id="224" presetID="2" presetClass="entr" presetSubtype="2" fill="hold" grpId="0" nodeType="withEffect">
                                  <p:stCondLst>
                                    <p:cond delay="0"/>
                                  </p:stCondLst>
                                  <p:childTnLst>
                                    <p:set>
                                      <p:cBhvr>
                                        <p:cTn id="225" dur="1" fill="hold">
                                          <p:stCondLst>
                                            <p:cond delay="0"/>
                                          </p:stCondLst>
                                        </p:cTn>
                                        <p:tgtEl>
                                          <p:spTgt spid="107"/>
                                        </p:tgtEl>
                                        <p:attrNameLst>
                                          <p:attrName>style.visibility</p:attrName>
                                        </p:attrNameLst>
                                      </p:cBhvr>
                                      <p:to>
                                        <p:strVal val="visible"/>
                                      </p:to>
                                    </p:set>
                                    <p:anim calcmode="lin" valueType="num">
                                      <p:cBhvr additive="base">
                                        <p:cTn id="226" dur="400" fill="hold"/>
                                        <p:tgtEl>
                                          <p:spTgt spid="107"/>
                                        </p:tgtEl>
                                        <p:attrNameLst>
                                          <p:attrName>ppt_x</p:attrName>
                                        </p:attrNameLst>
                                      </p:cBhvr>
                                      <p:tavLst>
                                        <p:tav tm="0">
                                          <p:val>
                                            <p:strVal val="1+#ppt_w/2"/>
                                          </p:val>
                                        </p:tav>
                                        <p:tav tm="100000">
                                          <p:val>
                                            <p:strVal val="#ppt_x"/>
                                          </p:val>
                                        </p:tav>
                                      </p:tavLst>
                                    </p:anim>
                                    <p:anim calcmode="lin" valueType="num">
                                      <p:cBhvr additive="base">
                                        <p:cTn id="227" dur="400" fill="hold"/>
                                        <p:tgtEl>
                                          <p:spTgt spid="107"/>
                                        </p:tgtEl>
                                        <p:attrNameLst>
                                          <p:attrName>ppt_y</p:attrName>
                                        </p:attrNameLst>
                                      </p:cBhvr>
                                      <p:tavLst>
                                        <p:tav tm="0">
                                          <p:val>
                                            <p:strVal val="#ppt_y"/>
                                          </p:val>
                                        </p:tav>
                                        <p:tav tm="100000">
                                          <p:val>
                                            <p:strVal val="#ppt_y"/>
                                          </p:val>
                                        </p:tav>
                                      </p:tavLst>
                                    </p:anim>
                                  </p:childTnLst>
                                </p:cTn>
                              </p:par>
                            </p:childTnLst>
                          </p:cTn>
                        </p:par>
                        <p:par>
                          <p:cTn id="228" fill="hold">
                            <p:stCondLst>
                              <p:cond delay="9850"/>
                            </p:stCondLst>
                            <p:childTnLst>
                              <p:par>
                                <p:cTn id="229" presetID="22" presetClass="entr" presetSubtype="4" fill="hold" grpId="0" nodeType="afterEffect">
                                  <p:stCondLst>
                                    <p:cond delay="0"/>
                                  </p:stCondLst>
                                  <p:childTnLst>
                                    <p:set>
                                      <p:cBhvr>
                                        <p:cTn id="230" dur="1" fill="hold">
                                          <p:stCondLst>
                                            <p:cond delay="0"/>
                                          </p:stCondLst>
                                        </p:cTn>
                                        <p:tgtEl>
                                          <p:spTgt spid="90"/>
                                        </p:tgtEl>
                                        <p:attrNameLst>
                                          <p:attrName>style.visibility</p:attrName>
                                        </p:attrNameLst>
                                      </p:cBhvr>
                                      <p:to>
                                        <p:strVal val="visible"/>
                                      </p:to>
                                    </p:set>
                                    <p:animEffect transition="in" filter="wipe(down)">
                                      <p:cBhvr>
                                        <p:cTn id="231" dur="300"/>
                                        <p:tgtEl>
                                          <p:spTgt spid="90"/>
                                        </p:tgtEl>
                                      </p:cBhvr>
                                    </p:animEffect>
                                  </p:childTnLst>
                                </p:cTn>
                              </p:par>
                            </p:childTnLst>
                          </p:cTn>
                        </p:par>
                        <p:par>
                          <p:cTn id="232" fill="hold">
                            <p:stCondLst>
                              <p:cond delay="10150"/>
                            </p:stCondLst>
                            <p:childTnLst>
                              <p:par>
                                <p:cTn id="233" presetID="22" presetClass="entr" presetSubtype="1" fill="hold" grpId="0" nodeType="afterEffect">
                                  <p:stCondLst>
                                    <p:cond delay="0"/>
                                  </p:stCondLst>
                                  <p:childTnLst>
                                    <p:set>
                                      <p:cBhvr>
                                        <p:cTn id="234" dur="1" fill="hold">
                                          <p:stCondLst>
                                            <p:cond delay="0"/>
                                          </p:stCondLst>
                                        </p:cTn>
                                        <p:tgtEl>
                                          <p:spTgt spid="91"/>
                                        </p:tgtEl>
                                        <p:attrNameLst>
                                          <p:attrName>style.visibility</p:attrName>
                                        </p:attrNameLst>
                                      </p:cBhvr>
                                      <p:to>
                                        <p:strVal val="visible"/>
                                      </p:to>
                                    </p:set>
                                    <p:animEffect transition="in" filter="wipe(up)">
                                      <p:cBhvr>
                                        <p:cTn id="235" dur="400"/>
                                        <p:tgtEl>
                                          <p:spTgt spid="91"/>
                                        </p:tgtEl>
                                      </p:cBhvr>
                                    </p:animEffect>
                                  </p:childTnLst>
                                </p:cTn>
                              </p:par>
                            </p:childTnLst>
                          </p:cTn>
                        </p:par>
                        <p:par>
                          <p:cTn id="236" fill="hold">
                            <p:stCondLst>
                              <p:cond delay="10550"/>
                            </p:stCondLst>
                            <p:childTnLst>
                              <p:par>
                                <p:cTn id="237" presetID="31" presetClass="entr" presetSubtype="0" fill="hold" grpId="0" nodeType="afterEffect">
                                  <p:stCondLst>
                                    <p:cond delay="0"/>
                                  </p:stCondLst>
                                  <p:childTnLst>
                                    <p:set>
                                      <p:cBhvr>
                                        <p:cTn id="238" dur="1" fill="hold">
                                          <p:stCondLst>
                                            <p:cond delay="0"/>
                                          </p:stCondLst>
                                        </p:cTn>
                                        <p:tgtEl>
                                          <p:spTgt spid="109"/>
                                        </p:tgtEl>
                                        <p:attrNameLst>
                                          <p:attrName>style.visibility</p:attrName>
                                        </p:attrNameLst>
                                      </p:cBhvr>
                                      <p:to>
                                        <p:strVal val="visible"/>
                                      </p:to>
                                    </p:set>
                                    <p:anim calcmode="lin" valueType="num">
                                      <p:cBhvr>
                                        <p:cTn id="239" dur="300" fill="hold"/>
                                        <p:tgtEl>
                                          <p:spTgt spid="109"/>
                                        </p:tgtEl>
                                        <p:attrNameLst>
                                          <p:attrName>ppt_w</p:attrName>
                                        </p:attrNameLst>
                                      </p:cBhvr>
                                      <p:tavLst>
                                        <p:tav tm="0">
                                          <p:val>
                                            <p:fltVal val="0"/>
                                          </p:val>
                                        </p:tav>
                                        <p:tav tm="100000">
                                          <p:val>
                                            <p:strVal val="#ppt_w"/>
                                          </p:val>
                                        </p:tav>
                                      </p:tavLst>
                                    </p:anim>
                                    <p:anim calcmode="lin" valueType="num">
                                      <p:cBhvr>
                                        <p:cTn id="240" dur="300" fill="hold"/>
                                        <p:tgtEl>
                                          <p:spTgt spid="109"/>
                                        </p:tgtEl>
                                        <p:attrNameLst>
                                          <p:attrName>ppt_h</p:attrName>
                                        </p:attrNameLst>
                                      </p:cBhvr>
                                      <p:tavLst>
                                        <p:tav tm="0">
                                          <p:val>
                                            <p:fltVal val="0"/>
                                          </p:val>
                                        </p:tav>
                                        <p:tav tm="100000">
                                          <p:val>
                                            <p:strVal val="#ppt_h"/>
                                          </p:val>
                                        </p:tav>
                                      </p:tavLst>
                                    </p:anim>
                                    <p:anim calcmode="lin" valueType="num">
                                      <p:cBhvr>
                                        <p:cTn id="241" dur="300" fill="hold"/>
                                        <p:tgtEl>
                                          <p:spTgt spid="109"/>
                                        </p:tgtEl>
                                        <p:attrNameLst>
                                          <p:attrName>style.rotation</p:attrName>
                                        </p:attrNameLst>
                                      </p:cBhvr>
                                      <p:tavLst>
                                        <p:tav tm="0">
                                          <p:val>
                                            <p:fltVal val="90"/>
                                          </p:val>
                                        </p:tav>
                                        <p:tav tm="100000">
                                          <p:val>
                                            <p:fltVal val="0"/>
                                          </p:val>
                                        </p:tav>
                                      </p:tavLst>
                                    </p:anim>
                                    <p:animEffect transition="in" filter="fade">
                                      <p:cBhvr>
                                        <p:cTn id="242" dur="300"/>
                                        <p:tgtEl>
                                          <p:spTgt spid="109"/>
                                        </p:tgtEl>
                                      </p:cBhvr>
                                    </p:animEffect>
                                  </p:childTnLst>
                                </p:cTn>
                              </p:par>
                              <p:par>
                                <p:cTn id="243" presetID="2" presetClass="entr" presetSubtype="2" fill="hold" grpId="0" nodeType="withEffect">
                                  <p:stCondLst>
                                    <p:cond delay="0"/>
                                  </p:stCondLst>
                                  <p:childTnLst>
                                    <p:set>
                                      <p:cBhvr>
                                        <p:cTn id="244" dur="1" fill="hold">
                                          <p:stCondLst>
                                            <p:cond delay="0"/>
                                          </p:stCondLst>
                                        </p:cTn>
                                        <p:tgtEl>
                                          <p:spTgt spid="110"/>
                                        </p:tgtEl>
                                        <p:attrNameLst>
                                          <p:attrName>style.visibility</p:attrName>
                                        </p:attrNameLst>
                                      </p:cBhvr>
                                      <p:to>
                                        <p:strVal val="visible"/>
                                      </p:to>
                                    </p:set>
                                    <p:anim calcmode="lin" valueType="num">
                                      <p:cBhvr additive="base">
                                        <p:cTn id="245" dur="400" fill="hold"/>
                                        <p:tgtEl>
                                          <p:spTgt spid="110"/>
                                        </p:tgtEl>
                                        <p:attrNameLst>
                                          <p:attrName>ppt_x</p:attrName>
                                        </p:attrNameLst>
                                      </p:cBhvr>
                                      <p:tavLst>
                                        <p:tav tm="0">
                                          <p:val>
                                            <p:strVal val="1+#ppt_w/2"/>
                                          </p:val>
                                        </p:tav>
                                        <p:tav tm="100000">
                                          <p:val>
                                            <p:strVal val="#ppt_x"/>
                                          </p:val>
                                        </p:tav>
                                      </p:tavLst>
                                    </p:anim>
                                    <p:anim calcmode="lin" valueType="num">
                                      <p:cBhvr additive="base">
                                        <p:cTn id="246" dur="400" fill="hold"/>
                                        <p:tgtEl>
                                          <p:spTgt spid="110"/>
                                        </p:tgtEl>
                                        <p:attrNameLst>
                                          <p:attrName>ppt_y</p:attrName>
                                        </p:attrNameLst>
                                      </p:cBhvr>
                                      <p:tavLst>
                                        <p:tav tm="0">
                                          <p:val>
                                            <p:strVal val="#ppt_y"/>
                                          </p:val>
                                        </p:tav>
                                        <p:tav tm="100000">
                                          <p:val>
                                            <p:strVal val="#ppt_y"/>
                                          </p:val>
                                        </p:tav>
                                      </p:tavLst>
                                    </p:anim>
                                  </p:childTnLst>
                                </p:cTn>
                              </p:par>
                              <p:par>
                                <p:cTn id="247" presetID="8" presetClass="emph" presetSubtype="0" repeatCount="indefinite" fill="hold" nodeType="withEffect">
                                  <p:stCondLst>
                                    <p:cond delay="0"/>
                                  </p:stCondLst>
                                  <p:childTnLst>
                                    <p:animRot by="21600000">
                                      <p:cBhvr>
                                        <p:cTn id="248" dur="5000" fill="hold"/>
                                        <p:tgtEl>
                                          <p:spTgt spid="5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6" grpId="0" animBg="1"/>
      <p:bldP spid="7" grpId="0" animBg="1"/>
      <p:bldP spid="60" grpId="0" animBg="1"/>
      <p:bldP spid="61" grpId="0" animBg="1"/>
      <p:bldP spid="74" grpId="0" animBg="1"/>
      <p:bldP spid="75" grpId="0" animBg="1"/>
      <p:bldP spid="81" grpId="0" animBg="1"/>
      <p:bldP spid="84" grpId="0" animBg="1"/>
      <p:bldP spid="90" grpId="0" animBg="1"/>
      <p:bldP spid="91" grpId="0" animBg="1"/>
      <p:bldP spid="96" grpId="0"/>
      <p:bldP spid="18" grpId="0"/>
      <p:bldP spid="97" grpId="0"/>
      <p:bldP spid="98" grpId="0"/>
      <p:bldP spid="99" grpId="0"/>
      <p:bldP spid="105" grpId="0"/>
      <p:bldP spid="106" grpId="0"/>
      <p:bldP spid="107" grpId="0"/>
      <p:bldP spid="109" grpId="0"/>
      <p:bldP spid="110" grpId="0"/>
      <p:bldP spid="68" grpId="0" animBg="1"/>
      <p:bldP spid="69" grpId="0" animBg="1"/>
      <p:bldP spid="70" grpId="0"/>
      <p:bldP spid="71" grpId="0"/>
      <p:bldP spid="88" grpId="0" animBg="1"/>
      <p:bldP spid="89" grpId="0" animBg="1"/>
      <p:bldP spid="94" grpId="0"/>
      <p:bldP spid="95" grpId="0"/>
      <p:bldP spid="104" grpId="0" animBg="1"/>
      <p:bldP spid="108" grpId="0" animBg="1"/>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1790700"/>
          </a:xfrm>
        </p:spPr>
        <p:txBody>
          <a:bodyPr/>
          <a:lstStyle/>
          <a:p>
            <a:pPr marL="0" indent="0">
              <a:buNone/>
              <a:defRPr/>
            </a:pPr>
            <a:r>
              <a:rPr kumimoji="1" lang="en-US" altLang="zh-CN" b="1" dirty="0" smtClean="0">
                <a:solidFill>
                  <a:schemeClr val="accent1"/>
                </a:solidFill>
                <a:latin typeface="+mn-ea"/>
              </a:rPr>
              <a:t>6.1.4 </a:t>
            </a:r>
            <a:r>
              <a:rPr kumimoji="1" lang="zh-CN" altLang="en-US" b="1" dirty="0" smtClean="0">
                <a:solidFill>
                  <a:schemeClr val="accent1"/>
                </a:solidFill>
                <a:latin typeface="+mn-ea"/>
              </a:rPr>
              <a:t>弹窗与调试</a:t>
            </a:r>
            <a:endParaRPr kumimoji="1" lang="en-US" altLang="zh-CN" b="1" dirty="0" smtClean="0">
              <a:solidFill>
                <a:schemeClr val="accent1"/>
              </a:solidFill>
              <a:latin typeface="+mn-ea"/>
            </a:endParaRPr>
          </a:p>
          <a:p>
            <a:pPr marL="0" indent="0">
              <a:buNone/>
              <a:defRPr/>
            </a:pPr>
            <a:r>
              <a:rPr lang="en-US" altLang="zh-CN" dirty="0" smtClean="0">
                <a:effectLst/>
                <a:latin typeface="+mn-ea"/>
              </a:rPr>
              <a:t>4. </a:t>
            </a:r>
            <a:r>
              <a:rPr lang="zh-CN" altLang="zh-CN" dirty="0" smtClean="0">
                <a:effectLst/>
                <a:latin typeface="+mn-ea"/>
              </a:rPr>
              <a:t>提示框</a:t>
            </a:r>
            <a:endParaRPr lang="en-US" altLang="zh-CN" dirty="0" smtClean="0">
              <a:effectLst/>
              <a:latin typeface="+mn-ea"/>
            </a:endParaRPr>
          </a:p>
          <a:p>
            <a:pPr marL="0" indent="0">
              <a:buNone/>
              <a:defRPr/>
            </a:pPr>
            <a:r>
              <a:rPr lang="zh-CN" altLang="en-US" dirty="0" smtClean="0">
                <a:effectLst/>
                <a:latin typeface="+mn-ea"/>
              </a:rPr>
              <a:t>格式：</a:t>
            </a:r>
            <a:endParaRPr lang="fr-FR" altLang="zh-CN" dirty="0" smtClean="0">
              <a:effectLst/>
              <a:latin typeface="+mn-ea"/>
            </a:endParaRPr>
          </a:p>
          <a:p>
            <a:pPr marL="0" indent="0">
              <a:buNone/>
              <a:defRPr/>
            </a:pPr>
            <a:r>
              <a:rPr lang="fr-FR" altLang="zh-CN" b="1" dirty="0" smtClean="0">
                <a:effectLst/>
                <a:latin typeface="+mn-ea"/>
              </a:rPr>
              <a:t>window.prompt("</a:t>
            </a:r>
            <a:r>
              <a:rPr lang="zh-CN" altLang="en-US" b="1" dirty="0" smtClean="0">
                <a:effectLst/>
                <a:latin typeface="+mn-ea"/>
              </a:rPr>
              <a:t>提示文字</a:t>
            </a:r>
            <a:r>
              <a:rPr lang="en-US" altLang="zh-CN" b="1" dirty="0" smtClean="0">
                <a:effectLst/>
                <a:latin typeface="+mn-ea"/>
              </a:rPr>
              <a:t>", "</a:t>
            </a:r>
            <a:r>
              <a:rPr lang="zh-CN" altLang="en-US" b="1" dirty="0" smtClean="0">
                <a:effectLst/>
                <a:latin typeface="+mn-ea"/>
              </a:rPr>
              <a:t>默认值</a:t>
            </a:r>
            <a:r>
              <a:rPr lang="en-US" altLang="zh-CN" b="1" dirty="0" smtClean="0">
                <a:effectLst/>
                <a:latin typeface="+mn-ea"/>
              </a:rPr>
              <a:t>");</a:t>
            </a:r>
            <a:endParaRPr lang="zh-CN" altLang="zh-CN" b="1" dirty="0" smtClean="0">
              <a:effectLst/>
              <a:latin typeface="+mn-ea"/>
            </a:endParaRPr>
          </a:p>
        </p:txBody>
      </p:sp>
      <p:sp>
        <p:nvSpPr>
          <p:cNvPr id="20484" name="AutoShape 3"/>
          <p:cNvSpPr>
            <a:spLocks noChangeArrowheads="1"/>
          </p:cNvSpPr>
          <p:nvPr/>
        </p:nvSpPr>
        <p:spPr bwMode="gray">
          <a:xfrm>
            <a:off x="2287588" y="2555462"/>
            <a:ext cx="7632700" cy="15128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&lt;script&gt;</a:t>
            </a:r>
          </a:p>
          <a:p>
            <a:pPr algn="l" eaLnBrk="1" hangingPunct="1"/>
            <a:r>
              <a:rPr kumimoji="1" lang="en-US" altLang="zh-CN" sz="2000">
                <a:solidFill>
                  <a:schemeClr val="accent2"/>
                </a:solidFill>
                <a:latin typeface="Arial" panose="020B0604020202020204" pitchFamily="34" charset="0"/>
              </a:rPr>
              <a:t>	var person=prompt("</a:t>
            </a:r>
            <a:r>
              <a:rPr kumimoji="1" lang="zh-CN" altLang="en-US" sz="2000">
                <a:solidFill>
                  <a:schemeClr val="accent2"/>
                </a:solidFill>
                <a:latin typeface="Arial" panose="020B0604020202020204" pitchFamily="34" charset="0"/>
              </a:rPr>
              <a:t>请输入你的名字</a:t>
            </a:r>
            <a:r>
              <a:rPr kumimoji="1" lang="en-US" altLang="zh-CN" sz="2000">
                <a:solidFill>
                  <a:schemeClr val="accent2"/>
                </a:solidFill>
                <a:latin typeface="Arial" panose="020B0604020202020204" pitchFamily="34" charset="0"/>
              </a:rPr>
              <a:t>","Harry Potter");</a:t>
            </a:r>
          </a:p>
          <a:p>
            <a:pPr algn="l" eaLnBrk="1" hangingPunct="1"/>
            <a:r>
              <a:rPr kumimoji="1" lang="en-US" altLang="zh-CN" sz="2000">
                <a:solidFill>
                  <a:schemeClr val="accent2"/>
                </a:solidFill>
                <a:latin typeface="Arial" panose="020B0604020202020204" pitchFamily="34" charset="0"/>
              </a:rPr>
              <a:t>	console.log(person);</a:t>
            </a:r>
          </a:p>
          <a:p>
            <a:pPr algn="l" eaLnBrk="1" hangingPunct="1"/>
            <a:r>
              <a:rPr kumimoji="1" lang="en-US" altLang="zh-CN" sz="2000">
                <a:solidFill>
                  <a:schemeClr val="accent2"/>
                </a:solidFill>
                <a:latin typeface="Arial" panose="020B0604020202020204" pitchFamily="34" charset="0"/>
              </a:rPr>
              <a:t>&lt;/script&gt;</a:t>
            </a:r>
          </a:p>
        </p:txBody>
      </p:sp>
      <p:pic>
        <p:nvPicPr>
          <p:cNvPr id="2048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124" y="4365104"/>
            <a:ext cx="4752975"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5235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17862" y="228600"/>
            <a:ext cx="8882634"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smtClean="0">
                <a:latin typeface="+mj-ea"/>
              </a:rPr>
              <a:t>JavaScript</a:t>
            </a:r>
            <a:endParaRPr lang="zh-CN" altLang="en-US" dirty="0">
              <a:latin typeface="+mj-ea"/>
            </a:endParaRPr>
          </a:p>
        </p:txBody>
      </p:sp>
      <p:sp>
        <p:nvSpPr>
          <p:cNvPr id="33797" name="Rectangle 5"/>
          <p:cNvSpPr>
            <a:spLocks noGrp="1" noChangeArrowheads="1"/>
          </p:cNvSpPr>
          <p:nvPr>
            <p:ph type="body" idx="1"/>
          </p:nvPr>
        </p:nvSpPr>
        <p:spPr>
          <a:xfrm>
            <a:off x="1561877" y="765176"/>
            <a:ext cx="8820150" cy="904875"/>
          </a:xfrm>
        </p:spPr>
        <p:txBody>
          <a:bodyPr/>
          <a:lstStyle/>
          <a:p>
            <a:pPr marL="0" indent="0">
              <a:buNone/>
              <a:defRPr/>
            </a:pPr>
            <a:r>
              <a:rPr kumimoji="1" lang="en-US" altLang="zh-CN" b="1" dirty="0" smtClean="0">
                <a:solidFill>
                  <a:schemeClr val="accent1"/>
                </a:solidFill>
                <a:latin typeface="+mn-ea"/>
              </a:rPr>
              <a:t>6.1.5 </a:t>
            </a:r>
            <a:r>
              <a:rPr kumimoji="1" lang="zh-CN" altLang="en-US" b="1" dirty="0" smtClean="0">
                <a:solidFill>
                  <a:schemeClr val="accent1"/>
                </a:solidFill>
                <a:latin typeface="+mn-ea"/>
              </a:rPr>
              <a:t>获取元素及操作内容</a:t>
            </a:r>
            <a:endParaRPr kumimoji="1" lang="en-US" altLang="zh-CN" b="1" dirty="0" smtClean="0">
              <a:solidFill>
                <a:schemeClr val="accent1"/>
              </a:solidFill>
              <a:latin typeface="+mn-ea"/>
            </a:endParaRPr>
          </a:p>
          <a:p>
            <a:pPr marL="0" indent="0">
              <a:buNone/>
              <a:defRPr/>
            </a:pPr>
            <a:r>
              <a:rPr lang="fr-FR" altLang="zh-CN" b="1" dirty="0" smtClean="0">
                <a:effectLst/>
                <a:latin typeface="+mn-ea"/>
              </a:rPr>
              <a:t>1. </a:t>
            </a:r>
            <a:r>
              <a:rPr lang="zh-CN" altLang="zh-CN" b="1" dirty="0" smtClean="0">
                <a:effectLst/>
                <a:latin typeface="+mn-ea"/>
              </a:rPr>
              <a:t>获取元素</a:t>
            </a:r>
          </a:p>
        </p:txBody>
      </p:sp>
      <p:pic>
        <p:nvPicPr>
          <p:cNvPr id="2150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0109" y="1250054"/>
            <a:ext cx="6522913" cy="522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1507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6"/>
            <a:ext cx="8820150" cy="904875"/>
          </a:xfrm>
        </p:spPr>
        <p:txBody>
          <a:bodyPr/>
          <a:lstStyle/>
          <a:p>
            <a:pPr marL="0" indent="0">
              <a:buNone/>
              <a:defRPr/>
            </a:pPr>
            <a:r>
              <a:rPr kumimoji="1" lang="en-US" altLang="zh-CN" b="1" dirty="0" smtClean="0">
                <a:solidFill>
                  <a:schemeClr val="accent1"/>
                </a:solidFill>
                <a:latin typeface="+mn-ea"/>
              </a:rPr>
              <a:t>6.1.5 </a:t>
            </a:r>
            <a:r>
              <a:rPr kumimoji="1" lang="zh-CN" altLang="en-US" b="1" dirty="0" smtClean="0">
                <a:solidFill>
                  <a:schemeClr val="accent1"/>
                </a:solidFill>
                <a:latin typeface="+mn-ea"/>
              </a:rPr>
              <a:t>获取元素及操作内容</a:t>
            </a:r>
            <a:endParaRPr kumimoji="1" lang="en-US" altLang="zh-CN" b="1" dirty="0" smtClean="0">
              <a:solidFill>
                <a:schemeClr val="accent1"/>
              </a:solidFill>
              <a:latin typeface="+mn-ea"/>
            </a:endParaRPr>
          </a:p>
          <a:p>
            <a:pPr marL="0" indent="0">
              <a:buNone/>
              <a:defRPr/>
            </a:pPr>
            <a:r>
              <a:rPr lang="fr-FR" altLang="zh-CN" b="1" dirty="0" smtClean="0">
                <a:effectLst/>
                <a:latin typeface="+mn-ea"/>
              </a:rPr>
              <a:t>1. </a:t>
            </a:r>
            <a:r>
              <a:rPr lang="zh-CN" altLang="zh-CN" b="1" dirty="0" smtClean="0">
                <a:effectLst/>
                <a:latin typeface="+mn-ea"/>
              </a:rPr>
              <a:t>获取元素</a:t>
            </a:r>
          </a:p>
        </p:txBody>
      </p:sp>
      <p:pic>
        <p:nvPicPr>
          <p:cNvPr id="225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5933" y="1772816"/>
            <a:ext cx="7849938" cy="343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42098586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6"/>
            <a:ext cx="8820150" cy="904875"/>
          </a:xfrm>
        </p:spPr>
        <p:txBody>
          <a:bodyPr/>
          <a:lstStyle/>
          <a:p>
            <a:pPr marL="0" indent="0">
              <a:buNone/>
              <a:defRPr/>
            </a:pPr>
            <a:r>
              <a:rPr kumimoji="1" lang="en-US" altLang="zh-CN" b="1" dirty="0" smtClean="0">
                <a:solidFill>
                  <a:schemeClr val="accent1"/>
                </a:solidFill>
                <a:latin typeface="+mn-ea"/>
              </a:rPr>
              <a:t>6.1.5 </a:t>
            </a:r>
            <a:r>
              <a:rPr kumimoji="1" lang="zh-CN" altLang="en-US" b="1" dirty="0" smtClean="0">
                <a:solidFill>
                  <a:schemeClr val="accent1"/>
                </a:solidFill>
                <a:latin typeface="+mn-ea"/>
              </a:rPr>
              <a:t>获取元素及操作内容</a:t>
            </a:r>
            <a:endParaRPr kumimoji="1" lang="en-US" altLang="zh-CN" b="1" dirty="0" smtClean="0">
              <a:solidFill>
                <a:schemeClr val="accent1"/>
              </a:solidFill>
              <a:latin typeface="+mn-ea"/>
            </a:endParaRPr>
          </a:p>
          <a:p>
            <a:pPr marL="0" indent="0">
              <a:buNone/>
              <a:defRPr/>
            </a:pPr>
            <a:r>
              <a:rPr lang="fr-FR" altLang="zh-CN" b="1" dirty="0" smtClean="0">
                <a:effectLst/>
                <a:latin typeface="+mn-ea"/>
              </a:rPr>
              <a:t>2. </a:t>
            </a:r>
            <a:r>
              <a:rPr lang="zh-CN" altLang="zh-CN" b="1" dirty="0" smtClean="0">
                <a:effectLst/>
                <a:latin typeface="+mn-ea"/>
              </a:rPr>
              <a:t>操作内容</a:t>
            </a:r>
          </a:p>
        </p:txBody>
      </p:sp>
      <p:pic>
        <p:nvPicPr>
          <p:cNvPr id="235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231" y="2276872"/>
            <a:ext cx="8280400"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19211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6"/>
            <a:ext cx="8820150" cy="904875"/>
          </a:xfrm>
        </p:spPr>
        <p:txBody>
          <a:bodyPr/>
          <a:lstStyle/>
          <a:p>
            <a:pPr marL="0" indent="0">
              <a:buNone/>
              <a:defRPr/>
            </a:pPr>
            <a:r>
              <a:rPr kumimoji="1" lang="en-US" altLang="zh-CN" b="1" dirty="0" smtClean="0">
                <a:solidFill>
                  <a:schemeClr val="accent1"/>
                </a:solidFill>
                <a:latin typeface="+mn-ea"/>
              </a:rPr>
              <a:t>6.1.6  DOM0</a:t>
            </a:r>
            <a:r>
              <a:rPr kumimoji="1" lang="zh-CN" altLang="en-US" b="1" dirty="0" smtClean="0">
                <a:solidFill>
                  <a:schemeClr val="accent1"/>
                </a:solidFill>
                <a:latin typeface="+mn-ea"/>
              </a:rPr>
              <a:t>级事件的简单认识</a:t>
            </a:r>
            <a:endParaRPr kumimoji="1" lang="en-US" altLang="zh-CN" b="1" dirty="0" smtClean="0">
              <a:solidFill>
                <a:schemeClr val="accent1"/>
              </a:solidFill>
              <a:latin typeface="+mn-ea"/>
            </a:endParaRPr>
          </a:p>
          <a:p>
            <a:pPr marL="0" indent="0">
              <a:buNone/>
              <a:defRPr/>
            </a:pPr>
            <a:r>
              <a:rPr lang="en-US" altLang="zh-CN" dirty="0" smtClean="0">
                <a:effectLst/>
                <a:latin typeface="+mn-ea"/>
              </a:rPr>
              <a:t>1. DOM</a:t>
            </a:r>
            <a:r>
              <a:rPr lang="zh-CN" altLang="zh-CN" dirty="0" smtClean="0">
                <a:effectLst/>
                <a:latin typeface="+mn-ea"/>
              </a:rPr>
              <a:t>级别与</a:t>
            </a:r>
            <a:r>
              <a:rPr lang="en-US" altLang="zh-CN" dirty="0" smtClean="0">
                <a:effectLst/>
                <a:latin typeface="+mn-ea"/>
              </a:rPr>
              <a:t>DOM</a:t>
            </a:r>
            <a:r>
              <a:rPr lang="zh-CN" altLang="zh-CN" dirty="0" smtClean="0">
                <a:effectLst/>
                <a:latin typeface="+mn-ea"/>
              </a:rPr>
              <a:t>事件</a:t>
            </a:r>
            <a:endParaRPr lang="zh-CN" altLang="zh-CN" b="1" dirty="0" smtClean="0">
              <a:effectLst/>
              <a:latin typeface="+mn-ea"/>
            </a:endParaRPr>
          </a:p>
        </p:txBody>
      </p:sp>
      <p:pic>
        <p:nvPicPr>
          <p:cNvPr id="24580" name="Picture 2" descr="图6-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395" y="2082801"/>
            <a:ext cx="6980237"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1303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4752057"/>
          </a:xfrm>
        </p:spPr>
        <p:txBody>
          <a:bodyPr/>
          <a:lstStyle/>
          <a:p>
            <a:pPr marL="0" indent="0">
              <a:buNone/>
              <a:defRPr/>
            </a:pPr>
            <a:r>
              <a:rPr kumimoji="1" lang="en-US" altLang="zh-CN" b="1" dirty="0" smtClean="0">
                <a:solidFill>
                  <a:schemeClr val="accent1"/>
                </a:solidFill>
                <a:latin typeface="+mn-ea"/>
              </a:rPr>
              <a:t>6.1.6  DOM0</a:t>
            </a:r>
            <a:r>
              <a:rPr kumimoji="1" lang="zh-CN" altLang="en-US" b="1" dirty="0" smtClean="0">
                <a:solidFill>
                  <a:schemeClr val="accent1"/>
                </a:solidFill>
                <a:latin typeface="+mn-ea"/>
              </a:rPr>
              <a:t>级事件的简单认识</a:t>
            </a:r>
            <a:endParaRPr kumimoji="1" lang="en-US" altLang="zh-CN" b="1" dirty="0" smtClean="0">
              <a:solidFill>
                <a:schemeClr val="accent1"/>
              </a:solidFill>
              <a:latin typeface="+mn-ea"/>
            </a:endParaRPr>
          </a:p>
          <a:p>
            <a:pPr marL="0" indent="0">
              <a:buNone/>
              <a:defRPr/>
            </a:pPr>
            <a:r>
              <a:rPr lang="en-US" altLang="zh-CN" dirty="0" smtClean="0">
                <a:effectLst/>
                <a:latin typeface="+mn-ea"/>
              </a:rPr>
              <a:t>2. HTML</a:t>
            </a:r>
            <a:r>
              <a:rPr lang="zh-CN" altLang="en-US" dirty="0" smtClean="0">
                <a:effectLst/>
                <a:latin typeface="+mn-ea"/>
              </a:rPr>
              <a:t>事件处理程序</a:t>
            </a:r>
            <a:endParaRPr lang="en-US" altLang="zh-CN"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endParaRPr lang="en-US" altLang="zh-CN" b="1" dirty="0" smtClean="0">
              <a:effectLst/>
              <a:latin typeface="+mn-ea"/>
            </a:endParaRPr>
          </a:p>
          <a:p>
            <a:pPr marL="0" indent="0">
              <a:buNone/>
              <a:defRPr/>
            </a:pPr>
            <a:r>
              <a:rPr lang="zh-CN" altLang="zh-CN" dirty="0" smtClean="0">
                <a:effectLst/>
                <a:latin typeface="+mn-ea"/>
              </a:rPr>
              <a:t>以上代码通过直接在</a:t>
            </a:r>
            <a:r>
              <a:rPr lang="fr-FR" altLang="zh-CN" dirty="0" smtClean="0">
                <a:effectLst/>
                <a:latin typeface="+mn-ea"/>
              </a:rPr>
              <a:t>HTML</a:t>
            </a:r>
            <a:r>
              <a:rPr lang="zh-CN" altLang="zh-CN" dirty="0" smtClean="0">
                <a:effectLst/>
                <a:latin typeface="+mn-ea"/>
              </a:rPr>
              <a:t>代码里定义了一个</a:t>
            </a:r>
            <a:r>
              <a:rPr lang="fr-FR" altLang="zh-CN" dirty="0" smtClean="0">
                <a:effectLst/>
                <a:latin typeface="+mn-ea"/>
              </a:rPr>
              <a:t>onclick</a:t>
            </a:r>
            <a:r>
              <a:rPr lang="zh-CN" altLang="zh-CN" dirty="0" smtClean="0">
                <a:effectLst/>
                <a:latin typeface="+mn-ea"/>
              </a:rPr>
              <a:t>的属性触发</a:t>
            </a:r>
            <a:r>
              <a:rPr lang="fr-FR" altLang="zh-CN" dirty="0" smtClean="0">
                <a:effectLst/>
                <a:latin typeface="+mn-ea"/>
              </a:rPr>
              <a:t>showFn</a:t>
            </a:r>
            <a:r>
              <a:rPr lang="zh-CN" altLang="zh-CN" dirty="0" smtClean="0">
                <a:effectLst/>
                <a:latin typeface="+mn-ea"/>
              </a:rPr>
              <a:t>方法，这样的事件处理程序最大的缺点就是</a:t>
            </a:r>
            <a:r>
              <a:rPr lang="fr-FR" altLang="zh-CN" dirty="0" smtClean="0">
                <a:effectLst/>
                <a:latin typeface="+mn-ea"/>
              </a:rPr>
              <a:t>HTML</a:t>
            </a:r>
            <a:r>
              <a:rPr lang="zh-CN" altLang="zh-CN" dirty="0" smtClean="0">
                <a:effectLst/>
                <a:latin typeface="+mn-ea"/>
              </a:rPr>
              <a:t>与</a:t>
            </a:r>
            <a:r>
              <a:rPr lang="fr-FR" altLang="zh-CN" dirty="0" smtClean="0">
                <a:effectLst/>
                <a:latin typeface="+mn-ea"/>
              </a:rPr>
              <a:t>JS</a:t>
            </a:r>
            <a:r>
              <a:rPr lang="zh-CN" altLang="zh-CN" dirty="0" smtClean="0">
                <a:effectLst/>
                <a:latin typeface="+mn-ea"/>
              </a:rPr>
              <a:t>强耦合，我们一旦需要修改函数名就得修改两个地方。当然其优点是不需要操作</a:t>
            </a:r>
            <a:r>
              <a:rPr lang="fr-FR" altLang="zh-CN" dirty="0" smtClean="0">
                <a:effectLst/>
                <a:latin typeface="+mn-ea"/>
              </a:rPr>
              <a:t>DOM</a:t>
            </a:r>
            <a:r>
              <a:rPr lang="zh-CN" altLang="zh-CN" dirty="0" smtClean="0">
                <a:effectLst/>
                <a:latin typeface="+mn-ea"/>
              </a:rPr>
              <a:t>来完成事件的绑定。</a:t>
            </a:r>
          </a:p>
          <a:p>
            <a:pPr marL="0" indent="0">
              <a:buNone/>
              <a:defRPr/>
            </a:pPr>
            <a:endParaRPr lang="zh-CN" altLang="zh-CN" b="1" dirty="0" smtClean="0">
              <a:effectLst/>
              <a:latin typeface="+mn-ea"/>
            </a:endParaRPr>
          </a:p>
        </p:txBody>
      </p:sp>
      <p:sp>
        <p:nvSpPr>
          <p:cNvPr id="25604" name="AutoShape 3"/>
          <p:cNvSpPr>
            <a:spLocks noChangeArrowheads="1"/>
          </p:cNvSpPr>
          <p:nvPr/>
        </p:nvSpPr>
        <p:spPr bwMode="gray">
          <a:xfrm>
            <a:off x="2353470" y="1586972"/>
            <a:ext cx="7273925" cy="23764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&lt;button type="button" </a:t>
            </a:r>
            <a:r>
              <a:rPr kumimoji="1" lang="en-US" altLang="zh-CN" sz="2000" dirty="0" err="1">
                <a:solidFill>
                  <a:schemeClr val="accent2"/>
                </a:solidFill>
                <a:latin typeface="Arial" panose="020B0604020202020204" pitchFamily="34" charset="0"/>
              </a:rPr>
              <a:t>onclick</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showFn</a:t>
            </a:r>
            <a:r>
              <a:rPr kumimoji="1" lang="en-US" altLang="zh-CN" sz="2000" dirty="0">
                <a:solidFill>
                  <a:schemeClr val="accent2"/>
                </a:solidFill>
                <a:latin typeface="Arial" panose="020B0604020202020204" pitchFamily="34" charset="0"/>
              </a:rPr>
              <a:t>()"&gt;&lt;/button&gt;</a:t>
            </a:r>
          </a:p>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    function </a:t>
            </a:r>
            <a:r>
              <a:rPr kumimoji="1" lang="en-US" altLang="zh-CN" sz="2000" dirty="0" err="1">
                <a:solidFill>
                  <a:schemeClr val="accent2"/>
                </a:solidFill>
                <a:latin typeface="Arial" panose="020B0604020202020204" pitchFamily="34" charset="0"/>
              </a:rPr>
              <a:t>showFn</a:t>
            </a:r>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        alert('Hello World');</a:t>
            </a:r>
          </a:p>
          <a:p>
            <a:pPr algn="l" eaLnBrk="1" hangingPunct="1"/>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385640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489869" y="765176"/>
            <a:ext cx="9180512" cy="2824163"/>
          </a:xfrm>
        </p:spPr>
        <p:txBody>
          <a:bodyPr/>
          <a:lstStyle/>
          <a:p>
            <a:pPr marL="0" indent="0">
              <a:buNone/>
              <a:defRPr/>
            </a:pPr>
            <a:r>
              <a:rPr kumimoji="1" lang="en-US" altLang="zh-CN" b="1" dirty="0" smtClean="0">
                <a:solidFill>
                  <a:schemeClr val="accent1"/>
                </a:solidFill>
                <a:latin typeface="+mn-ea"/>
              </a:rPr>
              <a:t>6.1.6  DOM0</a:t>
            </a:r>
            <a:r>
              <a:rPr kumimoji="1" lang="zh-CN" altLang="en-US" b="1" dirty="0" smtClean="0">
                <a:solidFill>
                  <a:schemeClr val="accent1"/>
                </a:solidFill>
                <a:latin typeface="+mn-ea"/>
              </a:rPr>
              <a:t>级事件的简单认识</a:t>
            </a:r>
            <a:endParaRPr kumimoji="1" lang="en-US" altLang="zh-CN" b="1" dirty="0" smtClean="0">
              <a:solidFill>
                <a:schemeClr val="accent1"/>
              </a:solidFill>
              <a:latin typeface="+mn-ea"/>
            </a:endParaRPr>
          </a:p>
          <a:p>
            <a:pPr marL="0" indent="0">
              <a:buNone/>
              <a:defRPr/>
            </a:pPr>
            <a:r>
              <a:rPr lang="fr-FR" altLang="zh-CN" b="1" dirty="0" smtClean="0">
                <a:effectLst/>
                <a:latin typeface="+mn-ea"/>
              </a:rPr>
              <a:t>3. DOM0</a:t>
            </a:r>
            <a:r>
              <a:rPr lang="zh-CN" altLang="zh-CN" b="1" dirty="0" smtClean="0">
                <a:effectLst/>
                <a:latin typeface="+mn-ea"/>
              </a:rPr>
              <a:t>级事件</a:t>
            </a:r>
          </a:p>
          <a:p>
            <a:pPr marL="0" indent="0">
              <a:buNone/>
              <a:defRPr/>
            </a:pPr>
            <a:r>
              <a:rPr lang="fr-FR" altLang="zh-CN" dirty="0" smtClean="0">
                <a:effectLst/>
                <a:latin typeface="+mn-ea"/>
              </a:rPr>
              <a:t>DOM0</a:t>
            </a:r>
            <a:r>
              <a:rPr lang="zh-CN" altLang="zh-CN" dirty="0" smtClean="0">
                <a:effectLst/>
                <a:latin typeface="+mn-ea"/>
              </a:rPr>
              <a:t>级事件就是将一个函数赋值给一个事件处理属性。例如，给网页中的</a:t>
            </a:r>
            <a:r>
              <a:rPr lang="fr-FR" altLang="zh-CN" dirty="0" smtClean="0">
                <a:effectLst/>
                <a:latin typeface="+mn-ea"/>
              </a:rPr>
              <a:t>button</a:t>
            </a:r>
            <a:r>
              <a:rPr lang="zh-CN" altLang="zh-CN" dirty="0" smtClean="0">
                <a:effectLst/>
                <a:latin typeface="+mn-ea"/>
              </a:rPr>
              <a:t>对象定义了一个</a:t>
            </a:r>
            <a:r>
              <a:rPr lang="fr-FR" altLang="zh-CN" dirty="0" smtClean="0">
                <a:effectLst/>
                <a:latin typeface="+mn-ea"/>
              </a:rPr>
              <a:t>id</a:t>
            </a:r>
            <a:r>
              <a:rPr lang="zh-CN" altLang="zh-CN" dirty="0" smtClean="0">
                <a:effectLst/>
                <a:latin typeface="+mn-ea"/>
              </a:rPr>
              <a:t>，通过</a:t>
            </a:r>
            <a:r>
              <a:rPr lang="fr-FR" altLang="zh-CN" dirty="0" smtClean="0">
                <a:effectLst/>
                <a:latin typeface="+mn-ea"/>
              </a:rPr>
              <a:t>JS</a:t>
            </a:r>
            <a:r>
              <a:rPr lang="zh-CN" altLang="zh-CN" dirty="0" smtClean="0">
                <a:effectLst/>
                <a:latin typeface="+mn-ea"/>
              </a:rPr>
              <a:t>获取到了这个</a:t>
            </a:r>
            <a:r>
              <a:rPr lang="fr-FR" altLang="zh-CN" dirty="0" smtClean="0">
                <a:effectLst/>
                <a:latin typeface="+mn-ea"/>
              </a:rPr>
              <a:t>id</a:t>
            </a:r>
            <a:r>
              <a:rPr lang="zh-CN" altLang="zh-CN" dirty="0" smtClean="0">
                <a:effectLst/>
                <a:latin typeface="+mn-ea"/>
              </a:rPr>
              <a:t>的按钮，并将一个函数赋值给了一个事件处理属性</a:t>
            </a:r>
            <a:r>
              <a:rPr lang="fr-FR" altLang="zh-CN" dirty="0" smtClean="0">
                <a:effectLst/>
                <a:latin typeface="+mn-ea"/>
              </a:rPr>
              <a:t>onclick</a:t>
            </a:r>
            <a:r>
              <a:rPr lang="zh-CN" altLang="zh-CN" dirty="0" smtClean="0">
                <a:effectLst/>
                <a:latin typeface="+mn-ea"/>
              </a:rPr>
              <a:t>，这样的方法便是</a:t>
            </a:r>
            <a:r>
              <a:rPr lang="fr-FR" altLang="zh-CN" dirty="0" smtClean="0">
                <a:effectLst/>
                <a:latin typeface="+mn-ea"/>
              </a:rPr>
              <a:t>DOM0</a:t>
            </a:r>
            <a:r>
              <a:rPr lang="zh-CN" altLang="zh-CN" dirty="0" smtClean="0">
                <a:effectLst/>
                <a:latin typeface="+mn-ea"/>
              </a:rPr>
              <a:t>级处理事件的体现。我们可以通过给事件处理属性赋值</a:t>
            </a:r>
            <a:r>
              <a:rPr lang="fr-FR" altLang="zh-CN" dirty="0" smtClean="0">
                <a:effectLst/>
                <a:latin typeface="+mn-ea"/>
              </a:rPr>
              <a:t>null</a:t>
            </a:r>
            <a:r>
              <a:rPr lang="zh-CN" altLang="zh-CN" dirty="0" smtClean="0">
                <a:effectLst/>
                <a:latin typeface="+mn-ea"/>
              </a:rPr>
              <a:t>来解绑事件。</a:t>
            </a:r>
            <a:endParaRPr lang="zh-CN" altLang="zh-CN" b="1" dirty="0" smtClean="0">
              <a:effectLst/>
              <a:latin typeface="+mn-ea"/>
            </a:endParaRPr>
          </a:p>
        </p:txBody>
      </p:sp>
      <p:sp>
        <p:nvSpPr>
          <p:cNvPr id="26628" name="AutoShape 3"/>
          <p:cNvSpPr>
            <a:spLocks noChangeArrowheads="1"/>
          </p:cNvSpPr>
          <p:nvPr/>
        </p:nvSpPr>
        <p:spPr bwMode="gray">
          <a:xfrm>
            <a:off x="2353470" y="3068960"/>
            <a:ext cx="7273925" cy="266541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&lt;button id="</a:t>
            </a:r>
            <a:r>
              <a:rPr kumimoji="1" lang="en-US" altLang="zh-CN" sz="2000" dirty="0" err="1">
                <a:solidFill>
                  <a:schemeClr val="accent2"/>
                </a:solidFill>
                <a:latin typeface="Arial" panose="020B0604020202020204" pitchFamily="34" charset="0"/>
              </a:rPr>
              <a:t>btn</a:t>
            </a:r>
            <a:r>
              <a:rPr kumimoji="1" lang="en-US" altLang="zh-CN" sz="2000" dirty="0">
                <a:solidFill>
                  <a:schemeClr val="accent2"/>
                </a:solidFill>
                <a:latin typeface="Arial" panose="020B0604020202020204" pitchFamily="34" charset="0"/>
              </a:rPr>
              <a:t>" type="button"&gt;</a:t>
            </a:r>
            <a:r>
              <a:rPr kumimoji="1" lang="zh-CN" altLang="en-US" sz="2000" dirty="0">
                <a:solidFill>
                  <a:schemeClr val="accent2"/>
                </a:solidFill>
                <a:latin typeface="Arial" panose="020B0604020202020204" pitchFamily="34" charset="0"/>
              </a:rPr>
              <a:t>点击我</a:t>
            </a:r>
            <a:r>
              <a:rPr kumimoji="1" lang="en-US" altLang="zh-CN" sz="2000" dirty="0">
                <a:solidFill>
                  <a:schemeClr val="accent2"/>
                </a:solidFill>
                <a:latin typeface="Arial" panose="020B0604020202020204" pitchFamily="34" charset="0"/>
              </a:rPr>
              <a:t>&lt;/button&gt;</a:t>
            </a:r>
          </a:p>
          <a:p>
            <a:pPr algn="l" eaLnBrk="1" hangingPunct="1"/>
            <a:r>
              <a:rPr kumimoji="1" lang="en-US" altLang="zh-CN" sz="2000" dirty="0">
                <a:solidFill>
                  <a:schemeClr val="accent2"/>
                </a:solidFill>
                <a:latin typeface="Arial" panose="020B0604020202020204" pitchFamily="34" charset="0"/>
              </a:rPr>
              <a:t>    &lt;script&gt;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btn</a:t>
            </a:r>
            <a:r>
              <a:rPr kumimoji="1" lang="en-US" altLang="zh-CN" sz="2000" dirty="0">
                <a:solidFill>
                  <a:schemeClr val="accent2"/>
                </a:solidFill>
                <a:latin typeface="Arial" panose="020B0604020202020204" pitchFamily="34" charset="0"/>
              </a:rPr>
              <a:t> = </a:t>
            </a:r>
            <a:r>
              <a:rPr kumimoji="1" lang="en-US" altLang="zh-CN" sz="2000" dirty="0" err="1">
                <a:solidFill>
                  <a:schemeClr val="accent2"/>
                </a:solidFill>
                <a:latin typeface="Arial" panose="020B0604020202020204" pitchFamily="34" charset="0"/>
              </a:rPr>
              <a:t>document.getElementById</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btn</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btn.onclick</a:t>
            </a:r>
            <a:r>
              <a:rPr kumimoji="1" lang="en-US" altLang="zh-CN" sz="2000" dirty="0">
                <a:solidFill>
                  <a:schemeClr val="accent2"/>
                </a:solidFill>
                <a:latin typeface="Arial" panose="020B0604020202020204" pitchFamily="34" charset="0"/>
              </a:rPr>
              <a:t> = function() {</a:t>
            </a:r>
          </a:p>
          <a:p>
            <a:pPr algn="l" eaLnBrk="1" hangingPunct="1"/>
            <a:r>
              <a:rPr kumimoji="1" lang="en-US" altLang="zh-CN" sz="2000" dirty="0">
                <a:solidFill>
                  <a:schemeClr val="accent2"/>
                </a:solidFill>
                <a:latin typeface="Arial" panose="020B0604020202020204" pitchFamily="34" charset="0"/>
              </a:rPr>
              <a:t>            alert('Hello World');</a:t>
            </a:r>
          </a:p>
          <a:p>
            <a:pPr algn="l" eaLnBrk="1" hangingPunct="1"/>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        // </a:t>
            </a:r>
            <a:r>
              <a:rPr kumimoji="1" lang="en-US" altLang="zh-CN" sz="2000" dirty="0" err="1">
                <a:solidFill>
                  <a:schemeClr val="accent2"/>
                </a:solidFill>
                <a:latin typeface="Arial" panose="020B0604020202020204" pitchFamily="34" charset="0"/>
              </a:rPr>
              <a:t>btn.onclick</a:t>
            </a:r>
            <a:r>
              <a:rPr kumimoji="1" lang="en-US" altLang="zh-CN" sz="2000" dirty="0">
                <a:solidFill>
                  <a:schemeClr val="accent2"/>
                </a:solidFill>
                <a:latin typeface="Arial" panose="020B0604020202020204" pitchFamily="34" charset="0"/>
              </a:rPr>
              <a:t> = null; </a:t>
            </a:r>
            <a:r>
              <a:rPr kumimoji="1" lang="zh-CN" altLang="en-US" sz="2000" dirty="0">
                <a:solidFill>
                  <a:schemeClr val="accent2"/>
                </a:solidFill>
                <a:latin typeface="Arial" panose="020B0604020202020204" pitchFamily="34" charset="0"/>
              </a:rPr>
              <a:t>解绑事件 </a:t>
            </a:r>
          </a:p>
          <a:p>
            <a:pPr algn="l" eaLnBrk="1" hangingPunct="1"/>
            <a:r>
              <a:rPr kumimoji="1" lang="zh-CN" altLang="en-US" sz="2000" dirty="0">
                <a:solidFill>
                  <a:schemeClr val="accent2"/>
                </a:solidFill>
                <a:latin typeface="Arial" panose="020B0604020202020204" pitchFamily="34" charset="0"/>
              </a:rPr>
              <a:t>    </a:t>
            </a:r>
            <a:r>
              <a:rPr kumimoji="1" lang="en-US" altLang="zh-CN"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1205352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484843" y="711846"/>
            <a:ext cx="8820150" cy="904875"/>
          </a:xfrm>
        </p:spPr>
        <p:txBody>
          <a:bodyPr/>
          <a:lstStyle/>
          <a:p>
            <a:pPr marL="0" indent="0">
              <a:buNone/>
              <a:defRPr/>
            </a:pPr>
            <a:r>
              <a:rPr kumimoji="1" lang="en-US" altLang="zh-CN" b="1" dirty="0" smtClean="0">
                <a:solidFill>
                  <a:schemeClr val="accent1"/>
                </a:solidFill>
                <a:latin typeface="+mn-ea"/>
              </a:rPr>
              <a:t>6.1.6  DOM0</a:t>
            </a:r>
            <a:r>
              <a:rPr kumimoji="1" lang="zh-CN" altLang="en-US" b="1" dirty="0" smtClean="0">
                <a:solidFill>
                  <a:schemeClr val="accent1"/>
                </a:solidFill>
                <a:latin typeface="+mn-ea"/>
              </a:rPr>
              <a:t>级事件的简单认识</a:t>
            </a:r>
            <a:endParaRPr kumimoji="1" lang="en-US" altLang="zh-CN" b="1" dirty="0" smtClean="0">
              <a:solidFill>
                <a:schemeClr val="accent1"/>
              </a:solidFill>
              <a:latin typeface="+mn-ea"/>
            </a:endParaRPr>
          </a:p>
          <a:p>
            <a:pPr marL="0" indent="0">
              <a:buNone/>
              <a:defRPr/>
            </a:pPr>
            <a:r>
              <a:rPr lang="fr-FR" altLang="zh-CN" b="1" dirty="0" smtClean="0">
                <a:effectLst/>
                <a:latin typeface="+mn-ea"/>
              </a:rPr>
              <a:t>3. DOM0</a:t>
            </a:r>
            <a:r>
              <a:rPr lang="zh-CN" altLang="zh-CN" b="1" dirty="0" smtClean="0">
                <a:effectLst/>
                <a:latin typeface="+mn-ea"/>
              </a:rPr>
              <a:t>级事件</a:t>
            </a:r>
          </a:p>
        </p:txBody>
      </p:sp>
      <p:pic>
        <p:nvPicPr>
          <p:cNvPr id="276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719" y="1072737"/>
            <a:ext cx="6361112" cy="535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22700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777901" y="765175"/>
            <a:ext cx="8820150" cy="3784600"/>
          </a:xfrm>
        </p:spPr>
        <p:txBody>
          <a:bodyPr/>
          <a:lstStyle/>
          <a:p>
            <a:pPr marL="0" indent="0">
              <a:buNone/>
              <a:defRPr/>
            </a:pPr>
            <a:r>
              <a:rPr kumimoji="1" lang="en-US" altLang="zh-CN" b="1" dirty="0" smtClean="0">
                <a:solidFill>
                  <a:schemeClr val="accent1"/>
                </a:solidFill>
                <a:latin typeface="+mn-ea"/>
              </a:rPr>
              <a:t>6.1.7  </a:t>
            </a:r>
            <a:r>
              <a:rPr kumimoji="1" lang="zh-CN" altLang="en-US" b="1" dirty="0" smtClean="0">
                <a:solidFill>
                  <a:schemeClr val="accent1"/>
                </a:solidFill>
                <a:latin typeface="+mn-ea"/>
              </a:rPr>
              <a:t>定义变量</a:t>
            </a:r>
            <a:endParaRPr kumimoji="1" lang="en-US" altLang="zh-CN" b="1" dirty="0" smtClean="0">
              <a:solidFill>
                <a:schemeClr val="accent1"/>
              </a:solidFill>
              <a:latin typeface="+mn-ea"/>
            </a:endParaRPr>
          </a:p>
          <a:p>
            <a:pPr marL="0" indent="0">
              <a:buNone/>
              <a:defRPr/>
            </a:pPr>
            <a:r>
              <a:rPr lang="zh-CN" altLang="zh-CN" dirty="0" smtClean="0">
                <a:effectLst/>
                <a:latin typeface="+mn-ea"/>
              </a:rPr>
              <a:t>目前关于</a:t>
            </a:r>
            <a:r>
              <a:rPr lang="en-US" altLang="zh-CN" dirty="0" smtClean="0">
                <a:effectLst/>
                <a:latin typeface="+mn-ea"/>
              </a:rPr>
              <a:t>JavaScript</a:t>
            </a:r>
            <a:r>
              <a:rPr lang="zh-CN" altLang="zh-CN" dirty="0" smtClean="0">
                <a:effectLst/>
                <a:latin typeface="+mn-ea"/>
              </a:rPr>
              <a:t>变量定义的语法主要有</a:t>
            </a:r>
            <a:r>
              <a:rPr lang="en-US" altLang="zh-CN" dirty="0" smtClean="0">
                <a:effectLst/>
                <a:latin typeface="+mn-ea"/>
              </a:rPr>
              <a:t>ES5</a:t>
            </a:r>
            <a:r>
              <a:rPr lang="zh-CN" altLang="zh-CN" dirty="0" smtClean="0">
                <a:effectLst/>
                <a:latin typeface="+mn-ea"/>
              </a:rPr>
              <a:t>和</a:t>
            </a:r>
            <a:r>
              <a:rPr lang="en-US" altLang="zh-CN" dirty="0" smtClean="0">
                <a:effectLst/>
                <a:latin typeface="+mn-ea"/>
              </a:rPr>
              <a:t>ES6</a:t>
            </a:r>
            <a:r>
              <a:rPr lang="zh-CN" altLang="zh-CN" dirty="0" smtClean="0">
                <a:effectLst/>
                <a:latin typeface="+mn-ea"/>
              </a:rPr>
              <a:t>两个版本，其通用的定义形式为：</a:t>
            </a:r>
          </a:p>
          <a:p>
            <a:pPr marL="0" indent="0">
              <a:buNone/>
              <a:defRPr/>
            </a:pPr>
            <a:r>
              <a:rPr lang="en-US" altLang="zh-CN" b="1" dirty="0" smtClean="0">
                <a:effectLst/>
                <a:latin typeface="+mn-ea"/>
              </a:rPr>
              <a:t> </a:t>
            </a:r>
            <a:endParaRPr lang="zh-CN" altLang="zh-CN" dirty="0" smtClean="0">
              <a:effectLst/>
              <a:latin typeface="+mn-ea"/>
            </a:endParaRPr>
          </a:p>
          <a:p>
            <a:pPr marL="0" indent="0">
              <a:buNone/>
              <a:defRPr/>
            </a:pPr>
            <a:r>
              <a:rPr lang="zh-CN" altLang="zh-CN" b="1" dirty="0" smtClean="0">
                <a:effectLst/>
                <a:latin typeface="+mn-ea"/>
              </a:rPr>
              <a:t>关键词 变量名</a:t>
            </a:r>
            <a:r>
              <a:rPr lang="en-US" altLang="zh-CN" b="1" dirty="0" smtClean="0">
                <a:effectLst/>
                <a:latin typeface="+mn-ea"/>
              </a:rPr>
              <a:t> = </a:t>
            </a:r>
            <a:r>
              <a:rPr lang="zh-CN" altLang="zh-CN" b="1" dirty="0" smtClean="0">
                <a:effectLst/>
                <a:latin typeface="+mn-ea"/>
              </a:rPr>
              <a:t>值</a:t>
            </a:r>
            <a:r>
              <a:rPr lang="en-US" altLang="zh-CN" b="1" dirty="0" smtClean="0">
                <a:effectLst/>
                <a:latin typeface="+mn-ea"/>
              </a:rPr>
              <a:t>; </a:t>
            </a:r>
            <a:endParaRPr lang="zh-CN" altLang="zh-CN" dirty="0" smtClean="0">
              <a:effectLst/>
              <a:latin typeface="+mn-ea"/>
            </a:endParaRPr>
          </a:p>
          <a:p>
            <a:pPr marL="0" indent="0">
              <a:buNone/>
              <a:defRPr/>
            </a:pP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上面的格式中，</a:t>
            </a:r>
            <a:r>
              <a:rPr lang="en-US" altLang="zh-CN" dirty="0" smtClean="0">
                <a:effectLst/>
                <a:latin typeface="+mn-ea"/>
              </a:rPr>
              <a:t>ES5</a:t>
            </a:r>
            <a:r>
              <a:rPr lang="zh-CN" altLang="zh-CN" dirty="0" smtClean="0">
                <a:effectLst/>
                <a:latin typeface="+mn-ea"/>
              </a:rPr>
              <a:t>中的关键词为</a:t>
            </a:r>
            <a:r>
              <a:rPr lang="en-US" altLang="zh-CN" dirty="0" err="1" smtClean="0">
                <a:effectLst/>
                <a:latin typeface="+mn-ea"/>
              </a:rPr>
              <a:t>var</a:t>
            </a:r>
            <a:r>
              <a:rPr lang="zh-CN" altLang="zh-CN" dirty="0" smtClean="0">
                <a:effectLst/>
                <a:latin typeface="+mn-ea"/>
              </a:rPr>
              <a:t>，而</a:t>
            </a:r>
            <a:r>
              <a:rPr lang="en-US" altLang="zh-CN" dirty="0" smtClean="0">
                <a:effectLst/>
                <a:latin typeface="+mn-ea"/>
              </a:rPr>
              <a:t>ES6</a:t>
            </a:r>
            <a:r>
              <a:rPr lang="zh-CN" altLang="zh-CN" dirty="0" smtClean="0">
                <a:effectLst/>
                <a:latin typeface="+mn-ea"/>
              </a:rPr>
              <a:t>中的关键词为</a:t>
            </a:r>
            <a:r>
              <a:rPr lang="en-US" altLang="zh-CN" dirty="0" smtClean="0">
                <a:effectLst/>
                <a:latin typeface="+mn-ea"/>
              </a:rPr>
              <a:t>let</a:t>
            </a:r>
            <a:r>
              <a:rPr lang="zh-CN" altLang="zh-CN" dirty="0" smtClean="0">
                <a:effectLst/>
                <a:latin typeface="+mn-ea"/>
              </a:rPr>
              <a:t>；变量名由设计者自行命名；“</a:t>
            </a:r>
            <a:r>
              <a:rPr lang="en-US" altLang="zh-CN" dirty="0" smtClean="0">
                <a:effectLst/>
                <a:latin typeface="+mn-ea"/>
              </a:rPr>
              <a:t>=</a:t>
            </a:r>
            <a:r>
              <a:rPr lang="zh-CN" altLang="zh-CN" dirty="0" smtClean="0">
                <a:effectLst/>
                <a:latin typeface="+mn-ea"/>
              </a:rPr>
              <a:t>”表示把右边的值赋值给左边的变量名。</a:t>
            </a:r>
          </a:p>
        </p:txBody>
      </p:sp>
    </p:spTree>
    <p:extLst>
      <p:ext uri="{BB962C8B-B14F-4D97-AF65-F5344CB8AC3E}">
        <p14:creationId xmlns:p14="http://schemas.microsoft.com/office/powerpoint/2010/main" val="2020831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4464025"/>
          </a:xfrm>
        </p:spPr>
        <p:txBody>
          <a:bodyPr/>
          <a:lstStyle/>
          <a:p>
            <a:pPr marL="0" indent="0">
              <a:buNone/>
              <a:defRPr/>
            </a:pPr>
            <a:r>
              <a:rPr kumimoji="1" lang="en-US" altLang="zh-CN" b="1" dirty="0" smtClean="0">
                <a:solidFill>
                  <a:schemeClr val="accent1"/>
                </a:solidFill>
                <a:latin typeface="+mn-ea"/>
              </a:rPr>
              <a:t>6.1.7  </a:t>
            </a:r>
            <a:r>
              <a:rPr kumimoji="1" lang="zh-CN" altLang="en-US" b="1" dirty="0" smtClean="0">
                <a:solidFill>
                  <a:schemeClr val="accent1"/>
                </a:solidFill>
                <a:latin typeface="+mn-ea"/>
              </a:rPr>
              <a:t>定义变量</a:t>
            </a:r>
            <a:endParaRPr kumimoji="1" lang="en-US" altLang="zh-CN" b="1" dirty="0" smtClean="0">
              <a:solidFill>
                <a:schemeClr val="accent1"/>
              </a:solidFill>
              <a:latin typeface="+mn-ea"/>
            </a:endParaRPr>
          </a:p>
          <a:p>
            <a:pPr marL="0" indent="0">
              <a:buNone/>
              <a:defRPr/>
            </a:pPr>
            <a:r>
              <a:rPr lang="en-US" altLang="zh-CN" b="1" dirty="0" smtClean="0">
                <a:effectLst/>
                <a:latin typeface="+mn-ea"/>
              </a:rPr>
              <a:t>1</a:t>
            </a:r>
            <a:r>
              <a:rPr lang="zh-CN" altLang="zh-CN" b="1" dirty="0" smtClean="0">
                <a:effectLst/>
                <a:latin typeface="+mn-ea"/>
              </a:rPr>
              <a:t>．变量的命名</a:t>
            </a:r>
            <a:endParaRPr lang="zh-CN" altLang="zh-CN" dirty="0" smtClean="0">
              <a:effectLst/>
              <a:latin typeface="+mn-ea"/>
            </a:endParaRPr>
          </a:p>
          <a:p>
            <a:pPr marL="0" indent="0">
              <a:buNone/>
              <a:defRPr/>
            </a:pPr>
            <a:r>
              <a:rPr lang="en-US" altLang="zh-CN" dirty="0" smtClean="0">
                <a:effectLst/>
                <a:latin typeface="+mn-ea"/>
              </a:rPr>
              <a:t>JavaScript</a:t>
            </a:r>
            <a:r>
              <a:rPr lang="zh-CN" altLang="zh-CN" dirty="0" smtClean="0">
                <a:effectLst/>
                <a:latin typeface="+mn-ea"/>
              </a:rPr>
              <a:t>中的变量命名同其他计算机语言非常相似，主要规则如下：</a:t>
            </a:r>
          </a:p>
          <a:p>
            <a:pPr marL="0" indent="0">
              <a:buNone/>
              <a:defRPr/>
            </a:pPr>
            <a:r>
              <a:rPr lang="zh-CN" altLang="zh-CN" dirty="0" smtClean="0">
                <a:effectLst/>
                <a:latin typeface="+mn-ea"/>
              </a:rPr>
              <a:t>（</a:t>
            </a:r>
            <a:r>
              <a:rPr lang="en-US" altLang="zh-CN" dirty="0" smtClean="0">
                <a:effectLst/>
                <a:latin typeface="+mn-ea"/>
              </a:rPr>
              <a:t>1</a:t>
            </a:r>
            <a:r>
              <a:rPr lang="zh-CN" altLang="zh-CN" dirty="0" smtClean="0">
                <a:effectLst/>
                <a:latin typeface="+mn-ea"/>
              </a:rPr>
              <a:t>）变量名称严格区分大小写；</a:t>
            </a: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2</a:t>
            </a:r>
            <a:r>
              <a:rPr lang="zh-CN" altLang="zh-CN" dirty="0" smtClean="0">
                <a:effectLst/>
                <a:latin typeface="+mn-ea"/>
              </a:rPr>
              <a:t>）尽量把变量的名称与其代表的意思对应起来，做到见名之意；</a:t>
            </a: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3</a:t>
            </a:r>
            <a:r>
              <a:rPr lang="zh-CN" altLang="zh-CN" dirty="0" smtClean="0">
                <a:effectLst/>
                <a:latin typeface="+mn-ea"/>
              </a:rPr>
              <a:t>）不要使用中文变量名；</a:t>
            </a:r>
          </a:p>
          <a:p>
            <a:pPr marL="0" indent="0">
              <a:buNone/>
              <a:defRPr/>
            </a:pPr>
            <a:r>
              <a:rPr lang="zh-CN" altLang="zh-CN" dirty="0" smtClean="0">
                <a:effectLst/>
                <a:latin typeface="+mn-ea"/>
              </a:rPr>
              <a:t>（</a:t>
            </a:r>
            <a:r>
              <a:rPr lang="en-US" altLang="zh-CN" dirty="0" smtClean="0">
                <a:effectLst/>
                <a:latin typeface="+mn-ea"/>
              </a:rPr>
              <a:t>4</a:t>
            </a:r>
            <a:r>
              <a:rPr lang="zh-CN" altLang="zh-CN" dirty="0" smtClean="0">
                <a:effectLst/>
                <a:latin typeface="+mn-ea"/>
              </a:rPr>
              <a:t>）不能使用</a:t>
            </a:r>
            <a:r>
              <a:rPr lang="en-US" altLang="zh-CN" dirty="0" smtClean="0">
                <a:effectLst/>
                <a:latin typeface="+mn-ea"/>
              </a:rPr>
              <a:t>JavaScript</a:t>
            </a:r>
            <a:r>
              <a:rPr lang="zh-CN" altLang="zh-CN" dirty="0" smtClean="0">
                <a:effectLst/>
                <a:latin typeface="+mn-ea"/>
              </a:rPr>
              <a:t>中的关键字和保留字作为变量。关键字是</a:t>
            </a:r>
            <a:r>
              <a:rPr lang="en-US" altLang="zh-CN" dirty="0" smtClean="0">
                <a:effectLst/>
                <a:latin typeface="+mn-ea"/>
              </a:rPr>
              <a:t>JS</a:t>
            </a:r>
            <a:r>
              <a:rPr lang="zh-CN" altLang="zh-CN" dirty="0" smtClean="0">
                <a:effectLst/>
                <a:latin typeface="+mn-ea"/>
              </a:rPr>
              <a:t>自身带有的，具有一定特殊的含义的名称，如</a:t>
            </a:r>
            <a:r>
              <a:rPr lang="en-US" altLang="zh-CN" dirty="0" err="1" smtClean="0">
                <a:effectLst/>
                <a:latin typeface="+mn-ea"/>
              </a:rPr>
              <a:t>var</a:t>
            </a:r>
            <a:r>
              <a:rPr lang="zh-CN" altLang="zh-CN" dirty="0" smtClean="0">
                <a:effectLst/>
                <a:latin typeface="+mn-ea"/>
              </a:rPr>
              <a:t>、</a:t>
            </a:r>
            <a:r>
              <a:rPr lang="en-US" altLang="zh-CN" dirty="0" err="1" smtClean="0">
                <a:effectLst/>
                <a:latin typeface="+mn-ea"/>
              </a:rPr>
              <a:t>int</a:t>
            </a:r>
            <a:r>
              <a:rPr lang="zh-CN" altLang="zh-CN" dirty="0" smtClean="0">
                <a:effectLst/>
                <a:latin typeface="+mn-ea"/>
              </a:rPr>
              <a:t>、</a:t>
            </a:r>
            <a:r>
              <a:rPr lang="en-US" altLang="zh-CN" dirty="0" smtClean="0">
                <a:effectLst/>
                <a:latin typeface="+mn-ea"/>
              </a:rPr>
              <a:t>double</a:t>
            </a:r>
            <a:r>
              <a:rPr lang="zh-CN" altLang="zh-CN" dirty="0" smtClean="0">
                <a:effectLst/>
                <a:latin typeface="+mn-ea"/>
              </a:rPr>
              <a:t>、</a:t>
            </a:r>
            <a:r>
              <a:rPr lang="en-US" altLang="zh-CN" dirty="0" smtClean="0">
                <a:effectLst/>
                <a:latin typeface="+mn-ea"/>
              </a:rPr>
              <a:t>true</a:t>
            </a:r>
            <a:r>
              <a:rPr lang="zh-CN" altLang="zh-CN" dirty="0" smtClean="0">
                <a:effectLst/>
                <a:latin typeface="+mn-ea"/>
              </a:rPr>
              <a:t>等；保留字是预留给新版本使用的关键字，如</a:t>
            </a:r>
            <a:r>
              <a:rPr lang="en-US" altLang="zh-CN" dirty="0" smtClean="0">
                <a:effectLst/>
                <a:latin typeface="+mn-ea"/>
              </a:rPr>
              <a:t>ECMA-262 </a:t>
            </a:r>
            <a:r>
              <a:rPr lang="zh-CN" altLang="zh-CN" dirty="0" smtClean="0">
                <a:effectLst/>
                <a:latin typeface="+mn-ea"/>
              </a:rPr>
              <a:t>第三版中保留字有</a:t>
            </a:r>
            <a:r>
              <a:rPr lang="en-US" altLang="zh-CN" dirty="0" smtClean="0">
                <a:effectLst/>
                <a:latin typeface="+mn-ea"/>
              </a:rPr>
              <a:t>abstract</a:t>
            </a:r>
            <a:r>
              <a:rPr lang="zh-CN" altLang="zh-CN" dirty="0" smtClean="0">
                <a:effectLst/>
                <a:latin typeface="+mn-ea"/>
              </a:rPr>
              <a:t>、</a:t>
            </a:r>
            <a:r>
              <a:rPr lang="en-US" altLang="zh-CN" dirty="0" err="1" smtClean="0">
                <a:effectLst/>
                <a:latin typeface="+mn-ea"/>
              </a:rPr>
              <a:t>boolean</a:t>
            </a:r>
            <a:r>
              <a:rPr lang="zh-CN" altLang="zh-CN" dirty="0" smtClean="0">
                <a:effectLst/>
                <a:latin typeface="+mn-ea"/>
              </a:rPr>
              <a:t>、</a:t>
            </a:r>
            <a:r>
              <a:rPr lang="en-US" altLang="zh-CN" dirty="0" smtClean="0">
                <a:effectLst/>
                <a:latin typeface="+mn-ea"/>
              </a:rPr>
              <a:t>byte</a:t>
            </a:r>
            <a:r>
              <a:rPr lang="zh-CN" altLang="zh-CN" dirty="0" smtClean="0">
                <a:effectLst/>
                <a:latin typeface="+mn-ea"/>
              </a:rPr>
              <a:t>、</a:t>
            </a:r>
            <a:r>
              <a:rPr lang="en-US" altLang="zh-CN" dirty="0" smtClean="0">
                <a:effectLst/>
                <a:latin typeface="+mn-ea"/>
              </a:rPr>
              <a:t>char</a:t>
            </a:r>
            <a:r>
              <a:rPr lang="zh-CN" altLang="zh-CN" dirty="0" smtClean="0">
                <a:effectLst/>
                <a:latin typeface="+mn-ea"/>
              </a:rPr>
              <a:t>等。</a:t>
            </a:r>
          </a:p>
          <a:p>
            <a:pPr marL="0" indent="0">
              <a:buNone/>
              <a:defRPr/>
            </a:pPr>
            <a:r>
              <a:rPr lang="zh-CN" altLang="zh-CN" dirty="0" smtClean="0">
                <a:effectLst/>
                <a:latin typeface="+mn-ea"/>
              </a:rPr>
              <a:t>（</a:t>
            </a:r>
            <a:r>
              <a:rPr lang="en-US" altLang="zh-CN" dirty="0" smtClean="0">
                <a:effectLst/>
                <a:latin typeface="+mn-ea"/>
              </a:rPr>
              <a:t>5</a:t>
            </a:r>
            <a:r>
              <a:rPr lang="zh-CN" altLang="zh-CN" dirty="0" smtClean="0">
                <a:effectLst/>
                <a:latin typeface="+mn-ea"/>
              </a:rPr>
              <a:t>） 可以使用数字、字母、下划线</a:t>
            </a:r>
            <a:r>
              <a:rPr lang="en-US" altLang="zh-CN" dirty="0" smtClean="0">
                <a:effectLst/>
                <a:latin typeface="+mn-ea"/>
              </a:rPr>
              <a:t>"_"</a:t>
            </a:r>
            <a:r>
              <a:rPr lang="zh-CN" altLang="zh-CN" dirty="0" smtClean="0">
                <a:effectLst/>
                <a:latin typeface="+mn-ea"/>
              </a:rPr>
              <a:t>，或美元符</a:t>
            </a:r>
            <a:r>
              <a:rPr lang="en-US" altLang="zh-CN" dirty="0" smtClean="0">
                <a:effectLst/>
                <a:latin typeface="+mn-ea"/>
              </a:rPr>
              <a:t>"$"</a:t>
            </a:r>
            <a:r>
              <a:rPr lang="zh-CN" altLang="zh-CN" dirty="0" smtClean="0">
                <a:effectLst/>
                <a:latin typeface="+mn-ea"/>
              </a:rPr>
              <a:t>，但不能以数字开头。</a:t>
            </a:r>
          </a:p>
        </p:txBody>
      </p:sp>
    </p:spTree>
    <p:extLst>
      <p:ext uri="{BB962C8B-B14F-4D97-AF65-F5344CB8AC3E}">
        <p14:creationId xmlns:p14="http://schemas.microsoft.com/office/powerpoint/2010/main" val="3997259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1526381" y="3124200"/>
            <a:ext cx="91440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endParaRPr kumimoji="1" lang="en-US" altLang="zh-CN" sz="4400" b="0">
              <a:solidFill>
                <a:srgbClr val="FFFF00"/>
              </a:solidFill>
              <a:latin typeface="黑体" panose="02010609060101010101" pitchFamily="49" charset="-122"/>
              <a:ea typeface="黑体" panose="02010609060101010101" pitchFamily="49" charset="-122"/>
            </a:endParaRPr>
          </a:p>
          <a:p>
            <a:pPr algn="l"/>
            <a:endParaRPr kumimoji="1" lang="en-US" altLang="zh-CN" sz="4400" b="0">
              <a:latin typeface="黑体" panose="02010609060101010101" pitchFamily="49" charset="-122"/>
              <a:ea typeface="黑体" panose="02010609060101010101" pitchFamily="49" charset="-122"/>
            </a:endParaRPr>
          </a:p>
        </p:txBody>
      </p:sp>
      <p:sp>
        <p:nvSpPr>
          <p:cNvPr id="3076" name="Rectangle 4"/>
          <p:cNvSpPr>
            <a:spLocks noGrp="1" noChangeArrowheads="1"/>
          </p:cNvSpPr>
          <p:nvPr>
            <p:ph type="title"/>
          </p:nvPr>
        </p:nvSpPr>
        <p:spPr>
          <a:xfrm>
            <a:off x="1345853" y="237559"/>
            <a:ext cx="4518755" cy="46166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spAutoFit/>
          </a:bodyPr>
          <a:lstStyle/>
          <a:p>
            <a:pPr>
              <a:buFont typeface="Arial" pitchFamily="34" charset="0"/>
            </a:pPr>
            <a:r>
              <a:rPr lang="zh-CN" altLang="en-US" kern="1200" dirty="0">
                <a:solidFill>
                  <a:srgbClr val="F8F8F8"/>
                </a:solidFill>
                <a:latin typeface="微软雅黑"/>
                <a:ea typeface="微软雅黑"/>
                <a:cs typeface="+mn-cs"/>
              </a:rPr>
              <a:t>第</a:t>
            </a:r>
            <a:r>
              <a:rPr lang="en-US" altLang="zh-CN" kern="1200" dirty="0">
                <a:solidFill>
                  <a:srgbClr val="F8F8F8"/>
                </a:solidFill>
                <a:latin typeface="微软雅黑"/>
                <a:ea typeface="微软雅黑"/>
                <a:cs typeface="+mn-cs"/>
              </a:rPr>
              <a:t>6</a:t>
            </a:r>
            <a:r>
              <a:rPr lang="zh-CN" altLang="en-US" kern="1200" dirty="0">
                <a:solidFill>
                  <a:srgbClr val="F8F8F8"/>
                </a:solidFill>
                <a:latin typeface="微软雅黑"/>
                <a:ea typeface="微软雅黑"/>
                <a:cs typeface="+mn-cs"/>
              </a:rPr>
              <a:t>章  使用</a:t>
            </a:r>
            <a:r>
              <a:rPr lang="en-US" altLang="zh-CN" kern="1200" dirty="0">
                <a:solidFill>
                  <a:srgbClr val="F8F8F8"/>
                </a:solidFill>
                <a:latin typeface="微软雅黑"/>
                <a:ea typeface="微软雅黑"/>
                <a:cs typeface="+mn-cs"/>
              </a:rPr>
              <a:t>JavaScript</a:t>
            </a:r>
            <a:r>
              <a:rPr lang="zh-CN" altLang="en-US" kern="1200" dirty="0">
                <a:solidFill>
                  <a:srgbClr val="F8F8F8"/>
                </a:solidFill>
                <a:latin typeface="微软雅黑"/>
                <a:ea typeface="微软雅黑"/>
                <a:cs typeface="+mn-cs"/>
              </a:rPr>
              <a:t>脚本 </a:t>
            </a:r>
          </a:p>
        </p:txBody>
      </p:sp>
      <p:sp>
        <p:nvSpPr>
          <p:cNvPr id="3077" name="Rectangle 5"/>
          <p:cNvSpPr>
            <a:spLocks noGrp="1" noChangeArrowheads="1"/>
          </p:cNvSpPr>
          <p:nvPr>
            <p:ph type="body" idx="1"/>
          </p:nvPr>
        </p:nvSpPr>
        <p:spPr>
          <a:xfrm>
            <a:off x="1307183" y="908720"/>
            <a:ext cx="9114849" cy="5291137"/>
          </a:xfrm>
        </p:spPr>
        <p:txBody>
          <a:bodyPr/>
          <a:lstStyle/>
          <a:p>
            <a:pPr eaLnBrk="1" hangingPunct="1">
              <a:spcAft>
                <a:spcPct val="25000"/>
              </a:spcAft>
              <a:buFont typeface="Wingdings" panose="05000000000000000000" pitchFamily="2" charset="2"/>
              <a:buNone/>
              <a:defRPr/>
            </a:pPr>
            <a:r>
              <a:rPr lang="zh-CN" altLang="en-US" dirty="0">
                <a:solidFill>
                  <a:schemeClr val="accent1"/>
                </a:solidFill>
                <a:latin typeface="+mn-ea"/>
              </a:rPr>
              <a:t>学习目标：</a:t>
            </a:r>
          </a:p>
          <a:p>
            <a:pPr eaLnBrk="1" hangingPunct="1">
              <a:defRPr/>
            </a:pPr>
            <a:r>
              <a:rPr lang="zh-CN" altLang="en-US" dirty="0">
                <a:latin typeface="+mn-ea"/>
              </a:rPr>
              <a:t>了解</a:t>
            </a:r>
            <a:r>
              <a:rPr lang="en-US" altLang="zh-CN" dirty="0">
                <a:latin typeface="+mn-ea"/>
              </a:rPr>
              <a:t>JavaScript</a:t>
            </a:r>
            <a:r>
              <a:rPr lang="zh-CN" altLang="en-US" dirty="0">
                <a:latin typeface="+mn-ea"/>
              </a:rPr>
              <a:t>的来源、特点及功能</a:t>
            </a:r>
          </a:p>
          <a:p>
            <a:pPr eaLnBrk="1" hangingPunct="1">
              <a:defRPr/>
            </a:pPr>
            <a:r>
              <a:rPr lang="zh-CN" altLang="en-US" dirty="0">
                <a:latin typeface="+mn-ea"/>
              </a:rPr>
              <a:t>掌握在网页中使用</a:t>
            </a:r>
            <a:r>
              <a:rPr lang="en-US" altLang="zh-CN" dirty="0">
                <a:latin typeface="+mn-ea"/>
              </a:rPr>
              <a:t>JavaScript</a:t>
            </a:r>
            <a:r>
              <a:rPr lang="zh-CN" altLang="en-US" dirty="0">
                <a:latin typeface="+mn-ea"/>
              </a:rPr>
              <a:t>的方法</a:t>
            </a:r>
          </a:p>
          <a:p>
            <a:pPr eaLnBrk="1" hangingPunct="1">
              <a:defRPr/>
            </a:pPr>
            <a:r>
              <a:rPr lang="zh-CN" altLang="en-US" dirty="0">
                <a:latin typeface="+mn-ea"/>
              </a:rPr>
              <a:t>熟悉</a:t>
            </a:r>
            <a:r>
              <a:rPr lang="en-US" altLang="zh-CN" dirty="0">
                <a:latin typeface="+mn-ea"/>
              </a:rPr>
              <a:t>JavaScript</a:t>
            </a:r>
            <a:r>
              <a:rPr lang="zh-CN" altLang="en-US" dirty="0">
                <a:latin typeface="+mn-ea"/>
              </a:rPr>
              <a:t>的基本元素和基本语句</a:t>
            </a:r>
            <a:endParaRPr lang="en-US" altLang="zh-CN" dirty="0">
              <a:latin typeface="+mn-ea"/>
            </a:endParaRPr>
          </a:p>
          <a:p>
            <a:pPr>
              <a:defRPr/>
            </a:pPr>
            <a:r>
              <a:rPr lang="zh-CN" altLang="zh-CN" dirty="0">
                <a:latin typeface="+mn-ea"/>
              </a:rPr>
              <a:t>掌握使用</a:t>
            </a:r>
            <a:r>
              <a:rPr lang="en-US" altLang="zh-CN" dirty="0">
                <a:latin typeface="+mn-ea"/>
              </a:rPr>
              <a:t>JavaScript</a:t>
            </a:r>
            <a:r>
              <a:rPr lang="zh-CN" altLang="zh-CN" dirty="0">
                <a:latin typeface="+mn-ea"/>
              </a:rPr>
              <a:t>操作</a:t>
            </a:r>
            <a:r>
              <a:rPr lang="en-US" altLang="zh-CN" dirty="0">
                <a:latin typeface="+mn-ea"/>
              </a:rPr>
              <a:t>HTML</a:t>
            </a:r>
            <a:r>
              <a:rPr lang="zh-CN" altLang="zh-CN" dirty="0">
                <a:latin typeface="+mn-ea"/>
              </a:rPr>
              <a:t>标签属性及</a:t>
            </a:r>
            <a:r>
              <a:rPr lang="en-US" altLang="zh-CN" dirty="0">
                <a:latin typeface="+mn-ea"/>
              </a:rPr>
              <a:t>CSS</a:t>
            </a:r>
            <a:r>
              <a:rPr lang="zh-CN" altLang="zh-CN" dirty="0">
                <a:latin typeface="+mn-ea"/>
              </a:rPr>
              <a:t>样式的常用方法。</a:t>
            </a:r>
          </a:p>
          <a:p>
            <a:pPr>
              <a:defRPr/>
            </a:pPr>
            <a:r>
              <a:rPr lang="zh-CN" altLang="zh-CN" dirty="0">
                <a:latin typeface="+mn-ea"/>
              </a:rPr>
              <a:t>掌握</a:t>
            </a:r>
            <a:r>
              <a:rPr lang="en-US" altLang="zh-CN" dirty="0">
                <a:latin typeface="+mn-ea"/>
              </a:rPr>
              <a:t>JavaScript</a:t>
            </a:r>
            <a:r>
              <a:rPr lang="zh-CN" altLang="zh-CN" dirty="0">
                <a:latin typeface="+mn-ea"/>
              </a:rPr>
              <a:t>条件语句和循环语句的使用方法。</a:t>
            </a:r>
            <a:endParaRPr lang="zh-CN" altLang="en-US" dirty="0">
              <a:latin typeface="+mn-ea"/>
            </a:endParaRPr>
          </a:p>
          <a:p>
            <a:pPr eaLnBrk="1" hangingPunct="1">
              <a:defRPr/>
            </a:pPr>
            <a:r>
              <a:rPr lang="zh-CN" altLang="en-US" dirty="0">
                <a:latin typeface="+mn-ea"/>
              </a:rPr>
              <a:t>掌握</a:t>
            </a:r>
            <a:r>
              <a:rPr lang="en-US" altLang="zh-CN" dirty="0">
                <a:latin typeface="+mn-ea"/>
              </a:rPr>
              <a:t>JavaScript</a:t>
            </a:r>
            <a:r>
              <a:rPr lang="zh-CN" altLang="en-US" dirty="0">
                <a:latin typeface="+mn-ea"/>
              </a:rPr>
              <a:t>函数的定义和调用方法</a:t>
            </a:r>
          </a:p>
          <a:p>
            <a:pPr eaLnBrk="1" hangingPunct="1">
              <a:defRPr/>
            </a:pPr>
            <a:r>
              <a:rPr lang="zh-CN" altLang="en-US" dirty="0">
                <a:latin typeface="+mn-ea"/>
              </a:rPr>
              <a:t>理解和掌握</a:t>
            </a:r>
            <a:r>
              <a:rPr lang="en-US" altLang="zh-CN" dirty="0">
                <a:latin typeface="+mn-ea"/>
              </a:rPr>
              <a:t>JavaScript</a:t>
            </a:r>
            <a:r>
              <a:rPr lang="zh-CN" altLang="en-US" dirty="0">
                <a:latin typeface="+mn-ea"/>
              </a:rPr>
              <a:t>中自定义对象使用方法</a:t>
            </a:r>
          </a:p>
          <a:p>
            <a:pPr eaLnBrk="1" hangingPunct="1">
              <a:defRPr/>
            </a:pPr>
            <a:r>
              <a:rPr lang="zh-CN" altLang="zh-CN" dirty="0">
                <a:latin typeface="+mn-ea"/>
              </a:rPr>
              <a:t>掌握</a:t>
            </a:r>
            <a:r>
              <a:rPr lang="en-US" altLang="zh-CN" dirty="0">
                <a:latin typeface="+mn-ea"/>
              </a:rPr>
              <a:t>JavaScript</a:t>
            </a:r>
            <a:r>
              <a:rPr lang="zh-CN" altLang="zh-CN" dirty="0">
                <a:latin typeface="+mn-ea"/>
              </a:rPr>
              <a:t>中的对象操作语句及</a:t>
            </a:r>
            <a:r>
              <a:rPr lang="en-US" altLang="zh-CN" dirty="0">
                <a:latin typeface="+mn-ea"/>
              </a:rPr>
              <a:t>JavaScript</a:t>
            </a:r>
            <a:r>
              <a:rPr lang="zh-CN" altLang="zh-CN" dirty="0">
                <a:latin typeface="+mn-ea"/>
              </a:rPr>
              <a:t>中常见内置对象的使用方法</a:t>
            </a:r>
            <a:endParaRPr lang="en-US" altLang="zh-CN" dirty="0">
              <a:latin typeface="+mn-ea"/>
            </a:endParaRPr>
          </a:p>
          <a:p>
            <a:pPr>
              <a:defRPr/>
            </a:pPr>
            <a:r>
              <a:rPr lang="zh-CN" altLang="zh-CN" dirty="0">
                <a:latin typeface="+mn-ea"/>
              </a:rPr>
              <a:t>掌握</a:t>
            </a:r>
            <a:r>
              <a:rPr lang="en-US" altLang="zh-CN" dirty="0">
                <a:latin typeface="+mn-ea"/>
              </a:rPr>
              <a:t>DOM</a:t>
            </a:r>
            <a:r>
              <a:rPr lang="zh-CN" altLang="zh-CN" dirty="0">
                <a:latin typeface="+mn-ea"/>
              </a:rPr>
              <a:t>和</a:t>
            </a:r>
            <a:r>
              <a:rPr lang="en-US" altLang="zh-CN" dirty="0">
                <a:latin typeface="+mn-ea"/>
              </a:rPr>
              <a:t>BOM</a:t>
            </a:r>
            <a:r>
              <a:rPr lang="zh-CN" altLang="zh-CN" dirty="0">
                <a:latin typeface="+mn-ea"/>
              </a:rPr>
              <a:t>对象的概念、组成及操作方法。</a:t>
            </a:r>
          </a:p>
          <a:p>
            <a:pPr>
              <a:defRPr/>
            </a:pPr>
            <a:r>
              <a:rPr lang="zh-CN" altLang="zh-CN" dirty="0">
                <a:latin typeface="+mn-ea"/>
              </a:rPr>
              <a:t>了解</a:t>
            </a:r>
            <a:r>
              <a:rPr lang="en-US" altLang="zh-CN" dirty="0">
                <a:latin typeface="+mn-ea"/>
              </a:rPr>
              <a:t>HTML5 Web</a:t>
            </a:r>
            <a:r>
              <a:rPr lang="zh-CN" altLang="zh-CN" dirty="0">
                <a:latin typeface="+mn-ea"/>
              </a:rPr>
              <a:t>存储的概念，熟悉</a:t>
            </a:r>
            <a:r>
              <a:rPr lang="en-US" altLang="zh-CN" dirty="0" err="1">
                <a:latin typeface="+mn-ea"/>
              </a:rPr>
              <a:t>localStorage</a:t>
            </a:r>
            <a:r>
              <a:rPr lang="zh-CN" altLang="zh-CN" dirty="0">
                <a:latin typeface="+mn-ea"/>
              </a:rPr>
              <a:t>本地存储的应用。</a:t>
            </a:r>
          </a:p>
          <a:p>
            <a:pPr>
              <a:defRPr/>
            </a:pPr>
            <a:r>
              <a:rPr lang="zh-CN" altLang="zh-CN" dirty="0">
                <a:latin typeface="+mn-ea"/>
              </a:rPr>
              <a:t>通过相关案例，深入了解并掌握</a:t>
            </a:r>
            <a:r>
              <a:rPr lang="en-US" altLang="zh-CN" dirty="0">
                <a:latin typeface="+mn-ea"/>
              </a:rPr>
              <a:t>JavaScript</a:t>
            </a:r>
            <a:r>
              <a:rPr lang="zh-CN" altLang="zh-CN" dirty="0">
                <a:latin typeface="+mn-ea"/>
              </a:rPr>
              <a:t>在操作</a:t>
            </a:r>
            <a:r>
              <a:rPr lang="en-US" altLang="zh-CN" dirty="0">
                <a:latin typeface="+mn-ea"/>
              </a:rPr>
              <a:t>HTML</a:t>
            </a:r>
            <a:r>
              <a:rPr lang="zh-CN" altLang="zh-CN" dirty="0">
                <a:latin typeface="+mn-ea"/>
              </a:rPr>
              <a:t>页面、响应用户操作及验证数据等方面的应用。</a:t>
            </a:r>
          </a:p>
        </p:txBody>
      </p:sp>
    </p:spTree>
    <p:extLst>
      <p:ext uri="{BB962C8B-B14F-4D97-AF65-F5344CB8AC3E}">
        <p14:creationId xmlns:p14="http://schemas.microsoft.com/office/powerpoint/2010/main" val="10079278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iterate type="wd">
                                    <p:tmAbs val="300"/>
                                  </p:iterate>
                                  <p:childTnLst>
                                    <p:set>
                                      <p:cBhvr>
                                        <p:cTn id="6" dur="1" fill="hold">
                                          <p:stCondLst>
                                            <p:cond delay="299"/>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4006850"/>
          </a:xfrm>
        </p:spPr>
        <p:txBody>
          <a:bodyPr/>
          <a:lstStyle/>
          <a:p>
            <a:pPr marL="0" indent="0">
              <a:buNone/>
              <a:defRPr/>
            </a:pPr>
            <a:r>
              <a:rPr kumimoji="1" lang="en-US" altLang="zh-CN" b="1" dirty="0" smtClean="0">
                <a:solidFill>
                  <a:schemeClr val="accent1"/>
                </a:solidFill>
                <a:latin typeface="+mn-ea"/>
              </a:rPr>
              <a:t>6.1.7  </a:t>
            </a:r>
            <a:r>
              <a:rPr kumimoji="1" lang="zh-CN" altLang="en-US" b="1" dirty="0" smtClean="0">
                <a:solidFill>
                  <a:schemeClr val="accent1"/>
                </a:solidFill>
                <a:latin typeface="+mn-ea"/>
              </a:rPr>
              <a:t>定义变量</a:t>
            </a:r>
            <a:endParaRPr kumimoji="1" lang="en-US" altLang="zh-CN" b="1" dirty="0" smtClean="0">
              <a:solidFill>
                <a:schemeClr val="accent1"/>
              </a:solidFill>
              <a:latin typeface="+mn-ea"/>
            </a:endParaRPr>
          </a:p>
          <a:p>
            <a:pPr marL="0" indent="0">
              <a:buNone/>
              <a:defRPr/>
            </a:pPr>
            <a:r>
              <a:rPr lang="fr-FR" altLang="zh-CN" b="1" dirty="0" smtClean="0">
                <a:effectLst/>
                <a:latin typeface="+mn-ea"/>
              </a:rPr>
              <a:t>2</a:t>
            </a:r>
            <a:r>
              <a:rPr lang="zh-CN" altLang="zh-CN" b="1" dirty="0" smtClean="0">
                <a:effectLst/>
                <a:latin typeface="+mn-ea"/>
              </a:rPr>
              <a:t>．</a:t>
            </a:r>
            <a:r>
              <a:rPr lang="fr-FR" altLang="zh-CN" b="1" dirty="0" smtClean="0">
                <a:effectLst/>
                <a:latin typeface="+mn-ea"/>
              </a:rPr>
              <a:t>ES5</a:t>
            </a:r>
            <a:r>
              <a:rPr lang="zh-CN" altLang="zh-CN" b="1" dirty="0" smtClean="0">
                <a:effectLst/>
                <a:latin typeface="+mn-ea"/>
              </a:rPr>
              <a:t>定义变量</a:t>
            </a:r>
          </a:p>
          <a:p>
            <a:pPr marL="0" indent="0">
              <a:buNone/>
              <a:defRPr/>
            </a:pPr>
            <a:r>
              <a:rPr lang="zh-CN" altLang="zh-CN" dirty="0" smtClean="0">
                <a:effectLst/>
                <a:latin typeface="+mn-ea"/>
              </a:rPr>
              <a:t>在</a:t>
            </a:r>
            <a:r>
              <a:rPr lang="en-US" altLang="zh-CN" dirty="0" smtClean="0">
                <a:effectLst/>
                <a:latin typeface="+mn-ea"/>
              </a:rPr>
              <a:t>ES5</a:t>
            </a:r>
            <a:r>
              <a:rPr lang="zh-CN" altLang="zh-CN" dirty="0" smtClean="0">
                <a:effectLst/>
                <a:latin typeface="+mn-ea"/>
              </a:rPr>
              <a:t>中使用对变量作声明的关键字是</a:t>
            </a:r>
            <a:r>
              <a:rPr lang="en-US" altLang="zh-CN" dirty="0" err="1" smtClean="0">
                <a:effectLst/>
                <a:latin typeface="+mn-ea"/>
              </a:rPr>
              <a:t>var</a:t>
            </a:r>
            <a:r>
              <a:rPr lang="zh-CN" altLang="zh-CN" dirty="0" smtClean="0">
                <a:effectLst/>
                <a:latin typeface="+mn-ea"/>
              </a:rPr>
              <a:t>，其语法为：</a:t>
            </a:r>
            <a:r>
              <a:rPr lang="en-US" altLang="zh-CN" dirty="0" smtClean="0">
                <a:effectLst/>
                <a:latin typeface="+mn-ea"/>
              </a:rPr>
              <a:t> </a:t>
            </a:r>
            <a:endParaRPr lang="zh-CN" altLang="zh-CN" dirty="0" smtClean="0">
              <a:effectLst/>
              <a:latin typeface="+mn-ea"/>
            </a:endParaRPr>
          </a:p>
          <a:p>
            <a:pPr marL="0" indent="0">
              <a:buNone/>
              <a:defRPr/>
            </a:pPr>
            <a:r>
              <a:rPr lang="en-US" altLang="zh-CN" b="1" dirty="0" err="1" smtClean="0">
                <a:effectLst/>
                <a:latin typeface="+mn-ea"/>
              </a:rPr>
              <a:t>var</a:t>
            </a:r>
            <a:r>
              <a:rPr lang="en-US" altLang="zh-CN" b="1" dirty="0" smtClean="0">
                <a:effectLst/>
                <a:latin typeface="+mn-ea"/>
              </a:rPr>
              <a:t>  </a:t>
            </a:r>
            <a:r>
              <a:rPr lang="zh-CN" altLang="zh-CN" b="1" dirty="0" smtClean="0">
                <a:effectLst/>
                <a:latin typeface="+mn-ea"/>
              </a:rPr>
              <a:t>变量名称</a:t>
            </a:r>
            <a:r>
              <a:rPr lang="en-US" altLang="zh-CN" b="1" dirty="0" smtClean="0">
                <a:effectLst/>
                <a:latin typeface="+mn-ea"/>
              </a:rPr>
              <a:t>1 [= </a:t>
            </a:r>
            <a:r>
              <a:rPr lang="zh-CN" altLang="zh-CN" b="1" dirty="0" smtClean="0">
                <a:effectLst/>
                <a:latin typeface="+mn-ea"/>
              </a:rPr>
              <a:t>初始值</a:t>
            </a:r>
            <a:r>
              <a:rPr lang="en-US" altLang="zh-CN" b="1" dirty="0" smtClean="0">
                <a:effectLst/>
                <a:latin typeface="+mn-ea"/>
              </a:rPr>
              <a:t>1] , </a:t>
            </a:r>
            <a:r>
              <a:rPr lang="zh-CN" altLang="zh-CN" b="1" dirty="0" smtClean="0">
                <a:effectLst/>
                <a:latin typeface="+mn-ea"/>
              </a:rPr>
              <a:t>变量名称</a:t>
            </a:r>
            <a:r>
              <a:rPr lang="en-US" altLang="zh-CN" b="1" dirty="0" smtClean="0">
                <a:effectLst/>
                <a:latin typeface="+mn-ea"/>
              </a:rPr>
              <a:t>2 [= </a:t>
            </a:r>
            <a:r>
              <a:rPr lang="zh-CN" altLang="zh-CN" b="1" dirty="0" smtClean="0">
                <a:effectLst/>
                <a:latin typeface="+mn-ea"/>
              </a:rPr>
              <a:t>初始值</a:t>
            </a:r>
            <a:r>
              <a:rPr lang="en-US" altLang="zh-CN" b="1" dirty="0" smtClean="0">
                <a:effectLst/>
                <a:latin typeface="+mn-ea"/>
              </a:rPr>
              <a:t>2] … ;</a:t>
            </a:r>
            <a:endParaRPr lang="zh-CN" altLang="zh-CN" dirty="0" smtClean="0">
              <a:effectLst/>
              <a:latin typeface="+mn-ea"/>
            </a:endParaRPr>
          </a:p>
          <a:p>
            <a:pPr marL="0" indent="0">
              <a:buNone/>
              <a:defRPr/>
            </a:pP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一个</a:t>
            </a:r>
            <a:r>
              <a:rPr lang="en-US" altLang="zh-CN" dirty="0" err="1" smtClean="0">
                <a:effectLst/>
                <a:latin typeface="+mn-ea"/>
              </a:rPr>
              <a:t>var</a:t>
            </a:r>
            <a:r>
              <a:rPr lang="zh-CN" altLang="zh-CN" dirty="0" smtClean="0">
                <a:effectLst/>
                <a:latin typeface="+mn-ea"/>
              </a:rPr>
              <a:t>可以声明多个变量，其间用“</a:t>
            </a:r>
            <a:r>
              <a:rPr lang="en-US" altLang="zh-CN" dirty="0" smtClean="0">
                <a:effectLst/>
                <a:latin typeface="+mn-ea"/>
              </a:rPr>
              <a:t>,</a:t>
            </a:r>
            <a:r>
              <a:rPr lang="zh-CN" altLang="zh-CN" dirty="0" smtClean="0">
                <a:effectLst/>
                <a:latin typeface="+mn-ea"/>
              </a:rPr>
              <a:t>”分隔。如：</a:t>
            </a:r>
            <a:endParaRPr lang="en-US" altLang="zh-CN" dirty="0" smtClean="0">
              <a:effectLst/>
              <a:latin typeface="+mn-ea"/>
            </a:endParaRPr>
          </a:p>
          <a:p>
            <a:pPr marL="0" indent="0">
              <a:buNone/>
              <a:defRPr/>
            </a:pPr>
            <a:endParaRPr lang="en-US" altLang="zh-CN" dirty="0" smtClean="0">
              <a:effectLst/>
              <a:latin typeface="+mn-ea"/>
            </a:endParaRPr>
          </a:p>
          <a:p>
            <a:pPr marL="0" indent="0">
              <a:buNone/>
              <a:defRPr/>
            </a:pPr>
            <a:endParaRPr lang="en-US" altLang="zh-CN" dirty="0" smtClean="0">
              <a:effectLst/>
              <a:latin typeface="+mn-ea"/>
            </a:endParaRPr>
          </a:p>
          <a:p>
            <a:pPr marL="0" indent="0">
              <a:buNone/>
              <a:defRPr/>
            </a:pPr>
            <a:endParaRPr lang="en-US" altLang="zh-CN" dirty="0" smtClean="0">
              <a:effectLst/>
              <a:latin typeface="+mn-ea"/>
            </a:endParaRPr>
          </a:p>
        </p:txBody>
      </p:sp>
      <p:sp>
        <p:nvSpPr>
          <p:cNvPr id="30724" name="AutoShape 5"/>
          <p:cNvSpPr>
            <a:spLocks noChangeArrowheads="1"/>
          </p:cNvSpPr>
          <p:nvPr/>
        </p:nvSpPr>
        <p:spPr bwMode="gray">
          <a:xfrm>
            <a:off x="2353469" y="3716339"/>
            <a:ext cx="5473700" cy="6492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s-ES" altLang="en-US" sz="2000" dirty="0">
                <a:solidFill>
                  <a:schemeClr val="accent2"/>
                </a:solidFill>
                <a:latin typeface="Arial" panose="020B0604020202020204" pitchFamily="34" charset="0"/>
              </a:rPr>
              <a:t>var </a:t>
            </a:r>
            <a:r>
              <a:rPr kumimoji="1" lang="es-ES" altLang="en-US" sz="2000" dirty="0" smtClean="0">
                <a:solidFill>
                  <a:schemeClr val="accent2"/>
                </a:solidFill>
                <a:latin typeface="Arial" panose="020B0604020202020204" pitchFamily="34" charset="0"/>
              </a:rPr>
              <a:t>x=100,y=y="</a:t>
            </a:r>
            <a:r>
              <a:rPr kumimoji="1" lang="es-ES" altLang="en-US" sz="2000" dirty="0">
                <a:solidFill>
                  <a:schemeClr val="accent2"/>
                </a:solidFill>
                <a:latin typeface="Arial" panose="020B0604020202020204" pitchFamily="34" charset="0"/>
              </a:rPr>
              <a:t>125",xy= true,cost=19.5;</a:t>
            </a:r>
            <a:endParaRPr kumimoji="1" lang="en-US" altLang="en-US" sz="2000" dirty="0">
              <a:solidFill>
                <a:schemeClr val="accent2"/>
              </a:solidFill>
              <a:latin typeface="Arial" panose="020B0604020202020204" pitchFamily="34" charset="0"/>
            </a:endParaRPr>
          </a:p>
        </p:txBody>
      </p:sp>
    </p:spTree>
    <p:extLst>
      <p:ext uri="{BB962C8B-B14F-4D97-AF65-F5344CB8AC3E}">
        <p14:creationId xmlns:p14="http://schemas.microsoft.com/office/powerpoint/2010/main" val="2405231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7"/>
            <a:ext cx="8820150" cy="4536032"/>
          </a:xfrm>
        </p:spPr>
        <p:txBody>
          <a:bodyPr/>
          <a:lstStyle/>
          <a:p>
            <a:pPr marL="0" indent="0">
              <a:buNone/>
              <a:defRPr/>
            </a:pPr>
            <a:r>
              <a:rPr kumimoji="1" lang="en-US" altLang="zh-CN" b="1" dirty="0" smtClean="0">
                <a:solidFill>
                  <a:schemeClr val="accent1"/>
                </a:solidFill>
                <a:latin typeface="+mn-ea"/>
              </a:rPr>
              <a:t>6.1.7  </a:t>
            </a:r>
            <a:r>
              <a:rPr kumimoji="1" lang="zh-CN" altLang="en-US" b="1" dirty="0" smtClean="0">
                <a:solidFill>
                  <a:schemeClr val="accent1"/>
                </a:solidFill>
                <a:latin typeface="+mn-ea"/>
              </a:rPr>
              <a:t>定义变量</a:t>
            </a:r>
            <a:endParaRPr kumimoji="1" lang="en-US" altLang="zh-CN" b="1" dirty="0" smtClean="0">
              <a:solidFill>
                <a:schemeClr val="accent1"/>
              </a:solidFill>
              <a:latin typeface="+mn-ea"/>
            </a:endParaRPr>
          </a:p>
          <a:p>
            <a:pPr marL="0" indent="0">
              <a:buNone/>
              <a:defRPr/>
            </a:pPr>
            <a:r>
              <a:rPr lang="en-US" altLang="zh-CN" dirty="0" smtClean="0">
                <a:effectLst/>
                <a:latin typeface="+mn-ea"/>
              </a:rPr>
              <a:t>ES5</a:t>
            </a:r>
            <a:r>
              <a:rPr lang="zh-CN" altLang="zh-CN" dirty="0" smtClean="0">
                <a:effectLst/>
                <a:latin typeface="+mn-ea"/>
              </a:rPr>
              <a:t>中关于变量有如下几个特点。</a:t>
            </a:r>
          </a:p>
          <a:p>
            <a:pPr marL="0" indent="0">
              <a:buNone/>
              <a:defRPr/>
            </a:pPr>
            <a:r>
              <a:rPr lang="zh-CN" altLang="zh-CN" dirty="0" smtClean="0">
                <a:effectLst/>
                <a:latin typeface="+mn-ea"/>
              </a:rPr>
              <a:t>（</a:t>
            </a:r>
            <a:r>
              <a:rPr lang="en-US" altLang="zh-CN" dirty="0" smtClean="0">
                <a:effectLst/>
                <a:latin typeface="+mn-ea"/>
              </a:rPr>
              <a:t>1</a:t>
            </a:r>
            <a:r>
              <a:rPr lang="zh-CN" altLang="zh-CN" dirty="0" smtClean="0">
                <a:effectLst/>
                <a:latin typeface="+mn-ea"/>
              </a:rPr>
              <a:t>）可以重复定义同一个变量名，而且是合法的且无害的，但后定义的变量特性会覆盖先定义的变量特性。</a:t>
            </a:r>
            <a:r>
              <a:rPr lang="en-US" altLang="zh-CN" dirty="0" smtClean="0">
                <a:effectLst/>
                <a:latin typeface="+mn-ea"/>
              </a:rPr>
              <a:t> </a:t>
            </a:r>
            <a:endParaRPr lang="zh-CN"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2</a:t>
            </a:r>
            <a:r>
              <a:rPr lang="zh-CN" altLang="zh-CN" dirty="0" smtClean="0">
                <a:effectLst/>
                <a:latin typeface="+mn-ea"/>
              </a:rPr>
              <a:t>）同一个变量名可以多次赋值，且每次赋的新值会覆盖掉之前的旧值。</a:t>
            </a:r>
          </a:p>
          <a:p>
            <a:pPr marL="0" indent="0">
              <a:buNone/>
              <a:defRPr/>
            </a:pPr>
            <a:r>
              <a:rPr lang="zh-CN" altLang="zh-CN" dirty="0" smtClean="0">
                <a:effectLst/>
                <a:latin typeface="+mn-ea"/>
              </a:rPr>
              <a:t>（</a:t>
            </a:r>
            <a:r>
              <a:rPr lang="en-US" altLang="zh-CN" dirty="0" smtClean="0">
                <a:effectLst/>
                <a:latin typeface="+mn-ea"/>
              </a:rPr>
              <a:t>3</a:t>
            </a:r>
            <a:r>
              <a:rPr lang="zh-CN" altLang="zh-CN" dirty="0" smtClean="0">
                <a:effectLst/>
                <a:latin typeface="+mn-ea"/>
              </a:rPr>
              <a:t>）可以在代码块内修改代码块之外声明的变量</a:t>
            </a:r>
            <a:r>
              <a:rPr lang="zh-CN" altLang="en-US" dirty="0" smtClean="0">
                <a:effectLst/>
                <a:latin typeface="+mn-ea"/>
              </a:rPr>
              <a:t>。</a:t>
            </a:r>
            <a:endParaRPr lang="en-US"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4</a:t>
            </a:r>
            <a:r>
              <a:rPr lang="zh-CN" altLang="zh-CN" dirty="0" smtClean="0">
                <a:effectLst/>
                <a:latin typeface="+mn-ea"/>
              </a:rPr>
              <a:t>）代码块以外定义的变量在全局范围内都有效。</a:t>
            </a:r>
          </a:p>
          <a:p>
            <a:pPr marL="0" indent="0">
              <a:buNone/>
              <a:defRPr/>
            </a:pPr>
            <a:r>
              <a:rPr lang="zh-CN" altLang="zh-CN" dirty="0" smtClean="0">
                <a:effectLst/>
                <a:latin typeface="+mn-ea"/>
              </a:rPr>
              <a:t>（</a:t>
            </a:r>
            <a:r>
              <a:rPr lang="en-US" altLang="zh-CN" dirty="0" smtClean="0">
                <a:effectLst/>
                <a:latin typeface="+mn-ea"/>
              </a:rPr>
              <a:t>5</a:t>
            </a:r>
            <a:r>
              <a:rPr lang="zh-CN" altLang="zh-CN" dirty="0" smtClean="0">
                <a:effectLst/>
                <a:latin typeface="+mn-ea"/>
              </a:rPr>
              <a:t>）存在生命提升</a:t>
            </a:r>
            <a:r>
              <a:rPr lang="en-US" altLang="zh-CN" dirty="0" smtClean="0">
                <a:effectLst/>
                <a:latin typeface="+mn-ea"/>
              </a:rPr>
              <a:t>(</a:t>
            </a:r>
            <a:r>
              <a:rPr lang="zh-CN" altLang="zh-CN" dirty="0" smtClean="0">
                <a:effectLst/>
                <a:latin typeface="+mn-ea"/>
              </a:rPr>
              <a:t>在声明某一变量之前使用这个变量也是有效的</a:t>
            </a:r>
            <a:r>
              <a:rPr lang="en-US" altLang="zh-CN" dirty="0" smtClean="0">
                <a:effectLst/>
                <a:latin typeface="+mn-ea"/>
              </a:rPr>
              <a:t>)</a:t>
            </a:r>
          </a:p>
          <a:p>
            <a:pPr marL="0" indent="0">
              <a:buNone/>
              <a:defRPr/>
            </a:pPr>
            <a:r>
              <a:rPr lang="zh-CN" altLang="zh-CN" dirty="0" smtClean="0">
                <a:effectLst/>
                <a:latin typeface="+mn-ea"/>
              </a:rPr>
              <a:t>（</a:t>
            </a:r>
            <a:r>
              <a:rPr lang="en-US" altLang="zh-CN" dirty="0" smtClean="0">
                <a:effectLst/>
                <a:latin typeface="+mn-ea"/>
              </a:rPr>
              <a:t>6</a:t>
            </a:r>
            <a:r>
              <a:rPr lang="zh-CN" altLang="zh-CN" dirty="0" smtClean="0">
                <a:effectLst/>
                <a:latin typeface="+mn-ea"/>
              </a:rPr>
              <a:t>）</a:t>
            </a:r>
            <a:r>
              <a:rPr lang="en-US" altLang="zh-CN" dirty="0" err="1" smtClean="0">
                <a:effectLst/>
                <a:latin typeface="+mn-ea"/>
              </a:rPr>
              <a:t>var</a:t>
            </a:r>
            <a:r>
              <a:rPr lang="zh-CN" altLang="zh-CN" dirty="0" smtClean="0">
                <a:effectLst/>
                <a:latin typeface="+mn-ea"/>
              </a:rPr>
              <a:t>声明变量的三条规则：</a:t>
            </a:r>
          </a:p>
          <a:p>
            <a:pPr marL="0" indent="0">
              <a:buFont typeface="Arial" pitchFamily="34" charset="0"/>
              <a:buChar char="•"/>
              <a:defRPr/>
            </a:pPr>
            <a:r>
              <a:rPr lang="zh-CN" altLang="zh-CN" dirty="0" smtClean="0">
                <a:effectLst/>
                <a:latin typeface="+mn-ea"/>
              </a:rPr>
              <a:t>不要把</a:t>
            </a:r>
            <a:r>
              <a:rPr lang="en-US" altLang="zh-CN" dirty="0" err="1" smtClean="0">
                <a:effectLst/>
                <a:latin typeface="+mn-ea"/>
              </a:rPr>
              <a:t>var</a:t>
            </a:r>
            <a:r>
              <a:rPr lang="zh-CN" altLang="zh-CN" dirty="0" smtClean="0">
                <a:effectLst/>
                <a:latin typeface="+mn-ea"/>
              </a:rPr>
              <a:t>语句放在代码块中；</a:t>
            </a:r>
          </a:p>
          <a:p>
            <a:pPr marL="0" indent="0">
              <a:buFont typeface="Arial" pitchFamily="34" charset="0"/>
              <a:buChar char="•"/>
              <a:defRPr/>
            </a:pPr>
            <a:r>
              <a:rPr lang="zh-CN" altLang="zh-CN" dirty="0" smtClean="0">
                <a:effectLst/>
                <a:latin typeface="+mn-ea"/>
              </a:rPr>
              <a:t>不要把</a:t>
            </a:r>
            <a:r>
              <a:rPr lang="en-US" altLang="zh-CN" dirty="0" err="1" smtClean="0">
                <a:effectLst/>
                <a:latin typeface="+mn-ea"/>
              </a:rPr>
              <a:t>var</a:t>
            </a:r>
            <a:r>
              <a:rPr lang="zh-CN" altLang="zh-CN" dirty="0" smtClean="0">
                <a:effectLst/>
                <a:latin typeface="+mn-ea"/>
              </a:rPr>
              <a:t>语句放在循环体内；</a:t>
            </a:r>
          </a:p>
          <a:p>
            <a:pPr marL="0" indent="0">
              <a:buFont typeface="Arial" pitchFamily="34" charset="0"/>
              <a:buChar char="•"/>
              <a:defRPr/>
            </a:pPr>
            <a:r>
              <a:rPr lang="zh-CN" altLang="zh-CN" dirty="0" smtClean="0">
                <a:effectLst/>
                <a:latin typeface="+mn-ea"/>
              </a:rPr>
              <a:t>每个函数都使用单一的</a:t>
            </a:r>
            <a:r>
              <a:rPr lang="en-US" altLang="zh-CN" dirty="0" err="1" smtClean="0">
                <a:effectLst/>
                <a:latin typeface="+mn-ea"/>
              </a:rPr>
              <a:t>var</a:t>
            </a:r>
            <a:r>
              <a:rPr lang="zh-CN" altLang="zh-CN" dirty="0" smtClean="0">
                <a:effectLst/>
                <a:latin typeface="+mn-ea"/>
              </a:rPr>
              <a:t>语句。</a:t>
            </a:r>
          </a:p>
          <a:p>
            <a:pPr marL="0" indent="0">
              <a:defRPr/>
            </a:pPr>
            <a:endParaRPr lang="zh-CN" altLang="zh-CN" dirty="0" smtClean="0">
              <a:effectLst/>
              <a:latin typeface="+mn-ea"/>
            </a:endParaRPr>
          </a:p>
        </p:txBody>
      </p:sp>
    </p:spTree>
    <p:extLst>
      <p:ext uri="{BB962C8B-B14F-4D97-AF65-F5344CB8AC3E}">
        <p14:creationId xmlns:p14="http://schemas.microsoft.com/office/powerpoint/2010/main" val="335186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5"/>
            <a:ext cx="8820150" cy="4175993"/>
          </a:xfrm>
        </p:spPr>
        <p:txBody>
          <a:bodyPr/>
          <a:lstStyle/>
          <a:p>
            <a:pPr marL="0" indent="0">
              <a:buNone/>
              <a:defRPr/>
            </a:pPr>
            <a:r>
              <a:rPr kumimoji="1" lang="en-US" altLang="zh-CN" b="1" dirty="0" smtClean="0">
                <a:solidFill>
                  <a:schemeClr val="accent1"/>
                </a:solidFill>
                <a:latin typeface="+mn-ea"/>
              </a:rPr>
              <a:t>6.1.7  </a:t>
            </a:r>
            <a:r>
              <a:rPr kumimoji="1" lang="zh-CN" altLang="en-US" b="1" dirty="0" smtClean="0">
                <a:solidFill>
                  <a:schemeClr val="accent1"/>
                </a:solidFill>
                <a:latin typeface="+mn-ea"/>
              </a:rPr>
              <a:t>定义变量</a:t>
            </a:r>
            <a:endParaRPr kumimoji="1" lang="en-US" altLang="zh-CN" b="1" dirty="0" smtClean="0">
              <a:solidFill>
                <a:schemeClr val="accent1"/>
              </a:solidFill>
              <a:latin typeface="+mn-ea"/>
            </a:endParaRPr>
          </a:p>
          <a:p>
            <a:pPr marL="0" indent="0">
              <a:buNone/>
              <a:defRPr/>
            </a:pPr>
            <a:r>
              <a:rPr lang="fr-FR" altLang="zh-CN" b="1" dirty="0" smtClean="0">
                <a:effectLst/>
                <a:latin typeface="+mn-ea"/>
              </a:rPr>
              <a:t>3</a:t>
            </a:r>
            <a:r>
              <a:rPr lang="zh-CN" altLang="zh-CN" b="1" dirty="0" smtClean="0">
                <a:effectLst/>
                <a:latin typeface="+mn-ea"/>
              </a:rPr>
              <a:t>．</a:t>
            </a:r>
            <a:r>
              <a:rPr lang="fr-FR" altLang="zh-CN" b="1" dirty="0" smtClean="0">
                <a:effectLst/>
                <a:latin typeface="+mn-ea"/>
              </a:rPr>
              <a:t>ES6</a:t>
            </a:r>
            <a:r>
              <a:rPr lang="zh-CN" altLang="zh-CN" b="1" dirty="0" smtClean="0">
                <a:effectLst/>
                <a:latin typeface="+mn-ea"/>
              </a:rPr>
              <a:t>定义变量</a:t>
            </a:r>
          </a:p>
          <a:p>
            <a:pPr marL="0" indent="0">
              <a:buNone/>
              <a:defRPr/>
            </a:pPr>
            <a:r>
              <a:rPr lang="zh-CN" altLang="zh-CN" dirty="0" smtClean="0">
                <a:effectLst/>
                <a:latin typeface="+mn-ea"/>
              </a:rPr>
              <a:t>在</a:t>
            </a:r>
            <a:r>
              <a:rPr lang="en-US" altLang="zh-CN" dirty="0" smtClean="0">
                <a:effectLst/>
                <a:latin typeface="+mn-ea"/>
              </a:rPr>
              <a:t>ES6</a:t>
            </a:r>
            <a:r>
              <a:rPr lang="zh-CN" altLang="zh-CN" dirty="0" smtClean="0">
                <a:effectLst/>
                <a:latin typeface="+mn-ea"/>
              </a:rPr>
              <a:t>中使用对变量和常量作声明的关键字是</a:t>
            </a:r>
            <a:r>
              <a:rPr lang="en-US" altLang="zh-CN" dirty="0" smtClean="0">
                <a:effectLst/>
                <a:latin typeface="+mn-ea"/>
              </a:rPr>
              <a:t>let</a:t>
            </a:r>
            <a:r>
              <a:rPr lang="zh-CN" altLang="zh-CN" dirty="0" smtClean="0">
                <a:effectLst/>
                <a:latin typeface="+mn-ea"/>
              </a:rPr>
              <a:t>和</a:t>
            </a:r>
            <a:r>
              <a:rPr lang="en-US" altLang="zh-CN" dirty="0" err="1" smtClean="0">
                <a:effectLst/>
                <a:latin typeface="+mn-ea"/>
              </a:rPr>
              <a:t>const</a:t>
            </a:r>
            <a:r>
              <a:rPr lang="zh-CN" altLang="en-US" dirty="0" smtClean="0">
                <a:effectLst/>
                <a:latin typeface="+mn-ea"/>
              </a:rPr>
              <a:t>。</a:t>
            </a:r>
            <a:endParaRPr lang="zh-CN"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1</a:t>
            </a:r>
            <a:r>
              <a:rPr lang="zh-CN" altLang="zh-CN" dirty="0" smtClean="0">
                <a:effectLst/>
                <a:latin typeface="+mn-ea"/>
              </a:rPr>
              <a:t>）变量只在</a:t>
            </a:r>
            <a:r>
              <a:rPr lang="en-US" altLang="zh-CN" dirty="0" smtClean="0">
                <a:effectLst/>
                <a:latin typeface="+mn-ea"/>
              </a:rPr>
              <a:t>let</a:t>
            </a:r>
            <a:r>
              <a:rPr lang="zh-CN" altLang="zh-CN" dirty="0" smtClean="0">
                <a:effectLst/>
                <a:latin typeface="+mn-ea"/>
              </a:rPr>
              <a:t>命令所在的代码块内有效。</a:t>
            </a:r>
          </a:p>
          <a:p>
            <a:pPr marL="0" indent="0">
              <a:buNone/>
              <a:defRPr/>
            </a:pPr>
            <a:r>
              <a:rPr lang="zh-CN" altLang="zh-CN" dirty="0" smtClean="0">
                <a:effectLst/>
                <a:latin typeface="+mn-ea"/>
              </a:rPr>
              <a:t>（</a:t>
            </a:r>
            <a:r>
              <a:rPr lang="en-US" altLang="zh-CN" dirty="0" smtClean="0">
                <a:effectLst/>
                <a:latin typeface="+mn-ea"/>
              </a:rPr>
              <a:t>2</a:t>
            </a:r>
            <a:r>
              <a:rPr lang="zh-CN" altLang="zh-CN" dirty="0" smtClean="0">
                <a:effectLst/>
                <a:latin typeface="+mn-ea"/>
              </a:rPr>
              <a:t>）</a:t>
            </a:r>
            <a:r>
              <a:rPr lang="en-US" altLang="zh-CN" dirty="0" smtClean="0">
                <a:effectLst/>
                <a:latin typeface="+mn-ea"/>
              </a:rPr>
              <a:t>let</a:t>
            </a:r>
            <a:r>
              <a:rPr lang="zh-CN" altLang="zh-CN" dirty="0" smtClean="0">
                <a:effectLst/>
                <a:latin typeface="+mn-ea"/>
              </a:rPr>
              <a:t>声明的变量是定义在块内，但这个变量也可以作用在这个块的子块中。</a:t>
            </a:r>
          </a:p>
          <a:p>
            <a:pPr marL="0" indent="0">
              <a:buNone/>
              <a:defRPr/>
            </a:pPr>
            <a:r>
              <a:rPr lang="zh-CN" altLang="zh-CN" dirty="0" smtClean="0">
                <a:effectLst/>
                <a:latin typeface="+mn-ea"/>
              </a:rPr>
              <a:t>（</a:t>
            </a:r>
            <a:r>
              <a:rPr lang="en-US" altLang="zh-CN" dirty="0" smtClean="0">
                <a:effectLst/>
                <a:latin typeface="+mn-ea"/>
              </a:rPr>
              <a:t>3</a:t>
            </a:r>
            <a:r>
              <a:rPr lang="zh-CN" altLang="zh-CN" dirty="0" smtClean="0">
                <a:effectLst/>
                <a:latin typeface="+mn-ea"/>
              </a:rPr>
              <a:t>）</a:t>
            </a:r>
            <a:r>
              <a:rPr lang="en-US" altLang="zh-CN" dirty="0" smtClean="0">
                <a:effectLst/>
                <a:latin typeface="+mn-ea"/>
              </a:rPr>
              <a:t>let</a:t>
            </a:r>
            <a:r>
              <a:rPr lang="zh-CN" altLang="zh-CN" dirty="0" smtClean="0">
                <a:effectLst/>
                <a:latin typeface="+mn-ea"/>
              </a:rPr>
              <a:t>声明变量时，不允许相同的作用域内重复声明同一个变量。</a:t>
            </a:r>
          </a:p>
          <a:p>
            <a:pPr marL="0" indent="0">
              <a:buNone/>
              <a:defRPr/>
            </a:pPr>
            <a:r>
              <a:rPr lang="zh-CN" altLang="zh-CN" dirty="0" smtClean="0">
                <a:effectLst/>
                <a:latin typeface="+mn-ea"/>
              </a:rPr>
              <a:t>（</a:t>
            </a:r>
            <a:r>
              <a:rPr lang="en-US" altLang="zh-CN" dirty="0" smtClean="0">
                <a:effectLst/>
                <a:latin typeface="+mn-ea"/>
              </a:rPr>
              <a:t>4</a:t>
            </a:r>
            <a:r>
              <a:rPr lang="zh-CN" altLang="zh-CN" dirty="0" smtClean="0">
                <a:effectLst/>
                <a:latin typeface="+mn-ea"/>
              </a:rPr>
              <a:t>）在同一个作用域不能和</a:t>
            </a:r>
            <a:r>
              <a:rPr lang="en-US" altLang="zh-CN" dirty="0" err="1" smtClean="0">
                <a:effectLst/>
                <a:latin typeface="+mn-ea"/>
              </a:rPr>
              <a:t>var</a:t>
            </a:r>
            <a:r>
              <a:rPr lang="zh-CN" altLang="zh-CN" dirty="0" smtClean="0">
                <a:effectLst/>
                <a:latin typeface="+mn-ea"/>
              </a:rPr>
              <a:t>声明同一个变量名。</a:t>
            </a:r>
          </a:p>
          <a:p>
            <a:pPr marL="0" indent="0">
              <a:buNone/>
              <a:defRPr/>
            </a:pPr>
            <a:r>
              <a:rPr lang="zh-CN" altLang="zh-CN" dirty="0" smtClean="0">
                <a:effectLst/>
                <a:latin typeface="+mn-ea"/>
              </a:rPr>
              <a:t>（</a:t>
            </a:r>
            <a:r>
              <a:rPr lang="en-US" altLang="zh-CN" dirty="0" smtClean="0">
                <a:effectLst/>
                <a:latin typeface="+mn-ea"/>
              </a:rPr>
              <a:t>5</a:t>
            </a:r>
            <a:r>
              <a:rPr lang="zh-CN" altLang="zh-CN" dirty="0" smtClean="0">
                <a:effectLst/>
                <a:latin typeface="+mn-ea"/>
              </a:rPr>
              <a:t>）不存在生命提升，也就是说</a:t>
            </a:r>
            <a:r>
              <a:rPr lang="en-US" altLang="zh-CN" dirty="0" smtClean="0">
                <a:effectLst/>
                <a:latin typeface="+mn-ea"/>
              </a:rPr>
              <a:t>let</a:t>
            </a:r>
            <a:r>
              <a:rPr lang="zh-CN" altLang="zh-CN" dirty="0" smtClean="0">
                <a:effectLst/>
                <a:latin typeface="+mn-ea"/>
              </a:rPr>
              <a:t>声明的变量只有声明了才能使用。</a:t>
            </a:r>
            <a:endParaRPr lang="en-US" altLang="zh-CN" dirty="0" smtClean="0">
              <a:effectLst/>
              <a:latin typeface="+mn-ea"/>
            </a:endParaRPr>
          </a:p>
          <a:p>
            <a:pPr marL="0" indent="0">
              <a:buNone/>
              <a:defRPr/>
            </a:pPr>
            <a:r>
              <a:rPr lang="zh-CN" altLang="zh-CN" dirty="0" smtClean="0">
                <a:effectLst/>
                <a:latin typeface="+mn-ea"/>
              </a:rPr>
              <a:t>（</a:t>
            </a:r>
            <a:r>
              <a:rPr lang="en-US" altLang="zh-CN" dirty="0" smtClean="0">
                <a:effectLst/>
                <a:latin typeface="+mn-ea"/>
              </a:rPr>
              <a:t>6</a:t>
            </a:r>
            <a:r>
              <a:rPr lang="zh-CN" altLang="zh-CN" dirty="0" smtClean="0">
                <a:effectLst/>
                <a:latin typeface="+mn-ea"/>
              </a:rPr>
              <a:t>） 用</a:t>
            </a:r>
            <a:r>
              <a:rPr lang="en-US" altLang="zh-CN" dirty="0" smtClean="0">
                <a:effectLst/>
                <a:latin typeface="+mn-ea"/>
              </a:rPr>
              <a:t>let</a:t>
            </a:r>
            <a:r>
              <a:rPr lang="zh-CN" altLang="zh-CN" dirty="0" smtClean="0">
                <a:effectLst/>
                <a:latin typeface="+mn-ea"/>
              </a:rPr>
              <a:t>声明的变量块内和块外相同变量名互不影响。</a:t>
            </a:r>
          </a:p>
          <a:p>
            <a:pPr marL="0" indent="0">
              <a:defRPr/>
            </a:pPr>
            <a:endParaRPr lang="zh-CN" altLang="zh-CN" dirty="0" smtClean="0">
              <a:effectLst/>
              <a:latin typeface="+mn-ea"/>
            </a:endParaRPr>
          </a:p>
        </p:txBody>
      </p:sp>
    </p:spTree>
    <p:extLst>
      <p:ext uri="{BB962C8B-B14F-4D97-AF65-F5344CB8AC3E}">
        <p14:creationId xmlns:p14="http://schemas.microsoft.com/office/powerpoint/2010/main" val="280974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6.1  </a:t>
            </a:r>
            <a:r>
              <a:rPr lang="zh-CN" altLang="en-US" dirty="0">
                <a:latin typeface="+mj-ea"/>
              </a:rPr>
              <a:t>初识</a:t>
            </a:r>
            <a:r>
              <a:rPr lang="en-US" altLang="zh-CN" dirty="0">
                <a:latin typeface="+mj-ea"/>
              </a:rPr>
              <a:t>JavaScript</a:t>
            </a:r>
            <a:r>
              <a:rPr lang="zh-CN" altLang="en-US" dirty="0">
                <a:latin typeface="+mj-ea"/>
              </a:rPr>
              <a:t/>
            </a:r>
            <a:br>
              <a:rPr lang="zh-CN" altLang="en-US" dirty="0">
                <a:latin typeface="+mj-ea"/>
              </a:rPr>
            </a:br>
            <a:endParaRPr lang="zh-CN" altLang="en-US" dirty="0">
              <a:latin typeface="+mj-ea"/>
            </a:endParaRPr>
          </a:p>
        </p:txBody>
      </p:sp>
      <p:sp>
        <p:nvSpPr>
          <p:cNvPr id="33797" name="Rectangle 5"/>
          <p:cNvSpPr>
            <a:spLocks noGrp="1" noChangeArrowheads="1"/>
          </p:cNvSpPr>
          <p:nvPr>
            <p:ph type="body" idx="1"/>
          </p:nvPr>
        </p:nvSpPr>
        <p:spPr>
          <a:xfrm>
            <a:off x="1850231" y="765176"/>
            <a:ext cx="8820150" cy="904875"/>
          </a:xfrm>
        </p:spPr>
        <p:txBody>
          <a:bodyPr/>
          <a:lstStyle/>
          <a:p>
            <a:pPr marL="0" indent="0">
              <a:buNone/>
              <a:defRPr/>
            </a:pPr>
            <a:r>
              <a:rPr kumimoji="1" lang="en-US" altLang="zh-CN" b="1" dirty="0" smtClean="0">
                <a:solidFill>
                  <a:schemeClr val="accent1"/>
                </a:solidFill>
                <a:latin typeface="+mn-ea"/>
              </a:rPr>
              <a:t>6.1.8 JS</a:t>
            </a:r>
            <a:r>
              <a:rPr kumimoji="1" lang="zh-CN" altLang="en-US" b="1" dirty="0" smtClean="0">
                <a:solidFill>
                  <a:schemeClr val="accent1"/>
                </a:solidFill>
                <a:latin typeface="+mn-ea"/>
              </a:rPr>
              <a:t>基本应用案例实践</a:t>
            </a:r>
            <a:endParaRPr kumimoji="1" lang="en-US" altLang="zh-CN" b="1" dirty="0" smtClean="0">
              <a:solidFill>
                <a:schemeClr val="accent1"/>
              </a:solidFill>
              <a:latin typeface="+mn-ea"/>
            </a:endParaRPr>
          </a:p>
          <a:p>
            <a:pPr marL="0" indent="0">
              <a:defRPr/>
            </a:pPr>
            <a:endParaRPr lang="zh-CN" altLang="zh-CN" dirty="0" smtClean="0">
              <a:effectLst/>
              <a:latin typeface="+mn-ea"/>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6300" y="1340768"/>
            <a:ext cx="7793037"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405058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907382" y="228600"/>
            <a:ext cx="8393113" cy="8191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的基本元素</a:t>
            </a:r>
            <a:r>
              <a:rPr lang="zh-CN" altLang="fr-FR" dirty="0">
                <a:latin typeface="+mj-ea"/>
              </a:rPr>
              <a:t/>
            </a:r>
            <a:br>
              <a:rPr lang="zh-CN" altLang="fr-FR" dirty="0">
                <a:latin typeface="+mj-ea"/>
              </a:rPr>
            </a:br>
            <a:endParaRPr lang="zh-CN" altLang="en-US" dirty="0">
              <a:latin typeface="+mj-ea"/>
            </a:endParaRPr>
          </a:p>
        </p:txBody>
      </p:sp>
      <p:sp>
        <p:nvSpPr>
          <p:cNvPr id="110595" name="Rectangle 3"/>
          <p:cNvSpPr>
            <a:spLocks noGrp="1" noChangeArrowheads="1"/>
          </p:cNvSpPr>
          <p:nvPr>
            <p:ph type="body" idx="1"/>
          </p:nvPr>
        </p:nvSpPr>
        <p:spPr>
          <a:xfrm>
            <a:off x="1841839" y="836712"/>
            <a:ext cx="8649156" cy="2124075"/>
          </a:xfrm>
        </p:spPr>
        <p:txBody>
          <a:bodyPr/>
          <a:lstStyle/>
          <a:p>
            <a:pPr eaLnBrk="1" hangingPunct="1">
              <a:buFont typeface="Wingdings" panose="05000000000000000000" pitchFamily="2" charset="2"/>
              <a:buNone/>
              <a:defRPr/>
            </a:pPr>
            <a:r>
              <a:rPr kumimoji="1" lang="en-US" altLang="zh-CN" b="1" dirty="0">
                <a:solidFill>
                  <a:schemeClr val="accent1"/>
                </a:solidFill>
                <a:latin typeface="+mn-ea"/>
              </a:rPr>
              <a:t>6.2.1  </a:t>
            </a:r>
            <a:r>
              <a:rPr kumimoji="1" lang="zh-CN" altLang="en-US" b="1" dirty="0">
                <a:solidFill>
                  <a:schemeClr val="accent1"/>
                </a:solidFill>
                <a:latin typeface="+mn-ea"/>
              </a:rPr>
              <a:t>数据类型</a:t>
            </a:r>
            <a:endParaRPr kumimoji="1" lang="en-US" altLang="zh-CN" b="1" dirty="0">
              <a:solidFill>
                <a:schemeClr val="accent1"/>
              </a:solidFill>
              <a:latin typeface="+mn-ea"/>
            </a:endParaRPr>
          </a:p>
          <a:p>
            <a:pPr eaLnBrk="1" hangingPunct="1">
              <a:buFont typeface="Wingdings" panose="05000000000000000000" pitchFamily="2" charset="2"/>
              <a:buNone/>
              <a:defRPr/>
            </a:pPr>
            <a:r>
              <a:rPr kumimoji="1" lang="zh-CN" altLang="en-US" b="1" dirty="0">
                <a:latin typeface="+mn-ea"/>
              </a:rPr>
              <a:t>由于</a:t>
            </a:r>
            <a:r>
              <a:rPr kumimoji="1" lang="en-US" altLang="zh-CN" b="1" dirty="0">
                <a:latin typeface="+mn-ea"/>
              </a:rPr>
              <a:t>JavaScript</a:t>
            </a:r>
            <a:r>
              <a:rPr kumimoji="1" lang="zh-CN" altLang="en-US" b="1" dirty="0">
                <a:latin typeface="+mn-ea"/>
              </a:rPr>
              <a:t>采用弱类型的形式，因而一个数据的变量或常量可以不必首先作声明，也不需要在声明变量时显式地指明变量类型。</a:t>
            </a:r>
          </a:p>
          <a:p>
            <a:pPr eaLnBrk="1" hangingPunct="1">
              <a:buFont typeface="Wingdings" panose="05000000000000000000" pitchFamily="2" charset="2"/>
              <a:buNone/>
              <a:defRPr/>
            </a:pPr>
            <a:r>
              <a:rPr lang="en-US" altLang="zh-CN" b="1" dirty="0">
                <a:latin typeface="+mn-ea"/>
              </a:rPr>
              <a:t>1. number</a:t>
            </a:r>
            <a:r>
              <a:rPr lang="zh-CN" altLang="en-US" b="1" dirty="0">
                <a:latin typeface="+mn-ea"/>
              </a:rPr>
              <a:t>（</a:t>
            </a:r>
            <a:r>
              <a:rPr lang="zh-CN" altLang="fr-FR" b="1" dirty="0">
                <a:latin typeface="+mn-ea"/>
              </a:rPr>
              <a:t>数值</a:t>
            </a:r>
            <a:r>
              <a:rPr lang="zh-CN" altLang="en-US" b="1" dirty="0">
                <a:latin typeface="+mn-ea"/>
              </a:rPr>
              <a:t>）</a:t>
            </a:r>
            <a:r>
              <a:rPr lang="zh-CN" altLang="fr-FR" b="1" dirty="0">
                <a:latin typeface="+mn-ea"/>
              </a:rPr>
              <a:t>类型</a:t>
            </a:r>
          </a:p>
          <a:p>
            <a:pPr eaLnBrk="1" hangingPunct="1">
              <a:buFont typeface="Wingdings" panose="05000000000000000000" pitchFamily="2" charset="2"/>
              <a:buNone/>
              <a:defRPr/>
            </a:pPr>
            <a:r>
              <a:rPr kumimoji="1" lang="en-US" altLang="zh-CN" dirty="0">
                <a:latin typeface="+mn-ea"/>
              </a:rPr>
              <a:t>【</a:t>
            </a:r>
            <a:r>
              <a:rPr kumimoji="1" lang="zh-CN" altLang="en-US" dirty="0">
                <a:latin typeface="+mn-ea"/>
              </a:rPr>
              <a:t>例</a:t>
            </a:r>
            <a:r>
              <a:rPr kumimoji="1" lang="en-US" altLang="zh-CN" dirty="0">
                <a:latin typeface="+mn-ea"/>
              </a:rPr>
              <a:t>6-11】</a:t>
            </a:r>
            <a:r>
              <a:rPr kumimoji="1" lang="zh-CN" altLang="en-US" dirty="0">
                <a:latin typeface="+mn-ea"/>
              </a:rPr>
              <a:t>新建编写一个简单的数值类型测试实例，其中</a:t>
            </a:r>
            <a:r>
              <a:rPr kumimoji="1" lang="en-US" altLang="zh-CN" dirty="0">
                <a:latin typeface="+mn-ea"/>
              </a:rPr>
              <a:t>&lt;body&gt;</a:t>
            </a:r>
            <a:r>
              <a:rPr kumimoji="1" lang="zh-CN" altLang="en-US" dirty="0">
                <a:latin typeface="+mn-ea"/>
              </a:rPr>
              <a:t>部分的代码如下。</a:t>
            </a:r>
          </a:p>
        </p:txBody>
      </p:sp>
      <p:sp>
        <p:nvSpPr>
          <p:cNvPr id="34820" name="AutoShape 5"/>
          <p:cNvSpPr>
            <a:spLocks noChangeArrowheads="1"/>
          </p:cNvSpPr>
          <p:nvPr/>
        </p:nvSpPr>
        <p:spPr bwMode="gray">
          <a:xfrm>
            <a:off x="1936131" y="3068960"/>
            <a:ext cx="8569325" cy="32400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a=1.5,b=1/0,c=-1/0,d=0/0;</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变量定义为：var</a:t>
            </a:r>
            <a:r>
              <a:rPr kumimoji="1" lang="en-US" altLang="en-US" sz="2000" dirty="0">
                <a:solidFill>
                  <a:schemeClr val="accent2"/>
                </a:solidFill>
                <a:latin typeface="Arial" panose="020B0604020202020204" pitchFamily="34" charset="0"/>
              </a:rPr>
              <a:t> a=1.5,b=1/0,c=-1/0,d=0/0;&lt;</a:t>
            </a:r>
            <a:r>
              <a:rPr kumimoji="1" lang="en-US" altLang="en-US" sz="2000" dirty="0" err="1">
                <a:solidFill>
                  <a:schemeClr val="accent2"/>
                </a:solidFill>
                <a:latin typeface="Arial" panose="020B0604020202020204" pitchFamily="34" charset="0"/>
              </a:rPr>
              <a:t>br</a:t>
            </a:r>
            <a:r>
              <a:rPr kumimoji="1" lang="en-US" altLang="en-US" sz="2000" dirty="0">
                <a:solidFill>
                  <a:schemeClr val="accent2"/>
                </a:solidFill>
                <a:latin typeface="Arial" panose="020B0604020202020204" pitchFamily="34" charset="0"/>
              </a:rPr>
              <a:t> /&gt;");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变量a的类型是</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typeof</a:t>
            </a:r>
            <a:r>
              <a:rPr kumimoji="1" lang="en-US" altLang="en-US" sz="2000" dirty="0">
                <a:solidFill>
                  <a:schemeClr val="accent2"/>
                </a:solidFill>
                <a:latin typeface="Arial" panose="020B0604020202020204" pitchFamily="34" charset="0"/>
              </a:rPr>
              <a:t>(a)+"，</a:t>
            </a:r>
            <a:r>
              <a:rPr kumimoji="1" lang="en-US" altLang="en-US" sz="2000" dirty="0" err="1">
                <a:solidFill>
                  <a:schemeClr val="accent2"/>
                </a:solidFill>
                <a:latin typeface="Arial" panose="020B0604020202020204" pitchFamily="34" charset="0"/>
              </a:rPr>
              <a:t>值是</a:t>
            </a:r>
            <a:r>
              <a:rPr kumimoji="1" lang="en-US" altLang="en-US" sz="2000" dirty="0">
                <a:solidFill>
                  <a:schemeClr val="accent2"/>
                </a:solidFill>
                <a:latin typeface="Arial" panose="020B0604020202020204" pitchFamily="34" charset="0"/>
              </a:rPr>
              <a:t>："+a+"&lt;</a:t>
            </a:r>
            <a:r>
              <a:rPr kumimoji="1" lang="en-US" altLang="en-US" sz="2000" dirty="0" err="1">
                <a:solidFill>
                  <a:schemeClr val="accent2"/>
                </a:solidFill>
                <a:latin typeface="Arial" panose="020B0604020202020204" pitchFamily="34" charset="0"/>
              </a:rPr>
              <a:t>br</a:t>
            </a:r>
            <a:r>
              <a:rPr kumimoji="1" lang="en-US" altLang="en-US" sz="2000" dirty="0">
                <a:solidFill>
                  <a:schemeClr val="accent2"/>
                </a:solidFill>
                <a:latin typeface="Arial" panose="020B0604020202020204" pitchFamily="34" charset="0"/>
              </a:rPr>
              <a:t> /&gt;");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变量b的类型是</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typeof</a:t>
            </a:r>
            <a:r>
              <a:rPr kumimoji="1" lang="en-US" altLang="en-US" sz="2000" dirty="0">
                <a:solidFill>
                  <a:schemeClr val="accent2"/>
                </a:solidFill>
                <a:latin typeface="Arial" panose="020B0604020202020204" pitchFamily="34" charset="0"/>
              </a:rPr>
              <a:t>(b)+"，</a:t>
            </a:r>
            <a:r>
              <a:rPr kumimoji="1" lang="en-US" altLang="en-US" sz="2000" dirty="0" err="1">
                <a:solidFill>
                  <a:schemeClr val="accent2"/>
                </a:solidFill>
                <a:latin typeface="Arial" panose="020B0604020202020204" pitchFamily="34" charset="0"/>
              </a:rPr>
              <a:t>值是</a:t>
            </a:r>
            <a:r>
              <a:rPr kumimoji="1" lang="en-US" altLang="en-US" sz="2000" dirty="0">
                <a:solidFill>
                  <a:schemeClr val="accent2"/>
                </a:solidFill>
                <a:latin typeface="Arial" panose="020B0604020202020204" pitchFamily="34" charset="0"/>
              </a:rPr>
              <a:t>："+b+"&lt;</a:t>
            </a:r>
            <a:r>
              <a:rPr kumimoji="1" lang="en-US" altLang="en-US" sz="2000" dirty="0" err="1">
                <a:solidFill>
                  <a:schemeClr val="accent2"/>
                </a:solidFill>
                <a:latin typeface="Arial" panose="020B0604020202020204" pitchFamily="34" charset="0"/>
              </a:rPr>
              <a:t>br</a:t>
            </a:r>
            <a:r>
              <a:rPr kumimoji="1" lang="en-US" altLang="en-US" sz="2000" dirty="0">
                <a:solidFill>
                  <a:schemeClr val="accent2"/>
                </a:solidFill>
                <a:latin typeface="Arial" panose="020B0604020202020204" pitchFamily="34" charset="0"/>
              </a:rPr>
              <a:t> /&gt;");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变量c的类型是</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typeof</a:t>
            </a:r>
            <a:r>
              <a:rPr kumimoji="1" lang="en-US" altLang="en-US" sz="2000" dirty="0">
                <a:solidFill>
                  <a:schemeClr val="accent2"/>
                </a:solidFill>
                <a:latin typeface="Arial" panose="020B0604020202020204" pitchFamily="34" charset="0"/>
              </a:rPr>
              <a:t>(c)+"，</a:t>
            </a:r>
            <a:r>
              <a:rPr kumimoji="1" lang="en-US" altLang="en-US" sz="2000" dirty="0" err="1">
                <a:solidFill>
                  <a:schemeClr val="accent2"/>
                </a:solidFill>
                <a:latin typeface="Arial" panose="020B0604020202020204" pitchFamily="34" charset="0"/>
              </a:rPr>
              <a:t>值是</a:t>
            </a:r>
            <a:r>
              <a:rPr kumimoji="1" lang="en-US" altLang="en-US" sz="2000" dirty="0">
                <a:solidFill>
                  <a:schemeClr val="accent2"/>
                </a:solidFill>
                <a:latin typeface="Arial" panose="020B0604020202020204" pitchFamily="34" charset="0"/>
              </a:rPr>
              <a:t>："+c+"&lt;</a:t>
            </a:r>
            <a:r>
              <a:rPr kumimoji="1" lang="en-US" altLang="en-US" sz="2000" dirty="0" err="1">
                <a:solidFill>
                  <a:schemeClr val="accent2"/>
                </a:solidFill>
                <a:latin typeface="Arial" panose="020B0604020202020204" pitchFamily="34" charset="0"/>
              </a:rPr>
              <a:t>br</a:t>
            </a:r>
            <a:r>
              <a:rPr kumimoji="1" lang="en-US" altLang="en-US" sz="2000" dirty="0">
                <a:solidFill>
                  <a:schemeClr val="accent2"/>
                </a:solidFill>
                <a:latin typeface="Arial" panose="020B0604020202020204" pitchFamily="34" charset="0"/>
              </a:rPr>
              <a:t> /&gt;");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变量d的类型是</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typeof</a:t>
            </a:r>
            <a:r>
              <a:rPr kumimoji="1" lang="en-US" altLang="en-US" sz="2000" dirty="0">
                <a:solidFill>
                  <a:schemeClr val="accent2"/>
                </a:solidFill>
                <a:latin typeface="Arial" panose="020B0604020202020204" pitchFamily="34" charset="0"/>
              </a:rPr>
              <a:t>(d)+"，</a:t>
            </a:r>
            <a:r>
              <a:rPr kumimoji="1" lang="en-US" altLang="en-US" sz="2000" dirty="0" err="1">
                <a:solidFill>
                  <a:schemeClr val="accent2"/>
                </a:solidFill>
                <a:latin typeface="Arial" panose="020B0604020202020204" pitchFamily="34" charset="0"/>
              </a:rPr>
              <a:t>值是</a:t>
            </a:r>
            <a:r>
              <a:rPr kumimoji="1" lang="en-US" altLang="en-US" sz="2000" dirty="0">
                <a:solidFill>
                  <a:schemeClr val="accent2"/>
                </a:solidFill>
                <a:latin typeface="Arial" panose="020B0604020202020204" pitchFamily="34" charset="0"/>
              </a:rPr>
              <a:t>："+d+"&lt;</a:t>
            </a:r>
            <a:r>
              <a:rPr kumimoji="1" lang="en-US" altLang="en-US" sz="2000" dirty="0" err="1">
                <a:solidFill>
                  <a:schemeClr val="accent2"/>
                </a:solidFill>
                <a:latin typeface="Arial" panose="020B0604020202020204" pitchFamily="34" charset="0"/>
              </a:rPr>
              <a:t>br</a:t>
            </a:r>
            <a:r>
              <a:rPr kumimoji="1" lang="en-US" altLang="en-US" sz="2000" dirty="0">
                <a:solidFill>
                  <a:schemeClr val="accent2"/>
                </a:solidFill>
                <a:latin typeface="Arial" panose="020B0604020202020204" pitchFamily="34" charset="0"/>
              </a:rPr>
              <a:t> /&gt;");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("常量3.14的类型是："+</a:t>
            </a:r>
            <a:r>
              <a:rPr kumimoji="1" lang="en-US" altLang="en-US" sz="2000" dirty="0" err="1">
                <a:solidFill>
                  <a:schemeClr val="accent2"/>
                </a:solidFill>
                <a:latin typeface="Arial" panose="020B0604020202020204" pitchFamily="34" charset="0"/>
              </a:rPr>
              <a:t>typeof</a:t>
            </a:r>
            <a:r>
              <a:rPr kumimoji="1" lang="en-US" altLang="en-US" sz="2000" dirty="0">
                <a:solidFill>
                  <a:schemeClr val="accent2"/>
                </a:solidFill>
                <a:latin typeface="Arial" panose="020B0604020202020204" pitchFamily="34" charset="0"/>
              </a:rPr>
              <a:t>(3.14));</a:t>
            </a:r>
          </a:p>
          <a:p>
            <a:pPr algn="l" eaLnBrk="1" hangingPunct="1"/>
            <a:r>
              <a:rPr kumimoji="1" lang="en-US" altLang="en-US"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3097169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1868487" y="908720"/>
            <a:ext cx="8694389" cy="2308225"/>
          </a:xfrm>
        </p:spPr>
        <p:txBody>
          <a:bodyPr/>
          <a:lstStyle/>
          <a:p>
            <a:pPr eaLnBrk="1" hangingPunct="1">
              <a:defRPr/>
            </a:pPr>
            <a:r>
              <a:rPr lang="zh-CN" altLang="en-US" dirty="0" smtClean="0">
                <a:latin typeface="+mn-ea"/>
              </a:rPr>
              <a:t>其中</a:t>
            </a:r>
            <a:r>
              <a:rPr lang="en-US" altLang="zh-CN" dirty="0" err="1" smtClean="0">
                <a:latin typeface="+mn-ea"/>
              </a:rPr>
              <a:t>document.write</a:t>
            </a:r>
            <a:r>
              <a:rPr lang="zh-CN" altLang="en-US" dirty="0" smtClean="0">
                <a:latin typeface="+mn-ea"/>
              </a:rPr>
              <a:t>语句中的“</a:t>
            </a:r>
            <a:r>
              <a:rPr lang="en-US" altLang="zh-CN" dirty="0" smtClean="0">
                <a:latin typeface="+mn-ea"/>
              </a:rPr>
              <a:t>+”</a:t>
            </a:r>
            <a:r>
              <a:rPr lang="zh-CN" altLang="en-US" dirty="0" smtClean="0">
                <a:latin typeface="+mn-ea"/>
              </a:rPr>
              <a:t>号是字符串运算符，表示连接。根据变量的赋值情况，变量</a:t>
            </a:r>
            <a:r>
              <a:rPr lang="en-US" altLang="zh-CN" dirty="0" smtClean="0">
                <a:latin typeface="+mn-ea"/>
              </a:rPr>
              <a:t>a</a:t>
            </a:r>
            <a:r>
              <a:rPr lang="zh-CN" altLang="en-US" dirty="0" smtClean="0">
                <a:latin typeface="+mn-ea"/>
              </a:rPr>
              <a:t>、</a:t>
            </a:r>
            <a:r>
              <a:rPr lang="en-US" altLang="zh-CN" dirty="0" smtClean="0">
                <a:latin typeface="+mn-ea"/>
              </a:rPr>
              <a:t>b</a:t>
            </a:r>
            <a:r>
              <a:rPr lang="zh-CN" altLang="en-US" dirty="0" smtClean="0">
                <a:latin typeface="+mn-ea"/>
              </a:rPr>
              <a:t>、</a:t>
            </a:r>
            <a:r>
              <a:rPr lang="en-US" altLang="zh-CN" dirty="0" smtClean="0">
                <a:latin typeface="+mn-ea"/>
              </a:rPr>
              <a:t>c</a:t>
            </a:r>
            <a:r>
              <a:rPr lang="zh-CN" altLang="en-US" dirty="0" smtClean="0">
                <a:latin typeface="+mn-ea"/>
              </a:rPr>
              <a:t>、</a:t>
            </a:r>
            <a:r>
              <a:rPr lang="en-US" altLang="zh-CN" dirty="0" smtClean="0">
                <a:latin typeface="+mn-ea"/>
              </a:rPr>
              <a:t>d</a:t>
            </a:r>
            <a:r>
              <a:rPr lang="zh-CN" altLang="en-US" dirty="0" smtClean="0">
                <a:latin typeface="+mn-ea"/>
              </a:rPr>
              <a:t>在页面中的输出类型均为</a:t>
            </a:r>
            <a:r>
              <a:rPr lang="en-US" altLang="zh-CN" dirty="0" smtClean="0">
                <a:latin typeface="+mn-ea"/>
              </a:rPr>
              <a:t>number</a:t>
            </a:r>
            <a:r>
              <a:rPr lang="zh-CN" altLang="en-US" dirty="0" smtClean="0">
                <a:latin typeface="+mn-ea"/>
              </a:rPr>
              <a:t>。此外，代码中还测试了几种特殊结果的数值类型，如</a:t>
            </a:r>
            <a:r>
              <a:rPr lang="en-US" altLang="zh-CN" dirty="0" smtClean="0">
                <a:latin typeface="+mn-ea"/>
              </a:rPr>
              <a:t>Infinity</a:t>
            </a:r>
            <a:r>
              <a:rPr lang="zh-CN" altLang="en-US" dirty="0" smtClean="0">
                <a:latin typeface="+mn-ea"/>
              </a:rPr>
              <a:t>、</a:t>
            </a:r>
            <a:r>
              <a:rPr lang="en-US" altLang="zh-CN" dirty="0" smtClean="0">
                <a:latin typeface="+mn-ea"/>
              </a:rPr>
              <a:t>-Infinity</a:t>
            </a:r>
            <a:r>
              <a:rPr lang="zh-CN" altLang="en-US" dirty="0" smtClean="0">
                <a:latin typeface="+mn-ea"/>
              </a:rPr>
              <a:t>及</a:t>
            </a:r>
            <a:r>
              <a:rPr lang="en-US" altLang="zh-CN" dirty="0" err="1" smtClean="0">
                <a:latin typeface="+mn-ea"/>
              </a:rPr>
              <a:t>NaN</a:t>
            </a:r>
            <a:r>
              <a:rPr lang="zh-CN" altLang="en-US" dirty="0" smtClean="0">
                <a:latin typeface="+mn-ea"/>
              </a:rPr>
              <a:t>。并通过</a:t>
            </a:r>
            <a:r>
              <a:rPr lang="en-US" altLang="zh-CN" dirty="0" err="1" smtClean="0">
                <a:latin typeface="+mn-ea"/>
              </a:rPr>
              <a:t>typeof</a:t>
            </a:r>
            <a:r>
              <a:rPr lang="en-US" altLang="zh-CN" dirty="0" smtClean="0">
                <a:latin typeface="+mn-ea"/>
              </a:rPr>
              <a:t>(3.14)</a:t>
            </a:r>
            <a:r>
              <a:rPr lang="zh-CN" altLang="en-US" dirty="0" smtClean="0">
                <a:latin typeface="+mn-ea"/>
              </a:rPr>
              <a:t>测试了一个常量</a:t>
            </a:r>
            <a:r>
              <a:rPr lang="en-US" altLang="zh-CN" dirty="0" smtClean="0">
                <a:latin typeface="+mn-ea"/>
              </a:rPr>
              <a:t>3.14</a:t>
            </a:r>
            <a:r>
              <a:rPr lang="zh-CN" altLang="en-US" dirty="0" smtClean="0">
                <a:latin typeface="+mn-ea"/>
              </a:rPr>
              <a:t>的数据类型。测试结果如图</a:t>
            </a:r>
            <a:r>
              <a:rPr lang="en-US" altLang="zh-CN" dirty="0" smtClean="0">
                <a:latin typeface="+mn-ea"/>
              </a:rPr>
              <a:t>6-13</a:t>
            </a:r>
            <a:r>
              <a:rPr lang="zh-CN" altLang="en-US" dirty="0" smtClean="0">
                <a:latin typeface="+mn-ea"/>
              </a:rPr>
              <a:t>所示。 </a:t>
            </a:r>
          </a:p>
        </p:txBody>
      </p:sp>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4195" y="2852936"/>
            <a:ext cx="5976937"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Rectangle 5"/>
          <p:cNvSpPr>
            <a:spLocks noChangeArrowheads="1"/>
          </p:cNvSpPr>
          <p:nvPr/>
        </p:nvSpPr>
        <p:spPr bwMode="auto">
          <a:xfrm>
            <a:off x="4717256" y="5443538"/>
            <a:ext cx="3074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lgn="l">
              <a:defRPr/>
            </a:pPr>
            <a:r>
              <a:rPr kumimoji="1" lang="zh-CN" altLang="en-US" sz="2000" dirty="0"/>
              <a:t>图</a:t>
            </a:r>
            <a:r>
              <a:rPr kumimoji="1" lang="en-US" altLang="zh-CN" sz="2000" dirty="0"/>
              <a:t>6-13</a:t>
            </a:r>
            <a:r>
              <a:rPr kumimoji="1" lang="zh-CN" altLang="en-US" sz="2000" dirty="0"/>
              <a:t>数值类型测试实例</a:t>
            </a:r>
            <a:r>
              <a:rPr kumimoji="1" lang="zh-CN" altLang="en-US" sz="2000" dirty="0">
                <a:effectLst>
                  <a:outerShdw blurRad="38100" dist="38100" dir="2700000" algn="tl">
                    <a:srgbClr val="000000"/>
                  </a:outerShdw>
                </a:effectLst>
              </a:rPr>
              <a:t> </a:t>
            </a:r>
          </a:p>
        </p:txBody>
      </p:sp>
      <p:sp>
        <p:nvSpPr>
          <p:cNvPr id="5" name="Rectangle 2"/>
          <p:cNvSpPr>
            <a:spLocks noGrp="1" noChangeArrowheads="1"/>
          </p:cNvSpPr>
          <p:nvPr>
            <p:ph type="title"/>
          </p:nvPr>
        </p:nvSpPr>
        <p:spPr>
          <a:xfrm>
            <a:off x="1907382" y="228600"/>
            <a:ext cx="839311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30897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1777901" y="911507"/>
            <a:ext cx="8388350" cy="4449763"/>
          </a:xfrm>
        </p:spPr>
        <p:txBody>
          <a:bodyPr/>
          <a:lstStyle/>
          <a:p>
            <a:pPr eaLnBrk="1" hangingPunct="1">
              <a:lnSpc>
                <a:spcPct val="90000"/>
              </a:lnSpc>
              <a:buFont typeface="Wingdings" panose="05000000000000000000" pitchFamily="2" charset="2"/>
              <a:buNone/>
              <a:defRPr/>
            </a:pPr>
            <a:r>
              <a:rPr lang="en-US" altLang="zh-CN" b="1" dirty="0" smtClean="0">
                <a:latin typeface="+mn-ea"/>
              </a:rPr>
              <a:t>2. string</a:t>
            </a:r>
            <a:r>
              <a:rPr lang="zh-CN" altLang="en-US" b="1" dirty="0" smtClean="0">
                <a:latin typeface="+mn-ea"/>
              </a:rPr>
              <a:t>（</a:t>
            </a:r>
            <a:r>
              <a:rPr lang="zh-CN" altLang="fr-FR" b="1" dirty="0" smtClean="0">
                <a:latin typeface="+mn-ea"/>
              </a:rPr>
              <a:t>字符串</a:t>
            </a:r>
            <a:r>
              <a:rPr lang="zh-CN" altLang="en-US" b="1" dirty="0" smtClean="0">
                <a:latin typeface="+mn-ea"/>
              </a:rPr>
              <a:t>）</a:t>
            </a:r>
            <a:r>
              <a:rPr lang="zh-CN" altLang="fr-FR" b="1" dirty="0" smtClean="0">
                <a:latin typeface="+mn-ea"/>
              </a:rPr>
              <a:t>类型</a:t>
            </a:r>
          </a:p>
          <a:p>
            <a:pPr eaLnBrk="1" hangingPunct="1">
              <a:lnSpc>
                <a:spcPct val="90000"/>
              </a:lnSpc>
              <a:defRPr/>
            </a:pPr>
            <a:r>
              <a:rPr lang="zh-CN" altLang="en-US" b="1" dirty="0" smtClean="0">
                <a:latin typeface="+mn-ea"/>
              </a:rPr>
              <a:t>字符串是用“”（双引号）或‘’（单引号）括起来的字符或数值。如“你好，张三！”或‘你好，张三！’。如果字符串本身包含双引号，就用单引号括起该字符串，如‘你好，“张三”！’。反过来，如果字符串本身包含单引号，就用双引号括起该字符串，如“你好，‘张三’！”。</a:t>
            </a:r>
            <a:r>
              <a:rPr lang="zh-CN" altLang="en-US" dirty="0" smtClean="0">
                <a:latin typeface="+mn-ea"/>
              </a:rPr>
              <a:t> </a:t>
            </a:r>
          </a:p>
          <a:p>
            <a:pPr eaLnBrk="1" hangingPunct="1">
              <a:lnSpc>
                <a:spcPct val="90000"/>
              </a:lnSpc>
              <a:defRPr/>
            </a:pPr>
            <a:endParaRPr lang="zh-CN" altLang="en-US" dirty="0" smtClean="0">
              <a:latin typeface="+mn-ea"/>
            </a:endParaRPr>
          </a:p>
          <a:p>
            <a:pPr eaLnBrk="1" hangingPunct="1">
              <a:lnSpc>
                <a:spcPct val="90000"/>
              </a:lnSpc>
              <a:buFont typeface="Wingdings" panose="05000000000000000000" pitchFamily="2" charset="2"/>
              <a:buNone/>
              <a:defRPr/>
            </a:pPr>
            <a:r>
              <a:rPr lang="fr-FR" altLang="zh-CN" b="1" dirty="0" smtClean="0">
                <a:latin typeface="+mn-ea"/>
              </a:rPr>
              <a:t>3.boolean</a:t>
            </a:r>
            <a:r>
              <a:rPr lang="zh-CN" altLang="fr-FR" b="1" dirty="0" smtClean="0">
                <a:latin typeface="+mn-ea"/>
              </a:rPr>
              <a:t>（布尔）类型</a:t>
            </a:r>
            <a:endParaRPr lang="zh-CN" altLang="fr-FR" dirty="0" smtClean="0">
              <a:latin typeface="+mn-ea"/>
            </a:endParaRPr>
          </a:p>
          <a:p>
            <a:pPr eaLnBrk="1" hangingPunct="1">
              <a:lnSpc>
                <a:spcPct val="90000"/>
              </a:lnSpc>
              <a:defRPr/>
            </a:pPr>
            <a:r>
              <a:rPr lang="zh-CN" altLang="fr-FR" dirty="0" smtClean="0">
                <a:latin typeface="+mn-ea"/>
              </a:rPr>
              <a:t> 布尔类型有两种取值：</a:t>
            </a:r>
            <a:r>
              <a:rPr lang="en-US" altLang="zh-CN" dirty="0" smtClean="0">
                <a:latin typeface="+mn-ea"/>
              </a:rPr>
              <a:t>true</a:t>
            </a:r>
            <a:r>
              <a:rPr lang="zh-CN" altLang="en-US" dirty="0" smtClean="0">
                <a:latin typeface="+mn-ea"/>
              </a:rPr>
              <a:t>和</a:t>
            </a:r>
            <a:r>
              <a:rPr lang="en-US" altLang="zh-CN" dirty="0" smtClean="0">
                <a:latin typeface="+mn-ea"/>
              </a:rPr>
              <a:t>false</a:t>
            </a:r>
            <a:r>
              <a:rPr lang="zh-CN" altLang="en-US" dirty="0" smtClean="0">
                <a:latin typeface="+mn-ea"/>
              </a:rPr>
              <a:t>。布尔类型表示是非对错的概念，是条件语句和逻辑运算的基础。</a:t>
            </a:r>
          </a:p>
          <a:p>
            <a:pPr eaLnBrk="1" hangingPunct="1">
              <a:lnSpc>
                <a:spcPct val="90000"/>
              </a:lnSpc>
              <a:defRPr/>
            </a:pPr>
            <a:endParaRPr lang="zh-CN" altLang="en-US" dirty="0" smtClean="0">
              <a:latin typeface="+mn-ea"/>
            </a:endParaRPr>
          </a:p>
        </p:txBody>
      </p:sp>
      <p:sp>
        <p:nvSpPr>
          <p:cNvPr id="3" name="Rectangle 2"/>
          <p:cNvSpPr>
            <a:spLocks noGrp="1" noChangeArrowheads="1"/>
          </p:cNvSpPr>
          <p:nvPr>
            <p:ph type="title"/>
          </p:nvPr>
        </p:nvSpPr>
        <p:spPr>
          <a:xfrm>
            <a:off x="1907382" y="228600"/>
            <a:ext cx="839311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14732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body" idx="1"/>
          </p:nvPr>
        </p:nvSpPr>
        <p:spPr>
          <a:xfrm>
            <a:off x="1538511" y="692696"/>
            <a:ext cx="9456413" cy="1446212"/>
          </a:xfrm>
        </p:spPr>
        <p:txBody>
          <a:bodyPr/>
          <a:lstStyle/>
          <a:p>
            <a:pPr eaLnBrk="1" hangingPunct="1">
              <a:buFont typeface="Wingdings" panose="05000000000000000000" pitchFamily="2" charset="2"/>
              <a:buNone/>
              <a:defRPr/>
            </a:pPr>
            <a:r>
              <a:rPr lang="fr-FR" altLang="zh-CN" b="1" dirty="0">
                <a:latin typeface="+mn-ea"/>
              </a:rPr>
              <a:t>4. null</a:t>
            </a:r>
            <a:r>
              <a:rPr lang="zh-CN" altLang="fr-FR" b="1" dirty="0">
                <a:latin typeface="+mn-ea"/>
              </a:rPr>
              <a:t>（</a:t>
            </a:r>
            <a:r>
              <a:rPr lang="zh-CN" altLang="en-US" b="1" dirty="0">
                <a:latin typeface="+mn-ea"/>
              </a:rPr>
              <a:t>空</a:t>
            </a:r>
            <a:r>
              <a:rPr lang="zh-CN" altLang="fr-FR" b="1" dirty="0">
                <a:latin typeface="+mn-ea"/>
              </a:rPr>
              <a:t>）类型</a:t>
            </a:r>
          </a:p>
          <a:p>
            <a:pPr eaLnBrk="1" hangingPunct="1">
              <a:buFont typeface="Wingdings" panose="05000000000000000000" pitchFamily="2" charset="2"/>
              <a:buNone/>
              <a:defRPr/>
            </a:pPr>
            <a:r>
              <a:rPr lang="zh-CN" altLang="en-US" b="1" dirty="0">
                <a:latin typeface="+mn-ea"/>
              </a:rPr>
              <a:t>任何变量被赋值为</a:t>
            </a:r>
            <a:r>
              <a:rPr lang="en-US" altLang="zh-CN" b="1" dirty="0">
                <a:latin typeface="+mn-ea"/>
              </a:rPr>
              <a:t>null</a:t>
            </a:r>
            <a:r>
              <a:rPr lang="zh-CN" altLang="en-US" b="1" dirty="0">
                <a:latin typeface="+mn-ea"/>
              </a:rPr>
              <a:t>，都被当做</a:t>
            </a:r>
            <a:r>
              <a:rPr lang="en-US" altLang="zh-CN" b="1" dirty="0">
                <a:latin typeface="+mn-ea"/>
              </a:rPr>
              <a:t>null</a:t>
            </a:r>
            <a:r>
              <a:rPr lang="zh-CN" altLang="en-US" b="1" dirty="0">
                <a:latin typeface="+mn-ea"/>
              </a:rPr>
              <a:t>类型。</a:t>
            </a:r>
            <a:r>
              <a:rPr lang="zh-CN" altLang="en-US" dirty="0">
                <a:latin typeface="+mn-ea"/>
              </a:rPr>
              <a:t> </a:t>
            </a:r>
          </a:p>
          <a:p>
            <a:pPr eaLnBrk="1" hangingPunct="1">
              <a:buFont typeface="Wingdings" panose="05000000000000000000" pitchFamily="2" charset="2"/>
              <a:buNone/>
              <a:defRPr/>
            </a:pPr>
            <a:r>
              <a:rPr lang="en-US" altLang="zh-CN" dirty="0">
                <a:latin typeface="+mn-ea"/>
              </a:rPr>
              <a:t>【</a:t>
            </a:r>
            <a:r>
              <a:rPr lang="zh-CN" altLang="en-US" dirty="0">
                <a:latin typeface="+mn-ea"/>
              </a:rPr>
              <a:t>例</a:t>
            </a:r>
            <a:r>
              <a:rPr lang="en-US" altLang="zh-CN" dirty="0">
                <a:latin typeface="+mn-ea"/>
              </a:rPr>
              <a:t>6-12】</a:t>
            </a:r>
            <a:r>
              <a:rPr lang="zh-CN" altLang="en-US" dirty="0">
                <a:latin typeface="+mn-ea"/>
              </a:rPr>
              <a:t>编写一个与空类型有关的测试实例，其中</a:t>
            </a:r>
            <a:r>
              <a:rPr lang="en-US" altLang="zh-CN" dirty="0">
                <a:latin typeface="+mn-ea"/>
              </a:rPr>
              <a:t>&lt;body&gt;</a:t>
            </a:r>
            <a:r>
              <a:rPr lang="zh-CN" altLang="en-US" dirty="0">
                <a:latin typeface="+mn-ea"/>
              </a:rPr>
              <a:t>部分的代码如下。 </a:t>
            </a:r>
          </a:p>
        </p:txBody>
      </p:sp>
      <p:sp>
        <p:nvSpPr>
          <p:cNvPr id="115716" name="AutoShape 4"/>
          <p:cNvSpPr>
            <a:spLocks noChangeArrowheads="1"/>
          </p:cNvSpPr>
          <p:nvPr/>
        </p:nvSpPr>
        <p:spPr bwMode="gray">
          <a:xfrm>
            <a:off x="1933799" y="1916832"/>
            <a:ext cx="8424863" cy="4536504"/>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1600" dirty="0">
                <a:solidFill>
                  <a:schemeClr val="accent2"/>
                </a:solidFill>
                <a:latin typeface="Arial" panose="020B0604020202020204" pitchFamily="34" charset="0"/>
              </a:rPr>
              <a:t>&lt;form&gt;</a:t>
            </a:r>
          </a:p>
          <a:p>
            <a:pPr algn="l" eaLnBrk="1" hangingPunct="1"/>
            <a:r>
              <a:rPr kumimoji="1" lang="en-US" altLang="en-US" sz="1600" dirty="0">
                <a:solidFill>
                  <a:schemeClr val="accent2"/>
                </a:solidFill>
                <a:latin typeface="Arial" panose="020B0604020202020204" pitchFamily="34" charset="0"/>
              </a:rPr>
              <a:t>&lt;input id="button", type="button" value="</a:t>
            </a:r>
            <a:r>
              <a:rPr kumimoji="1" lang="en-US" altLang="en-US" sz="1600" dirty="0" err="1">
                <a:solidFill>
                  <a:schemeClr val="accent2"/>
                </a:solidFill>
                <a:latin typeface="Arial" panose="020B0604020202020204" pitchFamily="34" charset="0"/>
              </a:rPr>
              <a:t>按钮</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a:solidFill>
                  <a:schemeClr val="accent2"/>
                </a:solidFill>
                <a:latin typeface="Arial" panose="020B0604020202020204" pitchFamily="34" charset="0"/>
              </a:rPr>
              <a:t>&lt;script&gt;</a:t>
            </a:r>
          </a:p>
          <a:p>
            <a:pPr algn="l" eaLnBrk="1" hangingPunct="1"/>
            <a:r>
              <a:rPr kumimoji="1" lang="en-US" altLang="en-US" sz="1600" dirty="0" err="1">
                <a:solidFill>
                  <a:schemeClr val="accent2"/>
                </a:solidFill>
                <a:latin typeface="Arial" panose="020B0604020202020204" pitchFamily="34" charset="0"/>
              </a:rPr>
              <a:t>var</a:t>
            </a:r>
            <a:r>
              <a:rPr kumimoji="1" lang="en-US" altLang="en-US" sz="1600" dirty="0">
                <a:solidFill>
                  <a:schemeClr val="accent2"/>
                </a:solidFill>
                <a:latin typeface="Arial" panose="020B0604020202020204" pitchFamily="34" charset="0"/>
              </a:rPr>
              <a:t> e=null;</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r>
              <a:rPr kumimoji="1" lang="en-US" altLang="en-US" sz="1600" dirty="0" err="1">
                <a:solidFill>
                  <a:schemeClr val="accent2"/>
                </a:solidFill>
                <a:latin typeface="Arial" panose="020B0604020202020204" pitchFamily="34" charset="0"/>
              </a:rPr>
              <a:t>变量定义为var</a:t>
            </a:r>
            <a:r>
              <a:rPr kumimoji="1" lang="en-US" altLang="en-US" sz="1600" dirty="0">
                <a:solidFill>
                  <a:schemeClr val="accent2"/>
                </a:solidFill>
                <a:latin typeface="Arial" panose="020B0604020202020204" pitchFamily="34" charset="0"/>
              </a:rPr>
              <a:t> e=null;&lt;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变量e的类型是</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typeof</a:t>
            </a:r>
            <a:r>
              <a:rPr kumimoji="1" lang="en-US" altLang="en-US" sz="1600" dirty="0">
                <a:solidFill>
                  <a:schemeClr val="accent2"/>
                </a:solidFill>
                <a:latin typeface="Arial" panose="020B0604020202020204" pitchFamily="34" charset="0"/>
              </a:rPr>
              <a:t>(e)+"&lt;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	</a:t>
            </a:r>
          </a:p>
          <a:p>
            <a:pPr algn="l" eaLnBrk="1" hangingPunct="1"/>
            <a:r>
              <a:rPr kumimoji="1" lang="en-US" altLang="en-US" sz="1600" dirty="0">
                <a:solidFill>
                  <a:schemeClr val="accent2"/>
                </a:solidFill>
                <a:latin typeface="Arial" panose="020B0604020202020204" pitchFamily="34" charset="0"/>
              </a:rPr>
              <a:t>f=e+100;</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执行语句f</a:t>
            </a:r>
            <a:r>
              <a:rPr kumimoji="1" lang="en-US" altLang="en-US" sz="1600" dirty="0">
                <a:solidFill>
                  <a:schemeClr val="accent2"/>
                </a:solidFill>
                <a:latin typeface="Arial" panose="020B0604020202020204" pitchFamily="34" charset="0"/>
              </a:rPr>
              <a:t>=e+100;后&lt;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变量f的类型是</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typeof</a:t>
            </a:r>
            <a:r>
              <a:rPr kumimoji="1" lang="en-US" altLang="en-US" sz="1600" dirty="0">
                <a:solidFill>
                  <a:schemeClr val="accent2"/>
                </a:solidFill>
                <a:latin typeface="Arial" panose="020B0604020202020204" pitchFamily="34" charset="0"/>
              </a:rPr>
              <a:t>(f)+"，</a:t>
            </a:r>
            <a:r>
              <a:rPr kumimoji="1" lang="en-US" altLang="en-US" sz="1600" dirty="0" err="1">
                <a:solidFill>
                  <a:schemeClr val="accent2"/>
                </a:solidFill>
                <a:latin typeface="Arial" panose="020B0604020202020204" pitchFamily="34" charset="0"/>
              </a:rPr>
              <a:t>值是</a:t>
            </a:r>
            <a:r>
              <a:rPr kumimoji="1" lang="en-US" altLang="en-US" sz="1600" dirty="0">
                <a:solidFill>
                  <a:schemeClr val="accent2"/>
                </a:solidFill>
                <a:latin typeface="Arial" panose="020B0604020202020204" pitchFamily="34" charset="0"/>
              </a:rPr>
              <a:t>："+f+"&lt;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	</a:t>
            </a:r>
          </a:p>
          <a:p>
            <a:pPr algn="l" eaLnBrk="1" hangingPunct="1"/>
            <a:r>
              <a:rPr kumimoji="1" lang="en-US" altLang="en-US" sz="1600" dirty="0">
                <a:solidFill>
                  <a:schemeClr val="accent2"/>
                </a:solidFill>
                <a:latin typeface="Arial" panose="020B0604020202020204" pitchFamily="34" charset="0"/>
              </a:rPr>
              <a:t>g=e*0;</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执行语句g</a:t>
            </a:r>
            <a:r>
              <a:rPr kumimoji="1" lang="en-US" altLang="en-US" sz="1600" dirty="0">
                <a:solidFill>
                  <a:schemeClr val="accent2"/>
                </a:solidFill>
                <a:latin typeface="Arial" panose="020B0604020202020204" pitchFamily="34" charset="0"/>
              </a:rPr>
              <a:t>=e*0;后&lt;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变量g的类型是</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typeof</a:t>
            </a:r>
            <a:r>
              <a:rPr kumimoji="1" lang="en-US" altLang="en-US" sz="1600" dirty="0">
                <a:solidFill>
                  <a:schemeClr val="accent2"/>
                </a:solidFill>
                <a:latin typeface="Arial" panose="020B0604020202020204" pitchFamily="34" charset="0"/>
              </a:rPr>
              <a:t>(g)+"，</a:t>
            </a:r>
            <a:r>
              <a:rPr kumimoji="1" lang="en-US" altLang="en-US" sz="1600" dirty="0" err="1">
                <a:solidFill>
                  <a:schemeClr val="accent2"/>
                </a:solidFill>
                <a:latin typeface="Arial" panose="020B0604020202020204" pitchFamily="34" charset="0"/>
              </a:rPr>
              <a:t>值是</a:t>
            </a:r>
            <a:r>
              <a:rPr kumimoji="1" lang="en-US" altLang="en-US" sz="1600" dirty="0">
                <a:solidFill>
                  <a:schemeClr val="accent2"/>
                </a:solidFill>
                <a:latin typeface="Arial" panose="020B0604020202020204" pitchFamily="34" charset="0"/>
              </a:rPr>
              <a:t>："+g+"&lt;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	</a:t>
            </a:r>
          </a:p>
          <a:p>
            <a:pPr algn="l" eaLnBrk="1" hangingPunct="1"/>
            <a:r>
              <a:rPr kumimoji="1" lang="en-US" altLang="en-US" sz="1600" dirty="0">
                <a:solidFill>
                  <a:schemeClr val="accent2"/>
                </a:solidFill>
                <a:latin typeface="Arial" panose="020B0604020202020204" pitchFamily="34" charset="0"/>
              </a:rPr>
              <a:t>e=</a:t>
            </a:r>
            <a:r>
              <a:rPr kumimoji="1" lang="en-US" altLang="en-US" sz="1600" dirty="0" err="1">
                <a:solidFill>
                  <a:schemeClr val="accent2"/>
                </a:solidFill>
                <a:latin typeface="Arial" panose="020B0604020202020204" pitchFamily="34" charset="0"/>
              </a:rPr>
              <a:t>document.getElementById</a:t>
            </a:r>
            <a:r>
              <a:rPr kumimoji="1" lang="en-US" altLang="en-US" sz="1600" dirty="0">
                <a:solidFill>
                  <a:schemeClr val="accent2"/>
                </a:solidFill>
                <a:latin typeface="Arial" panose="020B0604020202020204" pitchFamily="34" charset="0"/>
              </a:rPr>
              <a:t>("button");</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执行语句e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document.getElementById</a:t>
            </a:r>
            <a:r>
              <a:rPr kumimoji="1" lang="en-US" altLang="en-US" sz="1600" dirty="0">
                <a:solidFill>
                  <a:schemeClr val="accent2"/>
                </a:solidFill>
                <a:latin typeface="Arial" panose="020B0604020202020204" pitchFamily="34" charset="0"/>
              </a:rPr>
              <a:t>("button");后&lt;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变量e的类型是</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typeof</a:t>
            </a:r>
            <a:r>
              <a:rPr kumimoji="1" lang="en-US" altLang="en-US" sz="1600" dirty="0">
                <a:solidFill>
                  <a:schemeClr val="accent2"/>
                </a:solidFill>
                <a:latin typeface="Arial" panose="020B0604020202020204" pitchFamily="34" charset="0"/>
              </a:rPr>
              <a:t>(e)+"&lt;</a:t>
            </a:r>
            <a:r>
              <a:rPr kumimoji="1" lang="en-US" altLang="en-US" sz="1600" dirty="0" err="1">
                <a:solidFill>
                  <a:schemeClr val="accent2"/>
                </a:solidFill>
                <a:latin typeface="Arial" panose="020B0604020202020204" pitchFamily="34" charset="0"/>
              </a:rPr>
              <a:t>br</a:t>
            </a:r>
            <a:r>
              <a:rPr kumimoji="1" lang="en-US" altLang="en-US" sz="1600" dirty="0">
                <a:solidFill>
                  <a:schemeClr val="accent2"/>
                </a:solidFill>
                <a:latin typeface="Arial" panose="020B0604020202020204" pitchFamily="34" charset="0"/>
              </a:rPr>
              <a:t> /&gt;");</a:t>
            </a:r>
          </a:p>
          <a:p>
            <a:pPr algn="l" eaLnBrk="1" hangingPunct="1"/>
            <a:r>
              <a:rPr kumimoji="1" lang="en-US" altLang="en-US" sz="1600" dirty="0" err="1">
                <a:solidFill>
                  <a:schemeClr val="accent2"/>
                </a:solidFill>
                <a:latin typeface="Arial" panose="020B0604020202020204" pitchFamily="34" charset="0"/>
              </a:rPr>
              <a:t>document.write</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变量e的value属性是</a:t>
            </a:r>
            <a:r>
              <a:rPr kumimoji="1" lang="en-US" altLang="en-US" sz="1600" dirty="0">
                <a:solidFill>
                  <a:schemeClr val="accent2"/>
                </a:solidFill>
                <a:latin typeface="Arial" panose="020B0604020202020204" pitchFamily="34" charset="0"/>
              </a:rPr>
              <a:t>："+</a:t>
            </a:r>
            <a:r>
              <a:rPr kumimoji="1" lang="en-US" altLang="en-US" sz="1600" dirty="0" err="1">
                <a:solidFill>
                  <a:schemeClr val="accent2"/>
                </a:solidFill>
                <a:latin typeface="Arial" panose="020B0604020202020204" pitchFamily="34" charset="0"/>
              </a:rPr>
              <a:t>e.value</a:t>
            </a:r>
            <a:r>
              <a:rPr kumimoji="1" lang="en-US" altLang="en-US" sz="1600" dirty="0">
                <a:solidFill>
                  <a:schemeClr val="accent2"/>
                </a:solidFill>
                <a:latin typeface="Arial" panose="020B0604020202020204" pitchFamily="34" charset="0"/>
              </a:rPr>
              <a:t>);</a:t>
            </a:r>
          </a:p>
          <a:p>
            <a:pPr algn="l" eaLnBrk="1" hangingPunct="1"/>
            <a:r>
              <a:rPr kumimoji="1" lang="en-US" altLang="en-US" sz="1600" dirty="0">
                <a:solidFill>
                  <a:schemeClr val="accent2"/>
                </a:solidFill>
                <a:latin typeface="Arial" panose="020B0604020202020204" pitchFamily="34" charset="0"/>
              </a:rPr>
              <a:t>&lt;/script&gt;</a:t>
            </a:r>
          </a:p>
          <a:p>
            <a:pPr algn="l" eaLnBrk="1" hangingPunct="1"/>
            <a:r>
              <a:rPr kumimoji="1" lang="en-US" altLang="en-US" sz="1600" dirty="0">
                <a:solidFill>
                  <a:schemeClr val="accent2"/>
                </a:solidFill>
                <a:latin typeface="Arial" panose="020B0604020202020204" pitchFamily="34" charset="0"/>
              </a:rPr>
              <a:t>&lt;/form&gt;</a:t>
            </a:r>
          </a:p>
        </p:txBody>
      </p:sp>
      <p:sp>
        <p:nvSpPr>
          <p:cNvPr id="4" name="Rectangle 2"/>
          <p:cNvSpPr>
            <a:spLocks noGrp="1" noChangeArrowheads="1"/>
          </p:cNvSpPr>
          <p:nvPr>
            <p:ph type="title"/>
          </p:nvPr>
        </p:nvSpPr>
        <p:spPr>
          <a:xfrm>
            <a:off x="1907382" y="228600"/>
            <a:ext cx="8393113"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125302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5716"/>
                                        </p:tgtEl>
                                        <p:attrNameLst>
                                          <p:attrName>style.visibility</p:attrName>
                                        </p:attrNameLst>
                                      </p:cBhvr>
                                      <p:to>
                                        <p:strVal val="visible"/>
                                      </p:to>
                                    </p:set>
                                    <p:animEffect transition="in" filter="box(in)">
                                      <p:cBhvr>
                                        <p:cTn id="7" dur="500"/>
                                        <p:tgtEl>
                                          <p:spTgt spid="115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1201837" y="836713"/>
            <a:ext cx="9793088" cy="1728192"/>
          </a:xfrm>
        </p:spPr>
        <p:txBody>
          <a:bodyPr/>
          <a:lstStyle/>
          <a:p>
            <a:pPr eaLnBrk="1" hangingPunct="1">
              <a:defRPr/>
            </a:pPr>
            <a:r>
              <a:rPr lang="zh-CN" altLang="en-US" dirty="0" smtClean="0">
                <a:latin typeface="+mn-ea"/>
              </a:rPr>
              <a:t>上述代码中，变量</a:t>
            </a:r>
            <a:r>
              <a:rPr lang="en-US" altLang="zh-CN" dirty="0" smtClean="0">
                <a:latin typeface="+mn-ea"/>
              </a:rPr>
              <a:t>e</a:t>
            </a:r>
            <a:r>
              <a:rPr lang="zh-CN" altLang="en-US" dirty="0" smtClean="0">
                <a:latin typeface="+mn-ea"/>
              </a:rPr>
              <a:t>首先被赋值为</a:t>
            </a:r>
            <a:r>
              <a:rPr lang="en-US" altLang="zh-CN" dirty="0" smtClean="0">
                <a:latin typeface="+mn-ea"/>
              </a:rPr>
              <a:t>null</a:t>
            </a:r>
            <a:r>
              <a:rPr lang="zh-CN" altLang="en-US" dirty="0" smtClean="0">
                <a:latin typeface="+mn-ea"/>
              </a:rPr>
              <a:t>，使用</a:t>
            </a:r>
            <a:r>
              <a:rPr lang="en-US" altLang="zh-CN" dirty="0" err="1" smtClean="0">
                <a:latin typeface="+mn-ea"/>
              </a:rPr>
              <a:t>typeof</a:t>
            </a:r>
            <a:r>
              <a:rPr lang="en-US" altLang="zh-CN" dirty="0" smtClean="0">
                <a:latin typeface="+mn-ea"/>
              </a:rPr>
              <a:t>(e)</a:t>
            </a:r>
            <a:r>
              <a:rPr lang="zh-CN" altLang="en-US" dirty="0" smtClean="0">
                <a:latin typeface="+mn-ea"/>
              </a:rPr>
              <a:t>测试出</a:t>
            </a:r>
            <a:r>
              <a:rPr lang="en-US" altLang="zh-CN" dirty="0" smtClean="0">
                <a:latin typeface="+mn-ea"/>
              </a:rPr>
              <a:t>e</a:t>
            </a:r>
            <a:r>
              <a:rPr lang="zh-CN" altLang="en-US" dirty="0" smtClean="0">
                <a:latin typeface="+mn-ea"/>
              </a:rPr>
              <a:t>的类型为</a:t>
            </a:r>
            <a:r>
              <a:rPr lang="en-US" altLang="zh-CN" dirty="0" smtClean="0">
                <a:latin typeface="+mn-ea"/>
              </a:rPr>
              <a:t>object</a:t>
            </a:r>
            <a:r>
              <a:rPr lang="zh-CN" altLang="en-US" dirty="0" smtClean="0">
                <a:latin typeface="+mn-ea"/>
              </a:rPr>
              <a:t>。在其后的两次数值运算中，</a:t>
            </a:r>
            <a:r>
              <a:rPr lang="en-US" altLang="zh-CN" dirty="0" smtClean="0">
                <a:latin typeface="+mn-ea"/>
              </a:rPr>
              <a:t>e</a:t>
            </a:r>
            <a:r>
              <a:rPr lang="zh-CN" altLang="en-US" dirty="0" smtClean="0">
                <a:latin typeface="+mn-ea"/>
              </a:rPr>
              <a:t>的值被自动转换为</a:t>
            </a:r>
            <a:r>
              <a:rPr lang="en-US" altLang="zh-CN" dirty="0" smtClean="0">
                <a:latin typeface="+mn-ea"/>
              </a:rPr>
              <a:t>0</a:t>
            </a:r>
            <a:r>
              <a:rPr lang="zh-CN" altLang="en-US" dirty="0" smtClean="0">
                <a:latin typeface="+mn-ea"/>
              </a:rPr>
              <a:t>。在</a:t>
            </a:r>
            <a:r>
              <a:rPr lang="en-US" altLang="zh-CN" dirty="0" smtClean="0">
                <a:latin typeface="+mn-ea"/>
              </a:rPr>
              <a:t>e=</a:t>
            </a:r>
            <a:r>
              <a:rPr lang="en-US" altLang="zh-CN" dirty="0" err="1" smtClean="0">
                <a:latin typeface="+mn-ea"/>
              </a:rPr>
              <a:t>document.getElementById</a:t>
            </a:r>
            <a:r>
              <a:rPr lang="en-US" altLang="zh-CN" dirty="0" smtClean="0">
                <a:latin typeface="+mn-ea"/>
              </a:rPr>
              <a:t>("button");	</a:t>
            </a:r>
            <a:r>
              <a:rPr lang="zh-CN" altLang="en-US" dirty="0" smtClean="0">
                <a:latin typeface="+mn-ea"/>
              </a:rPr>
              <a:t>语句中，变量</a:t>
            </a:r>
            <a:r>
              <a:rPr lang="en-US" altLang="zh-CN" dirty="0" smtClean="0">
                <a:latin typeface="+mn-ea"/>
              </a:rPr>
              <a:t>e</a:t>
            </a:r>
            <a:r>
              <a:rPr lang="zh-CN" altLang="en-US" dirty="0" smtClean="0">
                <a:latin typeface="+mn-ea"/>
              </a:rPr>
              <a:t>被用来存储表单中的一个按钮对象，其类型仍为</a:t>
            </a:r>
            <a:r>
              <a:rPr lang="en-US" altLang="zh-CN" dirty="0" smtClean="0">
                <a:latin typeface="+mn-ea"/>
              </a:rPr>
              <a:t>object</a:t>
            </a:r>
            <a:r>
              <a:rPr lang="zh-CN" altLang="en-US" dirty="0" smtClean="0">
                <a:latin typeface="+mn-ea"/>
              </a:rPr>
              <a:t>，并通过点运算符获取其</a:t>
            </a:r>
            <a:r>
              <a:rPr lang="en-US" altLang="zh-CN" dirty="0" smtClean="0">
                <a:latin typeface="+mn-ea"/>
              </a:rPr>
              <a:t>value</a:t>
            </a:r>
            <a:r>
              <a:rPr lang="zh-CN" altLang="en-US" dirty="0" smtClean="0">
                <a:latin typeface="+mn-ea"/>
              </a:rPr>
              <a:t>值。测试结果如图</a:t>
            </a:r>
            <a:r>
              <a:rPr lang="en-US" altLang="zh-CN" dirty="0" smtClean="0">
                <a:latin typeface="+mn-ea"/>
              </a:rPr>
              <a:t>6-14</a:t>
            </a:r>
            <a:r>
              <a:rPr lang="zh-CN" altLang="en-US" dirty="0" smtClean="0">
                <a:latin typeface="+mn-ea"/>
              </a:rPr>
              <a:t>所示。</a:t>
            </a:r>
          </a:p>
        </p:txBody>
      </p:sp>
      <p:pic>
        <p:nvPicPr>
          <p:cNvPr id="389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915" y="2564905"/>
            <a:ext cx="5256213" cy="317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5"/>
          <p:cNvSpPr>
            <a:spLocks noChangeArrowheads="1"/>
          </p:cNvSpPr>
          <p:nvPr/>
        </p:nvSpPr>
        <p:spPr bwMode="auto">
          <a:xfrm>
            <a:off x="4858545" y="5948363"/>
            <a:ext cx="28146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zh-CN" altLang="en-US" sz="2000" b="0"/>
              <a:t>图</a:t>
            </a:r>
            <a:r>
              <a:rPr kumimoji="1" lang="en-US" altLang="zh-CN" sz="2000" b="0"/>
              <a:t>6-14 </a:t>
            </a:r>
            <a:r>
              <a:rPr kumimoji="1" lang="zh-CN" altLang="en-US" sz="2000" b="0"/>
              <a:t>空类型测试实例</a:t>
            </a:r>
          </a:p>
        </p:txBody>
      </p:sp>
      <p:sp>
        <p:nvSpPr>
          <p:cNvPr id="5"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2151678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1489869" y="836712"/>
            <a:ext cx="9721080" cy="2016224"/>
          </a:xfrm>
        </p:spPr>
        <p:txBody>
          <a:bodyPr/>
          <a:lstStyle/>
          <a:p>
            <a:pPr eaLnBrk="1" hangingPunct="1">
              <a:buFont typeface="Wingdings" panose="05000000000000000000" pitchFamily="2" charset="2"/>
              <a:buNone/>
              <a:defRPr/>
            </a:pPr>
            <a:r>
              <a:rPr lang="en-US" altLang="zh-CN" dirty="0" smtClean="0">
                <a:latin typeface="+mn-ea"/>
              </a:rPr>
              <a:t>5. undefined</a:t>
            </a:r>
            <a:r>
              <a:rPr lang="zh-CN" altLang="en-US" dirty="0" smtClean="0">
                <a:latin typeface="+mn-ea"/>
              </a:rPr>
              <a:t>（未定义）类型 </a:t>
            </a:r>
          </a:p>
          <a:p>
            <a:pPr eaLnBrk="1" hangingPunct="1">
              <a:defRPr/>
            </a:pPr>
            <a:r>
              <a:rPr lang="en-US" altLang="zh-CN" dirty="0" smtClean="0">
                <a:latin typeface="+mn-ea"/>
              </a:rPr>
              <a:t>undefined</a:t>
            </a:r>
            <a:r>
              <a:rPr lang="zh-CN" altLang="en-US" dirty="0" smtClean="0">
                <a:latin typeface="+mn-ea"/>
              </a:rPr>
              <a:t>类型是指一个变量被创建后，还没有赋以任何初值，这时该变量没有类型，被称为未定义的，在程序中直接使用会发生错误。</a:t>
            </a:r>
            <a:r>
              <a:rPr lang="en-US" altLang="zh-CN" dirty="0" smtClean="0">
                <a:latin typeface="+mn-ea"/>
              </a:rPr>
              <a:t>undefined</a:t>
            </a:r>
            <a:r>
              <a:rPr lang="zh-CN" altLang="en-US" dirty="0" smtClean="0">
                <a:latin typeface="+mn-ea"/>
              </a:rPr>
              <a:t>参与任何数值计算时，其结果一定是</a:t>
            </a:r>
            <a:r>
              <a:rPr lang="en-US" altLang="zh-CN" dirty="0" err="1" smtClean="0">
                <a:latin typeface="+mn-ea"/>
              </a:rPr>
              <a:t>NaN</a:t>
            </a:r>
            <a:r>
              <a:rPr lang="zh-CN" altLang="en-US" dirty="0" smtClean="0">
                <a:latin typeface="+mn-ea"/>
              </a:rPr>
              <a:t>。</a:t>
            </a:r>
          </a:p>
          <a:p>
            <a:pPr eaLnBrk="1" hangingPunct="1">
              <a:buFont typeface="Wingdings" panose="05000000000000000000" pitchFamily="2" charset="2"/>
              <a:buNone/>
              <a:defRPr/>
            </a:pPr>
            <a:r>
              <a:rPr lang="en-US" altLang="zh-CN" dirty="0" smtClean="0">
                <a:latin typeface="+mn-ea"/>
              </a:rPr>
              <a:t>【</a:t>
            </a:r>
            <a:r>
              <a:rPr lang="zh-CN" altLang="en-US" dirty="0" smtClean="0">
                <a:latin typeface="+mn-ea"/>
              </a:rPr>
              <a:t>例</a:t>
            </a:r>
            <a:r>
              <a:rPr lang="en-US" altLang="zh-CN" dirty="0" smtClean="0">
                <a:latin typeface="+mn-ea"/>
              </a:rPr>
              <a:t>6-13】</a:t>
            </a:r>
            <a:r>
              <a:rPr lang="zh-CN" altLang="en-US" dirty="0" smtClean="0">
                <a:latin typeface="+mn-ea"/>
              </a:rPr>
              <a:t>编写一个与未定义类型有关的测试实例，其中</a:t>
            </a:r>
            <a:r>
              <a:rPr lang="en-US" altLang="zh-CN" dirty="0" smtClean="0">
                <a:latin typeface="+mn-ea"/>
              </a:rPr>
              <a:t>&lt;body&gt;</a:t>
            </a:r>
            <a:r>
              <a:rPr lang="zh-CN" altLang="en-US" dirty="0" smtClean="0">
                <a:latin typeface="+mn-ea"/>
              </a:rPr>
              <a:t>部分的代码如下。</a:t>
            </a:r>
          </a:p>
          <a:p>
            <a:pPr eaLnBrk="1" hangingPunct="1">
              <a:buFont typeface="Wingdings" panose="05000000000000000000" pitchFamily="2" charset="2"/>
              <a:buNone/>
              <a:defRPr/>
            </a:pPr>
            <a:endParaRPr lang="en-US" altLang="zh-CN" dirty="0" smtClean="0">
              <a:latin typeface="+mn-ea"/>
            </a:endParaRPr>
          </a:p>
        </p:txBody>
      </p:sp>
      <p:sp>
        <p:nvSpPr>
          <p:cNvPr id="39939" name="AutoShape 4"/>
          <p:cNvSpPr>
            <a:spLocks noChangeArrowheads="1"/>
          </p:cNvSpPr>
          <p:nvPr/>
        </p:nvSpPr>
        <p:spPr bwMode="gray">
          <a:xfrm>
            <a:off x="1921670" y="2780928"/>
            <a:ext cx="8569325" cy="36004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&lt;script &gt;</a:t>
            </a:r>
          </a:p>
          <a:p>
            <a:pPr algn="l" eaLnBrk="1" hangingPunct="1"/>
            <a:r>
              <a:rPr kumimoji="1" lang="en-US" altLang="en-US" sz="2000">
                <a:solidFill>
                  <a:schemeClr val="accent2"/>
                </a:solidFill>
                <a:latin typeface="Arial" panose="020B0604020202020204" pitchFamily="34" charset="0"/>
              </a:rPr>
              <a:t>var h;</a:t>
            </a:r>
          </a:p>
          <a:p>
            <a:pPr algn="l" eaLnBrk="1" hangingPunct="1"/>
            <a:r>
              <a:rPr kumimoji="1" lang="en-US" altLang="en-US" sz="2000">
                <a:solidFill>
                  <a:schemeClr val="accent2"/>
                </a:solidFill>
                <a:latin typeface="Arial" panose="020B0604020202020204" pitchFamily="34" charset="0"/>
              </a:rPr>
              <a:t>document.write("变量定义为：var h;&lt;br /&gt;");</a:t>
            </a:r>
          </a:p>
          <a:p>
            <a:pPr algn="l" eaLnBrk="1" hangingPunct="1"/>
            <a:r>
              <a:rPr kumimoji="1" lang="en-US" altLang="en-US" sz="2000">
                <a:solidFill>
                  <a:schemeClr val="accent2"/>
                </a:solidFill>
                <a:latin typeface="Arial" panose="020B0604020202020204" pitchFamily="34" charset="0"/>
              </a:rPr>
              <a:t>document.write("变量h的类型是:"+typeof(h)+"，值是："+h+"&lt;br /&gt;");	</a:t>
            </a:r>
          </a:p>
          <a:p>
            <a:pPr algn="l" eaLnBrk="1" hangingPunct="1"/>
            <a:r>
              <a:rPr kumimoji="1" lang="en-US" altLang="en-US" sz="2000">
                <a:solidFill>
                  <a:schemeClr val="accent2"/>
                </a:solidFill>
                <a:latin typeface="Arial" panose="020B0604020202020204" pitchFamily="34" charset="0"/>
              </a:rPr>
              <a:t>i=h;</a:t>
            </a:r>
          </a:p>
          <a:p>
            <a:pPr algn="l" eaLnBrk="1" hangingPunct="1"/>
            <a:r>
              <a:rPr kumimoji="1" lang="en-US" altLang="en-US" sz="2000">
                <a:solidFill>
                  <a:schemeClr val="accent2"/>
                </a:solidFill>
                <a:latin typeface="Arial" panose="020B0604020202020204" pitchFamily="34" charset="0"/>
              </a:rPr>
              <a:t>document.write("运行赋值语句：i=h;&lt;br /&gt;");</a:t>
            </a:r>
          </a:p>
          <a:p>
            <a:pPr algn="l" eaLnBrk="1" hangingPunct="1"/>
            <a:r>
              <a:rPr kumimoji="1" lang="en-US" altLang="en-US" sz="2000">
                <a:solidFill>
                  <a:schemeClr val="accent2"/>
                </a:solidFill>
                <a:latin typeface="Arial" panose="020B0604020202020204" pitchFamily="34" charset="0"/>
              </a:rPr>
              <a:t>document.write("变量i的类型是："+typeof(i)+"，值是："+i+"&lt;br /&gt;");	</a:t>
            </a:r>
          </a:p>
          <a:p>
            <a:pPr algn="l" eaLnBrk="1" hangingPunct="1"/>
            <a:r>
              <a:rPr kumimoji="1" lang="en-US" altLang="en-US" sz="2000">
                <a:solidFill>
                  <a:schemeClr val="accent2"/>
                </a:solidFill>
                <a:latin typeface="Arial" panose="020B0604020202020204" pitchFamily="34" charset="0"/>
              </a:rPr>
              <a:t>j=1+i;</a:t>
            </a:r>
          </a:p>
          <a:p>
            <a:pPr algn="l" eaLnBrk="1" hangingPunct="1"/>
            <a:r>
              <a:rPr kumimoji="1" lang="en-US" altLang="en-US" sz="2000">
                <a:solidFill>
                  <a:schemeClr val="accent2"/>
                </a:solidFill>
                <a:latin typeface="Arial" panose="020B0604020202020204" pitchFamily="34" charset="0"/>
              </a:rPr>
              <a:t>document.write("1+i的结果是："+j+"&lt;br /&gt;");	</a:t>
            </a:r>
          </a:p>
          <a:p>
            <a:pPr algn="l" eaLnBrk="1" hangingPunct="1"/>
            <a:r>
              <a:rPr kumimoji="1" lang="en-US" altLang="en-US" sz="2000">
                <a:solidFill>
                  <a:schemeClr val="accent2"/>
                </a:solidFill>
                <a:latin typeface="Arial" panose="020B0604020202020204" pitchFamily="34" charset="0"/>
              </a:rPr>
              <a:t>&lt;/script&gt;</a:t>
            </a: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40823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345854" y="228600"/>
            <a:ext cx="8954642" cy="464096"/>
          </a:xfrm>
        </p:spPr>
        <p:txBody>
          <a:bodyPr/>
          <a:lstStyle/>
          <a:p>
            <a:pPr eaLnBrk="1" hangingPunct="1">
              <a:defRPr/>
            </a:pPr>
            <a:r>
              <a:rPr lang="en-US" altLang="zh-CN" dirty="0">
                <a:latin typeface="+mn-ea"/>
                <a:ea typeface="+mn-ea"/>
              </a:rPr>
              <a:t>6</a:t>
            </a:r>
            <a:r>
              <a:rPr lang="en-US" altLang="zh-CN" dirty="0" smtClean="0">
                <a:latin typeface="+mn-ea"/>
                <a:ea typeface="+mn-ea"/>
              </a:rPr>
              <a:t>.1  </a:t>
            </a:r>
            <a:r>
              <a:rPr lang="zh-CN" altLang="en-US" dirty="0">
                <a:latin typeface="+mn-ea"/>
                <a:ea typeface="+mn-ea"/>
              </a:rPr>
              <a:t>初识</a:t>
            </a:r>
            <a:r>
              <a:rPr lang="en-US" altLang="zh-CN" dirty="0" smtClean="0">
                <a:latin typeface="+mn-ea"/>
                <a:ea typeface="+mn-ea"/>
              </a:rPr>
              <a:t>JavaScript</a:t>
            </a:r>
            <a:endParaRPr lang="zh-CN" altLang="en-US" dirty="0" smtClean="0">
              <a:latin typeface="+mn-ea"/>
              <a:ea typeface="+mn-ea"/>
            </a:endParaRPr>
          </a:p>
        </p:txBody>
      </p:sp>
      <p:sp>
        <p:nvSpPr>
          <p:cNvPr id="33797" name="Rectangle 5"/>
          <p:cNvSpPr>
            <a:spLocks noGrp="1" noChangeArrowheads="1"/>
          </p:cNvSpPr>
          <p:nvPr>
            <p:ph type="body" idx="1"/>
          </p:nvPr>
        </p:nvSpPr>
        <p:spPr>
          <a:xfrm>
            <a:off x="1489869" y="836712"/>
            <a:ext cx="8928992" cy="5189538"/>
          </a:xfrm>
        </p:spPr>
        <p:txBody>
          <a:bodyPr/>
          <a:lstStyle/>
          <a:p>
            <a:pPr marL="0" indent="0">
              <a:buNone/>
              <a:defRPr/>
            </a:pPr>
            <a:r>
              <a:rPr kumimoji="1" lang="en-US" altLang="zh-CN" b="1" dirty="0">
                <a:solidFill>
                  <a:schemeClr val="accent1"/>
                </a:solidFill>
                <a:latin typeface="+mn-ea"/>
              </a:rPr>
              <a:t>6.1.1 JavaScript</a:t>
            </a:r>
            <a:r>
              <a:rPr kumimoji="1" lang="zh-CN" altLang="zh-CN" b="1" dirty="0">
                <a:solidFill>
                  <a:schemeClr val="accent1"/>
                </a:solidFill>
                <a:latin typeface="+mn-ea"/>
              </a:rPr>
              <a:t>简介</a:t>
            </a:r>
            <a:r>
              <a:rPr kumimoji="1" lang="en-US" altLang="zh-CN" b="1" dirty="0">
                <a:solidFill>
                  <a:schemeClr val="accent1"/>
                </a:solidFill>
                <a:latin typeface="+mn-ea"/>
              </a:rPr>
              <a:t> </a:t>
            </a:r>
            <a:endParaRPr kumimoji="1" lang="zh-CN" altLang="zh-CN" b="1" dirty="0">
              <a:solidFill>
                <a:schemeClr val="accent1"/>
              </a:solidFill>
              <a:latin typeface="+mn-ea"/>
            </a:endParaRPr>
          </a:p>
          <a:p>
            <a:pPr eaLnBrk="1" hangingPunct="1">
              <a:defRPr/>
            </a:pPr>
            <a:r>
              <a:rPr lang="en-US" altLang="zh-CN" dirty="0" smtClean="0">
                <a:latin typeface="+mn-ea"/>
              </a:rPr>
              <a:t>JavaScript</a:t>
            </a:r>
            <a:r>
              <a:rPr lang="zh-CN" altLang="en-US" dirty="0" smtClean="0">
                <a:latin typeface="+mn-ea"/>
              </a:rPr>
              <a:t>语言的前身叫作</a:t>
            </a:r>
            <a:r>
              <a:rPr lang="en-US" altLang="zh-CN" dirty="0" err="1" smtClean="0">
                <a:latin typeface="+mn-ea"/>
              </a:rPr>
              <a:t>LiveScript</a:t>
            </a:r>
            <a:r>
              <a:rPr lang="zh-CN" altLang="en-US" dirty="0" smtClean="0">
                <a:latin typeface="+mn-ea"/>
              </a:rPr>
              <a:t>，自从</a:t>
            </a:r>
            <a:r>
              <a:rPr lang="en-US" altLang="zh-CN" dirty="0" smtClean="0">
                <a:latin typeface="+mn-ea"/>
              </a:rPr>
              <a:t>Sun</a:t>
            </a:r>
            <a:r>
              <a:rPr lang="zh-CN" altLang="en-US" dirty="0" smtClean="0">
                <a:latin typeface="+mn-ea"/>
              </a:rPr>
              <a:t>公司推出著名的</a:t>
            </a:r>
            <a:r>
              <a:rPr lang="en-US" altLang="zh-CN" dirty="0" smtClean="0">
                <a:latin typeface="+mn-ea"/>
              </a:rPr>
              <a:t>Java</a:t>
            </a:r>
            <a:r>
              <a:rPr lang="zh-CN" altLang="en-US" dirty="0" smtClean="0">
                <a:latin typeface="+mn-ea"/>
              </a:rPr>
              <a:t>语言之后，</a:t>
            </a:r>
            <a:r>
              <a:rPr lang="en-US" altLang="zh-CN" dirty="0" smtClean="0">
                <a:latin typeface="+mn-ea"/>
              </a:rPr>
              <a:t>Netscape</a:t>
            </a:r>
            <a:r>
              <a:rPr lang="zh-CN" altLang="en-US" dirty="0" smtClean="0">
                <a:latin typeface="+mn-ea"/>
              </a:rPr>
              <a:t>公司引进了</a:t>
            </a:r>
            <a:r>
              <a:rPr lang="en-US" altLang="zh-CN" dirty="0" smtClean="0">
                <a:latin typeface="+mn-ea"/>
              </a:rPr>
              <a:t>Sun</a:t>
            </a:r>
            <a:r>
              <a:rPr lang="zh-CN" altLang="en-US" dirty="0" smtClean="0">
                <a:latin typeface="+mn-ea"/>
              </a:rPr>
              <a:t>公司有关</a:t>
            </a:r>
            <a:r>
              <a:rPr lang="en-US" altLang="zh-CN" dirty="0" smtClean="0">
                <a:latin typeface="+mn-ea"/>
              </a:rPr>
              <a:t>Java</a:t>
            </a:r>
            <a:r>
              <a:rPr lang="zh-CN" altLang="en-US" dirty="0" smtClean="0">
                <a:latin typeface="+mn-ea"/>
              </a:rPr>
              <a:t>的程序概念，将自己原有的</a:t>
            </a:r>
            <a:r>
              <a:rPr lang="en-US" altLang="zh-CN" dirty="0" err="1" smtClean="0">
                <a:latin typeface="+mn-ea"/>
              </a:rPr>
              <a:t>LiveScript</a:t>
            </a:r>
            <a:r>
              <a:rPr lang="zh-CN" altLang="en-US" dirty="0" smtClean="0">
                <a:latin typeface="+mn-ea"/>
              </a:rPr>
              <a:t>进行重新设计，并改名为</a:t>
            </a:r>
            <a:r>
              <a:rPr lang="en-US" altLang="zh-CN" dirty="0" smtClean="0">
                <a:latin typeface="+mn-ea"/>
              </a:rPr>
              <a:t>JavaScript</a:t>
            </a:r>
            <a:r>
              <a:rPr lang="zh-CN" altLang="en-US" dirty="0" smtClean="0">
                <a:latin typeface="+mn-ea"/>
              </a:rPr>
              <a:t>。</a:t>
            </a:r>
          </a:p>
          <a:p>
            <a:pPr eaLnBrk="1" hangingPunct="1">
              <a:defRPr/>
            </a:pPr>
            <a:r>
              <a:rPr lang="en-US" altLang="zh-CN" dirty="0" err="1">
                <a:latin typeface="+mn-ea"/>
              </a:rPr>
              <a:t>ECMAScript</a:t>
            </a:r>
            <a:r>
              <a:rPr lang="zh-CN" altLang="zh-CN" dirty="0">
                <a:latin typeface="+mn-ea"/>
              </a:rPr>
              <a:t>作为一种语法规则和标准，是</a:t>
            </a:r>
            <a:r>
              <a:rPr lang="en-US" altLang="zh-CN" dirty="0">
                <a:latin typeface="+mn-ea"/>
              </a:rPr>
              <a:t>JavaScript</a:t>
            </a:r>
            <a:r>
              <a:rPr lang="zh-CN" altLang="zh-CN" dirty="0">
                <a:latin typeface="+mn-ea"/>
              </a:rPr>
              <a:t>三大组成中的核心；</a:t>
            </a:r>
            <a:r>
              <a:rPr lang="en-US" altLang="zh-CN" dirty="0">
                <a:latin typeface="+mn-ea"/>
              </a:rPr>
              <a:t>DOM</a:t>
            </a:r>
            <a:r>
              <a:rPr lang="zh-CN" altLang="zh-CN" dirty="0">
                <a:latin typeface="+mn-ea"/>
              </a:rPr>
              <a:t>提供方法让</a:t>
            </a:r>
            <a:r>
              <a:rPr lang="en-US" altLang="zh-CN" dirty="0">
                <a:latin typeface="+mn-ea"/>
              </a:rPr>
              <a:t>JavaScript</a:t>
            </a:r>
            <a:r>
              <a:rPr lang="zh-CN" altLang="zh-CN" dirty="0">
                <a:latin typeface="+mn-ea"/>
              </a:rPr>
              <a:t>来操作</a:t>
            </a:r>
            <a:r>
              <a:rPr lang="en-US" altLang="zh-CN" dirty="0">
                <a:latin typeface="+mn-ea"/>
              </a:rPr>
              <a:t>HTML</a:t>
            </a:r>
            <a:r>
              <a:rPr lang="zh-CN" altLang="zh-CN" dirty="0">
                <a:latin typeface="+mn-ea"/>
              </a:rPr>
              <a:t>的标签节点；而</a:t>
            </a:r>
            <a:r>
              <a:rPr lang="en-US" altLang="zh-CN" dirty="0">
                <a:latin typeface="+mn-ea"/>
              </a:rPr>
              <a:t>BOM</a:t>
            </a:r>
            <a:r>
              <a:rPr lang="zh-CN" altLang="zh-CN" dirty="0">
                <a:latin typeface="+mn-ea"/>
              </a:rPr>
              <a:t>提供方法让</a:t>
            </a:r>
            <a:r>
              <a:rPr lang="en-US" altLang="zh-CN" dirty="0">
                <a:latin typeface="+mn-ea"/>
              </a:rPr>
              <a:t>JavaScript</a:t>
            </a:r>
            <a:r>
              <a:rPr lang="zh-CN" altLang="zh-CN" dirty="0">
                <a:latin typeface="+mn-ea"/>
              </a:rPr>
              <a:t>操作浏览器。</a:t>
            </a:r>
            <a:r>
              <a:rPr lang="zh-CN" altLang="en-US" dirty="0">
                <a:latin typeface="+mn-ea"/>
              </a:rPr>
              <a:t> </a:t>
            </a:r>
          </a:p>
          <a:p>
            <a:pPr eaLnBrk="1" hangingPunct="1">
              <a:defRPr/>
            </a:pPr>
            <a:r>
              <a:rPr lang="en-US" altLang="zh-CN" dirty="0" smtClean="0">
                <a:latin typeface="+mn-ea"/>
              </a:rPr>
              <a:t>JavaScript</a:t>
            </a:r>
            <a:r>
              <a:rPr lang="zh-CN" altLang="en-US" dirty="0" smtClean="0">
                <a:latin typeface="+mn-ea"/>
              </a:rPr>
              <a:t>是一种通用的脚本编程语言，也是一种</a:t>
            </a:r>
            <a:r>
              <a:rPr lang="zh-CN" altLang="en-US" dirty="0" smtClean="0">
                <a:solidFill>
                  <a:srgbClr val="FF0000"/>
                </a:solidFill>
                <a:latin typeface="+mn-ea"/>
              </a:rPr>
              <a:t>基于对象</a:t>
            </a:r>
            <a:r>
              <a:rPr lang="zh-CN" altLang="en-US" dirty="0" smtClean="0">
                <a:latin typeface="+mn-ea"/>
              </a:rPr>
              <a:t>（</a:t>
            </a:r>
            <a:r>
              <a:rPr lang="en-US" altLang="zh-CN" dirty="0" smtClean="0">
                <a:latin typeface="+mn-ea"/>
              </a:rPr>
              <a:t>Object</a:t>
            </a:r>
            <a:r>
              <a:rPr lang="zh-CN" altLang="en-US" dirty="0" smtClean="0">
                <a:latin typeface="+mn-ea"/>
              </a:rPr>
              <a:t>）和</a:t>
            </a:r>
            <a:r>
              <a:rPr lang="zh-CN" altLang="en-US" dirty="0" smtClean="0">
                <a:solidFill>
                  <a:srgbClr val="FF0000"/>
                </a:solidFill>
                <a:latin typeface="+mn-ea"/>
              </a:rPr>
              <a:t>事件驱动</a:t>
            </a:r>
            <a:r>
              <a:rPr lang="zh-CN" altLang="en-US" dirty="0" smtClean="0">
                <a:latin typeface="+mn-ea"/>
              </a:rPr>
              <a:t>（</a:t>
            </a:r>
            <a:r>
              <a:rPr lang="en-US" altLang="zh-CN" dirty="0" smtClean="0">
                <a:latin typeface="+mn-ea"/>
              </a:rPr>
              <a:t>Event Driven</a:t>
            </a:r>
            <a:r>
              <a:rPr lang="zh-CN" altLang="en-US" dirty="0" smtClean="0">
                <a:latin typeface="+mn-ea"/>
              </a:rPr>
              <a:t>），并具有安全性能的脚本语言。 </a:t>
            </a:r>
          </a:p>
          <a:p>
            <a:pPr eaLnBrk="1" hangingPunct="1">
              <a:defRPr/>
            </a:pPr>
            <a:r>
              <a:rPr lang="zh-CN" altLang="en-US" dirty="0" smtClean="0">
                <a:latin typeface="+mn-ea"/>
              </a:rPr>
              <a:t>在数</a:t>
            </a:r>
            <a:r>
              <a:rPr lang="zh-CN" altLang="en-US" dirty="0">
                <a:latin typeface="+mn-ea"/>
              </a:rPr>
              <a:t>百万张页面中，</a:t>
            </a:r>
            <a:r>
              <a:rPr lang="en-US" altLang="zh-CN" dirty="0">
                <a:latin typeface="+mn-ea"/>
              </a:rPr>
              <a:t>JavaScript</a:t>
            </a:r>
            <a:r>
              <a:rPr lang="zh-CN" altLang="en-US" dirty="0">
                <a:latin typeface="+mn-ea"/>
              </a:rPr>
              <a:t>被用来操作</a:t>
            </a:r>
            <a:r>
              <a:rPr lang="en-US" altLang="zh-CN" dirty="0">
                <a:latin typeface="+mn-ea"/>
              </a:rPr>
              <a:t>HTML</a:t>
            </a:r>
            <a:r>
              <a:rPr lang="zh-CN" altLang="en-US" dirty="0">
                <a:latin typeface="+mn-ea"/>
              </a:rPr>
              <a:t>页面、响应用户操作、验证数据等。</a:t>
            </a:r>
            <a:endParaRPr lang="en-US" altLang="zh-CN" dirty="0" smtClean="0">
              <a:latin typeface="+mn-ea"/>
            </a:endParaRPr>
          </a:p>
        </p:txBody>
      </p:sp>
    </p:spTree>
    <p:extLst>
      <p:ext uri="{BB962C8B-B14F-4D97-AF65-F5344CB8AC3E}">
        <p14:creationId xmlns:p14="http://schemas.microsoft.com/office/powerpoint/2010/main" val="1574610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1701008" y="987698"/>
            <a:ext cx="8388350" cy="1570038"/>
          </a:xfrm>
        </p:spPr>
        <p:txBody>
          <a:bodyPr/>
          <a:lstStyle/>
          <a:p>
            <a:pPr eaLnBrk="1" hangingPunct="1">
              <a:defRPr/>
            </a:pPr>
            <a:r>
              <a:rPr lang="zh-CN" altLang="en-US" dirty="0" smtClean="0">
                <a:latin typeface="+mn-ea"/>
              </a:rPr>
              <a:t>在上述代码中，未对变量</a:t>
            </a:r>
            <a:r>
              <a:rPr lang="en-US" altLang="zh-CN" dirty="0" smtClean="0">
                <a:latin typeface="+mn-ea"/>
              </a:rPr>
              <a:t>h</a:t>
            </a:r>
            <a:r>
              <a:rPr lang="zh-CN" altLang="en-US" dirty="0" smtClean="0">
                <a:latin typeface="+mn-ea"/>
              </a:rPr>
              <a:t>赋值，在页面中输出</a:t>
            </a:r>
            <a:r>
              <a:rPr lang="en-US" altLang="zh-CN" dirty="0" smtClean="0">
                <a:latin typeface="+mn-ea"/>
              </a:rPr>
              <a:t>h</a:t>
            </a:r>
            <a:r>
              <a:rPr lang="zh-CN" altLang="en-US" dirty="0" smtClean="0">
                <a:latin typeface="+mn-ea"/>
              </a:rPr>
              <a:t>的类型和值均为</a:t>
            </a:r>
            <a:r>
              <a:rPr lang="en-US" altLang="zh-CN" dirty="0" smtClean="0">
                <a:latin typeface="+mn-ea"/>
              </a:rPr>
              <a:t>undefined</a:t>
            </a:r>
            <a:r>
              <a:rPr lang="zh-CN" altLang="en-US" dirty="0" smtClean="0">
                <a:latin typeface="+mn-ea"/>
              </a:rPr>
              <a:t>，其后执行</a:t>
            </a:r>
            <a:r>
              <a:rPr lang="en-US" altLang="zh-CN" dirty="0" err="1" smtClean="0">
                <a:latin typeface="+mn-ea"/>
              </a:rPr>
              <a:t>i</a:t>
            </a:r>
            <a:r>
              <a:rPr lang="en-US" altLang="zh-CN" dirty="0" smtClean="0">
                <a:latin typeface="+mn-ea"/>
              </a:rPr>
              <a:t>=h;</a:t>
            </a:r>
            <a:r>
              <a:rPr lang="zh-CN" altLang="en-US" dirty="0" smtClean="0">
                <a:latin typeface="+mn-ea"/>
              </a:rPr>
              <a:t>语句将未赋值的</a:t>
            </a:r>
            <a:r>
              <a:rPr lang="en-US" altLang="zh-CN" dirty="0" smtClean="0">
                <a:latin typeface="+mn-ea"/>
              </a:rPr>
              <a:t>h</a:t>
            </a:r>
            <a:r>
              <a:rPr lang="zh-CN" altLang="en-US" dirty="0" smtClean="0">
                <a:latin typeface="+mn-ea"/>
              </a:rPr>
              <a:t>赋值给变量</a:t>
            </a:r>
            <a:r>
              <a:rPr lang="en-US" altLang="zh-CN" dirty="0" err="1" smtClean="0">
                <a:latin typeface="+mn-ea"/>
              </a:rPr>
              <a:t>i</a:t>
            </a:r>
            <a:r>
              <a:rPr lang="zh-CN" altLang="en-US" dirty="0" smtClean="0">
                <a:latin typeface="+mn-ea"/>
              </a:rPr>
              <a:t>，输出变量</a:t>
            </a:r>
            <a:r>
              <a:rPr lang="en-US" altLang="zh-CN" dirty="0" err="1" smtClean="0">
                <a:latin typeface="+mn-ea"/>
              </a:rPr>
              <a:t>i</a:t>
            </a:r>
            <a:r>
              <a:rPr lang="zh-CN" altLang="en-US" dirty="0" smtClean="0">
                <a:latin typeface="+mn-ea"/>
              </a:rPr>
              <a:t>的类型和值也都是</a:t>
            </a:r>
            <a:r>
              <a:rPr lang="en-US" altLang="zh-CN" dirty="0" err="1" smtClean="0">
                <a:latin typeface="+mn-ea"/>
              </a:rPr>
              <a:t>undefine</a:t>
            </a:r>
            <a:r>
              <a:rPr lang="zh-CN" altLang="en-US" dirty="0" smtClean="0">
                <a:latin typeface="+mn-ea"/>
              </a:rPr>
              <a:t>。而</a:t>
            </a:r>
            <a:r>
              <a:rPr lang="en-US" altLang="zh-CN" dirty="0" smtClean="0">
                <a:latin typeface="+mn-ea"/>
              </a:rPr>
              <a:t>1+i</a:t>
            </a:r>
            <a:r>
              <a:rPr lang="zh-CN" altLang="en-US" dirty="0" smtClean="0">
                <a:latin typeface="+mn-ea"/>
              </a:rPr>
              <a:t>的结果是</a:t>
            </a:r>
            <a:r>
              <a:rPr lang="en-US" altLang="zh-CN" dirty="0" err="1" smtClean="0">
                <a:latin typeface="+mn-ea"/>
              </a:rPr>
              <a:t>NaN</a:t>
            </a:r>
            <a:r>
              <a:rPr lang="zh-CN" altLang="en-US" dirty="0" smtClean="0">
                <a:latin typeface="+mn-ea"/>
              </a:rPr>
              <a:t>。测试结果如图</a:t>
            </a:r>
            <a:r>
              <a:rPr lang="en-US" altLang="zh-CN" dirty="0" smtClean="0">
                <a:latin typeface="+mn-ea"/>
              </a:rPr>
              <a:t>6-15</a:t>
            </a:r>
            <a:r>
              <a:rPr lang="zh-CN" altLang="en-US" dirty="0" smtClean="0">
                <a:latin typeface="+mn-ea"/>
              </a:rPr>
              <a:t>所示。</a:t>
            </a:r>
          </a:p>
        </p:txBody>
      </p:sp>
      <p:pic>
        <p:nvPicPr>
          <p:cNvPr id="409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732" y="2852739"/>
            <a:ext cx="62642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Rectangle 5"/>
          <p:cNvSpPr>
            <a:spLocks noChangeArrowheads="1"/>
          </p:cNvSpPr>
          <p:nvPr/>
        </p:nvSpPr>
        <p:spPr bwMode="auto">
          <a:xfrm>
            <a:off x="4136231" y="5083175"/>
            <a:ext cx="3328988"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kumimoji="1" lang="zh-CN" altLang="en-US" sz="2000" b="0"/>
              <a:t>图</a:t>
            </a:r>
            <a:r>
              <a:rPr kumimoji="1" lang="en-US" altLang="zh-CN" sz="2000" b="0"/>
              <a:t>6-15 </a:t>
            </a:r>
            <a:r>
              <a:rPr kumimoji="1" lang="zh-CN" altLang="en-US" sz="2000" b="0"/>
              <a:t>未定义类型测试实例</a:t>
            </a:r>
          </a:p>
        </p:txBody>
      </p:sp>
      <p:sp>
        <p:nvSpPr>
          <p:cNvPr id="5"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1429204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1417861" y="836713"/>
            <a:ext cx="9937104" cy="2592288"/>
          </a:xfrm>
        </p:spPr>
        <p:txBody>
          <a:bodyPr/>
          <a:lstStyle/>
          <a:p>
            <a:pPr marL="0" indent="0">
              <a:buNone/>
              <a:defRPr/>
            </a:pPr>
            <a:r>
              <a:rPr lang="fr-FR" altLang="zh-CN" b="1" dirty="0" smtClean="0">
                <a:effectLst/>
                <a:latin typeface="+mn-ea"/>
              </a:rPr>
              <a:t>6. object</a:t>
            </a:r>
            <a:r>
              <a:rPr lang="zh-CN" altLang="zh-CN" b="1" dirty="0" smtClean="0">
                <a:effectLst/>
                <a:latin typeface="+mn-ea"/>
              </a:rPr>
              <a:t>（对象）类型</a:t>
            </a:r>
          </a:p>
          <a:p>
            <a:pPr marL="0" indent="0">
              <a:buNone/>
              <a:defRPr/>
            </a:pPr>
            <a:r>
              <a:rPr lang="en-US" altLang="zh-CN" dirty="0" smtClean="0">
                <a:effectLst/>
                <a:latin typeface="+mn-ea"/>
              </a:rPr>
              <a:t>JavaScript</a:t>
            </a:r>
            <a:r>
              <a:rPr lang="zh-CN" altLang="zh-CN" dirty="0" smtClean="0">
                <a:effectLst/>
                <a:latin typeface="+mn-ea"/>
              </a:rPr>
              <a:t>对象按类型可分为</a:t>
            </a:r>
            <a:r>
              <a:rPr lang="zh-CN" altLang="zh-CN" dirty="0" smtClean="0">
                <a:solidFill>
                  <a:srgbClr val="FF0000"/>
                </a:solidFill>
                <a:effectLst/>
                <a:latin typeface="+mn-ea"/>
              </a:rPr>
              <a:t>内置对象、浏览器对象和自定义对象</a:t>
            </a:r>
            <a:r>
              <a:rPr lang="zh-CN" altLang="zh-CN" dirty="0" smtClean="0">
                <a:effectLst/>
                <a:latin typeface="+mn-ea"/>
              </a:rPr>
              <a:t>。这里我们以内置对象中常用的数组类型为例介绍其基本的定义和使用方法，再对自定义对象基本的字面量格式定义和对象访问方法作一个初步的了解。</a:t>
            </a:r>
            <a:endParaRPr lang="en-US" altLang="zh-CN" dirty="0" smtClean="0">
              <a:effectLst/>
              <a:latin typeface="+mn-ea"/>
            </a:endParaRPr>
          </a:p>
          <a:p>
            <a:pPr marL="0" indent="0">
              <a:buNone/>
              <a:defRPr/>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）数组的定义和访问</a:t>
            </a:r>
            <a:endParaRPr lang="zh-CN" altLang="zh-CN" dirty="0" smtClean="0">
              <a:effectLst/>
              <a:latin typeface="+mn-ea"/>
            </a:endParaRPr>
          </a:p>
          <a:p>
            <a:pPr marL="0" indent="0">
              <a:buNone/>
              <a:defRPr/>
            </a:pPr>
            <a:r>
              <a:rPr lang="zh-CN" altLang="zh-CN" dirty="0" smtClean="0">
                <a:effectLst/>
                <a:latin typeface="+mn-ea"/>
              </a:rPr>
              <a:t>数组的定义和创建方法有很多种，比较简单的是使用方括号“</a:t>
            </a:r>
            <a:r>
              <a:rPr lang="en-US" altLang="zh-CN" dirty="0" smtClean="0">
                <a:effectLst/>
                <a:latin typeface="+mn-ea"/>
              </a:rPr>
              <a:t>[]</a:t>
            </a:r>
            <a:r>
              <a:rPr lang="zh-CN" altLang="zh-CN" dirty="0" smtClean="0">
                <a:effectLst/>
                <a:latin typeface="+mn-ea"/>
              </a:rPr>
              <a:t>”的语法直接创造一个数组，对其中的多个元素使用逗号分隔。</a:t>
            </a:r>
          </a:p>
          <a:p>
            <a:pPr marL="0" indent="0">
              <a:defRPr/>
            </a:pPr>
            <a:endParaRPr lang="zh-CN" altLang="en-US" dirty="0" smtClean="0">
              <a:latin typeface="+mn-ea"/>
            </a:endParaRPr>
          </a:p>
        </p:txBody>
      </p:sp>
      <p:sp>
        <p:nvSpPr>
          <p:cNvPr id="41987" name="AutoShape 4"/>
          <p:cNvSpPr>
            <a:spLocks noChangeArrowheads="1"/>
          </p:cNvSpPr>
          <p:nvPr/>
        </p:nvSpPr>
        <p:spPr bwMode="gray">
          <a:xfrm>
            <a:off x="2041111" y="3429002"/>
            <a:ext cx="8640763" cy="23050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Array1=[];            //</a:t>
            </a:r>
            <a:r>
              <a:rPr kumimoji="1" lang="zh-CN" altLang="en-US" sz="2000" dirty="0">
                <a:solidFill>
                  <a:schemeClr val="accent2"/>
                </a:solidFill>
                <a:latin typeface="Arial" panose="020B0604020202020204" pitchFamily="34" charset="0"/>
              </a:rPr>
              <a:t>创建了一个空数组</a:t>
            </a:r>
          </a:p>
          <a:p>
            <a:pPr algn="l" eaLnBrk="1" hangingPunct="1"/>
            <a:r>
              <a:rPr kumimoji="1" lang="en-US" altLang="en-US" sz="2000" dirty="0">
                <a:solidFill>
                  <a:schemeClr val="accent2"/>
                </a:solidFill>
                <a:latin typeface="Arial" panose="020B0604020202020204" pitchFamily="34" charset="0"/>
              </a:rPr>
              <a:t>let  Array2=[2];           //</a:t>
            </a:r>
            <a:r>
              <a:rPr kumimoji="1" lang="zh-CN" altLang="en-US" sz="2000" dirty="0">
                <a:solidFill>
                  <a:schemeClr val="accent2"/>
                </a:solidFill>
                <a:latin typeface="Arial" panose="020B0604020202020204" pitchFamily="34" charset="0"/>
              </a:rPr>
              <a:t>创建了一个仅包含数字类型元素“</a:t>
            </a:r>
            <a:r>
              <a:rPr kumimoji="1" lang="en-US" altLang="zh-CN" sz="2000" dirty="0">
                <a:solidFill>
                  <a:schemeClr val="accent2"/>
                </a:solidFill>
                <a:latin typeface="Arial" panose="020B0604020202020204" pitchFamily="34" charset="0"/>
              </a:rPr>
              <a:t>2”</a:t>
            </a:r>
            <a:r>
              <a:rPr kumimoji="1" lang="zh-CN" altLang="en-US" sz="2000" dirty="0">
                <a:solidFill>
                  <a:schemeClr val="accent2"/>
                </a:solidFill>
                <a:latin typeface="Arial" panose="020B0604020202020204" pitchFamily="34" charset="0"/>
              </a:rPr>
              <a:t>的数组</a:t>
            </a:r>
            <a:endParaRPr kumimoji="1" lang="en-US" altLang="zh-CN" sz="2000" dirty="0">
              <a:solidFill>
                <a:schemeClr val="accent2"/>
              </a:solidFill>
              <a:latin typeface="Arial" panose="020B0604020202020204" pitchFamily="34" charset="0"/>
            </a:endParaRPr>
          </a:p>
          <a:p>
            <a:pPr algn="l" eaLnBrk="1" hangingPunct="1"/>
            <a:endParaRPr kumimoji="1" lang="en-US" altLang="zh-CN"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以</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Tom","Mike","May"3</a:t>
            </a:r>
            <a:r>
              <a:rPr kumimoji="1" lang="zh-CN" altLang="en-US" sz="2000" dirty="0">
                <a:solidFill>
                  <a:schemeClr val="accent2"/>
                </a:solidFill>
                <a:latin typeface="Arial" panose="020B0604020202020204" pitchFamily="34" charset="0"/>
              </a:rPr>
              <a:t>个元素初始化一个数组</a:t>
            </a:r>
          </a:p>
          <a:p>
            <a:pPr algn="l" eaLnBrk="1" hangingPunct="1"/>
            <a:r>
              <a:rPr kumimoji="1" lang="en-US" altLang="en-US" sz="2000" dirty="0">
                <a:solidFill>
                  <a:schemeClr val="accent2"/>
                </a:solidFill>
                <a:latin typeface="Arial" panose="020B0604020202020204" pitchFamily="34" charset="0"/>
              </a:rPr>
              <a:t>let  Array3=["</a:t>
            </a:r>
            <a:r>
              <a:rPr kumimoji="1" lang="en-US" altLang="en-US" sz="2000" dirty="0" err="1">
                <a:solidFill>
                  <a:schemeClr val="accent2"/>
                </a:solidFill>
                <a:latin typeface="Arial" panose="020B0604020202020204" pitchFamily="34" charset="0"/>
              </a:rPr>
              <a:t>Tom","Mike","May</a:t>
            </a:r>
            <a:r>
              <a:rPr kumimoji="1" lang="en-US" altLang="en-US" sz="2000" dirty="0">
                <a:solidFill>
                  <a:schemeClr val="accent2"/>
                </a:solidFill>
                <a:latin typeface="Arial" panose="020B0604020202020204" pitchFamily="34" charset="0"/>
              </a:rPr>
              <a:t>"]; </a:t>
            </a:r>
          </a:p>
          <a:p>
            <a:pPr algn="l" eaLnBrk="1" hangingPunct="1"/>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let  Array4=[["Tom",20],["Mike",18],["May",19]];  //</a:t>
            </a:r>
            <a:r>
              <a:rPr kumimoji="1" lang="zh-CN" altLang="en-US" sz="2000" dirty="0">
                <a:solidFill>
                  <a:schemeClr val="accent2"/>
                </a:solidFill>
                <a:latin typeface="Arial" panose="020B0604020202020204" pitchFamily="34" charset="0"/>
              </a:rPr>
              <a:t>创建了一个二维数组</a:t>
            </a: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28657526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noChangeArrowheads="1"/>
          </p:cNvSpPr>
          <p:nvPr>
            <p:ph type="body" idx="1"/>
          </p:nvPr>
        </p:nvSpPr>
        <p:spPr>
          <a:xfrm>
            <a:off x="1701008" y="908720"/>
            <a:ext cx="8388350" cy="2233613"/>
          </a:xfrm>
        </p:spPr>
        <p:txBody>
          <a:bodyPr/>
          <a:lstStyle/>
          <a:p>
            <a:pPr marL="0" indent="0">
              <a:buNone/>
              <a:defRPr/>
            </a:pPr>
            <a:r>
              <a:rPr lang="fr-FR" altLang="zh-CN" b="1" dirty="0" smtClean="0">
                <a:effectLst/>
                <a:latin typeface="+mn-ea"/>
              </a:rPr>
              <a:t>6. object</a:t>
            </a:r>
            <a:r>
              <a:rPr lang="zh-CN" altLang="zh-CN" b="1" dirty="0" smtClean="0">
                <a:effectLst/>
                <a:latin typeface="+mn-ea"/>
              </a:rPr>
              <a:t>（对象）类型</a:t>
            </a:r>
          </a:p>
          <a:p>
            <a:pPr marL="0" indent="0">
              <a:buNone/>
              <a:defRPr/>
            </a:pPr>
            <a:endParaRPr lang="en-US" altLang="zh-CN" b="1" dirty="0" smtClean="0">
              <a:effectLst/>
              <a:latin typeface="+mn-ea"/>
            </a:endParaRPr>
          </a:p>
          <a:p>
            <a:pPr marL="0" indent="0">
              <a:buNone/>
              <a:defRPr/>
            </a:pPr>
            <a:r>
              <a:rPr lang="zh-CN" altLang="zh-CN" b="1" dirty="0" smtClean="0">
                <a:effectLst/>
                <a:latin typeface="+mn-ea"/>
              </a:rPr>
              <a:t>（</a:t>
            </a:r>
            <a:r>
              <a:rPr lang="en-US" altLang="zh-CN" b="1" dirty="0" smtClean="0">
                <a:effectLst/>
                <a:latin typeface="+mn-ea"/>
              </a:rPr>
              <a:t>1</a:t>
            </a:r>
            <a:r>
              <a:rPr lang="zh-CN" altLang="zh-CN" b="1" dirty="0" smtClean="0">
                <a:effectLst/>
                <a:latin typeface="+mn-ea"/>
              </a:rPr>
              <a:t>）数组的定义和访问</a:t>
            </a:r>
            <a:endParaRPr lang="en-US" altLang="zh-CN" dirty="0" smtClean="0">
              <a:effectLst/>
              <a:latin typeface="+mn-ea"/>
            </a:endParaRPr>
          </a:p>
          <a:p>
            <a:pPr marL="0" indent="0">
              <a:buNone/>
              <a:defRPr/>
            </a:pPr>
            <a:r>
              <a:rPr lang="zh-CN" altLang="zh-CN" dirty="0" smtClean="0">
                <a:effectLst/>
                <a:latin typeface="+mn-ea"/>
              </a:rPr>
              <a:t>对前面定义的数组，可以使用下面的语句进行访问和改变：</a:t>
            </a:r>
            <a:endParaRPr lang="zh-CN" altLang="en-US" dirty="0" smtClean="0">
              <a:latin typeface="+mn-ea"/>
            </a:endParaRPr>
          </a:p>
        </p:txBody>
      </p:sp>
      <p:sp>
        <p:nvSpPr>
          <p:cNvPr id="43011" name="AutoShape 4"/>
          <p:cNvSpPr>
            <a:spLocks noChangeArrowheads="1"/>
          </p:cNvSpPr>
          <p:nvPr/>
        </p:nvSpPr>
        <p:spPr bwMode="gray">
          <a:xfrm>
            <a:off x="1763896" y="2708920"/>
            <a:ext cx="8351838" cy="32416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Array1[0]=1;            //</a:t>
            </a:r>
            <a:r>
              <a:rPr kumimoji="1" lang="zh-CN" altLang="en-US" sz="2000" dirty="0">
                <a:solidFill>
                  <a:schemeClr val="accent2"/>
                </a:solidFill>
                <a:latin typeface="Arial" panose="020B0604020202020204" pitchFamily="34" charset="0"/>
              </a:rPr>
              <a:t>数值</a:t>
            </a:r>
            <a:r>
              <a:rPr kumimoji="1" lang="en-US" altLang="zh-CN" sz="2000" dirty="0">
                <a:solidFill>
                  <a:schemeClr val="accent2"/>
                </a:solidFill>
                <a:latin typeface="Arial" panose="020B0604020202020204" pitchFamily="34" charset="0"/>
              </a:rPr>
              <a:t>1</a:t>
            </a:r>
            <a:r>
              <a:rPr kumimoji="1" lang="zh-CN" altLang="en-US" sz="2000" dirty="0">
                <a:solidFill>
                  <a:schemeClr val="accent2"/>
                </a:solidFill>
                <a:latin typeface="Arial" panose="020B0604020202020204" pitchFamily="34" charset="0"/>
              </a:rPr>
              <a:t>赋值给空数组</a:t>
            </a:r>
            <a:r>
              <a:rPr kumimoji="1" lang="en-US" altLang="en-US" sz="2000" dirty="0">
                <a:solidFill>
                  <a:schemeClr val="accent2"/>
                </a:solidFill>
                <a:latin typeface="Arial" panose="020B0604020202020204" pitchFamily="34" charset="0"/>
              </a:rPr>
              <a:t>Array1</a:t>
            </a:r>
            <a:r>
              <a:rPr kumimoji="1" lang="zh-CN" altLang="en-US" sz="2000" dirty="0">
                <a:solidFill>
                  <a:schemeClr val="accent2"/>
                </a:solidFill>
                <a:latin typeface="Arial" panose="020B0604020202020204" pitchFamily="34" charset="0"/>
              </a:rPr>
              <a:t>的第一个元素</a:t>
            </a:r>
          </a:p>
          <a:p>
            <a:pPr algn="l" eaLnBrk="1" hangingPunct="1"/>
            <a:r>
              <a:rPr kumimoji="1" lang="en-US" altLang="en-US" sz="2000" dirty="0">
                <a:solidFill>
                  <a:schemeClr val="accent2"/>
                </a:solidFill>
                <a:latin typeface="Arial" panose="020B0604020202020204" pitchFamily="34" charset="0"/>
              </a:rPr>
              <a:t>Array1[1]=2;            //</a:t>
            </a:r>
            <a:r>
              <a:rPr kumimoji="1" lang="zh-CN" altLang="en-US" sz="2000" dirty="0">
                <a:solidFill>
                  <a:schemeClr val="accent2"/>
                </a:solidFill>
                <a:latin typeface="Arial" panose="020B0604020202020204" pitchFamily="34" charset="0"/>
              </a:rPr>
              <a:t>数值</a:t>
            </a:r>
            <a:r>
              <a:rPr kumimoji="1" lang="en-US" altLang="zh-CN" sz="2000" dirty="0">
                <a:solidFill>
                  <a:schemeClr val="accent2"/>
                </a:solidFill>
                <a:latin typeface="Arial" panose="020B0604020202020204" pitchFamily="34" charset="0"/>
              </a:rPr>
              <a:t>2</a:t>
            </a:r>
            <a:r>
              <a:rPr kumimoji="1" lang="zh-CN" altLang="en-US" sz="2000" dirty="0">
                <a:solidFill>
                  <a:schemeClr val="accent2"/>
                </a:solidFill>
                <a:latin typeface="Arial" panose="020B0604020202020204" pitchFamily="34" charset="0"/>
              </a:rPr>
              <a:t>赋值给数组</a:t>
            </a:r>
            <a:r>
              <a:rPr kumimoji="1" lang="en-US" altLang="en-US" sz="2000" dirty="0">
                <a:solidFill>
                  <a:schemeClr val="accent2"/>
                </a:solidFill>
                <a:latin typeface="Arial" panose="020B0604020202020204" pitchFamily="34" charset="0"/>
              </a:rPr>
              <a:t>Array1</a:t>
            </a:r>
            <a:r>
              <a:rPr kumimoji="1" lang="zh-CN" altLang="en-US" sz="2000" dirty="0">
                <a:solidFill>
                  <a:schemeClr val="accent2"/>
                </a:solidFill>
                <a:latin typeface="Arial" panose="020B0604020202020204" pitchFamily="34" charset="0"/>
              </a:rPr>
              <a:t>的第二个元素</a:t>
            </a:r>
          </a:p>
          <a:p>
            <a:pPr algn="l" eaLnBrk="1" hangingPunct="1"/>
            <a:r>
              <a:rPr kumimoji="1" lang="en-US" altLang="en-US" sz="2000" dirty="0">
                <a:solidFill>
                  <a:schemeClr val="accent2"/>
                </a:solidFill>
                <a:latin typeface="Arial" panose="020B0604020202020204" pitchFamily="34" charset="0"/>
              </a:rPr>
              <a:t>Array2[0]=3;           //</a:t>
            </a:r>
            <a:r>
              <a:rPr kumimoji="1" lang="zh-CN" altLang="en-US" sz="2000" dirty="0">
                <a:solidFill>
                  <a:schemeClr val="accent2"/>
                </a:solidFill>
                <a:latin typeface="Arial" panose="020B0604020202020204" pitchFamily="34" charset="0"/>
              </a:rPr>
              <a:t>数组</a:t>
            </a:r>
            <a:r>
              <a:rPr kumimoji="1" lang="en-US" altLang="en-US" sz="2000" dirty="0">
                <a:solidFill>
                  <a:schemeClr val="accent2"/>
                </a:solidFill>
                <a:latin typeface="Arial" panose="020B0604020202020204" pitchFamily="34" charset="0"/>
              </a:rPr>
              <a:t>Array2</a:t>
            </a:r>
            <a:r>
              <a:rPr kumimoji="1" lang="zh-CN" altLang="en-US" sz="2000" dirty="0">
                <a:solidFill>
                  <a:schemeClr val="accent2"/>
                </a:solidFill>
                <a:latin typeface="Arial" panose="020B0604020202020204" pitchFamily="34" charset="0"/>
              </a:rPr>
              <a:t>的第一个元素（下标为</a:t>
            </a:r>
            <a:r>
              <a:rPr kumimoji="1" lang="en-US" altLang="zh-CN" sz="2000" dirty="0">
                <a:solidFill>
                  <a:schemeClr val="accent2"/>
                </a:solidFill>
                <a:latin typeface="Arial" panose="020B0604020202020204" pitchFamily="34" charset="0"/>
              </a:rPr>
              <a:t>0</a:t>
            </a:r>
            <a:r>
              <a:rPr kumimoji="1" lang="zh-CN" altLang="en-US" sz="2000" dirty="0">
                <a:solidFill>
                  <a:schemeClr val="accent2"/>
                </a:solidFill>
                <a:latin typeface="Arial" panose="020B0604020202020204" pitchFamily="34" charset="0"/>
              </a:rPr>
              <a:t>）改变为数值</a:t>
            </a:r>
            <a:r>
              <a:rPr kumimoji="1" lang="en-US" altLang="zh-CN" sz="2000" dirty="0">
                <a:solidFill>
                  <a:schemeClr val="accent2"/>
                </a:solidFill>
                <a:latin typeface="Arial" panose="020B0604020202020204" pitchFamily="34" charset="0"/>
              </a:rPr>
              <a:t>3</a:t>
            </a:r>
          </a:p>
          <a:p>
            <a:pPr algn="l" eaLnBrk="1" hangingPunct="1"/>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数组</a:t>
            </a:r>
            <a:r>
              <a:rPr kumimoji="1" lang="en-US" altLang="en-US" sz="2000" dirty="0">
                <a:solidFill>
                  <a:schemeClr val="accent2"/>
                </a:solidFill>
                <a:latin typeface="Arial" panose="020B0604020202020204" pitchFamily="34" charset="0"/>
              </a:rPr>
              <a:t>Array3</a:t>
            </a:r>
            <a:r>
              <a:rPr kumimoji="1" lang="zh-CN" altLang="en-US" sz="2000" dirty="0">
                <a:solidFill>
                  <a:schemeClr val="accent2"/>
                </a:solidFill>
                <a:latin typeface="Arial" panose="020B0604020202020204" pitchFamily="34" charset="0"/>
              </a:rPr>
              <a:t>的第一个元素（</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Tom"）</a:t>
            </a:r>
            <a:r>
              <a:rPr kumimoji="1" lang="zh-CN" altLang="en-US" sz="2000" dirty="0">
                <a:solidFill>
                  <a:schemeClr val="accent2"/>
                </a:solidFill>
                <a:latin typeface="Arial" panose="020B0604020202020204" pitchFamily="34" charset="0"/>
              </a:rPr>
              <a:t>赋值给变量</a:t>
            </a:r>
            <a:r>
              <a:rPr kumimoji="1" lang="en-US" altLang="en-US" sz="2000" dirty="0">
                <a:solidFill>
                  <a:schemeClr val="accent2"/>
                </a:solidFill>
                <a:latin typeface="Arial" panose="020B0604020202020204" pitchFamily="34" charset="0"/>
              </a:rPr>
              <a:t>Name</a:t>
            </a:r>
            <a:endParaRPr kumimoji="1" lang="en-US" altLang="zh-CN"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let  Name=Array3[0]; </a:t>
            </a:r>
          </a:p>
          <a:p>
            <a:pPr algn="l" eaLnBrk="1" hangingPunct="1"/>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二维数组</a:t>
            </a:r>
            <a:r>
              <a:rPr kumimoji="1" lang="en-US" altLang="en-US" sz="2000" dirty="0">
                <a:solidFill>
                  <a:schemeClr val="accent2"/>
                </a:solidFill>
                <a:latin typeface="Arial" panose="020B0604020202020204" pitchFamily="34" charset="0"/>
              </a:rPr>
              <a:t>Array4</a:t>
            </a:r>
            <a:r>
              <a:rPr kumimoji="1" lang="zh-CN" altLang="en-US" sz="2000" dirty="0">
                <a:solidFill>
                  <a:schemeClr val="accent2"/>
                </a:solidFill>
                <a:latin typeface="Arial" panose="020B0604020202020204" pitchFamily="34" charset="0"/>
              </a:rPr>
              <a:t>中下标为</a:t>
            </a:r>
            <a:r>
              <a:rPr kumimoji="1" lang="en-US" altLang="zh-CN" sz="2000" dirty="0">
                <a:solidFill>
                  <a:schemeClr val="accent2"/>
                </a:solidFill>
                <a:latin typeface="Arial" panose="020B0604020202020204" pitchFamily="34" charset="0"/>
              </a:rPr>
              <a:t>[0][1]</a:t>
            </a:r>
            <a:r>
              <a:rPr kumimoji="1" lang="zh-CN" altLang="en-US" sz="2000" dirty="0">
                <a:solidFill>
                  <a:schemeClr val="accent2"/>
                </a:solidFill>
                <a:latin typeface="Arial" panose="020B0604020202020204" pitchFamily="34" charset="0"/>
              </a:rPr>
              <a:t>的数据（</a:t>
            </a:r>
            <a:r>
              <a:rPr kumimoji="1" lang="en-US" altLang="zh-CN" sz="2000" dirty="0">
                <a:solidFill>
                  <a:schemeClr val="accent2"/>
                </a:solidFill>
                <a:latin typeface="Arial" panose="020B0604020202020204" pitchFamily="34" charset="0"/>
              </a:rPr>
              <a:t>20</a:t>
            </a:r>
            <a:r>
              <a:rPr kumimoji="1" lang="zh-CN" altLang="en-US" sz="2000" dirty="0">
                <a:solidFill>
                  <a:schemeClr val="accent2"/>
                </a:solidFill>
                <a:latin typeface="Arial" panose="020B0604020202020204" pitchFamily="34" charset="0"/>
              </a:rPr>
              <a:t>）赋值给变量</a:t>
            </a:r>
            <a:r>
              <a:rPr kumimoji="1" lang="en-US" altLang="en-US" sz="2000" dirty="0">
                <a:solidFill>
                  <a:schemeClr val="accent2"/>
                </a:solidFill>
                <a:latin typeface="Arial" panose="020B0604020202020204" pitchFamily="34" charset="0"/>
              </a:rPr>
              <a:t>Age</a:t>
            </a:r>
          </a:p>
          <a:p>
            <a:pPr algn="l" eaLnBrk="1" hangingPunct="1"/>
            <a:r>
              <a:rPr kumimoji="1" lang="en-US" altLang="en-US" sz="2000" dirty="0">
                <a:solidFill>
                  <a:schemeClr val="accent2"/>
                </a:solidFill>
                <a:latin typeface="Arial" panose="020B0604020202020204" pitchFamily="34" charset="0"/>
              </a:rPr>
              <a:t>let  Age=Array4 [0][1];  </a:t>
            </a: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1161047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1561877" y="980729"/>
            <a:ext cx="9361040" cy="4608512"/>
          </a:xfrm>
        </p:spPr>
        <p:txBody>
          <a:bodyPr/>
          <a:lstStyle/>
          <a:p>
            <a:pPr marL="0" indent="0">
              <a:buNone/>
            </a:pPr>
            <a:r>
              <a:rPr lang="fr-FR" altLang="zh-CN" b="1" dirty="0" smtClean="0">
                <a:effectLst/>
                <a:latin typeface="+mn-ea"/>
              </a:rPr>
              <a:t>6. object</a:t>
            </a:r>
            <a:r>
              <a:rPr lang="zh-CN" altLang="zh-CN" b="1" dirty="0" smtClean="0">
                <a:effectLst/>
                <a:latin typeface="+mn-ea"/>
              </a:rPr>
              <a:t>（对象）类型</a:t>
            </a:r>
            <a:endParaRPr lang="en-US" altLang="zh-CN" b="1" dirty="0" smtClean="0">
              <a:effectLst/>
              <a:latin typeface="+mn-ea"/>
            </a:endParaRPr>
          </a:p>
          <a:p>
            <a:pPr marL="0" indent="0">
              <a:buNone/>
            </a:pPr>
            <a:r>
              <a:rPr lang="zh-CN" altLang="zh-CN" b="1" dirty="0" smtClean="0">
                <a:effectLst/>
                <a:latin typeface="+mn-ea"/>
              </a:rPr>
              <a:t>（</a:t>
            </a:r>
            <a:r>
              <a:rPr lang="en-US" altLang="zh-CN" b="1" dirty="0" smtClean="0">
                <a:effectLst/>
                <a:latin typeface="+mn-ea"/>
              </a:rPr>
              <a:t>2</a:t>
            </a:r>
            <a:r>
              <a:rPr lang="zh-CN" altLang="zh-CN" b="1" dirty="0" smtClean="0">
                <a:effectLst/>
                <a:latin typeface="+mn-ea"/>
              </a:rPr>
              <a:t>）自定义对象字面量格式的定义</a:t>
            </a:r>
            <a:endParaRPr lang="zh-CN" altLang="zh-CN" dirty="0" smtClean="0">
              <a:effectLst/>
              <a:latin typeface="+mn-ea"/>
            </a:endParaRPr>
          </a:p>
          <a:p>
            <a:pPr marL="0" indent="0">
              <a:buNone/>
            </a:pPr>
            <a:r>
              <a:rPr lang="zh-CN" altLang="zh-CN" dirty="0" smtClean="0">
                <a:effectLst/>
                <a:latin typeface="+mn-ea"/>
              </a:rPr>
              <a:t>格式为：</a:t>
            </a:r>
            <a:r>
              <a:rPr lang="en-US" altLang="zh-CN" dirty="0" smtClean="0">
                <a:effectLst/>
                <a:latin typeface="+mn-ea"/>
              </a:rPr>
              <a:t> </a:t>
            </a:r>
            <a:endParaRPr lang="zh-CN" altLang="zh-CN" dirty="0" smtClean="0">
              <a:effectLst/>
              <a:latin typeface="+mn-ea"/>
            </a:endParaRPr>
          </a:p>
          <a:p>
            <a:pPr marL="0" indent="0">
              <a:buNone/>
            </a:pPr>
            <a:r>
              <a:rPr lang="en-US" altLang="zh-CN" b="1" dirty="0" err="1" smtClean="0">
                <a:effectLst/>
                <a:latin typeface="+mn-ea"/>
              </a:rPr>
              <a:t>var</a:t>
            </a:r>
            <a:r>
              <a:rPr lang="en-US" altLang="zh-CN" b="1" dirty="0" smtClean="0">
                <a:effectLst/>
                <a:latin typeface="+mn-ea"/>
              </a:rPr>
              <a:t> </a:t>
            </a:r>
            <a:r>
              <a:rPr lang="zh-CN" altLang="zh-CN" b="1" dirty="0" smtClean="0">
                <a:effectLst/>
                <a:latin typeface="+mn-ea"/>
              </a:rPr>
              <a:t>对象名</a:t>
            </a:r>
            <a:r>
              <a:rPr lang="en-US" altLang="zh-CN" b="1" dirty="0" smtClean="0">
                <a:effectLst/>
                <a:latin typeface="+mn-ea"/>
              </a:rPr>
              <a:t>={</a:t>
            </a:r>
            <a:r>
              <a:rPr lang="zh-CN" altLang="zh-CN" b="1" dirty="0" smtClean="0">
                <a:effectLst/>
                <a:latin typeface="+mn-ea"/>
              </a:rPr>
              <a:t>属性</a:t>
            </a:r>
            <a:r>
              <a:rPr lang="en-US" altLang="zh-CN" b="1" dirty="0" smtClean="0">
                <a:effectLst/>
                <a:latin typeface="+mn-ea"/>
              </a:rPr>
              <a:t>:</a:t>
            </a:r>
            <a:r>
              <a:rPr lang="zh-CN" altLang="zh-CN" b="1" dirty="0" smtClean="0">
                <a:effectLst/>
                <a:latin typeface="+mn-ea"/>
              </a:rPr>
              <a:t>属性值</a:t>
            </a:r>
            <a:r>
              <a:rPr lang="en-US" altLang="zh-CN" b="1" dirty="0" smtClean="0">
                <a:effectLst/>
                <a:latin typeface="+mn-ea"/>
              </a:rPr>
              <a:t>, ...,</a:t>
            </a:r>
            <a:r>
              <a:rPr lang="zh-CN" altLang="zh-CN" b="1" dirty="0" smtClean="0">
                <a:effectLst/>
                <a:latin typeface="+mn-ea"/>
              </a:rPr>
              <a:t>属性</a:t>
            </a:r>
            <a:r>
              <a:rPr lang="en-US" altLang="zh-CN" b="1" dirty="0" smtClean="0">
                <a:effectLst/>
                <a:latin typeface="+mn-ea"/>
              </a:rPr>
              <a:t>: </a:t>
            </a:r>
            <a:r>
              <a:rPr lang="zh-CN" altLang="zh-CN" b="1" dirty="0" smtClean="0">
                <a:effectLst/>
                <a:latin typeface="+mn-ea"/>
              </a:rPr>
              <a:t>属性值</a:t>
            </a:r>
            <a:r>
              <a:rPr lang="en-US" altLang="zh-CN" b="1" dirty="0" smtClean="0">
                <a:effectLst/>
                <a:latin typeface="+mn-ea"/>
              </a:rPr>
              <a:t>,</a:t>
            </a:r>
            <a:r>
              <a:rPr lang="zh-CN" altLang="zh-CN" b="1" dirty="0" smtClean="0">
                <a:effectLst/>
                <a:latin typeface="+mn-ea"/>
              </a:rPr>
              <a:t>方法函数定义</a:t>
            </a:r>
            <a:r>
              <a:rPr lang="en-US" altLang="zh-CN" b="1" dirty="0" smtClean="0">
                <a:effectLst/>
                <a:latin typeface="+mn-ea"/>
              </a:rPr>
              <a:t>, ...,</a:t>
            </a:r>
            <a:r>
              <a:rPr lang="zh-CN" altLang="zh-CN" b="1" dirty="0" smtClean="0">
                <a:effectLst/>
                <a:latin typeface="+mn-ea"/>
              </a:rPr>
              <a:t>方法函数定义</a:t>
            </a:r>
            <a:r>
              <a:rPr lang="en-US" altLang="zh-CN" b="1" dirty="0" smtClean="0">
                <a:effectLst/>
                <a:latin typeface="+mn-ea"/>
              </a:rPr>
              <a:t>};</a:t>
            </a:r>
            <a:r>
              <a:rPr lang="en-US" altLang="zh-CN" dirty="0" smtClean="0">
                <a:effectLst/>
                <a:latin typeface="+mn-ea"/>
              </a:rPr>
              <a:t> </a:t>
            </a:r>
            <a:endParaRPr lang="zh-CN" altLang="zh-CN" dirty="0" smtClean="0">
              <a:effectLst/>
              <a:latin typeface="+mn-ea"/>
            </a:endParaRPr>
          </a:p>
          <a:p>
            <a:pPr marL="0" indent="0">
              <a:buNone/>
            </a:pPr>
            <a:r>
              <a:rPr lang="zh-CN" altLang="zh-CN" dirty="0" smtClean="0">
                <a:effectLst/>
                <a:latin typeface="+mn-ea"/>
              </a:rPr>
              <a:t>或</a:t>
            </a:r>
            <a:r>
              <a:rPr lang="en-US" altLang="zh-CN" dirty="0" smtClean="0">
                <a:effectLst/>
                <a:latin typeface="+mn-ea"/>
              </a:rPr>
              <a:t> </a:t>
            </a:r>
            <a:endParaRPr lang="zh-CN" altLang="zh-CN" dirty="0" smtClean="0">
              <a:effectLst/>
              <a:latin typeface="+mn-ea"/>
            </a:endParaRPr>
          </a:p>
          <a:p>
            <a:pPr marL="0" indent="0">
              <a:buNone/>
            </a:pPr>
            <a:r>
              <a:rPr lang="en-US" altLang="zh-CN" b="1" dirty="0" smtClean="0">
                <a:effectLst/>
                <a:latin typeface="+mn-ea"/>
              </a:rPr>
              <a:t>let </a:t>
            </a:r>
            <a:r>
              <a:rPr lang="zh-CN" altLang="zh-CN" b="1" dirty="0" smtClean="0">
                <a:effectLst/>
                <a:latin typeface="+mn-ea"/>
              </a:rPr>
              <a:t>对象名</a:t>
            </a:r>
            <a:r>
              <a:rPr lang="en-US" altLang="zh-CN" b="1" dirty="0" smtClean="0">
                <a:effectLst/>
                <a:latin typeface="+mn-ea"/>
              </a:rPr>
              <a:t>={</a:t>
            </a:r>
            <a:r>
              <a:rPr lang="zh-CN" altLang="zh-CN" b="1" dirty="0" smtClean="0">
                <a:effectLst/>
                <a:latin typeface="+mn-ea"/>
              </a:rPr>
              <a:t>属性</a:t>
            </a:r>
            <a:r>
              <a:rPr lang="en-US" altLang="zh-CN" b="1" dirty="0" smtClean="0">
                <a:effectLst/>
                <a:latin typeface="+mn-ea"/>
              </a:rPr>
              <a:t>:</a:t>
            </a:r>
            <a:r>
              <a:rPr lang="zh-CN" altLang="zh-CN" b="1" dirty="0" smtClean="0">
                <a:effectLst/>
                <a:latin typeface="+mn-ea"/>
              </a:rPr>
              <a:t>属性值</a:t>
            </a:r>
            <a:r>
              <a:rPr lang="en-US" altLang="zh-CN" b="1" dirty="0" smtClean="0">
                <a:effectLst/>
                <a:latin typeface="+mn-ea"/>
              </a:rPr>
              <a:t>,</a:t>
            </a:r>
            <a:r>
              <a:rPr lang="en-US" altLang="zh-CN" dirty="0" smtClean="0">
                <a:effectLst/>
                <a:latin typeface="+mn-ea"/>
              </a:rPr>
              <a:t> </a:t>
            </a:r>
            <a:r>
              <a:rPr lang="en-US" altLang="zh-CN" b="1" dirty="0" smtClean="0">
                <a:effectLst/>
                <a:latin typeface="+mn-ea"/>
              </a:rPr>
              <a:t>..., </a:t>
            </a:r>
            <a:r>
              <a:rPr lang="zh-CN" altLang="zh-CN" b="1" dirty="0" smtClean="0">
                <a:effectLst/>
                <a:latin typeface="+mn-ea"/>
              </a:rPr>
              <a:t>属性</a:t>
            </a:r>
            <a:r>
              <a:rPr lang="en-US" altLang="zh-CN" b="1" dirty="0" smtClean="0">
                <a:effectLst/>
                <a:latin typeface="+mn-ea"/>
              </a:rPr>
              <a:t>: </a:t>
            </a:r>
            <a:r>
              <a:rPr lang="zh-CN" altLang="zh-CN" b="1" dirty="0" smtClean="0">
                <a:effectLst/>
                <a:latin typeface="+mn-ea"/>
              </a:rPr>
              <a:t>属性值</a:t>
            </a:r>
            <a:r>
              <a:rPr lang="en-US" altLang="zh-CN" b="1" dirty="0" smtClean="0">
                <a:effectLst/>
                <a:latin typeface="+mn-ea"/>
              </a:rPr>
              <a:t>,</a:t>
            </a:r>
            <a:r>
              <a:rPr lang="zh-CN" altLang="zh-CN" b="1" dirty="0" smtClean="0">
                <a:effectLst/>
                <a:latin typeface="+mn-ea"/>
              </a:rPr>
              <a:t>方法函数定义</a:t>
            </a:r>
            <a:r>
              <a:rPr lang="en-US" altLang="zh-CN" b="1" dirty="0" smtClean="0">
                <a:effectLst/>
                <a:latin typeface="+mn-ea"/>
              </a:rPr>
              <a:t>, ...,</a:t>
            </a:r>
            <a:r>
              <a:rPr lang="zh-CN" altLang="zh-CN" b="1" dirty="0" smtClean="0">
                <a:effectLst/>
                <a:latin typeface="+mn-ea"/>
              </a:rPr>
              <a:t>方法函数定义</a:t>
            </a:r>
            <a:r>
              <a:rPr lang="en-US" altLang="zh-CN" b="1" dirty="0" smtClean="0">
                <a:effectLst/>
                <a:latin typeface="+mn-ea"/>
              </a:rPr>
              <a:t>}; </a:t>
            </a:r>
            <a:r>
              <a:rPr lang="en-US" altLang="zh-CN" dirty="0" smtClean="0">
                <a:effectLst/>
                <a:latin typeface="+mn-ea"/>
              </a:rPr>
              <a:t> </a:t>
            </a: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多个“属性</a:t>
            </a:r>
            <a:r>
              <a:rPr lang="en-US" altLang="zh-CN" dirty="0" smtClean="0">
                <a:effectLst/>
                <a:latin typeface="+mn-ea"/>
              </a:rPr>
              <a:t>:</a:t>
            </a:r>
            <a:r>
              <a:rPr lang="zh-CN" altLang="zh-CN" dirty="0" smtClean="0">
                <a:effectLst/>
                <a:latin typeface="+mn-ea"/>
              </a:rPr>
              <a:t>属性值”对之间用逗号分隔，属性名可加也可不加双引号。</a:t>
            </a:r>
          </a:p>
          <a:p>
            <a:pPr marL="0" indent="0">
              <a:buNone/>
            </a:pPr>
            <a:endParaRPr lang="zh-CN" altLang="zh-CN" dirty="0" smtClean="0">
              <a:effectLst/>
              <a:latin typeface="+mn-ea"/>
            </a:endParaRPr>
          </a:p>
        </p:txBody>
      </p:sp>
      <p:sp>
        <p:nvSpPr>
          <p:cNvPr id="44035" name="AutoShape 4"/>
          <p:cNvSpPr>
            <a:spLocks noChangeArrowheads="1"/>
          </p:cNvSpPr>
          <p:nvPr/>
        </p:nvSpPr>
        <p:spPr bwMode="gray">
          <a:xfrm>
            <a:off x="3722117" y="3263860"/>
            <a:ext cx="3672408" cy="16557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let Person={</a:t>
            </a:r>
          </a:p>
          <a:p>
            <a:pPr algn="l" eaLnBrk="1" hangingPunct="1"/>
            <a:r>
              <a:rPr kumimoji="1" lang="en-US" altLang="en-US" sz="2000" dirty="0">
                <a:solidFill>
                  <a:schemeClr val="accent2"/>
                </a:solidFill>
                <a:latin typeface="Arial" panose="020B0604020202020204" pitchFamily="34" charset="0"/>
              </a:rPr>
              <a:t>	"name": </a:t>
            </a:r>
            <a:r>
              <a:rPr kumimoji="1" lang="en-US" altLang="en-US" sz="2000" dirty="0" smtClean="0">
                <a:solidFill>
                  <a:schemeClr val="accent2"/>
                </a:solidFill>
                <a:latin typeface="Arial" panose="020B0604020202020204" pitchFamily="34" charset="0"/>
              </a:rPr>
              <a:t>"Tom ",</a:t>
            </a:r>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    </a:t>
            </a:r>
            <a:r>
              <a:rPr kumimoji="1" lang="en-US" altLang="en-US" sz="2000" dirty="0" smtClean="0">
                <a:solidFill>
                  <a:schemeClr val="accent2"/>
                </a:solidFill>
                <a:latin typeface="Arial" panose="020B0604020202020204" pitchFamily="34" charset="0"/>
              </a:rPr>
              <a:t>	age:20</a:t>
            </a:r>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a:t>
            </a: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29935779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1201837" y="908721"/>
            <a:ext cx="9060830" cy="3384376"/>
          </a:xfrm>
        </p:spPr>
        <p:txBody>
          <a:bodyPr/>
          <a:lstStyle/>
          <a:p>
            <a:pPr marL="0" indent="0">
              <a:buNone/>
            </a:pPr>
            <a:r>
              <a:rPr lang="fr-FR" altLang="zh-CN" b="1" dirty="0" smtClean="0">
                <a:effectLst/>
                <a:latin typeface="+mn-ea"/>
              </a:rPr>
              <a:t>6. object</a:t>
            </a:r>
            <a:r>
              <a:rPr lang="zh-CN" altLang="zh-CN" b="1" dirty="0" smtClean="0">
                <a:effectLst/>
                <a:latin typeface="+mn-ea"/>
              </a:rPr>
              <a:t>（对象）类型</a:t>
            </a:r>
            <a:endParaRPr lang="en-US" altLang="zh-CN" b="1" dirty="0" smtClean="0">
              <a:effectLst/>
              <a:latin typeface="+mn-ea"/>
            </a:endParaRPr>
          </a:p>
          <a:p>
            <a:pPr marL="0" indent="0">
              <a:buNone/>
            </a:pPr>
            <a:r>
              <a:rPr lang="zh-CN" altLang="zh-CN" b="1" dirty="0" smtClean="0">
                <a:effectLst/>
                <a:latin typeface="+mn-ea"/>
              </a:rPr>
              <a:t>（</a:t>
            </a:r>
            <a:r>
              <a:rPr lang="en-US" altLang="zh-CN" b="1" dirty="0" smtClean="0">
                <a:effectLst/>
                <a:latin typeface="+mn-ea"/>
              </a:rPr>
              <a:t>3</a:t>
            </a:r>
            <a:r>
              <a:rPr lang="zh-CN" altLang="zh-CN" b="1" dirty="0" smtClean="0">
                <a:effectLst/>
                <a:latin typeface="+mn-ea"/>
              </a:rPr>
              <a:t>）对象属性的使用</a:t>
            </a:r>
            <a:endParaRPr lang="zh-CN" altLang="zh-CN" dirty="0" smtClean="0">
              <a:effectLst/>
              <a:latin typeface="+mn-ea"/>
            </a:endParaRPr>
          </a:p>
          <a:p>
            <a:pPr marL="0" indent="0">
              <a:buNone/>
            </a:pPr>
            <a:r>
              <a:rPr lang="zh-CN" altLang="zh-CN" dirty="0" smtClean="0">
                <a:effectLst/>
                <a:latin typeface="+mn-ea"/>
              </a:rPr>
              <a:t>可以使用点运算符或“对象</a:t>
            </a:r>
            <a:r>
              <a:rPr lang="en-US" altLang="zh-CN" dirty="0" smtClean="0">
                <a:effectLst/>
                <a:latin typeface="+mn-ea"/>
              </a:rPr>
              <a:t>["</a:t>
            </a:r>
            <a:r>
              <a:rPr lang="zh-CN" altLang="zh-CN" dirty="0" smtClean="0">
                <a:effectLst/>
                <a:latin typeface="+mn-ea"/>
              </a:rPr>
              <a:t>属性名</a:t>
            </a:r>
            <a:r>
              <a:rPr lang="en-US" altLang="zh-CN" dirty="0" smtClean="0">
                <a:effectLst/>
                <a:latin typeface="+mn-ea"/>
              </a:rPr>
              <a:t>"]</a:t>
            </a:r>
            <a:r>
              <a:rPr lang="zh-CN" altLang="zh-CN" dirty="0" smtClean="0">
                <a:effectLst/>
                <a:latin typeface="+mn-ea"/>
              </a:rPr>
              <a:t>”的方法来使用对象的属性。格式为</a:t>
            </a:r>
            <a:r>
              <a:rPr lang="en-US" altLang="zh-CN" dirty="0" smtClean="0">
                <a:effectLst/>
                <a:latin typeface="+mn-ea"/>
              </a:rPr>
              <a:t> </a:t>
            </a:r>
            <a:endParaRPr lang="zh-CN" altLang="zh-CN" dirty="0" smtClean="0">
              <a:effectLst/>
              <a:latin typeface="+mn-ea"/>
            </a:endParaRPr>
          </a:p>
          <a:p>
            <a:pPr marL="0" indent="0">
              <a:buNone/>
            </a:pPr>
            <a:r>
              <a:rPr lang="zh-CN" altLang="zh-CN" b="1" dirty="0" smtClean="0">
                <a:effectLst/>
                <a:latin typeface="+mn-ea"/>
              </a:rPr>
              <a:t>对象名</a:t>
            </a:r>
            <a:r>
              <a:rPr lang="en-US" altLang="zh-CN" b="1" dirty="0" smtClean="0">
                <a:effectLst/>
                <a:latin typeface="+mn-ea"/>
              </a:rPr>
              <a:t>.</a:t>
            </a:r>
            <a:r>
              <a:rPr lang="zh-CN" altLang="zh-CN" b="1" dirty="0" smtClean="0">
                <a:effectLst/>
                <a:latin typeface="+mn-ea"/>
              </a:rPr>
              <a:t>属性名</a:t>
            </a:r>
            <a:endParaRPr lang="zh-CN" altLang="zh-CN" dirty="0" smtClean="0">
              <a:effectLst/>
              <a:latin typeface="+mn-ea"/>
            </a:endParaRP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dirty="0" smtClean="0">
                <a:effectLst/>
                <a:latin typeface="+mn-ea"/>
              </a:rPr>
              <a:t>或</a:t>
            </a:r>
            <a:r>
              <a:rPr lang="en-US" altLang="zh-CN" dirty="0" smtClean="0">
                <a:effectLst/>
                <a:latin typeface="+mn-ea"/>
              </a:rPr>
              <a:t> </a:t>
            </a:r>
            <a:endParaRPr lang="zh-CN" altLang="zh-CN" dirty="0" smtClean="0">
              <a:effectLst/>
              <a:latin typeface="+mn-ea"/>
            </a:endParaRPr>
          </a:p>
          <a:p>
            <a:pPr marL="0" indent="0">
              <a:buNone/>
            </a:pPr>
            <a:r>
              <a:rPr lang="zh-CN" altLang="zh-CN" b="1" dirty="0" smtClean="0">
                <a:effectLst/>
                <a:latin typeface="+mn-ea"/>
              </a:rPr>
              <a:t>对象</a:t>
            </a:r>
            <a:r>
              <a:rPr lang="en-US" altLang="zh-CN" b="1" dirty="0" smtClean="0">
                <a:effectLst/>
                <a:latin typeface="+mn-ea"/>
              </a:rPr>
              <a:t>["</a:t>
            </a:r>
            <a:r>
              <a:rPr lang="zh-CN" altLang="zh-CN" b="1" dirty="0" smtClean="0">
                <a:effectLst/>
                <a:latin typeface="+mn-ea"/>
              </a:rPr>
              <a:t>属性名</a:t>
            </a:r>
            <a:r>
              <a:rPr lang="en-US" altLang="zh-CN" b="1" dirty="0" smtClean="0">
                <a:effectLst/>
                <a:latin typeface="+mn-ea"/>
              </a:rPr>
              <a:t>"]</a:t>
            </a:r>
            <a:endParaRPr lang="zh-CN" altLang="zh-CN" dirty="0" smtClean="0">
              <a:effectLst/>
              <a:latin typeface="+mn-ea"/>
            </a:endParaRP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dirty="0" smtClean="0">
                <a:effectLst/>
                <a:latin typeface="+mn-ea"/>
              </a:rPr>
              <a:t>例如，对前面定义的对象，可以使用下面的语句进行访问和改变：</a:t>
            </a:r>
          </a:p>
        </p:txBody>
      </p:sp>
      <p:sp>
        <p:nvSpPr>
          <p:cNvPr id="45059" name="AutoShape 4"/>
          <p:cNvSpPr>
            <a:spLocks noChangeArrowheads="1"/>
          </p:cNvSpPr>
          <p:nvPr/>
        </p:nvSpPr>
        <p:spPr bwMode="gray">
          <a:xfrm>
            <a:off x="1849909" y="4581128"/>
            <a:ext cx="7920037"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Person.name= "Mike";      //</a:t>
            </a:r>
            <a:r>
              <a:rPr kumimoji="1" lang="zh-CN" altLang="en-US" sz="2000">
                <a:solidFill>
                  <a:schemeClr val="accent2"/>
                </a:solidFill>
                <a:latin typeface="Arial" panose="020B0604020202020204" pitchFamily="34" charset="0"/>
              </a:rPr>
              <a:t>对象</a:t>
            </a:r>
            <a:r>
              <a:rPr kumimoji="1" lang="en-US" altLang="en-US" sz="2000">
                <a:solidFill>
                  <a:schemeClr val="accent2"/>
                </a:solidFill>
                <a:latin typeface="Arial" panose="020B0604020202020204" pitchFamily="34" charset="0"/>
              </a:rPr>
              <a:t>Person</a:t>
            </a:r>
            <a:r>
              <a:rPr kumimoji="1" lang="zh-CN" altLang="en-US" sz="2000">
                <a:solidFill>
                  <a:schemeClr val="accent2"/>
                </a:solidFill>
                <a:latin typeface="Arial" panose="020B0604020202020204" pitchFamily="34" charset="0"/>
              </a:rPr>
              <a:t>的属性</a:t>
            </a:r>
            <a:r>
              <a:rPr kumimoji="1" lang="en-US" altLang="en-US" sz="2000">
                <a:solidFill>
                  <a:schemeClr val="accent2"/>
                </a:solidFill>
                <a:latin typeface="Arial" panose="020B0604020202020204" pitchFamily="34" charset="0"/>
              </a:rPr>
              <a:t>name</a:t>
            </a:r>
            <a:r>
              <a:rPr kumimoji="1" lang="zh-CN" altLang="en-US" sz="2000">
                <a:solidFill>
                  <a:schemeClr val="accent2"/>
                </a:solidFill>
                <a:latin typeface="Arial" panose="020B0604020202020204" pitchFamily="34" charset="0"/>
              </a:rPr>
              <a:t>改变为</a:t>
            </a:r>
            <a:r>
              <a:rPr kumimoji="1" lang="en-US" altLang="zh-CN" sz="2000">
                <a:solidFill>
                  <a:schemeClr val="accent2"/>
                </a:solidFill>
                <a:latin typeface="Arial" panose="020B0604020202020204" pitchFamily="34" charset="0"/>
              </a:rPr>
              <a:t>"</a:t>
            </a:r>
            <a:r>
              <a:rPr kumimoji="1" lang="en-US" altLang="en-US" sz="2000">
                <a:solidFill>
                  <a:schemeClr val="accent2"/>
                </a:solidFill>
                <a:latin typeface="Arial" panose="020B0604020202020204" pitchFamily="34" charset="0"/>
              </a:rPr>
              <a:t>Mike"</a:t>
            </a:r>
          </a:p>
          <a:p>
            <a:pPr algn="l" eaLnBrk="1" hangingPunct="1"/>
            <a:r>
              <a:rPr kumimoji="1" lang="en-US" altLang="en-US" sz="2000">
                <a:solidFill>
                  <a:schemeClr val="accent2"/>
                </a:solidFill>
                <a:latin typeface="Arial" panose="020B0604020202020204" pitchFamily="34" charset="0"/>
              </a:rPr>
              <a:t>Person["age"]=18;         //</a:t>
            </a:r>
            <a:r>
              <a:rPr kumimoji="1" lang="zh-CN" altLang="en-US" sz="2000">
                <a:solidFill>
                  <a:schemeClr val="accent2"/>
                </a:solidFill>
                <a:latin typeface="Arial" panose="020B0604020202020204" pitchFamily="34" charset="0"/>
              </a:rPr>
              <a:t>对象</a:t>
            </a:r>
            <a:r>
              <a:rPr kumimoji="1" lang="en-US" altLang="en-US" sz="2000">
                <a:solidFill>
                  <a:schemeClr val="accent2"/>
                </a:solidFill>
                <a:latin typeface="Arial" panose="020B0604020202020204" pitchFamily="34" charset="0"/>
              </a:rPr>
              <a:t>Person</a:t>
            </a:r>
            <a:r>
              <a:rPr kumimoji="1" lang="zh-CN" altLang="en-US" sz="2000">
                <a:solidFill>
                  <a:schemeClr val="accent2"/>
                </a:solidFill>
                <a:latin typeface="Arial" panose="020B0604020202020204" pitchFamily="34" charset="0"/>
              </a:rPr>
              <a:t>的属性</a:t>
            </a:r>
            <a:r>
              <a:rPr kumimoji="1" lang="en-US" altLang="en-US" sz="2000">
                <a:solidFill>
                  <a:schemeClr val="accent2"/>
                </a:solidFill>
                <a:latin typeface="Arial" panose="020B0604020202020204" pitchFamily="34" charset="0"/>
              </a:rPr>
              <a:t>age</a:t>
            </a:r>
            <a:r>
              <a:rPr kumimoji="1" lang="zh-CN" altLang="en-US" sz="2000">
                <a:solidFill>
                  <a:schemeClr val="accent2"/>
                </a:solidFill>
                <a:latin typeface="Arial" panose="020B0604020202020204" pitchFamily="34" charset="0"/>
              </a:rPr>
              <a:t>改变为数值</a:t>
            </a:r>
            <a:r>
              <a:rPr kumimoji="1" lang="en-US" altLang="zh-CN" sz="2000">
                <a:solidFill>
                  <a:schemeClr val="accent2"/>
                </a:solidFill>
                <a:latin typeface="Arial" panose="020B0604020202020204" pitchFamily="34" charset="0"/>
              </a:rPr>
              <a:t>18</a:t>
            </a: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2752416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1633885" y="836712"/>
            <a:ext cx="9145016" cy="4320480"/>
          </a:xfrm>
        </p:spPr>
        <p:txBody>
          <a:bodyPr/>
          <a:lstStyle/>
          <a:p>
            <a:pPr marL="0" indent="0">
              <a:buNone/>
            </a:pPr>
            <a:r>
              <a:rPr lang="fr-FR" altLang="zh-CN" b="1" dirty="0" smtClean="0">
                <a:effectLst/>
                <a:latin typeface="+mn-ea"/>
              </a:rPr>
              <a:t>6. object</a:t>
            </a:r>
            <a:r>
              <a:rPr lang="zh-CN" altLang="zh-CN" b="1" dirty="0" smtClean="0">
                <a:effectLst/>
                <a:latin typeface="+mn-ea"/>
              </a:rPr>
              <a:t>（对象）类型</a:t>
            </a:r>
            <a:endParaRPr lang="en-US" altLang="zh-CN" b="1" dirty="0" smtClean="0">
              <a:effectLst/>
              <a:latin typeface="+mn-ea"/>
            </a:endParaRPr>
          </a:p>
          <a:p>
            <a:pPr marL="0" indent="0">
              <a:buNone/>
            </a:pPr>
            <a:endParaRPr lang="en-US" altLang="zh-CN" b="1" dirty="0" smtClean="0">
              <a:effectLst/>
              <a:latin typeface="+mn-ea"/>
            </a:endParaRPr>
          </a:p>
          <a:p>
            <a:pPr marL="0" indent="0">
              <a:buNone/>
            </a:pPr>
            <a:r>
              <a:rPr lang="zh-CN" altLang="zh-CN" b="1" dirty="0" smtClean="0">
                <a:effectLst/>
                <a:latin typeface="+mn-ea"/>
              </a:rPr>
              <a:t>（</a:t>
            </a:r>
            <a:r>
              <a:rPr lang="en-US" altLang="zh-CN" b="1" dirty="0" smtClean="0">
                <a:effectLst/>
                <a:latin typeface="+mn-ea"/>
              </a:rPr>
              <a:t>4</a:t>
            </a:r>
            <a:r>
              <a:rPr lang="zh-CN" altLang="zh-CN" b="1" dirty="0" smtClean="0">
                <a:effectLst/>
                <a:latin typeface="+mn-ea"/>
              </a:rPr>
              <a:t>）对象方法的使用</a:t>
            </a:r>
            <a:endParaRPr lang="zh-CN" altLang="zh-CN" dirty="0" smtClean="0">
              <a:effectLst/>
              <a:latin typeface="+mn-ea"/>
            </a:endParaRPr>
          </a:p>
          <a:p>
            <a:pPr marL="0" indent="0">
              <a:buNone/>
            </a:pPr>
            <a:r>
              <a:rPr lang="zh-CN" altLang="zh-CN" dirty="0" smtClean="0">
                <a:effectLst/>
                <a:latin typeface="+mn-ea"/>
              </a:rPr>
              <a:t>可以</a:t>
            </a:r>
            <a:r>
              <a:rPr lang="zh-CN" altLang="zh-CN" dirty="0" smtClean="0">
                <a:solidFill>
                  <a:srgbClr val="FF0000"/>
                </a:solidFill>
                <a:effectLst/>
                <a:latin typeface="+mn-ea"/>
              </a:rPr>
              <a:t>使用点运算符访问一个对象中已存在的方法</a:t>
            </a:r>
            <a:r>
              <a:rPr lang="zh-CN" altLang="zh-CN" dirty="0" smtClean="0">
                <a:effectLst/>
                <a:latin typeface="+mn-ea"/>
              </a:rPr>
              <a:t>。例如，下面的代码就是对</a:t>
            </a:r>
            <a:r>
              <a:rPr lang="en-US" altLang="zh-CN" dirty="0" smtClean="0">
                <a:effectLst/>
                <a:latin typeface="+mn-ea"/>
              </a:rPr>
              <a:t>JavaScript</a:t>
            </a:r>
            <a:r>
              <a:rPr lang="zh-CN" altLang="zh-CN" dirty="0" smtClean="0">
                <a:effectLst/>
                <a:latin typeface="+mn-ea"/>
              </a:rPr>
              <a:t>中内置的</a:t>
            </a:r>
            <a:r>
              <a:rPr lang="en-US" altLang="zh-CN" dirty="0" smtClean="0">
                <a:effectLst/>
                <a:latin typeface="+mn-ea"/>
              </a:rPr>
              <a:t>windows</a:t>
            </a:r>
            <a:r>
              <a:rPr lang="zh-CN" altLang="zh-CN" dirty="0" smtClean="0">
                <a:effectLst/>
                <a:latin typeface="+mn-ea"/>
              </a:rPr>
              <a:t>对象</a:t>
            </a:r>
            <a:r>
              <a:rPr lang="en-US" altLang="zh-CN" dirty="0" smtClean="0">
                <a:effectLst/>
                <a:latin typeface="+mn-ea"/>
              </a:rPr>
              <a:t>alert</a:t>
            </a:r>
            <a:r>
              <a:rPr lang="zh-CN" altLang="zh-CN" dirty="0" smtClean="0">
                <a:effectLst/>
                <a:latin typeface="+mn-ea"/>
              </a:rPr>
              <a:t>方法的使用。</a:t>
            </a: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对象在</a:t>
            </a:r>
            <a:r>
              <a:rPr lang="en-US" altLang="zh-CN" dirty="0" smtClean="0">
                <a:effectLst/>
                <a:latin typeface="+mn-ea"/>
              </a:rPr>
              <a:t>JavaScript</a:t>
            </a:r>
            <a:r>
              <a:rPr lang="zh-CN" altLang="zh-CN" dirty="0" smtClean="0">
                <a:effectLst/>
                <a:latin typeface="+mn-ea"/>
              </a:rPr>
              <a:t>中的应用非常广泛。</a:t>
            </a:r>
          </a:p>
          <a:p>
            <a:pPr marL="0" indent="0"/>
            <a:endParaRPr lang="zh-CN" altLang="zh-CN" dirty="0" smtClean="0">
              <a:effectLst/>
              <a:latin typeface="+mn-ea"/>
            </a:endParaRPr>
          </a:p>
        </p:txBody>
      </p:sp>
      <p:sp>
        <p:nvSpPr>
          <p:cNvPr id="46083" name="AutoShape 4"/>
          <p:cNvSpPr>
            <a:spLocks noChangeArrowheads="1"/>
          </p:cNvSpPr>
          <p:nvPr/>
        </p:nvSpPr>
        <p:spPr bwMode="gray">
          <a:xfrm>
            <a:off x="4154165" y="2852936"/>
            <a:ext cx="2952750" cy="6492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window.alert("Hello");</a:t>
            </a:r>
            <a:endParaRPr kumimoji="1" lang="en-US" altLang="zh-CN" sz="2000">
              <a:solidFill>
                <a:schemeClr val="accent2"/>
              </a:solidFill>
              <a:latin typeface="Arial" panose="020B0604020202020204" pitchFamily="34" charset="0"/>
            </a:endParaRPr>
          </a:p>
        </p:txBody>
      </p:sp>
      <p:sp>
        <p:nvSpPr>
          <p:cNvPr id="4"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3266129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a:xfrm>
            <a:off x="1489870" y="1083289"/>
            <a:ext cx="8388350" cy="2825750"/>
          </a:xfrm>
        </p:spPr>
        <p:txBody>
          <a:bodyPr/>
          <a:lstStyle/>
          <a:p>
            <a:pPr marL="0" indent="0">
              <a:buNone/>
            </a:pPr>
            <a:r>
              <a:rPr lang="fr-FR" altLang="zh-CN" b="1" dirty="0" smtClean="0">
                <a:effectLst/>
                <a:latin typeface="+mn-ea"/>
              </a:rPr>
              <a:t>7. symbol</a:t>
            </a:r>
            <a:r>
              <a:rPr lang="zh-CN" altLang="zh-CN" b="1" dirty="0" smtClean="0">
                <a:effectLst/>
                <a:latin typeface="+mn-ea"/>
              </a:rPr>
              <a:t>（符号）类型</a:t>
            </a:r>
          </a:p>
          <a:p>
            <a:pPr marL="0" indent="0">
              <a:buNone/>
            </a:pPr>
            <a:r>
              <a:rPr lang="fr-FR" altLang="zh-CN" dirty="0" smtClean="0">
                <a:effectLst/>
                <a:latin typeface="+mn-ea"/>
              </a:rPr>
              <a:t>ES5</a:t>
            </a:r>
            <a:r>
              <a:rPr lang="zh-CN" altLang="zh-CN" dirty="0" smtClean="0">
                <a:effectLst/>
                <a:latin typeface="+mn-ea"/>
              </a:rPr>
              <a:t>中包含</a:t>
            </a:r>
            <a:r>
              <a:rPr lang="fr-FR" altLang="zh-CN" dirty="0" smtClean="0">
                <a:effectLst/>
                <a:latin typeface="+mn-ea"/>
              </a:rPr>
              <a:t>5</a:t>
            </a:r>
            <a:r>
              <a:rPr lang="zh-CN" altLang="zh-CN" dirty="0" smtClean="0">
                <a:effectLst/>
                <a:latin typeface="+mn-ea"/>
              </a:rPr>
              <a:t>种原始类型：字符串、数字、布尔值、</a:t>
            </a:r>
            <a:r>
              <a:rPr lang="fr-FR" altLang="zh-CN" dirty="0" smtClean="0">
                <a:effectLst/>
                <a:latin typeface="+mn-ea"/>
              </a:rPr>
              <a:t>null</a:t>
            </a:r>
            <a:r>
              <a:rPr lang="zh-CN" altLang="zh-CN" dirty="0" smtClean="0">
                <a:effectLst/>
                <a:latin typeface="+mn-ea"/>
              </a:rPr>
              <a:t>和</a:t>
            </a:r>
            <a:r>
              <a:rPr lang="fr-FR" altLang="zh-CN" dirty="0" smtClean="0">
                <a:effectLst/>
                <a:latin typeface="+mn-ea"/>
              </a:rPr>
              <a:t>undefined</a:t>
            </a:r>
            <a:r>
              <a:rPr lang="zh-CN" altLang="zh-CN" dirty="0" smtClean="0">
                <a:effectLst/>
                <a:latin typeface="+mn-ea"/>
              </a:rPr>
              <a:t>。</a:t>
            </a:r>
            <a:r>
              <a:rPr lang="fr-FR" altLang="zh-CN" dirty="0" smtClean="0">
                <a:effectLst/>
                <a:latin typeface="+mn-ea"/>
              </a:rPr>
              <a:t>ES6</a:t>
            </a:r>
            <a:r>
              <a:rPr lang="zh-CN" altLang="zh-CN" dirty="0" smtClean="0">
                <a:effectLst/>
                <a:latin typeface="+mn-ea"/>
              </a:rPr>
              <a:t>引入了第</a:t>
            </a:r>
            <a:r>
              <a:rPr lang="fr-FR" altLang="zh-CN" dirty="0" smtClean="0">
                <a:effectLst/>
                <a:latin typeface="+mn-ea"/>
              </a:rPr>
              <a:t>6</a:t>
            </a:r>
            <a:r>
              <a:rPr lang="zh-CN" altLang="zh-CN" dirty="0" smtClean="0">
                <a:effectLst/>
                <a:latin typeface="+mn-ea"/>
              </a:rPr>
              <a:t>种原始类型——</a:t>
            </a:r>
            <a:r>
              <a:rPr lang="fr-FR" altLang="zh-CN" dirty="0" smtClean="0">
                <a:effectLst/>
                <a:latin typeface="+mn-ea"/>
              </a:rPr>
              <a:t>symbol</a:t>
            </a:r>
            <a:r>
              <a:rPr lang="zh-CN" altLang="zh-CN" dirty="0" smtClean="0">
                <a:effectLst/>
                <a:latin typeface="+mn-ea"/>
              </a:rPr>
              <a:t>，表示独一无二的值。</a:t>
            </a:r>
          </a:p>
          <a:p>
            <a:pPr marL="0" indent="0">
              <a:buNone/>
            </a:pPr>
            <a:r>
              <a:rPr lang="zh-CN" altLang="zh-CN" dirty="0" smtClean="0">
                <a:effectLst/>
                <a:latin typeface="+mn-ea"/>
              </a:rPr>
              <a:t>对象的属性名可以有两种类型：一种是字符串，另一种是</a:t>
            </a:r>
            <a:r>
              <a:rPr lang="fr-FR" altLang="zh-CN" dirty="0" smtClean="0">
                <a:effectLst/>
                <a:latin typeface="+mn-ea"/>
              </a:rPr>
              <a:t>Symbol</a:t>
            </a:r>
            <a:r>
              <a:rPr lang="zh-CN" altLang="zh-CN" dirty="0" smtClean="0">
                <a:effectLst/>
                <a:latin typeface="+mn-ea"/>
              </a:rPr>
              <a:t>类型。凡是属性名属于 </a:t>
            </a:r>
            <a:r>
              <a:rPr lang="fr-FR" altLang="zh-CN" dirty="0" smtClean="0">
                <a:effectLst/>
                <a:latin typeface="+mn-ea"/>
              </a:rPr>
              <a:t>symbol </a:t>
            </a:r>
            <a:r>
              <a:rPr lang="zh-CN" altLang="zh-CN" dirty="0" smtClean="0">
                <a:effectLst/>
                <a:latin typeface="+mn-ea"/>
              </a:rPr>
              <a:t>类型，就都是独一无二的，可以保证不会与其他属性名产生冲突。</a:t>
            </a:r>
          </a:p>
        </p:txBody>
      </p:sp>
      <p:sp>
        <p:nvSpPr>
          <p:cNvPr id="3" name="Rectangle 2"/>
          <p:cNvSpPr>
            <a:spLocks noGrp="1" noChangeArrowheads="1"/>
          </p:cNvSpPr>
          <p:nvPr>
            <p:ph type="title"/>
          </p:nvPr>
        </p:nvSpPr>
        <p:spPr>
          <a:xfrm>
            <a:off x="1489870" y="228600"/>
            <a:ext cx="8810626"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fr-FR" altLang="zh-CN" dirty="0">
                <a:latin typeface="+mj-ea"/>
              </a:rPr>
              <a:t>6.2  JavaScript</a:t>
            </a:r>
            <a:r>
              <a:rPr lang="zh-CN" altLang="en-US" dirty="0">
                <a:latin typeface="+mj-ea"/>
              </a:rPr>
              <a:t>的基本</a:t>
            </a:r>
            <a:r>
              <a:rPr lang="zh-CN" altLang="en-US" dirty="0" smtClean="0">
                <a:latin typeface="+mj-ea"/>
              </a:rPr>
              <a:t>元素</a:t>
            </a:r>
            <a:endParaRPr lang="zh-CN" altLang="en-US" dirty="0">
              <a:latin typeface="+mj-ea"/>
            </a:endParaRPr>
          </a:p>
        </p:txBody>
      </p:sp>
    </p:spTree>
    <p:extLst>
      <p:ext uri="{BB962C8B-B14F-4D97-AF65-F5344CB8AC3E}">
        <p14:creationId xmlns:p14="http://schemas.microsoft.com/office/powerpoint/2010/main" val="367679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417861" y="252946"/>
            <a:ext cx="8393113" cy="403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6.2.2  </a:t>
            </a:r>
            <a:r>
              <a:rPr lang="zh-CN" altLang="en-US" dirty="0">
                <a:latin typeface="+mj-ea"/>
              </a:rPr>
              <a:t>常量</a:t>
            </a:r>
          </a:p>
        </p:txBody>
      </p:sp>
      <p:sp>
        <p:nvSpPr>
          <p:cNvPr id="48131" name="Rectangle 3"/>
          <p:cNvSpPr>
            <a:spLocks noGrp="1" noChangeArrowheads="1"/>
          </p:cNvSpPr>
          <p:nvPr>
            <p:ph type="body" idx="1"/>
          </p:nvPr>
        </p:nvSpPr>
        <p:spPr>
          <a:xfrm>
            <a:off x="1633885" y="908050"/>
            <a:ext cx="8661846" cy="5041900"/>
          </a:xfrm>
        </p:spPr>
        <p:txBody>
          <a:bodyPr/>
          <a:lstStyle/>
          <a:p>
            <a:pPr marL="0" indent="0">
              <a:buNone/>
            </a:pPr>
            <a:r>
              <a:rPr lang="zh-CN" altLang="zh-CN" dirty="0" smtClean="0">
                <a:effectLst/>
                <a:latin typeface="+mn-ea"/>
              </a:rPr>
              <a:t>在</a:t>
            </a:r>
            <a:r>
              <a:rPr lang="fr-FR" altLang="zh-CN" dirty="0" smtClean="0">
                <a:effectLst/>
                <a:latin typeface="+mn-ea"/>
              </a:rPr>
              <a:t>ES5</a:t>
            </a:r>
            <a:r>
              <a:rPr lang="zh-CN" altLang="zh-CN" dirty="0" smtClean="0">
                <a:effectLst/>
                <a:latin typeface="+mn-ea"/>
              </a:rPr>
              <a:t>中，并没有命名常量的概念，通常所说的常量是指在代码中直接使用的值，如</a:t>
            </a:r>
            <a:r>
              <a:rPr lang="fr-FR" altLang="zh-CN" dirty="0" smtClean="0">
                <a:effectLst/>
                <a:latin typeface="+mn-ea"/>
              </a:rPr>
              <a:t>var a=0</a:t>
            </a:r>
            <a:r>
              <a:rPr lang="zh-CN" altLang="zh-CN" dirty="0" smtClean="0">
                <a:effectLst/>
                <a:latin typeface="+mn-ea"/>
              </a:rPr>
              <a:t>及</a:t>
            </a:r>
            <a:r>
              <a:rPr lang="fr-FR" altLang="zh-CN" dirty="0" smtClean="0">
                <a:effectLst/>
                <a:latin typeface="+mn-ea"/>
              </a:rPr>
              <a:t>var b="hi"</a:t>
            </a:r>
            <a:r>
              <a:rPr lang="zh-CN" altLang="zh-CN" dirty="0" smtClean="0">
                <a:effectLst/>
                <a:latin typeface="+mn-ea"/>
              </a:rPr>
              <a:t>语句中的</a:t>
            </a:r>
            <a:r>
              <a:rPr lang="fr-FR" altLang="zh-CN" dirty="0" smtClean="0">
                <a:effectLst/>
                <a:latin typeface="+mn-ea"/>
              </a:rPr>
              <a:t>0</a:t>
            </a:r>
            <a:r>
              <a:rPr lang="zh-CN" altLang="zh-CN" dirty="0" smtClean="0">
                <a:effectLst/>
                <a:latin typeface="+mn-ea"/>
              </a:rPr>
              <a:t>和</a:t>
            </a:r>
            <a:r>
              <a:rPr lang="fr-FR" altLang="zh-CN" dirty="0" smtClean="0">
                <a:effectLst/>
                <a:latin typeface="+mn-ea"/>
              </a:rPr>
              <a:t>"hi"</a:t>
            </a:r>
            <a:r>
              <a:rPr lang="zh-CN" altLang="zh-CN" dirty="0" smtClean="0">
                <a:effectLst/>
                <a:latin typeface="+mn-ea"/>
              </a:rPr>
              <a:t>即为常量。</a:t>
            </a:r>
          </a:p>
          <a:p>
            <a:pPr marL="0" indent="0">
              <a:buNone/>
            </a:pPr>
            <a:r>
              <a:rPr lang="zh-CN" altLang="zh-CN" dirty="0" smtClean="0">
                <a:effectLst/>
                <a:latin typeface="+mn-ea"/>
              </a:rPr>
              <a:t>在一些只支持</a:t>
            </a:r>
            <a:r>
              <a:rPr lang="en-US" altLang="zh-CN" dirty="0" smtClean="0">
                <a:effectLst/>
                <a:latin typeface="+mn-ea"/>
              </a:rPr>
              <a:t>ES5</a:t>
            </a:r>
            <a:r>
              <a:rPr lang="zh-CN" altLang="zh-CN" dirty="0" smtClean="0">
                <a:effectLst/>
                <a:latin typeface="+mn-ea"/>
              </a:rPr>
              <a:t>的低版本的浏览器中，如果使用</a:t>
            </a:r>
            <a:r>
              <a:rPr lang="en-US" altLang="zh-CN" dirty="0" err="1" smtClean="0">
                <a:effectLst/>
                <a:latin typeface="+mn-ea"/>
              </a:rPr>
              <a:t>const</a:t>
            </a:r>
            <a:r>
              <a:rPr lang="zh-CN" altLang="zh-CN" dirty="0" smtClean="0">
                <a:effectLst/>
                <a:latin typeface="+mn-ea"/>
              </a:rPr>
              <a:t>关键字声明一个常量，如</a:t>
            </a:r>
            <a:r>
              <a:rPr lang="en-US" altLang="zh-CN" dirty="0" err="1" smtClean="0">
                <a:effectLst/>
                <a:latin typeface="+mn-ea"/>
              </a:rPr>
              <a:t>const</a:t>
            </a:r>
            <a:r>
              <a:rPr lang="en-US" altLang="zh-CN" dirty="0" smtClean="0">
                <a:effectLst/>
                <a:latin typeface="+mn-ea"/>
              </a:rPr>
              <a:t> pi=3.14</a:t>
            </a:r>
            <a:r>
              <a:rPr lang="zh-CN" altLang="zh-CN" dirty="0" smtClean="0">
                <a:effectLst/>
                <a:latin typeface="+mn-ea"/>
              </a:rPr>
              <a:t>，会报告语法错误。</a:t>
            </a:r>
          </a:p>
          <a:p>
            <a:pPr marL="0" indent="0">
              <a:buNone/>
            </a:pPr>
            <a:r>
              <a:rPr lang="zh-CN" altLang="zh-CN" dirty="0" smtClean="0">
                <a:effectLst/>
                <a:latin typeface="+mn-ea"/>
              </a:rPr>
              <a:t>而在</a:t>
            </a:r>
            <a:r>
              <a:rPr lang="en-US" altLang="zh-CN" dirty="0" smtClean="0">
                <a:effectLst/>
                <a:latin typeface="+mn-ea"/>
              </a:rPr>
              <a:t>ES6</a:t>
            </a:r>
            <a:r>
              <a:rPr lang="zh-CN" altLang="zh-CN" dirty="0" smtClean="0">
                <a:effectLst/>
                <a:latin typeface="+mn-ea"/>
              </a:rPr>
              <a:t>中，</a:t>
            </a:r>
            <a:r>
              <a:rPr lang="en-US" altLang="zh-CN" dirty="0" err="1" smtClean="0">
                <a:effectLst/>
                <a:latin typeface="+mn-ea"/>
              </a:rPr>
              <a:t>const</a:t>
            </a:r>
            <a:r>
              <a:rPr lang="zh-CN" altLang="zh-CN" dirty="0" smtClean="0">
                <a:effectLst/>
                <a:latin typeface="+mn-ea"/>
              </a:rPr>
              <a:t>是定义常量的关键字，其格式为：</a:t>
            </a:r>
          </a:p>
          <a:p>
            <a:pPr marL="0" indent="0">
              <a:buNone/>
            </a:pPr>
            <a:r>
              <a:rPr lang="en-US" altLang="zh-CN" dirty="0" smtClean="0">
                <a:effectLst/>
                <a:latin typeface="+mn-ea"/>
              </a:rPr>
              <a:t> </a:t>
            </a:r>
            <a:endParaRPr lang="zh-CN" altLang="zh-CN" dirty="0" smtClean="0">
              <a:effectLst/>
              <a:latin typeface="+mn-ea"/>
            </a:endParaRPr>
          </a:p>
          <a:p>
            <a:pPr marL="0" indent="0">
              <a:buNone/>
            </a:pPr>
            <a:r>
              <a:rPr lang="en-US" altLang="zh-CN" b="1" dirty="0" err="1" smtClean="0">
                <a:effectLst/>
                <a:latin typeface="+mn-ea"/>
              </a:rPr>
              <a:t>const</a:t>
            </a:r>
            <a:r>
              <a:rPr lang="en-US" altLang="zh-CN" b="1" dirty="0" smtClean="0">
                <a:effectLst/>
                <a:latin typeface="+mn-ea"/>
              </a:rPr>
              <a:t> </a:t>
            </a:r>
            <a:r>
              <a:rPr lang="zh-CN" altLang="zh-CN" b="1" dirty="0" smtClean="0">
                <a:effectLst/>
                <a:latin typeface="+mn-ea"/>
              </a:rPr>
              <a:t>常量名</a:t>
            </a:r>
            <a:r>
              <a:rPr lang="en-US" altLang="zh-CN" b="1" dirty="0" smtClean="0">
                <a:effectLst/>
                <a:latin typeface="+mn-ea"/>
              </a:rPr>
              <a:t>=</a:t>
            </a:r>
            <a:r>
              <a:rPr lang="zh-CN" altLang="zh-CN" b="1" dirty="0" smtClean="0">
                <a:effectLst/>
                <a:latin typeface="+mn-ea"/>
              </a:rPr>
              <a:t>值</a:t>
            </a:r>
            <a:r>
              <a:rPr lang="en-US" altLang="zh-CN" b="1" dirty="0" smtClean="0">
                <a:effectLst/>
                <a:latin typeface="+mn-ea"/>
              </a:rPr>
              <a:t>;</a:t>
            </a:r>
          </a:p>
          <a:p>
            <a:pPr marL="0" indent="0">
              <a:buNone/>
            </a:pPr>
            <a:endParaRPr lang="en-US" altLang="zh-CN" b="1" dirty="0" smtClean="0">
              <a:effectLst/>
              <a:latin typeface="+mn-ea"/>
            </a:endParaRPr>
          </a:p>
          <a:p>
            <a:pPr marL="0" indent="0">
              <a:buNone/>
            </a:pPr>
            <a:r>
              <a:rPr lang="en-US" altLang="zh-CN" dirty="0" smtClean="0">
                <a:effectLst/>
                <a:latin typeface="+mn-ea"/>
              </a:rPr>
              <a:t>JavaScript</a:t>
            </a:r>
            <a:r>
              <a:rPr lang="zh-CN" altLang="zh-CN" dirty="0" smtClean="0">
                <a:effectLst/>
                <a:latin typeface="+mn-ea"/>
              </a:rPr>
              <a:t>中常量的类型有</a:t>
            </a:r>
            <a:r>
              <a:rPr lang="en-US" altLang="zh-CN" dirty="0" smtClean="0">
                <a:effectLst/>
                <a:latin typeface="+mn-ea"/>
              </a:rPr>
              <a:t>5</a:t>
            </a:r>
            <a:r>
              <a:rPr lang="zh-CN" altLang="zh-CN" dirty="0" smtClean="0">
                <a:effectLst/>
                <a:latin typeface="+mn-ea"/>
              </a:rPr>
              <a:t>种，其中除了与</a:t>
            </a:r>
            <a:r>
              <a:rPr lang="en-US" altLang="zh-CN" dirty="0" smtClean="0">
                <a:effectLst/>
                <a:latin typeface="+mn-ea"/>
              </a:rPr>
              <a:t>4</a:t>
            </a:r>
            <a:r>
              <a:rPr lang="zh-CN" altLang="zh-CN" dirty="0" smtClean="0">
                <a:effectLst/>
                <a:latin typeface="+mn-ea"/>
              </a:rPr>
              <a:t>种常见的数据类型相对应的常量外，还有一种特殊字符常量。</a:t>
            </a:r>
          </a:p>
          <a:p>
            <a:pPr marL="0" indent="0"/>
            <a:endParaRPr lang="zh-CN" altLang="zh-CN" dirty="0" smtClean="0">
              <a:effectLst/>
              <a:latin typeface="+mn-ea"/>
            </a:endParaRPr>
          </a:p>
        </p:txBody>
      </p:sp>
    </p:spTree>
    <p:extLst>
      <p:ext uri="{BB962C8B-B14F-4D97-AF65-F5344CB8AC3E}">
        <p14:creationId xmlns:p14="http://schemas.microsoft.com/office/powerpoint/2010/main" val="409264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1705893" y="908050"/>
            <a:ext cx="8589838" cy="4819650"/>
          </a:xfrm>
        </p:spPr>
        <p:txBody>
          <a:bodyPr/>
          <a:lstStyle/>
          <a:p>
            <a:pPr eaLnBrk="1" hangingPunct="1">
              <a:buFont typeface="Wingdings" panose="05000000000000000000" pitchFamily="2" charset="2"/>
              <a:buNone/>
              <a:defRPr/>
            </a:pPr>
            <a:r>
              <a:rPr lang="fr-FR" altLang="zh-CN" b="1" dirty="0" smtClean="0">
                <a:latin typeface="+mn-ea"/>
              </a:rPr>
              <a:t>1</a:t>
            </a:r>
            <a:r>
              <a:rPr lang="zh-CN" altLang="fr-FR" b="1" dirty="0" smtClean="0">
                <a:latin typeface="+mn-ea"/>
              </a:rPr>
              <a:t>．数值型常量</a:t>
            </a:r>
            <a:endParaRPr lang="zh-CN" altLang="fr-FR" dirty="0" smtClean="0">
              <a:latin typeface="+mn-ea"/>
            </a:endParaRPr>
          </a:p>
          <a:p>
            <a:pPr eaLnBrk="1" hangingPunct="1">
              <a:defRPr/>
            </a:pPr>
            <a:r>
              <a:rPr lang="zh-CN" altLang="fr-FR" dirty="0" smtClean="0">
                <a:latin typeface="+mn-ea"/>
              </a:rPr>
              <a:t>数值型常量包括整型常量和实型常量两种。其中整型常量可以使用十六进制、八进制和十进制表示其值，这里的八进制数是以</a:t>
            </a:r>
            <a:r>
              <a:rPr lang="en-US" altLang="zh-CN" dirty="0" smtClean="0">
                <a:latin typeface="+mn-ea"/>
              </a:rPr>
              <a:t>0</a:t>
            </a:r>
            <a:r>
              <a:rPr lang="zh-CN" altLang="en-US" dirty="0" smtClean="0">
                <a:latin typeface="+mn-ea"/>
              </a:rPr>
              <a:t>开头的数，如</a:t>
            </a:r>
            <a:r>
              <a:rPr lang="en-US" altLang="zh-CN" dirty="0" smtClean="0">
                <a:latin typeface="+mn-ea"/>
              </a:rPr>
              <a:t>020</a:t>
            </a:r>
            <a:r>
              <a:rPr lang="zh-CN" altLang="en-US" dirty="0" smtClean="0">
                <a:latin typeface="+mn-ea"/>
              </a:rPr>
              <a:t>代表十进制的</a:t>
            </a:r>
            <a:r>
              <a:rPr lang="en-US" altLang="zh-CN" dirty="0" smtClean="0">
                <a:latin typeface="+mn-ea"/>
              </a:rPr>
              <a:t>16</a:t>
            </a:r>
            <a:r>
              <a:rPr lang="zh-CN" altLang="en-US" dirty="0" smtClean="0">
                <a:latin typeface="+mn-ea"/>
              </a:rPr>
              <a:t>，十六进制书是以</a:t>
            </a:r>
            <a:r>
              <a:rPr lang="en-US" altLang="zh-CN" dirty="0" smtClean="0">
                <a:latin typeface="+mn-ea"/>
              </a:rPr>
              <a:t>0x</a:t>
            </a:r>
            <a:r>
              <a:rPr lang="zh-CN" altLang="en-US" dirty="0" smtClean="0">
                <a:latin typeface="+mn-ea"/>
              </a:rPr>
              <a:t>开头的数，如</a:t>
            </a:r>
            <a:r>
              <a:rPr lang="en-US" altLang="zh-CN" dirty="0" smtClean="0">
                <a:latin typeface="+mn-ea"/>
              </a:rPr>
              <a:t>0xF</a:t>
            </a:r>
            <a:r>
              <a:rPr lang="zh-CN" altLang="en-US" dirty="0" smtClean="0">
                <a:latin typeface="+mn-ea"/>
              </a:rPr>
              <a:t>代表十进制的</a:t>
            </a:r>
            <a:r>
              <a:rPr lang="en-US" altLang="zh-CN" dirty="0" smtClean="0">
                <a:latin typeface="+mn-ea"/>
              </a:rPr>
              <a:t>15</a:t>
            </a:r>
            <a:r>
              <a:rPr lang="zh-CN" altLang="en-US" dirty="0" smtClean="0">
                <a:latin typeface="+mn-ea"/>
              </a:rPr>
              <a:t>。而实型常量是由整数部分加小数部分表示，如</a:t>
            </a:r>
            <a:r>
              <a:rPr lang="en-US" altLang="zh-CN" dirty="0" smtClean="0">
                <a:latin typeface="+mn-ea"/>
              </a:rPr>
              <a:t>12.32</a:t>
            </a:r>
            <a:r>
              <a:rPr lang="zh-CN" altLang="en-US" dirty="0" smtClean="0">
                <a:latin typeface="+mn-ea"/>
              </a:rPr>
              <a:t>、</a:t>
            </a:r>
            <a:r>
              <a:rPr lang="en-US" altLang="zh-CN" dirty="0" smtClean="0">
                <a:latin typeface="+mn-ea"/>
              </a:rPr>
              <a:t>193.98</a:t>
            </a:r>
            <a:r>
              <a:rPr lang="zh-CN" altLang="en-US" dirty="0" smtClean="0">
                <a:latin typeface="+mn-ea"/>
              </a:rPr>
              <a:t>等。可以使用科学或标准方法表示，如</a:t>
            </a:r>
            <a:r>
              <a:rPr lang="en-US" altLang="zh-CN" dirty="0" smtClean="0">
                <a:latin typeface="+mn-ea"/>
              </a:rPr>
              <a:t>5E7</a:t>
            </a:r>
            <a:r>
              <a:rPr lang="zh-CN" altLang="en-US" dirty="0" smtClean="0">
                <a:latin typeface="+mn-ea"/>
              </a:rPr>
              <a:t>、</a:t>
            </a:r>
            <a:r>
              <a:rPr lang="en-US" altLang="zh-CN" dirty="0" smtClean="0">
                <a:latin typeface="+mn-ea"/>
              </a:rPr>
              <a:t>4e5</a:t>
            </a:r>
            <a:r>
              <a:rPr lang="zh-CN" altLang="en-US" dirty="0" smtClean="0">
                <a:latin typeface="+mn-ea"/>
              </a:rPr>
              <a:t>等。</a:t>
            </a:r>
          </a:p>
          <a:p>
            <a:pPr eaLnBrk="1" hangingPunct="1">
              <a:defRPr/>
            </a:pPr>
            <a:endParaRPr lang="zh-CN" altLang="fr-FR" b="1" dirty="0" smtClean="0">
              <a:latin typeface="+mn-ea"/>
            </a:endParaRPr>
          </a:p>
          <a:p>
            <a:pPr eaLnBrk="1" hangingPunct="1">
              <a:buFont typeface="Wingdings" panose="05000000000000000000" pitchFamily="2" charset="2"/>
              <a:buNone/>
              <a:defRPr/>
            </a:pPr>
            <a:r>
              <a:rPr lang="fr-FR" altLang="zh-CN" b="1" dirty="0" smtClean="0">
                <a:latin typeface="+mn-ea"/>
              </a:rPr>
              <a:t>2</a:t>
            </a:r>
            <a:r>
              <a:rPr lang="zh-CN" altLang="fr-FR" b="1" dirty="0" smtClean="0">
                <a:latin typeface="+mn-ea"/>
              </a:rPr>
              <a:t>．布尔型常量</a:t>
            </a:r>
            <a:endParaRPr lang="zh-CN" altLang="fr-FR" dirty="0" smtClean="0">
              <a:latin typeface="+mn-ea"/>
            </a:endParaRPr>
          </a:p>
          <a:p>
            <a:pPr eaLnBrk="1" hangingPunct="1">
              <a:defRPr/>
            </a:pPr>
            <a:r>
              <a:rPr lang="zh-CN" altLang="fr-FR" dirty="0" smtClean="0">
                <a:latin typeface="+mn-ea"/>
              </a:rPr>
              <a:t>布尔型常量只有两种状态：</a:t>
            </a:r>
            <a:r>
              <a:rPr lang="en-US" altLang="zh-CN" dirty="0" smtClean="0">
                <a:latin typeface="+mn-ea"/>
              </a:rPr>
              <a:t>true</a:t>
            </a:r>
            <a:r>
              <a:rPr lang="zh-CN" altLang="en-US" dirty="0" smtClean="0">
                <a:latin typeface="+mn-ea"/>
              </a:rPr>
              <a:t>或</a:t>
            </a:r>
            <a:r>
              <a:rPr lang="en-US" altLang="zh-CN" dirty="0" smtClean="0">
                <a:latin typeface="+mn-ea"/>
              </a:rPr>
              <a:t>false</a:t>
            </a:r>
            <a:r>
              <a:rPr lang="zh-CN" altLang="en-US" dirty="0" smtClean="0">
                <a:latin typeface="+mn-ea"/>
              </a:rPr>
              <a:t>。 它主要用来说明或代表一种状态或标志，以说明操作流程。而</a:t>
            </a:r>
            <a:r>
              <a:rPr lang="en-US" altLang="zh-CN" dirty="0" smtClean="0">
                <a:solidFill>
                  <a:srgbClr val="FF0000"/>
                </a:solidFill>
                <a:latin typeface="+mn-ea"/>
              </a:rPr>
              <a:t>JavaScript</a:t>
            </a:r>
            <a:r>
              <a:rPr lang="zh-CN" altLang="en-US" dirty="0" smtClean="0">
                <a:solidFill>
                  <a:srgbClr val="FF0000"/>
                </a:solidFill>
                <a:latin typeface="+mn-ea"/>
              </a:rPr>
              <a:t>只能用</a:t>
            </a:r>
            <a:r>
              <a:rPr lang="en-US" altLang="zh-CN" dirty="0" smtClean="0">
                <a:solidFill>
                  <a:srgbClr val="FF0000"/>
                </a:solidFill>
                <a:latin typeface="+mn-ea"/>
              </a:rPr>
              <a:t>true</a:t>
            </a:r>
            <a:r>
              <a:rPr lang="zh-CN" altLang="en-US" dirty="0" smtClean="0">
                <a:solidFill>
                  <a:srgbClr val="FF0000"/>
                </a:solidFill>
                <a:latin typeface="+mn-ea"/>
              </a:rPr>
              <a:t>或</a:t>
            </a:r>
            <a:r>
              <a:rPr lang="en-US" altLang="zh-CN" dirty="0" smtClean="0">
                <a:solidFill>
                  <a:srgbClr val="FF0000"/>
                </a:solidFill>
                <a:latin typeface="+mn-ea"/>
              </a:rPr>
              <a:t>false</a:t>
            </a:r>
            <a:r>
              <a:rPr lang="zh-CN" altLang="en-US" dirty="0" smtClean="0">
                <a:solidFill>
                  <a:srgbClr val="FF0000"/>
                </a:solidFill>
                <a:latin typeface="+mn-ea"/>
              </a:rPr>
              <a:t>表示其状态，而不能用</a:t>
            </a:r>
            <a:r>
              <a:rPr lang="en-US" altLang="zh-CN" dirty="0" smtClean="0">
                <a:solidFill>
                  <a:srgbClr val="FF0000"/>
                </a:solidFill>
                <a:latin typeface="+mn-ea"/>
              </a:rPr>
              <a:t>1</a:t>
            </a:r>
            <a:r>
              <a:rPr lang="zh-CN" altLang="en-US" dirty="0" smtClean="0">
                <a:solidFill>
                  <a:srgbClr val="FF0000"/>
                </a:solidFill>
                <a:latin typeface="+mn-ea"/>
              </a:rPr>
              <a:t>或</a:t>
            </a:r>
            <a:r>
              <a:rPr lang="en-US" altLang="zh-CN" dirty="0" smtClean="0">
                <a:solidFill>
                  <a:srgbClr val="FF0000"/>
                </a:solidFill>
                <a:latin typeface="+mn-ea"/>
              </a:rPr>
              <a:t>0</a:t>
            </a:r>
            <a:r>
              <a:rPr lang="zh-CN" altLang="en-US" dirty="0" smtClean="0">
                <a:solidFill>
                  <a:srgbClr val="FF0000"/>
                </a:solidFill>
                <a:latin typeface="+mn-ea"/>
              </a:rPr>
              <a:t>来表示</a:t>
            </a:r>
            <a:r>
              <a:rPr lang="zh-CN" altLang="en-US" dirty="0" smtClean="0">
                <a:latin typeface="+mn-ea"/>
              </a:rPr>
              <a:t>。</a:t>
            </a:r>
            <a:endParaRPr lang="zh-CN" altLang="fr-FR" b="1" dirty="0" smtClean="0">
              <a:latin typeface="+mn-ea"/>
            </a:endParaRPr>
          </a:p>
        </p:txBody>
      </p:sp>
      <p:sp>
        <p:nvSpPr>
          <p:cNvPr id="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6.2.2  </a:t>
            </a:r>
            <a:r>
              <a:rPr lang="zh-CN" altLang="en-US" dirty="0">
                <a:latin typeface="+mj-ea"/>
              </a:rPr>
              <a:t>常量</a:t>
            </a:r>
          </a:p>
        </p:txBody>
      </p:sp>
    </p:spTree>
    <p:extLst>
      <p:ext uri="{BB962C8B-B14F-4D97-AF65-F5344CB8AC3E}">
        <p14:creationId xmlns:p14="http://schemas.microsoft.com/office/powerpoint/2010/main" val="1582146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633885" y="908050"/>
            <a:ext cx="8661846" cy="3786188"/>
          </a:xfrm>
        </p:spPr>
        <p:txBody>
          <a:bodyPr/>
          <a:lstStyle/>
          <a:p>
            <a:pPr eaLnBrk="1" hangingPunct="1">
              <a:buFont typeface="Wingdings" panose="05000000000000000000" pitchFamily="2" charset="2"/>
              <a:buNone/>
              <a:defRPr/>
            </a:pPr>
            <a:r>
              <a:rPr lang="fr-FR" altLang="zh-CN" b="1" dirty="0" smtClean="0">
                <a:latin typeface="+mn-ea"/>
              </a:rPr>
              <a:t>3</a:t>
            </a:r>
            <a:r>
              <a:rPr lang="zh-CN" altLang="fr-FR" b="1" dirty="0" smtClean="0">
                <a:latin typeface="+mn-ea"/>
              </a:rPr>
              <a:t>．字符串型常量</a:t>
            </a:r>
            <a:endParaRPr lang="zh-CN" altLang="fr-FR" dirty="0" smtClean="0">
              <a:latin typeface="+mn-ea"/>
            </a:endParaRPr>
          </a:p>
          <a:p>
            <a:pPr eaLnBrk="1" hangingPunct="1">
              <a:defRPr/>
            </a:pPr>
            <a:r>
              <a:rPr lang="zh-CN" altLang="fr-FR" dirty="0" smtClean="0">
                <a:latin typeface="+mn-ea"/>
              </a:rPr>
              <a:t>字符串型常量是使用单引号（</a:t>
            </a:r>
            <a:r>
              <a:rPr lang="zh-CN" altLang="en-US" dirty="0" smtClean="0">
                <a:latin typeface="+mn-ea"/>
              </a:rPr>
              <a:t>‘）或双引号（“）括起来的一个或多个字符。如 ”</a:t>
            </a:r>
            <a:r>
              <a:rPr lang="en-US" altLang="zh-CN" dirty="0" smtClean="0">
                <a:latin typeface="+mn-ea"/>
              </a:rPr>
              <a:t>Web Design and Programming“</a:t>
            </a:r>
            <a:r>
              <a:rPr lang="zh-CN" altLang="en-US" dirty="0" smtClean="0">
                <a:latin typeface="+mn-ea"/>
              </a:rPr>
              <a:t>、”</a:t>
            </a:r>
            <a:r>
              <a:rPr lang="en-US" altLang="zh-CN" dirty="0" smtClean="0">
                <a:latin typeface="+mn-ea"/>
              </a:rPr>
              <a:t>8794“</a:t>
            </a:r>
            <a:r>
              <a:rPr lang="zh-CN" altLang="en-US" dirty="0" smtClean="0">
                <a:latin typeface="+mn-ea"/>
              </a:rPr>
              <a:t>、”</a:t>
            </a:r>
            <a:r>
              <a:rPr lang="en-US" altLang="zh-CN" dirty="0" smtClean="0">
                <a:latin typeface="+mn-ea"/>
              </a:rPr>
              <a:t>zjcm330“ </a:t>
            </a:r>
            <a:r>
              <a:rPr lang="zh-CN" altLang="en-US" dirty="0" smtClean="0">
                <a:latin typeface="+mn-ea"/>
              </a:rPr>
              <a:t>等。</a:t>
            </a:r>
          </a:p>
          <a:p>
            <a:pPr eaLnBrk="1" hangingPunct="1">
              <a:defRPr/>
            </a:pPr>
            <a:endParaRPr lang="zh-CN" altLang="fr-FR" b="1" dirty="0" smtClean="0">
              <a:latin typeface="+mn-ea"/>
            </a:endParaRPr>
          </a:p>
          <a:p>
            <a:pPr eaLnBrk="1" hangingPunct="1">
              <a:buFont typeface="Wingdings" panose="05000000000000000000" pitchFamily="2" charset="2"/>
              <a:buNone/>
              <a:defRPr/>
            </a:pPr>
            <a:r>
              <a:rPr lang="fr-FR" altLang="zh-CN" b="1" dirty="0" smtClean="0">
                <a:latin typeface="+mn-ea"/>
              </a:rPr>
              <a:t>4</a:t>
            </a:r>
            <a:r>
              <a:rPr lang="zh-CN" altLang="fr-FR" b="1" dirty="0" smtClean="0">
                <a:latin typeface="+mn-ea"/>
              </a:rPr>
              <a:t>．空值</a:t>
            </a:r>
            <a:endParaRPr lang="zh-CN" altLang="en-US" dirty="0" smtClean="0">
              <a:latin typeface="+mn-ea"/>
            </a:endParaRPr>
          </a:p>
          <a:p>
            <a:pPr eaLnBrk="1" hangingPunct="1">
              <a:defRPr/>
            </a:pPr>
            <a:r>
              <a:rPr lang="en-US" altLang="zh-CN" dirty="0" smtClean="0">
                <a:latin typeface="+mn-ea"/>
              </a:rPr>
              <a:t>JavaScript</a:t>
            </a:r>
            <a:r>
              <a:rPr lang="zh-CN" altLang="en-US" dirty="0" smtClean="0">
                <a:latin typeface="+mn-ea"/>
              </a:rPr>
              <a:t>中有一个空值</a:t>
            </a:r>
            <a:r>
              <a:rPr lang="en-US" altLang="zh-CN" dirty="0" smtClean="0">
                <a:latin typeface="+mn-ea"/>
              </a:rPr>
              <a:t>null</a:t>
            </a:r>
            <a:r>
              <a:rPr lang="zh-CN" altLang="en-US" dirty="0" smtClean="0">
                <a:latin typeface="+mn-ea"/>
              </a:rPr>
              <a:t>，表示什么也没有。如试图引用没有定义的变量，则返回一个</a:t>
            </a:r>
            <a:r>
              <a:rPr lang="en-US" altLang="zh-CN" dirty="0" smtClean="0">
                <a:latin typeface="+mn-ea"/>
              </a:rPr>
              <a:t>null</a:t>
            </a:r>
            <a:r>
              <a:rPr lang="zh-CN" altLang="en-US" dirty="0" smtClean="0">
                <a:latin typeface="+mn-ea"/>
              </a:rPr>
              <a:t>值。</a:t>
            </a:r>
          </a:p>
          <a:p>
            <a:pPr eaLnBrk="1" hangingPunct="1">
              <a:defRPr/>
            </a:pPr>
            <a:endParaRPr lang="zh-CN" altLang="en-US" dirty="0" smtClean="0">
              <a:latin typeface="+mn-ea"/>
            </a:endParaRPr>
          </a:p>
        </p:txBody>
      </p:sp>
      <p:sp>
        <p:nvSpPr>
          <p:cNvPr id="5"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6.2.2  </a:t>
            </a:r>
            <a:r>
              <a:rPr lang="zh-CN" altLang="en-US" dirty="0">
                <a:latin typeface="+mj-ea"/>
              </a:rPr>
              <a:t>常量</a:t>
            </a:r>
          </a:p>
        </p:txBody>
      </p:sp>
    </p:spTree>
    <p:extLst>
      <p:ext uri="{BB962C8B-B14F-4D97-AF65-F5344CB8AC3E}">
        <p14:creationId xmlns:p14="http://schemas.microsoft.com/office/powerpoint/2010/main" val="30728412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通常</a:t>
            </a:r>
            <a:r>
              <a:rPr lang="zh-CN" altLang="en-US" dirty="0"/>
              <a:t>说的</a:t>
            </a:r>
            <a:r>
              <a:rPr lang="en-US" altLang="zh-CN" dirty="0"/>
              <a:t>JavaScript </a:t>
            </a:r>
            <a:r>
              <a:rPr lang="zh-CN" altLang="en-US" dirty="0"/>
              <a:t>由核心（</a:t>
            </a:r>
            <a:r>
              <a:rPr lang="en-US" altLang="zh-CN" dirty="0"/>
              <a:t>ECMAScript</a:t>
            </a:r>
            <a:r>
              <a:rPr lang="zh-CN" altLang="en-US" dirty="0"/>
              <a:t>）和浏览器给</a:t>
            </a:r>
            <a:r>
              <a:rPr lang="en-US" altLang="zh-CN" dirty="0"/>
              <a:t>JS</a:t>
            </a:r>
            <a:r>
              <a:rPr lang="zh-CN" altLang="en-US" dirty="0"/>
              <a:t>提供的</a:t>
            </a:r>
            <a:r>
              <a:rPr lang="en-US" altLang="zh-CN" dirty="0"/>
              <a:t>API</a:t>
            </a:r>
            <a:r>
              <a:rPr lang="zh-CN" altLang="en-US" dirty="0"/>
              <a:t>构成</a:t>
            </a:r>
            <a:r>
              <a:rPr lang="en-US" altLang="zh-CN" dirty="0"/>
              <a:t>,</a:t>
            </a:r>
            <a:r>
              <a:rPr lang="zh-CN" altLang="en-US" dirty="0"/>
              <a:t>即浏览器提供给</a:t>
            </a:r>
            <a:r>
              <a:rPr lang="en-US" altLang="zh-CN" dirty="0"/>
              <a:t>JS</a:t>
            </a:r>
            <a:r>
              <a:rPr lang="zh-CN" altLang="en-US" dirty="0"/>
              <a:t>使用的一套操作浏览器自身功能和页面元素的</a:t>
            </a:r>
            <a:r>
              <a:rPr lang="en-US" altLang="zh-CN" dirty="0"/>
              <a:t>API</a:t>
            </a:r>
            <a:r>
              <a:rPr lang="zh-CN" altLang="en-US" dirty="0"/>
              <a:t>。</a:t>
            </a:r>
            <a:br>
              <a:rPr lang="zh-CN" altLang="en-US" dirty="0"/>
            </a:br>
            <a:r>
              <a:rPr lang="zh-CN" altLang="en-US" dirty="0"/>
              <a:t>简单的说</a:t>
            </a:r>
            <a:r>
              <a:rPr lang="en-US" altLang="zh-CN" dirty="0"/>
              <a:t>JS</a:t>
            </a:r>
            <a:r>
              <a:rPr lang="zh-CN" altLang="en-US" dirty="0"/>
              <a:t>可以通过</a:t>
            </a:r>
            <a:r>
              <a:rPr lang="en-US" altLang="zh-CN" dirty="0"/>
              <a:t>API</a:t>
            </a:r>
            <a:r>
              <a:rPr lang="zh-CN" altLang="en-US" dirty="0"/>
              <a:t>来控制浏览器，上面我说了</a:t>
            </a:r>
            <a:r>
              <a:rPr lang="en-US" altLang="zh-CN" dirty="0"/>
              <a:t>ECMAScript</a:t>
            </a:r>
            <a:r>
              <a:rPr lang="zh-CN" altLang="en-US" dirty="0"/>
              <a:t>是独立于运行环境的，浏览器是</a:t>
            </a:r>
            <a:r>
              <a:rPr lang="en-US" altLang="zh-CN" dirty="0"/>
              <a:t>ECMAScript</a:t>
            </a:r>
            <a:r>
              <a:rPr lang="zh-CN" altLang="en-US" dirty="0"/>
              <a:t>的运行环境，要使用</a:t>
            </a:r>
            <a:r>
              <a:rPr lang="en-US" altLang="zh-CN" dirty="0"/>
              <a:t>ECMAScript</a:t>
            </a:r>
            <a:r>
              <a:rPr lang="zh-CN" altLang="en-US" dirty="0"/>
              <a:t>控制浏览器就要通过浏览器提供的</a:t>
            </a:r>
            <a:r>
              <a:rPr lang="en-US" altLang="zh-CN" dirty="0"/>
              <a:t>API</a:t>
            </a:r>
            <a:r>
              <a:rPr lang="zh-CN" altLang="en-US" dirty="0"/>
              <a:t>。</a:t>
            </a:r>
          </a:p>
          <a:p>
            <a:r>
              <a:rPr lang="zh-CN" altLang="en-US" dirty="0"/>
              <a:t>这些</a:t>
            </a:r>
            <a:r>
              <a:rPr lang="en-US" altLang="zh-CN" dirty="0"/>
              <a:t>API</a:t>
            </a:r>
            <a:r>
              <a:rPr lang="zh-CN" altLang="en-US" dirty="0"/>
              <a:t>中最基础和著名的就是</a:t>
            </a:r>
            <a:r>
              <a:rPr lang="en-US" altLang="zh-CN" dirty="0"/>
              <a:t>DOM</a:t>
            </a:r>
            <a:r>
              <a:rPr lang="zh-CN" altLang="en-US" dirty="0"/>
              <a:t>（文档对象模型）和</a:t>
            </a:r>
            <a:r>
              <a:rPr lang="en-US" altLang="zh-CN" dirty="0"/>
              <a:t>BOM</a:t>
            </a:r>
            <a:r>
              <a:rPr lang="zh-CN" altLang="en-US" dirty="0"/>
              <a:t>（浏览器对象模型）</a:t>
            </a:r>
            <a:r>
              <a:rPr lang="en-US" altLang="zh-CN" dirty="0"/>
              <a:t>,</a:t>
            </a:r>
            <a:r>
              <a:rPr lang="zh-CN" altLang="en-US" dirty="0"/>
              <a:t>直到现在还有人说</a:t>
            </a:r>
            <a:r>
              <a:rPr lang="en-US" altLang="zh-CN" dirty="0"/>
              <a:t>JavaScript=</a:t>
            </a:r>
            <a:r>
              <a:rPr lang="en-US" altLang="zh-CN" dirty="0" err="1"/>
              <a:t>ECMAScript+DOM+BOM</a:t>
            </a:r>
            <a:r>
              <a:rPr lang="zh-CN" altLang="en-US" dirty="0"/>
              <a:t>，其实现代浏览器为</a:t>
            </a:r>
            <a:r>
              <a:rPr lang="en-US" altLang="zh-CN" dirty="0"/>
              <a:t>JS</a:t>
            </a:r>
            <a:r>
              <a:rPr lang="zh-CN" altLang="en-US" dirty="0"/>
              <a:t>提供了很多</a:t>
            </a:r>
            <a:r>
              <a:rPr lang="en-US" altLang="zh-CN" dirty="0"/>
              <a:t>API</a:t>
            </a:r>
            <a:r>
              <a:rPr lang="zh-CN" altLang="en-US" dirty="0"/>
              <a:t>，除了</a:t>
            </a:r>
            <a:r>
              <a:rPr lang="en-US" altLang="zh-CN" dirty="0"/>
              <a:t>DOM</a:t>
            </a:r>
            <a:r>
              <a:rPr lang="zh-CN" altLang="en-US" dirty="0"/>
              <a:t>和</a:t>
            </a:r>
            <a:r>
              <a:rPr lang="en-US" altLang="zh-CN" dirty="0"/>
              <a:t>BOM</a:t>
            </a:r>
            <a:r>
              <a:rPr lang="zh-CN" altLang="en-US" dirty="0"/>
              <a:t>，还有用于从服务器获取数据的</a:t>
            </a:r>
            <a:r>
              <a:rPr lang="en-US" altLang="zh-CN" dirty="0"/>
              <a:t>API</a:t>
            </a:r>
            <a:r>
              <a:rPr lang="zh-CN" altLang="en-US" dirty="0"/>
              <a:t>，如</a:t>
            </a:r>
            <a:r>
              <a:rPr lang="en-US" altLang="zh-CN" dirty="0"/>
              <a:t>XHR</a:t>
            </a:r>
            <a:r>
              <a:rPr lang="zh-CN" altLang="en-US" dirty="0"/>
              <a:t>，</a:t>
            </a:r>
            <a:r>
              <a:rPr lang="en-US" altLang="zh-CN" dirty="0"/>
              <a:t>Fetch,</a:t>
            </a:r>
            <a:r>
              <a:rPr lang="zh-CN" altLang="en-US" dirty="0"/>
              <a:t>用于客户端存储的</a:t>
            </a:r>
            <a:r>
              <a:rPr lang="en-US" altLang="zh-CN" dirty="0"/>
              <a:t>API</a:t>
            </a:r>
            <a:r>
              <a:rPr lang="zh-CN" altLang="en-US" dirty="0"/>
              <a:t>，如：</a:t>
            </a:r>
            <a:r>
              <a:rPr lang="en-US" altLang="zh-CN" dirty="0" err="1"/>
              <a:t>cookie,localStorage</a:t>
            </a:r>
            <a:r>
              <a:rPr lang="en-US" altLang="zh-CN" dirty="0"/>
              <a:t>,</a:t>
            </a:r>
            <a:r>
              <a:rPr lang="zh-CN" altLang="en-US" dirty="0"/>
              <a:t>用户数据管理的</a:t>
            </a:r>
            <a:r>
              <a:rPr lang="en-US" altLang="zh-CN" dirty="0"/>
              <a:t>API</a:t>
            </a:r>
            <a:r>
              <a:rPr lang="zh-CN" altLang="en-US" dirty="0"/>
              <a:t>，如</a:t>
            </a:r>
            <a:r>
              <a:rPr lang="en-US" altLang="zh-CN" dirty="0" err="1"/>
              <a:t>IndexedDB</a:t>
            </a:r>
            <a:r>
              <a:rPr lang="zh-CN" altLang="en-US" dirty="0"/>
              <a:t>，绘制和操作图形的</a:t>
            </a:r>
            <a:r>
              <a:rPr lang="en-US" altLang="zh-CN" dirty="0"/>
              <a:t>API</a:t>
            </a:r>
            <a:r>
              <a:rPr lang="zh-CN" altLang="en-US" dirty="0"/>
              <a:t>，如</a:t>
            </a:r>
            <a:r>
              <a:rPr lang="en-US" altLang="zh-CN" dirty="0"/>
              <a:t>Canvas,</a:t>
            </a:r>
            <a:r>
              <a:rPr lang="zh-CN" altLang="en-US" dirty="0"/>
              <a:t>地理定位</a:t>
            </a:r>
            <a:r>
              <a:rPr lang="en-US" altLang="zh-CN" dirty="0"/>
              <a:t>API,</a:t>
            </a:r>
            <a:r>
              <a:rPr lang="zh-CN" altLang="en-US" dirty="0"/>
              <a:t>音频和视频</a:t>
            </a:r>
            <a:r>
              <a:rPr lang="en-US" altLang="zh-CN" dirty="0"/>
              <a:t>API</a:t>
            </a:r>
            <a:r>
              <a:rPr lang="zh-CN" altLang="en-US" dirty="0"/>
              <a:t>等等。</a:t>
            </a:r>
          </a:p>
          <a:p>
            <a:endParaRPr lang="zh-CN" altLang="en-US" dirty="0"/>
          </a:p>
        </p:txBody>
      </p:sp>
      <p:sp>
        <p:nvSpPr>
          <p:cNvPr id="3" name="标题 2"/>
          <p:cNvSpPr>
            <a:spLocks noGrp="1"/>
          </p:cNvSpPr>
          <p:nvPr>
            <p:ph type="title"/>
          </p:nvPr>
        </p:nvSpPr>
        <p:spPr/>
        <p:txBody>
          <a:bodyPr/>
          <a:lstStyle/>
          <a:p>
            <a:r>
              <a:rPr lang="en-US" altLang="zh-CN" dirty="0"/>
              <a:t>JavaScript</a:t>
            </a:r>
            <a:r>
              <a:rPr lang="zh-CN" altLang="en-US" dirty="0"/>
              <a:t>的</a:t>
            </a:r>
            <a:r>
              <a:rPr lang="zh-CN" altLang="en-US" dirty="0" smtClean="0"/>
              <a:t>组成</a:t>
            </a:r>
            <a:endParaRPr lang="zh-CN" altLang="en-US" dirty="0"/>
          </a:p>
        </p:txBody>
      </p:sp>
    </p:spTree>
    <p:extLst>
      <p:ext uri="{BB962C8B-B14F-4D97-AF65-F5344CB8AC3E}">
        <p14:creationId xmlns:p14="http://schemas.microsoft.com/office/powerpoint/2010/main" val="2671986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97158" y="835224"/>
            <a:ext cx="8393113" cy="1585664"/>
          </a:xfrm>
        </p:spPr>
        <p:txBody>
          <a:bodyPr/>
          <a:lstStyle/>
          <a:p>
            <a:pPr eaLnBrk="1" hangingPunct="1">
              <a:defRPr/>
            </a:pPr>
            <a:r>
              <a:rPr lang="fr-FR" altLang="zh-CN" sz="2000" b="1" dirty="0">
                <a:solidFill>
                  <a:schemeClr val="accent2"/>
                </a:solidFill>
                <a:latin typeface="+mn-ea"/>
                <a:ea typeface="+mn-ea"/>
                <a:cs typeface="+mn-cs"/>
              </a:rPr>
              <a:t>5</a:t>
            </a:r>
            <a:r>
              <a:rPr lang="zh-CN" altLang="fr-FR" sz="2000" b="1" dirty="0">
                <a:solidFill>
                  <a:schemeClr val="accent2"/>
                </a:solidFill>
                <a:latin typeface="+mn-ea"/>
                <a:ea typeface="+mn-ea"/>
                <a:cs typeface="+mn-cs"/>
              </a:rPr>
              <a:t>．特殊字符常量</a:t>
            </a:r>
            <a:r>
              <a:rPr lang="en-US" altLang="zh-CN" sz="2000" dirty="0">
                <a:solidFill>
                  <a:schemeClr val="tx1"/>
                </a:solidFill>
                <a:latin typeface="+mn-ea"/>
                <a:ea typeface="+mn-ea"/>
                <a:cs typeface="+mn-cs"/>
              </a:rPr>
              <a:t/>
            </a:r>
            <a:br>
              <a:rPr lang="en-US" altLang="zh-CN" sz="2000" dirty="0">
                <a:solidFill>
                  <a:schemeClr val="tx1"/>
                </a:solidFill>
                <a:latin typeface="+mn-ea"/>
                <a:ea typeface="+mn-ea"/>
                <a:cs typeface="+mn-cs"/>
              </a:rPr>
            </a:br>
            <a:r>
              <a:rPr lang="zh-CN" altLang="fr-FR" sz="2000" dirty="0">
                <a:solidFill>
                  <a:schemeClr val="tx1"/>
                </a:solidFill>
                <a:latin typeface="+mn-ea"/>
                <a:ea typeface="+mn-ea"/>
                <a:cs typeface="+mn-cs"/>
              </a:rPr>
              <a:t/>
            </a:r>
            <a:br>
              <a:rPr lang="zh-CN" altLang="fr-FR" sz="2000" dirty="0">
                <a:solidFill>
                  <a:schemeClr val="tx1"/>
                </a:solidFill>
                <a:latin typeface="+mn-ea"/>
                <a:ea typeface="+mn-ea"/>
                <a:cs typeface="+mn-cs"/>
              </a:rPr>
            </a:br>
            <a:r>
              <a:rPr lang="zh-CN" altLang="fr-FR" sz="2000" dirty="0">
                <a:solidFill>
                  <a:schemeClr val="accent6"/>
                </a:solidFill>
                <a:latin typeface="+mn-ea"/>
                <a:ea typeface="+mn-ea"/>
                <a:cs typeface="+mn-cs"/>
              </a:rPr>
              <a:t>同</a:t>
            </a:r>
            <a:r>
              <a:rPr lang="en-US" altLang="zh-CN" sz="2000" dirty="0">
                <a:solidFill>
                  <a:schemeClr val="accent6"/>
                </a:solidFill>
                <a:latin typeface="+mn-ea"/>
                <a:ea typeface="+mn-ea"/>
                <a:cs typeface="+mn-cs"/>
              </a:rPr>
              <a:t>C</a:t>
            </a:r>
            <a:r>
              <a:rPr lang="zh-CN" altLang="en-US" sz="2000" dirty="0">
                <a:solidFill>
                  <a:schemeClr val="accent6"/>
                </a:solidFill>
                <a:latin typeface="+mn-ea"/>
                <a:ea typeface="+mn-ea"/>
                <a:cs typeface="+mn-cs"/>
              </a:rPr>
              <a:t>语言一样，</a:t>
            </a:r>
            <a:r>
              <a:rPr lang="en-US" altLang="zh-CN" sz="2000" dirty="0">
                <a:solidFill>
                  <a:schemeClr val="accent6"/>
                </a:solidFill>
                <a:latin typeface="+mn-ea"/>
                <a:ea typeface="+mn-ea"/>
                <a:cs typeface="+mn-cs"/>
              </a:rPr>
              <a:t>JavaScript</a:t>
            </a:r>
            <a:r>
              <a:rPr lang="zh-CN" altLang="en-US" sz="2000" dirty="0">
                <a:solidFill>
                  <a:schemeClr val="accent6"/>
                </a:solidFill>
                <a:latin typeface="+mn-ea"/>
                <a:ea typeface="+mn-ea"/>
                <a:cs typeface="+mn-cs"/>
              </a:rPr>
              <a:t>中同样以有些以反斜杠（</a:t>
            </a:r>
            <a:r>
              <a:rPr lang="en-US" altLang="zh-CN" sz="2000" dirty="0">
                <a:solidFill>
                  <a:schemeClr val="accent6"/>
                </a:solidFill>
                <a:latin typeface="+mn-ea"/>
                <a:ea typeface="+mn-ea"/>
                <a:cs typeface="+mn-cs"/>
              </a:rPr>
              <a:t>\</a:t>
            </a:r>
            <a:r>
              <a:rPr lang="zh-CN" altLang="en-US" sz="2000" dirty="0">
                <a:solidFill>
                  <a:schemeClr val="accent6"/>
                </a:solidFill>
                <a:latin typeface="+mn-ea"/>
                <a:ea typeface="+mn-ea"/>
                <a:cs typeface="+mn-cs"/>
              </a:rPr>
              <a:t>）开头的不可显示的特殊字符。通常称为控制字符。常见的特殊字符如表</a:t>
            </a:r>
            <a:r>
              <a:rPr lang="en-US" altLang="zh-CN" sz="2000" dirty="0">
                <a:solidFill>
                  <a:schemeClr val="accent6"/>
                </a:solidFill>
                <a:latin typeface="+mn-ea"/>
                <a:ea typeface="+mn-ea"/>
                <a:cs typeface="+mn-cs"/>
              </a:rPr>
              <a:t>6-6</a:t>
            </a:r>
            <a:r>
              <a:rPr lang="zh-CN" altLang="en-US" sz="2000" dirty="0">
                <a:solidFill>
                  <a:schemeClr val="accent6"/>
                </a:solidFill>
                <a:latin typeface="+mn-ea"/>
                <a:ea typeface="+mn-ea"/>
                <a:cs typeface="+mn-cs"/>
              </a:rPr>
              <a:t>所示。</a:t>
            </a:r>
            <a:r>
              <a:rPr lang="zh-CN" altLang="en-US" sz="2000" dirty="0">
                <a:solidFill>
                  <a:schemeClr val="tx1"/>
                </a:solidFill>
                <a:latin typeface="+mn-ea"/>
                <a:ea typeface="+mn-ea"/>
                <a:cs typeface="+mn-cs"/>
              </a:rPr>
              <a:t/>
            </a:r>
            <a:br>
              <a:rPr lang="zh-CN" altLang="en-US" sz="2000" dirty="0">
                <a:solidFill>
                  <a:schemeClr val="tx1"/>
                </a:solidFill>
                <a:latin typeface="+mn-ea"/>
                <a:ea typeface="+mn-ea"/>
                <a:cs typeface="+mn-cs"/>
              </a:rPr>
            </a:br>
            <a:endParaRPr lang="zh-CN" altLang="en-US" sz="2000" dirty="0">
              <a:solidFill>
                <a:schemeClr val="tx1"/>
              </a:solidFill>
              <a:latin typeface="+mn-ea"/>
              <a:ea typeface="+mn-ea"/>
              <a:cs typeface="+mn-cs"/>
            </a:endParaRPr>
          </a:p>
        </p:txBody>
      </p:sp>
      <p:pic>
        <p:nvPicPr>
          <p:cNvPr id="512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933" y="2565305"/>
            <a:ext cx="7673975" cy="315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4" name="Rectangle 2"/>
          <p:cNvSpPr txBox="1">
            <a:spLocks noChangeArrowheads="1"/>
          </p:cNvSpPr>
          <p:nvPr/>
        </p:nvSpPr>
        <p:spPr bwMode="auto">
          <a:xfrm>
            <a:off x="1417861" y="252946"/>
            <a:ext cx="839311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rgbClr val="FFFFFF"/>
                </a:solidFill>
                <a:latin typeface="+mj-lt"/>
                <a:ea typeface="+mj-ea"/>
                <a:cs typeface="+mj-cs"/>
              </a:defRPr>
            </a:lvl1pPr>
            <a:lvl2pPr algn="l" rtl="0" fontAlgn="base">
              <a:spcBef>
                <a:spcPct val="0"/>
              </a:spcBef>
              <a:spcAft>
                <a:spcPct val="0"/>
              </a:spcAft>
              <a:defRPr sz="2400">
                <a:solidFill>
                  <a:schemeClr val="tx2"/>
                </a:solidFill>
                <a:latin typeface="Arial" pitchFamily="34" charset="0"/>
                <a:ea typeface="微软雅黑" pitchFamily="34" charset="-122"/>
              </a:defRPr>
            </a:lvl2pPr>
            <a:lvl3pPr algn="l" rtl="0" fontAlgn="base">
              <a:spcBef>
                <a:spcPct val="0"/>
              </a:spcBef>
              <a:spcAft>
                <a:spcPct val="0"/>
              </a:spcAft>
              <a:defRPr sz="2400">
                <a:solidFill>
                  <a:schemeClr val="tx2"/>
                </a:solidFill>
                <a:latin typeface="Arial" pitchFamily="34" charset="0"/>
                <a:ea typeface="微软雅黑" pitchFamily="34" charset="-122"/>
              </a:defRPr>
            </a:lvl3pPr>
            <a:lvl4pPr algn="l" rtl="0" fontAlgn="base">
              <a:spcBef>
                <a:spcPct val="0"/>
              </a:spcBef>
              <a:spcAft>
                <a:spcPct val="0"/>
              </a:spcAft>
              <a:defRPr sz="2400">
                <a:solidFill>
                  <a:schemeClr val="tx2"/>
                </a:solidFill>
                <a:latin typeface="Arial" pitchFamily="34" charset="0"/>
                <a:ea typeface="微软雅黑" pitchFamily="34" charset="-122"/>
              </a:defRPr>
            </a:lvl4pPr>
            <a:lvl5pPr algn="l" rtl="0" fontAlgn="base">
              <a:spcBef>
                <a:spcPct val="0"/>
              </a:spcBef>
              <a:spcAft>
                <a:spcPct val="0"/>
              </a:spcAft>
              <a:defRPr sz="2400">
                <a:solidFill>
                  <a:schemeClr val="tx2"/>
                </a:solidFill>
                <a:latin typeface="Arial" pitchFamily="34" charset="0"/>
                <a:ea typeface="微软雅黑" pitchFamily="34" charset="-122"/>
              </a:defRPr>
            </a:lvl5pPr>
            <a:lvl6pPr marL="457200" algn="l" rtl="0" fontAlgn="base">
              <a:spcBef>
                <a:spcPct val="0"/>
              </a:spcBef>
              <a:spcAft>
                <a:spcPct val="0"/>
              </a:spcAft>
              <a:defRPr sz="2400">
                <a:solidFill>
                  <a:schemeClr val="tx2"/>
                </a:solidFill>
                <a:latin typeface="Arial" pitchFamily="34" charset="0"/>
                <a:ea typeface="微软雅黑" pitchFamily="34" charset="-122"/>
              </a:defRPr>
            </a:lvl6pPr>
            <a:lvl7pPr marL="914400" algn="l" rtl="0" fontAlgn="base">
              <a:spcBef>
                <a:spcPct val="0"/>
              </a:spcBef>
              <a:spcAft>
                <a:spcPct val="0"/>
              </a:spcAft>
              <a:defRPr sz="2400">
                <a:solidFill>
                  <a:schemeClr val="tx2"/>
                </a:solidFill>
                <a:latin typeface="Arial" pitchFamily="34" charset="0"/>
                <a:ea typeface="微软雅黑" pitchFamily="34" charset="-122"/>
              </a:defRPr>
            </a:lvl7pPr>
            <a:lvl8pPr marL="1371600" algn="l" rtl="0" fontAlgn="base">
              <a:spcBef>
                <a:spcPct val="0"/>
              </a:spcBef>
              <a:spcAft>
                <a:spcPct val="0"/>
              </a:spcAft>
              <a:defRPr sz="2400">
                <a:solidFill>
                  <a:schemeClr val="tx2"/>
                </a:solidFill>
                <a:latin typeface="Arial" pitchFamily="34" charset="0"/>
                <a:ea typeface="微软雅黑" pitchFamily="34" charset="-122"/>
              </a:defRPr>
            </a:lvl8pPr>
            <a:lvl9pPr marL="1828800" algn="l" rtl="0" fontAlgn="base">
              <a:spcBef>
                <a:spcPct val="0"/>
              </a:spcBef>
              <a:spcAft>
                <a:spcPct val="0"/>
              </a:spcAft>
              <a:defRPr sz="2400">
                <a:solidFill>
                  <a:schemeClr val="tx2"/>
                </a:solidFill>
                <a:latin typeface="Arial" pitchFamily="34" charset="0"/>
                <a:ea typeface="微软雅黑" pitchFamily="34" charset="-122"/>
              </a:defRPr>
            </a:lvl9pPr>
          </a:lstStyle>
          <a:p>
            <a:pPr>
              <a:buFontTx/>
            </a:pPr>
            <a:r>
              <a:rPr lang="en-US" altLang="zh-CN" kern="0" dirty="0" smtClean="0">
                <a:latin typeface="+mj-ea"/>
              </a:rPr>
              <a:t>6.2.2  </a:t>
            </a:r>
            <a:r>
              <a:rPr lang="zh-CN" altLang="en-US" kern="0" dirty="0" smtClean="0">
                <a:latin typeface="+mj-ea"/>
              </a:rPr>
              <a:t>常量</a:t>
            </a:r>
            <a:endParaRPr lang="zh-CN" altLang="en-US" kern="0" dirty="0">
              <a:latin typeface="+mj-ea"/>
            </a:endParaRPr>
          </a:p>
        </p:txBody>
      </p:sp>
    </p:spTree>
    <p:extLst>
      <p:ext uri="{BB962C8B-B14F-4D97-AF65-F5344CB8AC3E}">
        <p14:creationId xmlns:p14="http://schemas.microsoft.com/office/powerpoint/2010/main" val="2628958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1489869" y="260351"/>
            <a:ext cx="8824912"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25955" name="Rectangle 3"/>
          <p:cNvSpPr>
            <a:spLocks noGrp="1" noChangeArrowheads="1"/>
          </p:cNvSpPr>
          <p:nvPr>
            <p:ph type="body" idx="1"/>
          </p:nvPr>
        </p:nvSpPr>
        <p:spPr>
          <a:xfrm>
            <a:off x="1417861" y="908720"/>
            <a:ext cx="9001000" cy="1274763"/>
          </a:xfrm>
        </p:spPr>
        <p:txBody>
          <a:bodyPr/>
          <a:lstStyle/>
          <a:p>
            <a:pPr eaLnBrk="1" hangingPunct="1">
              <a:buFont typeface="Wingdings" panose="05000000000000000000" pitchFamily="2" charset="2"/>
              <a:buNone/>
              <a:defRPr/>
            </a:pPr>
            <a:r>
              <a:rPr lang="fr-FR" altLang="zh-CN" b="1" dirty="0" smtClean="0">
                <a:latin typeface="+mn-ea"/>
              </a:rPr>
              <a:t>1</a:t>
            </a:r>
            <a:r>
              <a:rPr lang="zh-CN" altLang="fr-FR" b="1" dirty="0" smtClean="0">
                <a:latin typeface="+mn-ea"/>
              </a:rPr>
              <a:t>．算术运算符</a:t>
            </a:r>
            <a:endParaRPr lang="zh-CN" altLang="fr-FR" dirty="0" smtClean="0">
              <a:latin typeface="+mn-ea"/>
            </a:endParaRPr>
          </a:p>
          <a:p>
            <a:pPr eaLnBrk="1" hangingPunct="1">
              <a:defRPr/>
            </a:pPr>
            <a:r>
              <a:rPr lang="zh-CN" altLang="fr-FR" dirty="0" smtClean="0">
                <a:latin typeface="+mn-ea"/>
              </a:rPr>
              <a:t>算术运算符用于执行变量与</a:t>
            </a:r>
            <a:r>
              <a:rPr lang="en-US" altLang="zh-CN" dirty="0" smtClean="0">
                <a:latin typeface="+mn-ea"/>
              </a:rPr>
              <a:t>/</a:t>
            </a:r>
            <a:r>
              <a:rPr lang="zh-CN" altLang="en-US" dirty="0" smtClean="0">
                <a:latin typeface="+mn-ea"/>
              </a:rPr>
              <a:t>或值之间的算术运算。</a:t>
            </a:r>
            <a:r>
              <a:rPr lang="en-US" altLang="zh-CN" dirty="0" smtClean="0">
                <a:latin typeface="+mn-ea"/>
              </a:rPr>
              <a:t>JavaScript</a:t>
            </a:r>
            <a:r>
              <a:rPr lang="zh-CN" altLang="en-US" dirty="0" smtClean="0">
                <a:latin typeface="+mn-ea"/>
              </a:rPr>
              <a:t>提供了</a:t>
            </a:r>
            <a:r>
              <a:rPr lang="en-US" altLang="zh-CN" dirty="0" smtClean="0">
                <a:latin typeface="+mn-ea"/>
              </a:rPr>
              <a:t>7</a:t>
            </a:r>
            <a:r>
              <a:rPr lang="zh-CN" altLang="en-US" dirty="0" smtClean="0">
                <a:latin typeface="+mn-ea"/>
              </a:rPr>
              <a:t>种算术运算符，如表</a:t>
            </a:r>
            <a:r>
              <a:rPr lang="en-US" altLang="zh-CN" dirty="0" smtClean="0">
                <a:latin typeface="+mn-ea"/>
              </a:rPr>
              <a:t>6-7</a:t>
            </a:r>
            <a:r>
              <a:rPr lang="zh-CN" altLang="en-US" dirty="0" smtClean="0">
                <a:latin typeface="+mn-ea"/>
              </a:rPr>
              <a:t>所示。</a:t>
            </a:r>
          </a:p>
        </p:txBody>
      </p:sp>
      <p:pic>
        <p:nvPicPr>
          <p:cNvPr id="5222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656" y="2346812"/>
            <a:ext cx="8064998" cy="288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727826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61877" y="260351"/>
            <a:ext cx="8752904"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26979" name="Rectangle 3"/>
          <p:cNvSpPr>
            <a:spLocks noGrp="1" noChangeArrowheads="1"/>
          </p:cNvSpPr>
          <p:nvPr>
            <p:ph type="body" idx="1"/>
          </p:nvPr>
        </p:nvSpPr>
        <p:spPr>
          <a:xfrm>
            <a:off x="1633885" y="901702"/>
            <a:ext cx="9001000" cy="1274763"/>
          </a:xfrm>
        </p:spPr>
        <p:txBody>
          <a:bodyPr/>
          <a:lstStyle/>
          <a:p>
            <a:pPr eaLnBrk="1" hangingPunct="1">
              <a:buFont typeface="Wingdings" panose="05000000000000000000" pitchFamily="2" charset="2"/>
              <a:buNone/>
              <a:defRPr/>
            </a:pPr>
            <a:r>
              <a:rPr lang="fr-FR" altLang="zh-CN" b="1" dirty="0" smtClean="0">
                <a:latin typeface="+mn-ea"/>
              </a:rPr>
              <a:t>2</a:t>
            </a:r>
            <a:r>
              <a:rPr lang="zh-CN" altLang="fr-FR" b="1" dirty="0" smtClean="0">
                <a:latin typeface="+mn-ea"/>
              </a:rPr>
              <a:t>．赋值运算符</a:t>
            </a:r>
            <a:endParaRPr lang="zh-CN" altLang="fr-FR" dirty="0" smtClean="0">
              <a:latin typeface="+mn-ea"/>
            </a:endParaRPr>
          </a:p>
          <a:p>
            <a:pPr eaLnBrk="1" hangingPunct="1">
              <a:defRPr/>
            </a:pPr>
            <a:r>
              <a:rPr lang="zh-CN" altLang="fr-FR" dirty="0" smtClean="0">
                <a:latin typeface="+mn-ea"/>
              </a:rPr>
              <a:t>赋值运算符用于给 </a:t>
            </a:r>
            <a:r>
              <a:rPr lang="fr-FR" altLang="zh-CN" dirty="0" smtClean="0">
                <a:latin typeface="+mn-ea"/>
              </a:rPr>
              <a:t>JavaScript</a:t>
            </a:r>
            <a:r>
              <a:rPr lang="zh-CN" altLang="fr-FR" dirty="0" smtClean="0">
                <a:latin typeface="+mn-ea"/>
              </a:rPr>
              <a:t>变量赋值。</a:t>
            </a:r>
            <a:r>
              <a:rPr lang="fr-FR" altLang="zh-CN" dirty="0" smtClean="0">
                <a:latin typeface="+mn-ea"/>
              </a:rPr>
              <a:t>JavaScript</a:t>
            </a:r>
            <a:r>
              <a:rPr lang="zh-CN" altLang="fr-FR" dirty="0" smtClean="0">
                <a:latin typeface="+mn-ea"/>
              </a:rPr>
              <a:t>提供了</a:t>
            </a:r>
            <a:r>
              <a:rPr lang="fr-FR" altLang="zh-CN" dirty="0" smtClean="0">
                <a:latin typeface="+mn-ea"/>
              </a:rPr>
              <a:t>6</a:t>
            </a:r>
            <a:r>
              <a:rPr lang="zh-CN" altLang="fr-FR" dirty="0" smtClean="0">
                <a:latin typeface="+mn-ea"/>
              </a:rPr>
              <a:t>种赋值运算符，如表</a:t>
            </a:r>
            <a:r>
              <a:rPr lang="en-US" altLang="zh-CN" dirty="0" smtClean="0">
                <a:latin typeface="+mn-ea"/>
              </a:rPr>
              <a:t>6</a:t>
            </a:r>
            <a:r>
              <a:rPr lang="fr-FR" altLang="zh-CN" dirty="0" smtClean="0">
                <a:latin typeface="+mn-ea"/>
              </a:rPr>
              <a:t>-</a:t>
            </a:r>
            <a:r>
              <a:rPr lang="en-US" altLang="zh-CN" dirty="0" smtClean="0">
                <a:latin typeface="+mn-ea"/>
              </a:rPr>
              <a:t>8</a:t>
            </a:r>
            <a:r>
              <a:rPr lang="zh-CN" altLang="fr-FR" dirty="0" smtClean="0">
                <a:latin typeface="+mn-ea"/>
              </a:rPr>
              <a:t>所示。</a:t>
            </a:r>
            <a:endParaRPr lang="zh-CN" altLang="en-US" dirty="0" smtClean="0">
              <a:latin typeface="+mn-ea"/>
            </a:endParaRPr>
          </a:p>
        </p:txBody>
      </p:sp>
      <p:pic>
        <p:nvPicPr>
          <p:cNvPr id="532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347" y="2345104"/>
            <a:ext cx="8335963" cy="273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624833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417861" y="260351"/>
            <a:ext cx="8896920"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28003" name="Rectangle 3"/>
          <p:cNvSpPr>
            <a:spLocks noGrp="1" noChangeArrowheads="1"/>
          </p:cNvSpPr>
          <p:nvPr>
            <p:ph type="body" idx="1"/>
          </p:nvPr>
        </p:nvSpPr>
        <p:spPr>
          <a:xfrm>
            <a:off x="1450181" y="897471"/>
            <a:ext cx="8864600" cy="1643063"/>
          </a:xfrm>
        </p:spPr>
        <p:txBody>
          <a:bodyPr/>
          <a:lstStyle/>
          <a:p>
            <a:pPr eaLnBrk="1" hangingPunct="1">
              <a:buFont typeface="Wingdings" panose="05000000000000000000" pitchFamily="2" charset="2"/>
              <a:buNone/>
              <a:defRPr/>
            </a:pPr>
            <a:r>
              <a:rPr lang="fr-FR" altLang="zh-CN" b="1" dirty="0" smtClean="0">
                <a:latin typeface="+mn-ea"/>
              </a:rPr>
              <a:t>3</a:t>
            </a:r>
            <a:r>
              <a:rPr lang="zh-CN" altLang="fr-FR" b="1" dirty="0" smtClean="0">
                <a:latin typeface="+mn-ea"/>
              </a:rPr>
              <a:t>．比较运算符</a:t>
            </a:r>
            <a:endParaRPr lang="zh-CN" altLang="fr-FR" dirty="0" smtClean="0">
              <a:latin typeface="+mn-ea"/>
            </a:endParaRPr>
          </a:p>
          <a:p>
            <a:pPr eaLnBrk="1" hangingPunct="1">
              <a:defRPr/>
            </a:pPr>
            <a:r>
              <a:rPr lang="zh-CN" altLang="fr-FR" dirty="0" smtClean="0">
                <a:latin typeface="+mn-ea"/>
              </a:rPr>
              <a:t>比较运算符用在比较表达式里，比较表达式的结果都是布尔类型的</a:t>
            </a:r>
            <a:r>
              <a:rPr lang="en-US" altLang="zh-CN" dirty="0" smtClean="0">
                <a:latin typeface="+mn-ea"/>
              </a:rPr>
              <a:t>true</a:t>
            </a:r>
            <a:r>
              <a:rPr lang="zh-CN" altLang="en-US" dirty="0" smtClean="0">
                <a:latin typeface="+mn-ea"/>
              </a:rPr>
              <a:t>或</a:t>
            </a:r>
            <a:r>
              <a:rPr lang="en-US" altLang="zh-CN" dirty="0" smtClean="0">
                <a:latin typeface="+mn-ea"/>
              </a:rPr>
              <a:t>false</a:t>
            </a:r>
            <a:r>
              <a:rPr lang="zh-CN" altLang="en-US" dirty="0" smtClean="0">
                <a:latin typeface="+mn-ea"/>
              </a:rPr>
              <a:t>。</a:t>
            </a:r>
            <a:r>
              <a:rPr lang="en-US" altLang="zh-CN" dirty="0" smtClean="0">
                <a:latin typeface="+mn-ea"/>
              </a:rPr>
              <a:t>JavaScript</a:t>
            </a:r>
            <a:r>
              <a:rPr lang="zh-CN" altLang="en-US" dirty="0" smtClean="0">
                <a:latin typeface="+mn-ea"/>
              </a:rPr>
              <a:t>提供了</a:t>
            </a:r>
            <a:r>
              <a:rPr lang="en-US" altLang="zh-CN" dirty="0" smtClean="0">
                <a:latin typeface="+mn-ea"/>
              </a:rPr>
              <a:t>8</a:t>
            </a:r>
            <a:r>
              <a:rPr lang="zh-CN" altLang="en-US" dirty="0" smtClean="0">
                <a:latin typeface="+mn-ea"/>
              </a:rPr>
              <a:t>种比较运算符，如表</a:t>
            </a:r>
            <a:r>
              <a:rPr lang="en-US" altLang="zh-CN" dirty="0" smtClean="0">
                <a:latin typeface="+mn-ea"/>
              </a:rPr>
              <a:t>6-9</a:t>
            </a:r>
            <a:r>
              <a:rPr lang="zh-CN" altLang="en-US" dirty="0" smtClean="0">
                <a:latin typeface="+mn-ea"/>
              </a:rPr>
              <a:t>所示。</a:t>
            </a:r>
          </a:p>
        </p:txBody>
      </p:sp>
      <p:pic>
        <p:nvPicPr>
          <p:cNvPr id="5427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41" y="2276871"/>
            <a:ext cx="7848872" cy="3421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7912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417861" y="260351"/>
            <a:ext cx="8896920"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30051" name="Rectangle 3"/>
          <p:cNvSpPr>
            <a:spLocks noGrp="1" noChangeArrowheads="1"/>
          </p:cNvSpPr>
          <p:nvPr>
            <p:ph type="body" idx="1"/>
          </p:nvPr>
        </p:nvSpPr>
        <p:spPr>
          <a:xfrm>
            <a:off x="1417861" y="908051"/>
            <a:ext cx="8892158" cy="1643063"/>
          </a:xfrm>
        </p:spPr>
        <p:txBody>
          <a:bodyPr/>
          <a:lstStyle/>
          <a:p>
            <a:pPr eaLnBrk="1" hangingPunct="1">
              <a:buFont typeface="Wingdings" panose="05000000000000000000" pitchFamily="2" charset="2"/>
              <a:buNone/>
              <a:defRPr/>
            </a:pPr>
            <a:r>
              <a:rPr lang="fr-FR" altLang="zh-CN" b="1" dirty="0" smtClean="0">
                <a:latin typeface="+mn-ea"/>
              </a:rPr>
              <a:t>4</a:t>
            </a:r>
            <a:r>
              <a:rPr lang="zh-CN" altLang="fr-FR" b="1" dirty="0" smtClean="0">
                <a:latin typeface="+mn-ea"/>
              </a:rPr>
              <a:t>．逻辑运算符</a:t>
            </a:r>
            <a:endParaRPr lang="zh-CN" altLang="fr-FR" dirty="0" smtClean="0">
              <a:latin typeface="+mn-ea"/>
            </a:endParaRPr>
          </a:p>
          <a:p>
            <a:pPr eaLnBrk="1" hangingPunct="1">
              <a:defRPr/>
            </a:pPr>
            <a:r>
              <a:rPr lang="zh-CN" altLang="fr-FR" dirty="0" smtClean="0">
                <a:latin typeface="+mn-ea"/>
              </a:rPr>
              <a:t>逻辑运算符用在比较表达式里，逻辑表达式的结果都是布尔类型的</a:t>
            </a:r>
            <a:r>
              <a:rPr lang="en-US" altLang="zh-CN" dirty="0" smtClean="0">
                <a:latin typeface="+mn-ea"/>
              </a:rPr>
              <a:t>true</a:t>
            </a:r>
            <a:r>
              <a:rPr lang="zh-CN" altLang="en-US" dirty="0" smtClean="0">
                <a:latin typeface="+mn-ea"/>
              </a:rPr>
              <a:t>或</a:t>
            </a:r>
            <a:r>
              <a:rPr lang="en-US" altLang="zh-CN" dirty="0" smtClean="0">
                <a:latin typeface="+mn-ea"/>
              </a:rPr>
              <a:t>false</a:t>
            </a:r>
            <a:r>
              <a:rPr lang="zh-CN" altLang="en-US" dirty="0" smtClean="0">
                <a:latin typeface="+mn-ea"/>
              </a:rPr>
              <a:t>。</a:t>
            </a:r>
            <a:r>
              <a:rPr lang="en-US" altLang="zh-CN" dirty="0" smtClean="0">
                <a:latin typeface="+mn-ea"/>
              </a:rPr>
              <a:t>JavaScript</a:t>
            </a:r>
            <a:r>
              <a:rPr lang="zh-CN" altLang="en-US" dirty="0" smtClean="0">
                <a:latin typeface="+mn-ea"/>
              </a:rPr>
              <a:t>提供了</a:t>
            </a:r>
            <a:r>
              <a:rPr lang="en-US" altLang="zh-CN" dirty="0" smtClean="0">
                <a:latin typeface="+mn-ea"/>
              </a:rPr>
              <a:t>3</a:t>
            </a:r>
            <a:r>
              <a:rPr lang="zh-CN" altLang="en-US" dirty="0" smtClean="0">
                <a:latin typeface="+mn-ea"/>
              </a:rPr>
              <a:t>种逻辑运算符，如表</a:t>
            </a:r>
            <a:r>
              <a:rPr lang="en-US" altLang="zh-CN" dirty="0" smtClean="0">
                <a:latin typeface="+mn-ea"/>
              </a:rPr>
              <a:t>6-10</a:t>
            </a:r>
            <a:r>
              <a:rPr lang="zh-CN" altLang="en-US" dirty="0" smtClean="0">
                <a:latin typeface="+mn-ea"/>
              </a:rPr>
              <a:t>所示。</a:t>
            </a:r>
          </a:p>
        </p:txBody>
      </p:sp>
      <p:pic>
        <p:nvPicPr>
          <p:cNvPr id="553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25" y="2636912"/>
            <a:ext cx="7497762" cy="172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331796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1921669" y="260351"/>
            <a:ext cx="8393112"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31075" name="Rectangle 3"/>
          <p:cNvSpPr>
            <a:spLocks noGrp="1" noChangeArrowheads="1"/>
          </p:cNvSpPr>
          <p:nvPr>
            <p:ph type="body" idx="1"/>
          </p:nvPr>
        </p:nvSpPr>
        <p:spPr>
          <a:xfrm>
            <a:off x="1724819" y="836712"/>
            <a:ext cx="9342114" cy="4536504"/>
          </a:xfrm>
        </p:spPr>
        <p:txBody>
          <a:bodyPr/>
          <a:lstStyle/>
          <a:p>
            <a:pPr algn="just" eaLnBrk="1" hangingPunct="1">
              <a:buFont typeface="Wingdings" panose="05000000000000000000" pitchFamily="2" charset="2"/>
              <a:buNone/>
              <a:defRPr/>
            </a:pPr>
            <a:r>
              <a:rPr lang="fr-FR" altLang="zh-CN" b="1" dirty="0" smtClean="0">
                <a:latin typeface="+mn-ea"/>
              </a:rPr>
              <a:t>5</a:t>
            </a:r>
            <a:r>
              <a:rPr lang="zh-CN" altLang="fr-FR" b="1" dirty="0" smtClean="0">
                <a:latin typeface="+mn-ea"/>
              </a:rPr>
              <a:t>．条件运算符</a:t>
            </a:r>
          </a:p>
          <a:p>
            <a:pPr eaLnBrk="1" hangingPunct="1">
              <a:defRPr/>
            </a:pPr>
            <a:r>
              <a:rPr lang="en-US" altLang="zh-CN" dirty="0" smtClean="0">
                <a:latin typeface="+mn-ea"/>
              </a:rPr>
              <a:t>JavaScript</a:t>
            </a:r>
            <a:r>
              <a:rPr lang="zh-CN" altLang="en-US" dirty="0" smtClean="0">
                <a:latin typeface="+mn-ea"/>
              </a:rPr>
              <a:t>提供的条件运算符有三个操作数，第一个是条件式，第二个是当条件式成立时传回的值，第三个是当条件式不成立时传回的值。条件运算符的格式为</a:t>
            </a:r>
          </a:p>
          <a:p>
            <a:pPr eaLnBrk="1" hangingPunct="1">
              <a:buFont typeface="Wingdings" panose="05000000000000000000" pitchFamily="2" charset="2"/>
              <a:buNone/>
              <a:defRPr/>
            </a:pPr>
            <a:r>
              <a:rPr lang="en-US" altLang="zh-CN" dirty="0" err="1" smtClean="0">
                <a:latin typeface="+mn-ea"/>
              </a:rPr>
              <a:t>var</a:t>
            </a:r>
            <a:r>
              <a:rPr lang="en-US" altLang="zh-CN" dirty="0" smtClean="0">
                <a:latin typeface="+mn-ea"/>
              </a:rPr>
              <a:t> </a:t>
            </a:r>
            <a:r>
              <a:rPr lang="en-US" altLang="zh-CN" dirty="0" err="1" smtClean="0">
                <a:latin typeface="+mn-ea"/>
              </a:rPr>
              <a:t>varA</a:t>
            </a:r>
            <a:r>
              <a:rPr lang="en-US" altLang="zh-CN" dirty="0" smtClean="0">
                <a:latin typeface="+mn-ea"/>
              </a:rPr>
              <a:t>=</a:t>
            </a:r>
            <a:r>
              <a:rPr lang="zh-CN" altLang="en-US" dirty="0" smtClean="0">
                <a:latin typeface="+mn-ea"/>
              </a:rPr>
              <a:t>条件式</a:t>
            </a:r>
            <a:r>
              <a:rPr lang="en-US" altLang="zh-CN" dirty="0" smtClean="0">
                <a:latin typeface="+mn-ea"/>
              </a:rPr>
              <a:t>? </a:t>
            </a:r>
            <a:r>
              <a:rPr lang="en-US" altLang="zh-CN" dirty="0" err="1" smtClean="0">
                <a:latin typeface="+mn-ea"/>
              </a:rPr>
              <a:t>valueB</a:t>
            </a:r>
            <a:r>
              <a:rPr lang="en-US" altLang="zh-CN" dirty="0" smtClean="0">
                <a:latin typeface="+mn-ea"/>
              </a:rPr>
              <a:t>: </a:t>
            </a:r>
            <a:r>
              <a:rPr lang="en-US" altLang="zh-CN" dirty="0" err="1" smtClean="0">
                <a:latin typeface="+mn-ea"/>
              </a:rPr>
              <a:t>valueC</a:t>
            </a:r>
            <a:endParaRPr lang="en-US" altLang="zh-CN" dirty="0" smtClean="0">
              <a:latin typeface="+mn-ea"/>
            </a:endParaRPr>
          </a:p>
          <a:p>
            <a:pPr eaLnBrk="1" hangingPunct="1">
              <a:defRPr/>
            </a:pPr>
            <a:r>
              <a:rPr lang="zh-CN" altLang="en-US" dirty="0" smtClean="0">
                <a:latin typeface="+mn-ea"/>
              </a:rPr>
              <a:t>当条件成立时，</a:t>
            </a:r>
            <a:r>
              <a:rPr lang="en-US" altLang="zh-CN" dirty="0" err="1" smtClean="0">
                <a:latin typeface="+mn-ea"/>
              </a:rPr>
              <a:t>valueB</a:t>
            </a:r>
            <a:r>
              <a:rPr lang="zh-CN" altLang="en-US" dirty="0" smtClean="0">
                <a:latin typeface="+mn-ea"/>
              </a:rPr>
              <a:t>会被指定给</a:t>
            </a:r>
            <a:r>
              <a:rPr lang="en-US" altLang="zh-CN" dirty="0" err="1" smtClean="0">
                <a:latin typeface="+mn-ea"/>
              </a:rPr>
              <a:t>varA</a:t>
            </a:r>
            <a:r>
              <a:rPr lang="zh-CN" altLang="en-US" dirty="0" smtClean="0">
                <a:latin typeface="+mn-ea"/>
              </a:rPr>
              <a:t>，否则</a:t>
            </a:r>
            <a:r>
              <a:rPr lang="en-US" altLang="zh-CN" dirty="0" err="1" smtClean="0">
                <a:latin typeface="+mn-ea"/>
              </a:rPr>
              <a:t>valueC</a:t>
            </a:r>
            <a:r>
              <a:rPr lang="zh-CN" altLang="en-US" dirty="0" smtClean="0">
                <a:latin typeface="+mn-ea"/>
              </a:rPr>
              <a:t>赋值给</a:t>
            </a:r>
            <a:r>
              <a:rPr lang="en-US" altLang="zh-CN" dirty="0" smtClean="0">
                <a:latin typeface="+mn-ea"/>
              </a:rPr>
              <a:t>A</a:t>
            </a:r>
            <a:r>
              <a:rPr lang="zh-CN" altLang="en-US" dirty="0" smtClean="0">
                <a:latin typeface="+mn-ea"/>
              </a:rPr>
              <a:t>。如：</a:t>
            </a:r>
          </a:p>
          <a:p>
            <a:pPr eaLnBrk="1" hangingPunct="1">
              <a:defRPr/>
            </a:pPr>
            <a:endParaRPr lang="en-US" altLang="zh-CN" dirty="0" smtClean="0">
              <a:latin typeface="+mn-ea"/>
            </a:endParaRPr>
          </a:p>
          <a:p>
            <a:pPr eaLnBrk="1" hangingPunct="1">
              <a:defRPr/>
            </a:pPr>
            <a:endParaRPr lang="en-US" altLang="zh-CN" dirty="0">
              <a:latin typeface="+mn-ea"/>
            </a:endParaRPr>
          </a:p>
          <a:p>
            <a:pPr eaLnBrk="1" hangingPunct="1">
              <a:defRPr/>
            </a:pPr>
            <a:endParaRPr lang="zh-CN" altLang="en-US" dirty="0" smtClean="0">
              <a:latin typeface="+mn-ea"/>
            </a:endParaRPr>
          </a:p>
          <a:p>
            <a:pPr eaLnBrk="1" hangingPunct="1">
              <a:defRPr/>
            </a:pPr>
            <a:r>
              <a:rPr lang="zh-CN" altLang="en-US" dirty="0" smtClean="0">
                <a:latin typeface="+mn-ea"/>
              </a:rPr>
              <a:t>上例中如果变量 </a:t>
            </a:r>
            <a:r>
              <a:rPr lang="en-US" altLang="zh-CN" dirty="0" smtClean="0">
                <a:latin typeface="+mn-ea"/>
              </a:rPr>
              <a:t>visitor </a:t>
            </a:r>
            <a:r>
              <a:rPr lang="zh-CN" altLang="en-US" dirty="0" smtClean="0">
                <a:latin typeface="+mn-ea"/>
              </a:rPr>
              <a:t>中的值是 </a:t>
            </a:r>
            <a:r>
              <a:rPr lang="en-US" altLang="zh-CN" dirty="0" smtClean="0">
                <a:latin typeface="+mn-ea"/>
              </a:rPr>
              <a:t>"PRES"</a:t>
            </a:r>
            <a:r>
              <a:rPr lang="zh-CN" altLang="en-US" dirty="0" smtClean="0">
                <a:latin typeface="+mn-ea"/>
              </a:rPr>
              <a:t>，则向变量 </a:t>
            </a:r>
            <a:r>
              <a:rPr lang="en-US" altLang="zh-CN" dirty="0" smtClean="0">
                <a:latin typeface="+mn-ea"/>
              </a:rPr>
              <a:t>greeting </a:t>
            </a:r>
            <a:r>
              <a:rPr lang="zh-CN" altLang="en-US" dirty="0" smtClean="0">
                <a:latin typeface="+mn-ea"/>
              </a:rPr>
              <a:t>赋值 </a:t>
            </a:r>
            <a:r>
              <a:rPr lang="en-US" altLang="zh-CN" dirty="0" smtClean="0">
                <a:latin typeface="+mn-ea"/>
              </a:rPr>
              <a:t>"Dear President "</a:t>
            </a:r>
            <a:r>
              <a:rPr lang="zh-CN" altLang="en-US" dirty="0" smtClean="0">
                <a:latin typeface="+mn-ea"/>
              </a:rPr>
              <a:t>，否则赋值 </a:t>
            </a:r>
            <a:r>
              <a:rPr lang="en-US" altLang="zh-CN" dirty="0" smtClean="0">
                <a:latin typeface="+mn-ea"/>
              </a:rPr>
              <a:t>"Dear"</a:t>
            </a:r>
            <a:r>
              <a:rPr lang="zh-CN" altLang="en-US" dirty="0" smtClean="0">
                <a:latin typeface="+mn-ea"/>
              </a:rPr>
              <a:t>。</a:t>
            </a:r>
          </a:p>
        </p:txBody>
      </p:sp>
      <p:sp>
        <p:nvSpPr>
          <p:cNvPr id="56324" name="AutoShape 5"/>
          <p:cNvSpPr>
            <a:spLocks noChangeArrowheads="1"/>
          </p:cNvSpPr>
          <p:nvPr/>
        </p:nvSpPr>
        <p:spPr bwMode="gray">
          <a:xfrm>
            <a:off x="2858021" y="3140968"/>
            <a:ext cx="6985000" cy="5762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greeting=(visitor=="PRES")?"Dear President ":"Dear ";</a:t>
            </a:r>
          </a:p>
        </p:txBody>
      </p:sp>
    </p:spTree>
    <p:extLst>
      <p:ext uri="{BB962C8B-B14F-4D97-AF65-F5344CB8AC3E}">
        <p14:creationId xmlns:p14="http://schemas.microsoft.com/office/powerpoint/2010/main" val="14578525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921669" y="260351"/>
            <a:ext cx="8393112"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32099" name="Rectangle 3"/>
          <p:cNvSpPr>
            <a:spLocks noGrp="1" noChangeArrowheads="1"/>
          </p:cNvSpPr>
          <p:nvPr>
            <p:ph type="body" idx="1"/>
          </p:nvPr>
        </p:nvSpPr>
        <p:spPr>
          <a:xfrm>
            <a:off x="1921669" y="908050"/>
            <a:ext cx="8388350" cy="2520950"/>
          </a:xfrm>
        </p:spPr>
        <p:txBody>
          <a:bodyPr/>
          <a:lstStyle/>
          <a:p>
            <a:pPr eaLnBrk="1" hangingPunct="1">
              <a:buFont typeface="Wingdings" panose="05000000000000000000" pitchFamily="2" charset="2"/>
              <a:buNone/>
              <a:defRPr/>
            </a:pPr>
            <a:r>
              <a:rPr lang="fr-FR" altLang="zh-CN" b="1" dirty="0" smtClean="0">
                <a:latin typeface="+mn-ea"/>
              </a:rPr>
              <a:t>6</a:t>
            </a:r>
            <a:r>
              <a:rPr lang="zh-CN" altLang="fr-FR" b="1" dirty="0" smtClean="0">
                <a:latin typeface="+mn-ea"/>
              </a:rPr>
              <a:t>．位运算符</a:t>
            </a:r>
          </a:p>
          <a:p>
            <a:pPr eaLnBrk="1" hangingPunct="1">
              <a:defRPr/>
            </a:pPr>
            <a:r>
              <a:rPr lang="zh-CN" altLang="fr-FR" dirty="0" smtClean="0">
                <a:latin typeface="+mn-ea"/>
              </a:rPr>
              <a:t>位运算符用来对操作数的每个二进制位作运算。因此，在对十进制或其他进制的数进行位运算时，都是先将各操作数转换为二进制数再进行按位运算的。</a:t>
            </a:r>
            <a:r>
              <a:rPr lang="en-US" altLang="zh-CN" dirty="0" smtClean="0">
                <a:latin typeface="+mn-ea"/>
              </a:rPr>
              <a:t>JavaScript</a:t>
            </a:r>
            <a:r>
              <a:rPr lang="zh-CN" altLang="en-US" dirty="0" smtClean="0">
                <a:latin typeface="+mn-ea"/>
              </a:rPr>
              <a:t>提供了</a:t>
            </a:r>
            <a:r>
              <a:rPr lang="en-US" altLang="zh-CN" dirty="0" smtClean="0">
                <a:latin typeface="+mn-ea"/>
              </a:rPr>
              <a:t>7</a:t>
            </a:r>
            <a:r>
              <a:rPr lang="zh-CN" altLang="en-US" dirty="0" smtClean="0">
                <a:latin typeface="+mn-ea"/>
              </a:rPr>
              <a:t>种位运算符，如表</a:t>
            </a:r>
            <a:r>
              <a:rPr lang="en-US" altLang="zh-CN" dirty="0" smtClean="0">
                <a:latin typeface="+mn-ea"/>
              </a:rPr>
              <a:t>6-11</a:t>
            </a:r>
            <a:r>
              <a:rPr lang="zh-CN" altLang="en-US" dirty="0" smtClean="0">
                <a:latin typeface="+mn-ea"/>
              </a:rPr>
              <a:t>所示。</a:t>
            </a: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en-US" altLang="zh-CN" b="1" dirty="0" smtClean="0">
              <a:latin typeface="+mn-ea"/>
            </a:endParaRPr>
          </a:p>
        </p:txBody>
      </p:sp>
      <p:pic>
        <p:nvPicPr>
          <p:cNvPr id="573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780928"/>
            <a:ext cx="7697788"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820473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1921669" y="260351"/>
            <a:ext cx="8393112"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33123" name="Rectangle 3"/>
          <p:cNvSpPr>
            <a:spLocks noGrp="1" noChangeArrowheads="1"/>
          </p:cNvSpPr>
          <p:nvPr>
            <p:ph type="body" idx="1"/>
          </p:nvPr>
        </p:nvSpPr>
        <p:spPr>
          <a:xfrm>
            <a:off x="1290924" y="906935"/>
            <a:ext cx="8748142" cy="4536603"/>
          </a:xfrm>
        </p:spPr>
        <p:txBody>
          <a:bodyPr/>
          <a:lstStyle/>
          <a:p>
            <a:pPr eaLnBrk="1" hangingPunct="1">
              <a:buFont typeface="Wingdings" panose="05000000000000000000" pitchFamily="2" charset="2"/>
              <a:buNone/>
              <a:defRPr/>
            </a:pPr>
            <a:r>
              <a:rPr lang="fr-FR" altLang="zh-CN" b="1" dirty="0">
                <a:latin typeface="+mn-ea"/>
              </a:rPr>
              <a:t>7</a:t>
            </a:r>
            <a:r>
              <a:rPr lang="zh-CN" altLang="fr-FR" b="1" dirty="0">
                <a:latin typeface="+mn-ea"/>
              </a:rPr>
              <a:t>．字符串运算符</a:t>
            </a:r>
            <a:endParaRPr lang="zh-CN" altLang="en-US" b="1" dirty="0">
              <a:latin typeface="+mn-ea"/>
            </a:endParaRPr>
          </a:p>
          <a:p>
            <a:pPr eaLnBrk="1" hangingPunct="1">
              <a:defRPr/>
            </a:pPr>
            <a:r>
              <a:rPr lang="en-US" altLang="zh-CN" dirty="0">
                <a:latin typeface="+mn-ea"/>
              </a:rPr>
              <a:t>JavaScript</a:t>
            </a:r>
            <a:r>
              <a:rPr lang="zh-CN" altLang="en-US" dirty="0">
                <a:latin typeface="+mn-ea"/>
              </a:rPr>
              <a:t>提供了两个字符串运算符：</a:t>
            </a:r>
            <a:r>
              <a:rPr lang="en-US" altLang="zh-CN" dirty="0">
                <a:latin typeface="+mn-ea"/>
              </a:rPr>
              <a:t>+</a:t>
            </a:r>
            <a:r>
              <a:rPr lang="zh-CN" altLang="en-US" dirty="0">
                <a:latin typeface="+mn-ea"/>
              </a:rPr>
              <a:t>（连接）和</a:t>
            </a:r>
            <a:r>
              <a:rPr lang="en-US" altLang="zh-CN" dirty="0">
                <a:latin typeface="+mn-ea"/>
              </a:rPr>
              <a:t>+=</a:t>
            </a:r>
            <a:r>
              <a:rPr lang="zh-CN" altLang="en-US" dirty="0">
                <a:latin typeface="+mn-ea"/>
              </a:rPr>
              <a:t>（连接后赋值）。例如：</a:t>
            </a:r>
          </a:p>
          <a:p>
            <a:pPr eaLnBrk="1" hangingPunct="1">
              <a:defRPr/>
            </a:pPr>
            <a:endParaRPr lang="zh-CN" altLang="en-US" b="1" dirty="0">
              <a:latin typeface="+mn-ea"/>
            </a:endParaRPr>
          </a:p>
          <a:p>
            <a:pPr eaLnBrk="1" hangingPunct="1">
              <a:defRPr/>
            </a:pPr>
            <a:endParaRPr lang="zh-CN" altLang="en-US" b="1" dirty="0">
              <a:latin typeface="+mn-ea"/>
            </a:endParaRPr>
          </a:p>
          <a:p>
            <a:pPr eaLnBrk="1" hangingPunct="1">
              <a:defRPr/>
            </a:pPr>
            <a:endParaRPr lang="zh-CN" altLang="en-US" b="1" dirty="0">
              <a:latin typeface="+mn-ea"/>
            </a:endParaRPr>
          </a:p>
          <a:p>
            <a:pPr eaLnBrk="1" hangingPunct="1">
              <a:defRPr/>
            </a:pPr>
            <a:endParaRPr lang="zh-CN" altLang="en-US" b="1" dirty="0">
              <a:latin typeface="+mn-ea"/>
            </a:endParaRPr>
          </a:p>
          <a:p>
            <a:pPr eaLnBrk="1" hangingPunct="1">
              <a:defRPr/>
            </a:pPr>
            <a:r>
              <a:rPr lang="zh-CN" altLang="en-US" b="1" dirty="0">
                <a:latin typeface="+mn-ea"/>
              </a:rPr>
              <a:t>又如：</a:t>
            </a:r>
            <a:r>
              <a:rPr lang="zh-CN" altLang="en-US" dirty="0" smtClean="0">
                <a:latin typeface="+mn-ea"/>
              </a:rPr>
              <a:t> </a:t>
            </a: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a:latin typeface="+mn-ea"/>
            </a:endParaRPr>
          </a:p>
          <a:p>
            <a:pPr eaLnBrk="1" hangingPunct="1">
              <a:defRPr/>
            </a:pPr>
            <a:r>
              <a:rPr lang="zh-CN" altLang="en-US" b="1" dirty="0">
                <a:latin typeface="+mn-ea"/>
              </a:rPr>
              <a:t>再如：</a:t>
            </a: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zh-CN" altLang="en-US" b="1" dirty="0" smtClean="0">
              <a:latin typeface="+mn-ea"/>
            </a:endParaRPr>
          </a:p>
          <a:p>
            <a:pPr eaLnBrk="1" hangingPunct="1">
              <a:defRPr/>
            </a:pPr>
            <a:endParaRPr lang="en-US" altLang="zh-CN" b="1" dirty="0" smtClean="0">
              <a:latin typeface="+mn-ea"/>
            </a:endParaRPr>
          </a:p>
        </p:txBody>
      </p:sp>
      <p:sp>
        <p:nvSpPr>
          <p:cNvPr id="58372" name="AutoShape 5"/>
          <p:cNvSpPr>
            <a:spLocks noChangeArrowheads="1"/>
          </p:cNvSpPr>
          <p:nvPr/>
        </p:nvSpPr>
        <p:spPr bwMode="gray">
          <a:xfrm>
            <a:off x="2642395" y="1989138"/>
            <a:ext cx="3095625"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var txt1="What a very";</a:t>
            </a:r>
          </a:p>
          <a:p>
            <a:pPr algn="l" eaLnBrk="1" hangingPunct="1"/>
            <a:r>
              <a:rPr kumimoji="1" lang="en-US" altLang="en-US" sz="2000">
                <a:solidFill>
                  <a:schemeClr val="accent2"/>
                </a:solidFill>
                <a:latin typeface="Arial" panose="020B0604020202020204" pitchFamily="34" charset="0"/>
              </a:rPr>
              <a:t>var txt2="nice day";</a:t>
            </a:r>
          </a:p>
          <a:p>
            <a:pPr algn="l" eaLnBrk="1" hangingPunct="1"/>
            <a:r>
              <a:rPr kumimoji="1" lang="en-US" altLang="en-US" sz="2000">
                <a:solidFill>
                  <a:schemeClr val="accent2"/>
                </a:solidFill>
                <a:latin typeface="Arial" panose="020B0604020202020204" pitchFamily="34" charset="0"/>
              </a:rPr>
              <a:t>var txt3=txt1+txt2;</a:t>
            </a:r>
          </a:p>
        </p:txBody>
      </p:sp>
      <p:sp>
        <p:nvSpPr>
          <p:cNvPr id="58373" name="AutoShape 6"/>
          <p:cNvSpPr>
            <a:spLocks noChangeArrowheads="1"/>
          </p:cNvSpPr>
          <p:nvPr/>
        </p:nvSpPr>
        <p:spPr bwMode="auto">
          <a:xfrm>
            <a:off x="6098382" y="2205038"/>
            <a:ext cx="3457575" cy="1009650"/>
          </a:xfrm>
          <a:prstGeom prst="wedgeRoundRectCallout">
            <a:avLst>
              <a:gd name="adj1" fmla="val -64602"/>
              <a:gd name="adj2" fmla="val -69495"/>
              <a:gd name="adj3" fmla="val 16667"/>
            </a:avLst>
          </a:prstGeom>
          <a:solidFill>
            <a:schemeClr val="accent2"/>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en-US" altLang="en-US" sz="2000" b="0"/>
              <a:t>txt3的值为 "What a verynice day"。</a:t>
            </a:r>
            <a:endParaRPr lang="zh-CN" altLang="en-US" sz="2000" b="0"/>
          </a:p>
        </p:txBody>
      </p:sp>
      <p:sp>
        <p:nvSpPr>
          <p:cNvPr id="58374" name="AutoShape 7"/>
          <p:cNvSpPr>
            <a:spLocks noChangeArrowheads="1"/>
          </p:cNvSpPr>
          <p:nvPr/>
        </p:nvSpPr>
        <p:spPr bwMode="gray">
          <a:xfrm>
            <a:off x="2569370" y="3860800"/>
            <a:ext cx="3095625"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var txtA="Hello";</a:t>
            </a:r>
          </a:p>
          <a:p>
            <a:pPr algn="l" eaLnBrk="1" hangingPunct="1"/>
            <a:r>
              <a:rPr kumimoji="1" lang="en-US" altLang="en-US" sz="2000">
                <a:solidFill>
                  <a:schemeClr val="accent2"/>
                </a:solidFill>
                <a:latin typeface="Arial" panose="020B0604020202020204" pitchFamily="34" charset="0"/>
              </a:rPr>
              <a:t>var txtB=" World!";</a:t>
            </a:r>
          </a:p>
          <a:p>
            <a:pPr algn="l" eaLnBrk="1" hangingPunct="1"/>
            <a:r>
              <a:rPr kumimoji="1" lang="en-US" altLang="en-US" sz="2000">
                <a:solidFill>
                  <a:schemeClr val="accent2"/>
                </a:solidFill>
                <a:latin typeface="Arial" panose="020B0604020202020204" pitchFamily="34" charset="0"/>
              </a:rPr>
              <a:t>txtA+=txtB;</a:t>
            </a:r>
          </a:p>
        </p:txBody>
      </p:sp>
      <p:sp>
        <p:nvSpPr>
          <p:cNvPr id="58375" name="AutoShape 8"/>
          <p:cNvSpPr>
            <a:spLocks noChangeArrowheads="1"/>
          </p:cNvSpPr>
          <p:nvPr/>
        </p:nvSpPr>
        <p:spPr bwMode="auto">
          <a:xfrm>
            <a:off x="6026945" y="4076700"/>
            <a:ext cx="3457575" cy="1009650"/>
          </a:xfrm>
          <a:prstGeom prst="wedgeRoundRectCallout">
            <a:avLst>
              <a:gd name="adj1" fmla="val -64602"/>
              <a:gd name="adj2" fmla="val -69495"/>
              <a:gd name="adj3" fmla="val 16667"/>
            </a:avLst>
          </a:prstGeom>
          <a:solidFill>
            <a:schemeClr val="accent2"/>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en-US" sz="2000" b="0"/>
              <a:t>变量</a:t>
            </a:r>
            <a:r>
              <a:rPr lang="en-US" altLang="zh-CN" sz="2000" b="0"/>
              <a:t>txtA</a:t>
            </a:r>
            <a:r>
              <a:rPr lang="zh-CN" altLang="en-US" sz="2000" b="0"/>
              <a:t>的值为 </a:t>
            </a:r>
            <a:r>
              <a:rPr lang="en-US" altLang="zh-CN" sz="2000" b="0"/>
              <a:t>"Hello World!" </a:t>
            </a:r>
          </a:p>
        </p:txBody>
      </p:sp>
      <p:sp>
        <p:nvSpPr>
          <p:cNvPr id="58376" name="AutoShape 9"/>
          <p:cNvSpPr>
            <a:spLocks noChangeArrowheads="1"/>
          </p:cNvSpPr>
          <p:nvPr/>
        </p:nvSpPr>
        <p:spPr bwMode="gray">
          <a:xfrm>
            <a:off x="2066131" y="5445125"/>
            <a:ext cx="5327650"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=1;</a:t>
            </a:r>
          </a:p>
          <a:p>
            <a:pPr algn="l" eaLnBrk="1" hangingPunct="1"/>
            <a:r>
              <a:rPr kumimoji="1" lang="en-US" altLang="en-US" sz="2000" dirty="0">
                <a:solidFill>
                  <a:schemeClr val="accent2"/>
                </a:solidFill>
                <a:latin typeface="Arial" panose="020B0604020202020204" pitchFamily="34" charset="0"/>
              </a:rPr>
              <a:t>a="&lt;h"+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r>
              <a:rPr kumimoji="1" lang="en-US" altLang="en-US" sz="2000" dirty="0" err="1">
                <a:solidFill>
                  <a:schemeClr val="accent2"/>
                </a:solidFill>
                <a:latin typeface="Arial" panose="020B0604020202020204" pitchFamily="34" charset="0"/>
              </a:rPr>
              <a:t>本行是</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级标题</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p>
        </p:txBody>
      </p:sp>
      <p:sp>
        <p:nvSpPr>
          <p:cNvPr id="58377" name="AutoShape 10"/>
          <p:cNvSpPr>
            <a:spLocks noChangeArrowheads="1"/>
          </p:cNvSpPr>
          <p:nvPr/>
        </p:nvSpPr>
        <p:spPr bwMode="auto">
          <a:xfrm>
            <a:off x="8043070" y="5516563"/>
            <a:ext cx="2306637" cy="1009650"/>
          </a:xfrm>
          <a:prstGeom prst="wedgeRoundRectCallout">
            <a:avLst>
              <a:gd name="adj1" fmla="val -75944"/>
              <a:gd name="adj2" fmla="val -35380"/>
              <a:gd name="adj3" fmla="val 16667"/>
            </a:avLst>
          </a:prstGeom>
          <a:solidFill>
            <a:schemeClr val="accent2"/>
          </a:solidFill>
          <a:ln w="9525" algn="ctr">
            <a:solidFill>
              <a:schemeClr val="tx1"/>
            </a:solidFill>
            <a:miter lim="800000"/>
            <a:headEnd type="none" w="sm" len="sm"/>
            <a:tailEnd type="none" w="sm" len="sm"/>
          </a:ln>
          <a:effectLst/>
          <a:extLst>
            <a:ext uri="{AF507438-7753-43E0-B8FC-AC1667EBCBE1}">
              <a14:hiddenEffects xmlns:a14="http://schemas.microsoft.com/office/drawing/2010/main">
                <a:effectLst>
                  <a:outerShdw dist="71842" dir="2700000" algn="ctr" rotWithShape="0">
                    <a:schemeClr val="bg2"/>
                  </a:outerShdw>
                </a:effectLst>
              </a14:hiddenEffects>
            </a:ext>
          </a:extLst>
        </p:spPr>
        <p:txBody>
          <a:bodyPr lIns="92075" tIns="46038" rIns="92075" bIns="46038"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en-US" sz="2000" b="0"/>
              <a:t>变量</a:t>
            </a:r>
            <a:r>
              <a:rPr lang="en-US" altLang="zh-CN" sz="2000" b="0"/>
              <a:t>a</a:t>
            </a:r>
            <a:r>
              <a:rPr lang="zh-CN" altLang="en-US" sz="2000" b="0"/>
              <a:t>的值为</a:t>
            </a:r>
            <a:r>
              <a:rPr lang="en-US" altLang="zh-CN" sz="2000" b="0"/>
              <a:t>"&lt;h1&gt;</a:t>
            </a:r>
            <a:r>
              <a:rPr lang="zh-CN" altLang="en-US" sz="2000" b="0"/>
              <a:t>本行是</a:t>
            </a:r>
            <a:r>
              <a:rPr lang="en-US" altLang="zh-CN" sz="2000" b="0"/>
              <a:t>1</a:t>
            </a:r>
            <a:r>
              <a:rPr lang="zh-CN" altLang="en-US" sz="2000" b="0"/>
              <a:t>级标题</a:t>
            </a:r>
            <a:r>
              <a:rPr lang="en-US" altLang="zh-CN" sz="2000" b="0"/>
              <a:t>&lt;h1&gt;" </a:t>
            </a:r>
          </a:p>
        </p:txBody>
      </p:sp>
    </p:spTree>
    <p:extLst>
      <p:ext uri="{BB962C8B-B14F-4D97-AF65-F5344CB8AC3E}">
        <p14:creationId xmlns:p14="http://schemas.microsoft.com/office/powerpoint/2010/main" val="1325561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21669" y="260351"/>
            <a:ext cx="8393112" cy="45561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6.2.3 </a:t>
            </a:r>
            <a:r>
              <a:rPr lang="zh-CN" altLang="en-US" dirty="0">
                <a:latin typeface="+mj-ea"/>
              </a:rPr>
              <a:t>运算符和表达式  </a:t>
            </a:r>
          </a:p>
        </p:txBody>
      </p:sp>
      <p:sp>
        <p:nvSpPr>
          <p:cNvPr id="134147" name="Rectangle 3"/>
          <p:cNvSpPr>
            <a:spLocks noGrp="1" noChangeArrowheads="1"/>
          </p:cNvSpPr>
          <p:nvPr>
            <p:ph type="body" idx="1"/>
          </p:nvPr>
        </p:nvSpPr>
        <p:spPr>
          <a:xfrm>
            <a:off x="1705893" y="965200"/>
            <a:ext cx="8388350" cy="1625600"/>
          </a:xfrm>
        </p:spPr>
        <p:txBody>
          <a:bodyPr/>
          <a:lstStyle/>
          <a:p>
            <a:pPr eaLnBrk="1" hangingPunct="1">
              <a:buFont typeface="Wingdings" panose="05000000000000000000" pitchFamily="2" charset="2"/>
              <a:buNone/>
              <a:defRPr/>
            </a:pPr>
            <a:r>
              <a:rPr lang="fr-FR" altLang="zh-CN" b="1" dirty="0" smtClean="0">
                <a:latin typeface="+mn-ea"/>
              </a:rPr>
              <a:t>8</a:t>
            </a:r>
            <a:r>
              <a:rPr lang="zh-CN" altLang="fr-FR" b="1" dirty="0" smtClean="0">
                <a:latin typeface="+mn-ea"/>
              </a:rPr>
              <a:t>．其他运算符</a:t>
            </a:r>
          </a:p>
          <a:p>
            <a:pPr eaLnBrk="1" hangingPunct="1">
              <a:defRPr/>
            </a:pPr>
            <a:r>
              <a:rPr lang="zh-CN" altLang="fr-FR" dirty="0" smtClean="0">
                <a:latin typeface="+mn-ea"/>
              </a:rPr>
              <a:t>除了上述七类运算符外，还有一些具有特殊功能的运算符，如</a:t>
            </a:r>
            <a:r>
              <a:rPr lang="en-US" altLang="zh-CN" dirty="0" smtClean="0">
                <a:latin typeface="+mn-ea"/>
              </a:rPr>
              <a:t>delete</a:t>
            </a:r>
            <a:r>
              <a:rPr lang="zh-CN" altLang="en-US" dirty="0" smtClean="0">
                <a:latin typeface="+mn-ea"/>
              </a:rPr>
              <a:t>、</a:t>
            </a:r>
            <a:r>
              <a:rPr lang="en-US" altLang="zh-CN" dirty="0" smtClean="0">
                <a:latin typeface="+mn-ea"/>
              </a:rPr>
              <a:t>new</a:t>
            </a:r>
            <a:r>
              <a:rPr lang="zh-CN" altLang="en-US" dirty="0" smtClean="0">
                <a:latin typeface="+mn-ea"/>
              </a:rPr>
              <a:t>、</a:t>
            </a:r>
            <a:r>
              <a:rPr lang="en-US" altLang="zh-CN" dirty="0" smtClean="0">
                <a:latin typeface="+mn-ea"/>
              </a:rPr>
              <a:t>this</a:t>
            </a:r>
            <a:r>
              <a:rPr lang="zh-CN" altLang="en-US" dirty="0" smtClean="0">
                <a:latin typeface="+mn-ea"/>
              </a:rPr>
              <a:t>等，这些运算符将在后面章节中结合具体内容进行介绍。</a:t>
            </a:r>
          </a:p>
        </p:txBody>
      </p:sp>
    </p:spTree>
    <p:extLst>
      <p:ext uri="{BB962C8B-B14F-4D97-AF65-F5344CB8AC3E}">
        <p14:creationId xmlns:p14="http://schemas.microsoft.com/office/powerpoint/2010/main" val="3453254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21669" y="260350"/>
            <a:ext cx="8393112"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6.2.4  </a:t>
            </a:r>
            <a:r>
              <a:rPr lang="zh-CN" altLang="en-US" dirty="0">
                <a:latin typeface="+mj-ea"/>
              </a:rPr>
              <a:t>数据类型转换</a:t>
            </a:r>
          </a:p>
        </p:txBody>
      </p:sp>
      <p:sp>
        <p:nvSpPr>
          <p:cNvPr id="134147" name="Rectangle 3"/>
          <p:cNvSpPr>
            <a:spLocks noGrp="1" noChangeArrowheads="1"/>
          </p:cNvSpPr>
          <p:nvPr>
            <p:ph type="body" idx="1"/>
          </p:nvPr>
        </p:nvSpPr>
        <p:spPr>
          <a:xfrm>
            <a:off x="1921669" y="939801"/>
            <a:ext cx="8388350" cy="1274763"/>
          </a:xfrm>
        </p:spPr>
        <p:txBody>
          <a:bodyPr/>
          <a:lstStyle/>
          <a:p>
            <a:pPr marL="0" indent="0">
              <a:buNone/>
              <a:defRPr/>
            </a:pPr>
            <a:r>
              <a:rPr lang="fr-FR" altLang="zh-CN" b="1" dirty="0" smtClean="0">
                <a:effectLst/>
                <a:latin typeface="+mn-ea"/>
              </a:rPr>
              <a:t>1. Number()</a:t>
            </a:r>
            <a:endParaRPr lang="zh-CN" altLang="zh-CN" b="1" dirty="0" smtClean="0">
              <a:effectLst/>
              <a:latin typeface="+mn-ea"/>
            </a:endParaRPr>
          </a:p>
          <a:p>
            <a:pPr marL="0" indent="0">
              <a:buNone/>
              <a:defRPr/>
            </a:pPr>
            <a:r>
              <a:rPr lang="en-US" altLang="zh-CN" dirty="0" smtClean="0">
                <a:effectLst/>
                <a:latin typeface="+mn-ea"/>
              </a:rPr>
              <a:t>Number() </a:t>
            </a:r>
            <a:r>
              <a:rPr lang="zh-CN" altLang="zh-CN" dirty="0" smtClean="0">
                <a:effectLst/>
                <a:latin typeface="+mn-ea"/>
              </a:rPr>
              <a:t>函数用于把将任意类型的值转换为数值。如果对象的值无法转换为数值，那么</a:t>
            </a:r>
            <a:r>
              <a:rPr lang="en-US" altLang="zh-CN" dirty="0" smtClean="0">
                <a:effectLst/>
                <a:latin typeface="+mn-ea"/>
              </a:rPr>
              <a:t> Number() </a:t>
            </a:r>
            <a:r>
              <a:rPr lang="zh-CN" altLang="zh-CN" dirty="0" smtClean="0">
                <a:effectLst/>
                <a:latin typeface="+mn-ea"/>
              </a:rPr>
              <a:t>函数返回</a:t>
            </a:r>
            <a:r>
              <a:rPr lang="en-US" altLang="zh-CN" dirty="0" smtClean="0">
                <a:effectLst/>
                <a:latin typeface="+mn-ea"/>
              </a:rPr>
              <a:t> </a:t>
            </a:r>
            <a:r>
              <a:rPr lang="en-US" altLang="zh-CN" dirty="0" err="1" smtClean="0">
                <a:effectLst/>
                <a:latin typeface="+mn-ea"/>
              </a:rPr>
              <a:t>NaN</a:t>
            </a:r>
            <a:r>
              <a:rPr lang="zh-CN" altLang="en-US" dirty="0" smtClean="0">
                <a:effectLst/>
                <a:latin typeface="+mn-ea"/>
              </a:rPr>
              <a:t>。</a:t>
            </a:r>
            <a:endParaRPr lang="zh-CN" altLang="en-US" b="1" dirty="0" smtClean="0">
              <a:latin typeface="+mn-ea"/>
            </a:endParaRP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41" y="2276872"/>
            <a:ext cx="7734300"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628120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a:xfrm>
            <a:off x="1417862" y="228600"/>
            <a:ext cx="8882634" cy="464096"/>
          </a:xfrm>
        </p:spPr>
        <p:txBody>
          <a:bodyPr/>
          <a:lstStyle/>
          <a:p>
            <a:pPr eaLnBrk="1" hangingPunct="1">
              <a:defRPr/>
            </a:pPr>
            <a:r>
              <a:rPr lang="en-US" altLang="zh-CN" dirty="0">
                <a:latin typeface="+mj-ea"/>
              </a:rPr>
              <a:t>6</a:t>
            </a:r>
            <a:r>
              <a:rPr lang="en-US" altLang="zh-CN" dirty="0" smtClean="0">
                <a:latin typeface="+mj-ea"/>
              </a:rPr>
              <a:t>.1  </a:t>
            </a:r>
            <a:r>
              <a:rPr lang="zh-CN" altLang="en-US" dirty="0">
                <a:latin typeface="+mj-ea"/>
              </a:rPr>
              <a:t>初识</a:t>
            </a:r>
            <a:r>
              <a:rPr lang="en-US" altLang="zh-CN" dirty="0" smtClean="0">
                <a:latin typeface="+mj-ea"/>
              </a:rPr>
              <a:t>JavaScript</a:t>
            </a:r>
            <a:endParaRPr lang="zh-CN" altLang="en-US" dirty="0" smtClean="0">
              <a:latin typeface="+mj-ea"/>
            </a:endParaRPr>
          </a:p>
        </p:txBody>
      </p:sp>
      <p:sp>
        <p:nvSpPr>
          <p:cNvPr id="33797" name="Rectangle 5"/>
          <p:cNvSpPr>
            <a:spLocks noGrp="1" noChangeArrowheads="1"/>
          </p:cNvSpPr>
          <p:nvPr>
            <p:ph type="body" idx="1"/>
          </p:nvPr>
        </p:nvSpPr>
        <p:spPr>
          <a:xfrm>
            <a:off x="1850231" y="981075"/>
            <a:ext cx="8820150" cy="5189538"/>
          </a:xfrm>
        </p:spPr>
        <p:txBody>
          <a:bodyPr/>
          <a:lstStyle/>
          <a:p>
            <a:pPr marL="0" indent="0">
              <a:buNone/>
              <a:defRPr/>
            </a:pPr>
            <a:r>
              <a:rPr kumimoji="1" lang="en-US" altLang="zh-CN" b="1" dirty="0" smtClean="0">
                <a:solidFill>
                  <a:schemeClr val="accent1"/>
                </a:solidFill>
                <a:latin typeface="+mn-ea"/>
              </a:rPr>
              <a:t>6.1.2 JavaScript</a:t>
            </a:r>
            <a:r>
              <a:rPr kumimoji="1" lang="zh-CN" altLang="en-US" b="1" dirty="0" smtClean="0">
                <a:solidFill>
                  <a:schemeClr val="accent1"/>
                </a:solidFill>
                <a:latin typeface="+mn-ea"/>
              </a:rPr>
              <a:t>的使用</a:t>
            </a:r>
            <a:endParaRPr kumimoji="1" lang="zh-CN" altLang="zh-CN" b="1" dirty="0" smtClean="0">
              <a:solidFill>
                <a:schemeClr val="accent1"/>
              </a:solidFill>
              <a:latin typeface="+mn-ea"/>
            </a:endParaRPr>
          </a:p>
          <a:p>
            <a:pPr marL="0" indent="0">
              <a:buNone/>
              <a:defRPr/>
            </a:pPr>
            <a:r>
              <a:rPr lang="fr-FR" altLang="zh-CN" b="1" dirty="0" smtClean="0">
                <a:effectLst/>
                <a:latin typeface="+mn-ea"/>
              </a:rPr>
              <a:t>1. </a:t>
            </a:r>
            <a:r>
              <a:rPr lang="zh-CN" altLang="zh-CN" b="1" dirty="0" smtClean="0">
                <a:effectLst/>
                <a:latin typeface="+mn-ea"/>
              </a:rPr>
              <a:t>嵌入到</a:t>
            </a:r>
            <a:r>
              <a:rPr lang="fr-FR" altLang="zh-CN" b="1" dirty="0" smtClean="0">
                <a:effectLst/>
                <a:latin typeface="+mn-ea"/>
              </a:rPr>
              <a:t>&lt;script&gt;&lt;/script&gt;</a:t>
            </a:r>
            <a:r>
              <a:rPr lang="zh-CN" altLang="zh-CN" b="1" dirty="0" smtClean="0">
                <a:effectLst/>
                <a:latin typeface="+mn-ea"/>
              </a:rPr>
              <a:t>标签对</a:t>
            </a:r>
          </a:p>
          <a:p>
            <a:pPr marL="0" indent="0">
              <a:buNone/>
              <a:defRPr/>
            </a:pPr>
            <a:r>
              <a:rPr kumimoji="1" lang="zh-CN" altLang="en-US" dirty="0" smtClean="0">
                <a:effectLst/>
                <a:latin typeface="+mn-ea"/>
              </a:rPr>
              <a:t>把 </a:t>
            </a:r>
            <a:r>
              <a:rPr kumimoji="1" lang="en-US" altLang="zh-CN" dirty="0" smtClean="0">
                <a:effectLst/>
                <a:latin typeface="+mn-ea"/>
              </a:rPr>
              <a:t>JavaScript </a:t>
            </a:r>
            <a:r>
              <a:rPr kumimoji="1" lang="zh-CN" altLang="en-US" dirty="0" smtClean="0">
                <a:effectLst/>
                <a:latin typeface="+mn-ea"/>
              </a:rPr>
              <a:t>脚本插入</a:t>
            </a:r>
            <a:r>
              <a:rPr kumimoji="1" lang="en-US" altLang="zh-CN" dirty="0" smtClean="0">
                <a:effectLst/>
                <a:latin typeface="+mn-ea"/>
              </a:rPr>
              <a:t>HTML </a:t>
            </a:r>
            <a:r>
              <a:rPr kumimoji="1" lang="zh-CN" altLang="en-US" dirty="0" smtClean="0">
                <a:effectLst/>
                <a:latin typeface="+mn-ea"/>
              </a:rPr>
              <a:t>页面中的格式为</a:t>
            </a:r>
          </a:p>
          <a:p>
            <a:pPr marL="0" indent="0">
              <a:buNone/>
              <a:defRPr/>
            </a:pPr>
            <a:r>
              <a:rPr kumimoji="1" lang="zh-CN" altLang="en-US" b="1" dirty="0" smtClean="0">
                <a:effectLst/>
                <a:latin typeface="+mn-ea"/>
              </a:rPr>
              <a:t>    </a:t>
            </a:r>
            <a:r>
              <a:rPr kumimoji="1" lang="en-US" altLang="zh-CN" b="1" dirty="0" smtClean="0">
                <a:effectLst/>
                <a:latin typeface="+mn-ea"/>
              </a:rPr>
              <a:t>&lt;script type="text/</a:t>
            </a:r>
            <a:r>
              <a:rPr kumimoji="1" lang="en-US" altLang="zh-CN" b="1" dirty="0" err="1" smtClean="0">
                <a:effectLst/>
                <a:latin typeface="+mn-ea"/>
              </a:rPr>
              <a:t>javascript</a:t>
            </a:r>
            <a:r>
              <a:rPr kumimoji="1" lang="en-US" altLang="zh-CN" b="1" dirty="0" smtClean="0">
                <a:effectLst/>
                <a:latin typeface="+mn-ea"/>
              </a:rPr>
              <a:t>"&gt;</a:t>
            </a:r>
          </a:p>
          <a:p>
            <a:pPr marL="0" indent="0">
              <a:buNone/>
              <a:defRPr/>
            </a:pPr>
            <a:r>
              <a:rPr kumimoji="1" lang="en-US" altLang="zh-CN" b="1" dirty="0" smtClean="0">
                <a:effectLst/>
                <a:latin typeface="+mn-ea"/>
              </a:rPr>
              <a:t>      JavaScript</a:t>
            </a:r>
            <a:r>
              <a:rPr kumimoji="1" lang="zh-CN" altLang="en-US" b="1" dirty="0" smtClean="0">
                <a:effectLst/>
                <a:latin typeface="+mn-ea"/>
              </a:rPr>
              <a:t>语言代码</a:t>
            </a:r>
            <a:r>
              <a:rPr kumimoji="1" lang="en-US" altLang="zh-CN" b="1" dirty="0" smtClean="0">
                <a:effectLst/>
                <a:latin typeface="+mn-ea"/>
              </a:rPr>
              <a:t>;</a:t>
            </a:r>
          </a:p>
          <a:p>
            <a:pPr marL="0" indent="0">
              <a:buNone/>
              <a:defRPr/>
            </a:pPr>
            <a:r>
              <a:rPr kumimoji="1" lang="en-US" altLang="zh-CN" b="1" dirty="0" smtClean="0">
                <a:effectLst/>
                <a:latin typeface="+mn-ea"/>
              </a:rPr>
              <a:t>      JavaScript</a:t>
            </a:r>
            <a:r>
              <a:rPr kumimoji="1" lang="zh-CN" altLang="en-US" b="1" dirty="0" smtClean="0">
                <a:effectLst/>
                <a:latin typeface="+mn-ea"/>
              </a:rPr>
              <a:t>语言代码</a:t>
            </a:r>
            <a:r>
              <a:rPr kumimoji="1" lang="en-US" altLang="zh-CN" b="1" dirty="0" smtClean="0">
                <a:effectLst/>
                <a:latin typeface="+mn-ea"/>
              </a:rPr>
              <a:t>;</a:t>
            </a:r>
          </a:p>
          <a:p>
            <a:pPr marL="0" indent="0">
              <a:buNone/>
              <a:defRPr/>
            </a:pPr>
            <a:r>
              <a:rPr kumimoji="1" lang="en-US" altLang="zh-CN" b="1" dirty="0" smtClean="0">
                <a:effectLst/>
                <a:latin typeface="+mn-ea"/>
              </a:rPr>
              <a:t>        …</a:t>
            </a:r>
          </a:p>
          <a:p>
            <a:pPr marL="0" indent="0">
              <a:buNone/>
              <a:defRPr/>
            </a:pPr>
            <a:r>
              <a:rPr kumimoji="1" lang="en-US" altLang="zh-CN" b="1" dirty="0" smtClean="0">
                <a:effectLst/>
                <a:latin typeface="+mn-ea"/>
              </a:rPr>
              <a:t>    &lt;/script&gt;</a:t>
            </a:r>
          </a:p>
          <a:p>
            <a:pPr marL="0" indent="0">
              <a:buNone/>
              <a:defRPr/>
            </a:pPr>
            <a:endParaRPr kumimoji="1" lang="en-US" altLang="zh-CN" b="1" dirty="0" smtClean="0">
              <a:effectLst/>
              <a:latin typeface="+mn-ea"/>
            </a:endParaRPr>
          </a:p>
          <a:p>
            <a:pPr marL="0" indent="0">
              <a:buNone/>
              <a:defRPr/>
            </a:pPr>
            <a:r>
              <a:rPr kumimoji="1" lang="zh-CN" altLang="en-US" dirty="0" smtClean="0">
                <a:effectLst/>
                <a:latin typeface="+mn-ea"/>
              </a:rPr>
              <a:t>可以在</a:t>
            </a:r>
            <a:r>
              <a:rPr kumimoji="1" lang="en-US" altLang="zh-CN" dirty="0" smtClean="0">
                <a:effectLst/>
                <a:latin typeface="+mn-ea"/>
              </a:rPr>
              <a:t>&lt;head&gt;&lt;/head&gt;</a:t>
            </a:r>
            <a:r>
              <a:rPr kumimoji="1" lang="zh-CN" altLang="en-US" dirty="0" smtClean="0">
                <a:effectLst/>
                <a:latin typeface="+mn-ea"/>
              </a:rPr>
              <a:t>或</a:t>
            </a:r>
            <a:r>
              <a:rPr kumimoji="1" lang="en-US" altLang="zh-CN" dirty="0" smtClean="0">
                <a:effectLst/>
                <a:latin typeface="+mn-ea"/>
              </a:rPr>
              <a:t>&lt;body&gt;&lt;/body&gt;</a:t>
            </a:r>
            <a:r>
              <a:rPr kumimoji="1" lang="zh-CN" altLang="en-US" dirty="0" smtClean="0">
                <a:effectLst/>
                <a:latin typeface="+mn-ea"/>
              </a:rPr>
              <a:t>中的任何地方嵌入</a:t>
            </a:r>
            <a:r>
              <a:rPr kumimoji="1" lang="en-US" altLang="zh-CN" dirty="0" smtClean="0">
                <a:effectLst/>
                <a:latin typeface="+mn-ea"/>
              </a:rPr>
              <a:t>&lt;script&gt;&lt;/script&gt;</a:t>
            </a:r>
            <a:r>
              <a:rPr lang="zh-CN" altLang="zh-CN" dirty="0" smtClean="0">
                <a:effectLst/>
                <a:latin typeface="+mn-ea"/>
              </a:rPr>
              <a:t>标签</a:t>
            </a:r>
            <a:r>
              <a:rPr kumimoji="1" lang="zh-CN" altLang="en-US" dirty="0" smtClean="0">
                <a:effectLst/>
                <a:latin typeface="+mn-ea"/>
              </a:rPr>
              <a:t>对，在多数情况下应放到</a:t>
            </a:r>
            <a:r>
              <a:rPr kumimoji="1" lang="en-US" altLang="zh-CN" dirty="0" smtClean="0">
                <a:effectLst/>
                <a:latin typeface="+mn-ea"/>
              </a:rPr>
              <a:t>&lt;head&gt;&lt;/head&gt;</a:t>
            </a:r>
            <a:r>
              <a:rPr kumimoji="1" lang="zh-CN" altLang="en-US" dirty="0" smtClean="0">
                <a:effectLst/>
                <a:latin typeface="+mn-ea"/>
              </a:rPr>
              <a:t>中，这样可以使</a:t>
            </a:r>
            <a:r>
              <a:rPr kumimoji="1" lang="en-US" altLang="zh-CN" dirty="0" smtClean="0">
                <a:effectLst/>
                <a:latin typeface="+mn-ea"/>
              </a:rPr>
              <a:t>JavaScript</a:t>
            </a:r>
            <a:r>
              <a:rPr kumimoji="1" lang="zh-CN" altLang="en-US" dirty="0" smtClean="0">
                <a:effectLst/>
                <a:latin typeface="+mn-ea"/>
              </a:rPr>
              <a:t>程序代码先于其他代码被加载执行。</a:t>
            </a:r>
            <a:r>
              <a:rPr kumimoji="1" lang="zh-CN" altLang="en-US" dirty="0" smtClean="0">
                <a:latin typeface="+mn-ea"/>
              </a:rPr>
              <a:t> </a:t>
            </a:r>
          </a:p>
        </p:txBody>
      </p:sp>
    </p:spTree>
    <p:extLst>
      <p:ext uri="{BB962C8B-B14F-4D97-AF65-F5344CB8AC3E}">
        <p14:creationId xmlns:p14="http://schemas.microsoft.com/office/powerpoint/2010/main" val="413736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21669" y="260350"/>
            <a:ext cx="8393112"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6.2.4  </a:t>
            </a:r>
            <a:r>
              <a:rPr lang="zh-CN" altLang="en-US" dirty="0">
                <a:latin typeface="+mj-ea"/>
              </a:rPr>
              <a:t>数据类型转换</a:t>
            </a:r>
          </a:p>
        </p:txBody>
      </p:sp>
      <p:sp>
        <p:nvSpPr>
          <p:cNvPr id="61443" name="Rectangle 3"/>
          <p:cNvSpPr>
            <a:spLocks noGrp="1" noChangeArrowheads="1"/>
          </p:cNvSpPr>
          <p:nvPr>
            <p:ph type="body" idx="1"/>
          </p:nvPr>
        </p:nvSpPr>
        <p:spPr>
          <a:xfrm>
            <a:off x="1561877" y="765177"/>
            <a:ext cx="9361040" cy="5688160"/>
          </a:xfrm>
        </p:spPr>
        <p:txBody>
          <a:bodyPr/>
          <a:lstStyle/>
          <a:p>
            <a:pPr marL="0" indent="0">
              <a:buNone/>
            </a:pPr>
            <a:r>
              <a:rPr lang="fr-FR" altLang="zh-CN" b="1" dirty="0">
                <a:latin typeface="+mn-ea"/>
              </a:rPr>
              <a:t>2</a:t>
            </a:r>
            <a:r>
              <a:rPr lang="zh-CN" altLang="zh-CN" b="1" dirty="0">
                <a:latin typeface="+mn-ea"/>
              </a:rPr>
              <a:t>．</a:t>
            </a:r>
            <a:r>
              <a:rPr lang="fr-FR" altLang="zh-CN" b="1" dirty="0">
                <a:latin typeface="+mn-ea"/>
              </a:rPr>
              <a:t>parseInt()</a:t>
            </a:r>
            <a:r>
              <a:rPr lang="zh-CN" altLang="zh-CN" b="1" dirty="0">
                <a:latin typeface="+mn-ea"/>
              </a:rPr>
              <a:t>和</a:t>
            </a:r>
            <a:r>
              <a:rPr lang="fr-FR" altLang="zh-CN" b="1" dirty="0">
                <a:latin typeface="+mn-ea"/>
              </a:rPr>
              <a:t>parseFloat()</a:t>
            </a:r>
            <a:endParaRPr lang="zh-CN" altLang="zh-CN" b="1" dirty="0">
              <a:latin typeface="+mn-ea"/>
            </a:endParaRPr>
          </a:p>
          <a:p>
            <a:pPr marL="0" indent="0">
              <a:buNone/>
            </a:pPr>
            <a:r>
              <a:rPr lang="en-US" altLang="zh-CN" dirty="0" err="1">
                <a:latin typeface="+mn-ea"/>
              </a:rPr>
              <a:t>parseInt</a:t>
            </a:r>
            <a:r>
              <a:rPr lang="en-US" altLang="zh-CN" dirty="0">
                <a:latin typeface="+mn-ea"/>
              </a:rPr>
              <a:t>()</a:t>
            </a:r>
            <a:r>
              <a:rPr lang="zh-CN" altLang="zh-CN" dirty="0">
                <a:latin typeface="+mn-ea"/>
              </a:rPr>
              <a:t>函数和</a:t>
            </a:r>
            <a:r>
              <a:rPr lang="en-US" altLang="zh-CN" dirty="0" err="1">
                <a:latin typeface="+mn-ea"/>
              </a:rPr>
              <a:t>parseFloat</a:t>
            </a:r>
            <a:r>
              <a:rPr lang="zh-CN" altLang="zh-CN" dirty="0">
                <a:latin typeface="+mn-ea"/>
              </a:rPr>
              <a:t>函数可以分别将字符串转化为整型数和浮点数。</a:t>
            </a: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endParaRPr lang="en-US" altLang="zh-CN" dirty="0">
              <a:latin typeface="+mn-ea"/>
            </a:endParaRPr>
          </a:p>
          <a:p>
            <a:pPr marL="0" indent="0">
              <a:buNone/>
            </a:pPr>
            <a:r>
              <a:rPr lang="zh-CN" altLang="zh-CN" b="1" dirty="0">
                <a:latin typeface="+mn-ea"/>
              </a:rPr>
              <a:t>说明：</a:t>
            </a:r>
            <a:r>
              <a:rPr lang="en-US" altLang="zh-CN" dirty="0" err="1">
                <a:latin typeface="+mn-ea"/>
              </a:rPr>
              <a:t>parseInt</a:t>
            </a:r>
            <a:r>
              <a:rPr lang="en-US" altLang="zh-CN" dirty="0">
                <a:latin typeface="+mn-ea"/>
              </a:rPr>
              <a:t>()</a:t>
            </a:r>
            <a:r>
              <a:rPr lang="zh-CN" altLang="zh-CN" dirty="0">
                <a:latin typeface="+mn-ea"/>
              </a:rPr>
              <a:t>也可以有第二个参数，该参数表示要解析的数字的基数。基数值介于</a:t>
            </a:r>
            <a:r>
              <a:rPr lang="en-US" altLang="zh-CN" dirty="0">
                <a:latin typeface="+mn-ea"/>
              </a:rPr>
              <a:t> 2 ~ 36 </a:t>
            </a:r>
            <a:r>
              <a:rPr lang="zh-CN" altLang="zh-CN" dirty="0">
                <a:latin typeface="+mn-ea"/>
              </a:rPr>
              <a:t>之间。如果省略该参数或其值为</a:t>
            </a:r>
            <a:r>
              <a:rPr lang="en-US" altLang="zh-CN" dirty="0">
                <a:latin typeface="+mn-ea"/>
              </a:rPr>
              <a:t> 0</a:t>
            </a:r>
            <a:r>
              <a:rPr lang="zh-CN" altLang="zh-CN" dirty="0">
                <a:latin typeface="+mn-ea"/>
              </a:rPr>
              <a:t>，则数字将以</a:t>
            </a:r>
            <a:r>
              <a:rPr lang="en-US" altLang="zh-CN" dirty="0">
                <a:latin typeface="+mn-ea"/>
              </a:rPr>
              <a:t> 10 </a:t>
            </a:r>
            <a:r>
              <a:rPr lang="zh-CN" altLang="zh-CN" dirty="0">
                <a:latin typeface="+mn-ea"/>
              </a:rPr>
              <a:t>为</a:t>
            </a:r>
            <a:r>
              <a:rPr lang="zh-CN" altLang="zh-CN" dirty="0" smtClean="0">
                <a:latin typeface="+mn-ea"/>
              </a:rPr>
              <a:t>基</a:t>
            </a:r>
            <a:r>
              <a:rPr lang="zh-CN" altLang="en-US" dirty="0" smtClean="0">
                <a:latin typeface="+mn-ea"/>
              </a:rPr>
              <a:t>数</a:t>
            </a:r>
            <a:r>
              <a:rPr lang="zh-CN" altLang="zh-CN" dirty="0" smtClean="0">
                <a:latin typeface="+mn-ea"/>
              </a:rPr>
              <a:t>来</a:t>
            </a:r>
            <a:r>
              <a:rPr lang="zh-CN" altLang="zh-CN" dirty="0">
                <a:latin typeface="+mn-ea"/>
              </a:rPr>
              <a:t>解析。如果它以 “</a:t>
            </a:r>
            <a:r>
              <a:rPr lang="en-US" altLang="zh-CN" dirty="0">
                <a:latin typeface="+mn-ea"/>
              </a:rPr>
              <a:t>0x</a:t>
            </a:r>
            <a:r>
              <a:rPr lang="zh-CN" altLang="zh-CN" dirty="0">
                <a:latin typeface="+mn-ea"/>
              </a:rPr>
              <a:t>” 或 “</a:t>
            </a:r>
            <a:r>
              <a:rPr lang="en-US" altLang="zh-CN" dirty="0">
                <a:latin typeface="+mn-ea"/>
              </a:rPr>
              <a:t>0X</a:t>
            </a:r>
            <a:r>
              <a:rPr lang="zh-CN" altLang="zh-CN" dirty="0">
                <a:latin typeface="+mn-ea"/>
              </a:rPr>
              <a:t>” 开头，将以</a:t>
            </a:r>
            <a:r>
              <a:rPr lang="en-US" altLang="zh-CN" dirty="0">
                <a:latin typeface="+mn-ea"/>
              </a:rPr>
              <a:t> 16 </a:t>
            </a:r>
            <a:r>
              <a:rPr lang="zh-CN" altLang="zh-CN" dirty="0">
                <a:latin typeface="+mn-ea"/>
              </a:rPr>
              <a:t>为基数。如果该参数小于</a:t>
            </a:r>
            <a:r>
              <a:rPr lang="en-US" altLang="zh-CN" dirty="0">
                <a:latin typeface="+mn-ea"/>
              </a:rPr>
              <a:t> 2 </a:t>
            </a:r>
            <a:r>
              <a:rPr lang="zh-CN" altLang="zh-CN" dirty="0">
                <a:latin typeface="+mn-ea"/>
              </a:rPr>
              <a:t>或者大于</a:t>
            </a:r>
            <a:r>
              <a:rPr lang="en-US" altLang="zh-CN" dirty="0">
                <a:latin typeface="+mn-ea"/>
              </a:rPr>
              <a:t> 36</a:t>
            </a:r>
            <a:r>
              <a:rPr lang="zh-CN" altLang="zh-CN" dirty="0">
                <a:latin typeface="+mn-ea"/>
              </a:rPr>
              <a:t>，则</a:t>
            </a:r>
            <a:r>
              <a:rPr lang="en-US" altLang="zh-CN" dirty="0">
                <a:latin typeface="+mn-ea"/>
              </a:rPr>
              <a:t> </a:t>
            </a:r>
            <a:r>
              <a:rPr lang="en-US" altLang="zh-CN" dirty="0" err="1">
                <a:latin typeface="+mn-ea"/>
              </a:rPr>
              <a:t>parseInt</a:t>
            </a:r>
            <a:r>
              <a:rPr lang="en-US" altLang="zh-CN" dirty="0">
                <a:latin typeface="+mn-ea"/>
              </a:rPr>
              <a:t>() </a:t>
            </a:r>
            <a:r>
              <a:rPr lang="zh-CN" altLang="zh-CN" dirty="0">
                <a:latin typeface="+mn-ea"/>
              </a:rPr>
              <a:t>将返回</a:t>
            </a:r>
            <a:r>
              <a:rPr lang="en-US" altLang="zh-CN" dirty="0">
                <a:latin typeface="+mn-ea"/>
              </a:rPr>
              <a:t> </a:t>
            </a:r>
            <a:r>
              <a:rPr lang="en-US" altLang="zh-CN" dirty="0" err="1">
                <a:latin typeface="+mn-ea"/>
              </a:rPr>
              <a:t>NaN</a:t>
            </a:r>
            <a:r>
              <a:rPr lang="zh-CN" altLang="zh-CN" dirty="0">
                <a:latin typeface="+mn-ea"/>
              </a:rPr>
              <a:t>。</a:t>
            </a:r>
          </a:p>
          <a:p>
            <a:pPr marL="0" indent="0">
              <a:buNone/>
            </a:pPr>
            <a:r>
              <a:rPr lang="zh-CN" altLang="zh-CN" dirty="0">
                <a:latin typeface="+mn-ea"/>
              </a:rPr>
              <a:t>例如：</a:t>
            </a:r>
            <a:r>
              <a:rPr lang="en-US" altLang="zh-CN" dirty="0" err="1">
                <a:solidFill>
                  <a:srgbClr val="0000FF"/>
                </a:solidFill>
                <a:latin typeface="+mn-ea"/>
              </a:rPr>
              <a:t>parseInt</a:t>
            </a:r>
            <a:r>
              <a:rPr lang="en-US" altLang="zh-CN" dirty="0">
                <a:solidFill>
                  <a:srgbClr val="0000FF"/>
                </a:solidFill>
                <a:latin typeface="+mn-ea"/>
              </a:rPr>
              <a:t>("1f",16)</a:t>
            </a:r>
            <a:r>
              <a:rPr lang="zh-CN" altLang="zh-CN" dirty="0">
                <a:solidFill>
                  <a:srgbClr val="0000FF"/>
                </a:solidFill>
                <a:latin typeface="+mn-ea"/>
              </a:rPr>
              <a:t>返回值为</a:t>
            </a:r>
            <a:r>
              <a:rPr lang="en-US" altLang="zh-CN" dirty="0">
                <a:solidFill>
                  <a:srgbClr val="0000FF"/>
                </a:solidFill>
                <a:latin typeface="+mn-ea"/>
              </a:rPr>
              <a:t>31</a:t>
            </a:r>
            <a:r>
              <a:rPr lang="zh-CN" altLang="zh-CN" dirty="0">
                <a:solidFill>
                  <a:srgbClr val="0000FF"/>
                </a:solidFill>
                <a:latin typeface="+mn-ea"/>
              </a:rPr>
              <a:t>。</a:t>
            </a:r>
          </a:p>
          <a:p>
            <a:pPr marL="0" indent="0">
              <a:buNone/>
            </a:pPr>
            <a:r>
              <a:rPr lang="en-US" altLang="zh-CN" dirty="0" err="1">
                <a:latin typeface="+mn-ea"/>
              </a:rPr>
              <a:t>parseFloat</a:t>
            </a:r>
            <a:r>
              <a:rPr lang="en-US" altLang="zh-CN" dirty="0">
                <a:latin typeface="+mn-ea"/>
              </a:rPr>
              <a:t>()</a:t>
            </a:r>
            <a:r>
              <a:rPr lang="zh-CN" altLang="zh-CN" dirty="0">
                <a:latin typeface="+mn-ea"/>
              </a:rPr>
              <a:t>和</a:t>
            </a:r>
            <a:r>
              <a:rPr lang="en-US" altLang="zh-CN" dirty="0" err="1">
                <a:latin typeface="+mn-ea"/>
              </a:rPr>
              <a:t>parsetInt</a:t>
            </a:r>
            <a:r>
              <a:rPr lang="en-US" altLang="zh-CN" dirty="0">
                <a:latin typeface="+mn-ea"/>
              </a:rPr>
              <a:t>()</a:t>
            </a:r>
            <a:r>
              <a:rPr lang="zh-CN" altLang="zh-CN" dirty="0">
                <a:latin typeface="+mn-ea"/>
              </a:rPr>
              <a:t>唯一区别是：</a:t>
            </a:r>
            <a:r>
              <a:rPr lang="en-US" altLang="zh-CN" dirty="0" err="1">
                <a:latin typeface="+mn-ea"/>
              </a:rPr>
              <a:t>parseFloat</a:t>
            </a:r>
            <a:r>
              <a:rPr lang="en-US" altLang="zh-CN" dirty="0">
                <a:latin typeface="+mn-ea"/>
              </a:rPr>
              <a:t>()</a:t>
            </a:r>
            <a:r>
              <a:rPr lang="zh-CN" altLang="zh-CN" dirty="0">
                <a:latin typeface="+mn-ea"/>
              </a:rPr>
              <a:t>会解析</a:t>
            </a:r>
            <a:r>
              <a:rPr lang="zh-CN" altLang="zh-CN" dirty="0" smtClean="0">
                <a:effectLst/>
                <a:latin typeface="+mn-ea"/>
              </a:rPr>
              <a:t>第一个小数点，遇到第二个就停止。</a:t>
            </a:r>
            <a:endParaRPr lang="zh-CN" altLang="zh-CN" dirty="0">
              <a:latin typeface="+mn-ea"/>
            </a:endParaRPr>
          </a:p>
          <a:p>
            <a:pPr marL="0" indent="0">
              <a:buNone/>
            </a:pPr>
            <a:r>
              <a:rPr lang="zh-CN" altLang="zh-CN" dirty="0">
                <a:latin typeface="+mn-ea"/>
              </a:rPr>
              <a:t>例如</a:t>
            </a:r>
            <a:r>
              <a:rPr lang="zh-CN" altLang="zh-CN" dirty="0">
                <a:solidFill>
                  <a:srgbClr val="0000FF"/>
                </a:solidFill>
                <a:latin typeface="+mn-ea"/>
              </a:rPr>
              <a:t>： </a:t>
            </a:r>
            <a:r>
              <a:rPr lang="en-US" altLang="zh-CN" dirty="0" err="1">
                <a:solidFill>
                  <a:srgbClr val="0000FF"/>
                </a:solidFill>
                <a:latin typeface="+mn-ea"/>
              </a:rPr>
              <a:t>parseIFloat</a:t>
            </a:r>
            <a:r>
              <a:rPr lang="en-US" altLang="zh-CN" dirty="0">
                <a:solidFill>
                  <a:srgbClr val="0000FF"/>
                </a:solidFill>
                <a:latin typeface="+mn-ea"/>
              </a:rPr>
              <a:t>("9.6.6")</a:t>
            </a:r>
            <a:r>
              <a:rPr lang="zh-CN" altLang="zh-CN" dirty="0">
                <a:solidFill>
                  <a:srgbClr val="0000FF"/>
                </a:solidFill>
                <a:latin typeface="+mn-ea"/>
              </a:rPr>
              <a:t>的返回值为</a:t>
            </a:r>
            <a:r>
              <a:rPr lang="en-US" altLang="zh-CN" dirty="0">
                <a:solidFill>
                  <a:srgbClr val="0000FF"/>
                </a:solidFill>
                <a:latin typeface="+mn-ea"/>
              </a:rPr>
              <a:t>9.6</a:t>
            </a:r>
            <a:r>
              <a:rPr lang="zh-CN" altLang="zh-CN" dirty="0">
                <a:solidFill>
                  <a:srgbClr val="0000FF"/>
                </a:solidFill>
                <a:latin typeface="+mn-ea"/>
              </a:rPr>
              <a:t>。</a:t>
            </a:r>
          </a:p>
          <a:p>
            <a:pPr marL="0" indent="0">
              <a:buNone/>
            </a:pPr>
            <a:endParaRPr lang="zh-CN" altLang="zh-CN" dirty="0" smtClean="0">
              <a:effectLst/>
              <a:latin typeface="+mn-ea"/>
            </a:endParaRPr>
          </a:p>
        </p:txBody>
      </p:sp>
      <p:pic>
        <p:nvPicPr>
          <p:cNvPr id="614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965" y="1484785"/>
            <a:ext cx="7136879" cy="225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1226069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21669" y="260350"/>
            <a:ext cx="8393112"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6.2.4  </a:t>
            </a:r>
            <a:r>
              <a:rPr lang="zh-CN" altLang="en-US" dirty="0">
                <a:latin typeface="+mj-ea"/>
              </a:rPr>
              <a:t>数据类型转换</a:t>
            </a:r>
          </a:p>
        </p:txBody>
      </p:sp>
      <p:sp>
        <p:nvSpPr>
          <p:cNvPr id="62467" name="Rectangle 3"/>
          <p:cNvSpPr>
            <a:spLocks noGrp="1" noChangeArrowheads="1"/>
          </p:cNvSpPr>
          <p:nvPr>
            <p:ph type="body" idx="1"/>
          </p:nvPr>
        </p:nvSpPr>
        <p:spPr>
          <a:xfrm>
            <a:off x="1633885" y="765177"/>
            <a:ext cx="8676134" cy="1223664"/>
          </a:xfrm>
        </p:spPr>
        <p:txBody>
          <a:bodyPr/>
          <a:lstStyle/>
          <a:p>
            <a:pPr marL="0" indent="0">
              <a:buNone/>
            </a:pPr>
            <a:r>
              <a:rPr lang="fr-FR" altLang="zh-CN" b="1" dirty="0" smtClean="0">
                <a:effectLst/>
                <a:latin typeface="+mn-ea"/>
              </a:rPr>
              <a:t>3</a:t>
            </a:r>
            <a:r>
              <a:rPr lang="zh-CN" altLang="zh-CN" b="1" dirty="0" smtClean="0">
                <a:effectLst/>
                <a:latin typeface="+mn-ea"/>
              </a:rPr>
              <a:t>．</a:t>
            </a:r>
            <a:r>
              <a:rPr lang="fr-FR" altLang="zh-CN" b="1" dirty="0" smtClean="0">
                <a:effectLst/>
                <a:latin typeface="+mn-ea"/>
              </a:rPr>
              <a:t>String()</a:t>
            </a:r>
            <a:r>
              <a:rPr lang="zh-CN" altLang="zh-CN" b="1" dirty="0" smtClean="0">
                <a:effectLst/>
                <a:latin typeface="+mn-ea"/>
              </a:rPr>
              <a:t>和</a:t>
            </a:r>
            <a:r>
              <a:rPr lang="fr-FR" altLang="zh-CN" b="1" dirty="0" smtClean="0">
                <a:effectLst/>
                <a:latin typeface="+mn-ea"/>
              </a:rPr>
              <a:t>Boolean()</a:t>
            </a:r>
            <a:endParaRPr lang="zh-CN" altLang="zh-CN" b="1" dirty="0" smtClean="0">
              <a:effectLst/>
              <a:latin typeface="+mn-ea"/>
            </a:endParaRPr>
          </a:p>
          <a:p>
            <a:pPr marL="0" indent="0">
              <a:buNone/>
            </a:pPr>
            <a:r>
              <a:rPr lang="en-US" altLang="zh-CN" dirty="0" smtClean="0">
                <a:effectLst/>
                <a:latin typeface="+mn-ea"/>
              </a:rPr>
              <a:t>String() </a:t>
            </a:r>
            <a:r>
              <a:rPr lang="zh-CN" altLang="zh-CN" dirty="0" smtClean="0">
                <a:effectLst/>
                <a:latin typeface="+mn-ea"/>
              </a:rPr>
              <a:t>函数把对象的值转换为字符串。而</a:t>
            </a:r>
            <a:r>
              <a:rPr lang="en-US" altLang="zh-CN" dirty="0" smtClean="0">
                <a:effectLst/>
                <a:latin typeface="+mn-ea"/>
              </a:rPr>
              <a:t>Boolean()</a:t>
            </a:r>
            <a:r>
              <a:rPr lang="zh-CN" altLang="zh-CN" dirty="0" smtClean="0">
                <a:effectLst/>
                <a:latin typeface="+mn-ea"/>
              </a:rPr>
              <a:t>函数把对象的值转换为布尔值。</a:t>
            </a:r>
          </a:p>
          <a:p>
            <a:pPr marL="0" indent="0">
              <a:buNone/>
            </a:pPr>
            <a:endParaRPr lang="zh-CN" altLang="zh-CN" dirty="0" smtClean="0">
              <a:effectLst/>
              <a:latin typeface="+mn-ea"/>
            </a:endParaRPr>
          </a:p>
        </p:txBody>
      </p:sp>
      <p:sp>
        <p:nvSpPr>
          <p:cNvPr id="62468" name="AutoShape 5"/>
          <p:cNvSpPr>
            <a:spLocks noChangeArrowheads="1"/>
          </p:cNvSpPr>
          <p:nvPr/>
        </p:nvSpPr>
        <p:spPr bwMode="gray">
          <a:xfrm>
            <a:off x="1925373" y="2053980"/>
            <a:ext cx="5183187" cy="39592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test1= Boolean(1);</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test2=Boolean(0);</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test3=Boolean(true);</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test4=Boolean(false);</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test5=12345;</a:t>
            </a:r>
          </a:p>
          <a:p>
            <a:pPr algn="l" eaLnBrk="1" hangingPunct="1"/>
            <a:r>
              <a:rPr kumimoji="1" lang="en-US" altLang="en-US" sz="2000" dirty="0">
                <a:solidFill>
                  <a:schemeClr val="accent2"/>
                </a:solidFill>
                <a:latin typeface="Arial" panose="020B0604020202020204" pitchFamily="34" charset="0"/>
              </a:rPr>
              <a:t>	console.log(test1,String(test1));</a:t>
            </a:r>
          </a:p>
          <a:p>
            <a:pPr algn="l" eaLnBrk="1" hangingPunct="1"/>
            <a:r>
              <a:rPr kumimoji="1" lang="en-US" altLang="en-US" sz="2000" dirty="0">
                <a:solidFill>
                  <a:schemeClr val="accent2"/>
                </a:solidFill>
                <a:latin typeface="Arial" panose="020B0604020202020204" pitchFamily="34" charset="0"/>
              </a:rPr>
              <a:t>	console.log(test2,String(test2));</a:t>
            </a:r>
          </a:p>
          <a:p>
            <a:pPr algn="l" eaLnBrk="1" hangingPunct="1"/>
            <a:r>
              <a:rPr kumimoji="1" lang="en-US" altLang="en-US" sz="2000" dirty="0">
                <a:solidFill>
                  <a:schemeClr val="accent2"/>
                </a:solidFill>
                <a:latin typeface="Arial" panose="020B0604020202020204" pitchFamily="34" charset="0"/>
              </a:rPr>
              <a:t>	console.log(test3,String(test3));</a:t>
            </a:r>
          </a:p>
          <a:p>
            <a:pPr algn="l" eaLnBrk="1" hangingPunct="1"/>
            <a:r>
              <a:rPr kumimoji="1" lang="en-US" altLang="en-US" sz="2000" dirty="0">
                <a:solidFill>
                  <a:schemeClr val="accent2"/>
                </a:solidFill>
                <a:latin typeface="Arial" panose="020B0604020202020204" pitchFamily="34" charset="0"/>
              </a:rPr>
              <a:t>	console.log(test4,String(test4));</a:t>
            </a:r>
          </a:p>
          <a:p>
            <a:pPr algn="l" eaLnBrk="1" hangingPunct="1"/>
            <a:r>
              <a:rPr kumimoji="1" lang="en-US" altLang="en-US" sz="2000" dirty="0">
                <a:solidFill>
                  <a:schemeClr val="accent2"/>
                </a:solidFill>
                <a:latin typeface="Arial" panose="020B0604020202020204" pitchFamily="34" charset="0"/>
              </a:rPr>
              <a:t>	console.log(test5,String(test5));</a:t>
            </a:r>
          </a:p>
          <a:p>
            <a:pPr algn="l" eaLnBrk="1" hangingPunct="1"/>
            <a:r>
              <a:rPr kumimoji="1" lang="en-US" altLang="en-US" sz="2000" dirty="0">
                <a:solidFill>
                  <a:schemeClr val="accent2"/>
                </a:solidFill>
                <a:latin typeface="Arial" panose="020B0604020202020204" pitchFamily="34" charset="0"/>
              </a:rPr>
              <a:t>&lt;/script&gt;</a:t>
            </a:r>
          </a:p>
        </p:txBody>
      </p:sp>
      <p:pic>
        <p:nvPicPr>
          <p:cNvPr id="6246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859" y="2485780"/>
            <a:ext cx="28003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4969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1921669" y="260350"/>
            <a:ext cx="8393112"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6.2.4  </a:t>
            </a:r>
            <a:r>
              <a:rPr lang="zh-CN" altLang="en-US" dirty="0">
                <a:latin typeface="+mj-ea"/>
              </a:rPr>
              <a:t>数据类型转换</a:t>
            </a:r>
          </a:p>
        </p:txBody>
      </p:sp>
      <p:sp>
        <p:nvSpPr>
          <p:cNvPr id="63491" name="Rectangle 3"/>
          <p:cNvSpPr>
            <a:spLocks noGrp="1" noChangeArrowheads="1"/>
          </p:cNvSpPr>
          <p:nvPr>
            <p:ph type="body" idx="1"/>
          </p:nvPr>
        </p:nvSpPr>
        <p:spPr>
          <a:xfrm>
            <a:off x="1345853" y="765176"/>
            <a:ext cx="8964166" cy="1717675"/>
          </a:xfrm>
        </p:spPr>
        <p:txBody>
          <a:bodyPr/>
          <a:lstStyle/>
          <a:p>
            <a:pPr marL="0" indent="0">
              <a:buNone/>
            </a:pPr>
            <a:r>
              <a:rPr lang="fr-FR" altLang="zh-CN" b="1" dirty="0" smtClean="0">
                <a:effectLst/>
                <a:latin typeface="+mn-ea"/>
              </a:rPr>
              <a:t>4</a:t>
            </a:r>
            <a:r>
              <a:rPr lang="zh-CN" altLang="zh-CN" b="1" dirty="0" smtClean="0">
                <a:effectLst/>
                <a:latin typeface="+mn-ea"/>
              </a:rPr>
              <a:t>．隐式类型转换</a:t>
            </a:r>
          </a:p>
          <a:p>
            <a:pPr marL="0" indent="0">
              <a:buNone/>
            </a:pPr>
            <a:r>
              <a:rPr lang="zh-CN" altLang="zh-CN" dirty="0" smtClean="0">
                <a:effectLst/>
                <a:latin typeface="+mn-ea"/>
              </a:rPr>
              <a:t>隐式类型转行又称为自动转换，主要利用</a:t>
            </a:r>
            <a:r>
              <a:rPr lang="en-US" altLang="zh-CN" dirty="0" smtClean="0">
                <a:effectLst/>
                <a:latin typeface="+mn-ea"/>
              </a:rPr>
              <a:t>JS</a:t>
            </a:r>
            <a:r>
              <a:rPr lang="zh-CN" altLang="zh-CN" dirty="0" smtClean="0">
                <a:effectLst/>
                <a:latin typeface="+mn-ea"/>
              </a:rPr>
              <a:t>中的运算符进行转换，常见的相关运算符及转换特点如表</a:t>
            </a:r>
            <a:r>
              <a:rPr lang="en-US" altLang="zh-CN" dirty="0" smtClean="0">
                <a:effectLst/>
                <a:latin typeface="+mn-ea"/>
              </a:rPr>
              <a:t>6-14</a:t>
            </a:r>
            <a:r>
              <a:rPr lang="zh-CN" altLang="zh-CN" dirty="0" smtClean="0">
                <a:effectLst/>
                <a:latin typeface="+mn-ea"/>
              </a:rPr>
              <a:t>所示。</a:t>
            </a:r>
          </a:p>
          <a:p>
            <a:pPr marL="0" indent="0">
              <a:buNone/>
            </a:pPr>
            <a:endParaRPr lang="zh-CN" altLang="zh-CN" dirty="0" smtClean="0">
              <a:effectLst/>
              <a:latin typeface="+mn-ea"/>
            </a:endParaRPr>
          </a:p>
        </p:txBody>
      </p:sp>
      <p:pic>
        <p:nvPicPr>
          <p:cNvPr id="634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941" y="1916832"/>
            <a:ext cx="7762875"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94166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6.3  </a:t>
            </a:r>
            <a:r>
              <a:rPr lang="zh-CN" altLang="en-US" dirty="0">
                <a:latin typeface="+mj-ea"/>
              </a:rPr>
              <a:t>操作浏览器对象属性及</a:t>
            </a:r>
            <a:r>
              <a:rPr lang="en-US" altLang="zh-CN" dirty="0">
                <a:latin typeface="+mj-ea"/>
              </a:rPr>
              <a:t>CSS</a:t>
            </a:r>
            <a:r>
              <a:rPr lang="zh-CN" altLang="en-US" dirty="0" smtClean="0">
                <a:latin typeface="+mj-ea"/>
              </a:rPr>
              <a:t>样式</a:t>
            </a:r>
            <a:endParaRPr lang="zh-CN" altLang="en-US" dirty="0">
              <a:latin typeface="+mj-ea"/>
            </a:endParaRPr>
          </a:p>
        </p:txBody>
      </p:sp>
      <p:sp>
        <p:nvSpPr>
          <p:cNvPr id="64515" name="Rectangle 3"/>
          <p:cNvSpPr>
            <a:spLocks noGrp="1" noChangeArrowheads="1"/>
          </p:cNvSpPr>
          <p:nvPr>
            <p:ph type="body" idx="1"/>
          </p:nvPr>
        </p:nvSpPr>
        <p:spPr>
          <a:xfrm>
            <a:off x="1633885" y="836614"/>
            <a:ext cx="9217024" cy="5508625"/>
          </a:xfrm>
        </p:spPr>
        <p:txBody>
          <a:bodyPr/>
          <a:lstStyle/>
          <a:p>
            <a:pPr eaLnBrk="1" hangingPunct="1">
              <a:buFont typeface="Wingdings" panose="05000000000000000000" pitchFamily="2" charset="2"/>
              <a:buNone/>
            </a:pPr>
            <a:r>
              <a:rPr kumimoji="1" lang="en-US" altLang="zh-CN" b="1" dirty="0">
                <a:solidFill>
                  <a:schemeClr val="accent1"/>
                </a:solidFill>
                <a:latin typeface="+mn-ea"/>
              </a:rPr>
              <a:t>6.3.1	</a:t>
            </a:r>
            <a:r>
              <a:rPr kumimoji="1" lang="zh-CN" altLang="en-US" b="1" dirty="0">
                <a:solidFill>
                  <a:schemeClr val="accent1"/>
                </a:solidFill>
                <a:latin typeface="+mn-ea"/>
              </a:rPr>
              <a:t>操作对象属性</a:t>
            </a:r>
            <a:endParaRPr kumimoji="1" lang="en-US" altLang="zh-CN" b="1" dirty="0">
              <a:solidFill>
                <a:schemeClr val="accent1"/>
              </a:solidFill>
              <a:latin typeface="+mn-ea"/>
            </a:endParaRPr>
          </a:p>
          <a:p>
            <a:pPr>
              <a:buFont typeface="Wingdings" panose="05000000000000000000" pitchFamily="2" charset="2"/>
              <a:buNone/>
            </a:pPr>
            <a:r>
              <a:rPr lang="fr-FR" altLang="zh-CN" b="1" dirty="0">
                <a:latin typeface="+mn-ea"/>
              </a:rPr>
              <a:t>1. </a:t>
            </a:r>
            <a:r>
              <a:rPr lang="zh-CN" altLang="zh-CN" b="1" dirty="0">
                <a:latin typeface="+mn-ea"/>
              </a:rPr>
              <a:t>常规标签属性</a:t>
            </a:r>
          </a:p>
          <a:p>
            <a:pPr>
              <a:buFont typeface="Wingdings" panose="05000000000000000000" pitchFamily="2" charset="2"/>
              <a:buNone/>
            </a:pPr>
            <a:r>
              <a:rPr lang="zh-CN" altLang="zh-CN" dirty="0">
                <a:latin typeface="+mn-ea"/>
              </a:rPr>
              <a:t>常规标签属性是</a:t>
            </a:r>
            <a:r>
              <a:rPr lang="en-US" altLang="zh-CN" dirty="0">
                <a:latin typeface="+mn-ea"/>
              </a:rPr>
              <a:t>HTML</a:t>
            </a:r>
            <a:r>
              <a:rPr lang="zh-CN" altLang="zh-CN" dirty="0">
                <a:latin typeface="+mn-ea"/>
              </a:rPr>
              <a:t>语法中已定义过，有特定含义的属性，如</a:t>
            </a:r>
            <a:r>
              <a:rPr lang="en-US" altLang="zh-CN" dirty="0">
                <a:latin typeface="+mn-ea"/>
              </a:rPr>
              <a:t>id</a:t>
            </a:r>
            <a:r>
              <a:rPr lang="zh-CN" altLang="zh-CN" dirty="0">
                <a:latin typeface="+mn-ea"/>
              </a:rPr>
              <a:t>、</a:t>
            </a:r>
            <a:r>
              <a:rPr lang="en-US" altLang="zh-CN" dirty="0">
                <a:latin typeface="+mn-ea"/>
              </a:rPr>
              <a:t>class</a:t>
            </a:r>
            <a:r>
              <a:rPr lang="zh-CN" altLang="zh-CN" dirty="0">
                <a:latin typeface="+mn-ea"/>
              </a:rPr>
              <a:t>、</a:t>
            </a:r>
            <a:r>
              <a:rPr lang="en-US" altLang="zh-CN" dirty="0">
                <a:latin typeface="+mn-ea"/>
              </a:rPr>
              <a:t>style</a:t>
            </a:r>
            <a:r>
              <a:rPr lang="zh-CN" altLang="zh-CN" dirty="0">
                <a:latin typeface="+mn-ea"/>
              </a:rPr>
              <a:t>、</a:t>
            </a:r>
            <a:r>
              <a:rPr lang="en-US" altLang="zh-CN" dirty="0">
                <a:latin typeface="+mn-ea"/>
              </a:rPr>
              <a:t>title</a:t>
            </a:r>
            <a:r>
              <a:rPr lang="zh-CN" altLang="zh-CN" dirty="0">
                <a:latin typeface="+mn-ea"/>
              </a:rPr>
              <a:t>等。可以直接使用点</a:t>
            </a:r>
            <a:r>
              <a:rPr lang="en-US" altLang="zh-CN" dirty="0">
                <a:solidFill>
                  <a:srgbClr val="FF0000"/>
                </a:solidFill>
                <a:latin typeface="+mn-ea"/>
              </a:rPr>
              <a:t>(.)</a:t>
            </a:r>
            <a:r>
              <a:rPr lang="zh-CN" altLang="zh-CN" dirty="0">
                <a:solidFill>
                  <a:srgbClr val="FF0000"/>
                </a:solidFill>
                <a:latin typeface="+mn-ea"/>
              </a:rPr>
              <a:t>运算符</a:t>
            </a:r>
            <a:r>
              <a:rPr lang="zh-CN" altLang="zh-CN" dirty="0">
                <a:latin typeface="+mn-ea"/>
              </a:rPr>
              <a:t>操作常规标签属性，格式为：</a:t>
            </a:r>
            <a:r>
              <a:rPr lang="en-US" altLang="zh-CN" dirty="0">
                <a:latin typeface="+mn-ea"/>
              </a:rPr>
              <a:t> </a:t>
            </a:r>
            <a:endParaRPr lang="zh-CN" altLang="zh-CN"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r>
              <a:rPr lang="zh-CN" altLang="zh-CN" b="1" dirty="0">
                <a:latin typeface="+mn-ea"/>
              </a:rPr>
              <a:t>元素</a:t>
            </a:r>
            <a:r>
              <a:rPr lang="en-US" altLang="zh-CN" b="1" dirty="0">
                <a:latin typeface="+mn-ea"/>
              </a:rPr>
              <a:t>.</a:t>
            </a:r>
            <a:r>
              <a:rPr lang="zh-CN" altLang="zh-CN" b="1" dirty="0">
                <a:latin typeface="+mn-ea"/>
              </a:rPr>
              <a:t>常规标签属性</a:t>
            </a: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64516" name="AutoShape 5"/>
          <p:cNvSpPr>
            <a:spLocks noChangeArrowheads="1"/>
          </p:cNvSpPr>
          <p:nvPr/>
        </p:nvSpPr>
        <p:spPr bwMode="gray">
          <a:xfrm>
            <a:off x="2467769" y="2996952"/>
            <a:ext cx="7345362" cy="34559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&lt;div id="wrap" class="text" title="</a:t>
            </a:r>
            <a:r>
              <a:rPr kumimoji="1" lang="zh-CN" altLang="en-US" sz="2000" dirty="0">
                <a:solidFill>
                  <a:schemeClr val="accent2"/>
                </a:solidFill>
                <a:latin typeface="Arial" panose="020B0604020202020204" pitchFamily="34" charset="0"/>
              </a:rPr>
              <a:t>块元素的名字</a:t>
            </a:r>
            <a:r>
              <a:rPr kumimoji="1" lang="en-US" altLang="zh-CN" sz="2000" dirty="0">
                <a:solidFill>
                  <a:schemeClr val="accent2"/>
                </a:solidFill>
                <a:latin typeface="Arial" panose="020B0604020202020204" pitchFamily="34" charset="0"/>
              </a:rPr>
              <a:t>"&gt;&lt;/</a:t>
            </a:r>
            <a:r>
              <a:rPr kumimoji="1" lang="en-US" altLang="en-US" sz="2000" dirty="0">
                <a:solidFill>
                  <a:schemeClr val="accent2"/>
                </a:solidFill>
                <a:latin typeface="Arial" panose="020B0604020202020204" pitchFamily="34" charset="0"/>
              </a:rPr>
              <a:t>div&gt;</a:t>
            </a:r>
          </a:p>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let </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document.getElementById</a:t>
            </a:r>
            <a:r>
              <a:rPr kumimoji="1" lang="en-US" altLang="en-US" sz="2000" dirty="0">
                <a:solidFill>
                  <a:schemeClr val="accent2"/>
                </a:solidFill>
                <a:latin typeface="Arial" panose="020B0604020202020204" pitchFamily="34" charset="0"/>
              </a:rPr>
              <a:t>("wrap");</a:t>
            </a:r>
          </a:p>
          <a:p>
            <a:pPr algn="l" eaLnBrk="1" hangingPunct="1"/>
            <a:r>
              <a:rPr kumimoji="1" lang="en-US" altLang="en-US" sz="2000" dirty="0">
                <a:solidFill>
                  <a:schemeClr val="accent2"/>
                </a:solidFill>
                <a:latin typeface="Arial" panose="020B0604020202020204" pitchFamily="34" charset="0"/>
              </a:rPr>
              <a:t>	console.log(</a:t>
            </a:r>
            <a:r>
              <a:rPr kumimoji="1" lang="en-US" altLang="en-US" sz="2000" dirty="0" err="1">
                <a:solidFill>
                  <a:schemeClr val="accent2"/>
                </a:solidFill>
                <a:latin typeface="Arial" panose="020B0604020202020204" pitchFamily="34" charset="0"/>
              </a:rPr>
              <a:t>oWrap.title</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a:t>
            </a:r>
            <a:r>
              <a:rPr kumimoji="1" lang="en-US" altLang="en-US" sz="2000" dirty="0">
                <a:solidFill>
                  <a:schemeClr val="accent2"/>
                </a:solidFill>
                <a:latin typeface="Arial" panose="020B0604020202020204" pitchFamily="34" charset="0"/>
              </a:rPr>
              <a:t>title</a:t>
            </a:r>
            <a:r>
              <a:rPr kumimoji="1" lang="zh-CN" altLang="en-US" sz="2000" dirty="0">
                <a:solidFill>
                  <a:schemeClr val="accent2"/>
                </a:solidFill>
                <a:latin typeface="Arial" panose="020B0604020202020204" pitchFamily="34" charset="0"/>
              </a:rPr>
              <a:t>属性</a:t>
            </a:r>
          </a:p>
          <a:p>
            <a:pPr algn="l" eaLnBrk="1" hangingPunct="1"/>
            <a:r>
              <a:rPr kumimoji="1" lang="zh-CN" altLang="en-US" sz="2000" dirty="0">
                <a:solidFill>
                  <a:schemeClr val="accent2"/>
                </a:solidFill>
                <a:latin typeface="Arial" panose="020B0604020202020204" pitchFamily="34" charset="0"/>
              </a:rPr>
              <a:t>	</a:t>
            </a:r>
            <a:r>
              <a:rPr kumimoji="1" lang="en-US" altLang="en-US" sz="2000" dirty="0">
                <a:solidFill>
                  <a:schemeClr val="accent2"/>
                </a:solidFill>
                <a:latin typeface="Arial" panose="020B0604020202020204" pitchFamily="34" charset="0"/>
              </a:rPr>
              <a:t>console.log(</a:t>
            </a:r>
            <a:r>
              <a:rPr kumimoji="1" lang="en-US" altLang="en-US" sz="2000" dirty="0" err="1">
                <a:solidFill>
                  <a:schemeClr val="accent2"/>
                </a:solidFill>
                <a:latin typeface="Arial" panose="020B0604020202020204" pitchFamily="34" charset="0"/>
              </a:rPr>
              <a:t>oWrap.className</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a:t>
            </a:r>
            <a:r>
              <a:rPr kumimoji="1" lang="en-US" altLang="en-US" sz="2000" dirty="0">
                <a:solidFill>
                  <a:schemeClr val="accent2"/>
                </a:solidFill>
                <a:latin typeface="Arial" panose="020B0604020202020204" pitchFamily="34" charset="0"/>
              </a:rPr>
              <a:t>class</a:t>
            </a:r>
            <a:r>
              <a:rPr kumimoji="1" lang="zh-CN" altLang="en-US" sz="2000" dirty="0">
                <a:solidFill>
                  <a:schemeClr val="accent2"/>
                </a:solidFill>
                <a:latin typeface="Arial" panose="020B0604020202020204" pitchFamily="34" charset="0"/>
              </a:rPr>
              <a:t>属性                </a:t>
            </a:r>
          </a:p>
          <a:p>
            <a:pPr algn="l" eaLnBrk="1" hangingPunct="1"/>
            <a:r>
              <a:rPr kumimoji="1" lang="zh-CN" altLang="en-US" sz="2000" dirty="0">
                <a:solidFill>
                  <a:schemeClr val="accent2"/>
                </a:solidFill>
                <a:latin typeface="Arial" panose="020B0604020202020204" pitchFamily="34" charset="0"/>
              </a:rPr>
              <a:t>	</a:t>
            </a:r>
            <a:r>
              <a:rPr kumimoji="1" lang="en-US" altLang="en-US" sz="2000" dirty="0" err="1" smtClean="0">
                <a:solidFill>
                  <a:schemeClr val="accent2"/>
                </a:solidFill>
                <a:latin typeface="Arial" panose="020B0604020202020204" pitchFamily="34" charset="0"/>
              </a:rPr>
              <a:t>oWrap.title</a:t>
            </a:r>
            <a:r>
              <a:rPr kumimoji="1" lang="en-US" altLang="en-US" sz="2000" dirty="0" smtClean="0">
                <a:solidFill>
                  <a:schemeClr val="accent2"/>
                </a:solidFill>
                <a:latin typeface="Arial" panose="020B0604020202020204" pitchFamily="34" charset="0"/>
              </a:rPr>
              <a:t>="</a:t>
            </a:r>
            <a:r>
              <a:rPr kumimoji="1" lang="zh-CN" altLang="en-US" sz="2000" dirty="0" smtClean="0">
                <a:solidFill>
                  <a:schemeClr val="accent2"/>
                </a:solidFill>
                <a:latin typeface="Arial" panose="020B0604020202020204" pitchFamily="34" charset="0"/>
              </a:rPr>
              <a:t>块元素的新名字</a:t>
            </a:r>
            <a:r>
              <a:rPr kumimoji="1" lang="en-US" altLang="zh-CN" sz="2000" dirty="0" smtClean="0">
                <a:solidFill>
                  <a:schemeClr val="accent2"/>
                </a:solidFill>
                <a:latin typeface="Arial" panose="020B0604020202020204" pitchFamily="34" charset="0"/>
              </a:rPr>
              <a:t>";//</a:t>
            </a:r>
            <a:r>
              <a:rPr kumimoji="1" lang="zh-CN" altLang="en-US" sz="2000" dirty="0" smtClean="0">
                <a:solidFill>
                  <a:schemeClr val="accent2"/>
                </a:solidFill>
                <a:latin typeface="Arial" panose="020B0604020202020204" pitchFamily="34" charset="0"/>
              </a:rPr>
              <a:t>设置</a:t>
            </a:r>
            <a:r>
              <a:rPr kumimoji="1" lang="en-US" altLang="en-US" sz="2000" dirty="0" smtClean="0">
                <a:solidFill>
                  <a:schemeClr val="accent2"/>
                </a:solidFill>
                <a:latin typeface="Arial" panose="020B0604020202020204" pitchFamily="34" charset="0"/>
              </a:rPr>
              <a:t>title</a:t>
            </a:r>
            <a:r>
              <a:rPr kumimoji="1" lang="zh-CN" altLang="en-US" sz="2000" dirty="0" smtClean="0">
                <a:solidFill>
                  <a:schemeClr val="accent2"/>
                </a:solidFill>
                <a:latin typeface="Arial" panose="020B0604020202020204" pitchFamily="34" charset="0"/>
              </a:rPr>
              <a:t>属性</a:t>
            </a:r>
          </a:p>
          <a:p>
            <a:pPr algn="l" eaLnBrk="1" hangingPunct="1"/>
            <a:r>
              <a:rPr kumimoji="1" lang="zh-CN" altLang="en-US" sz="2000" dirty="0" smtClean="0">
                <a:solidFill>
                  <a:schemeClr val="accent2"/>
                </a:solidFill>
                <a:latin typeface="Arial" panose="020B0604020202020204" pitchFamily="34" charset="0"/>
              </a:rPr>
              <a:t>	</a:t>
            </a:r>
            <a:r>
              <a:rPr kumimoji="1" lang="en-US" altLang="en-US" sz="2000" dirty="0" err="1" smtClean="0">
                <a:solidFill>
                  <a:schemeClr val="accent2"/>
                </a:solidFill>
                <a:latin typeface="Arial" panose="020B0604020202020204" pitchFamily="34" charset="0"/>
              </a:rPr>
              <a:t>oWrap.className</a:t>
            </a:r>
            <a:r>
              <a:rPr kumimoji="1" lang="en-US" altLang="en-US" sz="2000" dirty="0" smtClean="0">
                <a:solidFill>
                  <a:schemeClr val="accent2"/>
                </a:solidFill>
                <a:latin typeface="Arial" panose="020B0604020202020204" pitchFamily="34" charset="0"/>
              </a:rPr>
              <a:t>+=" text1";//</a:t>
            </a:r>
            <a:r>
              <a:rPr kumimoji="1" lang="zh-CN" altLang="en-US" sz="2000" dirty="0" smtClean="0">
                <a:solidFill>
                  <a:schemeClr val="accent2"/>
                </a:solidFill>
                <a:latin typeface="Arial" panose="020B0604020202020204" pitchFamily="34" charset="0"/>
              </a:rPr>
              <a:t>设置额外的</a:t>
            </a:r>
            <a:r>
              <a:rPr kumimoji="1" lang="en-US" altLang="en-US" sz="2000" dirty="0" smtClean="0">
                <a:solidFill>
                  <a:schemeClr val="accent2"/>
                </a:solidFill>
                <a:latin typeface="Arial" panose="020B0604020202020204" pitchFamily="34" charset="0"/>
              </a:rPr>
              <a:t>class</a:t>
            </a:r>
            <a:r>
              <a:rPr kumimoji="1" lang="zh-CN" altLang="en-US" sz="2000" dirty="0" smtClean="0">
                <a:solidFill>
                  <a:schemeClr val="accent2"/>
                </a:solidFill>
                <a:latin typeface="Arial" panose="020B0604020202020204" pitchFamily="34" charset="0"/>
              </a:rPr>
              <a:t>属性</a:t>
            </a:r>
          </a:p>
          <a:p>
            <a:pPr algn="l" eaLnBrk="1" hangingPunct="1"/>
            <a:r>
              <a:rPr kumimoji="1" lang="zh-CN" altLang="en-US" sz="2000" dirty="0">
                <a:solidFill>
                  <a:schemeClr val="accent2"/>
                </a:solidFill>
                <a:latin typeface="Arial" panose="020B0604020202020204" pitchFamily="34" charset="0"/>
              </a:rPr>
              <a:t>	</a:t>
            </a:r>
            <a:r>
              <a:rPr kumimoji="1" lang="en-US" altLang="en-US" sz="2000" dirty="0">
                <a:solidFill>
                  <a:schemeClr val="accent2"/>
                </a:solidFill>
                <a:latin typeface="Arial" panose="020B0604020202020204" pitchFamily="34" charset="0"/>
              </a:rPr>
              <a:t>console.log(</a:t>
            </a:r>
            <a:r>
              <a:rPr kumimoji="1" lang="en-US" altLang="en-US" sz="2000" dirty="0" err="1">
                <a:solidFill>
                  <a:schemeClr val="accent2"/>
                </a:solidFill>
                <a:latin typeface="Arial" panose="020B0604020202020204" pitchFamily="34" charset="0"/>
              </a:rPr>
              <a:t>oWrap.title</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a:t>
            </a:r>
            <a:r>
              <a:rPr kumimoji="1" lang="en-US" altLang="en-US" sz="2000" dirty="0">
                <a:solidFill>
                  <a:schemeClr val="accent2"/>
                </a:solidFill>
                <a:latin typeface="Arial" panose="020B0604020202020204" pitchFamily="34" charset="0"/>
              </a:rPr>
              <a:t>title</a:t>
            </a:r>
            <a:r>
              <a:rPr kumimoji="1" lang="zh-CN" altLang="en-US" sz="2000" dirty="0">
                <a:solidFill>
                  <a:schemeClr val="accent2"/>
                </a:solidFill>
                <a:latin typeface="Arial" panose="020B0604020202020204" pitchFamily="34" charset="0"/>
              </a:rPr>
              <a:t>属性</a:t>
            </a:r>
          </a:p>
          <a:p>
            <a:pPr algn="l" eaLnBrk="1" hangingPunct="1"/>
            <a:r>
              <a:rPr kumimoji="1" lang="zh-CN" altLang="en-US" sz="2000" dirty="0">
                <a:solidFill>
                  <a:schemeClr val="accent2"/>
                </a:solidFill>
                <a:latin typeface="Arial" panose="020B0604020202020204" pitchFamily="34" charset="0"/>
              </a:rPr>
              <a:t>	</a:t>
            </a:r>
            <a:r>
              <a:rPr kumimoji="1" lang="en-US" altLang="en-US" sz="2000" dirty="0">
                <a:solidFill>
                  <a:schemeClr val="accent2"/>
                </a:solidFill>
                <a:latin typeface="Arial" panose="020B0604020202020204" pitchFamily="34" charset="0"/>
              </a:rPr>
              <a:t>console.log(</a:t>
            </a:r>
            <a:r>
              <a:rPr kumimoji="1" lang="en-US" altLang="en-US" sz="2000" dirty="0" err="1">
                <a:solidFill>
                  <a:schemeClr val="accent2"/>
                </a:solidFill>
                <a:latin typeface="Arial" panose="020B0604020202020204" pitchFamily="34" charset="0"/>
              </a:rPr>
              <a:t>oWrap.className</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a:t>
            </a:r>
            <a:r>
              <a:rPr kumimoji="1" lang="en-US" altLang="en-US" sz="2000" dirty="0">
                <a:solidFill>
                  <a:schemeClr val="accent2"/>
                </a:solidFill>
                <a:latin typeface="Arial" panose="020B0604020202020204" pitchFamily="34" charset="0"/>
              </a:rPr>
              <a:t>class</a:t>
            </a:r>
            <a:r>
              <a:rPr kumimoji="1" lang="zh-CN" altLang="en-US" sz="2000" dirty="0">
                <a:solidFill>
                  <a:schemeClr val="accent2"/>
                </a:solidFill>
                <a:latin typeface="Arial" panose="020B0604020202020204" pitchFamily="34" charset="0"/>
              </a:rPr>
              <a:t>属性    </a:t>
            </a:r>
          </a:p>
          <a:p>
            <a:pPr algn="l" eaLnBrk="1" hangingPunct="1"/>
            <a:r>
              <a:rPr kumimoji="1" lang="en-US" altLang="zh-CN" sz="2000" dirty="0">
                <a:solidFill>
                  <a:schemeClr val="accent2"/>
                </a:solidFill>
                <a:latin typeface="Arial" panose="020B0604020202020204" pitchFamily="34" charset="0"/>
              </a:rPr>
              <a:t>&lt;/</a:t>
            </a:r>
            <a:r>
              <a:rPr kumimoji="1" lang="en-US" altLang="en-US" sz="2000" dirty="0">
                <a:solidFill>
                  <a:schemeClr val="accent2"/>
                </a:solidFill>
                <a:latin typeface="Arial" panose="020B0604020202020204" pitchFamily="34" charset="0"/>
              </a:rPr>
              <a:t>script&gt;</a:t>
            </a:r>
          </a:p>
        </p:txBody>
      </p:sp>
    </p:spTree>
    <p:extLst>
      <p:ext uri="{BB962C8B-B14F-4D97-AF65-F5344CB8AC3E}">
        <p14:creationId xmlns:p14="http://schemas.microsoft.com/office/powerpoint/2010/main" val="152278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1417861" y="764705"/>
            <a:ext cx="9721079" cy="2952328"/>
          </a:xfrm>
        </p:spPr>
        <p:txBody>
          <a:bodyPr/>
          <a:lstStyle/>
          <a:p>
            <a:pPr eaLnBrk="1" hangingPunct="1">
              <a:buFont typeface="Wingdings" panose="05000000000000000000" pitchFamily="2" charset="2"/>
              <a:buNone/>
            </a:pPr>
            <a:r>
              <a:rPr kumimoji="1" lang="en-US" altLang="zh-CN" b="1" dirty="0">
                <a:solidFill>
                  <a:schemeClr val="accent1"/>
                </a:solidFill>
                <a:latin typeface="+mn-ea"/>
              </a:rPr>
              <a:t>6.3.1	</a:t>
            </a:r>
            <a:r>
              <a:rPr kumimoji="1" lang="zh-CN" altLang="en-US" b="1" dirty="0">
                <a:solidFill>
                  <a:schemeClr val="accent1"/>
                </a:solidFill>
                <a:latin typeface="+mn-ea"/>
              </a:rPr>
              <a:t>操作对象属性</a:t>
            </a:r>
            <a:endParaRPr kumimoji="1" lang="en-US" altLang="zh-CN" b="1" dirty="0">
              <a:solidFill>
                <a:schemeClr val="accent1"/>
              </a:solidFill>
              <a:latin typeface="+mn-ea"/>
            </a:endParaRPr>
          </a:p>
          <a:p>
            <a:pPr>
              <a:buFont typeface="Wingdings" panose="05000000000000000000" pitchFamily="2" charset="2"/>
              <a:buNone/>
            </a:pPr>
            <a:r>
              <a:rPr lang="fr-FR" altLang="zh-CN" b="1" dirty="0">
                <a:latin typeface="+mn-ea"/>
              </a:rPr>
              <a:t>2. </a:t>
            </a:r>
            <a:r>
              <a:rPr lang="zh-CN" altLang="zh-CN" b="1" dirty="0">
                <a:latin typeface="+mn-ea"/>
              </a:rPr>
              <a:t>自定义标签属性</a:t>
            </a:r>
          </a:p>
          <a:p>
            <a:pPr>
              <a:buFont typeface="Wingdings" panose="05000000000000000000" pitchFamily="2" charset="2"/>
              <a:buNone/>
            </a:pPr>
            <a:r>
              <a:rPr lang="zh-CN" altLang="zh-CN" dirty="0">
                <a:latin typeface="+mn-ea"/>
              </a:rPr>
              <a:t>自定义标签属性是开发者用</a:t>
            </a:r>
            <a:r>
              <a:rPr lang="en-US" altLang="zh-CN" dirty="0" err="1">
                <a:latin typeface="+mn-ea"/>
              </a:rPr>
              <a:t>setAttribute</a:t>
            </a:r>
            <a:r>
              <a:rPr lang="en-US" altLang="zh-CN" dirty="0">
                <a:latin typeface="+mn-ea"/>
              </a:rPr>
              <a:t>()</a:t>
            </a:r>
            <a:r>
              <a:rPr lang="zh-CN" altLang="zh-CN" dirty="0">
                <a:latin typeface="+mn-ea"/>
              </a:rPr>
              <a:t>方法自定义的，</a:t>
            </a:r>
            <a:r>
              <a:rPr lang="en-US" altLang="zh-CN" dirty="0">
                <a:latin typeface="+mn-ea"/>
              </a:rPr>
              <a:t>HTML</a:t>
            </a:r>
            <a:r>
              <a:rPr lang="zh-CN" altLang="zh-CN" dirty="0">
                <a:latin typeface="+mn-ea"/>
              </a:rPr>
              <a:t>语法中原本没有的属性。设置自定义标签属性的格式为</a:t>
            </a:r>
            <a:r>
              <a:rPr lang="zh-CN" altLang="zh-CN" dirty="0" smtClean="0">
                <a:latin typeface="+mn-ea"/>
              </a:rPr>
              <a:t>：</a:t>
            </a:r>
            <a:endParaRPr lang="zh-CN" altLang="zh-CN" dirty="0">
              <a:latin typeface="+mn-ea"/>
            </a:endParaRPr>
          </a:p>
          <a:p>
            <a:pPr>
              <a:buFont typeface="Wingdings" panose="05000000000000000000" pitchFamily="2" charset="2"/>
              <a:buNone/>
            </a:pPr>
            <a:r>
              <a:rPr lang="zh-CN" altLang="zh-CN" b="1" dirty="0">
                <a:latin typeface="+mn-ea"/>
              </a:rPr>
              <a:t>元素</a:t>
            </a:r>
            <a:r>
              <a:rPr lang="en-US" altLang="zh-CN" b="1" dirty="0">
                <a:latin typeface="+mn-ea"/>
              </a:rPr>
              <a:t>. </a:t>
            </a:r>
            <a:r>
              <a:rPr lang="en-US" altLang="zh-CN" b="1" dirty="0" err="1">
                <a:latin typeface="+mn-ea"/>
              </a:rPr>
              <a:t>setAttribute</a:t>
            </a:r>
            <a:r>
              <a:rPr lang="en-US" altLang="zh-CN" b="1" dirty="0">
                <a:latin typeface="+mn-ea"/>
              </a:rPr>
              <a:t>(</a:t>
            </a:r>
            <a:r>
              <a:rPr lang="zh-CN" altLang="zh-CN" b="1" dirty="0">
                <a:latin typeface="+mn-ea"/>
              </a:rPr>
              <a:t>自定义标签属性名</a:t>
            </a:r>
            <a:r>
              <a:rPr lang="en-US" altLang="zh-CN" b="1" dirty="0">
                <a:latin typeface="+mn-ea"/>
              </a:rPr>
              <a:t>,</a:t>
            </a:r>
            <a:r>
              <a:rPr lang="zh-CN" altLang="zh-CN" b="1" dirty="0">
                <a:latin typeface="+mn-ea"/>
              </a:rPr>
              <a:t>自定义标签属性值</a:t>
            </a:r>
            <a:r>
              <a:rPr lang="en-US" altLang="zh-CN" b="1" dirty="0" smtClean="0">
                <a:latin typeface="+mn-ea"/>
              </a:rPr>
              <a:t>)</a:t>
            </a:r>
            <a:r>
              <a:rPr lang="en-US"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其中，属性名和属性值都是字符串类型的。</a:t>
            </a:r>
          </a:p>
          <a:p>
            <a:pPr>
              <a:buFont typeface="Wingdings" panose="05000000000000000000" pitchFamily="2" charset="2"/>
              <a:buNone/>
            </a:pPr>
            <a:r>
              <a:rPr lang="zh-CN" altLang="zh-CN" dirty="0">
                <a:latin typeface="+mn-ea"/>
              </a:rPr>
              <a:t>可以使用</a:t>
            </a:r>
            <a:r>
              <a:rPr lang="en-US" altLang="zh-CN" dirty="0" err="1">
                <a:latin typeface="+mn-ea"/>
              </a:rPr>
              <a:t>getAttribute</a:t>
            </a:r>
            <a:r>
              <a:rPr lang="en-US" altLang="zh-CN" dirty="0">
                <a:latin typeface="+mn-ea"/>
              </a:rPr>
              <a:t>()</a:t>
            </a:r>
            <a:r>
              <a:rPr lang="zh-CN" altLang="zh-CN" dirty="0">
                <a:latin typeface="+mn-ea"/>
              </a:rPr>
              <a:t>方法获取自定义标签属性的值，格式为</a:t>
            </a:r>
            <a:r>
              <a:rPr lang="zh-CN" altLang="zh-CN" dirty="0" smtClean="0">
                <a:latin typeface="+mn-ea"/>
              </a:rPr>
              <a:t>：</a:t>
            </a:r>
            <a:r>
              <a:rPr lang="en-US" altLang="zh-CN" dirty="0">
                <a:latin typeface="+mn-ea"/>
              </a:rPr>
              <a:t> </a:t>
            </a:r>
            <a:endParaRPr lang="zh-CN" altLang="zh-CN" dirty="0">
              <a:latin typeface="+mn-ea"/>
            </a:endParaRPr>
          </a:p>
          <a:p>
            <a:pPr>
              <a:buFont typeface="Wingdings" panose="05000000000000000000" pitchFamily="2" charset="2"/>
              <a:buNone/>
            </a:pPr>
            <a:r>
              <a:rPr lang="zh-CN" altLang="zh-CN" b="1" dirty="0">
                <a:latin typeface="+mn-ea"/>
              </a:rPr>
              <a:t>元素</a:t>
            </a:r>
            <a:r>
              <a:rPr lang="en-US" altLang="zh-CN" b="1" dirty="0">
                <a:latin typeface="+mn-ea"/>
              </a:rPr>
              <a:t>. </a:t>
            </a:r>
            <a:r>
              <a:rPr lang="en-US" altLang="zh-CN" b="1" dirty="0" err="1">
                <a:latin typeface="+mn-ea"/>
              </a:rPr>
              <a:t>getAttribute</a:t>
            </a:r>
            <a:r>
              <a:rPr lang="en-US" altLang="zh-CN" b="1" dirty="0">
                <a:latin typeface="+mn-ea"/>
              </a:rPr>
              <a:t>(</a:t>
            </a:r>
            <a:r>
              <a:rPr lang="zh-CN" altLang="zh-CN" b="1" dirty="0">
                <a:latin typeface="+mn-ea"/>
              </a:rPr>
              <a:t>自定义标签属性名</a:t>
            </a:r>
            <a:r>
              <a:rPr lang="en-US" altLang="zh-CN" b="1" dirty="0">
                <a:latin typeface="+mn-ea"/>
              </a:rPr>
              <a:t>)</a:t>
            </a:r>
            <a:endParaRPr lang="zh-CN" altLang="zh-CN"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65539" name="AutoShape 5"/>
          <p:cNvSpPr>
            <a:spLocks noChangeArrowheads="1"/>
          </p:cNvSpPr>
          <p:nvPr/>
        </p:nvSpPr>
        <p:spPr bwMode="gray">
          <a:xfrm>
            <a:off x="1580373" y="3789040"/>
            <a:ext cx="9059863" cy="244951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&lt;div id="wrap" class="text" title="</a:t>
            </a:r>
            <a:r>
              <a:rPr kumimoji="1" lang="zh-CN" altLang="en-US" sz="2000" dirty="0">
                <a:solidFill>
                  <a:schemeClr val="accent2"/>
                </a:solidFill>
                <a:latin typeface="Arial" panose="020B0604020202020204" pitchFamily="34" charset="0"/>
              </a:rPr>
              <a:t>块元素的名字</a:t>
            </a:r>
            <a:r>
              <a:rPr kumimoji="1" lang="en-US" altLang="zh-CN" sz="2000" dirty="0">
                <a:solidFill>
                  <a:schemeClr val="accent2"/>
                </a:solidFill>
                <a:latin typeface="Arial" panose="020B0604020202020204" pitchFamily="34" charset="0"/>
              </a:rPr>
              <a:t>"&gt;&lt;/</a:t>
            </a:r>
            <a:r>
              <a:rPr kumimoji="1" lang="en-US" altLang="en-US" sz="2000" dirty="0">
                <a:solidFill>
                  <a:schemeClr val="accent2"/>
                </a:solidFill>
                <a:latin typeface="Arial" panose="020B0604020202020204" pitchFamily="34" charset="0"/>
              </a:rPr>
              <a:t>div&gt;</a:t>
            </a:r>
          </a:p>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let </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document.getElementById</a:t>
            </a:r>
            <a:r>
              <a:rPr kumimoji="1" lang="en-US" altLang="en-US" sz="2000" dirty="0">
                <a:solidFill>
                  <a:schemeClr val="accent2"/>
                </a:solidFill>
                <a:latin typeface="Arial" panose="020B0604020202020204" pitchFamily="34" charset="0"/>
              </a:rPr>
              <a:t>("wrap");</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oWrap.setAttribute</a:t>
            </a:r>
            <a:r>
              <a:rPr kumimoji="1" lang="en-US" altLang="en-US" sz="2000" dirty="0">
                <a:solidFill>
                  <a:schemeClr val="accent2"/>
                </a:solidFill>
                <a:latin typeface="Arial" panose="020B0604020202020204" pitchFamily="34" charset="0"/>
              </a:rPr>
              <a:t>("flag","1");//</a:t>
            </a:r>
            <a:r>
              <a:rPr kumimoji="1" lang="zh-CN" altLang="en-US" sz="2000" dirty="0">
                <a:solidFill>
                  <a:schemeClr val="accent2"/>
                </a:solidFill>
                <a:latin typeface="Arial" panose="020B0604020202020204" pitchFamily="34" charset="0"/>
              </a:rPr>
              <a:t>设置自定义标签属性</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flag"</a:t>
            </a:r>
            <a:r>
              <a:rPr kumimoji="1" lang="zh-CN" altLang="en-US" sz="2000" dirty="0">
                <a:solidFill>
                  <a:schemeClr val="accent2"/>
                </a:solidFill>
                <a:latin typeface="Arial" panose="020B0604020202020204" pitchFamily="34" charset="0"/>
              </a:rPr>
              <a:t>值为</a:t>
            </a:r>
            <a:r>
              <a:rPr kumimoji="1" lang="en-US" altLang="zh-CN" sz="2000" dirty="0">
                <a:solidFill>
                  <a:schemeClr val="accent2"/>
                </a:solidFill>
                <a:latin typeface="Arial" panose="020B0604020202020204" pitchFamily="34" charset="0"/>
              </a:rPr>
              <a:t>1</a:t>
            </a:r>
          </a:p>
          <a:p>
            <a:pPr algn="l" eaLnBrk="1" hangingPunct="1"/>
            <a:r>
              <a:rPr kumimoji="1" lang="en-US" altLang="zh-CN"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nFlag</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oWrap.getAttribute</a:t>
            </a:r>
            <a:r>
              <a:rPr kumimoji="1" lang="en-US" altLang="en-US" sz="2000" dirty="0">
                <a:solidFill>
                  <a:schemeClr val="accent2"/>
                </a:solidFill>
                <a:latin typeface="Arial" panose="020B0604020202020204" pitchFamily="34" charset="0"/>
              </a:rPr>
              <a:t>("flag");//</a:t>
            </a:r>
            <a:r>
              <a:rPr kumimoji="1" lang="zh-CN" altLang="en-US" sz="2000" dirty="0">
                <a:solidFill>
                  <a:schemeClr val="accent2"/>
                </a:solidFill>
                <a:latin typeface="Arial" panose="020B0604020202020204" pitchFamily="34" charset="0"/>
              </a:rPr>
              <a:t>获取自定义标签属性</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flag"</a:t>
            </a:r>
            <a:r>
              <a:rPr kumimoji="1" lang="zh-CN" altLang="en-US" sz="2000" dirty="0">
                <a:solidFill>
                  <a:schemeClr val="accent2"/>
                </a:solidFill>
                <a:latin typeface="Arial" panose="020B0604020202020204" pitchFamily="34" charset="0"/>
              </a:rPr>
              <a:t>的值</a:t>
            </a:r>
          </a:p>
          <a:p>
            <a:pPr algn="l" eaLnBrk="1" hangingPunct="1"/>
            <a:r>
              <a:rPr kumimoji="1" lang="zh-CN" altLang="en-US" sz="2000" dirty="0">
                <a:solidFill>
                  <a:schemeClr val="accent2"/>
                </a:solidFill>
                <a:latin typeface="Arial" panose="020B0604020202020204" pitchFamily="34" charset="0"/>
              </a:rPr>
              <a:t>	</a:t>
            </a:r>
            <a:r>
              <a:rPr kumimoji="1" lang="en-US" altLang="en-US" sz="2000" dirty="0">
                <a:solidFill>
                  <a:schemeClr val="accent2"/>
                </a:solidFill>
                <a:latin typeface="Arial" panose="020B0604020202020204" pitchFamily="34" charset="0"/>
              </a:rPr>
              <a:t>console.log(</a:t>
            </a:r>
            <a:r>
              <a:rPr kumimoji="1" lang="en-US" altLang="en-US" sz="2000" dirty="0" err="1">
                <a:solidFill>
                  <a:schemeClr val="accent2"/>
                </a:solidFill>
                <a:latin typeface="Arial" panose="020B0604020202020204" pitchFamily="34" charset="0"/>
              </a:rPr>
              <a:t>nFlag</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输出自定义标签属性</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flag"</a:t>
            </a:r>
            <a:r>
              <a:rPr kumimoji="1" lang="zh-CN" altLang="en-US" sz="2000" dirty="0">
                <a:solidFill>
                  <a:schemeClr val="accent2"/>
                </a:solidFill>
                <a:latin typeface="Arial" panose="020B0604020202020204" pitchFamily="34" charset="0"/>
              </a:rPr>
              <a:t>的值</a:t>
            </a:r>
          </a:p>
          <a:p>
            <a:pPr algn="l" eaLnBrk="1" hangingPunct="1"/>
            <a:r>
              <a:rPr kumimoji="1" lang="en-US" altLang="zh-CN" sz="2000" dirty="0">
                <a:solidFill>
                  <a:schemeClr val="accent2"/>
                </a:solidFill>
                <a:latin typeface="Arial" panose="020B0604020202020204" pitchFamily="34" charset="0"/>
              </a:rPr>
              <a:t>&lt;/</a:t>
            </a:r>
            <a:r>
              <a:rPr kumimoji="1" lang="en-US" altLang="en-US" sz="2000" dirty="0">
                <a:solidFill>
                  <a:schemeClr val="accent2"/>
                </a:solidFill>
                <a:latin typeface="Arial" panose="020B0604020202020204" pitchFamily="34" charset="0"/>
              </a:rPr>
              <a:t>script&gt;</a:t>
            </a:r>
          </a:p>
        </p:txBody>
      </p:sp>
      <p:sp>
        <p:nvSpPr>
          <p:cNvPr id="5" name="Rectangle 2"/>
          <p:cNvSpPr>
            <a:spLocks noGrp="1" noChangeArrowheads="1"/>
          </p:cNvSpPr>
          <p:nvPr>
            <p:ph type="title"/>
          </p:nvPr>
        </p:nvSpPr>
        <p:spPr>
          <a:xfrm>
            <a:off x="1417638" y="252413"/>
            <a:ext cx="8393112" cy="4032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6.3  </a:t>
            </a:r>
            <a:r>
              <a:rPr lang="zh-CN" altLang="en-US" dirty="0">
                <a:latin typeface="+mj-ea"/>
              </a:rPr>
              <a:t>操作浏览器对象属性及</a:t>
            </a:r>
            <a:r>
              <a:rPr lang="en-US" altLang="zh-CN" dirty="0">
                <a:latin typeface="+mj-ea"/>
              </a:rPr>
              <a:t>CSS</a:t>
            </a:r>
            <a:r>
              <a:rPr lang="zh-CN" altLang="en-US" dirty="0" smtClean="0">
                <a:latin typeface="+mj-ea"/>
              </a:rPr>
              <a:t>样式</a:t>
            </a:r>
            <a:endParaRPr lang="zh-CN" altLang="en-US" dirty="0">
              <a:latin typeface="+mj-ea"/>
            </a:endParaRPr>
          </a:p>
        </p:txBody>
      </p:sp>
    </p:spTree>
    <p:extLst>
      <p:ext uri="{BB962C8B-B14F-4D97-AF65-F5344CB8AC3E}">
        <p14:creationId xmlns:p14="http://schemas.microsoft.com/office/powerpoint/2010/main" val="3242586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1201837" y="735797"/>
            <a:ext cx="9437513" cy="5789547"/>
          </a:xfrm>
        </p:spPr>
        <p:txBody>
          <a:bodyPr/>
          <a:lstStyle/>
          <a:p>
            <a:pPr eaLnBrk="1" hangingPunct="1">
              <a:buFont typeface="Wingdings" panose="05000000000000000000" pitchFamily="2" charset="2"/>
              <a:buNone/>
            </a:pPr>
            <a:r>
              <a:rPr kumimoji="1" lang="en-US" altLang="zh-CN" b="1" dirty="0">
                <a:solidFill>
                  <a:schemeClr val="accent1"/>
                </a:solidFill>
                <a:latin typeface="+mn-ea"/>
              </a:rPr>
              <a:t>6.3.1	</a:t>
            </a:r>
            <a:r>
              <a:rPr kumimoji="1" lang="zh-CN" altLang="en-US" b="1" dirty="0">
                <a:solidFill>
                  <a:schemeClr val="accent1"/>
                </a:solidFill>
                <a:latin typeface="+mn-ea"/>
              </a:rPr>
              <a:t>操作对象属性</a:t>
            </a:r>
            <a:endParaRPr kumimoji="1" lang="en-US" altLang="zh-CN" b="1" dirty="0">
              <a:solidFill>
                <a:schemeClr val="accent1"/>
              </a:solidFill>
              <a:latin typeface="+mn-ea"/>
            </a:endParaRPr>
          </a:p>
          <a:p>
            <a:pPr>
              <a:buFont typeface="Wingdings" panose="05000000000000000000" pitchFamily="2" charset="2"/>
              <a:buNone/>
            </a:pPr>
            <a:r>
              <a:rPr lang="fr-FR" altLang="zh-CN" b="1" dirty="0">
                <a:latin typeface="+mn-ea"/>
              </a:rPr>
              <a:t>3. JS</a:t>
            </a:r>
            <a:r>
              <a:rPr lang="zh-CN" altLang="zh-CN" b="1" dirty="0">
                <a:latin typeface="+mn-ea"/>
              </a:rPr>
              <a:t>对象自身的属性</a:t>
            </a:r>
          </a:p>
          <a:p>
            <a:pPr>
              <a:buFont typeface="Wingdings" panose="05000000000000000000" pitchFamily="2" charset="2"/>
              <a:buNone/>
            </a:pPr>
            <a:r>
              <a:rPr lang="en-US" altLang="zh-CN" dirty="0">
                <a:latin typeface="+mn-ea"/>
              </a:rPr>
              <a:t>JS</a:t>
            </a:r>
            <a:r>
              <a:rPr lang="zh-CN" altLang="zh-CN" dirty="0">
                <a:latin typeface="+mn-ea"/>
              </a:rPr>
              <a:t>对象自身的属性可</a:t>
            </a:r>
            <a:r>
              <a:rPr lang="zh-CN" altLang="zh-CN" dirty="0">
                <a:solidFill>
                  <a:srgbClr val="FF0000"/>
                </a:solidFill>
                <a:latin typeface="+mn-ea"/>
              </a:rPr>
              <a:t>通过</a:t>
            </a:r>
            <a:r>
              <a:rPr lang="en-US" altLang="zh-CN" dirty="0" err="1">
                <a:solidFill>
                  <a:srgbClr val="FF0000"/>
                </a:solidFill>
                <a:latin typeface="+mn-ea"/>
              </a:rPr>
              <a:t>console.dir</a:t>
            </a:r>
            <a:r>
              <a:rPr lang="en-US" altLang="zh-CN" dirty="0">
                <a:solidFill>
                  <a:srgbClr val="FF0000"/>
                </a:solidFill>
                <a:latin typeface="+mn-ea"/>
              </a:rPr>
              <a:t>()</a:t>
            </a:r>
            <a:r>
              <a:rPr lang="zh-CN" altLang="zh-CN" dirty="0">
                <a:solidFill>
                  <a:srgbClr val="FF0000"/>
                </a:solidFill>
                <a:latin typeface="+mn-ea"/>
              </a:rPr>
              <a:t>方法在浏览器控制台打印对象的所有属性和方法进行查看</a:t>
            </a:r>
            <a:r>
              <a:rPr lang="zh-CN" altLang="zh-CN" dirty="0">
                <a:latin typeface="+mn-ea"/>
              </a:rPr>
              <a:t>，</a:t>
            </a:r>
            <a:r>
              <a:rPr lang="zh-CN" altLang="zh-CN" dirty="0">
                <a:solidFill>
                  <a:srgbClr val="FF0000"/>
                </a:solidFill>
                <a:latin typeface="+mn-ea"/>
              </a:rPr>
              <a:t>其中打印出来的所有属性就是</a:t>
            </a:r>
            <a:r>
              <a:rPr lang="en-US" altLang="zh-CN" dirty="0">
                <a:solidFill>
                  <a:srgbClr val="FF0000"/>
                </a:solidFill>
                <a:latin typeface="+mn-ea"/>
              </a:rPr>
              <a:t>JS</a:t>
            </a:r>
            <a:r>
              <a:rPr lang="zh-CN" altLang="zh-CN" dirty="0">
                <a:solidFill>
                  <a:srgbClr val="FF0000"/>
                </a:solidFill>
                <a:latin typeface="+mn-ea"/>
              </a:rPr>
              <a:t>对象自身的属性</a:t>
            </a:r>
            <a:r>
              <a:rPr lang="zh-CN" altLang="zh-CN" dirty="0">
                <a:latin typeface="+mn-ea"/>
              </a:rPr>
              <a:t>。</a:t>
            </a:r>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endParaRPr lang="en-US" altLang="zh-CN" dirty="0">
              <a:latin typeface="+mn-ea"/>
            </a:endParaRPr>
          </a:p>
          <a:p>
            <a:pPr>
              <a:buFont typeface="Wingdings" panose="05000000000000000000" pitchFamily="2" charset="2"/>
              <a:buNone/>
            </a:pPr>
            <a:r>
              <a:rPr lang="zh-CN" altLang="zh-CN" dirty="0">
                <a:latin typeface="+mn-ea"/>
              </a:rPr>
              <a:t>点击结果左侧的三角形按钮后，即可以展开对应的树形结构，显示</a:t>
            </a:r>
            <a:r>
              <a:rPr lang="en-US" altLang="zh-CN" dirty="0">
                <a:latin typeface="+mn-ea"/>
              </a:rPr>
              <a:t>id</a:t>
            </a:r>
            <a:r>
              <a:rPr lang="zh-CN" altLang="zh-CN" dirty="0">
                <a:latin typeface="+mn-ea"/>
              </a:rPr>
              <a:t>名为</a:t>
            </a:r>
            <a:r>
              <a:rPr lang="en-US" altLang="zh-CN" dirty="0">
                <a:latin typeface="+mn-ea"/>
              </a:rPr>
              <a:t>"wrap"</a:t>
            </a:r>
            <a:r>
              <a:rPr lang="zh-CN" altLang="zh-CN" dirty="0">
                <a:latin typeface="+mn-ea"/>
              </a:rPr>
              <a:t>，类名为</a:t>
            </a:r>
            <a:r>
              <a:rPr lang="en-US" altLang="zh-CN" dirty="0">
                <a:latin typeface="+mn-ea"/>
              </a:rPr>
              <a:t>text</a:t>
            </a:r>
            <a:r>
              <a:rPr lang="zh-CN" altLang="zh-CN" dirty="0">
                <a:latin typeface="+mn-ea"/>
              </a:rPr>
              <a:t>的</a:t>
            </a:r>
            <a:r>
              <a:rPr lang="en-US" altLang="zh-CN" dirty="0">
                <a:latin typeface="+mn-ea"/>
              </a:rPr>
              <a:t>div</a:t>
            </a:r>
            <a:r>
              <a:rPr lang="zh-CN" altLang="zh-CN" dirty="0">
                <a:latin typeface="+mn-ea"/>
              </a:rPr>
              <a:t>元素的所有属性和方法，其中没有括号的为</a:t>
            </a:r>
            <a:r>
              <a:rPr lang="en-US" altLang="zh-CN" dirty="0">
                <a:latin typeface="+mn-ea"/>
              </a:rPr>
              <a:t>JS</a:t>
            </a:r>
            <a:r>
              <a:rPr lang="zh-CN" altLang="zh-CN" dirty="0">
                <a:latin typeface="+mn-ea"/>
              </a:rPr>
              <a:t>对象自身的属性，有括号的则为</a:t>
            </a:r>
            <a:r>
              <a:rPr lang="en-US" altLang="zh-CN" dirty="0">
                <a:latin typeface="+mn-ea"/>
              </a:rPr>
              <a:t>JS</a:t>
            </a:r>
            <a:r>
              <a:rPr lang="zh-CN" altLang="zh-CN" dirty="0">
                <a:latin typeface="+mn-ea"/>
              </a:rPr>
              <a:t>对象自身的方法。</a:t>
            </a:r>
          </a:p>
          <a:p>
            <a:endParaRPr lang="zh-CN" altLang="zh-CN"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66563" name="AutoShape 5"/>
          <p:cNvSpPr>
            <a:spLocks noChangeArrowheads="1"/>
          </p:cNvSpPr>
          <p:nvPr/>
        </p:nvSpPr>
        <p:spPr bwMode="gray">
          <a:xfrm>
            <a:off x="2229867" y="2276872"/>
            <a:ext cx="7200900" cy="18716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&lt;div id="wrap" class="text" title="</a:t>
            </a:r>
            <a:r>
              <a:rPr kumimoji="1" lang="zh-CN" altLang="en-US" sz="2000" dirty="0">
                <a:solidFill>
                  <a:schemeClr val="accent2"/>
                </a:solidFill>
                <a:latin typeface="Arial" panose="020B0604020202020204" pitchFamily="34" charset="0"/>
              </a:rPr>
              <a:t>块元素的名字</a:t>
            </a:r>
            <a:r>
              <a:rPr kumimoji="1" lang="en-US" altLang="zh-CN" sz="2000" dirty="0">
                <a:solidFill>
                  <a:schemeClr val="accent2"/>
                </a:solidFill>
                <a:latin typeface="Arial" panose="020B0604020202020204" pitchFamily="34" charset="0"/>
              </a:rPr>
              <a:t>"&gt;&lt;/</a:t>
            </a:r>
            <a:r>
              <a:rPr kumimoji="1" lang="en-US" altLang="en-US" sz="2000" dirty="0">
                <a:solidFill>
                  <a:schemeClr val="accent2"/>
                </a:solidFill>
                <a:latin typeface="Arial" panose="020B0604020202020204" pitchFamily="34" charset="0"/>
              </a:rPr>
              <a:t>div&gt;</a:t>
            </a:r>
          </a:p>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let </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document.getElementById</a:t>
            </a:r>
            <a:r>
              <a:rPr kumimoji="1" lang="en-US" altLang="en-US" sz="2000" dirty="0">
                <a:solidFill>
                  <a:schemeClr val="accent2"/>
                </a:solidFill>
                <a:latin typeface="Arial" panose="020B0604020202020204" pitchFamily="34" charset="0"/>
              </a:rPr>
              <a:t>("wrap");</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console.dir</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打印对象的所有属性和方法</a:t>
            </a:r>
          </a:p>
          <a:p>
            <a:pPr algn="l" eaLnBrk="1" hangingPunct="1"/>
            <a:r>
              <a:rPr kumimoji="1" lang="en-US" altLang="zh-CN" sz="2000" dirty="0">
                <a:solidFill>
                  <a:schemeClr val="accent2"/>
                </a:solidFill>
                <a:latin typeface="Arial" panose="020B0604020202020204" pitchFamily="34" charset="0"/>
              </a:rPr>
              <a:t>&lt;/</a:t>
            </a:r>
            <a:r>
              <a:rPr kumimoji="1" lang="en-US" altLang="en-US" sz="2000" dirty="0">
                <a:solidFill>
                  <a:schemeClr val="accent2"/>
                </a:solidFill>
                <a:latin typeface="Arial" panose="020B0604020202020204" pitchFamily="34" charset="0"/>
              </a:rPr>
              <a:t>script&gt;</a:t>
            </a:r>
          </a:p>
        </p:txBody>
      </p:sp>
      <p:pic>
        <p:nvPicPr>
          <p:cNvPr id="6656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2988" y="4323057"/>
            <a:ext cx="3105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6.3  </a:t>
            </a:r>
            <a:r>
              <a:rPr lang="zh-CN" altLang="en-US" dirty="0">
                <a:latin typeface="+mj-ea"/>
              </a:rPr>
              <a:t>操作浏览器对象属性及</a:t>
            </a:r>
            <a:r>
              <a:rPr lang="en-US" altLang="zh-CN" dirty="0">
                <a:latin typeface="+mj-ea"/>
              </a:rPr>
              <a:t>CSS</a:t>
            </a:r>
            <a:r>
              <a:rPr lang="zh-CN" altLang="en-US" dirty="0" smtClean="0">
                <a:latin typeface="+mj-ea"/>
              </a:rPr>
              <a:t>样式</a:t>
            </a:r>
            <a:endParaRPr lang="zh-CN" altLang="en-US" dirty="0">
              <a:latin typeface="+mj-ea"/>
            </a:endParaRPr>
          </a:p>
        </p:txBody>
      </p:sp>
    </p:spTree>
    <p:extLst>
      <p:ext uri="{BB962C8B-B14F-4D97-AF65-F5344CB8AC3E}">
        <p14:creationId xmlns:p14="http://schemas.microsoft.com/office/powerpoint/2010/main" val="26438113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1380199" y="728914"/>
            <a:ext cx="10081120" cy="3132134"/>
          </a:xfrm>
        </p:spPr>
        <p:txBody>
          <a:bodyPr/>
          <a:lstStyle/>
          <a:p>
            <a:pPr eaLnBrk="1" hangingPunct="1">
              <a:buFont typeface="Wingdings" panose="05000000000000000000" pitchFamily="2" charset="2"/>
              <a:buNone/>
            </a:pPr>
            <a:r>
              <a:rPr kumimoji="1" lang="en-US" altLang="zh-CN" b="1" dirty="0">
                <a:solidFill>
                  <a:schemeClr val="accent1"/>
                </a:solidFill>
                <a:latin typeface="+mn-ea"/>
              </a:rPr>
              <a:t>6.3.1	</a:t>
            </a:r>
            <a:r>
              <a:rPr kumimoji="1" lang="zh-CN" altLang="en-US" b="1" dirty="0">
                <a:solidFill>
                  <a:schemeClr val="accent1"/>
                </a:solidFill>
                <a:latin typeface="+mn-ea"/>
              </a:rPr>
              <a:t>操作对象属性</a:t>
            </a:r>
            <a:endParaRPr kumimoji="1" lang="en-US" altLang="zh-CN" b="1" dirty="0">
              <a:solidFill>
                <a:schemeClr val="accent1"/>
              </a:solidFill>
              <a:latin typeface="+mn-ea"/>
            </a:endParaRPr>
          </a:p>
          <a:p>
            <a:pPr>
              <a:buFont typeface="Wingdings" panose="05000000000000000000" pitchFamily="2" charset="2"/>
              <a:buNone/>
            </a:pPr>
            <a:r>
              <a:rPr lang="fr-FR" altLang="zh-CN" b="1" dirty="0">
                <a:latin typeface="+mn-ea"/>
              </a:rPr>
              <a:t>4. JS</a:t>
            </a:r>
            <a:r>
              <a:rPr lang="zh-CN" altLang="zh-CN" b="1" dirty="0">
                <a:latin typeface="+mn-ea"/>
              </a:rPr>
              <a:t>对象自定义属性</a:t>
            </a:r>
          </a:p>
          <a:p>
            <a:r>
              <a:rPr lang="en-US" altLang="zh-CN" dirty="0">
                <a:latin typeface="+mn-ea"/>
              </a:rPr>
              <a:t>JS</a:t>
            </a:r>
            <a:r>
              <a:rPr lang="zh-CN" altLang="zh-CN" dirty="0">
                <a:latin typeface="+mn-ea"/>
              </a:rPr>
              <a:t>对象自定义属性是开发者用点运算符（</a:t>
            </a:r>
            <a:r>
              <a:rPr lang="en-US" altLang="zh-CN" dirty="0">
                <a:latin typeface="+mn-ea"/>
              </a:rPr>
              <a:t>.</a:t>
            </a:r>
            <a:r>
              <a:rPr lang="zh-CN" altLang="zh-CN" dirty="0">
                <a:latin typeface="+mn-ea"/>
              </a:rPr>
              <a:t>）定义的，</a:t>
            </a:r>
            <a:r>
              <a:rPr lang="en-US" altLang="zh-CN" dirty="0">
                <a:latin typeface="+mn-ea"/>
              </a:rPr>
              <a:t>JS</a:t>
            </a:r>
            <a:r>
              <a:rPr lang="zh-CN" altLang="zh-CN" dirty="0">
                <a:latin typeface="+mn-ea"/>
              </a:rPr>
              <a:t>对象自身没有的属性。</a:t>
            </a:r>
            <a:endParaRPr lang="en-US" altLang="zh-CN" dirty="0">
              <a:latin typeface="+mn-ea"/>
            </a:endParaRPr>
          </a:p>
          <a:p>
            <a:r>
              <a:rPr lang="zh-CN" altLang="zh-CN" dirty="0">
                <a:latin typeface="+mn-ea"/>
              </a:rPr>
              <a:t>可以通过点</a:t>
            </a:r>
            <a:r>
              <a:rPr lang="en-US" altLang="zh-CN" dirty="0">
                <a:latin typeface="+mn-ea"/>
              </a:rPr>
              <a:t>(.)</a:t>
            </a:r>
            <a:r>
              <a:rPr lang="zh-CN" altLang="zh-CN" dirty="0">
                <a:latin typeface="+mn-ea"/>
              </a:rPr>
              <a:t>运算符定义一个</a:t>
            </a:r>
            <a:r>
              <a:rPr lang="en-US" altLang="zh-CN" dirty="0">
                <a:latin typeface="+mn-ea"/>
              </a:rPr>
              <a:t>JS</a:t>
            </a:r>
            <a:r>
              <a:rPr lang="zh-CN" altLang="zh-CN" dirty="0">
                <a:latin typeface="+mn-ea"/>
              </a:rPr>
              <a:t>对象自定义属性，其原理为：如果点</a:t>
            </a:r>
            <a:r>
              <a:rPr lang="en-US" altLang="zh-CN" dirty="0">
                <a:latin typeface="+mn-ea"/>
              </a:rPr>
              <a:t>(.)</a:t>
            </a:r>
            <a:r>
              <a:rPr lang="zh-CN" altLang="zh-CN" dirty="0">
                <a:latin typeface="+mn-ea"/>
              </a:rPr>
              <a:t>运算符后面的属性名为常规标签属性则直接对该常规标签属性进行操作；如果点</a:t>
            </a:r>
            <a:r>
              <a:rPr lang="en-US" altLang="zh-CN" dirty="0">
                <a:latin typeface="+mn-ea"/>
              </a:rPr>
              <a:t>(.)</a:t>
            </a:r>
            <a:r>
              <a:rPr lang="zh-CN" altLang="zh-CN" dirty="0">
                <a:latin typeface="+mn-ea"/>
              </a:rPr>
              <a:t>运算符后面的属性名不属于常规标签属性则将其作为</a:t>
            </a:r>
            <a:r>
              <a:rPr lang="en-US" altLang="zh-CN" dirty="0">
                <a:latin typeface="+mn-ea"/>
              </a:rPr>
              <a:t>JS</a:t>
            </a:r>
            <a:r>
              <a:rPr lang="zh-CN" altLang="zh-CN" dirty="0">
                <a:latin typeface="+mn-ea"/>
              </a:rPr>
              <a:t>对象的自定义属性。</a:t>
            </a:r>
          </a:p>
          <a:p>
            <a:r>
              <a:rPr lang="zh-CN" altLang="zh-CN" dirty="0">
                <a:latin typeface="+mn-ea"/>
              </a:rPr>
              <a:t>在浏览器控制台的</a:t>
            </a:r>
            <a:r>
              <a:rPr lang="en-US" altLang="zh-CN" dirty="0">
                <a:latin typeface="+mn-ea"/>
              </a:rPr>
              <a:t>Elements</a:t>
            </a:r>
            <a:r>
              <a:rPr lang="zh-CN" altLang="zh-CN" dirty="0">
                <a:latin typeface="+mn-ea"/>
              </a:rPr>
              <a:t>面板中，可以观察到</a:t>
            </a:r>
            <a:r>
              <a:rPr lang="en-US" altLang="zh-CN" dirty="0">
                <a:latin typeface="+mn-ea"/>
              </a:rPr>
              <a:t>JS</a:t>
            </a:r>
            <a:r>
              <a:rPr lang="zh-CN" altLang="zh-CN" dirty="0">
                <a:latin typeface="+mn-ea"/>
              </a:rPr>
              <a:t>自定义属性并不会出现标签所在的</a:t>
            </a:r>
            <a:r>
              <a:rPr lang="en-US" altLang="zh-CN" dirty="0">
                <a:latin typeface="+mn-ea"/>
              </a:rPr>
              <a:t>HTML</a:t>
            </a:r>
            <a:r>
              <a:rPr lang="zh-CN" altLang="zh-CN" dirty="0">
                <a:latin typeface="+mn-ea"/>
              </a:rPr>
              <a:t>代码中， 但通过</a:t>
            </a:r>
            <a:r>
              <a:rPr lang="en-US" altLang="zh-CN" dirty="0" err="1">
                <a:latin typeface="+mn-ea"/>
              </a:rPr>
              <a:t>console.dir</a:t>
            </a:r>
            <a:r>
              <a:rPr lang="en-US" altLang="zh-CN" dirty="0">
                <a:latin typeface="+mn-ea"/>
              </a:rPr>
              <a:t>()</a:t>
            </a:r>
            <a:r>
              <a:rPr lang="zh-CN" altLang="zh-CN" dirty="0">
                <a:latin typeface="+mn-ea"/>
              </a:rPr>
              <a:t>方法可在</a:t>
            </a:r>
            <a:r>
              <a:rPr lang="en-US" altLang="zh-CN" dirty="0">
                <a:latin typeface="+mn-ea"/>
              </a:rPr>
              <a:t>Console</a:t>
            </a:r>
            <a:r>
              <a:rPr lang="zh-CN" altLang="zh-CN" dirty="0">
                <a:latin typeface="+mn-ea"/>
              </a:rPr>
              <a:t>面板中找到开发者定义的</a:t>
            </a:r>
            <a:r>
              <a:rPr lang="en-US" altLang="zh-CN" dirty="0">
                <a:latin typeface="+mn-ea"/>
              </a:rPr>
              <a:t>JS</a:t>
            </a:r>
            <a:r>
              <a:rPr lang="zh-CN" altLang="zh-CN" dirty="0">
                <a:latin typeface="+mn-ea"/>
              </a:rPr>
              <a:t>对象自定义属性。</a:t>
            </a:r>
          </a:p>
          <a:p>
            <a:endParaRPr lang="zh-CN" altLang="zh-CN"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67587" name="AutoShape 5"/>
          <p:cNvSpPr>
            <a:spLocks noChangeArrowheads="1"/>
          </p:cNvSpPr>
          <p:nvPr/>
        </p:nvSpPr>
        <p:spPr bwMode="gray">
          <a:xfrm>
            <a:off x="1604090" y="4077072"/>
            <a:ext cx="8496300" cy="21590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&lt;div id="wrap" class="text" title="</a:t>
            </a:r>
            <a:r>
              <a:rPr kumimoji="1" lang="zh-CN" altLang="en-US" sz="2000" dirty="0">
                <a:solidFill>
                  <a:schemeClr val="accent2"/>
                </a:solidFill>
                <a:latin typeface="Arial" panose="020B0604020202020204" pitchFamily="34" charset="0"/>
              </a:rPr>
              <a:t>块元素的名字</a:t>
            </a:r>
            <a:r>
              <a:rPr kumimoji="1" lang="en-US" altLang="zh-CN" sz="2000" dirty="0">
                <a:solidFill>
                  <a:schemeClr val="accent2"/>
                </a:solidFill>
                <a:latin typeface="Arial" panose="020B0604020202020204" pitchFamily="34" charset="0"/>
              </a:rPr>
              <a:t>"&gt;&lt;/</a:t>
            </a:r>
            <a:r>
              <a:rPr kumimoji="1" lang="en-US" altLang="en-US" sz="2000" dirty="0">
                <a:solidFill>
                  <a:schemeClr val="accent2"/>
                </a:solidFill>
                <a:latin typeface="Arial" panose="020B0604020202020204" pitchFamily="34" charset="0"/>
              </a:rPr>
              <a:t>div&gt;</a:t>
            </a:r>
          </a:p>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let </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document.getElementById</a:t>
            </a:r>
            <a:r>
              <a:rPr kumimoji="1" lang="en-US" altLang="en-US" sz="2000" dirty="0">
                <a:solidFill>
                  <a:schemeClr val="accent2"/>
                </a:solidFill>
                <a:latin typeface="Arial" panose="020B0604020202020204" pitchFamily="34" charset="0"/>
              </a:rPr>
              <a:t>("wrap");</a:t>
            </a:r>
          </a:p>
          <a:p>
            <a:pPr algn="l" eaLnBrk="1" hangingPunct="1"/>
            <a:r>
              <a:rPr kumimoji="1" lang="en-US" altLang="en-US" sz="2000" dirty="0" err="1">
                <a:solidFill>
                  <a:schemeClr val="accent2"/>
                </a:solidFill>
                <a:latin typeface="Arial" panose="020B0604020202020204" pitchFamily="34" charset="0"/>
              </a:rPr>
              <a:t>oWrap.mood</a:t>
            </a:r>
            <a:r>
              <a:rPr kumimoji="1" lang="en-US" altLang="en-US" sz="2000" dirty="0">
                <a:solidFill>
                  <a:schemeClr val="accent2"/>
                </a:solidFill>
                <a:latin typeface="Arial" panose="020B0604020202020204" pitchFamily="34" charset="0"/>
              </a:rPr>
              <a:t>="happy"//</a:t>
            </a:r>
            <a:r>
              <a:rPr kumimoji="1" lang="zh-CN" altLang="en-US" sz="2000" dirty="0">
                <a:solidFill>
                  <a:schemeClr val="accent2"/>
                </a:solidFill>
                <a:latin typeface="Arial" panose="020B0604020202020204" pitchFamily="34" charset="0"/>
              </a:rPr>
              <a:t>设置</a:t>
            </a:r>
            <a:r>
              <a:rPr kumimoji="1" lang="en-US" altLang="en-US" sz="2000" dirty="0">
                <a:solidFill>
                  <a:schemeClr val="accent2"/>
                </a:solidFill>
                <a:latin typeface="Arial" panose="020B0604020202020204" pitchFamily="34" charset="0"/>
              </a:rPr>
              <a:t>JS</a:t>
            </a:r>
            <a:r>
              <a:rPr kumimoji="1" lang="zh-CN" altLang="en-US" sz="2000" dirty="0">
                <a:solidFill>
                  <a:schemeClr val="accent2"/>
                </a:solidFill>
                <a:latin typeface="Arial" panose="020B0604020202020204" pitchFamily="34" charset="0"/>
              </a:rPr>
              <a:t>对象自定义属性</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mood"</a:t>
            </a:r>
            <a:r>
              <a:rPr kumimoji="1" lang="zh-CN" altLang="en-US" sz="2000" dirty="0">
                <a:solidFill>
                  <a:schemeClr val="accent2"/>
                </a:solidFill>
                <a:latin typeface="Arial" panose="020B0604020202020204" pitchFamily="34" charset="0"/>
              </a:rPr>
              <a:t>的值为</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happy"</a:t>
            </a:r>
          </a:p>
          <a:p>
            <a:pPr algn="l" eaLnBrk="1" hangingPunct="1"/>
            <a:r>
              <a:rPr kumimoji="1" lang="en-US" altLang="en-US" sz="2000" dirty="0" err="1">
                <a:solidFill>
                  <a:schemeClr val="accent2"/>
                </a:solidFill>
                <a:latin typeface="Arial" panose="020B0604020202020204" pitchFamily="34" charset="0"/>
              </a:rPr>
              <a:t>console.dir</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打印对象的所有属性和方法</a:t>
            </a:r>
          </a:p>
          <a:p>
            <a:pPr algn="l" eaLnBrk="1" hangingPunct="1"/>
            <a:r>
              <a:rPr kumimoji="1" lang="en-US" altLang="en-US" sz="2000" dirty="0" err="1">
                <a:solidFill>
                  <a:schemeClr val="accent2"/>
                </a:solidFill>
                <a:latin typeface="Arial" panose="020B0604020202020204" pitchFamily="34" charset="0"/>
              </a:rPr>
              <a:t>console.dir</a:t>
            </a:r>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oWrap.mood</a:t>
            </a:r>
            <a:r>
              <a:rPr kumimoji="1" lang="en-US" altLang="en-US" sz="2000" dirty="0">
                <a:solidFill>
                  <a:schemeClr val="accent2"/>
                </a:solidFill>
                <a:latin typeface="Arial" panose="020B0604020202020204" pitchFamily="34" charset="0"/>
              </a:rPr>
              <a:t>);//</a:t>
            </a:r>
            <a:r>
              <a:rPr kumimoji="1" lang="zh-CN" altLang="en-US" sz="2000" dirty="0">
                <a:solidFill>
                  <a:schemeClr val="accent2"/>
                </a:solidFill>
                <a:latin typeface="Arial" panose="020B0604020202020204" pitchFamily="34" charset="0"/>
              </a:rPr>
              <a:t>打印对象的自定义属性</a:t>
            </a:r>
            <a:r>
              <a:rPr kumimoji="1" lang="en-US" altLang="zh-CN" sz="2000" dirty="0">
                <a:solidFill>
                  <a:schemeClr val="accent2"/>
                </a:solidFill>
                <a:latin typeface="Arial" panose="020B0604020202020204" pitchFamily="34" charset="0"/>
              </a:rPr>
              <a:t>"</a:t>
            </a:r>
            <a:r>
              <a:rPr kumimoji="1" lang="en-US" altLang="en-US" sz="2000" dirty="0">
                <a:solidFill>
                  <a:schemeClr val="accent2"/>
                </a:solidFill>
                <a:latin typeface="Arial" panose="020B0604020202020204" pitchFamily="34" charset="0"/>
              </a:rPr>
              <a:t>mood"</a:t>
            </a:r>
            <a:r>
              <a:rPr kumimoji="1" lang="zh-CN" altLang="en-US" sz="2000" dirty="0">
                <a:solidFill>
                  <a:schemeClr val="accent2"/>
                </a:solidFill>
                <a:latin typeface="Arial" panose="020B0604020202020204" pitchFamily="34" charset="0"/>
              </a:rPr>
              <a:t>的值</a:t>
            </a:r>
          </a:p>
          <a:p>
            <a:pPr algn="l" eaLnBrk="1" hangingPunct="1"/>
            <a:r>
              <a:rPr kumimoji="1" lang="en-US" altLang="zh-CN" sz="2000" dirty="0">
                <a:solidFill>
                  <a:schemeClr val="accent2"/>
                </a:solidFill>
                <a:latin typeface="Arial" panose="020B0604020202020204" pitchFamily="34" charset="0"/>
              </a:rPr>
              <a:t>&lt;/</a:t>
            </a:r>
            <a:r>
              <a:rPr kumimoji="1" lang="en-US" altLang="en-US" sz="2000" dirty="0">
                <a:solidFill>
                  <a:schemeClr val="accent2"/>
                </a:solidFill>
                <a:latin typeface="Arial" panose="020B0604020202020204" pitchFamily="34" charset="0"/>
              </a:rPr>
              <a:t>script&gt;</a:t>
            </a:r>
          </a:p>
        </p:txBody>
      </p:sp>
      <p:pic>
        <p:nvPicPr>
          <p:cNvPr id="6758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4845" y="4622750"/>
            <a:ext cx="1592263"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a:latin typeface="+mj-ea"/>
              </a:rPr>
              <a:t>6.3  </a:t>
            </a:r>
            <a:r>
              <a:rPr lang="zh-CN" altLang="en-US" dirty="0">
                <a:latin typeface="+mj-ea"/>
              </a:rPr>
              <a:t>操作浏览器对象属性及</a:t>
            </a:r>
            <a:r>
              <a:rPr lang="en-US" altLang="zh-CN" dirty="0">
                <a:latin typeface="+mj-ea"/>
              </a:rPr>
              <a:t>CSS</a:t>
            </a:r>
            <a:r>
              <a:rPr lang="zh-CN" altLang="en-US" dirty="0" smtClean="0">
                <a:latin typeface="+mj-ea"/>
              </a:rPr>
              <a:t>样式</a:t>
            </a:r>
            <a:endParaRPr lang="zh-CN" altLang="en-US" dirty="0">
              <a:latin typeface="+mj-ea"/>
            </a:endParaRPr>
          </a:p>
        </p:txBody>
      </p:sp>
    </p:spTree>
    <p:extLst>
      <p:ext uri="{BB962C8B-B14F-4D97-AF65-F5344CB8AC3E}">
        <p14:creationId xmlns:p14="http://schemas.microsoft.com/office/powerpoint/2010/main" val="764000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1705893" y="260648"/>
            <a:ext cx="8388350" cy="40005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spcBef>
                <a:spcPct val="0"/>
              </a:spcBef>
            </a:pPr>
            <a:r>
              <a:rPr lang="en-US" altLang="zh-CN" sz="2400" dirty="0">
                <a:solidFill>
                  <a:srgbClr val="FFFFFF"/>
                </a:solidFill>
                <a:latin typeface="+mj-ea"/>
                <a:ea typeface="+mj-ea"/>
                <a:cs typeface="+mj-cs"/>
              </a:rPr>
              <a:t>6.3.2  </a:t>
            </a:r>
            <a:r>
              <a:rPr lang="zh-CN" altLang="en-US" sz="2400" dirty="0">
                <a:solidFill>
                  <a:srgbClr val="FFFFFF"/>
                </a:solidFill>
                <a:latin typeface="+mj-ea"/>
                <a:ea typeface="+mj-ea"/>
                <a:cs typeface="+mj-cs"/>
              </a:rPr>
              <a:t>操作对象属性案例实践</a:t>
            </a:r>
            <a:endParaRPr lang="en-US" altLang="zh-CN" sz="2400" dirty="0">
              <a:solidFill>
                <a:srgbClr val="FFFFFF"/>
              </a:solidFill>
              <a:latin typeface="+mj-ea"/>
              <a:ea typeface="+mj-ea"/>
              <a:cs typeface="+mj-cs"/>
            </a:endParaRPr>
          </a:p>
        </p:txBody>
      </p:sp>
      <p:pic>
        <p:nvPicPr>
          <p:cNvPr id="686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09" y="980728"/>
            <a:ext cx="8335963"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9800213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1129829" y="764879"/>
            <a:ext cx="10009112" cy="3672135"/>
          </a:xfrm>
        </p:spPr>
        <p:txBody>
          <a:bodyPr/>
          <a:lstStyle/>
          <a:p>
            <a:pPr>
              <a:buFont typeface="Wingdings" panose="05000000000000000000" pitchFamily="2" charset="2"/>
              <a:buNone/>
            </a:pPr>
            <a:r>
              <a:rPr lang="fr-FR" altLang="zh-CN" b="1" dirty="0" smtClean="0">
                <a:latin typeface="+mn-ea"/>
              </a:rPr>
              <a:t>1</a:t>
            </a:r>
            <a:r>
              <a:rPr lang="fr-FR" altLang="zh-CN" b="1" dirty="0">
                <a:latin typeface="+mn-ea"/>
              </a:rPr>
              <a:t>. </a:t>
            </a:r>
            <a:r>
              <a:rPr lang="zh-CN" altLang="zh-CN" b="1" dirty="0">
                <a:latin typeface="+mn-ea"/>
              </a:rPr>
              <a:t>操作内部样式</a:t>
            </a:r>
          </a:p>
          <a:p>
            <a:pPr>
              <a:buFont typeface="Wingdings" panose="05000000000000000000" pitchFamily="2" charset="2"/>
              <a:buNone/>
            </a:pPr>
            <a:r>
              <a:rPr lang="zh-CN" altLang="zh-CN" dirty="0">
                <a:latin typeface="+mn-ea"/>
              </a:rPr>
              <a:t>由于内部样式是通过</a:t>
            </a:r>
            <a:r>
              <a:rPr lang="fr-FR" altLang="zh-CN" dirty="0">
                <a:latin typeface="+mn-ea"/>
              </a:rPr>
              <a:t>&lt;head&gt;</a:t>
            </a:r>
            <a:r>
              <a:rPr lang="zh-CN" altLang="zh-CN" dirty="0">
                <a:latin typeface="+mn-ea"/>
              </a:rPr>
              <a:t>部分的</a:t>
            </a:r>
            <a:r>
              <a:rPr lang="fr-FR" altLang="zh-CN" dirty="0">
                <a:latin typeface="+mn-ea"/>
              </a:rPr>
              <a:t>&lt;style&gt;</a:t>
            </a:r>
            <a:r>
              <a:rPr lang="zh-CN" altLang="zh-CN" dirty="0">
                <a:latin typeface="+mn-ea"/>
              </a:rPr>
              <a:t>标签内部进行定义，因此可以使用</a:t>
            </a:r>
            <a:r>
              <a:rPr lang="fr-FR" altLang="zh-CN" dirty="0">
                <a:latin typeface="+mn-ea"/>
              </a:rPr>
              <a:t>JavaScript</a:t>
            </a:r>
            <a:r>
              <a:rPr lang="zh-CN" altLang="zh-CN" dirty="0">
                <a:latin typeface="+mn-ea"/>
              </a:rPr>
              <a:t>先获取</a:t>
            </a:r>
            <a:r>
              <a:rPr lang="fr-FR" altLang="zh-CN" dirty="0">
                <a:latin typeface="+mn-ea"/>
              </a:rPr>
              <a:t>&lt;style&gt;</a:t>
            </a:r>
            <a:r>
              <a:rPr lang="zh-CN" altLang="zh-CN" dirty="0">
                <a:latin typeface="+mn-ea"/>
              </a:rPr>
              <a:t>标签元素，并对其添加内容来操作内部样式。</a:t>
            </a:r>
            <a:endParaRPr lang="en-US" altLang="zh-CN" dirty="0">
              <a:latin typeface="+mn-ea"/>
            </a:endParaRPr>
          </a:p>
          <a:p>
            <a:pPr>
              <a:buFont typeface="Wingdings" panose="05000000000000000000" pitchFamily="2" charset="2"/>
              <a:buNone/>
            </a:pPr>
            <a:r>
              <a:rPr lang="zh-CN" altLang="zh-CN" dirty="0">
                <a:latin typeface="+mn-ea"/>
              </a:rPr>
              <a:t>【例</a:t>
            </a:r>
            <a:r>
              <a:rPr lang="fr-FR" altLang="zh-CN" dirty="0">
                <a:latin typeface="+mn-ea"/>
              </a:rPr>
              <a:t>6-19</a:t>
            </a:r>
            <a:r>
              <a:rPr lang="zh-CN" altLang="zh-CN" dirty="0">
                <a:latin typeface="+mn-ea"/>
              </a:rPr>
              <a:t>】对一个已经定义了内部样式表的网页，其中有一个</a:t>
            </a:r>
            <a:r>
              <a:rPr lang="fr-FR" altLang="zh-CN" dirty="0">
                <a:latin typeface="+mn-ea"/>
              </a:rPr>
              <a:t>ID</a:t>
            </a:r>
            <a:r>
              <a:rPr lang="zh-CN" altLang="zh-CN" dirty="0">
                <a:latin typeface="+mn-ea"/>
              </a:rPr>
              <a:t>名为“</a:t>
            </a:r>
            <a:r>
              <a:rPr lang="fr-FR" altLang="zh-CN" dirty="0">
                <a:latin typeface="+mn-ea"/>
              </a:rPr>
              <a:t>wrap</a:t>
            </a:r>
            <a:r>
              <a:rPr lang="zh-CN" altLang="zh-CN" dirty="0">
                <a:latin typeface="+mn-ea"/>
              </a:rPr>
              <a:t>”的</a:t>
            </a:r>
            <a:r>
              <a:rPr lang="fr-FR" altLang="zh-CN" dirty="0">
                <a:latin typeface="+mn-ea"/>
              </a:rPr>
              <a:t>div</a:t>
            </a:r>
            <a:r>
              <a:rPr lang="zh-CN" altLang="zh-CN" dirty="0">
                <a:latin typeface="+mn-ea"/>
              </a:rPr>
              <a:t>标签对象：</a:t>
            </a:r>
          </a:p>
          <a:p>
            <a:endParaRPr lang="zh-CN" altLang="zh-CN" dirty="0">
              <a:latin typeface="+mn-ea"/>
            </a:endParaRPr>
          </a:p>
          <a:p>
            <a:endParaRPr lang="zh-CN" altLang="zh-CN"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r>
              <a:rPr lang="zh-CN" altLang="zh-CN" dirty="0">
                <a:latin typeface="+mn-ea"/>
              </a:rPr>
              <a:t>则可以使用下面的方法设置该</a:t>
            </a:r>
            <a:r>
              <a:rPr lang="fr-FR" altLang="zh-CN" dirty="0">
                <a:latin typeface="+mn-ea"/>
              </a:rPr>
              <a:t>div</a:t>
            </a:r>
            <a:r>
              <a:rPr lang="zh-CN" altLang="zh-CN" dirty="0">
                <a:latin typeface="+mn-ea"/>
              </a:rPr>
              <a:t>标签的样式：宽、高均为</a:t>
            </a:r>
            <a:r>
              <a:rPr lang="fr-FR" altLang="zh-CN" dirty="0">
                <a:latin typeface="+mn-ea"/>
              </a:rPr>
              <a:t>200px</a:t>
            </a:r>
            <a:r>
              <a:rPr lang="zh-CN" altLang="zh-CN" dirty="0">
                <a:latin typeface="+mn-ea"/>
              </a:rPr>
              <a:t>，且背景色为蓝色。</a:t>
            </a: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69635" name="AutoShape 5"/>
          <p:cNvSpPr>
            <a:spLocks noChangeArrowheads="1"/>
          </p:cNvSpPr>
          <p:nvPr/>
        </p:nvSpPr>
        <p:spPr bwMode="gray">
          <a:xfrm>
            <a:off x="3722117" y="2492896"/>
            <a:ext cx="3240087" cy="6492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&lt;div id="wrap"&gt;&lt;/div&gt;</a:t>
            </a:r>
          </a:p>
        </p:txBody>
      </p:sp>
      <p:sp>
        <p:nvSpPr>
          <p:cNvPr id="69636" name="AutoShape 5"/>
          <p:cNvSpPr>
            <a:spLocks noChangeArrowheads="1"/>
          </p:cNvSpPr>
          <p:nvPr/>
        </p:nvSpPr>
        <p:spPr bwMode="gray">
          <a:xfrm>
            <a:off x="2497981" y="4331359"/>
            <a:ext cx="7742237" cy="15113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let </a:t>
            </a:r>
            <a:r>
              <a:rPr kumimoji="1" lang="en-US" altLang="en-US" sz="2000" dirty="0" err="1">
                <a:solidFill>
                  <a:schemeClr val="accent2"/>
                </a:solidFill>
                <a:latin typeface="Arial" panose="020B0604020202020204" pitchFamily="34" charset="0"/>
              </a:rPr>
              <a:t>oStyle</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document.getElementsByTagName</a:t>
            </a:r>
            <a:r>
              <a:rPr kumimoji="1" lang="en-US" altLang="en-US" sz="2000" dirty="0">
                <a:solidFill>
                  <a:schemeClr val="accent2"/>
                </a:solidFill>
                <a:latin typeface="Arial" panose="020B0604020202020204" pitchFamily="34" charset="0"/>
              </a:rPr>
              <a:t>("style")[0];</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oStyle.innerHTML</a:t>
            </a:r>
            <a:r>
              <a:rPr kumimoji="1" lang="en-US" altLang="en-US" sz="2000" dirty="0">
                <a:solidFill>
                  <a:schemeClr val="accent2"/>
                </a:solidFill>
                <a:latin typeface="Arial" panose="020B0604020202020204" pitchFamily="34" charset="0"/>
              </a:rPr>
              <a:t> += "#wrap{width:200px;height:200px;</a:t>
            </a:r>
          </a:p>
          <a:p>
            <a:pPr algn="l" eaLnBrk="1" hangingPunct="1"/>
            <a:r>
              <a:rPr kumimoji="1" lang="en-US" altLang="en-US" sz="2000" dirty="0" err="1">
                <a:solidFill>
                  <a:schemeClr val="accent2"/>
                </a:solidFill>
                <a:latin typeface="Arial" panose="020B0604020202020204" pitchFamily="34" charset="0"/>
              </a:rPr>
              <a:t>background-color:blue</a:t>
            </a:r>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sp>
        <p:nvSpPr>
          <p:cNvPr id="5"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6.3.3  </a:t>
            </a:r>
            <a:r>
              <a:rPr lang="zh-CN" altLang="en-US" dirty="0">
                <a:latin typeface="+mj-ea"/>
              </a:rPr>
              <a:t>操作</a:t>
            </a:r>
            <a:r>
              <a:rPr lang="en-US" altLang="zh-CN" dirty="0">
                <a:latin typeface="+mj-ea"/>
              </a:rPr>
              <a:t>CSS</a:t>
            </a:r>
            <a:r>
              <a:rPr lang="zh-CN" altLang="en-US" dirty="0">
                <a:latin typeface="+mj-ea"/>
              </a:rPr>
              <a:t>样式</a:t>
            </a:r>
          </a:p>
        </p:txBody>
      </p:sp>
    </p:spTree>
    <p:extLst>
      <p:ext uri="{BB962C8B-B14F-4D97-AF65-F5344CB8AC3E}">
        <p14:creationId xmlns:p14="http://schemas.microsoft.com/office/powerpoint/2010/main" val="2607152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1705893" y="836712"/>
            <a:ext cx="9000679" cy="2592288"/>
          </a:xfrm>
        </p:spPr>
        <p:txBody>
          <a:bodyPr/>
          <a:lstStyle/>
          <a:p>
            <a:pPr>
              <a:buFont typeface="Wingdings" panose="05000000000000000000" pitchFamily="2" charset="2"/>
              <a:buNone/>
            </a:pPr>
            <a:r>
              <a:rPr lang="fr-FR" altLang="zh-CN" b="1" dirty="0" smtClean="0">
                <a:latin typeface="+mn-ea"/>
              </a:rPr>
              <a:t>2</a:t>
            </a:r>
            <a:r>
              <a:rPr lang="fr-FR" altLang="zh-CN" b="1" dirty="0">
                <a:latin typeface="+mn-ea"/>
              </a:rPr>
              <a:t>. </a:t>
            </a:r>
            <a:r>
              <a:rPr lang="zh-CN" altLang="zh-CN" b="1" dirty="0">
                <a:latin typeface="+mn-ea"/>
              </a:rPr>
              <a:t>操作内联样式</a:t>
            </a:r>
          </a:p>
          <a:p>
            <a:pPr>
              <a:buFont typeface="Wingdings" panose="05000000000000000000" pitchFamily="2" charset="2"/>
              <a:buNone/>
            </a:pPr>
            <a:r>
              <a:rPr lang="zh-CN" altLang="zh-CN" dirty="0">
                <a:latin typeface="+mn-ea"/>
              </a:rPr>
              <a:t>（</a:t>
            </a:r>
            <a:r>
              <a:rPr lang="en-US" altLang="zh-CN" dirty="0">
                <a:latin typeface="+mn-ea"/>
              </a:rPr>
              <a:t>1</a:t>
            </a:r>
            <a:r>
              <a:rPr lang="zh-CN" altLang="zh-CN" dirty="0">
                <a:latin typeface="+mn-ea"/>
              </a:rPr>
              <a:t>）操作单一样式属性</a:t>
            </a:r>
          </a:p>
          <a:p>
            <a:pPr>
              <a:buFont typeface="Wingdings" panose="05000000000000000000" pitchFamily="2" charset="2"/>
              <a:buNone/>
            </a:pPr>
            <a:r>
              <a:rPr lang="zh-CN" altLang="zh-CN" dirty="0">
                <a:latin typeface="+mn-ea"/>
              </a:rPr>
              <a:t>操作内联样式最常见的方法为逐一设置相关的属性，其格式为</a:t>
            </a:r>
            <a:r>
              <a:rPr lang="zh-CN" altLang="zh-CN" dirty="0" smtClean="0">
                <a:latin typeface="+mn-ea"/>
              </a:rPr>
              <a:t>：</a:t>
            </a:r>
            <a:r>
              <a:rPr lang="en-US" altLang="zh-CN" dirty="0">
                <a:latin typeface="+mn-ea"/>
              </a:rPr>
              <a:t> </a:t>
            </a:r>
            <a:endParaRPr lang="zh-CN" altLang="zh-CN" dirty="0">
              <a:latin typeface="+mn-ea"/>
            </a:endParaRPr>
          </a:p>
          <a:p>
            <a:pPr>
              <a:buFont typeface="Wingdings" panose="05000000000000000000" pitchFamily="2" charset="2"/>
              <a:buNone/>
            </a:pPr>
            <a:r>
              <a:rPr lang="zh-CN" altLang="zh-CN" b="1" dirty="0">
                <a:latin typeface="+mn-ea"/>
              </a:rPr>
              <a:t>元素</a:t>
            </a:r>
            <a:r>
              <a:rPr lang="en-US" altLang="zh-CN" b="1" dirty="0">
                <a:latin typeface="+mn-ea"/>
              </a:rPr>
              <a:t>.style.</a:t>
            </a:r>
            <a:r>
              <a:rPr lang="zh-CN" altLang="zh-CN" b="1" dirty="0">
                <a:latin typeface="+mn-ea"/>
              </a:rPr>
              <a:t>属性</a:t>
            </a:r>
            <a:r>
              <a:rPr lang="en-US" altLang="zh-CN" b="1" dirty="0">
                <a:latin typeface="+mn-ea"/>
              </a:rPr>
              <a:t> = </a:t>
            </a:r>
            <a:r>
              <a:rPr lang="zh-CN" altLang="zh-CN" b="1" dirty="0">
                <a:latin typeface="+mn-ea"/>
              </a:rPr>
              <a:t>值</a:t>
            </a:r>
            <a:r>
              <a:rPr lang="en-US" altLang="zh-CN" b="1" dirty="0">
                <a:latin typeface="+mn-ea"/>
              </a:rPr>
              <a:t>;</a:t>
            </a:r>
          </a:p>
          <a:p>
            <a:endParaRPr lang="zh-CN" altLang="zh-CN" dirty="0">
              <a:latin typeface="+mn-ea"/>
            </a:endParaRPr>
          </a:p>
          <a:p>
            <a:pPr>
              <a:buFont typeface="Wingdings" panose="05000000000000000000" pitchFamily="2" charset="2"/>
              <a:buNone/>
            </a:pPr>
            <a:r>
              <a:rPr lang="zh-CN" altLang="zh-CN" dirty="0">
                <a:latin typeface="+mn-ea"/>
              </a:rPr>
              <a:t>【例</a:t>
            </a:r>
            <a:r>
              <a:rPr lang="fr-FR" altLang="zh-CN" dirty="0">
                <a:latin typeface="+mn-ea"/>
              </a:rPr>
              <a:t>6-20</a:t>
            </a:r>
            <a:r>
              <a:rPr lang="zh-CN" altLang="zh-CN" dirty="0">
                <a:latin typeface="+mn-ea"/>
              </a:rPr>
              <a:t>】对一个</a:t>
            </a:r>
            <a:r>
              <a:rPr lang="fr-FR" altLang="zh-CN" dirty="0">
                <a:latin typeface="+mn-ea"/>
              </a:rPr>
              <a:t>ID</a:t>
            </a:r>
            <a:r>
              <a:rPr lang="zh-CN" altLang="zh-CN" dirty="0">
                <a:latin typeface="+mn-ea"/>
              </a:rPr>
              <a:t>名为“</a:t>
            </a:r>
            <a:r>
              <a:rPr lang="fr-FR" altLang="zh-CN" dirty="0">
                <a:latin typeface="+mn-ea"/>
              </a:rPr>
              <a:t>wrap</a:t>
            </a:r>
            <a:r>
              <a:rPr lang="zh-CN" altLang="zh-CN" dirty="0">
                <a:latin typeface="+mn-ea"/>
              </a:rPr>
              <a:t>”的</a:t>
            </a:r>
            <a:r>
              <a:rPr lang="fr-FR" altLang="zh-CN" dirty="0">
                <a:latin typeface="+mn-ea"/>
              </a:rPr>
              <a:t>div</a:t>
            </a:r>
            <a:r>
              <a:rPr lang="zh-CN" altLang="zh-CN" dirty="0">
                <a:latin typeface="+mn-ea"/>
              </a:rPr>
              <a:t>标签对象，可以使用下面的方法设置该元素的宽、高均为</a:t>
            </a:r>
            <a:r>
              <a:rPr lang="fr-FR" altLang="zh-CN" dirty="0">
                <a:latin typeface="+mn-ea"/>
              </a:rPr>
              <a:t>200px</a:t>
            </a:r>
            <a:r>
              <a:rPr lang="zh-CN" altLang="zh-CN" dirty="0">
                <a:latin typeface="+mn-ea"/>
              </a:rPr>
              <a:t>，且背景色为蓝色。</a:t>
            </a: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70659" name="AutoShape 5"/>
          <p:cNvSpPr>
            <a:spLocks noChangeArrowheads="1"/>
          </p:cNvSpPr>
          <p:nvPr/>
        </p:nvSpPr>
        <p:spPr bwMode="gray">
          <a:xfrm>
            <a:off x="2426495" y="3644901"/>
            <a:ext cx="6408737" cy="20875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&lt;script&gt;</a:t>
            </a:r>
          </a:p>
          <a:p>
            <a:pPr algn="l" eaLnBrk="1" hangingPunct="1"/>
            <a:r>
              <a:rPr kumimoji="1" lang="en-US" altLang="en-US" sz="2000" dirty="0">
                <a:solidFill>
                  <a:schemeClr val="accent2"/>
                </a:solidFill>
                <a:latin typeface="Arial" panose="020B0604020202020204" pitchFamily="34" charset="0"/>
              </a:rPr>
              <a:t>    let </a:t>
            </a:r>
            <a:r>
              <a:rPr kumimoji="1" lang="en-US" altLang="en-US" sz="2000" dirty="0" err="1">
                <a:solidFill>
                  <a:schemeClr val="accent2"/>
                </a:solidFill>
                <a:latin typeface="Arial" panose="020B0604020202020204" pitchFamily="34" charset="0"/>
              </a:rPr>
              <a:t>oWrap</a:t>
            </a:r>
            <a:r>
              <a:rPr kumimoji="1" lang="en-US" altLang="en-US" sz="2000" dirty="0">
                <a:solidFill>
                  <a:schemeClr val="accent2"/>
                </a:solidFill>
                <a:latin typeface="Arial" panose="020B0604020202020204" pitchFamily="34" charset="0"/>
              </a:rPr>
              <a:t> = </a:t>
            </a:r>
            <a:r>
              <a:rPr kumimoji="1" lang="en-US" altLang="en-US" sz="2000" dirty="0" err="1">
                <a:solidFill>
                  <a:schemeClr val="accent2"/>
                </a:solidFill>
                <a:latin typeface="Arial" panose="020B0604020202020204" pitchFamily="34" charset="0"/>
              </a:rPr>
              <a:t>document.getElementById</a:t>
            </a:r>
            <a:r>
              <a:rPr kumimoji="1" lang="en-US" altLang="en-US" sz="2000" dirty="0">
                <a:solidFill>
                  <a:schemeClr val="accent2"/>
                </a:solidFill>
                <a:latin typeface="Arial" panose="020B0604020202020204" pitchFamily="34" charset="0"/>
              </a:rPr>
              <a:t>("wrap");</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oWrap.style.width</a:t>
            </a:r>
            <a:r>
              <a:rPr kumimoji="1" lang="en-US" altLang="en-US" sz="2000" dirty="0">
                <a:solidFill>
                  <a:schemeClr val="accent2"/>
                </a:solidFill>
                <a:latin typeface="Arial" panose="020B0604020202020204" pitchFamily="34" charset="0"/>
              </a:rPr>
              <a:t> = "200px";</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oWrap.style.height</a:t>
            </a:r>
            <a:r>
              <a:rPr kumimoji="1" lang="en-US" altLang="en-US" sz="2000" dirty="0">
                <a:solidFill>
                  <a:schemeClr val="accent2"/>
                </a:solidFill>
                <a:latin typeface="Arial" panose="020B0604020202020204" pitchFamily="34" charset="0"/>
              </a:rPr>
              <a:t> = "200px";</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oWrap.style.background</a:t>
            </a:r>
            <a:r>
              <a:rPr kumimoji="1" lang="en-US" altLang="en-US" sz="2000" dirty="0">
                <a:solidFill>
                  <a:schemeClr val="accent2"/>
                </a:solidFill>
                <a:latin typeface="Arial" panose="020B0604020202020204" pitchFamily="34" charset="0"/>
              </a:rPr>
              <a:t> = "blue";</a:t>
            </a:r>
          </a:p>
          <a:p>
            <a:pPr algn="l" eaLnBrk="1" hangingPunct="1"/>
            <a:r>
              <a:rPr kumimoji="1" lang="en-US" altLang="en-US" sz="2000" dirty="0">
                <a:solidFill>
                  <a:schemeClr val="accent2"/>
                </a:solidFill>
                <a:latin typeface="Arial" panose="020B0604020202020204" pitchFamily="34" charset="0"/>
              </a:rPr>
              <a:t>&lt;/script&gt;</a:t>
            </a:r>
          </a:p>
        </p:txBody>
      </p:sp>
      <p:sp>
        <p:nvSpPr>
          <p:cNvPr id="4"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6.3.3  </a:t>
            </a:r>
            <a:r>
              <a:rPr lang="zh-CN" altLang="en-US" dirty="0">
                <a:latin typeface="+mj-ea"/>
              </a:rPr>
              <a:t>操作</a:t>
            </a:r>
            <a:r>
              <a:rPr lang="en-US" altLang="zh-CN" dirty="0">
                <a:latin typeface="+mj-ea"/>
              </a:rPr>
              <a:t>CSS</a:t>
            </a:r>
            <a:r>
              <a:rPr lang="zh-CN" altLang="en-US" dirty="0">
                <a:latin typeface="+mj-ea"/>
              </a:rPr>
              <a:t>样式</a:t>
            </a:r>
          </a:p>
        </p:txBody>
      </p:sp>
    </p:spTree>
    <p:extLst>
      <p:ext uri="{BB962C8B-B14F-4D97-AF65-F5344CB8AC3E}">
        <p14:creationId xmlns:p14="http://schemas.microsoft.com/office/powerpoint/2010/main" val="2961440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1501874" y="862807"/>
            <a:ext cx="9612559" cy="4870449"/>
          </a:xfrm>
        </p:spPr>
        <p:txBody>
          <a:bodyPr/>
          <a:lstStyle/>
          <a:p>
            <a:pPr eaLnBrk="1" hangingPunct="1">
              <a:lnSpc>
                <a:spcPct val="90000"/>
              </a:lnSpc>
              <a:defRPr/>
            </a:pPr>
            <a:r>
              <a:rPr lang="en-US" altLang="zh-CN" dirty="0" smtClean="0">
                <a:latin typeface="+mn-ea"/>
              </a:rPr>
              <a:t>【</a:t>
            </a:r>
            <a:r>
              <a:rPr lang="zh-CN" altLang="en-US" dirty="0" smtClean="0">
                <a:latin typeface="+mn-ea"/>
              </a:rPr>
              <a:t>例</a:t>
            </a:r>
            <a:r>
              <a:rPr lang="en-US" altLang="zh-CN" dirty="0" smtClean="0">
                <a:latin typeface="+mn-ea"/>
              </a:rPr>
              <a:t>6-1】</a:t>
            </a:r>
            <a:r>
              <a:rPr lang="zh-CN" altLang="en-US" dirty="0" smtClean="0">
                <a:latin typeface="+mn-ea"/>
              </a:rPr>
              <a:t>新建一个网页，并在其中的</a:t>
            </a:r>
            <a:r>
              <a:rPr lang="en-US" altLang="zh-CN" dirty="0" smtClean="0">
                <a:latin typeface="+mn-ea"/>
              </a:rPr>
              <a:t>&lt;body&gt;</a:t>
            </a:r>
            <a:r>
              <a:rPr lang="zh-CN" altLang="en-US" dirty="0" smtClean="0">
                <a:latin typeface="+mn-ea"/>
              </a:rPr>
              <a:t>部分添加以下代码（左边部分）：</a:t>
            </a:r>
            <a:endParaRPr lang="en-US" altLang="zh-CN"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zh-CN" altLang="en-US" dirty="0" smtClean="0">
              <a:latin typeface="+mn-ea"/>
            </a:endParaRPr>
          </a:p>
          <a:p>
            <a:pPr eaLnBrk="1" hangingPunct="1">
              <a:lnSpc>
                <a:spcPct val="90000"/>
              </a:lnSpc>
              <a:defRPr/>
            </a:pPr>
            <a:endParaRPr lang="en-US" altLang="zh-CN" dirty="0" smtClean="0">
              <a:effectLst/>
              <a:latin typeface="+mn-ea"/>
            </a:endParaRPr>
          </a:p>
          <a:p>
            <a:pPr eaLnBrk="1" hangingPunct="1">
              <a:lnSpc>
                <a:spcPct val="90000"/>
              </a:lnSpc>
              <a:defRPr/>
            </a:pPr>
            <a:endParaRPr lang="en-US" altLang="zh-CN" dirty="0">
              <a:latin typeface="+mn-ea"/>
            </a:endParaRPr>
          </a:p>
          <a:p>
            <a:pPr eaLnBrk="1" hangingPunct="1">
              <a:lnSpc>
                <a:spcPct val="90000"/>
              </a:lnSpc>
              <a:defRPr/>
            </a:pPr>
            <a:endParaRPr lang="en-US" altLang="zh-CN" dirty="0" smtClean="0">
              <a:effectLst/>
              <a:latin typeface="+mn-ea"/>
            </a:endParaRPr>
          </a:p>
          <a:p>
            <a:pPr eaLnBrk="1" hangingPunct="1">
              <a:lnSpc>
                <a:spcPct val="90000"/>
              </a:lnSpc>
              <a:defRPr/>
            </a:pPr>
            <a:endParaRPr lang="zh-CN" altLang="en-US" dirty="0" smtClean="0">
              <a:effectLst/>
              <a:latin typeface="+mn-ea"/>
            </a:endParaRPr>
          </a:p>
          <a:p>
            <a:pPr eaLnBrk="1" hangingPunct="1">
              <a:lnSpc>
                <a:spcPct val="90000"/>
              </a:lnSpc>
              <a:defRPr/>
            </a:pPr>
            <a:r>
              <a:rPr lang="zh-CN" altLang="en-US" dirty="0" smtClean="0">
                <a:effectLst/>
                <a:latin typeface="+mn-ea"/>
              </a:rPr>
              <a:t>以上两段</a:t>
            </a:r>
            <a:r>
              <a:rPr lang="en-US" altLang="zh-CN" dirty="0" smtClean="0">
                <a:effectLst/>
                <a:latin typeface="+mn-ea"/>
              </a:rPr>
              <a:t>&lt;body&gt;</a:t>
            </a:r>
            <a:r>
              <a:rPr lang="zh-CN" altLang="en-US" dirty="0" smtClean="0">
                <a:effectLst/>
                <a:latin typeface="+mn-ea"/>
              </a:rPr>
              <a:t>中的代码实现的功能相同，都是先显示一个</a:t>
            </a:r>
            <a:r>
              <a:rPr lang="en-US" altLang="zh-CN" dirty="0" smtClean="0">
                <a:effectLst/>
                <a:latin typeface="+mn-ea"/>
              </a:rPr>
              <a:t>HTML</a:t>
            </a:r>
            <a:r>
              <a:rPr lang="zh-CN" altLang="en-US" dirty="0" smtClean="0">
                <a:effectLst/>
                <a:latin typeface="+mn-ea"/>
              </a:rPr>
              <a:t>格式的段落，再通过</a:t>
            </a:r>
            <a:r>
              <a:rPr lang="en-US" altLang="zh-CN" dirty="0" smtClean="0">
                <a:effectLst/>
                <a:latin typeface="+mn-ea"/>
              </a:rPr>
              <a:t>JavaScript</a:t>
            </a:r>
            <a:r>
              <a:rPr lang="zh-CN" altLang="en-US" dirty="0" smtClean="0">
                <a:effectLst/>
                <a:latin typeface="+mn-ea"/>
              </a:rPr>
              <a:t>输出变量</a:t>
            </a:r>
            <a:r>
              <a:rPr lang="en-US" altLang="zh-CN" dirty="0" smtClean="0">
                <a:effectLst/>
                <a:latin typeface="+mn-ea"/>
              </a:rPr>
              <a:t>x</a:t>
            </a:r>
            <a:r>
              <a:rPr lang="zh-CN" altLang="en-US" dirty="0" smtClean="0">
                <a:effectLst/>
                <a:latin typeface="+mn-ea"/>
              </a:rPr>
              <a:t>的值：</a:t>
            </a:r>
            <a:r>
              <a:rPr lang="en-US" altLang="zh-CN" dirty="0" smtClean="0">
                <a:effectLst/>
                <a:latin typeface="+mn-ea"/>
              </a:rPr>
              <a:t>3</a:t>
            </a:r>
            <a:endParaRPr lang="zh-CN" altLang="en-US" dirty="0" smtClean="0">
              <a:latin typeface="+mn-ea"/>
            </a:endParaRPr>
          </a:p>
        </p:txBody>
      </p:sp>
      <p:sp>
        <p:nvSpPr>
          <p:cNvPr id="7171" name="AutoShape 4"/>
          <p:cNvSpPr>
            <a:spLocks noChangeArrowheads="1"/>
          </p:cNvSpPr>
          <p:nvPr/>
        </p:nvSpPr>
        <p:spPr bwMode="gray">
          <a:xfrm>
            <a:off x="1994695" y="1409701"/>
            <a:ext cx="3889375" cy="22320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script type="text/</a:t>
            </a:r>
            <a:r>
              <a:rPr kumimoji="1" lang="en-US" altLang="zh-CN" sz="2000" dirty="0" err="1">
                <a:solidFill>
                  <a:schemeClr val="accent2"/>
                </a:solidFill>
                <a:latin typeface="Arial" panose="020B0604020202020204" pitchFamily="34" charset="0"/>
              </a:rPr>
              <a:t>javascript</a:t>
            </a:r>
            <a:r>
              <a:rPr kumimoji="1" lang="en-US" altLang="zh-CN" sz="2000" dirty="0">
                <a:solidFill>
                  <a:schemeClr val="accent2"/>
                </a:solidFill>
                <a:latin typeface="Arial" panose="020B0604020202020204" pitchFamily="34" charset="0"/>
              </a:rPr>
              <a:t>"&gt;</a:t>
            </a:r>
          </a:p>
          <a:p>
            <a:pPr algn="l" eaLnBrk="1" hangingPunct="1"/>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x=3;</a:t>
            </a:r>
          </a:p>
          <a:p>
            <a:pPr algn="l" eaLnBrk="1" hangingPunct="1"/>
            <a:r>
              <a:rPr kumimoji="1" lang="en-US" altLang="zh-CN" sz="2000" dirty="0">
                <a:solidFill>
                  <a:schemeClr val="accent2"/>
                </a:solidFill>
                <a:latin typeface="Arial" panose="020B0604020202020204" pitchFamily="34" charset="0"/>
              </a:rPr>
              <a:t>&lt;/script&gt;</a:t>
            </a:r>
          </a:p>
          <a:p>
            <a:pPr algn="l" eaLnBrk="1" hangingPunct="1"/>
            <a:r>
              <a:rPr kumimoji="1" lang="en-US" altLang="zh-CN" sz="2000" dirty="0">
                <a:solidFill>
                  <a:schemeClr val="accent2"/>
                </a:solidFill>
                <a:latin typeface="Arial" panose="020B0604020202020204" pitchFamily="34" charset="0"/>
              </a:rPr>
              <a:t>&lt;p&gt;</a:t>
            </a:r>
            <a:r>
              <a:rPr kumimoji="1" lang="zh-CN" altLang="en-US" sz="2000" dirty="0">
                <a:solidFill>
                  <a:schemeClr val="accent2"/>
                </a:solidFill>
                <a:latin typeface="Arial" panose="020B0604020202020204" pitchFamily="34" charset="0"/>
              </a:rPr>
              <a:t>这是一个</a:t>
            </a:r>
            <a:r>
              <a:rPr kumimoji="1" lang="en-US" altLang="zh-CN" sz="2000" dirty="0">
                <a:solidFill>
                  <a:schemeClr val="accent2"/>
                </a:solidFill>
                <a:latin typeface="Arial" panose="020B0604020202020204" pitchFamily="34" charset="0"/>
              </a:rPr>
              <a:t>HTML</a:t>
            </a:r>
            <a:r>
              <a:rPr kumimoji="1" lang="zh-CN" altLang="en-US" sz="2000" dirty="0">
                <a:solidFill>
                  <a:schemeClr val="accent2"/>
                </a:solidFill>
                <a:latin typeface="Arial" panose="020B0604020202020204" pitchFamily="34" charset="0"/>
              </a:rPr>
              <a:t>段落</a:t>
            </a:r>
            <a:r>
              <a:rPr kumimoji="1" lang="en-US" altLang="zh-CN" sz="2000" dirty="0">
                <a:solidFill>
                  <a:schemeClr val="accent2"/>
                </a:solidFill>
                <a:latin typeface="Arial" panose="020B0604020202020204" pitchFamily="34" charset="0"/>
              </a:rPr>
              <a:t>&lt;p&gt;</a:t>
            </a:r>
          </a:p>
          <a:p>
            <a:pPr algn="l" eaLnBrk="1" hangingPunct="1"/>
            <a:r>
              <a:rPr kumimoji="1" lang="en-US" altLang="zh-CN" sz="2000" dirty="0">
                <a:solidFill>
                  <a:schemeClr val="accent2"/>
                </a:solidFill>
                <a:latin typeface="Arial" panose="020B0604020202020204" pitchFamily="34" charset="0"/>
              </a:rPr>
              <a:t>&lt;script type="text/</a:t>
            </a:r>
            <a:r>
              <a:rPr kumimoji="1" lang="en-US" altLang="zh-CN" sz="2000" dirty="0" err="1">
                <a:solidFill>
                  <a:schemeClr val="accent2"/>
                </a:solidFill>
                <a:latin typeface="Arial" panose="020B0604020202020204" pitchFamily="34" charset="0"/>
              </a:rPr>
              <a:t>javascript</a:t>
            </a:r>
            <a:r>
              <a:rPr kumimoji="1" lang="en-US" altLang="zh-CN" sz="2000" dirty="0">
                <a:solidFill>
                  <a:schemeClr val="accent2"/>
                </a:solidFill>
                <a:latin typeface="Arial" panose="020B0604020202020204" pitchFamily="34" charset="0"/>
              </a:rPr>
              <a:t>"&gt;</a:t>
            </a:r>
          </a:p>
          <a:p>
            <a:pPr algn="l" eaLnBrk="1" hangingPunct="1"/>
            <a:r>
              <a:rPr kumimoji="1" lang="en-US" altLang="zh-CN" sz="2000" dirty="0" err="1">
                <a:solidFill>
                  <a:schemeClr val="accent2"/>
                </a:solidFill>
                <a:latin typeface="Arial" panose="020B0604020202020204" pitchFamily="34" charset="0"/>
              </a:rPr>
              <a:t>document.write</a:t>
            </a:r>
            <a:r>
              <a:rPr kumimoji="1" lang="en-US" altLang="zh-CN" sz="2000" dirty="0">
                <a:solidFill>
                  <a:schemeClr val="accent2"/>
                </a:solidFill>
                <a:latin typeface="Arial" panose="020B0604020202020204" pitchFamily="34" charset="0"/>
              </a:rPr>
              <a:t>(x);</a:t>
            </a:r>
          </a:p>
          <a:p>
            <a:pPr algn="l" eaLnBrk="1" hangingPunct="1"/>
            <a:r>
              <a:rPr kumimoji="1" lang="en-US" altLang="zh-CN" sz="2000" dirty="0">
                <a:solidFill>
                  <a:schemeClr val="accent2"/>
                </a:solidFill>
                <a:latin typeface="Arial" panose="020B0604020202020204" pitchFamily="34" charset="0"/>
              </a:rPr>
              <a:t>&lt;/script&gt;</a:t>
            </a:r>
          </a:p>
        </p:txBody>
      </p:sp>
      <p:sp>
        <p:nvSpPr>
          <p:cNvPr id="7172" name="AutoShape 5"/>
          <p:cNvSpPr>
            <a:spLocks noChangeArrowheads="1"/>
          </p:cNvSpPr>
          <p:nvPr/>
        </p:nvSpPr>
        <p:spPr bwMode="gray">
          <a:xfrm>
            <a:off x="6530182" y="1338264"/>
            <a:ext cx="3889375" cy="22320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&lt;p&gt;</a:t>
            </a:r>
            <a:r>
              <a:rPr kumimoji="1" lang="zh-CN" altLang="en-US" sz="2000">
                <a:solidFill>
                  <a:schemeClr val="accent2"/>
                </a:solidFill>
                <a:latin typeface="Arial" panose="020B0604020202020204" pitchFamily="34" charset="0"/>
              </a:rPr>
              <a:t>这是一个</a:t>
            </a:r>
            <a:r>
              <a:rPr kumimoji="1" lang="en-US" altLang="zh-CN" sz="2000">
                <a:solidFill>
                  <a:schemeClr val="accent2"/>
                </a:solidFill>
                <a:latin typeface="Arial" panose="020B0604020202020204" pitchFamily="34" charset="0"/>
              </a:rPr>
              <a:t>HTML</a:t>
            </a:r>
            <a:r>
              <a:rPr kumimoji="1" lang="zh-CN" altLang="en-US" sz="2000">
                <a:solidFill>
                  <a:schemeClr val="accent2"/>
                </a:solidFill>
                <a:latin typeface="Arial" panose="020B0604020202020204" pitchFamily="34" charset="0"/>
              </a:rPr>
              <a:t>段落</a:t>
            </a:r>
            <a:r>
              <a:rPr kumimoji="1" lang="en-US" altLang="zh-CN" sz="2000">
                <a:solidFill>
                  <a:schemeClr val="accent2"/>
                </a:solidFill>
                <a:latin typeface="Arial" panose="020B0604020202020204" pitchFamily="34" charset="0"/>
              </a:rPr>
              <a:t>&lt;p&gt;</a:t>
            </a:r>
          </a:p>
          <a:p>
            <a:pPr algn="l" eaLnBrk="1" hangingPunct="1"/>
            <a:r>
              <a:rPr kumimoji="1" lang="en-US" altLang="zh-CN" sz="2000">
                <a:solidFill>
                  <a:schemeClr val="accent2"/>
                </a:solidFill>
                <a:latin typeface="Arial" panose="020B0604020202020204" pitchFamily="34" charset="0"/>
              </a:rPr>
              <a:t>&lt;script type="text/javascript"&gt;</a:t>
            </a:r>
          </a:p>
          <a:p>
            <a:pPr algn="l" eaLnBrk="1" hangingPunct="1"/>
            <a:r>
              <a:rPr kumimoji="1" lang="en-US" altLang="zh-CN" sz="2000">
                <a:solidFill>
                  <a:schemeClr val="accent2"/>
                </a:solidFill>
                <a:latin typeface="Arial" panose="020B0604020202020204" pitchFamily="34" charset="0"/>
              </a:rPr>
              <a:t>var x=3; </a:t>
            </a:r>
          </a:p>
          <a:p>
            <a:pPr algn="l" eaLnBrk="1" hangingPunct="1"/>
            <a:r>
              <a:rPr kumimoji="1" lang="en-US" altLang="zh-CN" sz="2000">
                <a:solidFill>
                  <a:schemeClr val="accent2"/>
                </a:solidFill>
                <a:latin typeface="Arial" panose="020B0604020202020204" pitchFamily="34" charset="0"/>
              </a:rPr>
              <a:t>document.write(x);</a:t>
            </a:r>
          </a:p>
          <a:p>
            <a:pPr algn="l" eaLnBrk="1" hangingPunct="1"/>
            <a:r>
              <a:rPr kumimoji="1" lang="en-US" altLang="zh-CN" sz="2000">
                <a:solidFill>
                  <a:schemeClr val="accent2"/>
                </a:solidFill>
                <a:latin typeface="Arial" panose="020B0604020202020204" pitchFamily="34" charset="0"/>
              </a:rPr>
              <a:t>&lt;/script&gt;</a:t>
            </a:r>
          </a:p>
        </p:txBody>
      </p:sp>
      <p:sp>
        <p:nvSpPr>
          <p:cNvPr id="102407" name="AutoShape 7"/>
          <p:cNvSpPr>
            <a:spLocks noChangeArrowheads="1"/>
          </p:cNvSpPr>
          <p:nvPr/>
        </p:nvSpPr>
        <p:spPr bwMode="auto">
          <a:xfrm>
            <a:off x="4993329" y="3743220"/>
            <a:ext cx="2713396" cy="369974"/>
          </a:xfrm>
          <a:prstGeom prst="curvedUpArrow">
            <a:avLst>
              <a:gd name="adj1" fmla="val 91609"/>
              <a:gd name="adj2" fmla="val 183217"/>
              <a:gd name="adj3" fmla="val 33333"/>
            </a:avLst>
          </a:prstGeom>
          <a:solidFill>
            <a:schemeClr val="accent1"/>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squar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sp>
        <p:nvSpPr>
          <p:cNvPr id="102408" name="Text Box 8"/>
          <p:cNvSpPr txBox="1">
            <a:spLocks noChangeArrowheads="1"/>
          </p:cNvSpPr>
          <p:nvPr/>
        </p:nvSpPr>
        <p:spPr bwMode="auto">
          <a:xfrm>
            <a:off x="2410451" y="4173361"/>
            <a:ext cx="779540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p>
            <a:pPr>
              <a:defRPr/>
            </a:pPr>
            <a:r>
              <a:rPr lang="zh-CN" altLang="en-US" sz="2000" dirty="0">
                <a:latin typeface="+mn-ea"/>
                <a:ea typeface="+mn-ea"/>
              </a:rPr>
              <a:t>如果把左边的</a:t>
            </a:r>
            <a:r>
              <a:rPr lang="en-US" altLang="zh-CN" sz="2000" dirty="0">
                <a:latin typeface="+mn-ea"/>
                <a:ea typeface="+mn-ea"/>
              </a:rPr>
              <a:t>JavaScript</a:t>
            </a:r>
            <a:r>
              <a:rPr lang="zh-CN" altLang="en-US" sz="2000" dirty="0">
                <a:latin typeface="+mn-ea"/>
                <a:ea typeface="+mn-ea"/>
              </a:rPr>
              <a:t>代码进行合并，</a:t>
            </a:r>
            <a:r>
              <a:rPr lang="zh-CN" altLang="fr-FR" sz="2000" dirty="0">
                <a:latin typeface="+mn-ea"/>
                <a:ea typeface="+mn-ea"/>
              </a:rPr>
              <a:t>可将代码改写为右边的</a:t>
            </a:r>
            <a:r>
              <a:rPr lang="zh-CN" altLang="fr-FR" sz="2000" dirty="0" smtClean="0">
                <a:latin typeface="+mn-ea"/>
                <a:ea typeface="+mn-ea"/>
              </a:rPr>
              <a:t>代码</a:t>
            </a:r>
            <a:endParaRPr lang="zh-CN" altLang="fr-FR" sz="2000" dirty="0">
              <a:latin typeface="+mn-ea"/>
              <a:ea typeface="+mn-ea"/>
            </a:endParaRPr>
          </a:p>
        </p:txBody>
      </p:sp>
      <p:sp>
        <p:nvSpPr>
          <p:cNvPr id="7" name="Rectangle 4"/>
          <p:cNvSpPr>
            <a:spLocks noGrp="1" noChangeArrowheads="1"/>
          </p:cNvSpPr>
          <p:nvPr>
            <p:ph type="title"/>
          </p:nvPr>
        </p:nvSpPr>
        <p:spPr>
          <a:xfrm>
            <a:off x="1417862" y="228600"/>
            <a:ext cx="8882634" cy="464096"/>
          </a:xfrm>
        </p:spPr>
        <p:txBody>
          <a:bodyPr/>
          <a:lstStyle/>
          <a:p>
            <a:pPr eaLnBrk="1" hangingPunct="1">
              <a:defRPr/>
            </a:pPr>
            <a:r>
              <a:rPr lang="en-US" altLang="zh-CN" dirty="0" smtClean="0">
                <a:latin typeface="+mj-ea"/>
              </a:rPr>
              <a:t>6.1.2 </a:t>
            </a:r>
            <a:r>
              <a:rPr lang="en-US" altLang="zh-CN" dirty="0">
                <a:latin typeface="+mj-ea"/>
              </a:rPr>
              <a:t>JavaScript</a:t>
            </a:r>
            <a:r>
              <a:rPr lang="zh-CN" altLang="en-US" dirty="0">
                <a:latin typeface="+mj-ea"/>
              </a:rPr>
              <a:t>的</a:t>
            </a:r>
            <a:r>
              <a:rPr lang="zh-CN" altLang="en-US" dirty="0" smtClean="0">
                <a:latin typeface="+mj-ea"/>
              </a:rPr>
              <a:t>使用</a:t>
            </a:r>
          </a:p>
        </p:txBody>
      </p:sp>
    </p:spTree>
    <p:extLst>
      <p:ext uri="{BB962C8B-B14F-4D97-AF65-F5344CB8AC3E}">
        <p14:creationId xmlns:p14="http://schemas.microsoft.com/office/powerpoint/2010/main" val="740695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1489869" y="836712"/>
            <a:ext cx="8569325" cy="2808312"/>
          </a:xfrm>
        </p:spPr>
        <p:txBody>
          <a:bodyPr/>
          <a:lstStyle/>
          <a:p>
            <a:pPr>
              <a:buFont typeface="Wingdings" panose="05000000000000000000" pitchFamily="2" charset="2"/>
              <a:buNone/>
            </a:pPr>
            <a:r>
              <a:rPr lang="fr-FR" altLang="zh-CN" b="1" dirty="0" smtClean="0">
                <a:latin typeface="+mn-ea"/>
              </a:rPr>
              <a:t>2</a:t>
            </a:r>
            <a:r>
              <a:rPr lang="fr-FR" altLang="zh-CN" b="1" dirty="0">
                <a:latin typeface="+mn-ea"/>
              </a:rPr>
              <a:t>. </a:t>
            </a:r>
            <a:r>
              <a:rPr lang="zh-CN" altLang="zh-CN" b="1" dirty="0">
                <a:latin typeface="+mn-ea"/>
              </a:rPr>
              <a:t>操作内联样式</a:t>
            </a:r>
          </a:p>
          <a:p>
            <a:pPr>
              <a:buFont typeface="Wingdings" panose="05000000000000000000" pitchFamily="2" charset="2"/>
              <a:buNone/>
            </a:pPr>
            <a:r>
              <a:rPr lang="zh-CN" altLang="zh-CN" dirty="0">
                <a:latin typeface="+mn-ea"/>
              </a:rPr>
              <a:t>（</a:t>
            </a:r>
            <a:r>
              <a:rPr lang="fr-FR" altLang="zh-CN" dirty="0">
                <a:latin typeface="+mn-ea"/>
              </a:rPr>
              <a:t>2</a:t>
            </a:r>
            <a:r>
              <a:rPr lang="zh-CN" altLang="zh-CN" dirty="0">
                <a:latin typeface="+mn-ea"/>
              </a:rPr>
              <a:t>）操作多个样式属性</a:t>
            </a:r>
          </a:p>
          <a:p>
            <a:pPr>
              <a:buFont typeface="Wingdings" panose="05000000000000000000" pitchFamily="2" charset="2"/>
              <a:buNone/>
            </a:pPr>
            <a:r>
              <a:rPr lang="zh-CN" altLang="zh-CN" dirty="0">
                <a:latin typeface="+mn-ea"/>
              </a:rPr>
              <a:t>当需要一次操作元素的多个样式的时，可以使用简化的语句，其格式为：</a:t>
            </a:r>
          </a:p>
          <a:p>
            <a:pPr>
              <a:buFont typeface="Wingdings" panose="05000000000000000000" pitchFamily="2" charset="2"/>
              <a:buNone/>
            </a:pPr>
            <a:r>
              <a:rPr lang="fr-FR" altLang="zh-CN" dirty="0">
                <a:latin typeface="+mn-ea"/>
              </a:rPr>
              <a:t> </a:t>
            </a:r>
            <a:endParaRPr lang="zh-CN" altLang="zh-CN" dirty="0">
              <a:latin typeface="+mn-ea"/>
            </a:endParaRPr>
          </a:p>
          <a:p>
            <a:pPr>
              <a:buFont typeface="Wingdings" panose="05000000000000000000" pitchFamily="2" charset="2"/>
              <a:buNone/>
            </a:pPr>
            <a:r>
              <a:rPr lang="zh-CN" altLang="zh-CN" b="1" dirty="0">
                <a:latin typeface="+mn-ea"/>
              </a:rPr>
              <a:t>元素</a:t>
            </a:r>
            <a:r>
              <a:rPr lang="fr-FR" altLang="zh-CN" b="1" dirty="0">
                <a:latin typeface="+mn-ea"/>
              </a:rPr>
              <a:t>.style.cssText = "</a:t>
            </a:r>
            <a:r>
              <a:rPr lang="zh-CN" altLang="zh-CN" b="1" dirty="0">
                <a:latin typeface="+mn-ea"/>
              </a:rPr>
              <a:t>属性</a:t>
            </a:r>
            <a:r>
              <a:rPr lang="fr-FR" altLang="zh-CN" b="1" dirty="0">
                <a:latin typeface="+mn-ea"/>
              </a:rPr>
              <a:t>:</a:t>
            </a:r>
            <a:r>
              <a:rPr lang="zh-CN" altLang="zh-CN" b="1" dirty="0">
                <a:latin typeface="+mn-ea"/>
              </a:rPr>
              <a:t>属性值</a:t>
            </a:r>
            <a:r>
              <a:rPr lang="fr-FR" altLang="zh-CN" b="1" dirty="0">
                <a:latin typeface="+mn-ea"/>
              </a:rPr>
              <a:t>; </a:t>
            </a:r>
            <a:r>
              <a:rPr lang="zh-CN" altLang="zh-CN" b="1" dirty="0">
                <a:latin typeface="+mn-ea"/>
              </a:rPr>
              <a:t>属性</a:t>
            </a:r>
            <a:r>
              <a:rPr lang="fr-FR" altLang="zh-CN" b="1" dirty="0">
                <a:latin typeface="+mn-ea"/>
              </a:rPr>
              <a:t>:</a:t>
            </a:r>
            <a:r>
              <a:rPr lang="zh-CN" altLang="zh-CN" b="1" dirty="0">
                <a:latin typeface="+mn-ea"/>
              </a:rPr>
              <a:t>属性值</a:t>
            </a:r>
            <a:r>
              <a:rPr lang="fr-FR" altLang="zh-CN" b="1" dirty="0">
                <a:latin typeface="+mn-ea"/>
              </a:rPr>
              <a:t>;..."</a:t>
            </a:r>
            <a:endParaRPr lang="zh-CN" altLang="zh-CN" dirty="0">
              <a:latin typeface="+mn-ea"/>
            </a:endParaRPr>
          </a:p>
          <a:p>
            <a:pPr>
              <a:buFont typeface="Wingdings" panose="05000000000000000000" pitchFamily="2" charset="2"/>
              <a:buNone/>
            </a:pPr>
            <a:r>
              <a:rPr lang="fr-FR"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例如，可采用如下的简化语句定义例</a:t>
            </a:r>
            <a:r>
              <a:rPr lang="fr-FR" altLang="zh-CN" dirty="0">
                <a:latin typeface="+mn-ea"/>
              </a:rPr>
              <a:t>6-20</a:t>
            </a:r>
            <a:r>
              <a:rPr lang="zh-CN" altLang="zh-CN" dirty="0">
                <a:latin typeface="+mn-ea"/>
              </a:rPr>
              <a:t>中</a:t>
            </a:r>
            <a:r>
              <a:rPr lang="fr-FR" altLang="zh-CN" dirty="0">
                <a:latin typeface="+mn-ea"/>
              </a:rPr>
              <a:t>ID</a:t>
            </a:r>
            <a:r>
              <a:rPr lang="zh-CN" altLang="zh-CN" dirty="0">
                <a:latin typeface="+mn-ea"/>
              </a:rPr>
              <a:t>名为</a:t>
            </a:r>
            <a:r>
              <a:rPr lang="fr-FR" altLang="zh-CN" dirty="0">
                <a:latin typeface="+mn-ea"/>
              </a:rPr>
              <a:t>wrap</a:t>
            </a:r>
            <a:r>
              <a:rPr lang="zh-CN" altLang="zh-CN" dirty="0">
                <a:latin typeface="+mn-ea"/>
              </a:rPr>
              <a:t>的</a:t>
            </a:r>
            <a:r>
              <a:rPr lang="fr-FR" altLang="zh-CN" dirty="0">
                <a:latin typeface="+mn-ea"/>
              </a:rPr>
              <a:t>div</a:t>
            </a:r>
            <a:r>
              <a:rPr lang="zh-CN" altLang="zh-CN" dirty="0">
                <a:latin typeface="+mn-ea"/>
              </a:rPr>
              <a:t>元素：</a:t>
            </a: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a:p>
            <a:pPr>
              <a:buFont typeface="Wingdings" panose="05000000000000000000" pitchFamily="2" charset="2"/>
              <a:buNone/>
            </a:pPr>
            <a:endParaRPr lang="en-US" altLang="zh-CN" b="1" dirty="0">
              <a:latin typeface="+mn-ea"/>
            </a:endParaRPr>
          </a:p>
        </p:txBody>
      </p:sp>
      <p:sp>
        <p:nvSpPr>
          <p:cNvPr id="71683" name="AutoShape 5"/>
          <p:cNvSpPr>
            <a:spLocks noChangeArrowheads="1"/>
          </p:cNvSpPr>
          <p:nvPr/>
        </p:nvSpPr>
        <p:spPr bwMode="gray">
          <a:xfrm>
            <a:off x="2569370" y="3860801"/>
            <a:ext cx="6326187" cy="11525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err="1">
                <a:solidFill>
                  <a:schemeClr val="accent2"/>
                </a:solidFill>
                <a:latin typeface="Arial" panose="020B0604020202020204" pitchFamily="34" charset="0"/>
              </a:rPr>
              <a:t>oWrap.style.cssText</a:t>
            </a:r>
            <a:r>
              <a:rPr kumimoji="1" lang="en-US" altLang="en-US" sz="2000" dirty="0">
                <a:solidFill>
                  <a:schemeClr val="accent2"/>
                </a:solidFill>
                <a:latin typeface="Arial" panose="020B0604020202020204" pitchFamily="34" charset="0"/>
              </a:rPr>
              <a:t> = "width:200px;height:200px;</a:t>
            </a:r>
          </a:p>
          <a:p>
            <a:pPr algn="l" eaLnBrk="1" hangingPunct="1"/>
            <a:r>
              <a:rPr kumimoji="1" lang="en-US" altLang="en-US" sz="2000" dirty="0" err="1">
                <a:solidFill>
                  <a:schemeClr val="accent2"/>
                </a:solidFill>
                <a:latin typeface="Arial" panose="020B0604020202020204" pitchFamily="34" charset="0"/>
              </a:rPr>
              <a:t>background-color:blue</a:t>
            </a:r>
            <a:r>
              <a:rPr kumimoji="1" lang="en-US" altLang="en-US" sz="2000" dirty="0">
                <a:solidFill>
                  <a:schemeClr val="accent2"/>
                </a:solidFill>
                <a:latin typeface="Arial" panose="020B0604020202020204" pitchFamily="34" charset="0"/>
              </a:rPr>
              <a:t>;";</a:t>
            </a:r>
          </a:p>
        </p:txBody>
      </p:sp>
      <p:sp>
        <p:nvSpPr>
          <p:cNvPr id="4"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6.3.3  </a:t>
            </a:r>
            <a:r>
              <a:rPr lang="zh-CN" altLang="en-US" dirty="0">
                <a:latin typeface="+mj-ea"/>
              </a:rPr>
              <a:t>操作</a:t>
            </a:r>
            <a:r>
              <a:rPr lang="en-US" altLang="zh-CN" dirty="0">
                <a:latin typeface="+mj-ea"/>
              </a:rPr>
              <a:t>CSS</a:t>
            </a:r>
            <a:r>
              <a:rPr lang="zh-CN" altLang="en-US" dirty="0">
                <a:latin typeface="+mj-ea"/>
              </a:rPr>
              <a:t>样式</a:t>
            </a:r>
          </a:p>
        </p:txBody>
      </p:sp>
    </p:spTree>
    <p:extLst>
      <p:ext uri="{BB962C8B-B14F-4D97-AF65-F5344CB8AC3E}">
        <p14:creationId xmlns:p14="http://schemas.microsoft.com/office/powerpoint/2010/main" val="1145784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1129829" y="863820"/>
            <a:ext cx="9577064" cy="4096618"/>
          </a:xfrm>
        </p:spPr>
        <p:txBody>
          <a:bodyPr/>
          <a:lstStyle/>
          <a:p>
            <a:pPr>
              <a:buFont typeface="Wingdings" panose="05000000000000000000" pitchFamily="2" charset="2"/>
              <a:buNone/>
            </a:pPr>
            <a:r>
              <a:rPr lang="fr-FR" altLang="zh-CN" b="1" dirty="0" smtClean="0">
                <a:latin typeface="+mn-ea"/>
              </a:rPr>
              <a:t>3</a:t>
            </a:r>
            <a:r>
              <a:rPr lang="fr-FR" altLang="zh-CN" b="1" dirty="0">
                <a:latin typeface="+mn-ea"/>
              </a:rPr>
              <a:t>. </a:t>
            </a:r>
            <a:r>
              <a:rPr lang="zh-CN" altLang="zh-CN" b="1" dirty="0">
                <a:latin typeface="+mn-ea"/>
              </a:rPr>
              <a:t>通过类名操作样式</a:t>
            </a:r>
          </a:p>
          <a:p>
            <a:pPr>
              <a:buFont typeface="Wingdings" panose="05000000000000000000" pitchFamily="2" charset="2"/>
              <a:buNone/>
            </a:pPr>
            <a:r>
              <a:rPr lang="zh-CN" altLang="zh-CN" dirty="0">
                <a:latin typeface="+mn-ea"/>
              </a:rPr>
              <a:t>可以通过给元素设置或添加类名的方式来操作样式，其格式为：</a:t>
            </a:r>
          </a:p>
          <a:p>
            <a:pPr>
              <a:buFont typeface="Wingdings" panose="05000000000000000000" pitchFamily="2" charset="2"/>
              <a:buNone/>
            </a:pPr>
            <a:r>
              <a:rPr lang="fr-FR" altLang="zh-CN" dirty="0">
                <a:latin typeface="+mn-ea"/>
              </a:rPr>
              <a:t> </a:t>
            </a:r>
            <a:r>
              <a:rPr lang="zh-CN" altLang="zh-CN" b="1" dirty="0">
                <a:latin typeface="+mn-ea"/>
              </a:rPr>
              <a:t>元素</a:t>
            </a:r>
            <a:r>
              <a:rPr lang="fr-FR" altLang="zh-CN" b="1" dirty="0">
                <a:latin typeface="+mn-ea"/>
              </a:rPr>
              <a:t>.calssName = </a:t>
            </a:r>
            <a:r>
              <a:rPr lang="fr-FR" altLang="zh-CN" b="1" dirty="0" smtClean="0">
                <a:latin typeface="+mn-ea"/>
              </a:rPr>
              <a:t>“</a:t>
            </a:r>
            <a:r>
              <a:rPr lang="zh-CN" altLang="zh-CN" b="1" dirty="0" smtClean="0">
                <a:latin typeface="+mn-ea"/>
              </a:rPr>
              <a:t>类名</a:t>
            </a:r>
            <a:r>
              <a:rPr lang="fr-FR" altLang="zh-CN" b="1" dirty="0" smtClean="0">
                <a:latin typeface="+mn-ea"/>
              </a:rPr>
              <a:t>”;</a:t>
            </a:r>
            <a:r>
              <a:rPr lang="fr-FR"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或</a:t>
            </a:r>
          </a:p>
          <a:p>
            <a:pPr>
              <a:buFont typeface="Wingdings" panose="05000000000000000000" pitchFamily="2" charset="2"/>
              <a:buNone/>
            </a:pPr>
            <a:r>
              <a:rPr lang="fr-FR" altLang="zh-CN" dirty="0">
                <a:latin typeface="+mn-ea"/>
              </a:rPr>
              <a:t> </a:t>
            </a:r>
            <a:r>
              <a:rPr lang="zh-CN" altLang="zh-CN" b="1" dirty="0">
                <a:latin typeface="+mn-ea"/>
              </a:rPr>
              <a:t>元素</a:t>
            </a:r>
            <a:r>
              <a:rPr lang="fr-FR" altLang="zh-CN" b="1" dirty="0">
                <a:latin typeface="+mn-ea"/>
              </a:rPr>
              <a:t>.calssName += " </a:t>
            </a:r>
            <a:r>
              <a:rPr lang="zh-CN" altLang="zh-CN" b="1" dirty="0">
                <a:latin typeface="+mn-ea"/>
              </a:rPr>
              <a:t>类名</a:t>
            </a:r>
            <a:r>
              <a:rPr lang="fr-FR" altLang="zh-CN" b="1" dirty="0">
                <a:latin typeface="+mn-ea"/>
              </a:rPr>
              <a:t>";</a:t>
            </a:r>
            <a:endParaRPr lang="zh-CN" altLang="zh-CN" dirty="0">
              <a:latin typeface="+mn-ea"/>
            </a:endParaRPr>
          </a:p>
          <a:p>
            <a:pPr>
              <a:buFont typeface="Wingdings" panose="05000000000000000000" pitchFamily="2" charset="2"/>
              <a:buNone/>
            </a:pPr>
            <a:r>
              <a:rPr lang="fr-FR"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其中第一种格式为直接设置类名，第二种格式为通过拼接空格和类名的方式添加新的类名。例如，已经有一个定义右浮动属性的类：</a:t>
            </a: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r>
              <a:rPr lang="zh-CN" altLang="zh-CN" dirty="0">
                <a:latin typeface="+mn-ea"/>
              </a:rPr>
              <a:t>可采用如下语句为例</a:t>
            </a:r>
            <a:r>
              <a:rPr lang="fr-FR" altLang="zh-CN" dirty="0">
                <a:latin typeface="+mn-ea"/>
              </a:rPr>
              <a:t>6-20</a:t>
            </a:r>
            <a:r>
              <a:rPr lang="zh-CN" altLang="zh-CN" dirty="0">
                <a:latin typeface="+mn-ea"/>
              </a:rPr>
              <a:t>中</a:t>
            </a:r>
            <a:r>
              <a:rPr lang="fr-FR" altLang="zh-CN" dirty="0">
                <a:latin typeface="+mn-ea"/>
              </a:rPr>
              <a:t>id</a:t>
            </a:r>
            <a:r>
              <a:rPr lang="zh-CN" altLang="zh-CN" dirty="0">
                <a:latin typeface="+mn-ea"/>
              </a:rPr>
              <a:t>名为</a:t>
            </a:r>
            <a:r>
              <a:rPr lang="fr-FR" altLang="zh-CN" dirty="0">
                <a:latin typeface="+mn-ea"/>
              </a:rPr>
              <a:t>wrap</a:t>
            </a:r>
            <a:r>
              <a:rPr lang="zh-CN" altLang="zh-CN" dirty="0">
                <a:latin typeface="+mn-ea"/>
              </a:rPr>
              <a:t>的</a:t>
            </a:r>
            <a:r>
              <a:rPr lang="fr-FR" altLang="zh-CN" dirty="0">
                <a:latin typeface="+mn-ea"/>
              </a:rPr>
              <a:t>div</a:t>
            </a:r>
            <a:r>
              <a:rPr lang="zh-CN" altLang="zh-CN" dirty="0">
                <a:latin typeface="+mn-ea"/>
              </a:rPr>
              <a:t>元素添加该类，使其实现右浮动。</a:t>
            </a:r>
          </a:p>
          <a:p>
            <a:pPr>
              <a:buFont typeface="Wingdings" panose="05000000000000000000" pitchFamily="2" charset="2"/>
              <a:buNone/>
            </a:pPr>
            <a:endParaRPr lang="zh-CN" altLang="zh-CN" dirty="0">
              <a:latin typeface="+mn-ea"/>
            </a:endParaRPr>
          </a:p>
        </p:txBody>
      </p:sp>
      <p:sp>
        <p:nvSpPr>
          <p:cNvPr id="72707" name="AutoShape 5"/>
          <p:cNvSpPr>
            <a:spLocks noChangeArrowheads="1"/>
          </p:cNvSpPr>
          <p:nvPr/>
        </p:nvSpPr>
        <p:spPr bwMode="gray">
          <a:xfrm>
            <a:off x="3693412" y="3933056"/>
            <a:ext cx="2881312" cy="5762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fr</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float:right</a:t>
            </a:r>
            <a:r>
              <a:rPr kumimoji="1" lang="en-US" altLang="en-US" sz="2000" dirty="0">
                <a:solidFill>
                  <a:schemeClr val="accent2"/>
                </a:solidFill>
                <a:latin typeface="Arial" panose="020B0604020202020204" pitchFamily="34" charset="0"/>
              </a:rPr>
              <a:t>;}</a:t>
            </a:r>
          </a:p>
        </p:txBody>
      </p:sp>
      <p:sp>
        <p:nvSpPr>
          <p:cNvPr id="72708" name="AutoShape 5"/>
          <p:cNvSpPr>
            <a:spLocks noChangeArrowheads="1"/>
          </p:cNvSpPr>
          <p:nvPr/>
        </p:nvSpPr>
        <p:spPr bwMode="gray">
          <a:xfrm>
            <a:off x="3693412" y="5095344"/>
            <a:ext cx="3617913" cy="57626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err="1">
                <a:solidFill>
                  <a:schemeClr val="accent2"/>
                </a:solidFill>
                <a:latin typeface="Arial" panose="020B0604020202020204" pitchFamily="34" charset="0"/>
              </a:rPr>
              <a:t>oWrap.className</a:t>
            </a:r>
            <a:r>
              <a:rPr kumimoji="1" lang="en-US" altLang="en-US" sz="2000" dirty="0">
                <a:solidFill>
                  <a:schemeClr val="accent2"/>
                </a:solidFill>
                <a:latin typeface="Arial" panose="020B0604020202020204" pitchFamily="34" charset="0"/>
              </a:rPr>
              <a:t> += " </a:t>
            </a:r>
            <a:r>
              <a:rPr kumimoji="1" lang="en-US" altLang="en-US" sz="2000" dirty="0" err="1">
                <a:solidFill>
                  <a:schemeClr val="accent2"/>
                </a:solidFill>
                <a:latin typeface="Arial" panose="020B0604020202020204" pitchFamily="34" charset="0"/>
              </a:rPr>
              <a:t>fr</a:t>
            </a:r>
            <a:r>
              <a:rPr kumimoji="1" lang="en-US" altLang="en-US" sz="2000" dirty="0">
                <a:solidFill>
                  <a:schemeClr val="accent2"/>
                </a:solidFill>
                <a:latin typeface="Arial" panose="020B0604020202020204" pitchFamily="34" charset="0"/>
              </a:rPr>
              <a:t>";</a:t>
            </a:r>
          </a:p>
        </p:txBody>
      </p:sp>
      <p:sp>
        <p:nvSpPr>
          <p:cNvPr id="5" name="Rectangle 2"/>
          <p:cNvSpPr>
            <a:spLocks noGrp="1" noChangeArrowheads="1"/>
          </p:cNvSpPr>
          <p:nvPr>
            <p:ph type="title"/>
          </p:nvPr>
        </p:nvSpPr>
        <p:spPr>
          <a:xfrm>
            <a:off x="1345853" y="260350"/>
            <a:ext cx="8968928" cy="4685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zh-CN" dirty="0" smtClean="0">
                <a:latin typeface="+mj-ea"/>
              </a:rPr>
              <a:t>6.3.3  </a:t>
            </a:r>
            <a:r>
              <a:rPr lang="zh-CN" altLang="en-US" dirty="0">
                <a:latin typeface="+mj-ea"/>
              </a:rPr>
              <a:t>操作</a:t>
            </a:r>
            <a:r>
              <a:rPr lang="en-US" altLang="zh-CN" dirty="0">
                <a:latin typeface="+mj-ea"/>
              </a:rPr>
              <a:t>CSS</a:t>
            </a:r>
            <a:r>
              <a:rPr lang="zh-CN" altLang="en-US" dirty="0">
                <a:latin typeface="+mj-ea"/>
              </a:rPr>
              <a:t>样式</a:t>
            </a:r>
          </a:p>
        </p:txBody>
      </p:sp>
    </p:spTree>
    <p:extLst>
      <p:ext uri="{BB962C8B-B14F-4D97-AF65-F5344CB8AC3E}">
        <p14:creationId xmlns:p14="http://schemas.microsoft.com/office/powerpoint/2010/main" val="424347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1489869" y="260648"/>
            <a:ext cx="8785349" cy="43204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spcBef>
                <a:spcPct val="0"/>
              </a:spcBef>
              <a:buNone/>
            </a:pPr>
            <a:r>
              <a:rPr lang="en-US" altLang="zh-CN" sz="2400" dirty="0">
                <a:solidFill>
                  <a:srgbClr val="FFFFFF"/>
                </a:solidFill>
                <a:latin typeface="+mj-ea"/>
                <a:ea typeface="+mj-ea"/>
                <a:cs typeface="+mj-cs"/>
              </a:rPr>
              <a:t>6.3.4  </a:t>
            </a:r>
            <a:r>
              <a:rPr lang="zh-CN" altLang="en-US" sz="2400" dirty="0">
                <a:solidFill>
                  <a:srgbClr val="FFFFFF"/>
                </a:solidFill>
                <a:latin typeface="+mj-ea"/>
                <a:ea typeface="+mj-ea"/>
                <a:cs typeface="+mj-cs"/>
              </a:rPr>
              <a:t>操作</a:t>
            </a:r>
            <a:r>
              <a:rPr lang="en-US" altLang="zh-CN" sz="2400" dirty="0">
                <a:solidFill>
                  <a:srgbClr val="FFFFFF"/>
                </a:solidFill>
                <a:latin typeface="+mj-ea"/>
                <a:ea typeface="+mj-ea"/>
                <a:cs typeface="+mj-cs"/>
              </a:rPr>
              <a:t>CSS</a:t>
            </a:r>
            <a:r>
              <a:rPr lang="zh-CN" altLang="en-US" sz="2400" dirty="0">
                <a:solidFill>
                  <a:srgbClr val="FFFFFF"/>
                </a:solidFill>
                <a:latin typeface="+mj-ea"/>
                <a:ea typeface="+mj-ea"/>
                <a:cs typeface="+mj-cs"/>
              </a:rPr>
              <a:t>样式案例</a:t>
            </a:r>
            <a:r>
              <a:rPr lang="zh-CN" altLang="en-US" sz="2400" dirty="0" smtClean="0">
                <a:solidFill>
                  <a:srgbClr val="FFFFFF"/>
                </a:solidFill>
                <a:latin typeface="+mj-ea"/>
                <a:ea typeface="+mj-ea"/>
                <a:cs typeface="+mj-cs"/>
              </a:rPr>
              <a:t>实践</a:t>
            </a:r>
            <a:endParaRPr lang="en-US" altLang="zh-CN" sz="2400" dirty="0">
              <a:solidFill>
                <a:srgbClr val="FFFFFF"/>
              </a:solidFill>
              <a:latin typeface="+mj-ea"/>
              <a:ea typeface="+mj-ea"/>
              <a:cs typeface="+mj-cs"/>
            </a:endParaRPr>
          </a:p>
        </p:txBody>
      </p:sp>
      <p:pic>
        <p:nvPicPr>
          <p:cNvPr id="737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695" y="1700214"/>
            <a:ext cx="7754937" cy="300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2610808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561877" y="908720"/>
            <a:ext cx="8393112" cy="151216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Font typeface="Wingdings" panose="05000000000000000000" pitchFamily="2" charset="2"/>
              <a:buNone/>
            </a:pPr>
            <a:r>
              <a:rPr lang="zh-CN" altLang="zh-CN" sz="2000" dirty="0">
                <a:solidFill>
                  <a:schemeClr val="accent2"/>
                </a:solidFill>
                <a:latin typeface="+mn-ea"/>
                <a:ea typeface="+mn-ea"/>
                <a:cs typeface="+mn-cs"/>
              </a:rPr>
              <a:t>通过条件判断的两种布尔值结果，可以决定后续的代码流程。在</a:t>
            </a:r>
            <a:r>
              <a:rPr lang="en-US" altLang="zh-CN" sz="2000" dirty="0">
                <a:solidFill>
                  <a:schemeClr val="accent2"/>
                </a:solidFill>
                <a:latin typeface="+mn-ea"/>
                <a:ea typeface="+mn-ea"/>
                <a:cs typeface="+mn-cs"/>
              </a:rPr>
              <a:t>JavaScript</a:t>
            </a:r>
            <a:r>
              <a:rPr lang="zh-CN" altLang="zh-CN" sz="2000" dirty="0">
                <a:solidFill>
                  <a:schemeClr val="accent2"/>
                </a:solidFill>
                <a:latin typeface="+mn-ea"/>
                <a:ea typeface="+mn-ea"/>
                <a:cs typeface="+mn-cs"/>
              </a:rPr>
              <a:t>中，一般认为有内容或存在的（</a:t>
            </a:r>
            <a:r>
              <a:rPr lang="zh-CN" altLang="zh-CN" sz="2000" dirty="0">
                <a:solidFill>
                  <a:srgbClr val="FF0000"/>
                </a:solidFill>
                <a:latin typeface="+mn-ea"/>
                <a:ea typeface="+mn-ea"/>
                <a:cs typeface="+mn-cs"/>
              </a:rPr>
              <a:t>值或对象，</a:t>
            </a:r>
            <a:r>
              <a:rPr lang="en-US" altLang="zh-CN" sz="2000" dirty="0">
                <a:solidFill>
                  <a:srgbClr val="FF0000"/>
                </a:solidFill>
                <a:latin typeface="+mn-ea"/>
                <a:ea typeface="+mn-ea"/>
                <a:cs typeface="+mn-cs"/>
              </a:rPr>
              <a:t>0</a:t>
            </a:r>
            <a:r>
              <a:rPr lang="zh-CN" altLang="zh-CN" sz="2000" dirty="0">
                <a:solidFill>
                  <a:srgbClr val="FF0000"/>
                </a:solidFill>
                <a:latin typeface="+mn-ea"/>
                <a:ea typeface="+mn-ea"/>
                <a:cs typeface="+mn-cs"/>
              </a:rPr>
              <a:t>除外</a:t>
            </a:r>
            <a:r>
              <a:rPr lang="zh-CN" altLang="zh-CN" sz="2000" dirty="0">
                <a:solidFill>
                  <a:schemeClr val="accent2"/>
                </a:solidFill>
                <a:latin typeface="+mn-ea"/>
                <a:ea typeface="+mn-ea"/>
                <a:cs typeface="+mn-cs"/>
              </a:rPr>
              <a:t>）进行判断时就是</a:t>
            </a:r>
            <a:r>
              <a:rPr lang="en-US" altLang="zh-CN" sz="2000" dirty="0">
                <a:solidFill>
                  <a:schemeClr val="accent2"/>
                </a:solidFill>
                <a:latin typeface="+mn-ea"/>
                <a:ea typeface="+mn-ea"/>
                <a:cs typeface="+mn-cs"/>
              </a:rPr>
              <a:t>true</a:t>
            </a:r>
            <a:r>
              <a:rPr lang="zh-CN" altLang="zh-CN" sz="2000" dirty="0">
                <a:solidFill>
                  <a:schemeClr val="accent2"/>
                </a:solidFill>
                <a:latin typeface="+mn-ea"/>
                <a:ea typeface="+mn-ea"/>
                <a:cs typeface="+mn-cs"/>
              </a:rPr>
              <a:t>值，而没有内容或不存在的</a:t>
            </a:r>
            <a:r>
              <a:rPr lang="en-US" altLang="zh-CN" sz="2000" dirty="0">
                <a:solidFill>
                  <a:srgbClr val="FF0000"/>
                </a:solidFill>
                <a:latin typeface="+mn-ea"/>
                <a:ea typeface="+mn-ea"/>
                <a:cs typeface="+mn-cs"/>
              </a:rPr>
              <a:t>("",</a:t>
            </a:r>
            <a:r>
              <a:rPr lang="en-US" altLang="zh-CN" sz="2000" dirty="0" err="1">
                <a:solidFill>
                  <a:srgbClr val="FF0000"/>
                </a:solidFill>
                <a:latin typeface="+mn-ea"/>
                <a:ea typeface="+mn-ea"/>
                <a:cs typeface="+mn-cs"/>
              </a:rPr>
              <a:t>undefined,null</a:t>
            </a:r>
            <a:r>
              <a:rPr lang="zh-CN" altLang="zh-CN" sz="2000" dirty="0">
                <a:solidFill>
                  <a:schemeClr val="accent2"/>
                </a:solidFill>
                <a:latin typeface="+mn-ea"/>
                <a:ea typeface="+mn-ea"/>
                <a:cs typeface="+mn-cs"/>
              </a:rPr>
              <a:t>等等</a:t>
            </a:r>
            <a:r>
              <a:rPr lang="en-US" altLang="zh-CN" sz="2000" dirty="0">
                <a:solidFill>
                  <a:schemeClr val="accent2"/>
                </a:solidFill>
                <a:latin typeface="+mn-ea"/>
                <a:ea typeface="+mn-ea"/>
                <a:cs typeface="+mn-cs"/>
              </a:rPr>
              <a:t>)</a:t>
            </a:r>
            <a:r>
              <a:rPr lang="zh-CN" altLang="zh-CN" sz="2000" dirty="0">
                <a:solidFill>
                  <a:schemeClr val="accent2"/>
                </a:solidFill>
                <a:latin typeface="+mn-ea"/>
                <a:ea typeface="+mn-ea"/>
                <a:cs typeface="+mn-cs"/>
              </a:rPr>
              <a:t>进行判断时就是</a:t>
            </a:r>
            <a:r>
              <a:rPr lang="en-US" altLang="zh-CN" sz="2000" dirty="0">
                <a:solidFill>
                  <a:schemeClr val="accent2"/>
                </a:solidFill>
                <a:latin typeface="+mn-ea"/>
                <a:ea typeface="+mn-ea"/>
                <a:cs typeface="+mn-cs"/>
              </a:rPr>
              <a:t>false</a:t>
            </a:r>
            <a:r>
              <a:rPr lang="zh-CN" altLang="zh-CN" sz="2000" dirty="0">
                <a:solidFill>
                  <a:schemeClr val="accent2"/>
                </a:solidFill>
                <a:latin typeface="+mn-ea"/>
                <a:ea typeface="+mn-ea"/>
                <a:cs typeface="+mn-cs"/>
              </a:rPr>
              <a:t>值，如表</a:t>
            </a:r>
            <a:r>
              <a:rPr lang="en-US" altLang="zh-CN" sz="2000" dirty="0">
                <a:solidFill>
                  <a:schemeClr val="accent2"/>
                </a:solidFill>
                <a:latin typeface="+mn-ea"/>
                <a:ea typeface="+mn-ea"/>
                <a:cs typeface="+mn-cs"/>
              </a:rPr>
              <a:t>6-15</a:t>
            </a:r>
            <a:r>
              <a:rPr lang="zh-CN" altLang="zh-CN" sz="2000" dirty="0">
                <a:solidFill>
                  <a:schemeClr val="accent2"/>
                </a:solidFill>
                <a:latin typeface="+mn-ea"/>
                <a:ea typeface="+mn-ea"/>
                <a:cs typeface="+mn-cs"/>
              </a:rPr>
              <a:t>所示。</a:t>
            </a:r>
            <a:endParaRPr lang="zh-CN" altLang="en-US" sz="2000" dirty="0">
              <a:solidFill>
                <a:schemeClr val="accent2"/>
              </a:solidFill>
              <a:latin typeface="+mn-ea"/>
              <a:ea typeface="+mn-ea"/>
              <a:cs typeface="+mn-cs"/>
            </a:endParaRPr>
          </a:p>
        </p:txBody>
      </p:sp>
      <p:pic>
        <p:nvPicPr>
          <p:cNvPr id="7475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3925" y="2492896"/>
            <a:ext cx="8077200" cy="331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
        <p:nvSpPr>
          <p:cNvPr id="2" name="矩形 1"/>
          <p:cNvSpPr/>
          <p:nvPr/>
        </p:nvSpPr>
        <p:spPr>
          <a:xfrm>
            <a:off x="1417861" y="258829"/>
            <a:ext cx="6096000" cy="43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sz="2400" dirty="0">
                <a:solidFill>
                  <a:srgbClr val="FFFFFF"/>
                </a:solidFill>
                <a:latin typeface="+mj-ea"/>
                <a:ea typeface="+mj-ea"/>
                <a:cs typeface="+mj-cs"/>
              </a:rPr>
              <a:t>6.4  JavaScript</a:t>
            </a:r>
            <a:r>
              <a:rPr lang="zh-CN" altLang="en-US" sz="2400" dirty="0">
                <a:solidFill>
                  <a:srgbClr val="FFFFFF"/>
                </a:solidFill>
                <a:latin typeface="+mj-ea"/>
                <a:ea typeface="+mj-ea"/>
                <a:cs typeface="+mj-cs"/>
              </a:rPr>
              <a:t>的条件</a:t>
            </a:r>
            <a:r>
              <a:rPr lang="zh-CN" altLang="en-US" sz="2400" dirty="0" smtClean="0">
                <a:solidFill>
                  <a:srgbClr val="FFFFFF"/>
                </a:solidFill>
                <a:latin typeface="+mj-ea"/>
                <a:ea typeface="+mj-ea"/>
                <a:cs typeface="+mj-cs"/>
              </a:rPr>
              <a:t>语句</a:t>
            </a:r>
            <a:endParaRPr lang="zh-CN" altLang="en-US" sz="2400" dirty="0">
              <a:solidFill>
                <a:srgbClr val="FFFFFF"/>
              </a:solidFill>
              <a:latin typeface="+mj-ea"/>
              <a:ea typeface="+mj-ea"/>
              <a:cs typeface="+mj-cs"/>
            </a:endParaRPr>
          </a:p>
        </p:txBody>
      </p:sp>
    </p:spTree>
    <p:extLst>
      <p:ext uri="{BB962C8B-B14F-4D97-AF65-F5344CB8AC3E}">
        <p14:creationId xmlns:p14="http://schemas.microsoft.com/office/powerpoint/2010/main" val="13043860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417861" y="252264"/>
            <a:ext cx="8393113"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6.4.1  if</a:t>
            </a:r>
            <a:r>
              <a:rPr lang="zh-CN" altLang="en-US" kern="1200" dirty="0">
                <a:latin typeface="+mj-ea"/>
              </a:rPr>
              <a:t>语句</a:t>
            </a:r>
          </a:p>
        </p:txBody>
      </p:sp>
      <p:sp>
        <p:nvSpPr>
          <p:cNvPr id="136195" name="Rectangle 3"/>
          <p:cNvSpPr>
            <a:spLocks noGrp="1" noChangeArrowheads="1"/>
          </p:cNvSpPr>
          <p:nvPr>
            <p:ph type="body" idx="1"/>
          </p:nvPr>
        </p:nvSpPr>
        <p:spPr>
          <a:xfrm>
            <a:off x="1422624" y="836712"/>
            <a:ext cx="8388350" cy="3662363"/>
          </a:xfrm>
        </p:spPr>
        <p:txBody>
          <a:bodyPr/>
          <a:lstStyle/>
          <a:p>
            <a:pPr eaLnBrk="1" hangingPunct="1">
              <a:buFont typeface="Wingdings" panose="05000000000000000000" pitchFamily="2" charset="2"/>
              <a:buNone/>
              <a:defRPr/>
            </a:pPr>
            <a:r>
              <a:rPr lang="fr-FR" altLang="zh-CN" b="1" dirty="0">
                <a:latin typeface="+mn-ea"/>
              </a:rPr>
              <a:t>1</a:t>
            </a:r>
            <a:r>
              <a:rPr lang="zh-CN" altLang="fr-FR" b="1" dirty="0">
                <a:latin typeface="+mn-ea"/>
              </a:rPr>
              <a:t>．</a:t>
            </a:r>
            <a:r>
              <a:rPr lang="zh-CN" altLang="en-US" dirty="0">
                <a:latin typeface="+mn-ea"/>
              </a:rPr>
              <a:t>单分支选择。 </a:t>
            </a:r>
            <a:endParaRPr lang="en-US" altLang="zh-CN" dirty="0">
              <a:latin typeface="+mn-ea"/>
            </a:endParaRPr>
          </a:p>
          <a:p>
            <a:pPr eaLnBrk="1" hangingPunct="1">
              <a:buFont typeface="Wingdings" panose="05000000000000000000" pitchFamily="2" charset="2"/>
              <a:buNone/>
              <a:defRPr/>
            </a:pPr>
            <a:r>
              <a:rPr lang="zh-CN" altLang="en-US" dirty="0">
                <a:latin typeface="+mn-ea"/>
              </a:rPr>
              <a:t>如果希望指定的条件成立时执行代码，就可以使用单分支选择语句，其格式为</a:t>
            </a:r>
          </a:p>
          <a:p>
            <a:pPr eaLnBrk="1" hangingPunct="1">
              <a:buFont typeface="Wingdings" panose="05000000000000000000" pitchFamily="2" charset="2"/>
              <a:buNone/>
              <a:defRPr/>
            </a:pPr>
            <a:endParaRPr lang="zh-CN" altLang="en-US" b="1" dirty="0">
              <a:latin typeface="+mn-ea"/>
            </a:endParaRPr>
          </a:p>
          <a:p>
            <a:pPr eaLnBrk="1" hangingPunct="1">
              <a:buFont typeface="Wingdings" panose="05000000000000000000" pitchFamily="2" charset="2"/>
              <a:buNone/>
              <a:defRPr/>
            </a:pPr>
            <a:r>
              <a:rPr lang="en-US" altLang="zh-CN" b="1" dirty="0">
                <a:latin typeface="+mn-ea"/>
              </a:rPr>
              <a:t>if (</a:t>
            </a:r>
            <a:r>
              <a:rPr lang="zh-CN" altLang="en-US" b="1" dirty="0">
                <a:latin typeface="+mn-ea"/>
              </a:rPr>
              <a:t>条件</a:t>
            </a:r>
            <a:r>
              <a:rPr lang="en-US" altLang="zh-CN" b="1" dirty="0">
                <a:latin typeface="+mn-ea"/>
              </a:rPr>
              <a:t>)</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zh-CN" altLang="en-US" b="1" dirty="0">
                <a:latin typeface="+mn-ea"/>
              </a:rPr>
              <a:t>条件成立时执行代码</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endParaRPr lang="en-US" altLang="zh-CN" b="1" dirty="0">
              <a:latin typeface="+mn-ea"/>
            </a:endParaRPr>
          </a:p>
          <a:p>
            <a:pPr eaLnBrk="1" hangingPunct="1">
              <a:buFont typeface="Wingdings" panose="05000000000000000000" pitchFamily="2" charset="2"/>
              <a:buNone/>
              <a:defRPr/>
            </a:pPr>
            <a:r>
              <a:rPr lang="zh-CN" altLang="en-US" b="1" dirty="0">
                <a:latin typeface="+mn-ea"/>
              </a:rPr>
              <a:t>例如：</a:t>
            </a:r>
          </a:p>
        </p:txBody>
      </p:sp>
      <p:sp>
        <p:nvSpPr>
          <p:cNvPr id="75780" name="AutoShape 4"/>
          <p:cNvSpPr>
            <a:spLocks noChangeArrowheads="1"/>
          </p:cNvSpPr>
          <p:nvPr/>
        </p:nvSpPr>
        <p:spPr bwMode="gray">
          <a:xfrm>
            <a:off x="4507558" y="1988840"/>
            <a:ext cx="5940425" cy="393223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a:solidFill>
                  <a:schemeClr val="accent2"/>
                </a:solidFill>
                <a:latin typeface="Arial" panose="020B0604020202020204" pitchFamily="34" charset="0"/>
              </a:rPr>
              <a:t>//如果时间早于10点钟，</a:t>
            </a:r>
            <a:endParaRPr kumimoji="1" lang="zh-CN" altLang="en-US" sz="2000" dirty="0">
              <a:solidFill>
                <a:schemeClr val="accent2"/>
              </a:solidFill>
              <a:latin typeface="Arial" panose="020B0604020202020204" pitchFamily="34" charset="0"/>
            </a:endParaRPr>
          </a:p>
          <a:p>
            <a:pPr algn="l" eaLnBrk="1" hangingPunct="1"/>
            <a:r>
              <a:rPr kumimoji="1" lang="en-US" altLang="en-US" sz="2000" dirty="0" err="1">
                <a:solidFill>
                  <a:schemeClr val="accent2"/>
                </a:solidFill>
                <a:latin typeface="Arial" panose="020B0604020202020204" pitchFamily="34" charset="0"/>
              </a:rPr>
              <a:t>则输出问候</a:t>
            </a:r>
            <a:r>
              <a:rPr kumimoji="1" lang="en-US" altLang="en-US" sz="2000" dirty="0">
                <a:solidFill>
                  <a:schemeClr val="accent2"/>
                </a:solidFill>
                <a:latin typeface="Arial" panose="020B0604020202020204" pitchFamily="34" charset="0"/>
              </a:rPr>
              <a:t> " Good morning！" </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d=new Date();</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time=</a:t>
            </a:r>
            <a:r>
              <a:rPr kumimoji="1" lang="en-US" altLang="en-US" sz="2000" dirty="0" err="1">
                <a:solidFill>
                  <a:schemeClr val="accent2"/>
                </a:solidFill>
                <a:latin typeface="Arial" panose="020B0604020202020204" pitchFamily="34" charset="0"/>
              </a:rPr>
              <a:t>d.getHours</a:t>
            </a:r>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folHlink"/>
                </a:solidFill>
                <a:latin typeface="Arial" panose="020B0604020202020204" pitchFamily="34" charset="0"/>
              </a:rPr>
              <a:t>if (time&lt;10) </a:t>
            </a:r>
          </a:p>
          <a:p>
            <a:pPr algn="l" eaLnBrk="1" hangingPunct="1"/>
            <a:r>
              <a:rPr kumimoji="1" lang="en-US" altLang="en-US" sz="2000" dirty="0">
                <a:solidFill>
                  <a:schemeClr val="folHlink"/>
                </a:solidFill>
                <a:latin typeface="Arial" panose="020B0604020202020204" pitchFamily="34" charset="0"/>
              </a:rPr>
              <a:t>{</a:t>
            </a:r>
          </a:p>
          <a:p>
            <a:pPr algn="l" eaLnBrk="1" hangingPunct="1"/>
            <a:r>
              <a:rPr kumimoji="1" lang="en-US" altLang="en-US" sz="2000" dirty="0" err="1">
                <a:solidFill>
                  <a:schemeClr val="folHlink"/>
                </a:solidFill>
                <a:latin typeface="Arial" panose="020B0604020202020204" pitchFamily="34" charset="0"/>
              </a:rPr>
              <a:t>document.write</a:t>
            </a:r>
            <a:r>
              <a:rPr kumimoji="1" lang="en-US" altLang="en-US" sz="2000" dirty="0">
                <a:solidFill>
                  <a:schemeClr val="folHlink"/>
                </a:solidFill>
                <a:latin typeface="Arial" panose="020B0604020202020204" pitchFamily="34" charset="0"/>
              </a:rPr>
              <a:t>("&lt;b&gt; Good morning！&lt;/b&gt;");</a:t>
            </a:r>
          </a:p>
          <a:p>
            <a:pPr algn="l" eaLnBrk="1" hangingPunct="1"/>
            <a:r>
              <a:rPr kumimoji="1" lang="en-US" altLang="en-US" sz="2000" dirty="0">
                <a:solidFill>
                  <a:schemeClr val="folHlink"/>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6689426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354509" y="228600"/>
            <a:ext cx="8810626"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6.4.1  if</a:t>
            </a:r>
            <a:r>
              <a:rPr lang="zh-CN" altLang="en-US" kern="1200" dirty="0">
                <a:latin typeface="+mj-ea"/>
              </a:rPr>
              <a:t>语句</a:t>
            </a:r>
          </a:p>
        </p:txBody>
      </p:sp>
      <p:sp>
        <p:nvSpPr>
          <p:cNvPr id="138243" name="Rectangle 3"/>
          <p:cNvSpPr>
            <a:spLocks noGrp="1" noChangeArrowheads="1"/>
          </p:cNvSpPr>
          <p:nvPr>
            <p:ph type="body" idx="1"/>
          </p:nvPr>
        </p:nvSpPr>
        <p:spPr>
          <a:xfrm>
            <a:off x="1273845" y="836712"/>
            <a:ext cx="8388350" cy="5065713"/>
          </a:xfrm>
        </p:spPr>
        <p:txBody>
          <a:bodyPr/>
          <a:lstStyle/>
          <a:p>
            <a:pPr eaLnBrk="1" hangingPunct="1">
              <a:buFont typeface="Wingdings" panose="05000000000000000000" pitchFamily="2" charset="2"/>
              <a:buNone/>
              <a:defRPr/>
            </a:pPr>
            <a:r>
              <a:rPr lang="fr-FR" altLang="zh-CN" b="1" dirty="0">
                <a:latin typeface="+mn-ea"/>
              </a:rPr>
              <a:t>2</a:t>
            </a:r>
            <a:r>
              <a:rPr lang="zh-CN" altLang="fr-FR" b="1" dirty="0">
                <a:latin typeface="+mn-ea"/>
              </a:rPr>
              <a:t>．</a:t>
            </a:r>
            <a:r>
              <a:rPr lang="zh-CN" altLang="en-US" dirty="0">
                <a:latin typeface="+mn-ea"/>
              </a:rPr>
              <a:t>双分支选择</a:t>
            </a:r>
            <a:endParaRPr lang="en-US" altLang="zh-CN" dirty="0">
              <a:latin typeface="+mn-ea"/>
            </a:endParaRPr>
          </a:p>
          <a:p>
            <a:pPr eaLnBrk="1" hangingPunct="1">
              <a:buFont typeface="Wingdings" panose="05000000000000000000" pitchFamily="2" charset="2"/>
              <a:buNone/>
              <a:defRPr/>
            </a:pPr>
            <a:r>
              <a:rPr lang="zh-CN" altLang="en-US" dirty="0">
                <a:latin typeface="+mn-ea"/>
              </a:rPr>
              <a:t>       如果希望条件成立时执行一段代码，而条件不成立时执行另一段代码，那么可以使用双分支选择语句，其格式为</a:t>
            </a:r>
          </a:p>
          <a:p>
            <a:pPr algn="just" eaLnBrk="1" hangingPunct="1">
              <a:buFont typeface="Wingdings" panose="05000000000000000000" pitchFamily="2" charset="2"/>
              <a:buNone/>
              <a:defRPr/>
            </a:pPr>
            <a:endParaRPr lang="zh-CN" altLang="en-US" sz="1800" b="1" dirty="0">
              <a:latin typeface="+mn-ea"/>
            </a:endParaRPr>
          </a:p>
          <a:p>
            <a:pPr eaLnBrk="1" hangingPunct="1">
              <a:buFont typeface="Wingdings" panose="05000000000000000000" pitchFamily="2" charset="2"/>
              <a:buNone/>
              <a:defRPr/>
            </a:pPr>
            <a:r>
              <a:rPr lang="en-US" altLang="zh-CN" b="1" dirty="0">
                <a:latin typeface="+mn-ea"/>
              </a:rPr>
              <a:t>if (</a:t>
            </a:r>
            <a:r>
              <a:rPr lang="zh-CN" altLang="en-US" b="1" dirty="0">
                <a:latin typeface="+mn-ea"/>
              </a:rPr>
              <a:t>条件</a:t>
            </a:r>
            <a:r>
              <a:rPr lang="en-US" altLang="zh-CN" b="1" dirty="0">
                <a:latin typeface="+mn-ea"/>
              </a:rPr>
              <a:t>)</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zh-CN" altLang="en-US" b="1" dirty="0">
                <a:latin typeface="+mn-ea"/>
              </a:rPr>
              <a:t>条件成立时执行此代码</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en-US" altLang="zh-CN" b="1" dirty="0">
                <a:latin typeface="+mn-ea"/>
              </a:rPr>
              <a:t>else</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zh-CN" altLang="en-US" b="1" dirty="0">
                <a:latin typeface="+mn-ea"/>
              </a:rPr>
              <a:t>条件不成立时执行此代码</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endParaRPr lang="en-US" altLang="zh-CN" sz="1800" b="1" dirty="0">
              <a:latin typeface="+mn-ea"/>
            </a:endParaRPr>
          </a:p>
          <a:p>
            <a:pPr eaLnBrk="1" hangingPunct="1">
              <a:buFont typeface="Wingdings" panose="05000000000000000000" pitchFamily="2" charset="2"/>
              <a:buNone/>
              <a:defRPr/>
            </a:pPr>
            <a:r>
              <a:rPr lang="zh-CN" altLang="en-US" b="1" dirty="0">
                <a:latin typeface="+mn-ea"/>
              </a:rPr>
              <a:t>例如：</a:t>
            </a:r>
          </a:p>
        </p:txBody>
      </p:sp>
      <p:sp>
        <p:nvSpPr>
          <p:cNvPr id="138244" name="AutoShape 4"/>
          <p:cNvSpPr>
            <a:spLocks noChangeArrowheads="1"/>
          </p:cNvSpPr>
          <p:nvPr/>
        </p:nvSpPr>
        <p:spPr bwMode="gray">
          <a:xfrm>
            <a:off x="4874419" y="1916114"/>
            <a:ext cx="5111750" cy="47529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a:solidFill>
                  <a:schemeClr val="accent2"/>
                </a:solidFill>
                <a:latin typeface="Arial" panose="020B0604020202020204" pitchFamily="34" charset="0"/>
              </a:rPr>
              <a:t>//如果时间早于10点钟，</a:t>
            </a: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则输出问候</a:t>
            </a:r>
            <a:r>
              <a:rPr kumimoji="1" lang="en-US" altLang="en-US" sz="2000" dirty="0">
                <a:solidFill>
                  <a:schemeClr val="accent2"/>
                </a:solidFill>
                <a:latin typeface="Arial" panose="020B0604020202020204" pitchFamily="34" charset="0"/>
              </a:rPr>
              <a:t> " Good morning!"</a:t>
            </a:r>
          </a:p>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否则输出问候"Good</a:t>
            </a:r>
            <a:r>
              <a:rPr kumimoji="1" lang="en-US" altLang="en-US" sz="2000" dirty="0">
                <a:solidFill>
                  <a:schemeClr val="accent2"/>
                </a:solidFill>
                <a:latin typeface="Arial" panose="020B0604020202020204" pitchFamily="34" charset="0"/>
              </a:rPr>
              <a:t> day!"</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d = new Date();</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time = </a:t>
            </a:r>
            <a:r>
              <a:rPr kumimoji="1" lang="en-US" altLang="en-US" sz="2000" dirty="0" err="1">
                <a:solidFill>
                  <a:schemeClr val="accent2"/>
                </a:solidFill>
                <a:latin typeface="Arial" panose="020B0604020202020204" pitchFamily="34" charset="0"/>
              </a:rPr>
              <a:t>d.getHours</a:t>
            </a:r>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if (time &lt; 10)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("Good morning!");</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else</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("Good day!");</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3930119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slide(fromRight)">
                                      <p:cBhvr>
                                        <p:cTn id="7" dur="500"/>
                                        <p:tgtEl>
                                          <p:spTgt spid="138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526382" y="228599"/>
            <a:ext cx="8774114" cy="49212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6.4.1  if</a:t>
            </a:r>
            <a:r>
              <a:rPr lang="zh-CN" altLang="en-US" kern="1200" dirty="0">
                <a:latin typeface="+mj-ea"/>
              </a:rPr>
              <a:t>语句</a:t>
            </a:r>
          </a:p>
        </p:txBody>
      </p:sp>
      <p:sp>
        <p:nvSpPr>
          <p:cNvPr id="139267" name="Rectangle 3"/>
          <p:cNvSpPr>
            <a:spLocks noGrp="1" noChangeArrowheads="1"/>
          </p:cNvSpPr>
          <p:nvPr>
            <p:ph type="body" idx="1"/>
          </p:nvPr>
        </p:nvSpPr>
        <p:spPr>
          <a:xfrm>
            <a:off x="1273845" y="810559"/>
            <a:ext cx="9721080" cy="5730875"/>
          </a:xfrm>
        </p:spPr>
        <p:txBody>
          <a:bodyPr/>
          <a:lstStyle/>
          <a:p>
            <a:pPr eaLnBrk="1" hangingPunct="1">
              <a:lnSpc>
                <a:spcPct val="100000"/>
              </a:lnSpc>
              <a:buFont typeface="Wingdings" panose="05000000000000000000" pitchFamily="2" charset="2"/>
              <a:buNone/>
              <a:defRPr/>
            </a:pPr>
            <a:r>
              <a:rPr lang="fr-FR" altLang="zh-CN" b="1" dirty="0">
                <a:latin typeface="+mn-ea"/>
              </a:rPr>
              <a:t>3</a:t>
            </a:r>
            <a:r>
              <a:rPr lang="zh-CN" altLang="fr-FR" b="1" dirty="0">
                <a:latin typeface="+mn-ea"/>
              </a:rPr>
              <a:t>．</a:t>
            </a:r>
            <a:r>
              <a:rPr lang="zh-CN" altLang="en-US" dirty="0">
                <a:latin typeface="+mn-ea"/>
              </a:rPr>
              <a:t>多分支选择</a:t>
            </a:r>
            <a:endParaRPr lang="en-US" altLang="zh-CN" dirty="0">
              <a:latin typeface="+mn-ea"/>
            </a:endParaRPr>
          </a:p>
          <a:p>
            <a:pPr eaLnBrk="1" hangingPunct="1">
              <a:lnSpc>
                <a:spcPct val="100000"/>
              </a:lnSpc>
              <a:buFont typeface="Wingdings" panose="05000000000000000000" pitchFamily="2" charset="2"/>
              <a:buNone/>
              <a:defRPr/>
            </a:pPr>
            <a:r>
              <a:rPr lang="zh-CN" altLang="en-US" dirty="0">
                <a:latin typeface="+mn-ea"/>
              </a:rPr>
              <a:t>当需要选择多套代码中的一套来运行时，可以使用多分支选择语句，其格式为</a:t>
            </a:r>
          </a:p>
          <a:p>
            <a:pPr algn="just" eaLnBrk="1" hangingPunct="1">
              <a:lnSpc>
                <a:spcPct val="100000"/>
              </a:lnSpc>
              <a:buFont typeface="Wingdings" panose="05000000000000000000" pitchFamily="2" charset="2"/>
              <a:buNone/>
              <a:defRPr/>
            </a:pPr>
            <a:endParaRPr lang="zh-CN" altLang="en-US" sz="1600" b="1" dirty="0">
              <a:latin typeface="+mn-ea"/>
            </a:endParaRPr>
          </a:p>
          <a:p>
            <a:pPr eaLnBrk="1" hangingPunct="1">
              <a:lnSpc>
                <a:spcPct val="100000"/>
              </a:lnSpc>
              <a:buFont typeface="Wingdings" panose="05000000000000000000" pitchFamily="2" charset="2"/>
              <a:buNone/>
              <a:defRPr/>
            </a:pPr>
            <a:r>
              <a:rPr lang="en-US" altLang="zh-CN" b="1" dirty="0">
                <a:latin typeface="+mn-ea"/>
              </a:rPr>
              <a:t>if (</a:t>
            </a:r>
            <a:r>
              <a:rPr lang="zh-CN" altLang="en-US" b="1" dirty="0">
                <a:latin typeface="+mn-ea"/>
              </a:rPr>
              <a:t>条件</a:t>
            </a:r>
            <a:r>
              <a:rPr lang="en-US" altLang="zh-CN" b="1" dirty="0">
                <a:latin typeface="+mn-ea"/>
              </a:rPr>
              <a:t>1)</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r>
              <a:rPr lang="zh-CN" altLang="en-US" b="1" dirty="0">
                <a:latin typeface="+mn-ea"/>
              </a:rPr>
              <a:t>条件</a:t>
            </a:r>
            <a:r>
              <a:rPr lang="en-US" altLang="zh-CN" b="1" dirty="0">
                <a:latin typeface="+mn-ea"/>
              </a:rPr>
              <a:t>1</a:t>
            </a:r>
            <a:r>
              <a:rPr lang="zh-CN" altLang="en-US" b="1" dirty="0">
                <a:latin typeface="+mn-ea"/>
              </a:rPr>
              <a:t>成立时执行代码</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r>
              <a:rPr lang="en-US" altLang="zh-CN" b="1" dirty="0">
                <a:latin typeface="+mn-ea"/>
              </a:rPr>
              <a:t>else if (</a:t>
            </a:r>
            <a:r>
              <a:rPr lang="zh-CN" altLang="en-US" b="1" dirty="0">
                <a:latin typeface="+mn-ea"/>
              </a:rPr>
              <a:t>条件</a:t>
            </a:r>
            <a:r>
              <a:rPr lang="en-US" altLang="zh-CN" b="1" dirty="0">
                <a:latin typeface="+mn-ea"/>
              </a:rPr>
              <a:t>2)</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r>
              <a:rPr lang="zh-CN" altLang="en-US" b="1" dirty="0">
                <a:latin typeface="+mn-ea"/>
              </a:rPr>
              <a:t>条件</a:t>
            </a:r>
            <a:r>
              <a:rPr lang="en-US" altLang="zh-CN" b="1" dirty="0">
                <a:latin typeface="+mn-ea"/>
              </a:rPr>
              <a:t>2</a:t>
            </a:r>
            <a:r>
              <a:rPr lang="zh-CN" altLang="en-US" b="1" dirty="0">
                <a:latin typeface="+mn-ea"/>
              </a:rPr>
              <a:t>成立时执行代码</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r>
              <a:rPr lang="en-US" altLang="zh-CN" b="1" dirty="0">
                <a:latin typeface="+mn-ea"/>
              </a:rPr>
              <a:t>else</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r>
              <a:rPr lang="zh-CN" altLang="en-US" b="1" dirty="0">
                <a:latin typeface="+mn-ea"/>
              </a:rPr>
              <a:t>条件</a:t>
            </a:r>
            <a:r>
              <a:rPr lang="en-US" altLang="zh-CN" b="1" dirty="0">
                <a:latin typeface="+mn-ea"/>
              </a:rPr>
              <a:t>1</a:t>
            </a:r>
            <a:r>
              <a:rPr lang="zh-CN" altLang="en-US" b="1" dirty="0">
                <a:latin typeface="+mn-ea"/>
              </a:rPr>
              <a:t>和条件</a:t>
            </a:r>
            <a:r>
              <a:rPr lang="en-US" altLang="zh-CN" b="1" dirty="0">
                <a:latin typeface="+mn-ea"/>
              </a:rPr>
              <a:t>2</a:t>
            </a:r>
            <a:r>
              <a:rPr lang="zh-CN" altLang="en-US" b="1" dirty="0">
                <a:latin typeface="+mn-ea"/>
              </a:rPr>
              <a:t>均不成立时执行代码</a:t>
            </a:r>
          </a:p>
          <a:p>
            <a:pPr eaLnBrk="1" hangingPunct="1">
              <a:lnSpc>
                <a:spcPct val="100000"/>
              </a:lnSpc>
              <a:buFont typeface="Wingdings" panose="05000000000000000000" pitchFamily="2" charset="2"/>
              <a:buNone/>
              <a:defRPr/>
            </a:pPr>
            <a:r>
              <a:rPr lang="en-US" altLang="zh-CN" b="1" dirty="0">
                <a:latin typeface="+mn-ea"/>
              </a:rPr>
              <a:t>}</a:t>
            </a:r>
          </a:p>
          <a:p>
            <a:pPr eaLnBrk="1" hangingPunct="1">
              <a:lnSpc>
                <a:spcPct val="100000"/>
              </a:lnSpc>
              <a:buFont typeface="Wingdings" panose="05000000000000000000" pitchFamily="2" charset="2"/>
              <a:buNone/>
              <a:defRPr/>
            </a:pPr>
            <a:endParaRPr lang="en-US" altLang="zh-CN" b="1" dirty="0">
              <a:latin typeface="+mn-ea"/>
            </a:endParaRPr>
          </a:p>
          <a:p>
            <a:pPr eaLnBrk="1" hangingPunct="1">
              <a:lnSpc>
                <a:spcPct val="100000"/>
              </a:lnSpc>
              <a:buFont typeface="Wingdings" panose="05000000000000000000" pitchFamily="2" charset="2"/>
              <a:buNone/>
              <a:defRPr/>
            </a:pPr>
            <a:r>
              <a:rPr lang="zh-CN" altLang="en-US" b="1" dirty="0">
                <a:latin typeface="+mn-ea"/>
              </a:rPr>
              <a:t>其中还可以根据需要，加入多个的</a:t>
            </a:r>
            <a:r>
              <a:rPr lang="en-US" altLang="zh-CN" b="1" dirty="0">
                <a:latin typeface="+mn-ea"/>
              </a:rPr>
              <a:t>else if</a:t>
            </a:r>
            <a:r>
              <a:rPr lang="zh-CN" altLang="en-US" b="1" dirty="0">
                <a:latin typeface="+mn-ea"/>
              </a:rPr>
              <a:t>语句，</a:t>
            </a:r>
            <a:endParaRPr lang="en-US" altLang="zh-CN" b="1" dirty="0">
              <a:latin typeface="+mn-ea"/>
            </a:endParaRPr>
          </a:p>
          <a:p>
            <a:pPr eaLnBrk="1" hangingPunct="1">
              <a:lnSpc>
                <a:spcPct val="100000"/>
              </a:lnSpc>
              <a:buFont typeface="Wingdings" panose="05000000000000000000" pitchFamily="2" charset="2"/>
              <a:buNone/>
              <a:defRPr/>
            </a:pPr>
            <a:r>
              <a:rPr lang="zh-CN" altLang="en-US" b="1" dirty="0">
                <a:latin typeface="+mn-ea"/>
              </a:rPr>
              <a:t>其格式及意义可参照上面进行类推。</a:t>
            </a:r>
            <a:endParaRPr lang="zh-CN" altLang="en-US" sz="1800" b="1" dirty="0">
              <a:latin typeface="+mn-ea"/>
            </a:endParaRPr>
          </a:p>
        </p:txBody>
      </p:sp>
      <p:sp>
        <p:nvSpPr>
          <p:cNvPr id="139268" name="AutoShape 4"/>
          <p:cNvSpPr>
            <a:spLocks noChangeArrowheads="1"/>
          </p:cNvSpPr>
          <p:nvPr/>
        </p:nvSpPr>
        <p:spPr bwMode="gray">
          <a:xfrm>
            <a:off x="5913439" y="1506538"/>
            <a:ext cx="4824413" cy="408270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d = new Date();</a:t>
            </a:r>
          </a:p>
          <a:p>
            <a:pPr algn="l" eaLnBrk="1" hangingPunct="1"/>
            <a:r>
              <a:rPr kumimoji="1" lang="en-US" altLang="en-US" sz="2000" dirty="0" err="1">
                <a:solidFill>
                  <a:schemeClr val="accent2"/>
                </a:solidFill>
                <a:latin typeface="Arial" panose="020B0604020202020204" pitchFamily="34" charset="0"/>
              </a:rPr>
              <a:t>var</a:t>
            </a:r>
            <a:r>
              <a:rPr kumimoji="1" lang="en-US" altLang="en-US" sz="2000" dirty="0">
                <a:solidFill>
                  <a:schemeClr val="accent2"/>
                </a:solidFill>
                <a:latin typeface="Arial" panose="020B0604020202020204" pitchFamily="34" charset="0"/>
              </a:rPr>
              <a:t> time = </a:t>
            </a:r>
            <a:r>
              <a:rPr kumimoji="1" lang="en-US" altLang="en-US" sz="2000" dirty="0" err="1">
                <a:solidFill>
                  <a:schemeClr val="accent2"/>
                </a:solidFill>
                <a:latin typeface="Arial" panose="020B0604020202020204" pitchFamily="34" charset="0"/>
              </a:rPr>
              <a:t>d.getHours</a:t>
            </a:r>
            <a:r>
              <a:rPr kumimoji="1" lang="en-US" altLang="en-US" sz="2000" dirty="0">
                <a:solidFill>
                  <a:schemeClr val="accent2"/>
                </a:solidFill>
                <a:latin typeface="Arial" panose="020B0604020202020204" pitchFamily="34" charset="0"/>
              </a:rPr>
              <a:t>();</a:t>
            </a:r>
          </a:p>
          <a:p>
            <a:pPr algn="l" eaLnBrk="1" hangingPunct="1"/>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if (time&lt;11)</a:t>
            </a:r>
          </a:p>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("&lt;b&gt;</a:t>
            </a:r>
            <a:r>
              <a:rPr kumimoji="1" lang="en-US" altLang="en-US" sz="2000" dirty="0" err="1">
                <a:solidFill>
                  <a:schemeClr val="accent2"/>
                </a:solidFill>
                <a:latin typeface="Arial" panose="020B0604020202020204" pitchFamily="34" charset="0"/>
              </a:rPr>
              <a:t>早上好</a:t>
            </a:r>
            <a:r>
              <a:rPr kumimoji="1" lang="en-US" altLang="en-US" sz="2000" dirty="0">
                <a:solidFill>
                  <a:schemeClr val="accent2"/>
                </a:solidFill>
                <a:latin typeface="Arial" panose="020B0604020202020204" pitchFamily="34" charset="0"/>
              </a:rPr>
              <a:t>！&lt;/b&gt;");}</a:t>
            </a:r>
          </a:p>
          <a:p>
            <a:pPr algn="l" eaLnBrk="1" hangingPunct="1"/>
            <a:r>
              <a:rPr kumimoji="1" lang="en-US" altLang="en-US" sz="2000" dirty="0">
                <a:solidFill>
                  <a:schemeClr val="accent2"/>
                </a:solidFill>
                <a:latin typeface="Arial" panose="020B0604020202020204" pitchFamily="34" charset="0"/>
              </a:rPr>
              <a:t>else if (time&lt;13)</a:t>
            </a:r>
          </a:p>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("&lt;b&gt;</a:t>
            </a:r>
            <a:r>
              <a:rPr kumimoji="1" lang="en-US" altLang="en-US" sz="2000" dirty="0" err="1">
                <a:solidFill>
                  <a:schemeClr val="accent2"/>
                </a:solidFill>
                <a:latin typeface="Arial" panose="020B0604020202020204" pitchFamily="34" charset="0"/>
              </a:rPr>
              <a:t>中午好</a:t>
            </a:r>
            <a:r>
              <a:rPr kumimoji="1" lang="en-US" altLang="en-US" sz="2000" dirty="0">
                <a:solidFill>
                  <a:schemeClr val="accent2"/>
                </a:solidFill>
                <a:latin typeface="Arial" panose="020B0604020202020204" pitchFamily="34" charset="0"/>
              </a:rPr>
              <a:t>！&lt;/b&gt;");}</a:t>
            </a:r>
          </a:p>
          <a:p>
            <a:pPr algn="l" eaLnBrk="1" hangingPunct="1"/>
            <a:r>
              <a:rPr kumimoji="1" lang="en-US" altLang="en-US" sz="2000" dirty="0">
                <a:solidFill>
                  <a:schemeClr val="accent2"/>
                </a:solidFill>
                <a:latin typeface="Arial" panose="020B0604020202020204" pitchFamily="34" charset="0"/>
              </a:rPr>
              <a:t>else if(time&lt;17)</a:t>
            </a:r>
          </a:p>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("&lt;b&gt;</a:t>
            </a:r>
            <a:r>
              <a:rPr kumimoji="1" lang="en-US" altLang="en-US" sz="2000" dirty="0" err="1">
                <a:solidFill>
                  <a:schemeClr val="accent2"/>
                </a:solidFill>
                <a:latin typeface="Arial" panose="020B0604020202020204" pitchFamily="34" charset="0"/>
              </a:rPr>
              <a:t>下午好</a:t>
            </a:r>
            <a:r>
              <a:rPr kumimoji="1" lang="en-US" altLang="en-US" sz="2000" dirty="0">
                <a:solidFill>
                  <a:schemeClr val="accent2"/>
                </a:solidFill>
                <a:latin typeface="Arial" panose="020B0604020202020204" pitchFamily="34" charset="0"/>
              </a:rPr>
              <a:t>!&lt;/b&gt;");}</a:t>
            </a:r>
          </a:p>
          <a:p>
            <a:pPr algn="l" eaLnBrk="1" hangingPunct="1"/>
            <a:r>
              <a:rPr kumimoji="1" lang="en-US" altLang="en-US" sz="2000" dirty="0">
                <a:solidFill>
                  <a:schemeClr val="accent2"/>
                </a:solidFill>
                <a:latin typeface="Arial" panose="020B0604020202020204" pitchFamily="34" charset="0"/>
              </a:rPr>
              <a:t>else</a:t>
            </a:r>
          </a:p>
          <a:p>
            <a:pPr algn="l" eaLnBrk="1" hangingPunct="1"/>
            <a:r>
              <a:rPr kumimoji="1" lang="en-US" altLang="en-US" sz="2000" dirty="0">
                <a:solidFill>
                  <a:schemeClr val="accent2"/>
                </a:solidFill>
                <a:latin typeface="Arial" panose="020B0604020202020204" pitchFamily="34" charset="0"/>
              </a:rPr>
              <a:t>{</a:t>
            </a:r>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("&lt;b&gt;</a:t>
            </a:r>
            <a:r>
              <a:rPr kumimoji="1" lang="en-US" altLang="en-US" sz="2000" dirty="0" err="1">
                <a:solidFill>
                  <a:schemeClr val="accent2"/>
                </a:solidFill>
                <a:latin typeface="Arial" panose="020B0604020202020204" pitchFamily="34" charset="0"/>
              </a:rPr>
              <a:t>晚上好</a:t>
            </a:r>
            <a:r>
              <a:rPr kumimoji="1" lang="en-US" altLang="en-US" sz="2000" dirty="0">
                <a:solidFill>
                  <a:schemeClr val="accent2"/>
                </a:solidFill>
                <a:latin typeface="Arial" panose="020B0604020202020204" pitchFamily="34" charset="0"/>
              </a:rPr>
              <a:t>!&lt;/b&gt;");}</a:t>
            </a:r>
          </a:p>
          <a:p>
            <a:pPr algn="l" eaLnBrk="1" hangingPunct="1"/>
            <a:r>
              <a:rPr kumimoji="1" lang="en-US" altLang="en-US"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531101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Right)">
                                      <p:cBhvr>
                                        <p:cTn id="7" dur="500"/>
                                        <p:tgtEl>
                                          <p:spTgt spid="139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417861" y="260350"/>
            <a:ext cx="8896920"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6.4.2 switch</a:t>
            </a:r>
            <a:r>
              <a:rPr lang="zh-CN" altLang="en-US" kern="1200" dirty="0">
                <a:latin typeface="+mj-ea"/>
              </a:rPr>
              <a:t>语句</a:t>
            </a:r>
          </a:p>
        </p:txBody>
      </p:sp>
      <p:sp>
        <p:nvSpPr>
          <p:cNvPr id="140291" name="Rectangle 3"/>
          <p:cNvSpPr>
            <a:spLocks noGrp="1" noChangeArrowheads="1"/>
          </p:cNvSpPr>
          <p:nvPr>
            <p:ph type="body" idx="1"/>
          </p:nvPr>
        </p:nvSpPr>
        <p:spPr>
          <a:xfrm>
            <a:off x="1201837" y="765175"/>
            <a:ext cx="4104382" cy="5472137"/>
          </a:xfrm>
        </p:spPr>
        <p:txBody>
          <a:bodyPr/>
          <a:lstStyle/>
          <a:p>
            <a:pPr marL="0" indent="0">
              <a:lnSpc>
                <a:spcPct val="100000"/>
              </a:lnSpc>
              <a:buNone/>
              <a:defRPr/>
            </a:pPr>
            <a:r>
              <a:rPr lang="en-US" altLang="zh-CN" dirty="0">
                <a:latin typeface="+mn-ea"/>
              </a:rPr>
              <a:t>switch</a:t>
            </a:r>
            <a:r>
              <a:rPr lang="zh-CN" altLang="en-US" dirty="0">
                <a:latin typeface="+mn-ea"/>
              </a:rPr>
              <a:t>语句用于将一个表达式的结果同多个值进行比较，并根据比较结果来选择执行的语句，其格式为</a:t>
            </a:r>
          </a:p>
          <a:p>
            <a:pPr eaLnBrk="1" hangingPunct="1">
              <a:lnSpc>
                <a:spcPct val="100000"/>
              </a:lnSpc>
              <a:defRPr/>
            </a:pPr>
            <a:endParaRPr lang="zh-CN" altLang="en-US" sz="1400" b="1" dirty="0">
              <a:latin typeface="+mn-ea"/>
            </a:endParaRPr>
          </a:p>
          <a:p>
            <a:pPr eaLnBrk="1" hangingPunct="1">
              <a:lnSpc>
                <a:spcPct val="100000"/>
              </a:lnSpc>
              <a:buFont typeface="Wingdings" panose="05000000000000000000" pitchFamily="2" charset="2"/>
              <a:buNone/>
              <a:defRPr/>
            </a:pPr>
            <a:r>
              <a:rPr lang="en-US" altLang="zh-CN" sz="1800" b="1" dirty="0">
                <a:latin typeface="+mn-ea"/>
              </a:rPr>
              <a:t>switch(n)</a:t>
            </a:r>
          </a:p>
          <a:p>
            <a:pPr eaLnBrk="1" hangingPunct="1">
              <a:lnSpc>
                <a:spcPct val="100000"/>
              </a:lnSpc>
              <a:buFont typeface="Wingdings" panose="05000000000000000000" pitchFamily="2" charset="2"/>
              <a:buNone/>
              <a:defRPr/>
            </a:pPr>
            <a:r>
              <a:rPr lang="en-US" altLang="zh-CN" sz="1800" b="1" dirty="0">
                <a:latin typeface="+mn-ea"/>
              </a:rPr>
              <a:t>{</a:t>
            </a:r>
          </a:p>
          <a:p>
            <a:pPr eaLnBrk="1" hangingPunct="1">
              <a:lnSpc>
                <a:spcPct val="100000"/>
              </a:lnSpc>
              <a:buFont typeface="Wingdings" panose="05000000000000000000" pitchFamily="2" charset="2"/>
              <a:buNone/>
              <a:defRPr/>
            </a:pPr>
            <a:r>
              <a:rPr lang="en-US" altLang="zh-CN" sz="1800" b="1" dirty="0">
                <a:latin typeface="+mn-ea"/>
              </a:rPr>
              <a:t>   case </a:t>
            </a:r>
            <a:r>
              <a:rPr lang="zh-CN" altLang="en-US" sz="1800" b="1" dirty="0">
                <a:latin typeface="+mn-ea"/>
              </a:rPr>
              <a:t>值</a:t>
            </a:r>
            <a:r>
              <a:rPr lang="en-US" altLang="zh-CN" sz="1800" b="1" dirty="0">
                <a:latin typeface="+mn-ea"/>
              </a:rPr>
              <a:t>1:</a:t>
            </a:r>
          </a:p>
          <a:p>
            <a:pPr eaLnBrk="1" hangingPunct="1">
              <a:lnSpc>
                <a:spcPct val="100000"/>
              </a:lnSpc>
              <a:buFont typeface="Wingdings" panose="05000000000000000000" pitchFamily="2" charset="2"/>
              <a:buNone/>
              <a:defRPr/>
            </a:pPr>
            <a:r>
              <a:rPr lang="en-US" altLang="zh-CN" sz="1800" b="1" dirty="0">
                <a:latin typeface="+mn-ea"/>
              </a:rPr>
              <a:t>     </a:t>
            </a:r>
            <a:r>
              <a:rPr lang="zh-CN" altLang="en-US" sz="1800" b="1" dirty="0">
                <a:latin typeface="+mn-ea"/>
              </a:rPr>
              <a:t>执行代码块</a:t>
            </a:r>
            <a:r>
              <a:rPr lang="en-US" altLang="zh-CN" sz="1800" b="1" dirty="0">
                <a:latin typeface="+mn-ea"/>
              </a:rPr>
              <a:t>1</a:t>
            </a:r>
          </a:p>
          <a:p>
            <a:pPr eaLnBrk="1" hangingPunct="1">
              <a:lnSpc>
                <a:spcPct val="100000"/>
              </a:lnSpc>
              <a:buFont typeface="Wingdings" panose="05000000000000000000" pitchFamily="2" charset="2"/>
              <a:buNone/>
              <a:defRPr/>
            </a:pPr>
            <a:r>
              <a:rPr lang="en-US" altLang="zh-CN" sz="1800" b="1" dirty="0">
                <a:latin typeface="+mn-ea"/>
              </a:rPr>
              <a:t>     break;</a:t>
            </a:r>
          </a:p>
          <a:p>
            <a:pPr eaLnBrk="1" hangingPunct="1">
              <a:lnSpc>
                <a:spcPct val="100000"/>
              </a:lnSpc>
              <a:buFont typeface="Wingdings" panose="05000000000000000000" pitchFamily="2" charset="2"/>
              <a:buNone/>
              <a:defRPr/>
            </a:pPr>
            <a:r>
              <a:rPr lang="en-US" altLang="zh-CN" sz="1800" b="1" dirty="0">
                <a:latin typeface="+mn-ea"/>
              </a:rPr>
              <a:t>   case </a:t>
            </a:r>
            <a:r>
              <a:rPr lang="zh-CN" altLang="en-US" sz="1800" b="1" dirty="0">
                <a:latin typeface="+mn-ea"/>
              </a:rPr>
              <a:t>值</a:t>
            </a:r>
            <a:r>
              <a:rPr lang="en-US" altLang="zh-CN" sz="1800" b="1" dirty="0">
                <a:latin typeface="+mn-ea"/>
              </a:rPr>
              <a:t>2:</a:t>
            </a:r>
          </a:p>
          <a:p>
            <a:pPr eaLnBrk="1" hangingPunct="1">
              <a:lnSpc>
                <a:spcPct val="100000"/>
              </a:lnSpc>
              <a:buFont typeface="Wingdings" panose="05000000000000000000" pitchFamily="2" charset="2"/>
              <a:buNone/>
              <a:defRPr/>
            </a:pPr>
            <a:r>
              <a:rPr lang="en-US" altLang="zh-CN" sz="1800" b="1" dirty="0">
                <a:latin typeface="+mn-ea"/>
              </a:rPr>
              <a:t>     </a:t>
            </a:r>
            <a:r>
              <a:rPr lang="zh-CN" altLang="en-US" sz="1800" b="1" dirty="0">
                <a:latin typeface="+mn-ea"/>
              </a:rPr>
              <a:t>执行代码块</a:t>
            </a:r>
            <a:r>
              <a:rPr lang="en-US" altLang="zh-CN" sz="1800" b="1" dirty="0">
                <a:latin typeface="+mn-ea"/>
              </a:rPr>
              <a:t>2</a:t>
            </a:r>
          </a:p>
          <a:p>
            <a:pPr eaLnBrk="1" hangingPunct="1">
              <a:lnSpc>
                <a:spcPct val="100000"/>
              </a:lnSpc>
              <a:buFont typeface="Wingdings" panose="05000000000000000000" pitchFamily="2" charset="2"/>
              <a:buNone/>
              <a:defRPr/>
            </a:pPr>
            <a:r>
              <a:rPr lang="en-US" altLang="zh-CN" sz="1800" b="1" dirty="0">
                <a:latin typeface="+mn-ea"/>
              </a:rPr>
              <a:t>     break;</a:t>
            </a:r>
          </a:p>
          <a:p>
            <a:pPr eaLnBrk="1" hangingPunct="1">
              <a:lnSpc>
                <a:spcPct val="100000"/>
              </a:lnSpc>
              <a:buFont typeface="Wingdings" panose="05000000000000000000" pitchFamily="2" charset="2"/>
              <a:buNone/>
              <a:defRPr/>
            </a:pPr>
            <a:r>
              <a:rPr lang="en-US" altLang="zh-CN" sz="1800" b="1" dirty="0">
                <a:latin typeface="+mn-ea"/>
              </a:rPr>
              <a:t>   ...</a:t>
            </a:r>
          </a:p>
          <a:p>
            <a:pPr eaLnBrk="1" hangingPunct="1">
              <a:lnSpc>
                <a:spcPct val="100000"/>
              </a:lnSpc>
              <a:buFont typeface="Wingdings" panose="05000000000000000000" pitchFamily="2" charset="2"/>
              <a:buNone/>
              <a:defRPr/>
            </a:pPr>
            <a:r>
              <a:rPr lang="en-US" altLang="zh-CN" sz="1800" b="1" dirty="0">
                <a:latin typeface="+mn-ea"/>
              </a:rPr>
              <a:t>   case </a:t>
            </a:r>
            <a:r>
              <a:rPr lang="zh-CN" altLang="en-US" sz="1800" b="1" dirty="0">
                <a:latin typeface="+mn-ea"/>
              </a:rPr>
              <a:t>值</a:t>
            </a:r>
            <a:r>
              <a:rPr lang="en-US" altLang="zh-CN" sz="1800" b="1" dirty="0">
                <a:latin typeface="+mn-ea"/>
              </a:rPr>
              <a:t>n:</a:t>
            </a:r>
          </a:p>
          <a:p>
            <a:pPr eaLnBrk="1" hangingPunct="1">
              <a:lnSpc>
                <a:spcPct val="100000"/>
              </a:lnSpc>
              <a:buFont typeface="Wingdings" panose="05000000000000000000" pitchFamily="2" charset="2"/>
              <a:buNone/>
              <a:defRPr/>
            </a:pPr>
            <a:r>
              <a:rPr lang="en-US" altLang="zh-CN" sz="1800" b="1" dirty="0">
                <a:latin typeface="+mn-ea"/>
              </a:rPr>
              <a:t>     </a:t>
            </a:r>
            <a:r>
              <a:rPr lang="zh-CN" altLang="en-US" sz="1800" b="1" dirty="0">
                <a:latin typeface="+mn-ea"/>
              </a:rPr>
              <a:t>执行代码块</a:t>
            </a:r>
            <a:r>
              <a:rPr lang="en-US" altLang="zh-CN" sz="1800" b="1" dirty="0">
                <a:latin typeface="+mn-ea"/>
              </a:rPr>
              <a:t>n</a:t>
            </a:r>
          </a:p>
          <a:p>
            <a:pPr eaLnBrk="1" hangingPunct="1">
              <a:lnSpc>
                <a:spcPct val="100000"/>
              </a:lnSpc>
              <a:buFont typeface="Wingdings" panose="05000000000000000000" pitchFamily="2" charset="2"/>
              <a:buNone/>
              <a:defRPr/>
            </a:pPr>
            <a:r>
              <a:rPr lang="en-US" altLang="zh-CN" sz="1800" b="1" dirty="0">
                <a:latin typeface="+mn-ea"/>
              </a:rPr>
              <a:t>     break;</a:t>
            </a:r>
          </a:p>
          <a:p>
            <a:pPr eaLnBrk="1" hangingPunct="1">
              <a:lnSpc>
                <a:spcPct val="100000"/>
              </a:lnSpc>
              <a:buFont typeface="Wingdings" panose="05000000000000000000" pitchFamily="2" charset="2"/>
              <a:buNone/>
              <a:defRPr/>
            </a:pPr>
            <a:r>
              <a:rPr lang="en-US" altLang="zh-CN" sz="1800" b="1" dirty="0">
                <a:latin typeface="+mn-ea"/>
              </a:rPr>
              <a:t>   default:</a:t>
            </a:r>
          </a:p>
          <a:p>
            <a:pPr eaLnBrk="1" hangingPunct="1">
              <a:lnSpc>
                <a:spcPct val="100000"/>
              </a:lnSpc>
              <a:buFont typeface="Wingdings" panose="05000000000000000000" pitchFamily="2" charset="2"/>
              <a:buNone/>
              <a:defRPr/>
            </a:pPr>
            <a:r>
              <a:rPr lang="en-US" altLang="zh-CN" sz="1800" b="1" dirty="0">
                <a:latin typeface="+mn-ea"/>
              </a:rPr>
              <a:t>     </a:t>
            </a:r>
            <a:r>
              <a:rPr lang="zh-CN" altLang="en-US" sz="1800" b="1" dirty="0">
                <a:latin typeface="+mn-ea"/>
              </a:rPr>
              <a:t>执行代码块</a:t>
            </a:r>
            <a:r>
              <a:rPr lang="en-US" altLang="zh-CN" sz="1800" b="1" dirty="0">
                <a:latin typeface="+mn-ea"/>
              </a:rPr>
              <a:t>n+1</a:t>
            </a:r>
          </a:p>
          <a:p>
            <a:pPr eaLnBrk="1" hangingPunct="1">
              <a:lnSpc>
                <a:spcPct val="100000"/>
              </a:lnSpc>
              <a:buFont typeface="Wingdings" panose="05000000000000000000" pitchFamily="2" charset="2"/>
              <a:buNone/>
              <a:defRPr/>
            </a:pPr>
            <a:r>
              <a:rPr lang="en-US" altLang="zh-CN" sz="1800" b="1" dirty="0">
                <a:latin typeface="+mn-ea"/>
              </a:rPr>
              <a:t>}</a:t>
            </a:r>
          </a:p>
          <a:p>
            <a:pPr eaLnBrk="1" hangingPunct="1">
              <a:lnSpc>
                <a:spcPct val="100000"/>
              </a:lnSpc>
              <a:buFont typeface="Wingdings" panose="05000000000000000000" pitchFamily="2" charset="2"/>
              <a:buNone/>
              <a:defRPr/>
            </a:pPr>
            <a:endParaRPr lang="en-US" altLang="zh-CN" sz="1800" b="1" dirty="0">
              <a:latin typeface="+mn-ea"/>
            </a:endParaRPr>
          </a:p>
          <a:p>
            <a:pPr eaLnBrk="1" hangingPunct="1">
              <a:lnSpc>
                <a:spcPct val="100000"/>
              </a:lnSpc>
              <a:buFont typeface="Wingdings" panose="05000000000000000000" pitchFamily="2" charset="2"/>
              <a:buNone/>
              <a:defRPr/>
            </a:pPr>
            <a:endParaRPr lang="en-US" altLang="zh-CN" sz="1800" b="1" dirty="0">
              <a:latin typeface="+mn-ea"/>
            </a:endParaRPr>
          </a:p>
        </p:txBody>
      </p:sp>
      <p:sp>
        <p:nvSpPr>
          <p:cNvPr id="140292" name="AutoShape 4"/>
          <p:cNvSpPr>
            <a:spLocks noChangeArrowheads="1"/>
          </p:cNvSpPr>
          <p:nvPr/>
        </p:nvSpPr>
        <p:spPr bwMode="gray">
          <a:xfrm>
            <a:off x="5571471" y="463550"/>
            <a:ext cx="5364163" cy="612097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1800">
                <a:solidFill>
                  <a:schemeClr val="accent2"/>
                </a:solidFill>
                <a:latin typeface="Arial" panose="020B0604020202020204" pitchFamily="34" charset="0"/>
              </a:rPr>
              <a:t>&lt;script &gt;</a:t>
            </a:r>
          </a:p>
          <a:p>
            <a:pPr algn="l" eaLnBrk="1" hangingPunct="1"/>
            <a:r>
              <a:rPr kumimoji="1" lang="en-US" altLang="en-US" sz="1800">
                <a:solidFill>
                  <a:schemeClr val="accent2"/>
                </a:solidFill>
                <a:latin typeface="Arial" panose="020B0604020202020204" pitchFamily="34" charset="0"/>
              </a:rPr>
              <a:t>//根据一个星期中不同的日子输出不同的信息</a:t>
            </a:r>
          </a:p>
          <a:p>
            <a:pPr algn="l" eaLnBrk="1" hangingPunct="1"/>
            <a:r>
              <a:rPr kumimoji="1" lang="en-US" altLang="en-US" sz="1800">
                <a:solidFill>
                  <a:schemeClr val="accent2"/>
                </a:solidFill>
                <a:latin typeface="Arial" panose="020B0604020202020204" pitchFamily="34" charset="0"/>
              </a:rPr>
              <a:t>//注意：getDay()输出的0代表星期天，</a:t>
            </a:r>
          </a:p>
          <a:p>
            <a:pPr algn="l" eaLnBrk="1" hangingPunct="1"/>
            <a:r>
              <a:rPr kumimoji="1" lang="en-US" altLang="en-US" sz="1800">
                <a:solidFill>
                  <a:schemeClr val="accent2"/>
                </a:solidFill>
                <a:latin typeface="Arial" panose="020B0604020202020204" pitchFamily="34" charset="0"/>
              </a:rPr>
              <a:t>//而1代表星期一，2代表星期二，等等</a:t>
            </a:r>
          </a:p>
          <a:p>
            <a:pPr algn="l" eaLnBrk="1" hangingPunct="1"/>
            <a:r>
              <a:rPr kumimoji="1" lang="en-US" altLang="en-US" sz="1800">
                <a:solidFill>
                  <a:schemeClr val="accent2"/>
                </a:solidFill>
                <a:latin typeface="Arial" panose="020B0604020202020204" pitchFamily="34" charset="0"/>
              </a:rPr>
              <a:t>var d=new Date();</a:t>
            </a:r>
          </a:p>
          <a:p>
            <a:pPr algn="l" eaLnBrk="1" hangingPunct="1"/>
            <a:r>
              <a:rPr kumimoji="1" lang="en-US" altLang="en-US" sz="1800">
                <a:solidFill>
                  <a:schemeClr val="accent2"/>
                </a:solidFill>
                <a:latin typeface="Arial" panose="020B0604020202020204" pitchFamily="34" charset="0"/>
              </a:rPr>
              <a:t>theDay=d.getDay();</a:t>
            </a:r>
          </a:p>
          <a:p>
            <a:pPr algn="l" eaLnBrk="1" hangingPunct="1"/>
            <a:r>
              <a:rPr kumimoji="1" lang="en-US" altLang="en-US" sz="1800">
                <a:solidFill>
                  <a:schemeClr val="accent2"/>
                </a:solidFill>
                <a:latin typeface="Arial" panose="020B0604020202020204" pitchFamily="34" charset="0"/>
              </a:rPr>
              <a:t>switch (theDay)</a:t>
            </a:r>
          </a:p>
          <a:p>
            <a:pPr algn="l" eaLnBrk="1" hangingPunct="1"/>
            <a:r>
              <a:rPr kumimoji="1" lang="en-US" altLang="en-US" sz="1800">
                <a:solidFill>
                  <a:schemeClr val="accent2"/>
                </a:solidFill>
                <a:latin typeface="Arial" panose="020B0604020202020204" pitchFamily="34" charset="0"/>
              </a:rPr>
              <a:t>{</a:t>
            </a:r>
          </a:p>
          <a:p>
            <a:pPr algn="l" eaLnBrk="1" hangingPunct="1"/>
            <a:r>
              <a:rPr kumimoji="1" lang="en-US" altLang="en-US" sz="1800">
                <a:solidFill>
                  <a:schemeClr val="accent2"/>
                </a:solidFill>
                <a:latin typeface="Arial" panose="020B0604020202020204" pitchFamily="34" charset="0"/>
              </a:rPr>
              <a:t>   case 5:</a:t>
            </a:r>
          </a:p>
          <a:p>
            <a:pPr algn="l" eaLnBrk="1" hangingPunct="1"/>
            <a:r>
              <a:rPr kumimoji="1" lang="en-US" altLang="en-US" sz="1800">
                <a:solidFill>
                  <a:schemeClr val="accent2"/>
                </a:solidFill>
                <a:latin typeface="Arial" panose="020B0604020202020204" pitchFamily="34" charset="0"/>
              </a:rPr>
              <a:t>     document.write("终于又到星期五了！");</a:t>
            </a:r>
          </a:p>
          <a:p>
            <a:pPr algn="l" eaLnBrk="1" hangingPunct="1"/>
            <a:r>
              <a:rPr kumimoji="1" lang="en-US" altLang="en-US" sz="1800">
                <a:solidFill>
                  <a:schemeClr val="accent2"/>
                </a:solidFill>
                <a:latin typeface="Arial" panose="020B0604020202020204" pitchFamily="34" charset="0"/>
              </a:rPr>
              <a:t>     break;</a:t>
            </a:r>
          </a:p>
          <a:p>
            <a:pPr algn="l" eaLnBrk="1" hangingPunct="1"/>
            <a:r>
              <a:rPr kumimoji="1" lang="en-US" altLang="en-US" sz="1800">
                <a:solidFill>
                  <a:schemeClr val="accent2"/>
                </a:solidFill>
                <a:latin typeface="Arial" panose="020B0604020202020204" pitchFamily="34" charset="0"/>
              </a:rPr>
              <a:t>   case 6:</a:t>
            </a:r>
          </a:p>
          <a:p>
            <a:pPr algn="l" eaLnBrk="1" hangingPunct="1"/>
            <a:r>
              <a:rPr kumimoji="1" lang="en-US" altLang="en-US" sz="1800">
                <a:solidFill>
                  <a:schemeClr val="accent2"/>
                </a:solidFill>
                <a:latin typeface="Arial" panose="020B0604020202020204" pitchFamily="34" charset="0"/>
              </a:rPr>
              <a:t>     document.write("超爽的周六！");</a:t>
            </a:r>
          </a:p>
          <a:p>
            <a:pPr algn="l" eaLnBrk="1" hangingPunct="1"/>
            <a:r>
              <a:rPr kumimoji="1" lang="en-US" altLang="en-US" sz="1800">
                <a:solidFill>
                  <a:schemeClr val="accent2"/>
                </a:solidFill>
                <a:latin typeface="Arial" panose="020B0604020202020204" pitchFamily="34" charset="0"/>
              </a:rPr>
              <a:t>     break;</a:t>
            </a:r>
          </a:p>
          <a:p>
            <a:pPr algn="l" eaLnBrk="1" hangingPunct="1"/>
            <a:r>
              <a:rPr kumimoji="1" lang="en-US" altLang="en-US" sz="1800">
                <a:solidFill>
                  <a:schemeClr val="accent2"/>
                </a:solidFill>
                <a:latin typeface="Arial" panose="020B0604020202020204" pitchFamily="34" charset="0"/>
              </a:rPr>
              <a:t>   case 0:</a:t>
            </a:r>
          </a:p>
          <a:p>
            <a:pPr algn="l" eaLnBrk="1" hangingPunct="1"/>
            <a:r>
              <a:rPr kumimoji="1" lang="en-US" altLang="en-US" sz="1800">
                <a:solidFill>
                  <a:schemeClr val="accent2"/>
                </a:solidFill>
                <a:latin typeface="Arial" panose="020B0604020202020204" pitchFamily="34" charset="0"/>
              </a:rPr>
              <a:t>     document.write("犯困的周日！");</a:t>
            </a:r>
          </a:p>
          <a:p>
            <a:pPr algn="l" eaLnBrk="1" hangingPunct="1"/>
            <a:r>
              <a:rPr kumimoji="1" lang="en-US" altLang="en-US" sz="1800">
                <a:solidFill>
                  <a:schemeClr val="accent2"/>
                </a:solidFill>
                <a:latin typeface="Arial" panose="020B0604020202020204" pitchFamily="34" charset="0"/>
              </a:rPr>
              <a:t>     break;</a:t>
            </a:r>
          </a:p>
          <a:p>
            <a:pPr algn="l" eaLnBrk="1" hangingPunct="1"/>
            <a:r>
              <a:rPr kumimoji="1" lang="en-US" altLang="en-US" sz="1800">
                <a:solidFill>
                  <a:schemeClr val="accent2"/>
                </a:solidFill>
                <a:latin typeface="Arial" panose="020B0604020202020204" pitchFamily="34" charset="0"/>
              </a:rPr>
              <a:t>   default:</a:t>
            </a:r>
          </a:p>
          <a:p>
            <a:pPr algn="l" eaLnBrk="1" hangingPunct="1"/>
            <a:r>
              <a:rPr kumimoji="1" lang="en-US" altLang="en-US" sz="1800">
                <a:solidFill>
                  <a:schemeClr val="accent2"/>
                </a:solidFill>
                <a:latin typeface="Arial" panose="020B0604020202020204" pitchFamily="34" charset="0"/>
              </a:rPr>
              <a:t>     document.write("期待周末！");</a:t>
            </a:r>
          </a:p>
          <a:p>
            <a:pPr algn="l" eaLnBrk="1" hangingPunct="1"/>
            <a:r>
              <a:rPr kumimoji="1" lang="en-US" altLang="en-US" sz="1800">
                <a:solidFill>
                  <a:schemeClr val="accent2"/>
                </a:solidFill>
                <a:latin typeface="Arial" panose="020B0604020202020204" pitchFamily="34" charset="0"/>
              </a:rPr>
              <a:t>}</a:t>
            </a:r>
          </a:p>
          <a:p>
            <a:pPr algn="l" eaLnBrk="1" hangingPunct="1"/>
            <a:r>
              <a:rPr kumimoji="1" lang="en-US" altLang="en-US" sz="18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1311396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slide(fromRight)">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417861" y="260350"/>
            <a:ext cx="8896920"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6.4.3 </a:t>
            </a:r>
            <a:r>
              <a:rPr lang="zh-CN" altLang="en-US" kern="1200" dirty="0">
                <a:latin typeface="+mj-ea"/>
              </a:rPr>
              <a:t>条件语句案例实践</a:t>
            </a:r>
          </a:p>
        </p:txBody>
      </p:sp>
      <p:pic>
        <p:nvPicPr>
          <p:cNvPr id="798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7931" y="765176"/>
            <a:ext cx="7488238" cy="598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pic>
    </p:spTree>
    <p:extLst>
      <p:ext uri="{BB962C8B-B14F-4D97-AF65-F5344CB8AC3E}">
        <p14:creationId xmlns:p14="http://schemas.microsoft.com/office/powerpoint/2010/main" val="3715840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417862" y="228601"/>
            <a:ext cx="8882634" cy="5365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  JavaScript</a:t>
            </a:r>
            <a:r>
              <a:rPr lang="zh-CN" altLang="en-US" kern="1200" dirty="0">
                <a:latin typeface="+mj-ea"/>
              </a:rPr>
              <a:t>的循环</a:t>
            </a:r>
            <a:r>
              <a:rPr lang="zh-CN" altLang="en-US" kern="1200" dirty="0" smtClean="0">
                <a:latin typeface="+mj-ea"/>
              </a:rPr>
              <a:t>语句</a:t>
            </a:r>
            <a:endParaRPr lang="zh-CN" altLang="en-US" kern="1200" dirty="0">
              <a:latin typeface="+mj-ea"/>
            </a:endParaRPr>
          </a:p>
        </p:txBody>
      </p:sp>
      <p:sp>
        <p:nvSpPr>
          <p:cNvPr id="141315" name="Rectangle 3"/>
          <p:cNvSpPr>
            <a:spLocks noGrp="1" noChangeArrowheads="1"/>
          </p:cNvSpPr>
          <p:nvPr>
            <p:ph type="body" idx="1"/>
          </p:nvPr>
        </p:nvSpPr>
        <p:spPr>
          <a:xfrm>
            <a:off x="1526381" y="765176"/>
            <a:ext cx="9252520" cy="3724275"/>
          </a:xfrm>
        </p:spPr>
        <p:txBody>
          <a:bodyPr/>
          <a:lstStyle/>
          <a:p>
            <a:pPr eaLnBrk="1" hangingPunct="1">
              <a:buFont typeface="Wingdings" panose="05000000000000000000" pitchFamily="2" charset="2"/>
              <a:buNone/>
              <a:defRPr/>
            </a:pPr>
            <a:r>
              <a:rPr kumimoji="1" lang="en-US" altLang="zh-CN" b="1" dirty="0" smtClean="0">
                <a:solidFill>
                  <a:schemeClr val="accent1"/>
                </a:solidFill>
                <a:effectLst/>
                <a:latin typeface="+mn-ea"/>
              </a:rPr>
              <a:t>6.5.1  </a:t>
            </a:r>
            <a:r>
              <a:rPr kumimoji="1" lang="zh-CN" altLang="en-US" b="1" dirty="0">
                <a:solidFill>
                  <a:schemeClr val="accent1"/>
                </a:solidFill>
                <a:effectLst/>
                <a:latin typeface="+mn-ea"/>
              </a:rPr>
              <a:t>循环</a:t>
            </a:r>
            <a:r>
              <a:rPr kumimoji="1" lang="zh-CN" altLang="en-US" b="1" dirty="0" smtClean="0">
                <a:solidFill>
                  <a:schemeClr val="accent1"/>
                </a:solidFill>
                <a:effectLst/>
                <a:latin typeface="+mn-ea"/>
              </a:rPr>
              <a:t>语句</a:t>
            </a:r>
            <a:endParaRPr kumimoji="1" lang="en-US" altLang="zh-CN" b="1" dirty="0" smtClean="0">
              <a:solidFill>
                <a:schemeClr val="accent1"/>
              </a:solidFill>
              <a:effectLst/>
              <a:latin typeface="+mn-ea"/>
            </a:endParaRPr>
          </a:p>
          <a:p>
            <a:pPr eaLnBrk="1" hangingPunct="1">
              <a:buFont typeface="Wingdings" panose="05000000000000000000" pitchFamily="2" charset="2"/>
              <a:buNone/>
              <a:defRPr/>
            </a:pPr>
            <a:r>
              <a:rPr lang="zh-CN" altLang="fr-FR" dirty="0">
                <a:latin typeface="+mn-ea"/>
              </a:rPr>
              <a:t>一般在脚本的运行次数已确定的情况下使用</a:t>
            </a:r>
            <a:r>
              <a:rPr lang="zh-CN" altLang="en-US" dirty="0">
                <a:latin typeface="+mn-ea"/>
              </a:rPr>
              <a:t> </a:t>
            </a:r>
            <a:r>
              <a:rPr lang="en-US" altLang="zh-CN" dirty="0">
                <a:latin typeface="+mn-ea"/>
              </a:rPr>
              <a:t>for </a:t>
            </a:r>
            <a:r>
              <a:rPr lang="zh-CN" altLang="en-US" dirty="0">
                <a:latin typeface="+mn-ea"/>
              </a:rPr>
              <a:t>循环，其格式</a:t>
            </a:r>
            <a:r>
              <a:rPr lang="zh-CN" altLang="en-US" dirty="0" smtClean="0">
                <a:latin typeface="+mn-ea"/>
              </a:rPr>
              <a:t>为</a:t>
            </a:r>
            <a:endParaRPr lang="zh-CN" altLang="en-US" b="1" dirty="0">
              <a:latin typeface="+mn-ea"/>
            </a:endParaRPr>
          </a:p>
          <a:p>
            <a:pPr eaLnBrk="1" hangingPunct="1">
              <a:buFont typeface="Wingdings" panose="05000000000000000000" pitchFamily="2" charset="2"/>
              <a:buNone/>
              <a:defRPr/>
            </a:pPr>
            <a:r>
              <a:rPr lang="en-US" altLang="zh-CN" b="1" dirty="0">
                <a:latin typeface="+mn-ea"/>
              </a:rPr>
              <a:t>for (</a:t>
            </a:r>
            <a:r>
              <a:rPr lang="zh-CN" altLang="en-US" b="1" dirty="0">
                <a:latin typeface="+mn-ea"/>
              </a:rPr>
              <a:t>变量</a:t>
            </a:r>
            <a:r>
              <a:rPr lang="en-US" altLang="zh-CN" b="1" dirty="0">
                <a:latin typeface="+mn-ea"/>
              </a:rPr>
              <a:t>=</a:t>
            </a:r>
            <a:r>
              <a:rPr lang="zh-CN" altLang="en-US" b="1" dirty="0">
                <a:latin typeface="+mn-ea"/>
              </a:rPr>
              <a:t>开始值</a:t>
            </a:r>
            <a:r>
              <a:rPr lang="en-US" altLang="zh-CN" b="1" dirty="0">
                <a:latin typeface="+mn-ea"/>
              </a:rPr>
              <a:t>;</a:t>
            </a:r>
            <a:r>
              <a:rPr lang="zh-CN" altLang="en-US" b="1" dirty="0">
                <a:latin typeface="+mn-ea"/>
              </a:rPr>
              <a:t>变量</a:t>
            </a:r>
            <a:r>
              <a:rPr lang="en-US" altLang="zh-CN" b="1" dirty="0">
                <a:latin typeface="+mn-ea"/>
              </a:rPr>
              <a:t>&lt;=</a:t>
            </a:r>
            <a:r>
              <a:rPr lang="zh-CN" altLang="en-US" b="1" dirty="0">
                <a:latin typeface="+mn-ea"/>
              </a:rPr>
              <a:t>结束值</a:t>
            </a:r>
            <a:r>
              <a:rPr lang="en-US" altLang="zh-CN" b="1" dirty="0">
                <a:latin typeface="+mn-ea"/>
              </a:rPr>
              <a:t>;</a:t>
            </a:r>
            <a:r>
              <a:rPr lang="zh-CN" altLang="en-US" b="1" dirty="0">
                <a:latin typeface="+mn-ea"/>
              </a:rPr>
              <a:t>变量</a:t>
            </a:r>
            <a:r>
              <a:rPr lang="en-US" altLang="zh-CN" b="1" dirty="0">
                <a:latin typeface="+mn-ea"/>
              </a:rPr>
              <a:t>=</a:t>
            </a:r>
            <a:r>
              <a:rPr lang="zh-CN" altLang="en-US" b="1" dirty="0">
                <a:latin typeface="+mn-ea"/>
              </a:rPr>
              <a:t>变量</a:t>
            </a:r>
            <a:r>
              <a:rPr lang="en-US" altLang="zh-CN" b="1" dirty="0">
                <a:latin typeface="+mn-ea"/>
              </a:rPr>
              <a:t>+</a:t>
            </a:r>
            <a:r>
              <a:rPr lang="zh-CN" altLang="en-US" b="1" dirty="0">
                <a:latin typeface="+mn-ea"/>
              </a:rPr>
              <a:t>步长值</a:t>
            </a:r>
            <a:r>
              <a:rPr lang="en-US" altLang="zh-CN" b="1" dirty="0">
                <a:latin typeface="+mn-ea"/>
              </a:rPr>
              <a:t>) </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en-US" altLang="zh-CN" b="1" dirty="0">
                <a:latin typeface="+mn-ea"/>
              </a:rPr>
              <a:t>    </a:t>
            </a:r>
            <a:r>
              <a:rPr lang="zh-CN" altLang="en-US" b="1" dirty="0">
                <a:latin typeface="+mn-ea"/>
              </a:rPr>
              <a:t>需执行的代码</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endParaRPr lang="en-US" altLang="zh-CN" dirty="0">
              <a:latin typeface="+mn-ea"/>
            </a:endParaRPr>
          </a:p>
          <a:p>
            <a:pPr eaLnBrk="1" hangingPunct="1">
              <a:buFont typeface="Wingdings" panose="05000000000000000000" pitchFamily="2" charset="2"/>
              <a:buNone/>
              <a:defRPr/>
            </a:pPr>
            <a:r>
              <a:rPr lang="en-US" altLang="zh-CN" dirty="0">
                <a:latin typeface="+mn-ea"/>
              </a:rPr>
              <a:t>【</a:t>
            </a:r>
            <a:r>
              <a:rPr lang="zh-CN" altLang="en-US" dirty="0">
                <a:latin typeface="+mn-ea"/>
              </a:rPr>
              <a:t>例</a:t>
            </a:r>
            <a:r>
              <a:rPr lang="en-US" altLang="zh-CN" dirty="0">
                <a:latin typeface="+mn-ea"/>
              </a:rPr>
              <a:t>6-25】</a:t>
            </a:r>
            <a:r>
              <a:rPr lang="zh-CN" altLang="en-US" dirty="0">
                <a:latin typeface="+mn-ea"/>
              </a:rPr>
              <a:t>下面这个代码中</a:t>
            </a:r>
            <a:r>
              <a:rPr lang="en-US" altLang="zh-CN" dirty="0" err="1">
                <a:latin typeface="+mn-ea"/>
              </a:rPr>
              <a:t>i</a:t>
            </a:r>
            <a:r>
              <a:rPr lang="zh-CN" altLang="en-US" dirty="0">
                <a:latin typeface="+mn-ea"/>
              </a:rPr>
              <a:t>的起始值为</a:t>
            </a:r>
            <a:r>
              <a:rPr lang="en-US" altLang="zh-CN" dirty="0">
                <a:latin typeface="+mn-ea"/>
              </a:rPr>
              <a:t>1</a:t>
            </a:r>
            <a:r>
              <a:rPr lang="zh-CN" altLang="en-US" dirty="0">
                <a:latin typeface="+mn-ea"/>
              </a:rPr>
              <a:t>。每执行一次循环，</a:t>
            </a:r>
            <a:r>
              <a:rPr lang="en-US" altLang="zh-CN" dirty="0" err="1">
                <a:latin typeface="+mn-ea"/>
              </a:rPr>
              <a:t>i</a:t>
            </a:r>
            <a:r>
              <a:rPr lang="zh-CN" altLang="en-US" dirty="0">
                <a:latin typeface="+mn-ea"/>
              </a:rPr>
              <a:t>的值就会累加一次</a:t>
            </a:r>
            <a:r>
              <a:rPr lang="en-US" altLang="zh-CN" dirty="0">
                <a:latin typeface="+mn-ea"/>
              </a:rPr>
              <a:t>1</a:t>
            </a:r>
            <a:r>
              <a:rPr lang="zh-CN" altLang="en-US" dirty="0">
                <a:latin typeface="+mn-ea"/>
              </a:rPr>
              <a:t>，循环会一直运行下去，直到</a:t>
            </a:r>
            <a:r>
              <a:rPr lang="en-US" altLang="zh-CN" dirty="0" err="1">
                <a:latin typeface="+mn-ea"/>
              </a:rPr>
              <a:t>i</a:t>
            </a:r>
            <a:r>
              <a:rPr lang="zh-CN" altLang="en-US" dirty="0">
                <a:latin typeface="+mn-ea"/>
              </a:rPr>
              <a:t>等于</a:t>
            </a:r>
            <a:r>
              <a:rPr lang="en-US" altLang="zh-CN" dirty="0">
                <a:latin typeface="+mn-ea"/>
              </a:rPr>
              <a:t>6</a:t>
            </a:r>
            <a:r>
              <a:rPr lang="zh-CN" altLang="en-US" dirty="0">
                <a:latin typeface="+mn-ea"/>
              </a:rPr>
              <a:t>为止。</a:t>
            </a:r>
          </a:p>
        </p:txBody>
      </p:sp>
      <p:sp>
        <p:nvSpPr>
          <p:cNvPr id="141316" name="AutoShape 4"/>
          <p:cNvSpPr>
            <a:spLocks noChangeArrowheads="1"/>
          </p:cNvSpPr>
          <p:nvPr/>
        </p:nvSpPr>
        <p:spPr bwMode="gray">
          <a:xfrm>
            <a:off x="2183606" y="4149080"/>
            <a:ext cx="7416800" cy="19431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a:solidFill>
                  <a:schemeClr val="accent2"/>
                </a:solidFill>
                <a:latin typeface="Arial" panose="020B0604020202020204" pitchFamily="34" charset="0"/>
              </a:rPr>
              <a:t>&lt;script &gt;</a:t>
            </a:r>
          </a:p>
          <a:p>
            <a:pPr algn="l" eaLnBrk="1" hangingPunct="1"/>
            <a:r>
              <a:rPr kumimoji="1" lang="en-US" altLang="en-US" sz="2000">
                <a:solidFill>
                  <a:schemeClr val="accent2"/>
                </a:solidFill>
                <a:latin typeface="Arial" panose="020B0604020202020204" pitchFamily="34" charset="0"/>
              </a:rPr>
              <a:t>for(let i=1; i&lt;=6; i++)</a:t>
            </a:r>
          </a:p>
          <a:p>
            <a:pPr algn="l" eaLnBrk="1" hangingPunct="1"/>
            <a:r>
              <a:rPr kumimoji="1" lang="en-US" altLang="en-US" sz="2000">
                <a:solidFill>
                  <a:schemeClr val="accent2"/>
                </a:solidFill>
                <a:latin typeface="Arial" panose="020B0604020202020204" pitchFamily="34" charset="0"/>
              </a:rPr>
              <a:t> {</a:t>
            </a:r>
          </a:p>
          <a:p>
            <a:pPr algn="l" eaLnBrk="1" hangingPunct="1"/>
            <a:r>
              <a:rPr kumimoji="1" lang="en-US" altLang="en-US" sz="2000">
                <a:solidFill>
                  <a:schemeClr val="accent2"/>
                </a:solidFill>
                <a:latin typeface="Arial" panose="020B0604020202020204" pitchFamily="34" charset="0"/>
              </a:rPr>
              <a:t>    document.write("&lt;h"+i+"&gt;本行是 "+i+" 级标题&lt;/h"+i+"&gt;");</a:t>
            </a:r>
          </a:p>
          <a:p>
            <a:pPr algn="l" eaLnBrk="1" hangingPunct="1"/>
            <a:r>
              <a:rPr kumimoji="1" lang="en-US" altLang="en-US" sz="2000">
                <a:solidFill>
                  <a:schemeClr val="accent2"/>
                </a:solidFill>
                <a:latin typeface="Arial" panose="020B0604020202020204" pitchFamily="34" charset="0"/>
              </a:rPr>
              <a:t> }</a:t>
            </a:r>
          </a:p>
          <a:p>
            <a:pPr algn="l" eaLnBrk="1" hangingPunct="1"/>
            <a:r>
              <a:rPr kumimoji="1" lang="en-US" altLang="en-US" sz="200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40659523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slide(fromRight)">
                                      <p:cBhvr>
                                        <p:cTn id="7"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a:t>6.1.2 JavaScript</a:t>
            </a:r>
            <a:r>
              <a:rPr lang="zh-CN" altLang="en-US" dirty="0"/>
              <a:t>的</a:t>
            </a:r>
            <a:r>
              <a:rPr lang="zh-CN" altLang="en-US" dirty="0" smtClean="0"/>
              <a:t>使用</a:t>
            </a:r>
            <a:endParaRPr lang="zh-CN" altLang="en-US" dirty="0"/>
          </a:p>
        </p:txBody>
      </p:sp>
      <p:sp>
        <p:nvSpPr>
          <p:cNvPr id="5" name="Rectangle 5"/>
          <p:cNvSpPr>
            <a:spLocks noChangeArrowheads="1"/>
          </p:cNvSpPr>
          <p:nvPr/>
        </p:nvSpPr>
        <p:spPr bwMode="auto">
          <a:xfrm>
            <a:off x="3650457" y="5062187"/>
            <a:ext cx="4989507"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lgn="l">
              <a:defRPr/>
            </a:pPr>
            <a:r>
              <a:rPr kumimoji="1" lang="zh-CN" altLang="fr-FR" sz="2000" dirty="0">
                <a:latin typeface="+mn-ea"/>
                <a:ea typeface="+mn-ea"/>
              </a:rPr>
              <a:t>图</a:t>
            </a:r>
            <a:r>
              <a:rPr kumimoji="1" lang="fr-FR" altLang="zh-CN" sz="2000" dirty="0">
                <a:latin typeface="+mn-ea"/>
                <a:ea typeface="+mn-ea"/>
              </a:rPr>
              <a:t>6-1 HTML</a:t>
            </a:r>
            <a:r>
              <a:rPr kumimoji="1" lang="zh-CN" altLang="fr-FR" sz="2000" dirty="0">
                <a:latin typeface="+mn-ea"/>
                <a:ea typeface="+mn-ea"/>
              </a:rPr>
              <a:t>段落和</a:t>
            </a:r>
            <a:r>
              <a:rPr kumimoji="1" lang="fr-FR" altLang="zh-CN" sz="2000" dirty="0">
                <a:latin typeface="+mn-ea"/>
                <a:ea typeface="+mn-ea"/>
              </a:rPr>
              <a:t>JavaScript</a:t>
            </a:r>
            <a:r>
              <a:rPr kumimoji="1" lang="zh-CN" altLang="fr-FR" sz="2000" dirty="0">
                <a:latin typeface="+mn-ea"/>
                <a:ea typeface="+mn-ea"/>
              </a:rPr>
              <a:t>的变量输出</a:t>
            </a:r>
            <a:r>
              <a:rPr kumimoji="1" lang="zh-CN" altLang="fr-FR" dirty="0">
                <a:effectLst>
                  <a:outerShdw blurRad="38100" dist="38100" dir="2700000" algn="tl">
                    <a:srgbClr val="000000"/>
                  </a:outerShdw>
                </a:effectLst>
                <a:latin typeface="+mn-ea"/>
                <a:ea typeface="+mn-ea"/>
              </a:rPr>
              <a:t> </a:t>
            </a:r>
          </a:p>
        </p:txBody>
      </p:sp>
      <p:pic>
        <p:nvPicPr>
          <p:cNvPr id="6" name="图片 5"/>
          <p:cNvPicPr>
            <a:picLocks noChangeAspect="1"/>
          </p:cNvPicPr>
          <p:nvPr/>
        </p:nvPicPr>
        <p:blipFill>
          <a:blip r:embed="rId2"/>
          <a:stretch>
            <a:fillRect/>
          </a:stretch>
        </p:blipFill>
        <p:spPr>
          <a:xfrm>
            <a:off x="3434085" y="1487034"/>
            <a:ext cx="4914286" cy="3447619"/>
          </a:xfrm>
          <a:prstGeom prst="rect">
            <a:avLst/>
          </a:prstGeom>
        </p:spPr>
      </p:pic>
    </p:spTree>
    <p:extLst>
      <p:ext uri="{BB962C8B-B14F-4D97-AF65-F5344CB8AC3E}">
        <p14:creationId xmlns:p14="http://schemas.microsoft.com/office/powerpoint/2010/main" val="421277571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3"/>
          <p:cNvSpPr>
            <a:spLocks noGrp="1" noChangeArrowheads="1"/>
          </p:cNvSpPr>
          <p:nvPr>
            <p:ph type="body" idx="1"/>
          </p:nvPr>
        </p:nvSpPr>
        <p:spPr>
          <a:xfrm>
            <a:off x="1464744" y="807909"/>
            <a:ext cx="8388350" cy="830263"/>
          </a:xfrm>
        </p:spPr>
        <p:txBody>
          <a:bodyPr/>
          <a:lstStyle/>
          <a:p>
            <a:pPr eaLnBrk="1" hangingPunct="1">
              <a:defRPr/>
            </a:pPr>
            <a:r>
              <a:rPr lang="zh-CN" altLang="en-US" dirty="0" smtClean="0">
                <a:ea typeface="宋体" pitchFamily="2" charset="-122"/>
              </a:rPr>
              <a:t>例</a:t>
            </a:r>
            <a:r>
              <a:rPr lang="en-US" altLang="zh-CN" dirty="0" smtClean="0">
                <a:ea typeface="宋体" pitchFamily="2" charset="-122"/>
              </a:rPr>
              <a:t>6-25</a:t>
            </a:r>
            <a:r>
              <a:rPr lang="zh-CN" altLang="en-US" dirty="0" smtClean="0">
                <a:ea typeface="宋体" pitchFamily="2" charset="-122"/>
              </a:rPr>
              <a:t>的功能为利用</a:t>
            </a:r>
            <a:r>
              <a:rPr lang="en-US" altLang="zh-CN" dirty="0" smtClean="0">
                <a:ea typeface="宋体" pitchFamily="2" charset="-122"/>
              </a:rPr>
              <a:t>for</a:t>
            </a:r>
            <a:r>
              <a:rPr lang="zh-CN" altLang="en-US" dirty="0" smtClean="0">
                <a:ea typeface="宋体" pitchFamily="2" charset="-122"/>
              </a:rPr>
              <a:t>循环自动显示</a:t>
            </a:r>
            <a:r>
              <a:rPr lang="en-US" altLang="zh-CN" dirty="0" smtClean="0">
                <a:ea typeface="宋体" pitchFamily="2" charset="-122"/>
              </a:rPr>
              <a:t>&lt;h#&gt;…&lt;/h#&gt;</a:t>
            </a:r>
            <a:r>
              <a:rPr lang="zh-CN" altLang="en-US" dirty="0" smtClean="0">
                <a:ea typeface="宋体" pitchFamily="2" charset="-122"/>
              </a:rPr>
              <a:t>标记的各级标题。其输出效果如图</a:t>
            </a:r>
            <a:r>
              <a:rPr lang="en-US" altLang="zh-CN" dirty="0" smtClean="0">
                <a:ea typeface="宋体" pitchFamily="2" charset="-122"/>
              </a:rPr>
              <a:t>6-19</a:t>
            </a:r>
            <a:r>
              <a:rPr lang="zh-CN" altLang="en-US" dirty="0" smtClean="0">
                <a:ea typeface="宋体" pitchFamily="2" charset="-122"/>
              </a:rPr>
              <a:t>所示。</a:t>
            </a:r>
          </a:p>
        </p:txBody>
      </p:sp>
      <p:sp>
        <p:nvSpPr>
          <p:cNvPr id="137223" name="Rectangle 7"/>
          <p:cNvSpPr>
            <a:spLocks noChangeArrowheads="1"/>
          </p:cNvSpPr>
          <p:nvPr/>
        </p:nvSpPr>
        <p:spPr bwMode="auto">
          <a:xfrm>
            <a:off x="5472906" y="2967788"/>
            <a:ext cx="18601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p>
            <a:pPr>
              <a:defRPr/>
            </a:pPr>
            <a:endParaRPr lang="zh-CN" altLang="en-US">
              <a:effectLst>
                <a:outerShdw blurRad="38100" dist="38100" dir="2700000" algn="tl">
                  <a:srgbClr val="000000">
                    <a:alpha val="43137"/>
                  </a:srgbClr>
                </a:outerShdw>
              </a:effectLst>
            </a:endParaRPr>
          </a:p>
        </p:txBody>
      </p:sp>
      <p:pic>
        <p:nvPicPr>
          <p:cNvPr id="819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077" y="1700809"/>
            <a:ext cx="4472372" cy="397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4" name="Text Box 8"/>
          <p:cNvSpPr txBox="1">
            <a:spLocks noChangeArrowheads="1"/>
          </p:cNvSpPr>
          <p:nvPr/>
        </p:nvSpPr>
        <p:spPr bwMode="auto">
          <a:xfrm>
            <a:off x="2940845" y="5767917"/>
            <a:ext cx="61753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spAutoFit/>
          </a:bodyPr>
          <a:lstStyle/>
          <a:p>
            <a:pPr>
              <a:defRPr/>
            </a:pPr>
            <a:r>
              <a:rPr lang="zh-CN" altLang="en-US" sz="2000" dirty="0">
                <a:effectLst>
                  <a:outerShdw blurRad="38100" dist="38100" dir="2700000" algn="tl">
                    <a:srgbClr val="000000"/>
                  </a:outerShdw>
                </a:effectLst>
              </a:rPr>
              <a:t>图</a:t>
            </a:r>
            <a:r>
              <a:rPr lang="en-US" altLang="zh-CN" sz="2000" dirty="0">
                <a:effectLst>
                  <a:outerShdw blurRad="38100" dist="38100" dir="2700000" algn="tl">
                    <a:srgbClr val="000000"/>
                  </a:outerShdw>
                </a:effectLst>
              </a:rPr>
              <a:t>6-19 for</a:t>
            </a:r>
            <a:r>
              <a:rPr lang="zh-CN" altLang="en-US" sz="2000" dirty="0">
                <a:effectLst>
                  <a:outerShdw blurRad="38100" dist="38100" dir="2700000" algn="tl">
                    <a:srgbClr val="000000"/>
                  </a:outerShdw>
                </a:effectLst>
              </a:rPr>
              <a:t>循环自动显示</a:t>
            </a:r>
            <a:r>
              <a:rPr lang="en-US" altLang="zh-CN" sz="2000" dirty="0">
                <a:effectLst>
                  <a:outerShdw blurRad="38100" dist="38100" dir="2700000" algn="tl">
                    <a:srgbClr val="000000"/>
                  </a:outerShdw>
                </a:effectLst>
              </a:rPr>
              <a:t>&lt;h#&gt;…&lt;/h#&gt;</a:t>
            </a:r>
            <a:r>
              <a:rPr lang="zh-CN" altLang="en-US" sz="2000" dirty="0">
                <a:effectLst>
                  <a:outerShdw blurRad="38100" dist="38100" dir="2700000" algn="tl">
                    <a:srgbClr val="000000"/>
                  </a:outerShdw>
                </a:effectLst>
              </a:rPr>
              <a:t>标记的各级标题</a:t>
            </a:r>
          </a:p>
        </p:txBody>
      </p:sp>
      <p:sp>
        <p:nvSpPr>
          <p:cNvPr id="2" name="矩形 1"/>
          <p:cNvSpPr/>
          <p:nvPr/>
        </p:nvSpPr>
        <p:spPr>
          <a:xfrm>
            <a:off x="1345853" y="283609"/>
            <a:ext cx="22894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sz="2400" dirty="0">
                <a:solidFill>
                  <a:srgbClr val="FFFFFF"/>
                </a:solidFill>
                <a:latin typeface="+mj-ea"/>
                <a:ea typeface="+mj-ea"/>
                <a:cs typeface="+mj-cs"/>
              </a:rPr>
              <a:t>6.5.1  </a:t>
            </a:r>
            <a:r>
              <a:rPr lang="zh-CN" altLang="en-US" sz="2400" dirty="0">
                <a:solidFill>
                  <a:srgbClr val="FFFFFF"/>
                </a:solidFill>
                <a:latin typeface="+mj-ea"/>
                <a:ea typeface="+mj-ea"/>
                <a:cs typeface="+mj-cs"/>
              </a:rPr>
              <a:t>循环语句</a:t>
            </a:r>
            <a:endParaRPr lang="en-US" altLang="zh-CN" sz="2400" dirty="0">
              <a:solidFill>
                <a:srgbClr val="FFFFFF"/>
              </a:solidFill>
              <a:latin typeface="+mj-ea"/>
              <a:ea typeface="+mj-ea"/>
              <a:cs typeface="+mj-cs"/>
            </a:endParaRPr>
          </a:p>
        </p:txBody>
      </p:sp>
    </p:spTree>
    <p:extLst>
      <p:ext uri="{BB962C8B-B14F-4D97-AF65-F5344CB8AC3E}">
        <p14:creationId xmlns:p14="http://schemas.microsoft.com/office/powerpoint/2010/main" val="3890112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1417862" y="228600"/>
            <a:ext cx="8882634" cy="46409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6.5.2 while</a:t>
            </a:r>
            <a:r>
              <a:rPr lang="zh-CN" altLang="en-US" kern="1200" dirty="0">
                <a:latin typeface="+mj-ea"/>
              </a:rPr>
              <a:t>循环语句</a:t>
            </a:r>
          </a:p>
        </p:txBody>
      </p:sp>
      <p:sp>
        <p:nvSpPr>
          <p:cNvPr id="143363" name="Rectangle 3"/>
          <p:cNvSpPr>
            <a:spLocks noGrp="1" noChangeArrowheads="1"/>
          </p:cNvSpPr>
          <p:nvPr>
            <p:ph type="body" idx="1"/>
          </p:nvPr>
        </p:nvSpPr>
        <p:spPr>
          <a:xfrm>
            <a:off x="1417862" y="765175"/>
            <a:ext cx="9505055" cy="3232150"/>
          </a:xfrm>
        </p:spPr>
        <p:txBody>
          <a:bodyPr/>
          <a:lstStyle/>
          <a:p>
            <a:pPr eaLnBrk="1" hangingPunct="1">
              <a:defRPr/>
            </a:pPr>
            <a:r>
              <a:rPr lang="en-US" altLang="zh-CN" dirty="0">
                <a:latin typeface="+mn-ea"/>
              </a:rPr>
              <a:t>while </a:t>
            </a:r>
            <a:r>
              <a:rPr lang="zh-CN" altLang="en-US" dirty="0">
                <a:latin typeface="+mn-ea"/>
              </a:rPr>
              <a:t>循环用于在指定条件为</a:t>
            </a:r>
            <a:r>
              <a:rPr lang="en-US" altLang="zh-CN" dirty="0">
                <a:latin typeface="+mn-ea"/>
              </a:rPr>
              <a:t>true</a:t>
            </a:r>
            <a:r>
              <a:rPr lang="zh-CN" altLang="en-US" dirty="0">
                <a:latin typeface="+mn-ea"/>
              </a:rPr>
              <a:t>时循环执行代码，其格式为</a:t>
            </a:r>
            <a:endParaRPr lang="zh-CN" altLang="en-US" b="1" dirty="0">
              <a:latin typeface="+mn-ea"/>
            </a:endParaRPr>
          </a:p>
          <a:p>
            <a:pPr eaLnBrk="1" hangingPunct="1">
              <a:buFont typeface="Wingdings" panose="05000000000000000000" pitchFamily="2" charset="2"/>
              <a:buNone/>
              <a:defRPr/>
            </a:pPr>
            <a:r>
              <a:rPr lang="en-US" altLang="zh-CN" b="1" dirty="0">
                <a:latin typeface="+mn-ea"/>
              </a:rPr>
              <a:t>while (</a:t>
            </a:r>
            <a:r>
              <a:rPr lang="zh-CN" altLang="en-US" b="1" dirty="0">
                <a:latin typeface="+mn-ea"/>
              </a:rPr>
              <a:t>条件</a:t>
            </a:r>
            <a:r>
              <a:rPr lang="en-US" altLang="zh-CN" b="1" dirty="0">
                <a:latin typeface="+mn-ea"/>
              </a:rPr>
              <a:t>)</a:t>
            </a:r>
          </a:p>
          <a:p>
            <a:pPr eaLnBrk="1" hangingPunct="1">
              <a:buFont typeface="Wingdings" panose="05000000000000000000" pitchFamily="2" charset="2"/>
              <a:buNone/>
              <a:defRPr/>
            </a:pPr>
            <a:r>
              <a:rPr lang="en-US" altLang="zh-CN" b="1" dirty="0">
                <a:latin typeface="+mn-ea"/>
              </a:rPr>
              <a:t>{</a:t>
            </a:r>
          </a:p>
          <a:p>
            <a:pPr eaLnBrk="1" hangingPunct="1">
              <a:buFont typeface="Wingdings" panose="05000000000000000000" pitchFamily="2" charset="2"/>
              <a:buNone/>
              <a:defRPr/>
            </a:pPr>
            <a:r>
              <a:rPr lang="en-US" altLang="zh-CN" b="1" dirty="0">
                <a:latin typeface="+mn-ea"/>
              </a:rPr>
              <a:t>    </a:t>
            </a:r>
            <a:r>
              <a:rPr lang="zh-CN" altLang="en-US" b="1" dirty="0">
                <a:latin typeface="+mn-ea"/>
              </a:rPr>
              <a:t>需执行的代码</a:t>
            </a:r>
          </a:p>
          <a:p>
            <a:pPr eaLnBrk="1" hangingPunct="1">
              <a:buFont typeface="Wingdings" panose="05000000000000000000" pitchFamily="2" charset="2"/>
              <a:buNone/>
              <a:defRPr/>
            </a:pPr>
            <a:r>
              <a:rPr lang="en-US" altLang="zh-CN" b="1" dirty="0" smtClean="0">
                <a:latin typeface="+mn-ea"/>
              </a:rPr>
              <a:t>}</a:t>
            </a:r>
            <a:endParaRPr lang="en-US" altLang="zh-CN" dirty="0">
              <a:latin typeface="+mn-ea"/>
            </a:endParaRPr>
          </a:p>
          <a:p>
            <a:pPr eaLnBrk="1" hangingPunct="1">
              <a:buFont typeface="Wingdings" panose="05000000000000000000" pitchFamily="2" charset="2"/>
              <a:buNone/>
              <a:defRPr/>
            </a:pPr>
            <a:r>
              <a:rPr lang="en-US" altLang="zh-CN" dirty="0">
                <a:latin typeface="+mn-ea"/>
              </a:rPr>
              <a:t>【</a:t>
            </a:r>
            <a:r>
              <a:rPr lang="zh-CN" altLang="en-US" dirty="0">
                <a:latin typeface="+mn-ea"/>
              </a:rPr>
              <a:t>例</a:t>
            </a:r>
            <a:r>
              <a:rPr lang="en-US" altLang="zh-CN" dirty="0">
                <a:latin typeface="+mn-ea"/>
              </a:rPr>
              <a:t>6-26】</a:t>
            </a:r>
            <a:r>
              <a:rPr lang="zh-CN" altLang="en-US" dirty="0">
                <a:latin typeface="+mn-ea"/>
              </a:rPr>
              <a:t>将</a:t>
            </a:r>
            <a:r>
              <a:rPr lang="zh-CN" altLang="zh-CN" dirty="0">
                <a:latin typeface="+mn-ea"/>
              </a:rPr>
              <a:t>例</a:t>
            </a:r>
            <a:r>
              <a:rPr lang="en-US" altLang="zh-CN" dirty="0">
                <a:latin typeface="+mn-ea"/>
              </a:rPr>
              <a:t>6-25</a:t>
            </a:r>
            <a:r>
              <a:rPr lang="zh-CN" altLang="en-US" dirty="0">
                <a:latin typeface="+mn-ea"/>
              </a:rPr>
              <a:t>中的代码改为用</a:t>
            </a:r>
            <a:r>
              <a:rPr lang="en-US" altLang="zh-CN" dirty="0">
                <a:latin typeface="+mn-ea"/>
              </a:rPr>
              <a:t>while</a:t>
            </a:r>
            <a:r>
              <a:rPr lang="zh-CN" altLang="en-US" dirty="0">
                <a:latin typeface="+mn-ea"/>
              </a:rPr>
              <a:t>循环程序来实现，这个循环程序的参数</a:t>
            </a:r>
            <a:r>
              <a:rPr lang="en-US" altLang="zh-CN" dirty="0" err="1">
                <a:latin typeface="+mn-ea"/>
              </a:rPr>
              <a:t>i</a:t>
            </a:r>
            <a:r>
              <a:rPr lang="zh-CN" altLang="en-US" dirty="0">
                <a:latin typeface="+mn-ea"/>
              </a:rPr>
              <a:t>的起始值为</a:t>
            </a:r>
            <a:r>
              <a:rPr lang="en-US" altLang="zh-CN" dirty="0">
                <a:latin typeface="+mn-ea"/>
              </a:rPr>
              <a:t>0</a:t>
            </a:r>
            <a:r>
              <a:rPr lang="zh-CN" altLang="en-US" dirty="0">
                <a:latin typeface="+mn-ea"/>
              </a:rPr>
              <a:t>。该程序会反复运行，直到</a:t>
            </a:r>
            <a:r>
              <a:rPr lang="en-US" altLang="zh-CN" dirty="0" err="1">
                <a:latin typeface="+mn-ea"/>
              </a:rPr>
              <a:t>i</a:t>
            </a:r>
            <a:r>
              <a:rPr lang="zh-CN" altLang="en-US" dirty="0">
                <a:latin typeface="+mn-ea"/>
              </a:rPr>
              <a:t>大于</a:t>
            </a:r>
            <a:r>
              <a:rPr lang="en-US" altLang="zh-CN" dirty="0">
                <a:latin typeface="+mn-ea"/>
              </a:rPr>
              <a:t>6</a:t>
            </a:r>
            <a:r>
              <a:rPr lang="zh-CN" altLang="en-US" dirty="0">
                <a:latin typeface="+mn-ea"/>
              </a:rPr>
              <a:t>为止。</a:t>
            </a:r>
            <a:r>
              <a:rPr lang="en-US" altLang="zh-CN" dirty="0" err="1">
                <a:latin typeface="+mn-ea"/>
              </a:rPr>
              <a:t>i</a:t>
            </a:r>
            <a:r>
              <a:rPr lang="zh-CN" altLang="en-US" dirty="0">
                <a:latin typeface="+mn-ea"/>
              </a:rPr>
              <a:t>的步长值为 </a:t>
            </a:r>
            <a:r>
              <a:rPr lang="en-US" altLang="zh-CN" dirty="0">
                <a:latin typeface="+mn-ea"/>
              </a:rPr>
              <a:t>1</a:t>
            </a:r>
            <a:r>
              <a:rPr lang="zh-CN" altLang="en-US" dirty="0">
                <a:latin typeface="+mn-ea"/>
              </a:rPr>
              <a:t>。</a:t>
            </a:r>
          </a:p>
        </p:txBody>
      </p:sp>
      <p:sp>
        <p:nvSpPr>
          <p:cNvPr id="82948" name="AutoShape 4"/>
          <p:cNvSpPr>
            <a:spLocks noChangeArrowheads="1"/>
          </p:cNvSpPr>
          <p:nvPr/>
        </p:nvSpPr>
        <p:spPr bwMode="gray">
          <a:xfrm>
            <a:off x="2425973" y="3645024"/>
            <a:ext cx="7273925" cy="263683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=1;</a:t>
            </a:r>
          </a:p>
          <a:p>
            <a:pPr algn="l" eaLnBrk="1" hangingPunct="1"/>
            <a:r>
              <a:rPr kumimoji="1" lang="en-US" altLang="en-US" sz="2000" dirty="0">
                <a:solidFill>
                  <a:schemeClr val="accent2"/>
                </a:solidFill>
                <a:latin typeface="Arial" panose="020B0604020202020204" pitchFamily="34" charset="0"/>
              </a:rPr>
              <a:t>while(</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&lt;=6)</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r>
              <a:rPr kumimoji="1" lang="en-US" altLang="en-US" sz="2000" dirty="0" err="1">
                <a:solidFill>
                  <a:schemeClr val="accent2"/>
                </a:solidFill>
                <a:latin typeface="Arial" panose="020B0604020202020204" pitchFamily="34" charset="0"/>
              </a:rPr>
              <a:t>本行是</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级标题</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 </a:t>
            </a:r>
          </a:p>
          <a:p>
            <a:pPr algn="l" eaLnBrk="1" hangingPunct="1"/>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spTree>
    <p:extLst>
      <p:ext uri="{BB962C8B-B14F-4D97-AF65-F5344CB8AC3E}">
        <p14:creationId xmlns:p14="http://schemas.microsoft.com/office/powerpoint/2010/main" val="538299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526382" y="228600"/>
            <a:ext cx="8774114" cy="53657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6.5.3 do while</a:t>
            </a:r>
            <a:r>
              <a:rPr lang="zh-CN" altLang="en-US" kern="1200" dirty="0">
                <a:latin typeface="+mj-ea"/>
              </a:rPr>
              <a:t>循环语句</a:t>
            </a:r>
          </a:p>
        </p:txBody>
      </p:sp>
      <p:sp>
        <p:nvSpPr>
          <p:cNvPr id="146435" name="Rectangle 3"/>
          <p:cNvSpPr>
            <a:spLocks noGrp="1" noChangeArrowheads="1"/>
          </p:cNvSpPr>
          <p:nvPr>
            <p:ph type="body" idx="1"/>
          </p:nvPr>
        </p:nvSpPr>
        <p:spPr>
          <a:xfrm>
            <a:off x="1526381" y="765177"/>
            <a:ext cx="5219700" cy="2663824"/>
          </a:xfrm>
        </p:spPr>
        <p:txBody>
          <a:bodyPr/>
          <a:lstStyle/>
          <a:p>
            <a:pPr eaLnBrk="1" hangingPunct="1">
              <a:defRPr/>
            </a:pPr>
            <a:r>
              <a:rPr lang="en-US" altLang="zh-CN" dirty="0" smtClean="0">
                <a:latin typeface="+mn-ea"/>
              </a:rPr>
              <a:t>do while</a:t>
            </a:r>
            <a:r>
              <a:rPr lang="zh-CN" altLang="en-US" dirty="0" smtClean="0">
                <a:latin typeface="+mn-ea"/>
              </a:rPr>
              <a:t>循环是</a:t>
            </a:r>
            <a:r>
              <a:rPr lang="en-US" altLang="zh-CN" dirty="0" smtClean="0">
                <a:latin typeface="+mn-ea"/>
              </a:rPr>
              <a:t>while</a:t>
            </a:r>
            <a:r>
              <a:rPr lang="zh-CN" altLang="en-US" dirty="0" smtClean="0">
                <a:latin typeface="+mn-ea"/>
              </a:rPr>
              <a:t>循环的变体，其格式为</a:t>
            </a:r>
            <a:endParaRPr lang="zh-CN" altLang="en-US" b="1" dirty="0" smtClean="0">
              <a:latin typeface="+mn-ea"/>
            </a:endParaRPr>
          </a:p>
          <a:p>
            <a:pPr eaLnBrk="1" hangingPunct="1">
              <a:buFont typeface="Wingdings" panose="05000000000000000000" pitchFamily="2" charset="2"/>
              <a:buNone/>
              <a:defRPr/>
            </a:pPr>
            <a:r>
              <a:rPr lang="en-US" altLang="zh-CN" b="1" dirty="0" smtClean="0">
                <a:latin typeface="+mn-ea"/>
              </a:rPr>
              <a:t>do</a:t>
            </a:r>
          </a:p>
          <a:p>
            <a:pPr eaLnBrk="1" hangingPunct="1">
              <a:buFont typeface="Wingdings" panose="05000000000000000000" pitchFamily="2" charset="2"/>
              <a:buNone/>
              <a:defRPr/>
            </a:pPr>
            <a:r>
              <a:rPr lang="en-US" altLang="zh-CN" b="1" dirty="0" smtClean="0">
                <a:latin typeface="+mn-ea"/>
              </a:rPr>
              <a:t>{</a:t>
            </a:r>
          </a:p>
          <a:p>
            <a:pPr eaLnBrk="1" hangingPunct="1">
              <a:buFont typeface="Wingdings" panose="05000000000000000000" pitchFamily="2" charset="2"/>
              <a:buNone/>
              <a:defRPr/>
            </a:pPr>
            <a:r>
              <a:rPr lang="en-US" altLang="zh-CN" b="1" dirty="0" smtClean="0">
                <a:latin typeface="+mn-ea"/>
              </a:rPr>
              <a:t>    </a:t>
            </a:r>
            <a:r>
              <a:rPr lang="zh-CN" altLang="en-US" b="1" dirty="0" smtClean="0">
                <a:latin typeface="+mn-ea"/>
              </a:rPr>
              <a:t>需执行的代码</a:t>
            </a:r>
          </a:p>
          <a:p>
            <a:pPr eaLnBrk="1" hangingPunct="1">
              <a:buFont typeface="Wingdings" panose="05000000000000000000" pitchFamily="2" charset="2"/>
              <a:buNone/>
              <a:defRPr/>
            </a:pPr>
            <a:r>
              <a:rPr lang="en-US" altLang="zh-CN" b="1" dirty="0" smtClean="0">
                <a:latin typeface="+mn-ea"/>
              </a:rPr>
              <a:t>}</a:t>
            </a:r>
          </a:p>
          <a:p>
            <a:pPr eaLnBrk="1" hangingPunct="1">
              <a:buFont typeface="Wingdings" panose="05000000000000000000" pitchFamily="2" charset="2"/>
              <a:buNone/>
              <a:defRPr/>
            </a:pPr>
            <a:r>
              <a:rPr lang="en-US" altLang="zh-CN" b="1" dirty="0" smtClean="0">
                <a:latin typeface="+mn-ea"/>
              </a:rPr>
              <a:t>while (</a:t>
            </a:r>
            <a:r>
              <a:rPr lang="zh-CN" altLang="en-US" b="1" dirty="0" smtClean="0">
                <a:latin typeface="+mn-ea"/>
              </a:rPr>
              <a:t>条件</a:t>
            </a:r>
            <a:r>
              <a:rPr lang="en-US" altLang="zh-CN" b="1" dirty="0" smtClean="0">
                <a:latin typeface="+mn-ea"/>
              </a:rPr>
              <a:t>)</a:t>
            </a:r>
            <a:endParaRPr lang="zh-CN" altLang="en-US" dirty="0" smtClean="0">
              <a:latin typeface="+mn-ea"/>
            </a:endParaRPr>
          </a:p>
        </p:txBody>
      </p:sp>
      <p:sp>
        <p:nvSpPr>
          <p:cNvPr id="83972" name="AutoShape 4"/>
          <p:cNvSpPr>
            <a:spLocks noChangeArrowheads="1"/>
          </p:cNvSpPr>
          <p:nvPr/>
        </p:nvSpPr>
        <p:spPr bwMode="gray">
          <a:xfrm>
            <a:off x="2497981" y="3429000"/>
            <a:ext cx="7345362" cy="28543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&gt;</a:t>
            </a:r>
          </a:p>
          <a:p>
            <a:pPr algn="l" eaLnBrk="1" hangingPunct="1"/>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=0;</a:t>
            </a:r>
          </a:p>
          <a:p>
            <a:pPr algn="l" eaLnBrk="1" hangingPunct="1"/>
            <a:r>
              <a:rPr kumimoji="1" lang="en-US" altLang="en-US" sz="2000" dirty="0">
                <a:solidFill>
                  <a:schemeClr val="accent2"/>
                </a:solidFill>
                <a:latin typeface="Arial" panose="020B0604020202020204" pitchFamily="34" charset="0"/>
              </a:rPr>
              <a:t>do</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r>
              <a:rPr kumimoji="1" lang="en-US" altLang="en-US" sz="2000" dirty="0" err="1">
                <a:solidFill>
                  <a:schemeClr val="accent2"/>
                </a:solidFill>
                <a:latin typeface="Arial" panose="020B0604020202020204" pitchFamily="34" charset="0"/>
              </a:rPr>
              <a:t>本行是</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级标题</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while(</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&lt;6)</a:t>
            </a:r>
          </a:p>
          <a:p>
            <a:pPr algn="l" eaLnBrk="1" hangingPunct="1"/>
            <a:r>
              <a:rPr kumimoji="1" lang="en-US" altLang="en-US" sz="2000" dirty="0">
                <a:solidFill>
                  <a:schemeClr val="accent2"/>
                </a:solidFill>
                <a:latin typeface="Arial" panose="020B0604020202020204" pitchFamily="34" charset="0"/>
              </a:rPr>
              <a:t>&lt;/script&gt;</a:t>
            </a:r>
          </a:p>
        </p:txBody>
      </p:sp>
      <p:sp>
        <p:nvSpPr>
          <p:cNvPr id="5" name="圆角矩形标注 4"/>
          <p:cNvSpPr/>
          <p:nvPr/>
        </p:nvSpPr>
        <p:spPr bwMode="auto">
          <a:xfrm>
            <a:off x="6603207" y="1341439"/>
            <a:ext cx="3598863" cy="1736725"/>
          </a:xfrm>
          <a:prstGeom prst="wedgeRoundRectCallout">
            <a:avLst>
              <a:gd name="adj1" fmla="val -116866"/>
              <a:gd name="adj2" fmla="val 13994"/>
              <a:gd name="adj3" fmla="val 16667"/>
            </a:avLst>
          </a:prstGeom>
          <a:ln/>
          <a:extLst/>
        </p:spPr>
        <p:style>
          <a:lnRef idx="2">
            <a:schemeClr val="accent6"/>
          </a:lnRef>
          <a:fillRef idx="1">
            <a:schemeClr val="lt1"/>
          </a:fillRef>
          <a:effectRef idx="0">
            <a:schemeClr val="accent6"/>
          </a:effectRef>
          <a:fontRef idx="minor">
            <a:schemeClr val="dk1"/>
          </a:fontRef>
        </p:style>
        <p:txBody>
          <a:bodyPr lIns="92075" tIns="46038" rIns="92075" bIns="46038" anchor="ctr">
            <a:spAutoFit/>
          </a:bodyPr>
          <a:lstStyle/>
          <a:p>
            <a:pPr algn="l">
              <a:defRPr/>
            </a:pPr>
            <a:r>
              <a:rPr lang="en-US" altLang="zh-CN" sz="2400" dirty="0">
                <a:solidFill>
                  <a:srgbClr val="0070C0"/>
                </a:solidFill>
                <a:ea typeface="宋体" pitchFamily="2" charset="-122"/>
              </a:rPr>
              <a:t>do while</a:t>
            </a:r>
            <a:r>
              <a:rPr lang="zh-CN" altLang="en-US" sz="2400" dirty="0">
                <a:solidFill>
                  <a:srgbClr val="0070C0"/>
                </a:solidFill>
                <a:ea typeface="宋体" pitchFamily="2" charset="-122"/>
              </a:rPr>
              <a:t>语句的循环体至少运行一次，因为它是在循环的末尾检查条件，而不是在开头。</a:t>
            </a:r>
          </a:p>
        </p:txBody>
      </p:sp>
    </p:spTree>
    <p:extLst>
      <p:ext uri="{BB962C8B-B14F-4D97-AF65-F5344CB8AC3E}">
        <p14:creationId xmlns:p14="http://schemas.microsoft.com/office/powerpoint/2010/main" val="1602256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417861" y="260648"/>
            <a:ext cx="8393113"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6.5.4 break</a:t>
            </a:r>
            <a:r>
              <a:rPr lang="zh-CN" altLang="en-US" kern="1200" dirty="0">
                <a:latin typeface="+mj-ea"/>
              </a:rPr>
              <a:t>和</a:t>
            </a:r>
            <a:r>
              <a:rPr lang="en-US" altLang="zh-CN" kern="1200" dirty="0">
                <a:latin typeface="+mj-ea"/>
              </a:rPr>
              <a:t>continue</a:t>
            </a:r>
            <a:r>
              <a:rPr lang="zh-CN" altLang="en-US" kern="1200" dirty="0">
                <a:latin typeface="+mj-ea"/>
              </a:rPr>
              <a:t>语句</a:t>
            </a:r>
          </a:p>
        </p:txBody>
      </p:sp>
      <p:sp>
        <p:nvSpPr>
          <p:cNvPr id="148483" name="Rectangle 3"/>
          <p:cNvSpPr>
            <a:spLocks noGrp="1" noChangeArrowheads="1"/>
          </p:cNvSpPr>
          <p:nvPr>
            <p:ph type="body" idx="1"/>
          </p:nvPr>
        </p:nvSpPr>
        <p:spPr>
          <a:xfrm>
            <a:off x="1201838" y="765175"/>
            <a:ext cx="9073258" cy="2825750"/>
          </a:xfrm>
        </p:spPr>
        <p:txBody>
          <a:bodyPr/>
          <a:lstStyle/>
          <a:p>
            <a:pPr eaLnBrk="1" hangingPunct="1">
              <a:defRPr/>
            </a:pPr>
            <a:r>
              <a:rPr lang="zh-CN" altLang="fr-FR" dirty="0" smtClean="0">
                <a:latin typeface="+mn-ea"/>
              </a:rPr>
              <a:t>在</a:t>
            </a:r>
            <a:r>
              <a:rPr lang="en-US" altLang="zh-CN" dirty="0" smtClean="0">
                <a:latin typeface="+mn-ea"/>
              </a:rPr>
              <a:t>JavaScript</a:t>
            </a:r>
            <a:r>
              <a:rPr lang="zh-CN" altLang="en-US" dirty="0" smtClean="0">
                <a:latin typeface="+mn-ea"/>
              </a:rPr>
              <a:t>中，当某些条件得到满足时，用 </a:t>
            </a:r>
            <a:r>
              <a:rPr lang="en-US" altLang="zh-CN" dirty="0" smtClean="0">
                <a:latin typeface="+mn-ea"/>
              </a:rPr>
              <a:t>break </a:t>
            </a:r>
            <a:r>
              <a:rPr lang="zh-CN" altLang="en-US" dirty="0" smtClean="0">
                <a:latin typeface="+mn-ea"/>
              </a:rPr>
              <a:t>语句来中断一个循环的运行。（请注意，也用</a:t>
            </a:r>
            <a:r>
              <a:rPr lang="en-US" altLang="zh-CN" dirty="0" smtClean="0">
                <a:latin typeface="+mn-ea"/>
              </a:rPr>
              <a:t>break</a:t>
            </a:r>
            <a:r>
              <a:rPr lang="zh-CN" altLang="en-US" dirty="0" smtClean="0">
                <a:latin typeface="+mn-ea"/>
              </a:rPr>
              <a:t>语句退出一个</a:t>
            </a:r>
            <a:r>
              <a:rPr lang="en-US" altLang="zh-CN" dirty="0" smtClean="0">
                <a:latin typeface="+mn-ea"/>
              </a:rPr>
              <a:t>switch</a:t>
            </a:r>
            <a:r>
              <a:rPr lang="zh-CN" altLang="en-US" dirty="0" smtClean="0">
                <a:latin typeface="+mn-ea"/>
              </a:rPr>
              <a:t>块。参见条件语句中</a:t>
            </a:r>
            <a:r>
              <a:rPr lang="en-US" altLang="zh-CN" dirty="0" smtClean="0">
                <a:latin typeface="+mn-ea"/>
              </a:rPr>
              <a:t>switch</a:t>
            </a:r>
            <a:r>
              <a:rPr lang="zh-CN" altLang="en-US" dirty="0" smtClean="0">
                <a:latin typeface="+mn-ea"/>
              </a:rPr>
              <a:t>语句的格式说明）。如果是一个</a:t>
            </a:r>
            <a:r>
              <a:rPr lang="en-US" altLang="zh-CN" dirty="0" smtClean="0">
                <a:latin typeface="+mn-ea"/>
              </a:rPr>
              <a:t>for</a:t>
            </a:r>
            <a:r>
              <a:rPr lang="zh-CN" altLang="en-US" dirty="0" smtClean="0">
                <a:latin typeface="+mn-ea"/>
              </a:rPr>
              <a:t>循环，在更新计数器变量时使用</a:t>
            </a:r>
            <a:r>
              <a:rPr lang="en-US" altLang="zh-CN" dirty="0" smtClean="0">
                <a:latin typeface="+mn-ea"/>
              </a:rPr>
              <a:t>continue</a:t>
            </a:r>
            <a:r>
              <a:rPr lang="zh-CN" altLang="en-US" dirty="0" smtClean="0">
                <a:latin typeface="+mn-ea"/>
              </a:rPr>
              <a:t>语句越过余下的代码块而直接跳到循环的下一次重复中。</a:t>
            </a:r>
          </a:p>
          <a:p>
            <a:pPr eaLnBrk="1" hangingPunct="1">
              <a:defRPr/>
            </a:pPr>
            <a:endParaRPr lang="zh-CN" altLang="en-US" dirty="0" smtClean="0">
              <a:latin typeface="+mn-ea"/>
            </a:endParaRPr>
          </a:p>
          <a:p>
            <a:pPr>
              <a:buFont typeface="Wingdings" panose="05000000000000000000" pitchFamily="2" charset="2"/>
              <a:buNone/>
              <a:defRPr/>
            </a:pPr>
            <a:r>
              <a:rPr lang="zh-CN" altLang="zh-CN" dirty="0" smtClean="0">
                <a:effectLst/>
                <a:latin typeface="+mn-ea"/>
              </a:rPr>
              <a:t>【例</a:t>
            </a:r>
            <a:r>
              <a:rPr lang="en-US" altLang="zh-CN" dirty="0" smtClean="0">
                <a:effectLst/>
                <a:latin typeface="+mn-ea"/>
              </a:rPr>
              <a:t>6-28</a:t>
            </a:r>
            <a:r>
              <a:rPr lang="zh-CN" altLang="zh-CN" dirty="0" smtClean="0">
                <a:effectLst/>
                <a:latin typeface="+mn-ea"/>
              </a:rPr>
              <a:t>】改写例</a:t>
            </a:r>
            <a:r>
              <a:rPr lang="en-US" altLang="zh-CN" dirty="0" smtClean="0">
                <a:effectLst/>
                <a:latin typeface="+mn-ea"/>
              </a:rPr>
              <a:t>6-25</a:t>
            </a:r>
            <a:r>
              <a:rPr lang="zh-CN" altLang="zh-CN" dirty="0" smtClean="0">
                <a:effectLst/>
                <a:latin typeface="+mn-ea"/>
              </a:rPr>
              <a:t>，当</a:t>
            </a:r>
            <a:r>
              <a:rPr lang="en-US" altLang="zh-CN" dirty="0" err="1" smtClean="0">
                <a:effectLst/>
                <a:latin typeface="+mn-ea"/>
              </a:rPr>
              <a:t>i</a:t>
            </a:r>
            <a:r>
              <a:rPr lang="en-US" altLang="zh-CN" dirty="0" smtClean="0">
                <a:effectLst/>
                <a:latin typeface="+mn-ea"/>
              </a:rPr>
              <a:t>=4</a:t>
            </a:r>
            <a:r>
              <a:rPr lang="zh-CN" altLang="zh-CN" dirty="0" smtClean="0">
                <a:effectLst/>
                <a:latin typeface="+mn-ea"/>
              </a:rPr>
              <a:t>时，中断输出标题语句的循环。</a:t>
            </a:r>
          </a:p>
        </p:txBody>
      </p:sp>
      <p:sp>
        <p:nvSpPr>
          <p:cNvPr id="84996" name="AutoShape 2"/>
          <p:cNvSpPr>
            <a:spLocks noChangeArrowheads="1"/>
          </p:cNvSpPr>
          <p:nvPr/>
        </p:nvSpPr>
        <p:spPr bwMode="gray">
          <a:xfrm>
            <a:off x="1561878" y="3098006"/>
            <a:ext cx="5184576" cy="25923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type="text/</a:t>
            </a:r>
            <a:r>
              <a:rPr kumimoji="1" lang="en-US" altLang="en-US" sz="2000" dirty="0" err="1">
                <a:solidFill>
                  <a:schemeClr val="accent2"/>
                </a:solidFill>
                <a:latin typeface="Arial" panose="020B0604020202020204" pitchFamily="34" charset="0"/>
              </a:rPr>
              <a:t>javascript</a:t>
            </a:r>
            <a:r>
              <a:rPr kumimoji="1" lang="en-US" altLang="en-US" sz="2000" dirty="0">
                <a:solidFill>
                  <a:schemeClr val="accent2"/>
                </a:solidFill>
                <a:latin typeface="Arial" panose="020B0604020202020204" pitchFamily="34" charset="0"/>
              </a:rPr>
              <a:t>"&gt;</a:t>
            </a:r>
          </a:p>
          <a:p>
            <a:pPr algn="l" eaLnBrk="1" hangingPunct="1"/>
            <a:r>
              <a:rPr kumimoji="1" lang="en-US" altLang="en-US" sz="2000" dirty="0">
                <a:solidFill>
                  <a:schemeClr val="accent2"/>
                </a:solidFill>
                <a:latin typeface="Arial" panose="020B0604020202020204" pitchFamily="34" charset="0"/>
              </a:rPr>
              <a:t>for(</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=1;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&lt;=6;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    if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==4){break;} //</a:t>
            </a:r>
            <a:r>
              <a:rPr kumimoji="1" lang="en-US" altLang="en-US" sz="2000" dirty="0" err="1">
                <a:solidFill>
                  <a:schemeClr val="accent2"/>
                </a:solidFill>
                <a:latin typeface="Arial" panose="020B0604020202020204" pitchFamily="34" charset="0"/>
              </a:rPr>
              <a:t>当i</a:t>
            </a:r>
            <a:r>
              <a:rPr kumimoji="1" lang="en-US" altLang="en-US" sz="2000" dirty="0">
                <a:solidFill>
                  <a:schemeClr val="accent2"/>
                </a:solidFill>
                <a:latin typeface="Arial" panose="020B0604020202020204" pitchFamily="34" charset="0"/>
              </a:rPr>
              <a:t>==4时，结束循环</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r>
              <a:rPr kumimoji="1" lang="en-US" altLang="en-US" sz="2000" dirty="0" err="1">
                <a:solidFill>
                  <a:schemeClr val="accent2"/>
                </a:solidFill>
                <a:latin typeface="Arial" panose="020B0604020202020204" pitchFamily="34" charset="0"/>
              </a:rPr>
              <a:t>本行是</a:t>
            </a:r>
            <a:r>
              <a:rPr kumimoji="1" lang="en-US" altLang="en-US"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i</a:t>
            </a:r>
            <a:endParaRPr kumimoji="1" lang="en-US" altLang="en-US" sz="2000" dirty="0">
              <a:solidFill>
                <a:schemeClr val="accent2"/>
              </a:solidFill>
              <a:latin typeface="Arial" panose="020B0604020202020204" pitchFamily="34" charset="0"/>
            </a:endParaRPr>
          </a:p>
          <a:p>
            <a:pPr algn="l" eaLnBrk="1" hangingPunct="1"/>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级标题</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pic>
        <p:nvPicPr>
          <p:cNvPr id="849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509" y="3229428"/>
            <a:ext cx="3784600"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523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ChangeArrowheads="1"/>
          </p:cNvSpPr>
          <p:nvPr/>
        </p:nvSpPr>
        <p:spPr bwMode="gray">
          <a:xfrm>
            <a:off x="2190279" y="1760011"/>
            <a:ext cx="7416800" cy="249237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2000" dirty="0">
                <a:solidFill>
                  <a:schemeClr val="accent2"/>
                </a:solidFill>
                <a:latin typeface="Arial" panose="020B0604020202020204" pitchFamily="34" charset="0"/>
              </a:rPr>
              <a:t>&lt;script type="text/</a:t>
            </a:r>
            <a:r>
              <a:rPr kumimoji="1" lang="en-US" altLang="en-US" sz="2000" dirty="0" err="1">
                <a:solidFill>
                  <a:schemeClr val="accent2"/>
                </a:solidFill>
                <a:latin typeface="Arial" panose="020B0604020202020204" pitchFamily="34" charset="0"/>
              </a:rPr>
              <a:t>javascript</a:t>
            </a:r>
            <a:r>
              <a:rPr kumimoji="1" lang="en-US" altLang="en-US" sz="2000" dirty="0">
                <a:solidFill>
                  <a:schemeClr val="accent2"/>
                </a:solidFill>
                <a:latin typeface="Arial" panose="020B0604020202020204" pitchFamily="34" charset="0"/>
              </a:rPr>
              <a:t>"&gt;</a:t>
            </a:r>
          </a:p>
          <a:p>
            <a:pPr algn="l" eaLnBrk="1" hangingPunct="1"/>
            <a:r>
              <a:rPr kumimoji="1" lang="en-US" altLang="en-US" sz="2000" dirty="0">
                <a:solidFill>
                  <a:schemeClr val="accent2"/>
                </a:solidFill>
                <a:latin typeface="Arial" panose="020B0604020202020204" pitchFamily="34" charset="0"/>
              </a:rPr>
              <a:t>for(</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=1;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&lt;=6;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    if (i%2==0){continue;}</a:t>
            </a:r>
          </a:p>
          <a:p>
            <a:pPr algn="l" eaLnBrk="1" hangingPunct="1"/>
            <a:r>
              <a:rPr kumimoji="1" lang="en-US" altLang="en-US" sz="2000" dirty="0" err="1">
                <a:solidFill>
                  <a:schemeClr val="accent2"/>
                </a:solidFill>
                <a:latin typeface="Arial" panose="020B0604020202020204" pitchFamily="34" charset="0"/>
              </a:rPr>
              <a:t>document.write</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a:t>
            </a:r>
            <a:r>
              <a:rPr kumimoji="1" lang="en-US" altLang="en-US" sz="2000" dirty="0" err="1">
                <a:solidFill>
                  <a:schemeClr val="accent2"/>
                </a:solidFill>
                <a:latin typeface="Arial" panose="020B0604020202020204" pitchFamily="34" charset="0"/>
              </a:rPr>
              <a:t>本行是</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 </a:t>
            </a:r>
            <a:r>
              <a:rPr kumimoji="1" lang="en-US" altLang="en-US" sz="2000" dirty="0" err="1">
                <a:solidFill>
                  <a:schemeClr val="accent2"/>
                </a:solidFill>
                <a:latin typeface="Arial" panose="020B0604020202020204" pitchFamily="34" charset="0"/>
              </a:rPr>
              <a:t>级标题</a:t>
            </a:r>
            <a:r>
              <a:rPr kumimoji="1" lang="en-US" altLang="en-US" sz="2000" dirty="0">
                <a:solidFill>
                  <a:schemeClr val="accent2"/>
                </a:solidFill>
                <a:latin typeface="Arial" panose="020B0604020202020204" pitchFamily="34" charset="0"/>
              </a:rPr>
              <a:t>&lt;/h"+</a:t>
            </a:r>
            <a:r>
              <a:rPr kumimoji="1" lang="en-US" altLang="en-US" sz="2000" dirty="0" err="1">
                <a:solidFill>
                  <a:schemeClr val="accent2"/>
                </a:solidFill>
                <a:latin typeface="Arial" panose="020B0604020202020204" pitchFamily="34" charset="0"/>
              </a:rPr>
              <a:t>i</a:t>
            </a:r>
            <a:r>
              <a:rPr kumimoji="1" lang="en-US" altLang="en-US" sz="2000" dirty="0">
                <a:solidFill>
                  <a:schemeClr val="accent2"/>
                </a:solidFill>
                <a:latin typeface="Arial" panose="020B0604020202020204" pitchFamily="34" charset="0"/>
              </a:rPr>
              <a:t>+"&gt;"); </a:t>
            </a:r>
          </a:p>
          <a:p>
            <a:pPr algn="l" eaLnBrk="1" hangingPunct="1"/>
            <a:r>
              <a:rPr kumimoji="1" lang="en-US" altLang="en-US" sz="2000" dirty="0">
                <a:solidFill>
                  <a:schemeClr val="accent2"/>
                </a:solidFill>
                <a:latin typeface="Arial" panose="020B0604020202020204" pitchFamily="34" charset="0"/>
              </a:rPr>
              <a:t>}</a:t>
            </a:r>
          </a:p>
          <a:p>
            <a:pPr algn="l" eaLnBrk="1" hangingPunct="1"/>
            <a:r>
              <a:rPr kumimoji="1" lang="en-US" altLang="en-US" sz="2000" dirty="0">
                <a:solidFill>
                  <a:schemeClr val="accent2"/>
                </a:solidFill>
                <a:latin typeface="Arial" panose="020B0604020202020204" pitchFamily="34" charset="0"/>
              </a:rPr>
              <a:t>&lt;/script&gt;</a:t>
            </a:r>
          </a:p>
        </p:txBody>
      </p:sp>
      <p:sp>
        <p:nvSpPr>
          <p:cNvPr id="86019" name="Rectangle 3"/>
          <p:cNvSpPr txBox="1">
            <a:spLocks noChangeArrowheads="1"/>
          </p:cNvSpPr>
          <p:nvPr/>
        </p:nvSpPr>
        <p:spPr bwMode="auto">
          <a:xfrm>
            <a:off x="1724819" y="819944"/>
            <a:ext cx="87660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a:spcBef>
                <a:spcPct val="20000"/>
              </a:spcBef>
              <a:buClr>
                <a:schemeClr val="tx2"/>
              </a:buClr>
              <a:buFont typeface="Wingdings" panose="05000000000000000000" pitchFamily="2" charset="2"/>
              <a:buNone/>
            </a:pPr>
            <a:r>
              <a:rPr lang="zh-CN" altLang="zh-CN" sz="2000" b="0" dirty="0">
                <a:solidFill>
                  <a:schemeClr val="accent6"/>
                </a:solidFill>
                <a:latin typeface="+mn-ea"/>
                <a:ea typeface="+mn-ea"/>
              </a:rPr>
              <a:t>【例</a:t>
            </a:r>
            <a:r>
              <a:rPr lang="en-US" altLang="zh-CN" sz="2000" b="0" dirty="0">
                <a:solidFill>
                  <a:schemeClr val="accent6"/>
                </a:solidFill>
                <a:latin typeface="+mn-ea"/>
                <a:ea typeface="+mn-ea"/>
              </a:rPr>
              <a:t>6-29</a:t>
            </a:r>
            <a:r>
              <a:rPr lang="zh-CN" altLang="zh-CN" sz="2000" b="0" dirty="0">
                <a:solidFill>
                  <a:schemeClr val="accent6"/>
                </a:solidFill>
                <a:latin typeface="+mn-ea"/>
                <a:ea typeface="+mn-ea"/>
              </a:rPr>
              <a:t>】改写例</a:t>
            </a:r>
            <a:r>
              <a:rPr lang="en-US" altLang="zh-CN" sz="2000" b="0" dirty="0">
                <a:solidFill>
                  <a:schemeClr val="accent6"/>
                </a:solidFill>
                <a:latin typeface="+mn-ea"/>
                <a:ea typeface="+mn-ea"/>
              </a:rPr>
              <a:t>6-25</a:t>
            </a:r>
            <a:r>
              <a:rPr lang="zh-CN" altLang="zh-CN" sz="2000" b="0" dirty="0">
                <a:solidFill>
                  <a:schemeClr val="accent6"/>
                </a:solidFill>
                <a:latin typeface="+mn-ea"/>
                <a:ea typeface="+mn-ea"/>
              </a:rPr>
              <a:t>，在循环的过程中不输出标题</a:t>
            </a:r>
            <a:r>
              <a:rPr lang="en-US" altLang="zh-CN" sz="2000" b="0" dirty="0">
                <a:solidFill>
                  <a:schemeClr val="accent6"/>
                </a:solidFill>
                <a:latin typeface="+mn-ea"/>
                <a:ea typeface="+mn-ea"/>
              </a:rPr>
              <a:t>2</a:t>
            </a:r>
            <a:r>
              <a:rPr lang="zh-CN" altLang="zh-CN" sz="2000" b="0" dirty="0">
                <a:solidFill>
                  <a:schemeClr val="accent6"/>
                </a:solidFill>
                <a:latin typeface="+mn-ea"/>
                <a:ea typeface="+mn-ea"/>
              </a:rPr>
              <a:t>、</a:t>
            </a:r>
            <a:r>
              <a:rPr lang="en-US" altLang="zh-CN" sz="2000" b="0" dirty="0">
                <a:solidFill>
                  <a:schemeClr val="accent6"/>
                </a:solidFill>
                <a:latin typeface="+mn-ea"/>
                <a:ea typeface="+mn-ea"/>
              </a:rPr>
              <a:t>4</a:t>
            </a:r>
            <a:r>
              <a:rPr lang="zh-CN" altLang="zh-CN" sz="2000" b="0" dirty="0">
                <a:solidFill>
                  <a:schemeClr val="accent6"/>
                </a:solidFill>
                <a:latin typeface="+mn-ea"/>
                <a:ea typeface="+mn-ea"/>
              </a:rPr>
              <a:t>、</a:t>
            </a:r>
            <a:r>
              <a:rPr lang="en-US" altLang="zh-CN" sz="2000" b="0" dirty="0">
                <a:solidFill>
                  <a:schemeClr val="accent6"/>
                </a:solidFill>
                <a:latin typeface="+mn-ea"/>
                <a:ea typeface="+mn-ea"/>
              </a:rPr>
              <a:t>6</a:t>
            </a:r>
            <a:r>
              <a:rPr lang="zh-CN" altLang="zh-CN" sz="2000" b="0" dirty="0">
                <a:solidFill>
                  <a:schemeClr val="accent6"/>
                </a:solidFill>
                <a:latin typeface="+mn-ea"/>
                <a:ea typeface="+mn-ea"/>
              </a:rPr>
              <a:t>。运行效果如图</a:t>
            </a:r>
            <a:r>
              <a:rPr lang="en-US" altLang="zh-CN" sz="2000" b="0" dirty="0">
                <a:solidFill>
                  <a:schemeClr val="accent6"/>
                </a:solidFill>
                <a:latin typeface="+mn-ea"/>
                <a:ea typeface="+mn-ea"/>
              </a:rPr>
              <a:t>6-21</a:t>
            </a:r>
            <a:r>
              <a:rPr lang="zh-CN" altLang="zh-CN" sz="2000" b="0" dirty="0">
                <a:solidFill>
                  <a:schemeClr val="accent6"/>
                </a:solidFill>
                <a:latin typeface="+mn-ea"/>
                <a:ea typeface="+mn-ea"/>
              </a:rPr>
              <a:t>所示。</a:t>
            </a:r>
          </a:p>
        </p:txBody>
      </p:sp>
      <p:pic>
        <p:nvPicPr>
          <p:cNvPr id="860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0112" y="4365104"/>
            <a:ext cx="4335463" cy="203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417861" y="260648"/>
            <a:ext cx="8393113" cy="4064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6.5.4 break</a:t>
            </a:r>
            <a:r>
              <a:rPr lang="zh-CN" altLang="en-US" kern="1200" dirty="0">
                <a:latin typeface="+mj-ea"/>
              </a:rPr>
              <a:t>和</a:t>
            </a:r>
            <a:r>
              <a:rPr lang="en-US" altLang="zh-CN" kern="1200" dirty="0">
                <a:latin typeface="+mj-ea"/>
              </a:rPr>
              <a:t>continue</a:t>
            </a:r>
            <a:r>
              <a:rPr lang="zh-CN" altLang="en-US" kern="1200" dirty="0">
                <a:latin typeface="+mj-ea"/>
              </a:rPr>
              <a:t>语句</a:t>
            </a:r>
          </a:p>
        </p:txBody>
      </p:sp>
    </p:spTree>
    <p:extLst>
      <p:ext uri="{BB962C8B-B14F-4D97-AF65-F5344CB8AC3E}">
        <p14:creationId xmlns:p14="http://schemas.microsoft.com/office/powerpoint/2010/main" val="3945314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417862" y="228599"/>
            <a:ext cx="8882634" cy="50006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6.5.5 </a:t>
            </a:r>
            <a:r>
              <a:rPr lang="zh-CN" altLang="en-US" kern="1200" dirty="0">
                <a:latin typeface="+mj-ea"/>
              </a:rPr>
              <a:t>循环语句案例实践</a:t>
            </a:r>
          </a:p>
        </p:txBody>
      </p:sp>
      <p:pic>
        <p:nvPicPr>
          <p:cNvPr id="87043"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132" y="908050"/>
            <a:ext cx="5813425"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132" y="3943351"/>
            <a:ext cx="5903913"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5" name="TextBox 1"/>
          <p:cNvSpPr txBox="1">
            <a:spLocks noChangeArrowheads="1"/>
          </p:cNvSpPr>
          <p:nvPr/>
        </p:nvSpPr>
        <p:spPr bwMode="auto">
          <a:xfrm>
            <a:off x="7916070" y="1997075"/>
            <a:ext cx="2452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zh-CN" sz="2000"/>
              <a:t>（</a:t>
            </a:r>
            <a:r>
              <a:rPr lang="en-US" altLang="zh-CN" sz="2000"/>
              <a:t>a</a:t>
            </a:r>
            <a:r>
              <a:rPr lang="zh-CN" altLang="zh-CN" sz="2000"/>
              <a:t>）初始网页界面</a:t>
            </a:r>
            <a:r>
              <a:rPr lang="en-US" altLang="zh-CN" sz="2000"/>
              <a:t> </a:t>
            </a:r>
            <a:endParaRPr lang="zh-CN" altLang="en-US" sz="2000"/>
          </a:p>
        </p:txBody>
      </p:sp>
      <p:sp>
        <p:nvSpPr>
          <p:cNvPr id="87046" name="TextBox 8"/>
          <p:cNvSpPr txBox="1">
            <a:spLocks noChangeArrowheads="1"/>
          </p:cNvSpPr>
          <p:nvPr/>
        </p:nvSpPr>
        <p:spPr bwMode="auto">
          <a:xfrm>
            <a:off x="7916070" y="4889500"/>
            <a:ext cx="2795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zh-CN" sz="2000"/>
              <a:t>（</a:t>
            </a:r>
            <a:r>
              <a:rPr lang="en-US" altLang="zh-CN" sz="2000"/>
              <a:t>b</a:t>
            </a:r>
            <a:r>
              <a:rPr lang="zh-CN" altLang="zh-CN" sz="2000"/>
              <a:t>）单击第</a:t>
            </a:r>
            <a:r>
              <a:rPr lang="en-US" altLang="zh-CN" sz="2000"/>
              <a:t>2</a:t>
            </a:r>
            <a:r>
              <a:rPr lang="zh-CN" altLang="zh-CN" sz="2000"/>
              <a:t>个选项卡</a:t>
            </a:r>
            <a:endParaRPr lang="zh-CN" altLang="en-US" sz="2000"/>
          </a:p>
        </p:txBody>
      </p:sp>
    </p:spTree>
    <p:extLst>
      <p:ext uri="{BB962C8B-B14F-4D97-AF65-F5344CB8AC3E}">
        <p14:creationId xmlns:p14="http://schemas.microsoft.com/office/powerpoint/2010/main" val="19548771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88067" name="Rectangle 3"/>
          <p:cNvSpPr>
            <a:spLocks noGrp="1" noChangeArrowheads="1"/>
          </p:cNvSpPr>
          <p:nvPr>
            <p:ph type="body" idx="1"/>
          </p:nvPr>
        </p:nvSpPr>
        <p:spPr>
          <a:xfrm>
            <a:off x="1417861" y="836613"/>
            <a:ext cx="9505056" cy="4104555"/>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6.6.1  </a:t>
            </a:r>
            <a:r>
              <a:rPr kumimoji="1" lang="zh-CN" altLang="en-US" b="1" dirty="0" smtClean="0">
                <a:solidFill>
                  <a:schemeClr val="accent1"/>
                </a:solidFill>
                <a:effectLst/>
                <a:latin typeface="+mn-ea"/>
              </a:rPr>
              <a:t>函数分类</a:t>
            </a:r>
            <a:endParaRPr kumimoji="1" lang="en-US" altLang="zh-CN" b="1" dirty="0" smtClean="0">
              <a:solidFill>
                <a:schemeClr val="accent1"/>
              </a:solidFill>
              <a:effectLst/>
              <a:latin typeface="+mn-ea"/>
            </a:endParaRPr>
          </a:p>
          <a:p>
            <a:pPr>
              <a:buFont typeface="Wingdings" panose="05000000000000000000" pitchFamily="2" charset="2"/>
              <a:buNone/>
            </a:pPr>
            <a:r>
              <a:rPr lang="en-US" altLang="zh-CN" dirty="0" smtClean="0">
                <a:effectLst/>
                <a:latin typeface="+mn-ea"/>
              </a:rPr>
              <a:t>JavaScript</a:t>
            </a:r>
            <a:r>
              <a:rPr lang="zh-CN" altLang="zh-CN" dirty="0" smtClean="0">
                <a:effectLst/>
                <a:latin typeface="+mn-ea"/>
              </a:rPr>
              <a:t>中的函数主要可分为两类：一类是函数声明（函数定义），另一类是函数表达式。</a:t>
            </a:r>
          </a:p>
          <a:p>
            <a:pPr>
              <a:buFont typeface="Wingdings" panose="05000000000000000000" pitchFamily="2" charset="2"/>
              <a:buNone/>
            </a:pPr>
            <a:r>
              <a:rPr lang="fr-FR" altLang="zh-CN" b="1" dirty="0" smtClean="0">
                <a:effectLst/>
                <a:latin typeface="+mn-ea"/>
              </a:rPr>
              <a:t>1.</a:t>
            </a:r>
            <a:r>
              <a:rPr lang="zh-CN" altLang="zh-CN" b="1" dirty="0" smtClean="0">
                <a:effectLst/>
                <a:latin typeface="+mn-ea"/>
              </a:rPr>
              <a:t>函数声明和调用</a:t>
            </a:r>
            <a:endParaRPr lang="en-US" altLang="zh-CN" b="1" dirty="0" smtClean="0">
              <a:effectLst/>
              <a:latin typeface="+mn-ea"/>
            </a:endParaRPr>
          </a:p>
          <a:p>
            <a:pPr>
              <a:buFont typeface="Wingdings" panose="05000000000000000000" pitchFamily="2" charset="2"/>
              <a:buNone/>
            </a:pPr>
            <a:r>
              <a:rPr lang="zh-CN" altLang="zh-CN" dirty="0" smtClean="0">
                <a:effectLst/>
                <a:latin typeface="+mn-ea"/>
              </a:rPr>
              <a:t>函数声明的格式为</a:t>
            </a:r>
          </a:p>
          <a:p>
            <a:pPr>
              <a:buFont typeface="Wingdings" panose="05000000000000000000" pitchFamily="2" charset="2"/>
              <a:buNone/>
            </a:pPr>
            <a:r>
              <a:rPr lang="en-US" altLang="zh-CN"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smtClean="0">
                <a:effectLst/>
                <a:latin typeface="+mn-ea"/>
              </a:rPr>
              <a:t>function </a:t>
            </a:r>
            <a:r>
              <a:rPr lang="zh-CN" altLang="zh-CN" b="1" dirty="0" smtClean="0">
                <a:effectLst/>
                <a:latin typeface="+mn-ea"/>
              </a:rPr>
              <a:t>函数名</a:t>
            </a:r>
            <a:r>
              <a:rPr lang="en-US" altLang="zh-CN" b="1" dirty="0" smtClean="0">
                <a:effectLst/>
                <a:latin typeface="+mn-ea"/>
              </a:rPr>
              <a:t>() {</a:t>
            </a:r>
            <a:endParaRPr lang="zh-CN" altLang="zh-CN" dirty="0" smtClean="0">
              <a:effectLst/>
              <a:latin typeface="+mn-ea"/>
            </a:endParaRPr>
          </a:p>
          <a:p>
            <a:pPr>
              <a:buFont typeface="Wingdings" panose="05000000000000000000" pitchFamily="2" charset="2"/>
              <a:buNone/>
            </a:pPr>
            <a:r>
              <a:rPr lang="en-US" altLang="zh-CN" b="1" dirty="0" smtClean="0">
                <a:effectLst/>
                <a:latin typeface="+mn-ea"/>
              </a:rPr>
              <a:t>  </a:t>
            </a:r>
            <a:r>
              <a:rPr lang="zh-CN" altLang="zh-CN" b="1" dirty="0" smtClean="0">
                <a:effectLst/>
                <a:latin typeface="+mn-ea"/>
              </a:rPr>
              <a:t>函数体</a:t>
            </a:r>
            <a:endParaRPr lang="zh-CN" altLang="zh-CN" dirty="0" smtClean="0">
              <a:effectLst/>
              <a:latin typeface="+mn-ea"/>
            </a:endParaRPr>
          </a:p>
          <a:p>
            <a:pPr>
              <a:buFont typeface="Wingdings" panose="05000000000000000000" pitchFamily="2" charset="2"/>
              <a:buNone/>
            </a:pPr>
            <a:r>
              <a:rPr lang="en-US" altLang="zh-CN" b="1" dirty="0" smtClean="0">
                <a:effectLst/>
                <a:latin typeface="+mn-ea"/>
              </a:rPr>
              <a:t>}</a:t>
            </a:r>
          </a:p>
          <a:p>
            <a:pPr>
              <a:buFont typeface="Wingdings" panose="05000000000000000000" pitchFamily="2" charset="2"/>
              <a:buNone/>
            </a:pPr>
            <a:endParaRPr lang="zh-CN" altLang="zh-CN" dirty="0" smtClean="0">
              <a:effectLst/>
              <a:latin typeface="+mn-ea"/>
            </a:endParaRPr>
          </a:p>
          <a:p>
            <a:pPr>
              <a:buFont typeface="Wingdings" panose="05000000000000000000" pitchFamily="2" charset="2"/>
              <a:buNone/>
            </a:pPr>
            <a:r>
              <a:rPr lang="zh-CN" altLang="zh-CN" dirty="0" smtClean="0">
                <a:effectLst/>
                <a:latin typeface="+mn-ea"/>
              </a:rPr>
              <a:t>例如，以下函数的功能是在浏览器的</a:t>
            </a:r>
            <a:r>
              <a:rPr lang="en-US" altLang="zh-CN" dirty="0" smtClean="0">
                <a:effectLst/>
                <a:latin typeface="+mn-ea"/>
              </a:rPr>
              <a:t>Console</a:t>
            </a:r>
            <a:r>
              <a:rPr lang="zh-CN" altLang="zh-CN" dirty="0" smtClean="0">
                <a:effectLst/>
                <a:latin typeface="+mn-ea"/>
              </a:rPr>
              <a:t>面板中输出“</a:t>
            </a:r>
            <a:r>
              <a:rPr lang="en-US" altLang="zh-CN" dirty="0" smtClean="0">
                <a:effectLst/>
                <a:latin typeface="+mn-ea"/>
              </a:rPr>
              <a:t>good</a:t>
            </a:r>
            <a:r>
              <a:rPr lang="zh-CN" altLang="zh-CN" dirty="0" smtClean="0">
                <a:effectLst/>
                <a:latin typeface="+mn-ea"/>
              </a:rPr>
              <a:t>！”：</a:t>
            </a:r>
            <a:endParaRPr lang="zh-CN" altLang="zh-CN" b="1" dirty="0" smtClean="0">
              <a:effectLst/>
              <a:latin typeface="+mn-ea"/>
            </a:endParaRPr>
          </a:p>
          <a:p>
            <a:pPr eaLnBrk="1" hangingPunct="1">
              <a:buFont typeface="Wingdings" panose="05000000000000000000" pitchFamily="2" charset="2"/>
              <a:buNone/>
            </a:pPr>
            <a:endParaRPr kumimoji="1" lang="en-US" altLang="zh-CN" b="1" dirty="0" smtClean="0">
              <a:effectLst/>
              <a:latin typeface="+mn-ea"/>
            </a:endParaRPr>
          </a:p>
        </p:txBody>
      </p:sp>
      <p:sp>
        <p:nvSpPr>
          <p:cNvPr id="88068" name="AutoShape 4"/>
          <p:cNvSpPr>
            <a:spLocks noChangeArrowheads="1"/>
          </p:cNvSpPr>
          <p:nvPr/>
        </p:nvSpPr>
        <p:spPr bwMode="gray">
          <a:xfrm>
            <a:off x="4154165" y="4980112"/>
            <a:ext cx="3529013" cy="1081088"/>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function fn(){</a:t>
            </a:r>
          </a:p>
          <a:p>
            <a:pPr algn="l" eaLnBrk="1" hangingPunct="1"/>
            <a:r>
              <a:rPr kumimoji="1" lang="en-US" altLang="zh-CN" sz="2000">
                <a:solidFill>
                  <a:schemeClr val="accent2"/>
                </a:solidFill>
                <a:latin typeface="Arial" panose="020B0604020202020204" pitchFamily="34" charset="0"/>
              </a:rPr>
              <a:t>    console.log("good!");</a:t>
            </a:r>
          </a:p>
          <a:p>
            <a:pPr algn="l" eaLnBrk="1" hangingPunct="1"/>
            <a:r>
              <a:rPr kumimoji="1" lang="en-US" altLang="zh-CN" sz="2000">
                <a:solidFill>
                  <a:schemeClr val="accent2"/>
                </a:solidFill>
                <a:latin typeface="Arial" panose="020B0604020202020204" pitchFamily="34" charset="0"/>
              </a:rPr>
              <a:t>}</a:t>
            </a:r>
          </a:p>
        </p:txBody>
      </p:sp>
    </p:spTree>
    <p:extLst>
      <p:ext uri="{BB962C8B-B14F-4D97-AF65-F5344CB8AC3E}">
        <p14:creationId xmlns:p14="http://schemas.microsoft.com/office/powerpoint/2010/main" val="851326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1345853" y="836712"/>
            <a:ext cx="9793088" cy="4320480"/>
          </a:xfrm>
        </p:spPr>
        <p:txBody>
          <a:bodyPr/>
          <a:lstStyle/>
          <a:p>
            <a:pPr marL="0" indent="0">
              <a:buNone/>
            </a:pPr>
            <a:r>
              <a:rPr lang="zh-CN" altLang="zh-CN" dirty="0" smtClean="0">
                <a:effectLst/>
                <a:latin typeface="+mn-ea"/>
              </a:rPr>
              <a:t>要注意的是，函数被定义后，还需要被调用才能执行，或者通过事件进行激活。函数调用的格式为：</a:t>
            </a: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b="1" dirty="0" smtClean="0">
                <a:effectLst/>
                <a:latin typeface="+mn-ea"/>
              </a:rPr>
              <a:t>函数名</a:t>
            </a:r>
            <a:r>
              <a:rPr lang="en-US" altLang="zh-CN" b="1" dirty="0" smtClean="0">
                <a:effectLst/>
                <a:latin typeface="+mn-ea"/>
              </a:rPr>
              <a:t>();</a:t>
            </a:r>
            <a:endParaRPr lang="zh-CN" altLang="zh-CN" dirty="0" smtClean="0">
              <a:effectLst/>
              <a:latin typeface="+mn-ea"/>
            </a:endParaRP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dirty="0" smtClean="0">
                <a:effectLst/>
                <a:latin typeface="+mn-ea"/>
              </a:rPr>
              <a:t>例如，要执行上面定义的函数，可在该函数声明以后通过以下语句进行调用：</a:t>
            </a:r>
          </a:p>
          <a:p>
            <a:pPr marL="0" indent="0">
              <a:buNone/>
            </a:pPr>
            <a:endParaRPr kumimoji="1" lang="en-US" altLang="zh-CN" b="1" dirty="0" smtClean="0">
              <a:effectLst/>
              <a:latin typeface="+mn-ea"/>
            </a:endParaRPr>
          </a:p>
          <a:p>
            <a:pPr marL="0" indent="0">
              <a:buNone/>
            </a:pPr>
            <a:r>
              <a:rPr lang="zh-CN" altLang="zh-CN" dirty="0" smtClean="0">
                <a:effectLst/>
                <a:latin typeface="+mn-ea"/>
              </a:rPr>
              <a:t>函数通过事件激活的格式为：</a:t>
            </a: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b="1" dirty="0" smtClean="0">
                <a:effectLst/>
                <a:latin typeface="+mn-ea"/>
              </a:rPr>
              <a:t>对象名</a:t>
            </a:r>
            <a:r>
              <a:rPr lang="en-US" altLang="zh-CN" b="1" dirty="0" smtClean="0">
                <a:effectLst/>
                <a:latin typeface="+mn-ea"/>
              </a:rPr>
              <a:t>.</a:t>
            </a:r>
            <a:r>
              <a:rPr lang="zh-CN" altLang="zh-CN" b="1" dirty="0" smtClean="0">
                <a:effectLst/>
                <a:latin typeface="+mn-ea"/>
              </a:rPr>
              <a:t>事件名</a:t>
            </a:r>
            <a:r>
              <a:rPr lang="en-US" altLang="zh-CN" b="1" dirty="0" smtClean="0">
                <a:effectLst/>
                <a:latin typeface="+mn-ea"/>
              </a:rPr>
              <a:t>=</a:t>
            </a:r>
            <a:r>
              <a:rPr lang="zh-CN" altLang="zh-CN" b="1" dirty="0" smtClean="0">
                <a:effectLst/>
                <a:latin typeface="+mn-ea"/>
              </a:rPr>
              <a:t>函数名</a:t>
            </a:r>
            <a:r>
              <a:rPr lang="en-US" altLang="zh-CN" b="1" dirty="0" smtClean="0">
                <a:effectLst/>
                <a:latin typeface="+mn-ea"/>
              </a:rPr>
              <a:t>;</a:t>
            </a:r>
            <a:endParaRPr lang="zh-CN" altLang="zh-CN" dirty="0" smtClean="0">
              <a:effectLst/>
              <a:latin typeface="+mn-ea"/>
            </a:endParaRPr>
          </a:p>
          <a:p>
            <a:pPr marL="0" indent="0">
              <a:buNone/>
            </a:pPr>
            <a:r>
              <a:rPr lang="en-US" altLang="zh-CN" dirty="0" smtClean="0">
                <a:effectLst/>
                <a:latin typeface="+mn-ea"/>
              </a:rPr>
              <a:t> </a:t>
            </a:r>
            <a:endParaRPr lang="zh-CN" altLang="zh-CN" dirty="0" smtClean="0">
              <a:effectLst/>
              <a:latin typeface="+mn-ea"/>
            </a:endParaRPr>
          </a:p>
          <a:p>
            <a:pPr marL="0" indent="0">
              <a:buNone/>
            </a:pPr>
            <a:r>
              <a:rPr lang="zh-CN" altLang="zh-CN" dirty="0" smtClean="0">
                <a:effectLst/>
                <a:latin typeface="+mn-ea"/>
              </a:rPr>
              <a:t>例如，每次单击文档调用一次上面定义的函数，可通过以下语句进行激活：</a:t>
            </a:r>
          </a:p>
          <a:p>
            <a:pPr marL="0" indent="0">
              <a:buNone/>
            </a:pPr>
            <a:endParaRPr kumimoji="1" lang="en-US" altLang="zh-CN" b="1" dirty="0" smtClean="0">
              <a:effectLst/>
              <a:latin typeface="+mn-ea"/>
            </a:endParaRPr>
          </a:p>
        </p:txBody>
      </p:sp>
      <p:sp>
        <p:nvSpPr>
          <p:cNvPr id="89091" name="AutoShape 4"/>
          <p:cNvSpPr>
            <a:spLocks noChangeArrowheads="1"/>
          </p:cNvSpPr>
          <p:nvPr/>
        </p:nvSpPr>
        <p:spPr bwMode="gray">
          <a:xfrm>
            <a:off x="4884936" y="3356992"/>
            <a:ext cx="1079500" cy="539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fn();</a:t>
            </a:r>
          </a:p>
        </p:txBody>
      </p:sp>
      <p:sp>
        <p:nvSpPr>
          <p:cNvPr id="89092" name="AutoShape 4"/>
          <p:cNvSpPr>
            <a:spLocks noChangeArrowheads="1"/>
          </p:cNvSpPr>
          <p:nvPr/>
        </p:nvSpPr>
        <p:spPr bwMode="gray">
          <a:xfrm>
            <a:off x="4298181" y="5337175"/>
            <a:ext cx="3024188" cy="53975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document.onclick</a:t>
            </a:r>
            <a:r>
              <a:rPr kumimoji="1" lang="en-US" altLang="zh-CN" sz="2000" dirty="0">
                <a:solidFill>
                  <a:schemeClr val="accent2"/>
                </a:solidFill>
                <a:latin typeface="Arial" panose="020B0604020202020204" pitchFamily="34" charset="0"/>
              </a:rPr>
              <a:t>=</a:t>
            </a:r>
            <a:r>
              <a:rPr kumimoji="1" lang="en-US" altLang="zh-CN" sz="2000" dirty="0" err="1">
                <a:solidFill>
                  <a:schemeClr val="accent2"/>
                </a:solidFill>
                <a:latin typeface="Arial" panose="020B0604020202020204" pitchFamily="34" charset="0"/>
              </a:rPr>
              <a:t>fn</a:t>
            </a:r>
            <a:r>
              <a:rPr kumimoji="1" lang="en-US" altLang="zh-CN" sz="2000" dirty="0">
                <a:solidFill>
                  <a:schemeClr val="accent2"/>
                </a:solidFill>
                <a:latin typeface="Arial" panose="020B0604020202020204" pitchFamily="34" charset="0"/>
              </a:rPr>
              <a:t>;</a:t>
            </a:r>
          </a:p>
        </p:txBody>
      </p:sp>
      <p:sp>
        <p:nvSpPr>
          <p:cNvPr id="5"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2805404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1561877" y="908720"/>
            <a:ext cx="9577064" cy="4680520"/>
          </a:xfrm>
        </p:spPr>
        <p:txBody>
          <a:bodyPr/>
          <a:lstStyle/>
          <a:p>
            <a:pPr marL="0" indent="0">
              <a:buNone/>
            </a:pPr>
            <a:r>
              <a:rPr lang="fr-FR" altLang="zh-CN" b="1" dirty="0" smtClean="0">
                <a:effectLst/>
                <a:latin typeface="+mn-ea"/>
              </a:rPr>
              <a:t>2.</a:t>
            </a:r>
            <a:r>
              <a:rPr lang="zh-CN" altLang="zh-CN" b="1" dirty="0" smtClean="0">
                <a:effectLst/>
                <a:latin typeface="+mn-ea"/>
              </a:rPr>
              <a:t>函数表达式</a:t>
            </a:r>
          </a:p>
          <a:p>
            <a:pPr marL="0" indent="0">
              <a:buNone/>
            </a:pPr>
            <a:r>
              <a:rPr lang="zh-CN" altLang="zh-CN" dirty="0" smtClean="0">
                <a:effectLst/>
                <a:latin typeface="+mn-ea"/>
              </a:rPr>
              <a:t>在出现</a:t>
            </a:r>
            <a:r>
              <a:rPr lang="en-US" altLang="zh-CN" dirty="0" smtClean="0">
                <a:effectLst/>
                <a:latin typeface="+mn-ea"/>
              </a:rPr>
              <a:t>function</a:t>
            </a:r>
            <a:r>
              <a:rPr lang="zh-CN" altLang="zh-CN" dirty="0" smtClean="0">
                <a:effectLst/>
                <a:latin typeface="+mn-ea"/>
              </a:rPr>
              <a:t>关键字的各种语句中，除了符合函数声明格式的，其他形式都属于函数表达式。有些函数表达式可以通过事件调用直接运行函数体的功能，例如：</a:t>
            </a: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而另一些函数表达式则用变量名保存函数体的功能，类似于另一种形式的函数定义（被调用前函数体不能执行），例如：</a:t>
            </a: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上面的语句功能与第一节中函数声明实例的功能类似，其中</a:t>
            </a:r>
            <a:r>
              <a:rPr lang="en-US" altLang="zh-CN" dirty="0" smtClean="0">
                <a:effectLst/>
                <a:latin typeface="+mn-ea"/>
              </a:rPr>
              <a:t>fun</a:t>
            </a:r>
            <a:r>
              <a:rPr lang="zh-CN" altLang="zh-CN" dirty="0" smtClean="0">
                <a:effectLst/>
                <a:latin typeface="+mn-ea"/>
              </a:rPr>
              <a:t>相当于函数名，其调用的方法也是一样的，但调用语句必须用在该函数表达式之后。</a:t>
            </a:r>
          </a:p>
          <a:p>
            <a:pPr marL="0" indent="0">
              <a:buNone/>
            </a:pPr>
            <a:endParaRPr lang="zh-CN" altLang="zh-CN" dirty="0" smtClean="0">
              <a:effectLst/>
              <a:latin typeface="+mn-ea"/>
            </a:endParaRPr>
          </a:p>
          <a:p>
            <a:pPr marL="0" indent="0"/>
            <a:endParaRPr lang="zh-CN" altLang="zh-CN" dirty="0" smtClean="0">
              <a:effectLst/>
              <a:latin typeface="+mn-ea"/>
            </a:endParaRPr>
          </a:p>
          <a:p>
            <a:pPr marL="0" indent="0">
              <a:buNone/>
            </a:pPr>
            <a:endParaRPr kumimoji="1" lang="en-US" altLang="zh-CN" b="1" dirty="0" smtClean="0">
              <a:effectLst/>
              <a:latin typeface="+mn-ea"/>
            </a:endParaRPr>
          </a:p>
        </p:txBody>
      </p:sp>
      <p:sp>
        <p:nvSpPr>
          <p:cNvPr id="91139" name="AutoShape 4"/>
          <p:cNvSpPr>
            <a:spLocks noChangeArrowheads="1"/>
          </p:cNvSpPr>
          <p:nvPr/>
        </p:nvSpPr>
        <p:spPr bwMode="gray">
          <a:xfrm>
            <a:off x="3506093" y="2061468"/>
            <a:ext cx="4319587"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err="1">
                <a:solidFill>
                  <a:schemeClr val="accent2"/>
                </a:solidFill>
                <a:latin typeface="Arial" panose="020B0604020202020204" pitchFamily="34" charset="0"/>
              </a:rPr>
              <a:t>document.onclick</a:t>
            </a:r>
            <a:r>
              <a:rPr kumimoji="1" lang="en-US" altLang="zh-CN" sz="2000" dirty="0">
                <a:solidFill>
                  <a:schemeClr val="accent2"/>
                </a:solidFill>
                <a:latin typeface="Arial" panose="020B0604020202020204" pitchFamily="34" charset="0"/>
              </a:rPr>
              <a:t>=function(){</a:t>
            </a:r>
          </a:p>
          <a:p>
            <a:pPr algn="l" eaLnBrk="1" hangingPunct="1"/>
            <a:r>
              <a:rPr kumimoji="1" lang="en-US" altLang="zh-CN" sz="2000" dirty="0">
                <a:solidFill>
                  <a:schemeClr val="accent2"/>
                </a:solidFill>
                <a:latin typeface="Arial" panose="020B0604020202020204" pitchFamily="34" charset="0"/>
              </a:rPr>
              <a:t>    console.log("good!");</a:t>
            </a:r>
          </a:p>
          <a:p>
            <a:pPr algn="l" eaLnBrk="1" hangingPunct="1"/>
            <a:r>
              <a:rPr kumimoji="1" lang="en-US" altLang="zh-CN" sz="2000" dirty="0">
                <a:solidFill>
                  <a:schemeClr val="accent2"/>
                </a:solidFill>
                <a:latin typeface="Arial" panose="020B0604020202020204" pitchFamily="34" charset="0"/>
              </a:rPr>
              <a:t>}</a:t>
            </a:r>
          </a:p>
        </p:txBody>
      </p:sp>
      <p:sp>
        <p:nvSpPr>
          <p:cNvPr id="91140" name="AutoShape 4"/>
          <p:cNvSpPr>
            <a:spLocks noChangeArrowheads="1"/>
          </p:cNvSpPr>
          <p:nvPr/>
        </p:nvSpPr>
        <p:spPr bwMode="gray">
          <a:xfrm>
            <a:off x="3506093" y="3861668"/>
            <a:ext cx="4319587"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let fun = </a:t>
            </a:r>
            <a:r>
              <a:rPr kumimoji="1" lang="en-US" altLang="zh-CN" sz="2000" dirty="0" smtClean="0">
                <a:solidFill>
                  <a:schemeClr val="accent2"/>
                </a:solidFill>
                <a:latin typeface="Arial" panose="020B0604020202020204" pitchFamily="34" charset="0"/>
              </a:rPr>
              <a:t>function(){</a:t>
            </a:r>
            <a:endParaRPr kumimoji="1" lang="en-US" altLang="zh-CN" sz="2000" dirty="0">
              <a:solidFill>
                <a:schemeClr val="accent2"/>
              </a:solidFill>
              <a:latin typeface="Arial" panose="020B0604020202020204" pitchFamily="34" charset="0"/>
            </a:endParaRPr>
          </a:p>
          <a:p>
            <a:pPr algn="l" eaLnBrk="1" hangingPunct="1"/>
            <a:r>
              <a:rPr kumimoji="1" lang="en-US" altLang="zh-CN" sz="2000" dirty="0">
                <a:solidFill>
                  <a:schemeClr val="accent2"/>
                </a:solidFill>
                <a:latin typeface="Arial" panose="020B0604020202020204" pitchFamily="34" charset="0"/>
              </a:rPr>
              <a:t>   console.log("very good!");</a:t>
            </a:r>
          </a:p>
          <a:p>
            <a:pPr algn="l" eaLnBrk="1" hangingPunct="1"/>
            <a:r>
              <a:rPr kumimoji="1" lang="en-US" altLang="zh-CN" sz="2000" dirty="0">
                <a:solidFill>
                  <a:schemeClr val="accent2"/>
                </a:solidFill>
                <a:latin typeface="Arial" panose="020B0604020202020204" pitchFamily="34" charset="0"/>
              </a:rPr>
              <a:t>}</a:t>
            </a:r>
          </a:p>
        </p:txBody>
      </p:sp>
      <p:sp>
        <p:nvSpPr>
          <p:cNvPr id="5"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2612167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body" idx="1"/>
          </p:nvPr>
        </p:nvSpPr>
        <p:spPr>
          <a:xfrm>
            <a:off x="1417861" y="764705"/>
            <a:ext cx="9577064" cy="3888432"/>
          </a:xfrm>
        </p:spPr>
        <p:txBody>
          <a:bodyPr/>
          <a:lstStyle/>
          <a:p>
            <a:pPr marL="0" indent="0">
              <a:buNone/>
            </a:pPr>
            <a:r>
              <a:rPr lang="zh-CN" altLang="zh-CN" dirty="0" smtClean="0">
                <a:effectLst/>
                <a:latin typeface="+mn-ea"/>
              </a:rPr>
              <a:t>函数表达式可以直接在后面加小括号自执行。例如，下面的代码可以自动执行在浏览器开发者工具的</a:t>
            </a:r>
            <a:r>
              <a:rPr lang="en-US" altLang="zh-CN" dirty="0" err="1" smtClean="0">
                <a:effectLst/>
                <a:latin typeface="+mn-ea"/>
              </a:rPr>
              <a:t>Consloe</a:t>
            </a:r>
            <a:r>
              <a:rPr lang="zh-CN" altLang="zh-CN" dirty="0" smtClean="0">
                <a:effectLst/>
                <a:latin typeface="+mn-ea"/>
              </a:rPr>
              <a:t>面板中输出</a:t>
            </a:r>
            <a:r>
              <a:rPr lang="en-US" altLang="zh-CN" dirty="0" smtClean="0">
                <a:effectLst/>
                <a:latin typeface="+mn-ea"/>
              </a:rPr>
              <a:t>"very good!"</a:t>
            </a:r>
            <a:r>
              <a:rPr lang="zh-CN" altLang="zh-CN" dirty="0" smtClean="0">
                <a:effectLst/>
                <a:latin typeface="+mn-ea"/>
              </a:rPr>
              <a:t>。</a:t>
            </a: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当函数没有命名时，为匿名函数，需要先为该函数整体加上括号，然后在后者加上括号才能自执行，例如：</a:t>
            </a: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endParaRPr lang="en-US" altLang="zh-CN" dirty="0" smtClean="0">
              <a:effectLst/>
              <a:latin typeface="+mn-ea"/>
            </a:endParaRPr>
          </a:p>
          <a:p>
            <a:pPr marL="0" indent="0">
              <a:buNone/>
            </a:pPr>
            <a:r>
              <a:rPr lang="zh-CN" altLang="zh-CN" dirty="0" smtClean="0">
                <a:effectLst/>
                <a:latin typeface="+mn-ea"/>
              </a:rPr>
              <a:t>或者把后面的括号放在函数整体括号内部的最后，也能实现同样的自执行功能，即：</a:t>
            </a:r>
          </a:p>
          <a:p>
            <a:pPr marL="0" indent="0">
              <a:buNone/>
            </a:pPr>
            <a:endParaRPr lang="en-US" altLang="zh-CN" dirty="0" smtClean="0">
              <a:effectLst/>
              <a:latin typeface="+mn-ea"/>
            </a:endParaRPr>
          </a:p>
          <a:p>
            <a:pPr marL="0" indent="0">
              <a:buNone/>
            </a:pPr>
            <a:endParaRPr lang="zh-CN" altLang="zh-CN" dirty="0" smtClean="0">
              <a:effectLst/>
              <a:latin typeface="+mn-ea"/>
            </a:endParaRPr>
          </a:p>
          <a:p>
            <a:pPr marL="0" indent="0">
              <a:buNone/>
            </a:pPr>
            <a:endParaRPr lang="zh-CN" altLang="zh-CN" dirty="0" smtClean="0">
              <a:effectLst/>
              <a:latin typeface="+mn-ea"/>
            </a:endParaRPr>
          </a:p>
          <a:p>
            <a:pPr marL="0" indent="0">
              <a:buNone/>
            </a:pPr>
            <a:endParaRPr lang="zh-CN" altLang="zh-CN" dirty="0" smtClean="0">
              <a:effectLst/>
              <a:latin typeface="+mn-ea"/>
            </a:endParaRPr>
          </a:p>
          <a:p>
            <a:pPr marL="0" indent="0"/>
            <a:endParaRPr lang="zh-CN" altLang="zh-CN" dirty="0" smtClean="0">
              <a:effectLst/>
              <a:latin typeface="+mn-ea"/>
            </a:endParaRPr>
          </a:p>
          <a:p>
            <a:pPr marL="0" indent="0">
              <a:buNone/>
            </a:pPr>
            <a:endParaRPr kumimoji="1" lang="en-US" altLang="zh-CN" b="1" dirty="0" smtClean="0">
              <a:effectLst/>
              <a:latin typeface="+mn-ea"/>
            </a:endParaRPr>
          </a:p>
        </p:txBody>
      </p:sp>
      <p:sp>
        <p:nvSpPr>
          <p:cNvPr id="92163" name="AutoShape 4"/>
          <p:cNvSpPr>
            <a:spLocks noChangeArrowheads="1"/>
          </p:cNvSpPr>
          <p:nvPr/>
        </p:nvSpPr>
        <p:spPr bwMode="gray">
          <a:xfrm>
            <a:off x="3434085" y="1627834"/>
            <a:ext cx="4319587" cy="10810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let fun = function(){</a:t>
            </a:r>
          </a:p>
          <a:p>
            <a:pPr algn="l" eaLnBrk="1" hangingPunct="1"/>
            <a:r>
              <a:rPr kumimoji="1" lang="en-US" altLang="zh-CN" sz="2000" dirty="0">
                <a:solidFill>
                  <a:schemeClr val="accent2"/>
                </a:solidFill>
                <a:latin typeface="Arial" panose="020B0604020202020204" pitchFamily="34" charset="0"/>
              </a:rPr>
              <a:t>   console.log("very good!");</a:t>
            </a:r>
          </a:p>
          <a:p>
            <a:pPr algn="l" eaLnBrk="1" hangingPunct="1"/>
            <a:r>
              <a:rPr kumimoji="1" lang="en-US" altLang="zh-CN" sz="2000" dirty="0">
                <a:solidFill>
                  <a:schemeClr val="accent2"/>
                </a:solidFill>
                <a:latin typeface="Arial" panose="020B0604020202020204" pitchFamily="34" charset="0"/>
              </a:rPr>
              <a:t>}();</a:t>
            </a:r>
          </a:p>
        </p:txBody>
      </p:sp>
      <p:sp>
        <p:nvSpPr>
          <p:cNvPr id="92164" name="AutoShape 4"/>
          <p:cNvSpPr>
            <a:spLocks noChangeArrowheads="1"/>
          </p:cNvSpPr>
          <p:nvPr/>
        </p:nvSpPr>
        <p:spPr bwMode="gray">
          <a:xfrm>
            <a:off x="3431529" y="3717032"/>
            <a:ext cx="4319587" cy="1081087"/>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a:t>
            </a:r>
          </a:p>
          <a:p>
            <a:pPr algn="l" eaLnBrk="1" hangingPunct="1"/>
            <a:r>
              <a:rPr kumimoji="1" lang="en-US" altLang="zh-CN" sz="2000" dirty="0">
                <a:solidFill>
                  <a:schemeClr val="accent2"/>
                </a:solidFill>
                <a:latin typeface="Arial" panose="020B0604020202020204" pitchFamily="34" charset="0"/>
              </a:rPr>
              <a:t>   console.log("very good!");</a:t>
            </a:r>
          </a:p>
          <a:p>
            <a:pPr algn="l" eaLnBrk="1" hangingPunct="1"/>
            <a:r>
              <a:rPr kumimoji="1" lang="en-US" altLang="zh-CN" sz="2000" dirty="0">
                <a:solidFill>
                  <a:schemeClr val="accent2"/>
                </a:solidFill>
                <a:latin typeface="Arial" panose="020B0604020202020204" pitchFamily="34" charset="0"/>
              </a:rPr>
              <a:t>})();</a:t>
            </a:r>
          </a:p>
        </p:txBody>
      </p:sp>
      <p:sp>
        <p:nvSpPr>
          <p:cNvPr id="92165" name="AutoShape 4"/>
          <p:cNvSpPr>
            <a:spLocks noChangeArrowheads="1"/>
          </p:cNvSpPr>
          <p:nvPr/>
        </p:nvSpPr>
        <p:spPr bwMode="gray">
          <a:xfrm>
            <a:off x="3506093" y="5247698"/>
            <a:ext cx="4319587" cy="10795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a:t>
            </a:r>
          </a:p>
          <a:p>
            <a:pPr algn="l" eaLnBrk="1" hangingPunct="1"/>
            <a:r>
              <a:rPr kumimoji="1" lang="en-US" altLang="zh-CN" sz="2000" dirty="0">
                <a:solidFill>
                  <a:schemeClr val="accent2"/>
                </a:solidFill>
                <a:latin typeface="Arial" panose="020B0604020202020204" pitchFamily="34" charset="0"/>
              </a:rPr>
              <a:t>   console.log("very good!");</a:t>
            </a:r>
          </a:p>
          <a:p>
            <a:pPr algn="l" eaLnBrk="1" hangingPunct="1"/>
            <a:r>
              <a:rPr kumimoji="1" lang="en-US" altLang="zh-CN" sz="2000" dirty="0">
                <a:solidFill>
                  <a:schemeClr val="accent2"/>
                </a:solidFill>
                <a:latin typeface="Arial" panose="020B0604020202020204" pitchFamily="34" charset="0"/>
              </a:rPr>
              <a:t>}());</a:t>
            </a:r>
          </a:p>
        </p:txBody>
      </p:sp>
      <p:sp>
        <p:nvSpPr>
          <p:cNvPr id="6"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1222844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type="body" idx="1"/>
          </p:nvPr>
        </p:nvSpPr>
        <p:spPr>
          <a:xfrm>
            <a:off x="1705893" y="979141"/>
            <a:ext cx="9073008" cy="4896544"/>
          </a:xfrm>
        </p:spPr>
        <p:txBody>
          <a:bodyPr/>
          <a:lstStyle/>
          <a:p>
            <a:pPr eaLnBrk="1" hangingPunct="1">
              <a:defRPr/>
            </a:pPr>
            <a:r>
              <a:rPr lang="zh-CN" altLang="en-US" b="1" dirty="0" smtClean="0">
                <a:latin typeface="+mn-ea"/>
              </a:rPr>
              <a:t>注意：</a:t>
            </a:r>
            <a:r>
              <a:rPr lang="zh-CN" altLang="en-US" dirty="0" smtClean="0">
                <a:latin typeface="+mn-ea"/>
              </a:rPr>
              <a:t>不支持 </a:t>
            </a:r>
            <a:r>
              <a:rPr lang="en-US" altLang="zh-CN" dirty="0" smtClean="0">
                <a:latin typeface="+mn-ea"/>
              </a:rPr>
              <a:t>JavaScript </a:t>
            </a:r>
            <a:r>
              <a:rPr lang="zh-CN" altLang="en-US" dirty="0" smtClean="0">
                <a:latin typeface="+mn-ea"/>
              </a:rPr>
              <a:t>的浏览器会把脚本作为页面的内容来显示。为了防止这种情况发生，可以添加如下面所示的</a:t>
            </a:r>
            <a:r>
              <a:rPr lang="en-US" altLang="zh-CN" dirty="0" smtClean="0">
                <a:latin typeface="+mn-ea"/>
              </a:rPr>
              <a:t>HTML</a:t>
            </a:r>
            <a:r>
              <a:rPr lang="zh-CN" altLang="en-US" dirty="0" smtClean="0">
                <a:latin typeface="+mn-ea"/>
              </a:rPr>
              <a:t>注释标签。</a:t>
            </a: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endParaRPr lang="zh-CN" altLang="en-US" dirty="0" smtClean="0">
              <a:latin typeface="+mn-ea"/>
            </a:endParaRPr>
          </a:p>
          <a:p>
            <a:pPr eaLnBrk="1" hangingPunct="1">
              <a:defRPr/>
            </a:pPr>
            <a:r>
              <a:rPr lang="zh-CN" altLang="en-US" dirty="0" smtClean="0">
                <a:latin typeface="+mn-ea"/>
              </a:rPr>
              <a:t>注释行末尾的两个斜杠是 </a:t>
            </a:r>
            <a:r>
              <a:rPr lang="en-US" altLang="zh-CN" dirty="0" smtClean="0">
                <a:latin typeface="+mn-ea"/>
              </a:rPr>
              <a:t>JavaScript </a:t>
            </a:r>
            <a:r>
              <a:rPr lang="zh-CN" altLang="en-US" dirty="0" smtClean="0">
                <a:latin typeface="+mn-ea"/>
              </a:rPr>
              <a:t>的注释符号，它会阻止 </a:t>
            </a:r>
            <a:r>
              <a:rPr lang="en-US" altLang="zh-CN" dirty="0" smtClean="0">
                <a:latin typeface="+mn-ea"/>
              </a:rPr>
              <a:t>JavaScript </a:t>
            </a:r>
            <a:r>
              <a:rPr lang="zh-CN" altLang="en-US" dirty="0" smtClean="0">
                <a:latin typeface="+mn-ea"/>
              </a:rPr>
              <a:t>编译器对这一行的编译。</a:t>
            </a:r>
            <a:endParaRPr lang="en-US" altLang="zh-CN" dirty="0" smtClean="0">
              <a:latin typeface="+mn-ea"/>
            </a:endParaRPr>
          </a:p>
          <a:p>
            <a:pPr eaLnBrk="1" hangingPunct="1">
              <a:defRPr/>
            </a:pPr>
            <a:r>
              <a:rPr lang="zh-CN" altLang="zh-CN" b="1" dirty="0" smtClean="0">
                <a:effectLst/>
                <a:latin typeface="+mn-ea"/>
              </a:rPr>
              <a:t>提示：</a:t>
            </a:r>
            <a:r>
              <a:rPr lang="zh-CN" altLang="zh-CN" dirty="0" smtClean="0">
                <a:effectLst/>
                <a:latin typeface="+mn-ea"/>
              </a:rPr>
              <a:t>目前绝大部分浏览器的版本都已经支持</a:t>
            </a:r>
            <a:r>
              <a:rPr lang="en-US" altLang="zh-CN" dirty="0" smtClean="0">
                <a:effectLst/>
                <a:latin typeface="+mn-ea"/>
              </a:rPr>
              <a:t>JavaScript</a:t>
            </a:r>
            <a:r>
              <a:rPr lang="zh-CN" altLang="zh-CN" dirty="0" smtClean="0">
                <a:effectLst/>
                <a:latin typeface="+mn-ea"/>
              </a:rPr>
              <a:t>，因此也可以不用添加上面的</a:t>
            </a:r>
            <a:r>
              <a:rPr lang="en-US" altLang="zh-CN" dirty="0" smtClean="0">
                <a:effectLst/>
                <a:latin typeface="+mn-ea"/>
              </a:rPr>
              <a:t>HTML</a:t>
            </a:r>
            <a:r>
              <a:rPr lang="zh-CN" altLang="zh-CN" dirty="0" smtClean="0">
                <a:effectLst/>
                <a:latin typeface="+mn-ea"/>
              </a:rPr>
              <a:t>注释标签。此外，由于</a:t>
            </a:r>
            <a:r>
              <a:rPr lang="en-US" altLang="zh-CN" dirty="0" smtClean="0">
                <a:effectLst/>
                <a:latin typeface="+mn-ea"/>
              </a:rPr>
              <a:t>JavaScript</a:t>
            </a:r>
            <a:r>
              <a:rPr lang="zh-CN" altLang="zh-CN" dirty="0" smtClean="0">
                <a:effectLst/>
                <a:latin typeface="+mn-ea"/>
              </a:rPr>
              <a:t>已成为目前主流的</a:t>
            </a:r>
            <a:r>
              <a:rPr lang="en-US" altLang="zh-CN" dirty="0" smtClean="0">
                <a:effectLst/>
                <a:latin typeface="+mn-ea"/>
              </a:rPr>
              <a:t>Web</a:t>
            </a:r>
            <a:r>
              <a:rPr lang="zh-CN" altLang="zh-CN" dirty="0" smtClean="0">
                <a:effectLst/>
                <a:latin typeface="+mn-ea"/>
              </a:rPr>
              <a:t>前端脚本语言，因此在</a:t>
            </a:r>
            <a:r>
              <a:rPr lang="en-US" altLang="zh-CN" dirty="0" smtClean="0">
                <a:effectLst/>
                <a:latin typeface="+mn-ea"/>
              </a:rPr>
              <a:t>&lt;script&gt;</a:t>
            </a:r>
            <a:r>
              <a:rPr lang="zh-CN" altLang="zh-CN" dirty="0" smtClean="0">
                <a:effectLst/>
                <a:latin typeface="+mn-ea"/>
              </a:rPr>
              <a:t>标签对中也可以省略</a:t>
            </a:r>
            <a:r>
              <a:rPr lang="en-US" altLang="zh-CN" dirty="0" smtClean="0">
                <a:effectLst/>
                <a:latin typeface="+mn-ea"/>
              </a:rPr>
              <a:t>type="text/</a:t>
            </a:r>
            <a:r>
              <a:rPr lang="en-US" altLang="zh-CN" dirty="0" err="1" smtClean="0">
                <a:effectLst/>
                <a:latin typeface="+mn-ea"/>
              </a:rPr>
              <a:t>javascript</a:t>
            </a:r>
            <a:r>
              <a:rPr lang="en-US" altLang="zh-CN" dirty="0" smtClean="0">
                <a:effectLst/>
                <a:latin typeface="+mn-ea"/>
              </a:rPr>
              <a:t>"</a:t>
            </a:r>
            <a:r>
              <a:rPr lang="zh-CN" altLang="zh-CN" dirty="0" smtClean="0">
                <a:effectLst/>
                <a:latin typeface="+mn-ea"/>
              </a:rPr>
              <a:t>的属性说明，即默认采用</a:t>
            </a:r>
            <a:r>
              <a:rPr lang="en-US" altLang="zh-CN" dirty="0" smtClean="0">
                <a:effectLst/>
                <a:latin typeface="+mn-ea"/>
              </a:rPr>
              <a:t>JavaScript</a:t>
            </a:r>
            <a:r>
              <a:rPr lang="zh-CN" altLang="zh-CN" dirty="0" smtClean="0">
                <a:effectLst/>
                <a:latin typeface="+mn-ea"/>
              </a:rPr>
              <a:t>的脚本语言，从而简化</a:t>
            </a:r>
            <a:r>
              <a:rPr lang="en-US" altLang="zh-CN" dirty="0" smtClean="0">
                <a:effectLst/>
                <a:latin typeface="+mn-ea"/>
              </a:rPr>
              <a:t>JavaScript</a:t>
            </a:r>
            <a:r>
              <a:rPr lang="zh-CN" altLang="zh-CN" dirty="0" smtClean="0">
                <a:effectLst/>
                <a:latin typeface="+mn-ea"/>
              </a:rPr>
              <a:t>代码的书写。</a:t>
            </a:r>
          </a:p>
          <a:p>
            <a:pPr eaLnBrk="1" hangingPunct="1">
              <a:defRPr/>
            </a:pPr>
            <a:endParaRPr lang="zh-CN" altLang="en-US" dirty="0" smtClean="0">
              <a:latin typeface="+mn-ea"/>
            </a:endParaRPr>
          </a:p>
        </p:txBody>
      </p:sp>
      <p:sp>
        <p:nvSpPr>
          <p:cNvPr id="9219" name="AutoShape 4"/>
          <p:cNvSpPr>
            <a:spLocks noChangeArrowheads="1"/>
          </p:cNvSpPr>
          <p:nvPr/>
        </p:nvSpPr>
        <p:spPr bwMode="gray">
          <a:xfrm>
            <a:off x="2372519" y="1700213"/>
            <a:ext cx="7129462" cy="17272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&lt;script type="text/</a:t>
            </a:r>
            <a:r>
              <a:rPr kumimoji="1" lang="en-US" altLang="zh-CN" sz="2000" dirty="0" err="1">
                <a:solidFill>
                  <a:schemeClr val="accent2"/>
                </a:solidFill>
                <a:latin typeface="Arial" panose="020B0604020202020204" pitchFamily="34" charset="0"/>
              </a:rPr>
              <a:t>javascript</a:t>
            </a:r>
            <a:r>
              <a:rPr kumimoji="1" lang="en-US" altLang="zh-CN" sz="2000" dirty="0">
                <a:solidFill>
                  <a:schemeClr val="accent2"/>
                </a:solidFill>
                <a:latin typeface="Arial" panose="020B0604020202020204" pitchFamily="34" charset="0"/>
              </a:rPr>
              <a:t>"&gt;</a:t>
            </a:r>
          </a:p>
          <a:p>
            <a:pPr algn="l" eaLnBrk="1" hangingPunct="1"/>
            <a:r>
              <a:rPr kumimoji="1" lang="en-US" altLang="zh-CN" sz="2000" dirty="0">
                <a:solidFill>
                  <a:schemeClr val="accent2"/>
                </a:solidFill>
                <a:latin typeface="Arial" panose="020B0604020202020204" pitchFamily="34" charset="0"/>
              </a:rPr>
              <a:t>&lt;!--</a:t>
            </a:r>
          </a:p>
          <a:p>
            <a:pPr algn="l" eaLnBrk="1" hangingPunct="1"/>
            <a:r>
              <a:rPr kumimoji="1" lang="en-US" altLang="zh-CN" sz="2000" dirty="0" err="1">
                <a:solidFill>
                  <a:schemeClr val="accent2"/>
                </a:solidFill>
                <a:latin typeface="Arial" panose="020B0604020202020204" pitchFamily="34" charset="0"/>
              </a:rPr>
              <a:t>document.write</a:t>
            </a:r>
            <a:r>
              <a:rPr kumimoji="1" lang="en-US" altLang="zh-CN" sz="2000" dirty="0">
                <a:solidFill>
                  <a:schemeClr val="accent2"/>
                </a:solidFill>
                <a:latin typeface="Arial" panose="020B0604020202020204" pitchFamily="34" charset="0"/>
              </a:rPr>
              <a:t>("Hello World!");</a:t>
            </a:r>
          </a:p>
          <a:p>
            <a:pPr algn="l" eaLnBrk="1" hangingPunct="1"/>
            <a:r>
              <a:rPr kumimoji="1" lang="en-US" altLang="zh-CN" sz="2000" dirty="0">
                <a:solidFill>
                  <a:schemeClr val="accent2"/>
                </a:solidFill>
                <a:latin typeface="Arial" panose="020B0604020202020204" pitchFamily="34" charset="0"/>
              </a:rPr>
              <a:t>//--&gt;</a:t>
            </a:r>
          </a:p>
          <a:p>
            <a:pPr algn="l" eaLnBrk="1" hangingPunct="1"/>
            <a:r>
              <a:rPr kumimoji="1" lang="en-US" altLang="zh-CN" sz="2000" dirty="0">
                <a:solidFill>
                  <a:schemeClr val="accent2"/>
                </a:solidFill>
                <a:latin typeface="Arial" panose="020B0604020202020204" pitchFamily="34" charset="0"/>
              </a:rPr>
              <a:t>&lt;/script&gt;</a:t>
            </a:r>
          </a:p>
        </p:txBody>
      </p:sp>
      <p:sp>
        <p:nvSpPr>
          <p:cNvPr id="4" name="标题 2"/>
          <p:cNvSpPr>
            <a:spLocks noGrp="1"/>
          </p:cNvSpPr>
          <p:nvPr>
            <p:ph type="title"/>
          </p:nvPr>
        </p:nvSpPr>
        <p:spPr>
          <a:xfrm>
            <a:off x="1261940" y="162669"/>
            <a:ext cx="9660977" cy="635000"/>
          </a:xfrm>
        </p:spPr>
        <p:txBody>
          <a:bodyPr/>
          <a:lstStyle/>
          <a:p>
            <a:r>
              <a:rPr lang="en-US" altLang="zh-CN" dirty="0"/>
              <a:t>6.1.2 JavaScript</a:t>
            </a:r>
            <a:r>
              <a:rPr lang="zh-CN" altLang="en-US" dirty="0"/>
              <a:t>的</a:t>
            </a:r>
            <a:r>
              <a:rPr lang="zh-CN" altLang="en-US" dirty="0" smtClean="0"/>
              <a:t>使用</a:t>
            </a:r>
            <a:endParaRPr lang="zh-CN" altLang="en-US" dirty="0"/>
          </a:p>
        </p:txBody>
      </p:sp>
    </p:spTree>
    <p:extLst>
      <p:ext uri="{BB962C8B-B14F-4D97-AF65-F5344CB8AC3E}">
        <p14:creationId xmlns:p14="http://schemas.microsoft.com/office/powerpoint/2010/main" val="3614670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93187" name="Rectangle 3"/>
          <p:cNvSpPr>
            <a:spLocks noGrp="1" noChangeArrowheads="1"/>
          </p:cNvSpPr>
          <p:nvPr>
            <p:ph type="body" idx="1"/>
          </p:nvPr>
        </p:nvSpPr>
        <p:spPr>
          <a:xfrm>
            <a:off x="1561877" y="836613"/>
            <a:ext cx="9145016" cy="528796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6.6.2  </a:t>
            </a:r>
            <a:r>
              <a:rPr kumimoji="1" lang="zh-CN" altLang="en-US" b="1" dirty="0" smtClean="0">
                <a:solidFill>
                  <a:schemeClr val="accent1"/>
                </a:solidFill>
                <a:effectLst/>
                <a:latin typeface="+mn-ea"/>
              </a:rPr>
              <a:t>函数参数</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a:latin typeface="+mn-ea"/>
              </a:rPr>
              <a:t>1.</a:t>
            </a:r>
            <a:r>
              <a:rPr lang="zh-CN" altLang="zh-CN" b="1" dirty="0">
                <a:latin typeface="+mn-ea"/>
              </a:rPr>
              <a:t>形参</a:t>
            </a:r>
          </a:p>
          <a:p>
            <a:pPr>
              <a:buFont typeface="Wingdings" panose="05000000000000000000" pitchFamily="2" charset="2"/>
              <a:buNone/>
            </a:pPr>
            <a:r>
              <a:rPr lang="zh-CN" altLang="zh-CN" dirty="0">
                <a:latin typeface="+mn-ea"/>
              </a:rPr>
              <a:t>形参是函数定义时，在括号中写的变量名。多个形参之间用逗号隔开。形参相当于函数内部定义的变量，其有效范围是函数内部。形参声明的格式为：</a:t>
            </a:r>
            <a:r>
              <a:rPr lang="en-US" altLang="zh-CN" dirty="0">
                <a:latin typeface="+mn-ea"/>
              </a:rPr>
              <a:t> </a:t>
            </a:r>
          </a:p>
          <a:p>
            <a:pPr>
              <a:buFont typeface="Wingdings" panose="05000000000000000000" pitchFamily="2" charset="2"/>
              <a:buNone/>
            </a:pPr>
            <a:endParaRPr lang="en-US" altLang="zh-CN" dirty="0">
              <a:latin typeface="+mn-ea"/>
            </a:endParaRPr>
          </a:p>
          <a:p>
            <a:pPr>
              <a:buFont typeface="Wingdings" panose="05000000000000000000" pitchFamily="2" charset="2"/>
              <a:buNone/>
            </a:pPr>
            <a:r>
              <a:rPr lang="en-US" altLang="zh-CN" b="1" dirty="0">
                <a:latin typeface="+mn-ea"/>
              </a:rPr>
              <a:t>//</a:t>
            </a:r>
            <a:r>
              <a:rPr lang="zh-CN" altLang="zh-CN" b="1" dirty="0">
                <a:latin typeface="+mn-ea"/>
              </a:rPr>
              <a:t>多个形参间用逗号隔开，以此类推</a:t>
            </a:r>
            <a:endParaRPr lang="zh-CN" altLang="zh-CN" dirty="0">
              <a:latin typeface="+mn-ea"/>
            </a:endParaRPr>
          </a:p>
          <a:p>
            <a:pPr>
              <a:buFont typeface="Wingdings" panose="05000000000000000000" pitchFamily="2" charset="2"/>
              <a:buNone/>
            </a:pPr>
            <a:r>
              <a:rPr lang="en-US" altLang="zh-CN" b="1" dirty="0">
                <a:latin typeface="+mn-ea"/>
              </a:rPr>
              <a:t>function </a:t>
            </a:r>
            <a:r>
              <a:rPr lang="zh-CN" altLang="zh-CN" b="1" dirty="0">
                <a:latin typeface="+mn-ea"/>
              </a:rPr>
              <a:t>函数名</a:t>
            </a:r>
            <a:r>
              <a:rPr lang="en-US" altLang="zh-CN" b="1" dirty="0">
                <a:latin typeface="+mn-ea"/>
              </a:rPr>
              <a:t>(</a:t>
            </a:r>
            <a:r>
              <a:rPr lang="zh-CN" altLang="zh-CN" b="1" dirty="0">
                <a:latin typeface="+mn-ea"/>
              </a:rPr>
              <a:t>形参名</a:t>
            </a:r>
            <a:r>
              <a:rPr lang="en-US" altLang="zh-CN" b="1" dirty="0">
                <a:latin typeface="+mn-ea"/>
              </a:rPr>
              <a:t>1,</a:t>
            </a:r>
            <a:r>
              <a:rPr lang="zh-CN" altLang="zh-CN" b="1" dirty="0">
                <a:latin typeface="+mn-ea"/>
              </a:rPr>
              <a:t>形参名</a:t>
            </a:r>
            <a:r>
              <a:rPr lang="en-US" altLang="zh-CN" b="1" dirty="0">
                <a:latin typeface="+mn-ea"/>
              </a:rPr>
              <a:t>2) {</a:t>
            </a:r>
            <a:endParaRPr lang="zh-CN" altLang="zh-CN" dirty="0">
              <a:latin typeface="+mn-ea"/>
            </a:endParaRPr>
          </a:p>
          <a:p>
            <a:pPr>
              <a:buFont typeface="Wingdings" panose="05000000000000000000" pitchFamily="2" charset="2"/>
              <a:buNone/>
            </a:pPr>
            <a:r>
              <a:rPr lang="zh-CN" altLang="zh-CN" b="1" dirty="0">
                <a:latin typeface="+mn-ea"/>
              </a:rPr>
              <a:t>函数体</a:t>
            </a:r>
            <a:endParaRPr lang="zh-CN" altLang="zh-CN" dirty="0">
              <a:latin typeface="+mn-ea"/>
            </a:endParaRPr>
          </a:p>
          <a:p>
            <a:pPr>
              <a:buFont typeface="Wingdings" panose="05000000000000000000" pitchFamily="2" charset="2"/>
              <a:buNone/>
            </a:pPr>
            <a:r>
              <a:rPr lang="en-US" altLang="zh-CN" b="1" dirty="0">
                <a:latin typeface="+mn-ea"/>
              </a:rPr>
              <a:t>}</a:t>
            </a:r>
            <a:r>
              <a:rPr lang="en-US"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例如，以下定义了有两个形参的加法函数：</a:t>
            </a:r>
          </a:p>
          <a:p>
            <a:endParaRPr lang="zh-CN" altLang="zh-CN" dirty="0" smtClean="0">
              <a:effectLst/>
              <a:latin typeface="+mn-ea"/>
            </a:endParaRPr>
          </a:p>
          <a:p>
            <a:pPr eaLnBrk="1" hangingPunct="1">
              <a:buFont typeface="Wingdings" panose="05000000000000000000" pitchFamily="2" charset="2"/>
              <a:buNone/>
            </a:pPr>
            <a:endParaRPr kumimoji="1" lang="en-US" altLang="zh-CN" b="1" dirty="0" smtClean="0">
              <a:effectLst/>
              <a:latin typeface="+mn-ea"/>
            </a:endParaRPr>
          </a:p>
        </p:txBody>
      </p:sp>
      <p:sp>
        <p:nvSpPr>
          <p:cNvPr id="93188" name="AutoShape 4"/>
          <p:cNvSpPr>
            <a:spLocks noChangeArrowheads="1"/>
          </p:cNvSpPr>
          <p:nvPr/>
        </p:nvSpPr>
        <p:spPr bwMode="gray">
          <a:xfrm>
            <a:off x="4154165" y="4653136"/>
            <a:ext cx="3240088" cy="13684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add(</a:t>
            </a:r>
            <a:r>
              <a:rPr kumimoji="1" lang="en-US" altLang="zh-CN" sz="2000" dirty="0" err="1">
                <a:solidFill>
                  <a:schemeClr val="accent2"/>
                </a:solidFill>
                <a:latin typeface="Arial" panose="020B0604020202020204" pitchFamily="34" charset="0"/>
              </a:rPr>
              <a:t>x,y</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let sum = x + y;</a:t>
            </a:r>
          </a:p>
          <a:p>
            <a:pPr algn="l" eaLnBrk="1" hangingPunct="1"/>
            <a:r>
              <a:rPr kumimoji="1" lang="en-US" altLang="zh-CN" sz="2000" dirty="0">
                <a:solidFill>
                  <a:schemeClr val="accent2"/>
                </a:solidFill>
                <a:latin typeface="Arial" panose="020B0604020202020204" pitchFamily="34" charset="0"/>
              </a:rPr>
              <a:t>    console.log(sum);</a:t>
            </a:r>
          </a:p>
          <a:p>
            <a:pPr algn="l" eaLnBrk="1" hangingPunct="1"/>
            <a:r>
              <a:rPr kumimoji="1" lang="en-US" altLang="zh-CN" sz="2000" dirty="0">
                <a:solidFill>
                  <a:schemeClr val="accent2"/>
                </a:solidFill>
                <a:latin typeface="Arial" panose="020B0604020202020204" pitchFamily="34" charset="0"/>
              </a:rPr>
              <a:t> }</a:t>
            </a:r>
          </a:p>
        </p:txBody>
      </p:sp>
    </p:spTree>
    <p:extLst>
      <p:ext uri="{BB962C8B-B14F-4D97-AF65-F5344CB8AC3E}">
        <p14:creationId xmlns:p14="http://schemas.microsoft.com/office/powerpoint/2010/main" val="4256879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94211" name="Rectangle 3"/>
          <p:cNvSpPr>
            <a:spLocks noGrp="1" noChangeArrowheads="1"/>
          </p:cNvSpPr>
          <p:nvPr>
            <p:ph type="body" idx="1"/>
          </p:nvPr>
        </p:nvSpPr>
        <p:spPr>
          <a:xfrm>
            <a:off x="1417861" y="787615"/>
            <a:ext cx="9577064" cy="3505481"/>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6.6.2  </a:t>
            </a:r>
            <a:r>
              <a:rPr kumimoji="1" lang="zh-CN" altLang="en-US" b="1" dirty="0" smtClean="0">
                <a:solidFill>
                  <a:schemeClr val="accent1"/>
                </a:solidFill>
                <a:effectLst/>
                <a:latin typeface="+mn-ea"/>
              </a:rPr>
              <a:t>函数参数</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a:latin typeface="+mn-ea"/>
              </a:rPr>
              <a:t>2.</a:t>
            </a:r>
            <a:r>
              <a:rPr lang="zh-CN" altLang="zh-CN" b="1" dirty="0">
                <a:latin typeface="+mn-ea"/>
              </a:rPr>
              <a:t>实参</a:t>
            </a:r>
          </a:p>
          <a:p>
            <a:pPr>
              <a:buFont typeface="Wingdings" panose="05000000000000000000" pitchFamily="2" charset="2"/>
              <a:buNone/>
            </a:pPr>
            <a:r>
              <a:rPr lang="zh-CN" altLang="zh-CN" dirty="0">
                <a:latin typeface="+mn-ea"/>
              </a:rPr>
              <a:t>实参是函数调用或函数自执行时，括号中传入的实际参数</a:t>
            </a:r>
            <a:r>
              <a:rPr lang="en-US" altLang="zh-CN" dirty="0">
                <a:latin typeface="+mn-ea"/>
              </a:rPr>
              <a:t>(</a:t>
            </a:r>
            <a:r>
              <a:rPr lang="zh-CN" altLang="zh-CN" dirty="0">
                <a:latin typeface="+mn-ea"/>
              </a:rPr>
              <a:t>即真正使用的变量值</a:t>
            </a:r>
            <a:r>
              <a:rPr lang="en-US" altLang="zh-CN" dirty="0">
                <a:latin typeface="+mn-ea"/>
              </a:rPr>
              <a:t>)</a:t>
            </a:r>
            <a:r>
              <a:rPr lang="zh-CN" altLang="zh-CN" dirty="0">
                <a:latin typeface="+mn-ea"/>
              </a:rPr>
              <a:t>。实参与形参的位置有一一对应的关系，多个实参用逗号隔开。实参使用的格式为：</a:t>
            </a:r>
          </a:p>
          <a:p>
            <a:pPr>
              <a:buFont typeface="Wingdings" panose="05000000000000000000" pitchFamily="2" charset="2"/>
              <a:buNone/>
            </a:pPr>
            <a:r>
              <a:rPr lang="en-US" altLang="zh-CN" dirty="0">
                <a:latin typeface="+mn-ea"/>
              </a:rPr>
              <a:t> </a:t>
            </a:r>
            <a:endParaRPr lang="zh-CN" altLang="zh-CN" dirty="0">
              <a:latin typeface="+mn-ea"/>
            </a:endParaRPr>
          </a:p>
          <a:p>
            <a:pPr>
              <a:buFont typeface="Wingdings" panose="05000000000000000000" pitchFamily="2" charset="2"/>
              <a:buNone/>
            </a:pPr>
            <a:r>
              <a:rPr lang="zh-CN" altLang="zh-CN" b="1" dirty="0">
                <a:latin typeface="+mn-ea"/>
              </a:rPr>
              <a:t>函数名</a:t>
            </a:r>
            <a:r>
              <a:rPr lang="en-US" altLang="zh-CN" b="1" dirty="0">
                <a:latin typeface="+mn-ea"/>
              </a:rPr>
              <a:t>(</a:t>
            </a:r>
            <a:r>
              <a:rPr lang="zh-CN" altLang="zh-CN" b="1" dirty="0">
                <a:latin typeface="+mn-ea"/>
              </a:rPr>
              <a:t>实参值</a:t>
            </a:r>
            <a:r>
              <a:rPr lang="en-US" altLang="zh-CN" b="1" dirty="0">
                <a:latin typeface="+mn-ea"/>
              </a:rPr>
              <a:t>1,</a:t>
            </a:r>
            <a:r>
              <a:rPr lang="zh-CN" altLang="zh-CN" b="1" dirty="0">
                <a:latin typeface="+mn-ea"/>
              </a:rPr>
              <a:t>实参值</a:t>
            </a:r>
            <a:r>
              <a:rPr lang="en-US" altLang="zh-CN" b="1" dirty="0">
                <a:latin typeface="+mn-ea"/>
              </a:rPr>
              <a:t>2) //</a:t>
            </a:r>
            <a:r>
              <a:rPr lang="zh-CN" altLang="zh-CN" b="1" dirty="0">
                <a:latin typeface="+mn-ea"/>
              </a:rPr>
              <a:t>多个实参间用逗号隔开，以此类推</a:t>
            </a:r>
            <a:endParaRPr lang="zh-CN" altLang="zh-CN" dirty="0">
              <a:latin typeface="+mn-ea"/>
            </a:endParaRPr>
          </a:p>
          <a:p>
            <a:pPr>
              <a:buFont typeface="Wingdings" panose="05000000000000000000" pitchFamily="2" charset="2"/>
              <a:buNone/>
            </a:pPr>
            <a:r>
              <a:rPr lang="en-US" altLang="zh-CN" dirty="0">
                <a:latin typeface="+mn-ea"/>
              </a:rPr>
              <a:t> </a:t>
            </a:r>
            <a:endParaRPr lang="zh-CN" altLang="zh-CN" dirty="0">
              <a:latin typeface="+mn-ea"/>
            </a:endParaRPr>
          </a:p>
          <a:p>
            <a:pPr>
              <a:buFont typeface="Wingdings" panose="05000000000000000000" pitchFamily="2" charset="2"/>
              <a:buNone/>
            </a:pPr>
            <a:r>
              <a:rPr lang="zh-CN" altLang="zh-CN" dirty="0">
                <a:latin typeface="+mn-ea"/>
              </a:rPr>
              <a:t>由于</a:t>
            </a:r>
            <a:r>
              <a:rPr lang="en-US" altLang="zh-CN" dirty="0">
                <a:latin typeface="+mn-ea"/>
              </a:rPr>
              <a:t>JavaScript</a:t>
            </a:r>
            <a:r>
              <a:rPr lang="zh-CN" altLang="zh-CN" dirty="0">
                <a:latin typeface="+mn-ea"/>
              </a:rPr>
              <a:t>的弱类型特点，可以用各种类型的数据作为实参的取值，还可以使用已赋值的变量，或一个表达式。</a:t>
            </a:r>
          </a:p>
          <a:p>
            <a:endParaRPr lang="zh-CN" altLang="zh-CN" dirty="0" smtClean="0">
              <a:effectLst/>
              <a:latin typeface="+mn-ea"/>
            </a:endParaRPr>
          </a:p>
          <a:p>
            <a:pPr eaLnBrk="1" hangingPunct="1">
              <a:buFont typeface="Wingdings" panose="05000000000000000000" pitchFamily="2" charset="2"/>
              <a:buNone/>
            </a:pPr>
            <a:endParaRPr kumimoji="1" lang="en-US" altLang="zh-CN" b="1" dirty="0" smtClean="0">
              <a:effectLst/>
              <a:latin typeface="+mn-ea"/>
            </a:endParaRPr>
          </a:p>
        </p:txBody>
      </p:sp>
      <p:sp>
        <p:nvSpPr>
          <p:cNvPr id="94212" name="AutoShape 4"/>
          <p:cNvSpPr>
            <a:spLocks noChangeArrowheads="1"/>
          </p:cNvSpPr>
          <p:nvPr/>
        </p:nvSpPr>
        <p:spPr bwMode="gray">
          <a:xfrm>
            <a:off x="3752453" y="4293096"/>
            <a:ext cx="4679950" cy="1871663"/>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add(</a:t>
            </a:r>
            <a:r>
              <a:rPr kumimoji="1" lang="en-US" altLang="zh-CN" sz="2000" dirty="0" err="1">
                <a:solidFill>
                  <a:schemeClr val="accent2"/>
                </a:solidFill>
                <a:latin typeface="Arial" panose="020B0604020202020204" pitchFamily="34" charset="0"/>
              </a:rPr>
              <a:t>x,y</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let sum = x + y;</a:t>
            </a:r>
          </a:p>
          <a:p>
            <a:pPr algn="l" eaLnBrk="1" hangingPunct="1"/>
            <a:r>
              <a:rPr kumimoji="1" lang="en-US" altLang="zh-CN" sz="2000" dirty="0">
                <a:solidFill>
                  <a:schemeClr val="accent2"/>
                </a:solidFill>
                <a:latin typeface="Arial" panose="020B0604020202020204" pitchFamily="34" charset="0"/>
              </a:rPr>
              <a:t>    console.log(sum);</a:t>
            </a:r>
          </a:p>
          <a:p>
            <a:pPr algn="l" eaLnBrk="1" hangingPunct="1"/>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a=5;</a:t>
            </a:r>
          </a:p>
          <a:p>
            <a:pPr algn="l" eaLnBrk="1" hangingPunct="1"/>
            <a:r>
              <a:rPr kumimoji="1" lang="en-US" altLang="zh-CN" sz="2000" dirty="0">
                <a:solidFill>
                  <a:schemeClr val="accent2"/>
                </a:solidFill>
                <a:latin typeface="Arial" panose="020B0604020202020204" pitchFamily="34" charset="0"/>
              </a:rPr>
              <a:t>add(a,6);  //</a:t>
            </a:r>
            <a:r>
              <a:rPr kumimoji="1" lang="zh-CN" altLang="en-US" sz="2000" dirty="0">
                <a:solidFill>
                  <a:schemeClr val="accent2"/>
                </a:solidFill>
                <a:latin typeface="Arial" panose="020B0604020202020204" pitchFamily="34" charset="0"/>
              </a:rPr>
              <a:t>实参</a:t>
            </a:r>
            <a:r>
              <a:rPr kumimoji="1" lang="en-US" altLang="zh-CN" sz="2000" dirty="0">
                <a:solidFill>
                  <a:schemeClr val="accent2"/>
                </a:solidFill>
                <a:latin typeface="Arial" panose="020B0604020202020204" pitchFamily="34" charset="0"/>
              </a:rPr>
              <a:t>a</a:t>
            </a:r>
            <a:r>
              <a:rPr kumimoji="1" lang="zh-CN" altLang="en-US" sz="2000" dirty="0">
                <a:solidFill>
                  <a:schemeClr val="accent2"/>
                </a:solidFill>
                <a:latin typeface="Arial" panose="020B0604020202020204" pitchFamily="34" charset="0"/>
              </a:rPr>
              <a:t>为已赋值的变量 </a:t>
            </a:r>
          </a:p>
        </p:txBody>
      </p:sp>
    </p:spTree>
    <p:extLst>
      <p:ext uri="{BB962C8B-B14F-4D97-AF65-F5344CB8AC3E}">
        <p14:creationId xmlns:p14="http://schemas.microsoft.com/office/powerpoint/2010/main" val="682938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a:latin typeface="+mj-ea"/>
              </a:rPr>
              <a:t>6.6  </a:t>
            </a:r>
            <a:r>
              <a:rPr lang="zh-CN" altLang="en-US" kern="1200">
                <a:latin typeface="+mj-ea"/>
              </a:rPr>
              <a:t>使用</a:t>
            </a:r>
            <a:r>
              <a:rPr lang="en-US" altLang="zh-CN" kern="1200">
                <a:latin typeface="+mj-ea"/>
              </a:rPr>
              <a:t>JavaScript</a:t>
            </a:r>
            <a:r>
              <a:rPr lang="zh-CN" altLang="en-US" kern="1200">
                <a:latin typeface="+mj-ea"/>
              </a:rPr>
              <a:t>函数</a:t>
            </a:r>
          </a:p>
        </p:txBody>
      </p:sp>
      <p:sp>
        <p:nvSpPr>
          <p:cNvPr id="95235" name="Rectangle 3"/>
          <p:cNvSpPr>
            <a:spLocks noGrp="1" noChangeArrowheads="1"/>
          </p:cNvSpPr>
          <p:nvPr>
            <p:ph type="body" idx="1"/>
          </p:nvPr>
        </p:nvSpPr>
        <p:spPr>
          <a:xfrm>
            <a:off x="1417861" y="836613"/>
            <a:ext cx="9505056" cy="1872307"/>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6.6.2  </a:t>
            </a:r>
            <a:r>
              <a:rPr kumimoji="1" lang="zh-CN" altLang="en-US" b="1" dirty="0" smtClean="0">
                <a:solidFill>
                  <a:schemeClr val="accent1"/>
                </a:solidFill>
                <a:effectLst/>
                <a:latin typeface="+mn-ea"/>
              </a:rPr>
              <a:t>函数参数</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a:latin typeface="+mn-ea"/>
              </a:rPr>
              <a:t>3.</a:t>
            </a:r>
            <a:r>
              <a:rPr lang="zh-CN" altLang="zh-CN" b="1" dirty="0">
                <a:latin typeface="+mn-ea"/>
              </a:rPr>
              <a:t>不定参</a:t>
            </a:r>
          </a:p>
          <a:p>
            <a:pPr>
              <a:buFont typeface="Wingdings" panose="05000000000000000000" pitchFamily="2" charset="2"/>
              <a:buNone/>
            </a:pPr>
            <a:r>
              <a:rPr lang="zh-CN" altLang="zh-CN" dirty="0">
                <a:latin typeface="+mn-ea"/>
              </a:rPr>
              <a:t>当要定义的函数参数不确定时，可以使用不定参。不定参的关键字是</a:t>
            </a:r>
            <a:r>
              <a:rPr lang="en-US" altLang="zh-CN" dirty="0">
                <a:solidFill>
                  <a:srgbClr val="FF0000"/>
                </a:solidFill>
                <a:latin typeface="+mn-ea"/>
              </a:rPr>
              <a:t>arguments</a:t>
            </a:r>
            <a:r>
              <a:rPr lang="zh-CN" altLang="zh-CN" dirty="0">
                <a:latin typeface="+mn-ea"/>
              </a:rPr>
              <a:t>，它不需要在函数后面的小括号添加形参，只需要在函数体中使用</a:t>
            </a:r>
            <a:r>
              <a:rPr lang="en-US" altLang="zh-CN" dirty="0">
                <a:latin typeface="+mn-ea"/>
              </a:rPr>
              <a:t>arguments</a:t>
            </a:r>
            <a:r>
              <a:rPr lang="zh-CN" altLang="zh-CN" dirty="0">
                <a:latin typeface="+mn-ea"/>
              </a:rPr>
              <a:t>对象加下标的方式即可取得实参。</a:t>
            </a: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en-US" altLang="zh-CN" dirty="0">
              <a:latin typeface="+mn-ea"/>
            </a:endParaRPr>
          </a:p>
          <a:p>
            <a:pPr>
              <a:buFont typeface="Wingdings" panose="05000000000000000000" pitchFamily="2" charset="2"/>
              <a:buNone/>
            </a:pPr>
            <a:endParaRPr lang="zh-CN" altLang="zh-CN" dirty="0">
              <a:latin typeface="+mn-ea"/>
            </a:endParaRPr>
          </a:p>
          <a:p>
            <a:endParaRPr lang="zh-CN" altLang="zh-CN" dirty="0" smtClean="0">
              <a:effectLst/>
              <a:latin typeface="+mn-ea"/>
            </a:endParaRPr>
          </a:p>
          <a:p>
            <a:pPr eaLnBrk="1" hangingPunct="1">
              <a:buFont typeface="Wingdings" panose="05000000000000000000" pitchFamily="2" charset="2"/>
              <a:buNone/>
            </a:pPr>
            <a:endParaRPr kumimoji="1" lang="en-US" altLang="zh-CN" b="1" dirty="0" smtClean="0">
              <a:effectLst/>
              <a:latin typeface="+mn-ea"/>
            </a:endParaRPr>
          </a:p>
        </p:txBody>
      </p:sp>
      <p:sp>
        <p:nvSpPr>
          <p:cNvPr id="95236" name="AutoShape 4"/>
          <p:cNvSpPr>
            <a:spLocks noChangeArrowheads="1"/>
          </p:cNvSpPr>
          <p:nvPr/>
        </p:nvSpPr>
        <p:spPr bwMode="gray">
          <a:xfrm>
            <a:off x="2209949" y="2924944"/>
            <a:ext cx="7488238" cy="3095625"/>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add(){</a:t>
            </a:r>
          </a:p>
          <a:p>
            <a:pPr algn="l" eaLnBrk="1" hangingPunct="1"/>
            <a:r>
              <a:rPr kumimoji="1" lang="en-US" altLang="zh-CN" sz="2000" dirty="0">
                <a:solidFill>
                  <a:schemeClr val="accent2"/>
                </a:solidFill>
                <a:latin typeface="Arial" panose="020B0604020202020204" pitchFamily="34" charset="0"/>
              </a:rPr>
              <a:t>  let sum=0;</a:t>
            </a:r>
          </a:p>
          <a:p>
            <a:pPr algn="l" eaLnBrk="1" hangingPunct="1"/>
            <a:r>
              <a:rPr kumimoji="1" lang="en-US" altLang="zh-CN" sz="2000" dirty="0">
                <a:solidFill>
                  <a:schemeClr val="accent2"/>
                </a:solidFill>
                <a:latin typeface="Arial" panose="020B0604020202020204" pitchFamily="34" charset="0"/>
              </a:rPr>
              <a:t>  let length=</a:t>
            </a:r>
            <a:r>
              <a:rPr kumimoji="1" lang="en-US" altLang="zh-CN" sz="2000" dirty="0" err="1">
                <a:solidFill>
                  <a:schemeClr val="accent2"/>
                </a:solidFill>
                <a:latin typeface="Arial" panose="020B0604020202020204" pitchFamily="34" charset="0"/>
              </a:rPr>
              <a:t>arguments.length</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for(let </a:t>
            </a:r>
            <a:r>
              <a:rPr kumimoji="1" lang="en-US" altLang="zh-CN" sz="2000" dirty="0" err="1">
                <a:solidFill>
                  <a:schemeClr val="accent2"/>
                </a:solidFill>
                <a:latin typeface="Arial" panose="020B0604020202020204" pitchFamily="34" charset="0"/>
              </a:rPr>
              <a:t>i</a:t>
            </a:r>
            <a:r>
              <a:rPr kumimoji="1" lang="en-US" altLang="zh-CN" sz="2000" dirty="0">
                <a:solidFill>
                  <a:schemeClr val="accent2"/>
                </a:solidFill>
                <a:latin typeface="Arial" panose="020B0604020202020204" pitchFamily="34" charset="0"/>
              </a:rPr>
              <a:t>=0;i&lt;</a:t>
            </a:r>
            <a:r>
              <a:rPr kumimoji="1" lang="en-US" altLang="zh-CN" sz="2000" dirty="0" err="1">
                <a:solidFill>
                  <a:schemeClr val="accent2"/>
                </a:solidFill>
                <a:latin typeface="Arial" panose="020B0604020202020204" pitchFamily="34" charset="0"/>
              </a:rPr>
              <a:t>length;i</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sum+=arguments[</a:t>
            </a:r>
            <a:r>
              <a:rPr kumimoji="1" lang="en-US" altLang="zh-CN" sz="2000" dirty="0" err="1">
                <a:solidFill>
                  <a:schemeClr val="accent2"/>
                </a:solidFill>
                <a:latin typeface="Arial" panose="020B0604020202020204" pitchFamily="34" charset="0"/>
              </a:rPr>
              <a:t>i</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  console.log(sum);</a:t>
            </a:r>
          </a:p>
          <a:p>
            <a:pPr algn="l" eaLnBrk="1" hangingPunct="1"/>
            <a:r>
              <a:rPr kumimoji="1" lang="en-US" altLang="zh-CN" sz="2000" dirty="0">
                <a:solidFill>
                  <a:schemeClr val="accent2"/>
                </a:solidFill>
                <a:latin typeface="Arial" panose="020B0604020202020204" pitchFamily="34" charset="0"/>
              </a:rPr>
              <a:t> } </a:t>
            </a:r>
          </a:p>
          <a:p>
            <a:pPr algn="l" eaLnBrk="1" hangingPunct="1"/>
            <a:r>
              <a:rPr kumimoji="1" lang="en-US" altLang="zh-CN" sz="2000" dirty="0">
                <a:solidFill>
                  <a:schemeClr val="accent2"/>
                </a:solidFill>
                <a:latin typeface="Arial" panose="020B0604020202020204" pitchFamily="34" charset="0"/>
              </a:rPr>
              <a:t> add(1,3,5,7,9);  //</a:t>
            </a:r>
            <a:r>
              <a:rPr kumimoji="1" lang="zh-CN" altLang="en-US" sz="2000" dirty="0">
                <a:solidFill>
                  <a:schemeClr val="accent2"/>
                </a:solidFill>
                <a:latin typeface="Arial" panose="020B0604020202020204" pitchFamily="34" charset="0"/>
              </a:rPr>
              <a:t>代码运行的结果是在</a:t>
            </a:r>
            <a:r>
              <a:rPr kumimoji="1" lang="en-US" altLang="zh-CN" sz="2000" dirty="0">
                <a:solidFill>
                  <a:schemeClr val="accent2"/>
                </a:solidFill>
                <a:latin typeface="Arial" panose="020B0604020202020204" pitchFamily="34" charset="0"/>
              </a:rPr>
              <a:t>Console</a:t>
            </a:r>
            <a:r>
              <a:rPr kumimoji="1" lang="zh-CN" altLang="en-US" sz="2000" dirty="0">
                <a:solidFill>
                  <a:schemeClr val="accent2"/>
                </a:solidFill>
                <a:latin typeface="Arial" panose="020B0604020202020204" pitchFamily="34" charset="0"/>
              </a:rPr>
              <a:t>面板中输出“</a:t>
            </a:r>
            <a:r>
              <a:rPr kumimoji="1" lang="en-US" altLang="zh-CN" sz="2000" dirty="0">
                <a:solidFill>
                  <a:schemeClr val="accent2"/>
                </a:solidFill>
                <a:latin typeface="Arial" panose="020B0604020202020204" pitchFamily="34" charset="0"/>
              </a:rPr>
              <a:t>25”</a:t>
            </a:r>
          </a:p>
        </p:txBody>
      </p:sp>
    </p:spTree>
    <p:extLst>
      <p:ext uri="{BB962C8B-B14F-4D97-AF65-F5344CB8AC3E}">
        <p14:creationId xmlns:p14="http://schemas.microsoft.com/office/powerpoint/2010/main" val="3900294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96259" name="Rectangle 3"/>
          <p:cNvSpPr>
            <a:spLocks noGrp="1" noChangeArrowheads="1"/>
          </p:cNvSpPr>
          <p:nvPr>
            <p:ph type="body" idx="1"/>
          </p:nvPr>
        </p:nvSpPr>
        <p:spPr>
          <a:xfrm>
            <a:off x="1261940" y="836613"/>
            <a:ext cx="9444953" cy="1080219"/>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6.6.3  </a:t>
            </a:r>
            <a:r>
              <a:rPr kumimoji="1" lang="zh-CN" altLang="en-US" b="1" dirty="0" smtClean="0">
                <a:solidFill>
                  <a:schemeClr val="accent1"/>
                </a:solidFill>
                <a:effectLst/>
                <a:latin typeface="+mn-ea"/>
              </a:rPr>
              <a:t>返回语句（</a:t>
            </a:r>
            <a:r>
              <a:rPr kumimoji="1" lang="en-US" altLang="zh-CN" b="1" dirty="0" smtClean="0">
                <a:solidFill>
                  <a:schemeClr val="accent1"/>
                </a:solidFill>
                <a:effectLst/>
                <a:latin typeface="+mn-ea"/>
              </a:rPr>
              <a:t>return</a:t>
            </a:r>
            <a:r>
              <a:rPr kumimoji="1" lang="zh-CN" altLang="en-US" b="1" dirty="0" smtClean="0">
                <a:solidFill>
                  <a:schemeClr val="accent1"/>
                </a:solidFill>
                <a:effectLst/>
                <a:latin typeface="+mn-ea"/>
              </a:rPr>
              <a:t>）</a:t>
            </a:r>
            <a:endParaRPr kumimoji="1" lang="en-US" altLang="zh-CN" b="1" dirty="0" smtClean="0">
              <a:solidFill>
                <a:schemeClr val="accent1"/>
              </a:solidFill>
              <a:effectLst/>
              <a:latin typeface="+mn-ea"/>
            </a:endParaRPr>
          </a:p>
          <a:p>
            <a:pPr>
              <a:buFont typeface="Wingdings" panose="05000000000000000000" pitchFamily="2" charset="2"/>
              <a:buNone/>
            </a:pPr>
            <a:r>
              <a:rPr lang="zh-CN" altLang="zh-CN" dirty="0" smtClean="0">
                <a:effectLst/>
                <a:latin typeface="+mn-ea"/>
              </a:rPr>
              <a:t>当需要函数产生一个返回值，并将该值返回调用它的地方，则可以通过使用</a:t>
            </a:r>
            <a:r>
              <a:rPr lang="en-US" altLang="zh-CN" dirty="0" smtClean="0">
                <a:effectLst/>
                <a:latin typeface="+mn-ea"/>
              </a:rPr>
              <a:t> return </a:t>
            </a:r>
            <a:r>
              <a:rPr lang="zh-CN" altLang="zh-CN" dirty="0" smtClean="0">
                <a:effectLst/>
                <a:latin typeface="+mn-ea"/>
              </a:rPr>
              <a:t>语句实现。在使用</a:t>
            </a:r>
            <a:r>
              <a:rPr lang="en-US" altLang="zh-CN" dirty="0" smtClean="0">
                <a:effectLst/>
                <a:latin typeface="+mn-ea"/>
              </a:rPr>
              <a:t> return </a:t>
            </a:r>
            <a:r>
              <a:rPr lang="zh-CN" altLang="zh-CN" dirty="0" smtClean="0">
                <a:effectLst/>
                <a:latin typeface="+mn-ea"/>
              </a:rPr>
              <a:t>语句时，函数会停止执行，并返回指定的值。</a:t>
            </a: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a:p>
            <a:pPr>
              <a:buFont typeface="Wingdings" panose="05000000000000000000" pitchFamily="2" charset="2"/>
              <a:buNone/>
            </a:pPr>
            <a:endParaRPr lang="en-US" altLang="zh-CN" dirty="0" smtClean="0">
              <a:effectLst/>
              <a:latin typeface="+mn-ea"/>
            </a:endParaRPr>
          </a:p>
        </p:txBody>
      </p:sp>
      <p:sp>
        <p:nvSpPr>
          <p:cNvPr id="96260" name="AutoShape 4"/>
          <p:cNvSpPr>
            <a:spLocks noChangeArrowheads="1"/>
          </p:cNvSpPr>
          <p:nvPr/>
        </p:nvSpPr>
        <p:spPr bwMode="gray">
          <a:xfrm>
            <a:off x="2421162" y="1988840"/>
            <a:ext cx="6408738" cy="3579812"/>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add(){</a:t>
            </a:r>
          </a:p>
          <a:p>
            <a:pPr algn="l" eaLnBrk="1" hangingPunct="1"/>
            <a:r>
              <a:rPr kumimoji="1" lang="en-US" altLang="zh-CN" sz="2000" dirty="0">
                <a:solidFill>
                  <a:schemeClr val="accent2"/>
                </a:solidFill>
                <a:latin typeface="Arial" panose="020B0604020202020204" pitchFamily="34" charset="0"/>
              </a:rPr>
              <a:t>     let sum=0;</a:t>
            </a:r>
          </a:p>
          <a:p>
            <a:pPr algn="l" eaLnBrk="1" hangingPunct="1"/>
            <a:r>
              <a:rPr kumimoji="1" lang="en-US" altLang="zh-CN" sz="2000" dirty="0">
                <a:solidFill>
                  <a:schemeClr val="accent2"/>
                </a:solidFill>
                <a:latin typeface="Arial" panose="020B0604020202020204" pitchFamily="34" charset="0"/>
              </a:rPr>
              <a:t>     let length=</a:t>
            </a:r>
            <a:r>
              <a:rPr kumimoji="1" lang="en-US" altLang="zh-CN" sz="2000" dirty="0" err="1">
                <a:solidFill>
                  <a:schemeClr val="accent2"/>
                </a:solidFill>
                <a:latin typeface="Arial" panose="020B0604020202020204" pitchFamily="34" charset="0"/>
              </a:rPr>
              <a:t>arguments.length</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for(let </a:t>
            </a:r>
            <a:r>
              <a:rPr kumimoji="1" lang="en-US" altLang="zh-CN" sz="2000" dirty="0" err="1">
                <a:solidFill>
                  <a:schemeClr val="accent2"/>
                </a:solidFill>
                <a:latin typeface="Arial" panose="020B0604020202020204" pitchFamily="34" charset="0"/>
              </a:rPr>
              <a:t>i</a:t>
            </a:r>
            <a:r>
              <a:rPr kumimoji="1" lang="en-US" altLang="zh-CN" sz="2000" dirty="0">
                <a:solidFill>
                  <a:schemeClr val="accent2"/>
                </a:solidFill>
                <a:latin typeface="Arial" panose="020B0604020202020204" pitchFamily="34" charset="0"/>
              </a:rPr>
              <a:t>=0;i&lt;</a:t>
            </a:r>
            <a:r>
              <a:rPr kumimoji="1" lang="en-US" altLang="zh-CN" sz="2000" dirty="0" err="1">
                <a:solidFill>
                  <a:schemeClr val="accent2"/>
                </a:solidFill>
                <a:latin typeface="Arial" panose="020B0604020202020204" pitchFamily="34" charset="0"/>
              </a:rPr>
              <a:t>length;i</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sum+=arguments[</a:t>
            </a:r>
            <a:r>
              <a:rPr kumimoji="1" lang="en-US" altLang="zh-CN" sz="2000" dirty="0" err="1">
                <a:solidFill>
                  <a:schemeClr val="accent2"/>
                </a:solidFill>
                <a:latin typeface="Arial" panose="020B0604020202020204" pitchFamily="34" charset="0"/>
              </a:rPr>
              <a:t>i</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a:t>
            </a:r>
          </a:p>
          <a:p>
            <a:pPr algn="l" eaLnBrk="1" hangingPunct="1"/>
            <a:r>
              <a:rPr kumimoji="1" lang="en-US" altLang="zh-CN" sz="2000" dirty="0">
                <a:solidFill>
                  <a:schemeClr val="accent2"/>
                </a:solidFill>
                <a:latin typeface="Arial" panose="020B0604020202020204" pitchFamily="34" charset="0"/>
              </a:rPr>
              <a:t>     return sum;</a:t>
            </a:r>
          </a:p>
          <a:p>
            <a:pPr algn="l" eaLnBrk="1" hangingPunct="1"/>
            <a:r>
              <a:rPr kumimoji="1" lang="en-US" altLang="zh-CN" sz="2000" dirty="0">
                <a:solidFill>
                  <a:schemeClr val="accent2"/>
                </a:solidFill>
                <a:latin typeface="Arial" panose="020B0604020202020204" pitchFamily="34" charset="0"/>
              </a:rPr>
              <a:t> } </a:t>
            </a:r>
          </a:p>
          <a:p>
            <a:pPr algn="l" eaLnBrk="1" hangingPunct="1"/>
            <a:r>
              <a:rPr kumimoji="1" lang="en-US" altLang="zh-CN" sz="2000" dirty="0">
                <a:solidFill>
                  <a:schemeClr val="accent2"/>
                </a:solidFill>
                <a:latin typeface="Arial" panose="020B0604020202020204" pitchFamily="34" charset="0"/>
              </a:rPr>
              <a:t> let result1=add(1,3,5,7,9);</a:t>
            </a:r>
          </a:p>
          <a:p>
            <a:pPr algn="l" eaLnBrk="1" hangingPunct="1"/>
            <a:r>
              <a:rPr kumimoji="1" lang="en-US" altLang="zh-CN" sz="2000" dirty="0">
                <a:solidFill>
                  <a:schemeClr val="accent2"/>
                </a:solidFill>
                <a:latin typeface="Arial" panose="020B0604020202020204" pitchFamily="34" charset="0"/>
              </a:rPr>
              <a:t> let result2=add(100,123,456);</a:t>
            </a:r>
          </a:p>
          <a:p>
            <a:pPr algn="l" eaLnBrk="1" hangingPunct="1"/>
            <a:r>
              <a:rPr kumimoji="1" lang="en-US" altLang="zh-CN" sz="2000" dirty="0">
                <a:solidFill>
                  <a:schemeClr val="accent2"/>
                </a:solidFill>
                <a:latin typeface="Arial" panose="020B0604020202020204" pitchFamily="34" charset="0"/>
              </a:rPr>
              <a:t> console.log(result1,result2);    //</a:t>
            </a:r>
            <a:r>
              <a:rPr kumimoji="1" lang="zh-CN" altLang="en-US" sz="2000" dirty="0">
                <a:solidFill>
                  <a:schemeClr val="accent2"/>
                </a:solidFill>
                <a:latin typeface="Arial" panose="020B0604020202020204" pitchFamily="34" charset="0"/>
              </a:rPr>
              <a:t>输出“</a:t>
            </a:r>
            <a:r>
              <a:rPr kumimoji="1" lang="en-US" altLang="zh-CN" sz="2000" dirty="0">
                <a:solidFill>
                  <a:schemeClr val="accent2"/>
                </a:solidFill>
                <a:latin typeface="Arial" panose="020B0604020202020204" pitchFamily="34" charset="0"/>
              </a:rPr>
              <a:t>25 679”</a:t>
            </a:r>
          </a:p>
        </p:txBody>
      </p:sp>
      <p:sp>
        <p:nvSpPr>
          <p:cNvPr id="2" name="矩形 1"/>
          <p:cNvSpPr/>
          <p:nvPr/>
        </p:nvSpPr>
        <p:spPr>
          <a:xfrm>
            <a:off x="1849909" y="5837739"/>
            <a:ext cx="7868102" cy="400110"/>
          </a:xfrm>
          <a:prstGeom prst="rect">
            <a:avLst/>
          </a:prstGeom>
        </p:spPr>
        <p:txBody>
          <a:bodyPr wrap="square">
            <a:spAutoFit/>
          </a:bodyPr>
          <a:lstStyle/>
          <a:p>
            <a:pPr>
              <a:buFont typeface="Wingdings" panose="05000000000000000000" pitchFamily="2" charset="2"/>
              <a:buNone/>
            </a:pPr>
            <a:r>
              <a:rPr lang="zh-CN" altLang="zh-CN" sz="2000" b="1" dirty="0">
                <a:solidFill>
                  <a:srgbClr val="FF0000"/>
                </a:solidFill>
                <a:latin typeface="+mn-ea"/>
                <a:ea typeface="+mn-ea"/>
              </a:rPr>
              <a:t>注意：</a:t>
            </a:r>
            <a:r>
              <a:rPr lang="zh-CN" altLang="zh-CN" sz="2000" dirty="0">
                <a:solidFill>
                  <a:srgbClr val="FF0000"/>
                </a:solidFill>
                <a:latin typeface="+mn-ea"/>
                <a:ea typeface="+mn-ea"/>
              </a:rPr>
              <a:t>函数</a:t>
            </a:r>
            <a:r>
              <a:rPr lang="en-US" altLang="zh-CN" sz="2000" dirty="0">
                <a:solidFill>
                  <a:srgbClr val="FF0000"/>
                </a:solidFill>
                <a:latin typeface="+mn-ea"/>
                <a:ea typeface="+mn-ea"/>
              </a:rPr>
              <a:t>return</a:t>
            </a:r>
            <a:r>
              <a:rPr lang="zh-CN" altLang="zh-CN" sz="2000" dirty="0">
                <a:solidFill>
                  <a:srgbClr val="FF0000"/>
                </a:solidFill>
                <a:latin typeface="+mn-ea"/>
                <a:ea typeface="+mn-ea"/>
              </a:rPr>
              <a:t>没有返回值的时候，返回的是</a:t>
            </a:r>
            <a:r>
              <a:rPr lang="en-US" altLang="zh-CN" sz="2000" dirty="0">
                <a:solidFill>
                  <a:srgbClr val="FF0000"/>
                </a:solidFill>
                <a:latin typeface="+mn-ea"/>
                <a:ea typeface="+mn-ea"/>
              </a:rPr>
              <a:t>undefined</a:t>
            </a:r>
            <a:endParaRPr kumimoji="1" lang="en-US" altLang="zh-CN" sz="2000" b="1" dirty="0">
              <a:solidFill>
                <a:srgbClr val="FF0000"/>
              </a:solidFill>
              <a:latin typeface="+mn-ea"/>
              <a:ea typeface="+mn-ea"/>
            </a:endParaRPr>
          </a:p>
        </p:txBody>
      </p:sp>
    </p:spTree>
    <p:extLst>
      <p:ext uri="{BB962C8B-B14F-4D97-AF65-F5344CB8AC3E}">
        <p14:creationId xmlns:p14="http://schemas.microsoft.com/office/powerpoint/2010/main" val="216429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97283" name="Rectangle 3"/>
          <p:cNvSpPr>
            <a:spLocks noGrp="1" noChangeArrowheads="1"/>
          </p:cNvSpPr>
          <p:nvPr>
            <p:ph type="body" idx="1"/>
          </p:nvPr>
        </p:nvSpPr>
        <p:spPr>
          <a:xfrm>
            <a:off x="1345853" y="836613"/>
            <a:ext cx="9433048" cy="4176563"/>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6.6.4  </a:t>
            </a:r>
            <a:r>
              <a:rPr kumimoji="1" lang="zh-CN" altLang="en-US" b="1" dirty="0" smtClean="0">
                <a:solidFill>
                  <a:schemeClr val="accent1"/>
                </a:solidFill>
                <a:effectLst/>
                <a:latin typeface="+mn-ea"/>
              </a:rPr>
              <a:t>变量的作用域</a:t>
            </a:r>
            <a:endParaRPr kumimoji="1" lang="en-US" altLang="zh-CN" b="1" dirty="0" smtClean="0">
              <a:solidFill>
                <a:schemeClr val="accent1"/>
              </a:solidFill>
              <a:effectLst/>
              <a:latin typeface="+mn-ea"/>
            </a:endParaRPr>
          </a:p>
          <a:p>
            <a:pPr eaLnBrk="1" hangingPunct="1">
              <a:buFont typeface="Wingdings" panose="05000000000000000000" pitchFamily="2" charset="2"/>
              <a:buNone/>
            </a:pPr>
            <a:r>
              <a:rPr lang="en-US" altLang="zh-CN" dirty="0" smtClean="0">
                <a:effectLst/>
                <a:latin typeface="+mn-ea"/>
              </a:rPr>
              <a:t>1.</a:t>
            </a:r>
            <a:r>
              <a:rPr lang="zh-CN" altLang="zh-CN" dirty="0" smtClean="0">
                <a:effectLst/>
                <a:latin typeface="+mn-ea"/>
              </a:rPr>
              <a:t>全局作用域和局部作用域</a:t>
            </a:r>
            <a:endParaRPr kumimoji="1" lang="en-US" altLang="zh-CN" b="1" dirty="0" smtClean="0">
              <a:solidFill>
                <a:schemeClr val="accent1"/>
              </a:solidFill>
              <a:effectLst/>
              <a:latin typeface="+mn-ea"/>
            </a:endParaRPr>
          </a:p>
          <a:p>
            <a:pPr eaLnBrk="1" hangingPunct="1">
              <a:buFont typeface="Arial" panose="020B0604020202020204" pitchFamily="34" charset="0"/>
              <a:buChar char="•"/>
            </a:pPr>
            <a:r>
              <a:rPr lang="zh-CN" altLang="zh-CN" dirty="0" smtClean="0">
                <a:effectLst/>
                <a:latin typeface="+mn-ea"/>
              </a:rPr>
              <a:t>在同一个网页文档中，所有</a:t>
            </a:r>
            <a:r>
              <a:rPr lang="fr-FR" altLang="zh-CN" dirty="0" smtClean="0">
                <a:effectLst/>
                <a:latin typeface="+mn-ea"/>
              </a:rPr>
              <a:t>&lt;script&gt;</a:t>
            </a:r>
            <a:r>
              <a:rPr lang="zh-CN" altLang="zh-CN" dirty="0" smtClean="0">
                <a:effectLst/>
                <a:latin typeface="+mn-ea"/>
              </a:rPr>
              <a:t>标签对的范围都属于全局作用域。</a:t>
            </a:r>
            <a:endParaRPr lang="en-US" altLang="zh-CN" dirty="0" smtClean="0">
              <a:effectLst/>
              <a:latin typeface="+mn-ea"/>
            </a:endParaRPr>
          </a:p>
          <a:p>
            <a:pPr eaLnBrk="1" hangingPunct="1">
              <a:buFont typeface="Arial" panose="020B0604020202020204" pitchFamily="34" charset="0"/>
              <a:buChar char="•"/>
            </a:pPr>
            <a:r>
              <a:rPr lang="zh-CN" altLang="zh-CN" dirty="0" smtClean="0">
                <a:effectLst/>
                <a:latin typeface="+mn-ea"/>
              </a:rPr>
              <a:t>在函数体之外，并在</a:t>
            </a:r>
            <a:r>
              <a:rPr lang="fr-FR" altLang="zh-CN" dirty="0" smtClean="0">
                <a:effectLst/>
                <a:latin typeface="+mn-ea"/>
              </a:rPr>
              <a:t>&lt;script&gt;</a:t>
            </a:r>
            <a:r>
              <a:rPr lang="zh-CN" altLang="zh-CN" dirty="0" smtClean="0">
                <a:effectLst/>
                <a:latin typeface="+mn-ea"/>
              </a:rPr>
              <a:t>标签内用</a:t>
            </a:r>
            <a:r>
              <a:rPr lang="en-US" altLang="zh-CN" dirty="0" err="1" smtClean="0">
                <a:effectLst/>
                <a:latin typeface="+mn-ea"/>
              </a:rPr>
              <a:t>var</a:t>
            </a:r>
            <a:r>
              <a:rPr lang="zh-CN" altLang="zh-CN" dirty="0" smtClean="0">
                <a:effectLst/>
                <a:latin typeface="+mn-ea"/>
              </a:rPr>
              <a:t>声明的变量就是全局变量。全局变量可以在包括其他作用域的全局作用域中被访问和修改。</a:t>
            </a:r>
            <a:endParaRPr lang="en-US" altLang="zh-CN" dirty="0" smtClean="0">
              <a:effectLst/>
              <a:latin typeface="+mn-ea"/>
            </a:endParaRPr>
          </a:p>
          <a:p>
            <a:pPr eaLnBrk="1" hangingPunct="1">
              <a:buFont typeface="Arial" panose="020B0604020202020204" pitchFamily="34" charset="0"/>
              <a:buChar char="•"/>
            </a:pPr>
            <a:r>
              <a:rPr lang="zh-CN" altLang="zh-CN" dirty="0" smtClean="0">
                <a:effectLst/>
                <a:latin typeface="+mn-ea"/>
              </a:rPr>
              <a:t>在</a:t>
            </a:r>
            <a:r>
              <a:rPr lang="en-US" altLang="zh-CN" dirty="0" smtClean="0">
                <a:effectLst/>
                <a:latin typeface="+mn-ea"/>
              </a:rPr>
              <a:t>ES5</a:t>
            </a:r>
            <a:r>
              <a:rPr lang="zh-CN" altLang="zh-CN" dirty="0" smtClean="0">
                <a:effectLst/>
                <a:latin typeface="+mn-ea"/>
              </a:rPr>
              <a:t>中，一个函数体就是一个新的局部作用域。</a:t>
            </a:r>
            <a:endParaRPr lang="en-US" altLang="zh-CN" dirty="0" smtClean="0">
              <a:effectLst/>
              <a:latin typeface="+mn-ea"/>
            </a:endParaRPr>
          </a:p>
          <a:p>
            <a:pPr eaLnBrk="1" hangingPunct="1">
              <a:buFont typeface="Arial" panose="020B0604020202020204" pitchFamily="34" charset="0"/>
              <a:buChar char="•"/>
            </a:pPr>
            <a:r>
              <a:rPr lang="zh-CN" altLang="zh-CN" dirty="0" smtClean="0">
                <a:effectLst/>
                <a:latin typeface="+mn-ea"/>
              </a:rPr>
              <a:t>函数内部用</a:t>
            </a:r>
            <a:r>
              <a:rPr lang="en-US" altLang="zh-CN" dirty="0" err="1" smtClean="0">
                <a:effectLst/>
                <a:latin typeface="+mn-ea"/>
              </a:rPr>
              <a:t>var</a:t>
            </a:r>
            <a:r>
              <a:rPr lang="zh-CN" altLang="zh-CN" dirty="0" smtClean="0">
                <a:effectLst/>
                <a:latin typeface="+mn-ea"/>
              </a:rPr>
              <a:t>定义的变量就是局部变量。局部变量的有效访问范围在当前函数所对应的局部作用域内。</a:t>
            </a:r>
            <a:endParaRPr lang="en-US" altLang="zh-CN" dirty="0" smtClean="0">
              <a:effectLst/>
              <a:latin typeface="+mn-ea"/>
            </a:endParaRPr>
          </a:p>
          <a:p>
            <a:pPr eaLnBrk="1" hangingPunct="1">
              <a:buFont typeface="Arial" panose="020B0604020202020204" pitchFamily="34" charset="0"/>
              <a:buChar char="•"/>
            </a:pPr>
            <a:endParaRPr lang="en-US" altLang="zh-CN" dirty="0" smtClean="0">
              <a:effectLst/>
              <a:latin typeface="+mn-ea"/>
            </a:endParaRPr>
          </a:p>
          <a:p>
            <a:pPr eaLnBrk="1" hangingPunct="1">
              <a:buFont typeface="Arial" panose="020B0604020202020204" pitchFamily="34" charset="0"/>
              <a:buChar char="•"/>
            </a:pPr>
            <a:r>
              <a:rPr lang="zh-CN" altLang="zh-CN" b="1" dirty="0" smtClean="0">
                <a:solidFill>
                  <a:srgbClr val="FF0000"/>
                </a:solidFill>
                <a:effectLst/>
                <a:latin typeface="+mn-ea"/>
              </a:rPr>
              <a:t>注意：</a:t>
            </a:r>
            <a:r>
              <a:rPr lang="zh-CN" altLang="zh-CN" dirty="0" smtClean="0">
                <a:solidFill>
                  <a:srgbClr val="FF0000"/>
                </a:solidFill>
                <a:effectLst/>
                <a:latin typeface="+mn-ea"/>
              </a:rPr>
              <a:t>在任意作用域中，如果不使用</a:t>
            </a:r>
            <a:r>
              <a:rPr lang="en-US" altLang="zh-CN" dirty="0" err="1" smtClean="0">
                <a:solidFill>
                  <a:srgbClr val="FF0000"/>
                </a:solidFill>
                <a:effectLst/>
                <a:latin typeface="+mn-ea"/>
              </a:rPr>
              <a:t>var</a:t>
            </a:r>
            <a:r>
              <a:rPr lang="zh-CN" altLang="zh-CN" dirty="0" smtClean="0">
                <a:solidFill>
                  <a:srgbClr val="FF0000"/>
                </a:solidFill>
                <a:effectLst/>
                <a:latin typeface="+mn-ea"/>
              </a:rPr>
              <a:t>关键字产生没有定义过的变量，则这个变量就相当于全局变量，但在实际开发不建议这样操作。</a:t>
            </a:r>
          </a:p>
          <a:p>
            <a:pPr eaLnBrk="1" hangingPunct="1">
              <a:buFont typeface="Arial" panose="020B0604020202020204" pitchFamily="34" charset="0"/>
              <a:buChar char="•"/>
            </a:pPr>
            <a:endParaRPr kumimoji="1" lang="en-US" altLang="zh-CN" b="1" dirty="0" smtClean="0">
              <a:effectLst/>
              <a:latin typeface="+mn-ea"/>
            </a:endParaRPr>
          </a:p>
        </p:txBody>
      </p:sp>
    </p:spTree>
    <p:extLst>
      <p:ext uri="{BB962C8B-B14F-4D97-AF65-F5344CB8AC3E}">
        <p14:creationId xmlns:p14="http://schemas.microsoft.com/office/powerpoint/2010/main" val="1905132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AutoShape 2"/>
          <p:cNvSpPr>
            <a:spLocks noChangeArrowheads="1"/>
          </p:cNvSpPr>
          <p:nvPr/>
        </p:nvSpPr>
        <p:spPr bwMode="gray">
          <a:xfrm>
            <a:off x="1597819" y="908721"/>
            <a:ext cx="8964612" cy="5184576"/>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en-US" sz="1600" dirty="0">
                <a:solidFill>
                  <a:schemeClr val="accent2"/>
                </a:solidFill>
                <a:latin typeface="Arial" panose="020B0604020202020204" pitchFamily="34" charset="0"/>
              </a:rPr>
              <a:t>&lt;!DOCTYPE html&gt;</a:t>
            </a:r>
          </a:p>
          <a:p>
            <a:pPr algn="l" eaLnBrk="1" hangingPunct="1"/>
            <a:r>
              <a:rPr kumimoji="1" lang="en-US" altLang="en-US" sz="1600" dirty="0">
                <a:solidFill>
                  <a:schemeClr val="accent2"/>
                </a:solidFill>
                <a:latin typeface="Arial" panose="020B0604020202020204" pitchFamily="34" charset="0"/>
              </a:rPr>
              <a:t>&lt;html&gt;</a:t>
            </a:r>
          </a:p>
          <a:p>
            <a:pPr algn="l" eaLnBrk="1" hangingPunct="1"/>
            <a:r>
              <a:rPr kumimoji="1" lang="en-US" altLang="en-US" sz="1600" dirty="0">
                <a:solidFill>
                  <a:schemeClr val="accent2"/>
                </a:solidFill>
                <a:latin typeface="Arial" panose="020B0604020202020204" pitchFamily="34" charset="0"/>
              </a:rPr>
              <a:t>&lt;head&gt;</a:t>
            </a:r>
          </a:p>
          <a:p>
            <a:pPr algn="l" eaLnBrk="1" hangingPunct="1"/>
            <a:r>
              <a:rPr kumimoji="1" lang="en-US" altLang="en-US" sz="1600" dirty="0">
                <a:solidFill>
                  <a:schemeClr val="accent2"/>
                </a:solidFill>
                <a:latin typeface="Arial" panose="020B0604020202020204" pitchFamily="34" charset="0"/>
              </a:rPr>
              <a:t>    &lt;meta charset="UTF-8"&gt;</a:t>
            </a:r>
          </a:p>
          <a:p>
            <a:pPr algn="l" eaLnBrk="1" hangingPunct="1"/>
            <a:r>
              <a:rPr kumimoji="1" lang="en-US" altLang="en-US" sz="1600" dirty="0">
                <a:solidFill>
                  <a:schemeClr val="accent2"/>
                </a:solidFill>
                <a:latin typeface="Arial" panose="020B0604020202020204" pitchFamily="34" charset="0"/>
              </a:rPr>
              <a:t>    &lt;title&gt;</a:t>
            </a:r>
            <a:r>
              <a:rPr kumimoji="1" lang="zh-CN" altLang="en-US" sz="1600" dirty="0">
                <a:solidFill>
                  <a:schemeClr val="accent2"/>
                </a:solidFill>
                <a:latin typeface="Arial" panose="020B0604020202020204" pitchFamily="34" charset="0"/>
              </a:rPr>
              <a:t>全局变量和局部变量</a:t>
            </a:r>
            <a:r>
              <a:rPr kumimoji="1" lang="en-US" altLang="zh-CN" sz="1600" dirty="0">
                <a:solidFill>
                  <a:schemeClr val="accent2"/>
                </a:solidFill>
                <a:latin typeface="Arial" panose="020B0604020202020204" pitchFamily="34" charset="0"/>
              </a:rPr>
              <a:t>&lt;/</a:t>
            </a:r>
            <a:r>
              <a:rPr kumimoji="1" lang="en-US" altLang="en-US" sz="1600" dirty="0">
                <a:solidFill>
                  <a:schemeClr val="accent2"/>
                </a:solidFill>
                <a:latin typeface="Arial" panose="020B0604020202020204" pitchFamily="34" charset="0"/>
              </a:rPr>
              <a:t>title&gt;</a:t>
            </a:r>
          </a:p>
          <a:p>
            <a:pPr algn="l" eaLnBrk="1" hangingPunct="1"/>
            <a:r>
              <a:rPr kumimoji="1" lang="en-US" altLang="en-US" sz="1600" dirty="0">
                <a:solidFill>
                  <a:schemeClr val="accent2"/>
                </a:solidFill>
                <a:latin typeface="Arial" panose="020B0604020202020204" pitchFamily="34" charset="0"/>
              </a:rPr>
              <a:t>    &lt;script type="text/</a:t>
            </a:r>
            <a:r>
              <a:rPr kumimoji="1" lang="en-US" altLang="en-US" sz="1600" dirty="0" err="1">
                <a:solidFill>
                  <a:schemeClr val="accent2"/>
                </a:solidFill>
                <a:latin typeface="Arial" panose="020B0604020202020204" pitchFamily="34" charset="0"/>
              </a:rPr>
              <a:t>javascript</a:t>
            </a:r>
            <a:r>
              <a:rPr kumimoji="1" lang="en-US" altLang="en-US" sz="1600" dirty="0">
                <a:solidFill>
                  <a:schemeClr val="accent2"/>
                </a:solidFill>
                <a:latin typeface="Arial" panose="020B0604020202020204" pitchFamily="34" charset="0"/>
              </a:rPr>
              <a:t>"&gt;</a:t>
            </a:r>
          </a:p>
          <a:p>
            <a:pPr algn="l" eaLnBrk="1" hangingPunct="1"/>
            <a:r>
              <a:rPr kumimoji="1" lang="en-US" altLang="en-US" sz="1600" dirty="0">
                <a:solidFill>
                  <a:schemeClr val="accent2"/>
                </a:solidFill>
                <a:latin typeface="Arial" panose="020B0604020202020204" pitchFamily="34" charset="0"/>
              </a:rPr>
              <a:t>        </a:t>
            </a:r>
            <a:r>
              <a:rPr kumimoji="1" lang="en-US" altLang="en-US" sz="1600" dirty="0" err="1">
                <a:solidFill>
                  <a:schemeClr val="accent2"/>
                </a:solidFill>
                <a:latin typeface="Arial" panose="020B0604020202020204" pitchFamily="34" charset="0"/>
              </a:rPr>
              <a:t>var</a:t>
            </a:r>
            <a:r>
              <a:rPr kumimoji="1" lang="en-US" altLang="en-US" sz="1600" dirty="0">
                <a:solidFill>
                  <a:schemeClr val="accent2"/>
                </a:solidFill>
                <a:latin typeface="Arial" panose="020B0604020202020204" pitchFamily="34" charset="0"/>
              </a:rPr>
              <a:t> </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 = "</a:t>
            </a:r>
            <a:r>
              <a:rPr kumimoji="1" lang="zh-CN" altLang="en-US" sz="1600" dirty="0">
                <a:solidFill>
                  <a:schemeClr val="accent2"/>
                </a:solidFill>
                <a:latin typeface="Arial" panose="020B0604020202020204" pitchFamily="34" charset="0"/>
              </a:rPr>
              <a:t>全局变量</a:t>
            </a:r>
            <a:r>
              <a:rPr kumimoji="1" lang="en-US" altLang="zh-CN" sz="1600" dirty="0">
                <a:solidFill>
                  <a:schemeClr val="accent2"/>
                </a:solidFill>
                <a:latin typeface="Arial" panose="020B0604020202020204" pitchFamily="34" charset="0"/>
              </a:rPr>
              <a:t>";</a:t>
            </a:r>
          </a:p>
          <a:p>
            <a:pPr algn="l" eaLnBrk="1" hangingPunct="1"/>
            <a:r>
              <a:rPr kumimoji="1" lang="en-US" altLang="zh-CN" sz="1600" dirty="0">
                <a:solidFill>
                  <a:schemeClr val="accent2"/>
                </a:solidFill>
                <a:latin typeface="Arial" panose="020B0604020202020204" pitchFamily="34" charset="0"/>
              </a:rPr>
              <a:t>        </a:t>
            </a:r>
            <a:r>
              <a:rPr kumimoji="1" lang="en-US" altLang="en-US" sz="1600" dirty="0">
                <a:solidFill>
                  <a:schemeClr val="accent2"/>
                </a:solidFill>
                <a:latin typeface="Arial" panose="020B0604020202020204" pitchFamily="34" charset="0"/>
              </a:rPr>
              <a:t>function show() {</a:t>
            </a:r>
          </a:p>
          <a:p>
            <a:pPr algn="l" eaLnBrk="1" hangingPunct="1"/>
            <a:r>
              <a:rPr kumimoji="1" lang="en-US" altLang="en-US" sz="1600" dirty="0">
                <a:solidFill>
                  <a:schemeClr val="accent2"/>
                </a:solidFill>
                <a:latin typeface="Arial" panose="020B0604020202020204" pitchFamily="34" charset="0"/>
              </a:rPr>
              <a:t>            </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 = "</a:t>
            </a:r>
            <a:r>
              <a:rPr kumimoji="1" lang="zh-CN" altLang="en-US" sz="1600" dirty="0">
                <a:solidFill>
                  <a:schemeClr val="accent2"/>
                </a:solidFill>
                <a:latin typeface="Arial" panose="020B0604020202020204" pitchFamily="34" charset="0"/>
              </a:rPr>
              <a:t>变量</a:t>
            </a:r>
            <a:r>
              <a:rPr kumimoji="1" lang="en-US" altLang="zh-CN" sz="1600" dirty="0">
                <a:solidFill>
                  <a:schemeClr val="accent2"/>
                </a:solidFill>
                <a:latin typeface="Arial" panose="020B0604020202020204" pitchFamily="34" charset="0"/>
              </a:rPr>
              <a:t>1"; //</a:t>
            </a:r>
            <a:r>
              <a:rPr kumimoji="1" lang="zh-CN" altLang="en-US" sz="1600" dirty="0">
                <a:solidFill>
                  <a:schemeClr val="accent2"/>
                </a:solidFill>
                <a:latin typeface="Arial" panose="020B0604020202020204" pitchFamily="34" charset="0"/>
              </a:rPr>
              <a:t>由于没有用</a:t>
            </a:r>
            <a:r>
              <a:rPr kumimoji="1" lang="en-US" altLang="en-US" sz="1600" dirty="0" err="1">
                <a:solidFill>
                  <a:schemeClr val="accent2"/>
                </a:solidFill>
                <a:latin typeface="Arial" panose="020B0604020202020204" pitchFamily="34" charset="0"/>
              </a:rPr>
              <a:t>var</a:t>
            </a:r>
            <a:r>
              <a:rPr kumimoji="1" lang="zh-CN" altLang="en-US" sz="1600" dirty="0">
                <a:solidFill>
                  <a:schemeClr val="accent2"/>
                </a:solidFill>
                <a:latin typeface="Arial" panose="020B0604020202020204" pitchFamily="34" charset="0"/>
              </a:rPr>
              <a:t>定义，全局变量</a:t>
            </a:r>
            <a:r>
              <a:rPr kumimoji="1" lang="en-US" altLang="en-US" sz="1600" dirty="0" err="1">
                <a:solidFill>
                  <a:schemeClr val="accent2"/>
                </a:solidFill>
                <a:latin typeface="Arial" panose="020B0604020202020204" pitchFamily="34" charset="0"/>
              </a:rPr>
              <a:t>msg</a:t>
            </a:r>
            <a:r>
              <a:rPr kumimoji="1" lang="zh-CN" altLang="en-US" sz="1600" dirty="0">
                <a:solidFill>
                  <a:schemeClr val="accent2"/>
                </a:solidFill>
                <a:latin typeface="Arial" panose="020B0604020202020204" pitchFamily="34" charset="0"/>
              </a:rPr>
              <a:t>的值被改变！</a:t>
            </a:r>
          </a:p>
          <a:p>
            <a:pPr algn="l" eaLnBrk="1" hangingPunct="1"/>
            <a:r>
              <a:rPr kumimoji="1" lang="zh-CN" altLang="en-US" sz="1600" dirty="0">
                <a:solidFill>
                  <a:schemeClr val="accent2"/>
                </a:solidFill>
                <a:latin typeface="Arial" panose="020B0604020202020204" pitchFamily="34" charset="0"/>
              </a:rPr>
              <a:t>            </a:t>
            </a:r>
            <a:r>
              <a:rPr kumimoji="1" lang="en-US" altLang="en-US" sz="1600" dirty="0" err="1">
                <a:solidFill>
                  <a:schemeClr val="accent2"/>
                </a:solidFill>
                <a:latin typeface="Arial" panose="020B0604020202020204" pitchFamily="34" charset="0"/>
              </a:rPr>
              <a:t>var</a:t>
            </a:r>
            <a:r>
              <a:rPr kumimoji="1" lang="en-US" altLang="en-US" sz="1600" dirty="0">
                <a:solidFill>
                  <a:schemeClr val="accent2"/>
                </a:solidFill>
                <a:latin typeface="Arial" panose="020B0604020202020204" pitchFamily="34" charset="0"/>
              </a:rPr>
              <a:t> msg2 = "</a:t>
            </a:r>
            <a:r>
              <a:rPr kumimoji="1" lang="zh-CN" altLang="en-US" sz="1600" dirty="0">
                <a:solidFill>
                  <a:schemeClr val="accent2"/>
                </a:solidFill>
                <a:latin typeface="Arial" panose="020B0604020202020204" pitchFamily="34" charset="0"/>
              </a:rPr>
              <a:t>变量</a:t>
            </a:r>
            <a:r>
              <a:rPr kumimoji="1" lang="en-US" altLang="zh-CN" sz="1600" dirty="0">
                <a:solidFill>
                  <a:schemeClr val="accent2"/>
                </a:solidFill>
                <a:latin typeface="Arial" panose="020B0604020202020204" pitchFamily="34" charset="0"/>
              </a:rPr>
              <a:t>2";</a:t>
            </a:r>
          </a:p>
          <a:p>
            <a:pPr algn="l" eaLnBrk="1" hangingPunct="1"/>
            <a:r>
              <a:rPr kumimoji="1" lang="en-US" altLang="zh-CN" sz="1600" dirty="0">
                <a:solidFill>
                  <a:schemeClr val="accent2"/>
                </a:solidFill>
                <a:latin typeface="Arial" panose="020B0604020202020204" pitchFamily="34" charset="0"/>
              </a:rPr>
              <a:t>            </a:t>
            </a:r>
            <a:r>
              <a:rPr kumimoji="1" lang="en-US" altLang="en-US" sz="1600" dirty="0">
                <a:solidFill>
                  <a:schemeClr val="accent2"/>
                </a:solidFill>
                <a:latin typeface="Arial" panose="020B0604020202020204" pitchFamily="34" charset="0"/>
              </a:rPr>
              <a:t>console.log("</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 + </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a:t>
            </a:r>
          </a:p>
          <a:p>
            <a:pPr algn="l" eaLnBrk="1" hangingPunct="1"/>
            <a:r>
              <a:rPr kumimoji="1" lang="en-US" altLang="en-US" sz="1600" dirty="0">
                <a:solidFill>
                  <a:schemeClr val="accent2"/>
                </a:solidFill>
                <a:latin typeface="Arial" panose="020B0604020202020204" pitchFamily="34" charset="0"/>
              </a:rPr>
              <a:t>            console.log("msg2=" + msg2);        }</a:t>
            </a:r>
          </a:p>
          <a:p>
            <a:pPr algn="l" eaLnBrk="1" hangingPunct="1"/>
            <a:r>
              <a:rPr kumimoji="1" lang="en-US" altLang="en-US" sz="1600" dirty="0">
                <a:solidFill>
                  <a:schemeClr val="accent2"/>
                </a:solidFill>
                <a:latin typeface="Arial" panose="020B0604020202020204" pitchFamily="34" charset="0"/>
              </a:rPr>
              <a:t>    &lt;/script&gt;</a:t>
            </a:r>
          </a:p>
          <a:p>
            <a:pPr algn="l" eaLnBrk="1" hangingPunct="1"/>
            <a:r>
              <a:rPr kumimoji="1" lang="en-US" altLang="en-US" sz="1600" dirty="0">
                <a:solidFill>
                  <a:schemeClr val="accent2"/>
                </a:solidFill>
                <a:latin typeface="Arial" panose="020B0604020202020204" pitchFamily="34" charset="0"/>
              </a:rPr>
              <a:t>&lt;/head&gt;</a:t>
            </a:r>
          </a:p>
          <a:p>
            <a:pPr algn="l" eaLnBrk="1" hangingPunct="1"/>
            <a:r>
              <a:rPr kumimoji="1" lang="en-US" altLang="en-US" sz="1600" dirty="0">
                <a:solidFill>
                  <a:schemeClr val="accent2"/>
                </a:solidFill>
                <a:latin typeface="Arial" panose="020B0604020202020204" pitchFamily="34" charset="0"/>
              </a:rPr>
              <a:t>&lt;body&gt;</a:t>
            </a:r>
          </a:p>
          <a:p>
            <a:pPr algn="l" eaLnBrk="1" hangingPunct="1"/>
            <a:r>
              <a:rPr kumimoji="1" lang="en-US" altLang="en-US" sz="1600" dirty="0">
                <a:solidFill>
                  <a:schemeClr val="accent2"/>
                </a:solidFill>
                <a:latin typeface="Arial" panose="020B0604020202020204" pitchFamily="34" charset="0"/>
              </a:rPr>
              <a:t>    &lt;script type="text/</a:t>
            </a:r>
            <a:r>
              <a:rPr kumimoji="1" lang="en-US" altLang="en-US" sz="1600" dirty="0" err="1">
                <a:solidFill>
                  <a:schemeClr val="accent2"/>
                </a:solidFill>
                <a:latin typeface="Arial" panose="020B0604020202020204" pitchFamily="34" charset="0"/>
              </a:rPr>
              <a:t>javascript</a:t>
            </a:r>
            <a:r>
              <a:rPr kumimoji="1" lang="en-US" altLang="en-US" sz="1600" dirty="0">
                <a:solidFill>
                  <a:schemeClr val="accent2"/>
                </a:solidFill>
                <a:latin typeface="Arial" panose="020B0604020202020204" pitchFamily="34" charset="0"/>
              </a:rPr>
              <a:t>"&gt;</a:t>
            </a:r>
          </a:p>
          <a:p>
            <a:pPr algn="l" eaLnBrk="1" hangingPunct="1"/>
            <a:r>
              <a:rPr kumimoji="1" lang="en-US" altLang="en-US" sz="1600" dirty="0">
                <a:solidFill>
                  <a:schemeClr val="accent2"/>
                </a:solidFill>
                <a:latin typeface="Arial" panose="020B0604020202020204" pitchFamily="34" charset="0"/>
              </a:rPr>
              <a:t>        show();</a:t>
            </a:r>
          </a:p>
          <a:p>
            <a:pPr algn="l" eaLnBrk="1" hangingPunct="1"/>
            <a:r>
              <a:rPr kumimoji="1" lang="en-US" altLang="en-US" sz="1600" dirty="0">
                <a:solidFill>
                  <a:schemeClr val="accent2"/>
                </a:solidFill>
                <a:latin typeface="Arial" panose="020B0604020202020204" pitchFamily="34" charset="0"/>
              </a:rPr>
              <a:t>        alert("</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 + </a:t>
            </a:r>
            <a:r>
              <a:rPr kumimoji="1" lang="en-US" altLang="en-US" sz="1600" dirty="0" err="1">
                <a:solidFill>
                  <a:schemeClr val="accent2"/>
                </a:solidFill>
                <a:latin typeface="Arial" panose="020B0604020202020204" pitchFamily="34" charset="0"/>
              </a:rPr>
              <a:t>msg</a:t>
            </a:r>
            <a:r>
              <a:rPr kumimoji="1" lang="en-US" altLang="en-US" sz="1600" dirty="0">
                <a:solidFill>
                  <a:schemeClr val="accent2"/>
                </a:solidFill>
                <a:latin typeface="Arial" panose="020B0604020202020204" pitchFamily="34" charset="0"/>
              </a:rPr>
              <a:t>);</a:t>
            </a:r>
          </a:p>
          <a:p>
            <a:pPr algn="l" eaLnBrk="1" hangingPunct="1"/>
            <a:r>
              <a:rPr kumimoji="1" lang="en-US" altLang="en-US" sz="1600" dirty="0">
                <a:solidFill>
                  <a:schemeClr val="accent2"/>
                </a:solidFill>
                <a:latin typeface="Arial" panose="020B0604020202020204" pitchFamily="34" charset="0"/>
              </a:rPr>
              <a:t>    &lt;/script&gt;</a:t>
            </a:r>
          </a:p>
          <a:p>
            <a:pPr algn="l" eaLnBrk="1" hangingPunct="1"/>
            <a:r>
              <a:rPr kumimoji="1" lang="en-US" altLang="en-US" sz="1600" dirty="0">
                <a:solidFill>
                  <a:schemeClr val="accent2"/>
                </a:solidFill>
                <a:latin typeface="Arial" panose="020B0604020202020204" pitchFamily="34" charset="0"/>
              </a:rPr>
              <a:t>&lt;/body&gt;</a:t>
            </a:r>
          </a:p>
          <a:p>
            <a:pPr algn="l" eaLnBrk="1" hangingPunct="1"/>
            <a:r>
              <a:rPr kumimoji="1" lang="en-US" altLang="en-US" sz="1600" dirty="0">
                <a:solidFill>
                  <a:schemeClr val="accent2"/>
                </a:solidFill>
                <a:latin typeface="Arial" panose="020B0604020202020204" pitchFamily="34" charset="0"/>
              </a:rPr>
              <a:t>&lt;/html&gt;</a:t>
            </a:r>
          </a:p>
        </p:txBody>
      </p:sp>
      <p:sp>
        <p:nvSpPr>
          <p:cNvPr id="3"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1027392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pic>
        <p:nvPicPr>
          <p:cNvPr id="5" name="图片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7901" y="836712"/>
            <a:ext cx="7716280"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a:spLocks noChangeArrowheads="1"/>
          </p:cNvSpPr>
          <p:nvPr/>
        </p:nvSpPr>
        <p:spPr bwMode="auto">
          <a:xfrm>
            <a:off x="3578101" y="5353758"/>
            <a:ext cx="392896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type="none" w="sm" len="sm"/>
                <a:tailEnd type="none" w="sm" len="sm"/>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lIns="92075" tIns="46038" rIns="92075" bIns="46038" anchor="ctr">
            <a:spAutoFit/>
          </a:bodyP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eaLnBrk="1" hangingPunct="1"/>
            <a:r>
              <a:rPr lang="zh-CN" altLang="zh-CN" sz="2000" b="0" dirty="0">
                <a:latin typeface="+mn-ea"/>
                <a:ea typeface="+mn-ea"/>
              </a:rPr>
              <a:t>图</a:t>
            </a:r>
            <a:r>
              <a:rPr lang="en-US" altLang="zh-CN" sz="2000" b="0" dirty="0">
                <a:latin typeface="+mn-ea"/>
                <a:ea typeface="+mn-ea"/>
              </a:rPr>
              <a:t>6-23 </a:t>
            </a:r>
            <a:r>
              <a:rPr lang="zh-CN" altLang="zh-CN" sz="2000" b="0" dirty="0">
                <a:latin typeface="+mn-ea"/>
                <a:ea typeface="+mn-ea"/>
              </a:rPr>
              <a:t>全局变量和局部变量示例</a:t>
            </a:r>
            <a:endParaRPr kumimoji="1" lang="zh-CN" altLang="en-US" sz="2000" b="0" dirty="0">
              <a:latin typeface="+mn-ea"/>
              <a:ea typeface="+mn-ea"/>
            </a:endParaRPr>
          </a:p>
        </p:txBody>
      </p:sp>
    </p:spTree>
    <p:extLst>
      <p:ext uri="{BB962C8B-B14F-4D97-AF65-F5344CB8AC3E}">
        <p14:creationId xmlns:p14="http://schemas.microsoft.com/office/powerpoint/2010/main" val="3845210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1228377" y="980729"/>
            <a:ext cx="9838555" cy="864096"/>
          </a:xfrm>
        </p:spPr>
        <p:txBody>
          <a:bodyPr/>
          <a:lstStyle/>
          <a:p>
            <a:pPr marL="0" indent="0">
              <a:buNone/>
            </a:pPr>
            <a:r>
              <a:rPr lang="zh-CN" altLang="zh-CN" dirty="0" smtClean="0">
                <a:effectLst/>
                <a:latin typeface="+mn-ea"/>
              </a:rPr>
              <a:t>【例</a:t>
            </a:r>
            <a:r>
              <a:rPr lang="en-US" altLang="zh-CN" dirty="0" smtClean="0">
                <a:effectLst/>
                <a:latin typeface="+mn-ea"/>
              </a:rPr>
              <a:t>6-34</a:t>
            </a:r>
            <a:r>
              <a:rPr lang="zh-CN" altLang="zh-CN" dirty="0" smtClean="0">
                <a:effectLst/>
                <a:latin typeface="+mn-ea"/>
              </a:rPr>
              <a:t>】修改例</a:t>
            </a:r>
            <a:r>
              <a:rPr lang="en-US" altLang="zh-CN" dirty="0" smtClean="0">
                <a:effectLst/>
                <a:latin typeface="+mn-ea"/>
              </a:rPr>
              <a:t>6-33</a:t>
            </a:r>
            <a:r>
              <a:rPr lang="zh-CN" altLang="zh-CN" dirty="0" smtClean="0">
                <a:effectLst/>
                <a:latin typeface="+mn-ea"/>
              </a:rPr>
              <a:t>，在</a:t>
            </a:r>
            <a:r>
              <a:rPr lang="en-US" altLang="zh-CN" dirty="0" smtClean="0">
                <a:effectLst/>
                <a:latin typeface="+mn-ea"/>
              </a:rPr>
              <a:t>show()</a:t>
            </a:r>
            <a:r>
              <a:rPr lang="zh-CN" altLang="zh-CN" dirty="0" smtClean="0">
                <a:effectLst/>
                <a:latin typeface="+mn-ea"/>
              </a:rPr>
              <a:t>函数内最后增加对</a:t>
            </a:r>
            <a:r>
              <a:rPr lang="en-US" altLang="zh-CN" dirty="0" err="1" smtClean="0">
                <a:effectLst/>
                <a:latin typeface="+mn-ea"/>
              </a:rPr>
              <a:t>msg</a:t>
            </a:r>
            <a:r>
              <a:rPr lang="zh-CN" altLang="zh-CN" dirty="0" smtClean="0">
                <a:effectLst/>
                <a:latin typeface="+mn-ea"/>
              </a:rPr>
              <a:t>变量的声明，其他主体内容不变。即函数的代码改为：</a:t>
            </a:r>
            <a:endParaRPr kumimoji="1" lang="en-US" altLang="zh-CN" b="1" dirty="0" smtClean="0">
              <a:effectLst/>
              <a:latin typeface="+mn-ea"/>
            </a:endParaRPr>
          </a:p>
        </p:txBody>
      </p:sp>
      <p:sp>
        <p:nvSpPr>
          <p:cNvPr id="100355" name="AutoShape 4"/>
          <p:cNvSpPr>
            <a:spLocks noChangeArrowheads="1"/>
          </p:cNvSpPr>
          <p:nvPr/>
        </p:nvSpPr>
        <p:spPr bwMode="gray">
          <a:xfrm>
            <a:off x="1057821" y="2492896"/>
            <a:ext cx="4248472" cy="22098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dirty="0">
                <a:solidFill>
                  <a:schemeClr val="accent2"/>
                </a:solidFill>
                <a:latin typeface="Arial" panose="020B0604020202020204" pitchFamily="34" charset="0"/>
              </a:rPr>
              <a:t>function show() {</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msg</a:t>
            </a:r>
            <a:r>
              <a:rPr kumimoji="1" lang="en-US" altLang="zh-CN" sz="2000" dirty="0">
                <a:solidFill>
                  <a:schemeClr val="accent2"/>
                </a:solidFill>
                <a:latin typeface="Arial" panose="020B0604020202020204" pitchFamily="34" charset="0"/>
              </a:rPr>
              <a:t> = "</a:t>
            </a:r>
            <a:r>
              <a:rPr kumimoji="1" lang="zh-CN" altLang="en-US" sz="2000" dirty="0">
                <a:solidFill>
                  <a:schemeClr val="accent2"/>
                </a:solidFill>
                <a:latin typeface="Arial" panose="020B0604020202020204" pitchFamily="34" charset="0"/>
              </a:rPr>
              <a:t>变量</a:t>
            </a:r>
            <a:r>
              <a:rPr kumimoji="1" lang="en-US" altLang="zh-CN" sz="2000" dirty="0">
                <a:solidFill>
                  <a:schemeClr val="accent2"/>
                </a:solidFill>
                <a:latin typeface="Arial" panose="020B0604020202020204" pitchFamily="34" charset="0"/>
              </a:rPr>
              <a:t>1";</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chemeClr val="accent2"/>
                </a:solidFill>
                <a:latin typeface="Arial" panose="020B0604020202020204" pitchFamily="34" charset="0"/>
              </a:rPr>
              <a:t>var</a:t>
            </a:r>
            <a:r>
              <a:rPr kumimoji="1" lang="en-US" altLang="zh-CN" sz="2000" dirty="0">
                <a:solidFill>
                  <a:schemeClr val="accent2"/>
                </a:solidFill>
                <a:latin typeface="Arial" panose="020B0604020202020204" pitchFamily="34" charset="0"/>
              </a:rPr>
              <a:t> msg2 = "</a:t>
            </a:r>
            <a:r>
              <a:rPr kumimoji="1" lang="zh-CN" altLang="en-US" sz="2000" dirty="0">
                <a:solidFill>
                  <a:schemeClr val="accent2"/>
                </a:solidFill>
                <a:latin typeface="Arial" panose="020B0604020202020204" pitchFamily="34" charset="0"/>
              </a:rPr>
              <a:t>变量</a:t>
            </a:r>
            <a:r>
              <a:rPr kumimoji="1" lang="en-US" altLang="zh-CN" sz="2000" dirty="0">
                <a:solidFill>
                  <a:schemeClr val="accent2"/>
                </a:solidFill>
                <a:latin typeface="Arial" panose="020B0604020202020204" pitchFamily="34" charset="0"/>
              </a:rPr>
              <a:t>2";</a:t>
            </a:r>
          </a:p>
          <a:p>
            <a:pPr algn="l" eaLnBrk="1" hangingPunct="1"/>
            <a:r>
              <a:rPr kumimoji="1" lang="en-US" altLang="zh-CN" sz="2000" dirty="0">
                <a:solidFill>
                  <a:schemeClr val="accent2"/>
                </a:solidFill>
                <a:latin typeface="Arial" panose="020B0604020202020204" pitchFamily="34" charset="0"/>
              </a:rPr>
              <a:t>    console.log("</a:t>
            </a:r>
            <a:r>
              <a:rPr kumimoji="1" lang="en-US" altLang="zh-CN" sz="2000" dirty="0" err="1">
                <a:solidFill>
                  <a:schemeClr val="accent2"/>
                </a:solidFill>
                <a:latin typeface="Arial" panose="020B0604020202020204" pitchFamily="34" charset="0"/>
              </a:rPr>
              <a:t>msg</a:t>
            </a:r>
            <a:r>
              <a:rPr kumimoji="1" lang="en-US" altLang="zh-CN" sz="2000" dirty="0">
                <a:solidFill>
                  <a:schemeClr val="accent2"/>
                </a:solidFill>
                <a:latin typeface="Arial" panose="020B0604020202020204" pitchFamily="34" charset="0"/>
              </a:rPr>
              <a:t>=" + </a:t>
            </a:r>
            <a:r>
              <a:rPr kumimoji="1" lang="en-US" altLang="zh-CN" sz="2000" dirty="0" err="1">
                <a:solidFill>
                  <a:schemeClr val="accent2"/>
                </a:solidFill>
                <a:latin typeface="Arial" panose="020B0604020202020204" pitchFamily="34" charset="0"/>
              </a:rPr>
              <a:t>msg</a:t>
            </a:r>
            <a:r>
              <a:rPr kumimoji="1" lang="en-US" altLang="zh-CN" sz="2000" dirty="0">
                <a:solidFill>
                  <a:schemeClr val="accent2"/>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    console.log("msg2=" + msg2);</a:t>
            </a:r>
          </a:p>
          <a:p>
            <a:pPr algn="l" eaLnBrk="1" hangingPunct="1"/>
            <a:r>
              <a:rPr kumimoji="1" lang="en-US" altLang="zh-CN" sz="2000" dirty="0">
                <a:solidFill>
                  <a:schemeClr val="accent2"/>
                </a:solidFill>
                <a:latin typeface="Arial" panose="020B0604020202020204" pitchFamily="34" charset="0"/>
              </a:rPr>
              <a:t>    </a:t>
            </a:r>
            <a:r>
              <a:rPr kumimoji="1" lang="en-US" altLang="zh-CN" sz="2000" dirty="0" err="1">
                <a:solidFill>
                  <a:srgbClr val="FF0000"/>
                </a:solidFill>
                <a:latin typeface="Arial" panose="020B0604020202020204" pitchFamily="34" charset="0"/>
              </a:rPr>
              <a:t>var</a:t>
            </a:r>
            <a:r>
              <a:rPr kumimoji="1" lang="en-US" altLang="zh-CN" sz="2000" dirty="0">
                <a:solidFill>
                  <a:srgbClr val="FF0000"/>
                </a:solidFill>
                <a:latin typeface="Arial" panose="020B0604020202020204" pitchFamily="34" charset="0"/>
              </a:rPr>
              <a:t> </a:t>
            </a:r>
            <a:r>
              <a:rPr kumimoji="1" lang="en-US" altLang="zh-CN" sz="2000" dirty="0" err="1">
                <a:solidFill>
                  <a:srgbClr val="FF0000"/>
                </a:solidFill>
                <a:latin typeface="Arial" panose="020B0604020202020204" pitchFamily="34" charset="0"/>
              </a:rPr>
              <a:t>msg</a:t>
            </a:r>
            <a:r>
              <a:rPr kumimoji="1" lang="en-US" altLang="zh-CN" sz="2000" dirty="0">
                <a:solidFill>
                  <a:srgbClr val="FF0000"/>
                </a:solidFill>
                <a:latin typeface="Arial" panose="020B0604020202020204" pitchFamily="34" charset="0"/>
              </a:rPr>
              <a:t>;</a:t>
            </a:r>
          </a:p>
          <a:p>
            <a:pPr algn="l" eaLnBrk="1" hangingPunct="1"/>
            <a:r>
              <a:rPr kumimoji="1" lang="en-US" altLang="zh-CN" sz="2000" dirty="0">
                <a:solidFill>
                  <a:schemeClr val="accent2"/>
                </a:solidFill>
                <a:latin typeface="Arial" panose="020B0604020202020204" pitchFamily="34" charset="0"/>
              </a:rPr>
              <a:t>}</a:t>
            </a:r>
          </a:p>
        </p:txBody>
      </p:sp>
      <p:pic>
        <p:nvPicPr>
          <p:cNvPr id="10035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317" y="2204864"/>
            <a:ext cx="5334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3286237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idx="1"/>
          </p:nvPr>
        </p:nvSpPr>
        <p:spPr>
          <a:xfrm>
            <a:off x="1273845" y="908720"/>
            <a:ext cx="9505056" cy="864096"/>
          </a:xfrm>
        </p:spPr>
        <p:txBody>
          <a:bodyPr/>
          <a:lstStyle/>
          <a:p>
            <a:pPr marL="0" indent="0">
              <a:buNone/>
            </a:pPr>
            <a:r>
              <a:rPr lang="zh-CN" altLang="zh-CN" dirty="0" smtClean="0">
                <a:effectLst/>
                <a:latin typeface="+mn-ea"/>
              </a:rPr>
              <a:t>【例</a:t>
            </a:r>
            <a:r>
              <a:rPr lang="en-US" altLang="zh-CN" dirty="0" smtClean="0">
                <a:effectLst/>
                <a:latin typeface="+mn-ea"/>
              </a:rPr>
              <a:t>6-35</a:t>
            </a:r>
            <a:r>
              <a:rPr lang="zh-CN" altLang="zh-CN" dirty="0" smtClean="0">
                <a:effectLst/>
                <a:latin typeface="+mn-ea"/>
              </a:rPr>
              <a:t>】修改例</a:t>
            </a:r>
            <a:r>
              <a:rPr lang="en-US" altLang="zh-CN" dirty="0" smtClean="0">
                <a:effectLst/>
                <a:latin typeface="+mn-ea"/>
              </a:rPr>
              <a:t>6-34</a:t>
            </a:r>
            <a:r>
              <a:rPr lang="zh-CN" altLang="zh-CN" dirty="0" smtClean="0">
                <a:effectLst/>
                <a:latin typeface="+mn-ea"/>
              </a:rPr>
              <a:t>，在</a:t>
            </a:r>
            <a:r>
              <a:rPr lang="en-US" altLang="zh-CN" dirty="0" smtClean="0">
                <a:effectLst/>
                <a:latin typeface="+mn-ea"/>
              </a:rPr>
              <a:t>show()</a:t>
            </a:r>
            <a:r>
              <a:rPr lang="zh-CN" altLang="zh-CN" dirty="0" smtClean="0">
                <a:effectLst/>
                <a:latin typeface="+mn-ea"/>
              </a:rPr>
              <a:t>函数内删除第一行</a:t>
            </a:r>
            <a:r>
              <a:rPr lang="en-US" altLang="zh-CN" dirty="0" err="1" smtClean="0">
                <a:effectLst/>
                <a:latin typeface="+mn-ea"/>
              </a:rPr>
              <a:t>msg</a:t>
            </a:r>
            <a:r>
              <a:rPr lang="zh-CN" altLang="zh-CN" dirty="0" smtClean="0">
                <a:effectLst/>
                <a:latin typeface="+mn-ea"/>
              </a:rPr>
              <a:t>变量的赋值，其他内容不变。即函数的代码改为：</a:t>
            </a:r>
            <a:endParaRPr kumimoji="1" lang="en-US" altLang="zh-CN" b="1" dirty="0" smtClean="0">
              <a:effectLst/>
              <a:latin typeface="+mn-ea"/>
            </a:endParaRPr>
          </a:p>
        </p:txBody>
      </p:sp>
      <p:sp>
        <p:nvSpPr>
          <p:cNvPr id="101379" name="AutoShape 4"/>
          <p:cNvSpPr>
            <a:spLocks noChangeArrowheads="1"/>
          </p:cNvSpPr>
          <p:nvPr/>
        </p:nvSpPr>
        <p:spPr bwMode="gray">
          <a:xfrm>
            <a:off x="1362869" y="2492896"/>
            <a:ext cx="4752975" cy="2108200"/>
          </a:xfrm>
          <a:prstGeom prst="roundRect">
            <a:avLst>
              <a:gd name="adj" fmla="val 4639"/>
            </a:avLst>
          </a:prstGeom>
          <a:gradFill rotWithShape="1">
            <a:gsLst>
              <a:gs pos="0">
                <a:srgbClr val="FDFDFD"/>
              </a:gs>
              <a:gs pos="100000">
                <a:srgbClr val="D7D7D7"/>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eaLnBrk="0" hangingPunct="0">
              <a:defRPr sz="3600" b="1">
                <a:solidFill>
                  <a:schemeClr val="tx1"/>
                </a:solidFill>
                <a:latin typeface="Franklin Gothic Medium" panose="020B0603020102020204" pitchFamily="34" charset="0"/>
                <a:ea typeface="宋体" panose="02010600030101010101" pitchFamily="2" charset="-122"/>
              </a:defRPr>
            </a:lvl1pPr>
            <a:lvl2pPr marL="742950" indent="-285750" eaLnBrk="0" hangingPunct="0">
              <a:defRPr sz="3600" b="1">
                <a:solidFill>
                  <a:schemeClr val="tx1"/>
                </a:solidFill>
                <a:latin typeface="Franklin Gothic Medium" panose="020B0603020102020204" pitchFamily="34" charset="0"/>
                <a:ea typeface="宋体" panose="02010600030101010101" pitchFamily="2" charset="-122"/>
              </a:defRPr>
            </a:lvl2pPr>
            <a:lvl3pPr marL="1143000" indent="-228600" eaLnBrk="0" hangingPunct="0">
              <a:defRPr sz="3600" b="1">
                <a:solidFill>
                  <a:schemeClr val="tx1"/>
                </a:solidFill>
                <a:latin typeface="Franklin Gothic Medium" panose="020B0603020102020204" pitchFamily="34" charset="0"/>
                <a:ea typeface="宋体" panose="02010600030101010101" pitchFamily="2" charset="-122"/>
              </a:defRPr>
            </a:lvl3pPr>
            <a:lvl4pPr marL="1600200" indent="-228600" eaLnBrk="0" hangingPunct="0">
              <a:defRPr sz="3600" b="1">
                <a:solidFill>
                  <a:schemeClr val="tx1"/>
                </a:solidFill>
                <a:latin typeface="Franklin Gothic Medium" panose="020B0603020102020204" pitchFamily="34" charset="0"/>
                <a:ea typeface="宋体" panose="02010600030101010101" pitchFamily="2" charset="-122"/>
              </a:defRPr>
            </a:lvl4pPr>
            <a:lvl5pPr marL="2057400" indent="-228600" eaLnBrk="0" hangingPunct="0">
              <a:defRPr sz="3600" b="1">
                <a:solidFill>
                  <a:schemeClr val="tx1"/>
                </a:solidFill>
                <a:latin typeface="Franklin Gothic Medium" panose="020B0603020102020204" pitchFamily="34" charset="0"/>
                <a:ea typeface="宋体" panose="02010600030101010101" pitchFamily="2" charset="-122"/>
              </a:defRPr>
            </a:lvl5pPr>
            <a:lvl6pPr marL="25146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6pPr>
            <a:lvl7pPr marL="29718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7pPr>
            <a:lvl8pPr marL="34290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8pPr>
            <a:lvl9pPr marL="3886200" indent="-228600" algn="ctr" eaLnBrk="0" fontAlgn="base" hangingPunct="0">
              <a:spcBef>
                <a:spcPct val="0"/>
              </a:spcBef>
              <a:spcAft>
                <a:spcPct val="0"/>
              </a:spcAft>
              <a:defRPr sz="3600" b="1">
                <a:solidFill>
                  <a:schemeClr val="tx1"/>
                </a:solidFill>
                <a:latin typeface="Franklin Gothic Medium" panose="020B0603020102020204" pitchFamily="34" charset="0"/>
                <a:ea typeface="宋体" panose="02010600030101010101" pitchFamily="2" charset="-122"/>
              </a:defRPr>
            </a:lvl9pPr>
          </a:lstStyle>
          <a:p>
            <a:pPr algn="l" eaLnBrk="1" hangingPunct="1"/>
            <a:r>
              <a:rPr kumimoji="1" lang="en-US" altLang="zh-CN" sz="2000">
                <a:solidFill>
                  <a:schemeClr val="accent2"/>
                </a:solidFill>
                <a:latin typeface="Arial" panose="020B0604020202020204" pitchFamily="34" charset="0"/>
              </a:rPr>
              <a:t>function show() {    </a:t>
            </a:r>
          </a:p>
          <a:p>
            <a:pPr algn="l" eaLnBrk="1" hangingPunct="1"/>
            <a:r>
              <a:rPr kumimoji="1" lang="en-US" altLang="zh-CN" sz="2000">
                <a:solidFill>
                  <a:schemeClr val="accent2"/>
                </a:solidFill>
                <a:latin typeface="Arial" panose="020B0604020202020204" pitchFamily="34" charset="0"/>
              </a:rPr>
              <a:t>    var msg2 = "</a:t>
            </a:r>
            <a:r>
              <a:rPr kumimoji="1" lang="zh-CN" altLang="en-US" sz="2000">
                <a:solidFill>
                  <a:schemeClr val="accent2"/>
                </a:solidFill>
                <a:latin typeface="Arial" panose="020B0604020202020204" pitchFamily="34" charset="0"/>
              </a:rPr>
              <a:t>变量</a:t>
            </a:r>
            <a:r>
              <a:rPr kumimoji="1" lang="en-US" altLang="zh-CN" sz="2000">
                <a:solidFill>
                  <a:schemeClr val="accent2"/>
                </a:solidFill>
                <a:latin typeface="Arial" panose="020B0604020202020204" pitchFamily="34" charset="0"/>
              </a:rPr>
              <a:t>2";</a:t>
            </a:r>
          </a:p>
          <a:p>
            <a:pPr algn="l" eaLnBrk="1" hangingPunct="1"/>
            <a:r>
              <a:rPr kumimoji="1" lang="en-US" altLang="zh-CN" sz="2000">
                <a:solidFill>
                  <a:schemeClr val="accent2"/>
                </a:solidFill>
                <a:latin typeface="Arial" panose="020B0604020202020204" pitchFamily="34" charset="0"/>
              </a:rPr>
              <a:t>    console.log("msg=" + msg);</a:t>
            </a:r>
          </a:p>
          <a:p>
            <a:pPr algn="l" eaLnBrk="1" hangingPunct="1"/>
            <a:r>
              <a:rPr kumimoji="1" lang="en-US" altLang="zh-CN" sz="2000">
                <a:solidFill>
                  <a:schemeClr val="accent2"/>
                </a:solidFill>
                <a:latin typeface="Arial" panose="020B0604020202020204" pitchFamily="34" charset="0"/>
              </a:rPr>
              <a:t>    console.log("msg2=" + msg2);</a:t>
            </a:r>
          </a:p>
          <a:p>
            <a:pPr algn="l" eaLnBrk="1" hangingPunct="1"/>
            <a:r>
              <a:rPr kumimoji="1" lang="en-US" altLang="zh-CN" sz="2000">
                <a:solidFill>
                  <a:schemeClr val="accent2"/>
                </a:solidFill>
                <a:latin typeface="Arial" panose="020B0604020202020204" pitchFamily="34" charset="0"/>
              </a:rPr>
              <a:t>    var msg;</a:t>
            </a:r>
          </a:p>
          <a:p>
            <a:pPr algn="l" eaLnBrk="1" hangingPunct="1"/>
            <a:r>
              <a:rPr kumimoji="1" lang="en-US" altLang="zh-CN" sz="2000">
                <a:solidFill>
                  <a:schemeClr val="accent2"/>
                </a:solidFill>
                <a:latin typeface="Arial" panose="020B0604020202020204" pitchFamily="34" charset="0"/>
              </a:rPr>
              <a:t>}</a:t>
            </a:r>
          </a:p>
        </p:txBody>
      </p:sp>
      <p:pic>
        <p:nvPicPr>
          <p:cNvPr id="10138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4405" y="2204864"/>
            <a:ext cx="468947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a:spLocks noGrp="1" noChangeArrowheads="1"/>
          </p:cNvSpPr>
          <p:nvPr>
            <p:ph type="title"/>
          </p:nvPr>
        </p:nvSpPr>
        <p:spPr>
          <a:xfrm>
            <a:off x="1261940" y="162669"/>
            <a:ext cx="9660977" cy="635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Tree>
    <p:extLst>
      <p:ext uri="{BB962C8B-B14F-4D97-AF65-F5344CB8AC3E}">
        <p14:creationId xmlns:p14="http://schemas.microsoft.com/office/powerpoint/2010/main" val="762920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buClr>
                <a:schemeClr val="accent1"/>
              </a:buClr>
              <a:buFont typeface="Wingdings" panose="05000000000000000000" pitchFamily="2" charset="2"/>
              <a:buNone/>
            </a:pPr>
            <a:r>
              <a:rPr lang="en-US" altLang="zh-CN" kern="1200" dirty="0">
                <a:latin typeface="+mj-ea"/>
              </a:rPr>
              <a:t>6.6  </a:t>
            </a:r>
            <a:r>
              <a:rPr lang="zh-CN" altLang="en-US" kern="1200" dirty="0">
                <a:latin typeface="+mj-ea"/>
              </a:rPr>
              <a:t>使用</a:t>
            </a:r>
            <a:r>
              <a:rPr lang="en-US" altLang="zh-CN" kern="1200" dirty="0">
                <a:latin typeface="+mj-ea"/>
              </a:rPr>
              <a:t>JavaScript</a:t>
            </a:r>
            <a:r>
              <a:rPr lang="zh-CN" altLang="en-US" kern="1200" dirty="0">
                <a:latin typeface="+mj-ea"/>
              </a:rPr>
              <a:t>函数</a:t>
            </a:r>
          </a:p>
        </p:txBody>
      </p:sp>
      <p:sp>
        <p:nvSpPr>
          <p:cNvPr id="102403" name="Rectangle 3"/>
          <p:cNvSpPr>
            <a:spLocks noGrp="1" noChangeArrowheads="1"/>
          </p:cNvSpPr>
          <p:nvPr>
            <p:ph type="body" idx="1"/>
          </p:nvPr>
        </p:nvSpPr>
        <p:spPr>
          <a:xfrm>
            <a:off x="1417861" y="836615"/>
            <a:ext cx="9505056" cy="4536602"/>
          </a:xfrm>
        </p:spPr>
        <p:txBody>
          <a:bodyPr/>
          <a:lstStyle/>
          <a:p>
            <a:pPr eaLnBrk="1" hangingPunct="1">
              <a:buFont typeface="Wingdings" panose="05000000000000000000" pitchFamily="2" charset="2"/>
              <a:buNone/>
            </a:pPr>
            <a:r>
              <a:rPr kumimoji="1" lang="en-US" altLang="zh-CN" b="1" dirty="0" smtClean="0">
                <a:solidFill>
                  <a:schemeClr val="accent1"/>
                </a:solidFill>
                <a:effectLst/>
                <a:latin typeface="+mn-ea"/>
              </a:rPr>
              <a:t>6.6.4  </a:t>
            </a:r>
            <a:r>
              <a:rPr kumimoji="1" lang="zh-CN" altLang="en-US" b="1" dirty="0" smtClean="0">
                <a:solidFill>
                  <a:schemeClr val="accent1"/>
                </a:solidFill>
                <a:effectLst/>
                <a:latin typeface="+mn-ea"/>
              </a:rPr>
              <a:t>变量的作用域</a:t>
            </a:r>
            <a:endParaRPr kumimoji="1" lang="en-US" altLang="zh-CN" b="1" dirty="0" smtClean="0">
              <a:solidFill>
                <a:schemeClr val="accent1"/>
              </a:solidFill>
              <a:effectLst/>
              <a:latin typeface="+mn-ea"/>
            </a:endParaRPr>
          </a:p>
          <a:p>
            <a:pPr>
              <a:buFont typeface="Wingdings" panose="05000000000000000000" pitchFamily="2" charset="2"/>
              <a:buNone/>
            </a:pPr>
            <a:r>
              <a:rPr lang="fr-FR" altLang="zh-CN" b="1" dirty="0" smtClean="0">
                <a:effectLst/>
                <a:latin typeface="+mn-ea"/>
              </a:rPr>
              <a:t>2.</a:t>
            </a:r>
            <a:r>
              <a:rPr lang="zh-CN" altLang="zh-CN" b="1" dirty="0" smtClean="0">
                <a:effectLst/>
                <a:latin typeface="+mn-ea"/>
              </a:rPr>
              <a:t>块作用域</a:t>
            </a:r>
          </a:p>
          <a:p>
            <a:pPr>
              <a:buFont typeface="Wingdings" panose="05000000000000000000" pitchFamily="2" charset="2"/>
              <a:buNone/>
            </a:pPr>
            <a:r>
              <a:rPr lang="zh-CN" altLang="zh-CN" dirty="0" smtClean="0">
                <a:effectLst/>
                <a:latin typeface="+mn-ea"/>
              </a:rPr>
              <a:t>在</a:t>
            </a:r>
            <a:r>
              <a:rPr lang="fr-FR" altLang="zh-CN" dirty="0" smtClean="0">
                <a:effectLst/>
                <a:latin typeface="+mn-ea"/>
              </a:rPr>
              <a:t>ES6</a:t>
            </a:r>
            <a:r>
              <a:rPr lang="zh-CN" altLang="zh-CN" dirty="0" smtClean="0">
                <a:effectLst/>
                <a:latin typeface="+mn-ea"/>
              </a:rPr>
              <a:t>中，</a:t>
            </a:r>
            <a:r>
              <a:rPr lang="fr-FR" altLang="zh-CN" dirty="0" smtClean="0">
                <a:effectLst/>
                <a:latin typeface="+mn-ea"/>
              </a:rPr>
              <a:t>let</a:t>
            </a:r>
            <a:r>
              <a:rPr lang="zh-CN" altLang="zh-CN" dirty="0" smtClean="0">
                <a:effectLst/>
                <a:latin typeface="+mn-ea"/>
              </a:rPr>
              <a:t>、</a:t>
            </a:r>
            <a:r>
              <a:rPr lang="fr-FR" altLang="zh-CN" dirty="0" smtClean="0">
                <a:effectLst/>
                <a:latin typeface="+mn-ea"/>
              </a:rPr>
              <a:t>const </a:t>
            </a:r>
            <a:r>
              <a:rPr lang="zh-CN" altLang="zh-CN" dirty="0" smtClean="0">
                <a:effectLst/>
                <a:latin typeface="+mn-ea"/>
              </a:rPr>
              <a:t>不仅仅在声明变量和常量方面与</a:t>
            </a:r>
            <a:r>
              <a:rPr lang="en-US" altLang="zh-CN" dirty="0" smtClean="0">
                <a:effectLst/>
                <a:latin typeface="+mn-ea"/>
              </a:rPr>
              <a:t>ES5</a:t>
            </a:r>
            <a:r>
              <a:rPr lang="zh-CN" altLang="zh-CN" dirty="0" smtClean="0">
                <a:effectLst/>
                <a:latin typeface="+mn-ea"/>
              </a:rPr>
              <a:t>有所区别，它们还有支持块作用域的机制。对使用</a:t>
            </a:r>
            <a:r>
              <a:rPr lang="en-US" altLang="zh-CN" dirty="0" smtClean="0">
                <a:effectLst/>
                <a:latin typeface="+mn-ea"/>
              </a:rPr>
              <a:t>let</a:t>
            </a:r>
            <a:r>
              <a:rPr lang="zh-CN" altLang="zh-CN" dirty="0" smtClean="0">
                <a:effectLst/>
                <a:latin typeface="+mn-ea"/>
              </a:rPr>
              <a:t>和</a:t>
            </a:r>
            <a:r>
              <a:rPr lang="en-US" altLang="zh-CN" dirty="0" err="1" smtClean="0">
                <a:effectLst/>
                <a:latin typeface="+mn-ea"/>
              </a:rPr>
              <a:t>const</a:t>
            </a:r>
            <a:r>
              <a:rPr lang="zh-CN" altLang="zh-CN" dirty="0" smtClean="0">
                <a:effectLst/>
                <a:latin typeface="+mn-ea"/>
              </a:rPr>
              <a:t>定义的变量（或常量）而言，块作用域是一个由</a:t>
            </a:r>
            <a:r>
              <a:rPr lang="en-US" altLang="zh-CN" dirty="0" smtClean="0">
                <a:effectLst/>
                <a:latin typeface="+mn-ea"/>
              </a:rPr>
              <a:t>{ } </a:t>
            </a:r>
            <a:r>
              <a:rPr lang="zh-CN" altLang="zh-CN" dirty="0" smtClean="0">
                <a:effectLst/>
                <a:latin typeface="+mn-ea"/>
              </a:rPr>
              <a:t>包含起来的区域。</a:t>
            </a:r>
            <a:r>
              <a:rPr lang="en-US" altLang="zh-CN" dirty="0" smtClean="0">
                <a:effectLst/>
                <a:latin typeface="+mn-ea"/>
              </a:rPr>
              <a:t>if</a:t>
            </a:r>
            <a:r>
              <a:rPr lang="zh-CN" altLang="zh-CN" dirty="0" smtClean="0">
                <a:effectLst/>
                <a:latin typeface="+mn-ea"/>
              </a:rPr>
              <a:t>语句、</a:t>
            </a:r>
            <a:r>
              <a:rPr lang="en-US" altLang="zh-CN" dirty="0" smtClean="0">
                <a:effectLst/>
                <a:latin typeface="+mn-ea"/>
              </a:rPr>
              <a:t>switch</a:t>
            </a:r>
            <a:r>
              <a:rPr lang="zh-CN" altLang="zh-CN" dirty="0" smtClean="0">
                <a:effectLst/>
                <a:latin typeface="+mn-ea"/>
              </a:rPr>
              <a:t>和</a:t>
            </a:r>
            <a:r>
              <a:rPr lang="en-US" altLang="zh-CN" dirty="0" smtClean="0">
                <a:effectLst/>
                <a:latin typeface="+mn-ea"/>
              </a:rPr>
              <a:t>for</a:t>
            </a:r>
            <a:r>
              <a:rPr lang="zh-CN" altLang="zh-CN" dirty="0" smtClean="0">
                <a:effectLst/>
                <a:latin typeface="+mn-ea"/>
              </a:rPr>
              <a:t>语句里面的</a:t>
            </a:r>
            <a:r>
              <a:rPr lang="en-US" altLang="zh-CN" dirty="0" smtClean="0">
                <a:effectLst/>
                <a:latin typeface="+mn-ea"/>
              </a:rPr>
              <a:t>{ }</a:t>
            </a:r>
            <a:r>
              <a:rPr lang="zh-CN" altLang="zh-CN" dirty="0" smtClean="0">
                <a:effectLst/>
                <a:latin typeface="+mn-ea"/>
              </a:rPr>
              <a:t>也属于块作用域。</a:t>
            </a:r>
            <a:endParaRPr lang="en-US" altLang="zh-CN" dirty="0" smtClean="0">
              <a:effectLst/>
              <a:latin typeface="+mn-ea"/>
            </a:endParaRPr>
          </a:p>
          <a:p>
            <a:pPr>
              <a:buFont typeface="Wingdings" panose="05000000000000000000" pitchFamily="2" charset="2"/>
              <a:buNone/>
            </a:pPr>
            <a:endParaRPr lang="zh-CN" altLang="zh-CN" dirty="0" smtClean="0">
              <a:effectLst/>
              <a:latin typeface="+mn-ea"/>
            </a:endParaRPr>
          </a:p>
          <a:p>
            <a:pPr>
              <a:buFont typeface="Wingdings" panose="05000000000000000000" pitchFamily="2" charset="2"/>
              <a:buNone/>
            </a:pPr>
            <a:r>
              <a:rPr lang="zh-CN" altLang="zh-CN" dirty="0" smtClean="0">
                <a:effectLst/>
                <a:latin typeface="+mn-ea"/>
              </a:rPr>
              <a:t>结合不同的作用域概念，</a:t>
            </a:r>
            <a:r>
              <a:rPr lang="en-US" altLang="zh-CN" dirty="0" err="1" smtClean="0">
                <a:effectLst/>
                <a:latin typeface="+mn-ea"/>
              </a:rPr>
              <a:t>var</a:t>
            </a:r>
            <a:r>
              <a:rPr lang="zh-CN" altLang="zh-CN" dirty="0" smtClean="0">
                <a:effectLst/>
                <a:latin typeface="+mn-ea"/>
              </a:rPr>
              <a:t>、</a:t>
            </a:r>
            <a:r>
              <a:rPr lang="en-US" altLang="zh-CN" dirty="0" smtClean="0">
                <a:effectLst/>
                <a:latin typeface="+mn-ea"/>
              </a:rPr>
              <a:t>let</a:t>
            </a:r>
            <a:r>
              <a:rPr lang="zh-CN" altLang="zh-CN" dirty="0" smtClean="0">
                <a:effectLst/>
                <a:latin typeface="+mn-ea"/>
              </a:rPr>
              <a:t>、</a:t>
            </a:r>
            <a:r>
              <a:rPr lang="en-US" altLang="zh-CN" dirty="0" err="1" smtClean="0">
                <a:effectLst/>
                <a:latin typeface="+mn-ea"/>
              </a:rPr>
              <a:t>const</a:t>
            </a:r>
            <a:r>
              <a:rPr lang="zh-CN" altLang="zh-CN" dirty="0" smtClean="0">
                <a:effectLst/>
                <a:latin typeface="+mn-ea"/>
              </a:rPr>
              <a:t>的区别主要有：</a:t>
            </a:r>
          </a:p>
          <a:p>
            <a:pPr>
              <a:buFont typeface="Wingdings" panose="05000000000000000000" pitchFamily="2" charset="2"/>
              <a:buNone/>
            </a:pPr>
            <a:r>
              <a:rPr lang="zh-CN" altLang="zh-CN" dirty="0" smtClean="0">
                <a:solidFill>
                  <a:srgbClr val="0000FF"/>
                </a:solidFill>
                <a:effectLst/>
                <a:latin typeface="+mn-ea"/>
              </a:rPr>
              <a:t>（</a:t>
            </a:r>
            <a:r>
              <a:rPr lang="en-US" altLang="zh-CN" dirty="0" smtClean="0">
                <a:solidFill>
                  <a:srgbClr val="0000FF"/>
                </a:solidFill>
                <a:effectLst/>
                <a:latin typeface="+mn-ea"/>
              </a:rPr>
              <a:t>1</a:t>
            </a:r>
            <a:r>
              <a:rPr lang="zh-CN" altLang="zh-CN" dirty="0" smtClean="0">
                <a:solidFill>
                  <a:srgbClr val="0000FF"/>
                </a:solidFill>
                <a:effectLst/>
                <a:latin typeface="+mn-ea"/>
              </a:rPr>
              <a:t>）</a:t>
            </a:r>
            <a:r>
              <a:rPr lang="en-US" altLang="zh-CN" dirty="0" err="1" smtClean="0">
                <a:solidFill>
                  <a:srgbClr val="0000FF"/>
                </a:solidFill>
                <a:effectLst/>
                <a:latin typeface="+mn-ea"/>
              </a:rPr>
              <a:t>var</a:t>
            </a:r>
            <a:r>
              <a:rPr lang="zh-CN" altLang="zh-CN" dirty="0" smtClean="0">
                <a:solidFill>
                  <a:srgbClr val="0000FF"/>
                </a:solidFill>
                <a:effectLst/>
                <a:latin typeface="+mn-ea"/>
              </a:rPr>
              <a:t>定义的变量，没有块的概念，可以跨块访问，不能跨函数访问。</a:t>
            </a:r>
          </a:p>
          <a:p>
            <a:pPr>
              <a:buFont typeface="Wingdings" panose="05000000000000000000" pitchFamily="2" charset="2"/>
              <a:buNone/>
            </a:pPr>
            <a:r>
              <a:rPr lang="zh-CN" altLang="zh-CN" dirty="0" smtClean="0">
                <a:solidFill>
                  <a:srgbClr val="0000FF"/>
                </a:solidFill>
                <a:effectLst/>
                <a:latin typeface="+mn-ea"/>
              </a:rPr>
              <a:t>（</a:t>
            </a:r>
            <a:r>
              <a:rPr lang="en-US" altLang="zh-CN" dirty="0" smtClean="0">
                <a:solidFill>
                  <a:srgbClr val="0000FF"/>
                </a:solidFill>
                <a:effectLst/>
                <a:latin typeface="+mn-ea"/>
              </a:rPr>
              <a:t>2</a:t>
            </a:r>
            <a:r>
              <a:rPr lang="zh-CN" altLang="zh-CN" dirty="0" smtClean="0">
                <a:solidFill>
                  <a:srgbClr val="0000FF"/>
                </a:solidFill>
                <a:effectLst/>
                <a:latin typeface="+mn-ea"/>
              </a:rPr>
              <a:t>）</a:t>
            </a:r>
            <a:r>
              <a:rPr lang="en-US" altLang="zh-CN" dirty="0" smtClean="0">
                <a:solidFill>
                  <a:srgbClr val="0000FF"/>
                </a:solidFill>
                <a:effectLst/>
                <a:latin typeface="+mn-ea"/>
              </a:rPr>
              <a:t>let</a:t>
            </a:r>
            <a:r>
              <a:rPr lang="zh-CN" altLang="zh-CN" dirty="0" smtClean="0">
                <a:solidFill>
                  <a:srgbClr val="0000FF"/>
                </a:solidFill>
                <a:effectLst/>
                <a:latin typeface="+mn-ea"/>
              </a:rPr>
              <a:t>定义的变量，只能在块作用域里访问，不能跨块访问，也不能跨函数访问。</a:t>
            </a:r>
          </a:p>
          <a:p>
            <a:pPr>
              <a:buFont typeface="Wingdings" panose="05000000000000000000" pitchFamily="2" charset="2"/>
              <a:buNone/>
            </a:pPr>
            <a:r>
              <a:rPr lang="zh-CN" altLang="zh-CN" dirty="0" smtClean="0">
                <a:solidFill>
                  <a:srgbClr val="0000FF"/>
                </a:solidFill>
                <a:effectLst/>
                <a:latin typeface="+mn-ea"/>
              </a:rPr>
              <a:t>（</a:t>
            </a:r>
            <a:r>
              <a:rPr lang="en-US" altLang="zh-CN" dirty="0" smtClean="0">
                <a:solidFill>
                  <a:srgbClr val="0000FF"/>
                </a:solidFill>
                <a:effectLst/>
                <a:latin typeface="+mn-ea"/>
              </a:rPr>
              <a:t>3</a:t>
            </a:r>
            <a:r>
              <a:rPr lang="zh-CN" altLang="zh-CN" dirty="0" smtClean="0">
                <a:solidFill>
                  <a:srgbClr val="0000FF"/>
                </a:solidFill>
                <a:effectLst/>
                <a:latin typeface="+mn-ea"/>
              </a:rPr>
              <a:t>）</a:t>
            </a:r>
            <a:r>
              <a:rPr lang="en-US" altLang="zh-CN" dirty="0" err="1" smtClean="0">
                <a:solidFill>
                  <a:srgbClr val="0000FF"/>
                </a:solidFill>
                <a:effectLst/>
                <a:latin typeface="+mn-ea"/>
              </a:rPr>
              <a:t>const</a:t>
            </a:r>
            <a:r>
              <a:rPr lang="zh-CN" altLang="zh-CN" dirty="0" smtClean="0">
                <a:solidFill>
                  <a:srgbClr val="0000FF"/>
                </a:solidFill>
                <a:effectLst/>
                <a:latin typeface="+mn-ea"/>
              </a:rPr>
              <a:t>用来定义常量，使用时必须初始化</a:t>
            </a:r>
            <a:r>
              <a:rPr lang="en-US" altLang="zh-CN" dirty="0" smtClean="0">
                <a:solidFill>
                  <a:srgbClr val="0000FF"/>
                </a:solidFill>
                <a:effectLst/>
                <a:latin typeface="+mn-ea"/>
              </a:rPr>
              <a:t>(</a:t>
            </a:r>
            <a:r>
              <a:rPr lang="zh-CN" altLang="zh-CN" dirty="0" smtClean="0">
                <a:solidFill>
                  <a:srgbClr val="0000FF"/>
                </a:solidFill>
                <a:effectLst/>
                <a:latin typeface="+mn-ea"/>
              </a:rPr>
              <a:t>即必须赋值</a:t>
            </a:r>
            <a:r>
              <a:rPr lang="en-US" altLang="zh-CN" dirty="0" smtClean="0">
                <a:solidFill>
                  <a:srgbClr val="0000FF"/>
                </a:solidFill>
                <a:effectLst/>
                <a:latin typeface="+mn-ea"/>
              </a:rPr>
              <a:t>)</a:t>
            </a:r>
            <a:r>
              <a:rPr lang="zh-CN" altLang="zh-CN" dirty="0" smtClean="0">
                <a:solidFill>
                  <a:srgbClr val="0000FF"/>
                </a:solidFill>
                <a:effectLst/>
                <a:latin typeface="+mn-ea"/>
              </a:rPr>
              <a:t>，只能在块作用域里访问，而且不能修改。</a:t>
            </a:r>
            <a:endParaRPr kumimoji="1" lang="en-US" altLang="zh-CN" b="1" dirty="0" smtClean="0">
              <a:solidFill>
                <a:srgbClr val="0000FF"/>
              </a:solidFill>
              <a:effectLst/>
              <a:latin typeface="+mn-ea"/>
            </a:endParaRPr>
          </a:p>
        </p:txBody>
      </p:sp>
    </p:spTree>
    <p:extLst>
      <p:ext uri="{BB962C8B-B14F-4D97-AF65-F5344CB8AC3E}">
        <p14:creationId xmlns:p14="http://schemas.microsoft.com/office/powerpoint/2010/main" val="715939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默认设计模板">
  <a:themeElements>
    <a:clrScheme name="自定义 1">
      <a:dk1>
        <a:srgbClr val="FEAE01"/>
      </a:dk1>
      <a:lt1>
        <a:srgbClr val="37CCCE"/>
      </a:lt1>
      <a:dk2>
        <a:srgbClr val="E25C36"/>
      </a:dk2>
      <a:lt2>
        <a:srgbClr val="C2D432"/>
      </a:lt2>
      <a:accent1>
        <a:srgbClr val="37B223"/>
      </a:accent1>
      <a:accent2>
        <a:srgbClr val="2B2A30"/>
      </a:accent2>
      <a:accent3>
        <a:srgbClr val="E0DFDD"/>
      </a:accent3>
      <a:accent4>
        <a:srgbClr val="746E6F"/>
      </a:accent4>
      <a:accent5>
        <a:srgbClr val="37CCCE"/>
      </a:accent5>
      <a:accent6>
        <a:srgbClr val="2B2A30"/>
      </a:accent6>
      <a:hlink>
        <a:srgbClr val="746E6F"/>
      </a:hlink>
      <a:folHlink>
        <a:srgbClr val="FEAE01"/>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6151</TotalTime>
  <Pages>0</Pages>
  <Words>15889</Words>
  <Characters>0</Characters>
  <Application>Microsoft Office PowerPoint</Application>
  <DocSecurity>0</DocSecurity>
  <PresentationFormat>自定义</PresentationFormat>
  <Lines>0</Lines>
  <Paragraphs>2353</Paragraphs>
  <Slides>172</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172</vt:i4>
      </vt:variant>
    </vt:vector>
  </HeadingPairs>
  <TitlesOfParts>
    <vt:vector size="184" baseType="lpstr">
      <vt:lpstr>仿宋_GB2312</vt:lpstr>
      <vt:lpstr>黑体</vt:lpstr>
      <vt:lpstr>华文仿宋</vt:lpstr>
      <vt:lpstr>华文楷体</vt:lpstr>
      <vt:lpstr>宋体</vt:lpstr>
      <vt:lpstr>微软雅黑</vt:lpstr>
      <vt:lpstr>Arial</vt:lpstr>
      <vt:lpstr>Calibri</vt:lpstr>
      <vt:lpstr>Franklin Gothic Medium</vt:lpstr>
      <vt:lpstr>Times New Roman</vt:lpstr>
      <vt:lpstr>Wingdings</vt:lpstr>
      <vt:lpstr>1_默认设计模板</vt:lpstr>
      <vt:lpstr>第6章 使用JavaScript脚本</vt:lpstr>
      <vt:lpstr>PowerPoint 演示文稿</vt:lpstr>
      <vt:lpstr>第6章  使用JavaScript脚本 </vt:lpstr>
      <vt:lpstr>6.1  初识JavaScript</vt:lpstr>
      <vt:lpstr>JavaScript的组成</vt:lpstr>
      <vt:lpstr>6.1  初识JavaScript</vt:lpstr>
      <vt:lpstr>6.1.2 JavaScript的使用</vt:lpstr>
      <vt:lpstr>6.1.2 JavaScript的使用</vt:lpstr>
      <vt:lpstr>6.1.2 JavaScript的使用</vt:lpstr>
      <vt:lpstr>6.1.2 JavaScript的使用</vt:lpstr>
      <vt:lpstr>6.1.2 JavaScript的使用</vt:lpstr>
      <vt:lpstr>6.1.2 JavaScript的使用</vt:lpstr>
      <vt:lpstr>6.1.2 JavaScript的使用</vt:lpstr>
      <vt:lpstr>6.1.2 JavaScript的使用</vt:lpstr>
      <vt:lpstr>6.1.2 JavaScript的使用</vt:lpstr>
      <vt:lpstr>6.1  初识JavaScript</vt:lpstr>
      <vt:lpstr>6.1  初识JavaScript</vt:lpstr>
      <vt:lpstr>6.1  初识JavaScript </vt:lpstr>
      <vt:lpstr>6.1  初识JavaScript </vt:lpstr>
      <vt:lpstr>6.1  初识JavaScript </vt:lpstr>
      <vt:lpstr>6.1  初识JavaScript</vt:lpstr>
      <vt:lpstr>6.1  初识JavaScript </vt:lpstr>
      <vt:lpstr>6.1  初识JavaScript </vt:lpstr>
      <vt:lpstr>6.1  初识JavaScript </vt:lpstr>
      <vt:lpstr>6.1  初识JavaScript </vt:lpstr>
      <vt:lpstr>6.1  初识JavaScript </vt:lpstr>
      <vt:lpstr>6.1  初识JavaScript </vt:lpstr>
      <vt:lpstr>6.1  初识JavaScript </vt:lpstr>
      <vt:lpstr>6.1  初识JavaScript </vt:lpstr>
      <vt:lpstr>6.1  初识JavaScript </vt:lpstr>
      <vt:lpstr>6.1  初识JavaScript </vt:lpstr>
      <vt:lpstr>6.1  初识JavaScript </vt:lpstr>
      <vt:lpstr>6.1  初识JavaScript </vt:lpstr>
      <vt:lpstr>6.2  JavaScript的基本元素 </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  JavaScript的基本元素</vt:lpstr>
      <vt:lpstr>6.2.2  常量</vt:lpstr>
      <vt:lpstr>6.2.2  常量</vt:lpstr>
      <vt:lpstr>6.2.2  常量</vt:lpstr>
      <vt:lpstr>5．特殊字符常量  同C语言一样，JavaScript中同样以有些以反斜杠（\）开头的不可显示的特殊字符。通常称为控制字符。常见的特殊字符如表6-6所示。 </vt:lpstr>
      <vt:lpstr>6.2.3 运算符和表达式  </vt:lpstr>
      <vt:lpstr>6.2.3 运算符和表达式  </vt:lpstr>
      <vt:lpstr>6.2.3  运算符和表达式  </vt:lpstr>
      <vt:lpstr>6.2.3 运算符和表达式  </vt:lpstr>
      <vt:lpstr>6.2.3 运算符和表达式  </vt:lpstr>
      <vt:lpstr>6.2.3 运算符和表达式  </vt:lpstr>
      <vt:lpstr>6.2.3 运算符和表达式  </vt:lpstr>
      <vt:lpstr>6.2.3 运算符和表达式  </vt:lpstr>
      <vt:lpstr>6.2.4  数据类型转换</vt:lpstr>
      <vt:lpstr>6.2.4  数据类型转换</vt:lpstr>
      <vt:lpstr>6.2.4  数据类型转换</vt:lpstr>
      <vt:lpstr>6.2.4  数据类型转换</vt:lpstr>
      <vt:lpstr>6.3  操作浏览器对象属性及CSS样式</vt:lpstr>
      <vt:lpstr>6.3  操作浏览器对象属性及CSS样式</vt:lpstr>
      <vt:lpstr>6.3  操作浏览器对象属性及CSS样式</vt:lpstr>
      <vt:lpstr>6.3  操作浏览器对象属性及CSS样式</vt:lpstr>
      <vt:lpstr>PowerPoint 演示文稿</vt:lpstr>
      <vt:lpstr>6.3.3  操作CSS样式</vt:lpstr>
      <vt:lpstr>6.3.3  操作CSS样式</vt:lpstr>
      <vt:lpstr>6.3.3  操作CSS样式</vt:lpstr>
      <vt:lpstr>6.3.3  操作CSS样式</vt:lpstr>
      <vt:lpstr>PowerPoint 演示文稿</vt:lpstr>
      <vt:lpstr>通过条件判断的两种布尔值结果，可以决定后续的代码流程。在JavaScript中，一般认为有内容或存在的（值或对象，0除外）进行判断时就是true值，而没有内容或不存在的("",undefined,null等等)进行判断时就是false值，如表6-15所示。</vt:lpstr>
      <vt:lpstr>6.4.1  if语句</vt:lpstr>
      <vt:lpstr>6.4.1  if语句</vt:lpstr>
      <vt:lpstr>6.4.1  if语句</vt:lpstr>
      <vt:lpstr>6.4.2 switch语句</vt:lpstr>
      <vt:lpstr>6.4.3 条件语句案例实践</vt:lpstr>
      <vt:lpstr>6.5  JavaScript的循环语句</vt:lpstr>
      <vt:lpstr>PowerPoint 演示文稿</vt:lpstr>
      <vt:lpstr>6.5.2 while循环语句</vt:lpstr>
      <vt:lpstr>6.5.3 do while循环语句</vt:lpstr>
      <vt:lpstr>6.5.4 break和continue语句</vt:lpstr>
      <vt:lpstr>6.5.4 break和continue语句</vt:lpstr>
      <vt:lpstr>6.5.5 循环语句案例实践</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6.6  使用JavaScript函数</vt:lpstr>
      <vt:lpstr>6.7  JavaScript对象的操作语句</vt:lpstr>
      <vt:lpstr>6.7  JavaScript对象的操作语句</vt:lpstr>
      <vt:lpstr>6.7  JavaScript对象的操作语句</vt:lpstr>
      <vt:lpstr>6.7  JavaScript对象的操作语句</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6.8  JavaScript常用内置对象</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6.9  DOM对象及操作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6.10  BOM对象及操作</vt:lpstr>
      <vt:lpstr>6.11  localStorage对象及操作 </vt:lpstr>
      <vt:lpstr>6.11  localStorage对象及操作</vt:lpstr>
      <vt:lpstr>6.11  localStorage对象及操作</vt:lpstr>
      <vt:lpstr>6.11  localStorage对象及操作</vt:lpstr>
      <vt:lpstr>6.11  localStorage对象及操作</vt:lpstr>
      <vt:lpstr>6.11  localStorage对象及操作</vt:lpstr>
      <vt:lpstr>6.11  localStorage对象及操作</vt:lpstr>
      <vt:lpstr>6.11  localStorage对象及操作</vt:lpstr>
      <vt:lpstr>6.11  localStorage对象及操作</vt:lpstr>
      <vt:lpstr>6.12  习题</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subject/>
  <dc:creator>锐旗设计;https://9ppt.taobao.com</dc:creator>
  <cp:keywords>锐旗设计；https:/9ppt.taobao.com</cp:keywords>
  <dc:description/>
  <cp:lastModifiedBy>Administrator</cp:lastModifiedBy>
  <cp:revision>413</cp:revision>
  <dcterms:created xsi:type="dcterms:W3CDTF">2013-01-25T01:44:32Z</dcterms:created>
  <dcterms:modified xsi:type="dcterms:W3CDTF">2021-01-30T02:56:01Z</dcterms:modified>
  <cp:category>锐旗设计；https://9ppt.taobao.com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2052-9.1.0.4429</vt:lpwstr>
  </property>
</Properties>
</file>