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438" r:id="rId3"/>
    <p:sldId id="554" r:id="rId4"/>
    <p:sldId id="555" r:id="rId5"/>
    <p:sldId id="556" r:id="rId6"/>
    <p:sldId id="557" r:id="rId7"/>
    <p:sldId id="558" r:id="rId8"/>
    <p:sldId id="559" r:id="rId9"/>
    <p:sldId id="560" r:id="rId10"/>
    <p:sldId id="561" r:id="rId11"/>
    <p:sldId id="593" r:id="rId12"/>
    <p:sldId id="562" r:id="rId13"/>
    <p:sldId id="595" r:id="rId14"/>
    <p:sldId id="596" r:id="rId15"/>
    <p:sldId id="597" r:id="rId16"/>
    <p:sldId id="598" r:id="rId17"/>
    <p:sldId id="599" r:id="rId18"/>
    <p:sldId id="602" r:id="rId19"/>
    <p:sldId id="603" r:id="rId20"/>
    <p:sldId id="604" r:id="rId21"/>
    <p:sldId id="605" r:id="rId22"/>
    <p:sldId id="606" r:id="rId23"/>
    <p:sldId id="607" r:id="rId24"/>
    <p:sldId id="608" r:id="rId25"/>
    <p:sldId id="563" r:id="rId26"/>
    <p:sldId id="564" r:id="rId27"/>
    <p:sldId id="609" r:id="rId28"/>
    <p:sldId id="610" r:id="rId29"/>
    <p:sldId id="611" r:id="rId30"/>
    <p:sldId id="612" r:id="rId31"/>
    <p:sldId id="565" r:id="rId32"/>
    <p:sldId id="566" r:id="rId33"/>
    <p:sldId id="616" r:id="rId34"/>
    <p:sldId id="567" r:id="rId35"/>
    <p:sldId id="568" r:id="rId36"/>
    <p:sldId id="569" r:id="rId37"/>
    <p:sldId id="570" r:id="rId38"/>
    <p:sldId id="571" r:id="rId39"/>
    <p:sldId id="572" r:id="rId40"/>
    <p:sldId id="573" r:id="rId41"/>
    <p:sldId id="574" r:id="rId42"/>
    <p:sldId id="575" r:id="rId43"/>
    <p:sldId id="576" r:id="rId44"/>
    <p:sldId id="577" r:id="rId45"/>
    <p:sldId id="578" r:id="rId46"/>
    <p:sldId id="579" r:id="rId47"/>
    <p:sldId id="613" r:id="rId48"/>
    <p:sldId id="614" r:id="rId49"/>
    <p:sldId id="580" r:id="rId50"/>
    <p:sldId id="615" r:id="rId51"/>
    <p:sldId id="581" r:id="rId52"/>
    <p:sldId id="582" r:id="rId53"/>
    <p:sldId id="583" r:id="rId54"/>
    <p:sldId id="584" r:id="rId55"/>
    <p:sldId id="585" r:id="rId56"/>
    <p:sldId id="586" r:id="rId57"/>
    <p:sldId id="587" r:id="rId58"/>
    <p:sldId id="588" r:id="rId59"/>
    <p:sldId id="589" r:id="rId60"/>
    <p:sldId id="590" r:id="rId61"/>
    <p:sldId id="591" r:id="rId62"/>
    <p:sldId id="592" r:id="rId63"/>
    <p:sldId id="533" r:id="rId64"/>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FFFF"/>
    <a:srgbClr val="960096"/>
    <a:srgbClr val="0029AC"/>
    <a:srgbClr val="6600FF"/>
    <a:srgbClr val="3366FF"/>
    <a:srgbClr val="FF0D5E"/>
    <a:srgbClr val="FF66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464" autoAdjust="0"/>
  </p:normalViewPr>
  <p:slideViewPr>
    <p:cSldViewPr snapToObjects="1">
      <p:cViewPr varScale="1">
        <p:scale>
          <a:sx n="110" d="100"/>
          <a:sy n="110" d="100"/>
        </p:scale>
        <p:origin x="630" y="66"/>
      </p:cViewPr>
      <p:guideLst>
        <p:guide orient="horz" pos="2142"/>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2021/7/1 Thursday</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05414B21-EF54-4BA2-9708-F757A9FB8D4E}" type="slidenum">
              <a:rPr lang="zh-CN" altLang="en-US" sz="1200"/>
              <a:pPr eaLnBrk="1" hangingPunct="1"/>
              <a:t>37</a:t>
            </a:fld>
            <a:endParaRPr lang="zh-CN" altLang="en-US" sz="1200"/>
          </a:p>
        </p:txBody>
      </p:sp>
    </p:spTree>
    <p:extLst>
      <p:ext uri="{BB962C8B-B14F-4D97-AF65-F5344CB8AC3E}">
        <p14:creationId xmlns:p14="http://schemas.microsoft.com/office/powerpoint/2010/main" val="56477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8E18C20E-C054-4A85-81B2-661E4831D02F}" type="slidenum">
              <a:rPr lang="zh-CN" altLang="en-US" sz="1200"/>
              <a:pPr eaLnBrk="1" hangingPunct="1"/>
              <a:t>38</a:t>
            </a:fld>
            <a:endParaRPr lang="zh-CN" altLang="en-US" sz="1200"/>
          </a:p>
        </p:txBody>
      </p:sp>
    </p:spTree>
    <p:extLst>
      <p:ext uri="{BB962C8B-B14F-4D97-AF65-F5344CB8AC3E}">
        <p14:creationId xmlns:p14="http://schemas.microsoft.com/office/powerpoint/2010/main" val="1404131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A3EEC2B6-DF88-44FF-BC12-DFC9310DC525}" type="slidenum">
              <a:rPr lang="zh-CN" altLang="en-US" sz="1200"/>
              <a:pPr eaLnBrk="1" hangingPunct="1"/>
              <a:t>39</a:t>
            </a:fld>
            <a:endParaRPr lang="zh-CN" altLang="en-US" sz="1200"/>
          </a:p>
        </p:txBody>
      </p:sp>
    </p:spTree>
    <p:extLst>
      <p:ext uri="{BB962C8B-B14F-4D97-AF65-F5344CB8AC3E}">
        <p14:creationId xmlns:p14="http://schemas.microsoft.com/office/powerpoint/2010/main" val="578098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7F782523-A485-42D3-9433-5928B119CE4D}" type="slidenum">
              <a:rPr lang="zh-CN" altLang="en-US" sz="1200"/>
              <a:pPr eaLnBrk="1" hangingPunct="1"/>
              <a:t>40</a:t>
            </a:fld>
            <a:endParaRPr lang="zh-CN" altLang="en-US" sz="1200"/>
          </a:p>
        </p:txBody>
      </p:sp>
    </p:spTree>
    <p:extLst>
      <p:ext uri="{BB962C8B-B14F-4D97-AF65-F5344CB8AC3E}">
        <p14:creationId xmlns:p14="http://schemas.microsoft.com/office/powerpoint/2010/main" val="20545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6E8C5DDC-0B05-424F-BFAD-6CEB05D33897}" type="slidenum">
              <a:rPr lang="zh-CN" altLang="en-US" sz="1200"/>
              <a:pPr eaLnBrk="1" hangingPunct="1"/>
              <a:t>42</a:t>
            </a:fld>
            <a:endParaRPr lang="zh-CN" altLang="en-US" sz="1200"/>
          </a:p>
        </p:txBody>
      </p:sp>
    </p:spTree>
    <p:extLst>
      <p:ext uri="{BB962C8B-B14F-4D97-AF65-F5344CB8AC3E}">
        <p14:creationId xmlns:p14="http://schemas.microsoft.com/office/powerpoint/2010/main" val="1692308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1C088EA5-D43D-472D-AF21-E3776D38B781}" type="slidenum">
              <a:rPr lang="zh-CN" altLang="en-US" sz="1200"/>
              <a:pPr eaLnBrk="1" hangingPunct="1"/>
              <a:t>43</a:t>
            </a:fld>
            <a:endParaRPr lang="zh-CN" altLang="en-US" sz="1200"/>
          </a:p>
        </p:txBody>
      </p:sp>
    </p:spTree>
    <p:extLst>
      <p:ext uri="{BB962C8B-B14F-4D97-AF65-F5344CB8AC3E}">
        <p14:creationId xmlns:p14="http://schemas.microsoft.com/office/powerpoint/2010/main" val="329634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FB6A7A5E-098D-42E2-AB6F-5D0E9E070748}" type="slidenum">
              <a:rPr lang="zh-CN" altLang="en-US" sz="1200"/>
              <a:pPr eaLnBrk="1" hangingPunct="1"/>
              <a:t>44</a:t>
            </a:fld>
            <a:endParaRPr lang="zh-CN" altLang="en-US" sz="1200"/>
          </a:p>
        </p:txBody>
      </p:sp>
    </p:spTree>
    <p:extLst>
      <p:ext uri="{BB962C8B-B14F-4D97-AF65-F5344CB8AC3E}">
        <p14:creationId xmlns:p14="http://schemas.microsoft.com/office/powerpoint/2010/main" val="98581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EBB21AD0-3C3D-42AB-829B-671F57774658}" type="slidenum">
              <a:rPr lang="zh-CN" altLang="en-US" sz="1200"/>
              <a:pPr eaLnBrk="1" hangingPunct="1"/>
              <a:t>45</a:t>
            </a:fld>
            <a:endParaRPr lang="zh-CN" altLang="en-US" sz="1200"/>
          </a:p>
        </p:txBody>
      </p:sp>
    </p:spTree>
    <p:extLst>
      <p:ext uri="{BB962C8B-B14F-4D97-AF65-F5344CB8AC3E}">
        <p14:creationId xmlns:p14="http://schemas.microsoft.com/office/powerpoint/2010/main" val="2089280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3E6E4F90-831D-432D-A9D2-2270DC337303}" type="slidenum">
              <a:rPr lang="zh-CN" altLang="en-US" sz="1200"/>
              <a:pPr eaLnBrk="1" hangingPunct="1"/>
              <a:t>46</a:t>
            </a:fld>
            <a:endParaRPr lang="zh-CN" altLang="en-US" sz="1200"/>
          </a:p>
        </p:txBody>
      </p:sp>
    </p:spTree>
    <p:extLst>
      <p:ext uri="{BB962C8B-B14F-4D97-AF65-F5344CB8AC3E}">
        <p14:creationId xmlns:p14="http://schemas.microsoft.com/office/powerpoint/2010/main" val="3928857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2F42FACB-4DDB-4D3C-83DD-0A99F65334AE}" type="slidenum">
              <a:rPr lang="zh-CN" altLang="en-US" sz="1200"/>
              <a:pPr eaLnBrk="1" hangingPunct="1"/>
              <a:t>49</a:t>
            </a:fld>
            <a:endParaRPr lang="zh-CN" altLang="en-US" sz="1200"/>
          </a:p>
        </p:txBody>
      </p:sp>
    </p:spTree>
    <p:extLst>
      <p:ext uri="{BB962C8B-B14F-4D97-AF65-F5344CB8AC3E}">
        <p14:creationId xmlns:p14="http://schemas.microsoft.com/office/powerpoint/2010/main" val="289430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03514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A11E4A82-638C-4232-BB9C-3AA573DEB471}" type="slidenum">
              <a:rPr lang="zh-CN" altLang="en-US" sz="1200"/>
              <a:pPr eaLnBrk="1" hangingPunct="1"/>
              <a:t>51</a:t>
            </a:fld>
            <a:endParaRPr lang="zh-CN" altLang="en-US" sz="1200"/>
          </a:p>
        </p:txBody>
      </p:sp>
    </p:spTree>
    <p:extLst>
      <p:ext uri="{BB962C8B-B14F-4D97-AF65-F5344CB8AC3E}">
        <p14:creationId xmlns:p14="http://schemas.microsoft.com/office/powerpoint/2010/main" val="920817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68F009E7-0158-492C-B1BA-D19E4BA33E6C}" type="slidenum">
              <a:rPr lang="zh-CN" altLang="en-US" sz="1200"/>
              <a:pPr eaLnBrk="1" hangingPunct="1"/>
              <a:t>52</a:t>
            </a:fld>
            <a:endParaRPr lang="zh-CN" altLang="en-US" sz="1200"/>
          </a:p>
        </p:txBody>
      </p:sp>
    </p:spTree>
    <p:extLst>
      <p:ext uri="{BB962C8B-B14F-4D97-AF65-F5344CB8AC3E}">
        <p14:creationId xmlns:p14="http://schemas.microsoft.com/office/powerpoint/2010/main" val="688208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E57364F8-87B1-417F-A9A2-6FD80FD5CDA7}" type="slidenum">
              <a:rPr lang="zh-CN" altLang="en-US" sz="1200"/>
              <a:pPr eaLnBrk="1" hangingPunct="1"/>
              <a:t>53</a:t>
            </a:fld>
            <a:endParaRPr lang="zh-CN" altLang="en-US" sz="1200"/>
          </a:p>
        </p:txBody>
      </p:sp>
    </p:spTree>
    <p:extLst>
      <p:ext uri="{BB962C8B-B14F-4D97-AF65-F5344CB8AC3E}">
        <p14:creationId xmlns:p14="http://schemas.microsoft.com/office/powerpoint/2010/main" val="820001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6FD99B1C-9A4A-4BA7-8222-A2B4C1C8F385}" type="slidenum">
              <a:rPr lang="zh-CN" altLang="en-US" sz="1200"/>
              <a:pPr eaLnBrk="1" hangingPunct="1"/>
              <a:t>54</a:t>
            </a:fld>
            <a:endParaRPr lang="zh-CN" altLang="en-US" sz="1200"/>
          </a:p>
        </p:txBody>
      </p:sp>
    </p:spTree>
    <p:extLst>
      <p:ext uri="{BB962C8B-B14F-4D97-AF65-F5344CB8AC3E}">
        <p14:creationId xmlns:p14="http://schemas.microsoft.com/office/powerpoint/2010/main" val="4095164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991CD134-24A1-49A9-9EB1-B964C4D67581}" type="slidenum">
              <a:rPr lang="zh-CN" altLang="en-US" sz="1200"/>
              <a:pPr eaLnBrk="1" hangingPunct="1"/>
              <a:t>55</a:t>
            </a:fld>
            <a:endParaRPr lang="zh-CN" altLang="en-US" sz="1200"/>
          </a:p>
        </p:txBody>
      </p:sp>
    </p:spTree>
    <p:extLst>
      <p:ext uri="{BB962C8B-B14F-4D97-AF65-F5344CB8AC3E}">
        <p14:creationId xmlns:p14="http://schemas.microsoft.com/office/powerpoint/2010/main" val="1590732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smtClean="0"/>
              <a:t>&lt;!DOCTYPE html&gt;</a:t>
            </a:r>
          </a:p>
          <a:p>
            <a:pPr eaLnBrk="1" hangingPunct="1">
              <a:spcBef>
                <a:spcPct val="0"/>
              </a:spcBef>
            </a:pPr>
            <a:r>
              <a:rPr lang="en-US" altLang="zh-CN" dirty="0" smtClean="0"/>
              <a:t>&lt;html&gt;</a:t>
            </a:r>
          </a:p>
          <a:p>
            <a:pPr eaLnBrk="1" hangingPunct="1">
              <a:spcBef>
                <a:spcPct val="0"/>
              </a:spcBef>
            </a:pPr>
            <a:r>
              <a:rPr lang="en-US" altLang="zh-CN" dirty="0" smtClean="0"/>
              <a:t>	&lt;head&gt;</a:t>
            </a:r>
          </a:p>
          <a:p>
            <a:pPr eaLnBrk="1" hangingPunct="1">
              <a:spcBef>
                <a:spcPct val="0"/>
              </a:spcBef>
            </a:pPr>
            <a:r>
              <a:rPr lang="en-US" altLang="zh-CN" dirty="0" smtClean="0"/>
              <a:t>		&lt;meta charset="UTF-8"&gt;</a:t>
            </a:r>
          </a:p>
          <a:p>
            <a:pPr eaLnBrk="1" hangingPunct="1">
              <a:spcBef>
                <a:spcPct val="0"/>
              </a:spcBef>
            </a:pPr>
            <a:r>
              <a:rPr lang="en-US" altLang="zh-CN" dirty="0" smtClean="0"/>
              <a:t>	&lt;/head&gt;</a:t>
            </a:r>
          </a:p>
          <a:p>
            <a:pPr eaLnBrk="1" hangingPunct="1">
              <a:spcBef>
                <a:spcPct val="0"/>
              </a:spcBef>
            </a:pPr>
            <a:r>
              <a:rPr lang="en-US" altLang="zh-CN" dirty="0" smtClean="0"/>
              <a:t>	&lt;body&gt;</a:t>
            </a:r>
          </a:p>
          <a:p>
            <a:pPr eaLnBrk="1" hangingPunct="1">
              <a:spcBef>
                <a:spcPct val="0"/>
              </a:spcBef>
            </a:pPr>
            <a:r>
              <a:rPr lang="en-US" altLang="zh-CN" dirty="0" smtClean="0"/>
              <a:t>		&lt;canvas id="clock" width="200" height="200"&gt;&lt;/canvas&gt;</a:t>
            </a:r>
          </a:p>
          <a:p>
            <a:pPr eaLnBrk="1" hangingPunct="1">
              <a:spcBef>
                <a:spcPct val="0"/>
              </a:spcBef>
            </a:pPr>
            <a:r>
              <a:rPr lang="en-US" altLang="zh-CN" dirty="0" smtClean="0"/>
              <a:t>		&lt;script&gt;			</a:t>
            </a:r>
          </a:p>
          <a:p>
            <a:pPr eaLnBrk="1" hangingPunct="1">
              <a:spcBef>
                <a:spcPct val="0"/>
              </a:spcBef>
            </a:pPr>
            <a:r>
              <a:rPr lang="en-US" altLang="zh-CN" dirty="0" smtClean="0"/>
              <a:t>			</a:t>
            </a:r>
            <a:r>
              <a:rPr lang="en-US" altLang="zh-CN" dirty="0" err="1" smtClean="0"/>
              <a:t>var</a:t>
            </a:r>
            <a:r>
              <a:rPr lang="en-US" altLang="zh-CN" dirty="0" smtClean="0"/>
              <a:t> gravel = new Image()</a:t>
            </a:r>
          </a:p>
          <a:p>
            <a:pPr eaLnBrk="1" hangingPunct="1">
              <a:spcBef>
                <a:spcPct val="0"/>
              </a:spcBef>
            </a:pPr>
            <a:r>
              <a:rPr lang="en-US" altLang="zh-CN" dirty="0" smtClean="0"/>
              <a:t>			</a:t>
            </a:r>
            <a:r>
              <a:rPr lang="en-US" altLang="zh-CN" dirty="0" err="1" smtClean="0"/>
              <a:t>gravel.src</a:t>
            </a:r>
            <a:r>
              <a:rPr lang="en-US" altLang="zh-CN" dirty="0" smtClean="0"/>
              <a:t> = "</a:t>
            </a:r>
            <a:r>
              <a:rPr lang="en-US" altLang="zh-CN" dirty="0" err="1" smtClean="0"/>
              <a:t>img</a:t>
            </a:r>
            <a:r>
              <a:rPr lang="en-US" altLang="zh-CN" dirty="0" smtClean="0"/>
              <a:t>/clock.png"</a:t>
            </a:r>
          </a:p>
          <a:p>
            <a:pPr eaLnBrk="1" hangingPunct="1">
              <a:spcBef>
                <a:spcPct val="0"/>
              </a:spcBef>
            </a:pPr>
            <a:r>
              <a:rPr lang="en-US" altLang="zh-CN" dirty="0" smtClean="0"/>
              <a:t>			</a:t>
            </a:r>
            <a:r>
              <a:rPr lang="en-US" altLang="zh-CN" dirty="0" err="1" smtClean="0"/>
              <a:t>gravel.onload</a:t>
            </a:r>
            <a:r>
              <a:rPr lang="en-US" altLang="zh-CN" dirty="0" smtClean="0"/>
              <a:t> = function() {</a:t>
            </a:r>
          </a:p>
          <a:p>
            <a:pPr eaLnBrk="1" hangingPunct="1">
              <a:spcBef>
                <a:spcPct val="0"/>
              </a:spcBef>
            </a:pPr>
            <a:r>
              <a:rPr lang="en-US" altLang="zh-CN" dirty="0" smtClean="0"/>
              <a:t>				</a:t>
            </a:r>
            <a:r>
              <a:rPr lang="en-US" altLang="zh-CN" dirty="0" err="1" smtClean="0"/>
              <a:t>drawAClock</a:t>
            </a:r>
            <a:r>
              <a:rPr lang="en-US" altLang="zh-CN" dirty="0" smtClean="0"/>
              <a:t>()</a:t>
            </a:r>
          </a:p>
          <a:p>
            <a:pPr eaLnBrk="1" hangingPunct="1">
              <a:spcBef>
                <a:spcPct val="0"/>
              </a:spcBef>
            </a:pPr>
            <a:r>
              <a:rPr lang="en-US" altLang="zh-CN" dirty="0" smtClean="0"/>
              <a:t>				</a:t>
            </a:r>
            <a:r>
              <a:rPr lang="en-US" altLang="zh-CN" dirty="0" err="1" smtClean="0"/>
              <a:t>setInterval</a:t>
            </a:r>
            <a:r>
              <a:rPr lang="en-US" altLang="zh-CN" dirty="0" smtClean="0"/>
              <a:t>(</a:t>
            </a:r>
            <a:r>
              <a:rPr lang="en-US" altLang="zh-CN" dirty="0" err="1" smtClean="0"/>
              <a:t>drawAClock</a:t>
            </a:r>
            <a:r>
              <a:rPr lang="en-US" altLang="zh-CN" dirty="0" smtClean="0"/>
              <a:t>, 1000)</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drawAClock</a:t>
            </a:r>
            <a:r>
              <a:rPr lang="en-US" altLang="zh-CN" dirty="0" smtClean="0"/>
              <a:t>() {</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cvs</a:t>
            </a:r>
            <a:r>
              <a:rPr lang="en-US" altLang="zh-CN" dirty="0" smtClean="0"/>
              <a:t> = </a:t>
            </a:r>
            <a:r>
              <a:rPr lang="en-US" altLang="zh-CN" dirty="0" err="1" smtClean="0"/>
              <a:t>document.getElementById</a:t>
            </a:r>
            <a:r>
              <a:rPr lang="en-US" altLang="zh-CN" dirty="0" smtClean="0"/>
              <a:t>("clock")</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cxt</a:t>
            </a:r>
            <a:r>
              <a:rPr lang="en-US" altLang="zh-CN" dirty="0" smtClean="0"/>
              <a:t> = </a:t>
            </a:r>
            <a:r>
              <a:rPr lang="en-US" altLang="zh-CN" dirty="0" err="1" smtClean="0"/>
              <a:t>cvs.getContext</a:t>
            </a:r>
            <a:r>
              <a:rPr lang="en-US" altLang="zh-CN" dirty="0" smtClean="0"/>
              <a:t>("2d")</a:t>
            </a:r>
          </a:p>
          <a:p>
            <a:pPr eaLnBrk="1" hangingPunct="1">
              <a:spcBef>
                <a:spcPct val="0"/>
              </a:spcBef>
            </a:pPr>
            <a:r>
              <a:rPr lang="en-US" altLang="zh-CN" dirty="0" smtClean="0"/>
              <a:t>				</a:t>
            </a:r>
            <a:r>
              <a:rPr lang="en-US" altLang="zh-CN" dirty="0" err="1" smtClean="0"/>
              <a:t>cxt.clearRect</a:t>
            </a:r>
            <a:r>
              <a:rPr lang="en-US" altLang="zh-CN" dirty="0" smtClean="0"/>
              <a:t>(0, 0, </a:t>
            </a:r>
            <a:r>
              <a:rPr lang="en-US" altLang="zh-CN" dirty="0" err="1" smtClean="0"/>
              <a:t>cvs.width</a:t>
            </a:r>
            <a:r>
              <a:rPr lang="en-US" altLang="zh-CN" dirty="0" smtClean="0"/>
              <a:t>, </a:t>
            </a:r>
            <a:r>
              <a:rPr lang="en-US" altLang="zh-CN" dirty="0" err="1" smtClean="0"/>
              <a:t>cvs.height</a:t>
            </a:r>
            <a:r>
              <a:rPr lang="en-US" altLang="zh-CN" dirty="0" smtClean="0"/>
              <a:t>)</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centerX</a:t>
            </a:r>
            <a:r>
              <a:rPr lang="en-US" altLang="zh-CN" dirty="0" smtClean="0"/>
              <a:t> = </a:t>
            </a:r>
            <a:r>
              <a:rPr lang="en-US" altLang="zh-CN" dirty="0" err="1" smtClean="0"/>
              <a:t>cvs.width</a:t>
            </a:r>
            <a:r>
              <a:rPr lang="en-US" altLang="zh-CN" dirty="0" smtClean="0"/>
              <a:t> / 2,</a:t>
            </a:r>
          </a:p>
          <a:p>
            <a:pPr eaLnBrk="1" hangingPunct="1">
              <a:spcBef>
                <a:spcPct val="0"/>
              </a:spcBef>
            </a:pPr>
            <a:r>
              <a:rPr lang="en-US" altLang="zh-CN" dirty="0" smtClean="0"/>
              <a:t>					</a:t>
            </a:r>
            <a:r>
              <a:rPr lang="en-US" altLang="zh-CN" dirty="0" err="1" smtClean="0"/>
              <a:t>centerY</a:t>
            </a:r>
            <a:r>
              <a:rPr lang="en-US" altLang="zh-CN" dirty="0" smtClean="0"/>
              <a:t> = </a:t>
            </a:r>
            <a:r>
              <a:rPr lang="en-US" altLang="zh-CN" dirty="0" err="1" smtClean="0"/>
              <a:t>cvs.height</a:t>
            </a:r>
            <a:r>
              <a:rPr lang="en-US" altLang="zh-CN" dirty="0" smtClean="0"/>
              <a:t> / 2,</a:t>
            </a:r>
          </a:p>
          <a:p>
            <a:pPr eaLnBrk="1" hangingPunct="1">
              <a:spcBef>
                <a:spcPct val="0"/>
              </a:spcBef>
            </a:pPr>
            <a:r>
              <a:rPr lang="en-US" altLang="zh-CN" dirty="0" smtClean="0"/>
              <a:t>					</a:t>
            </a:r>
            <a:r>
              <a:rPr lang="en-US" altLang="zh-CN" dirty="0" err="1" smtClean="0"/>
              <a:t>borderWidth</a:t>
            </a:r>
            <a:r>
              <a:rPr lang="en-US" altLang="zh-CN" dirty="0" smtClean="0"/>
              <a:t> = 18,</a:t>
            </a:r>
          </a:p>
          <a:p>
            <a:pPr eaLnBrk="1" hangingPunct="1">
              <a:spcBef>
                <a:spcPct val="0"/>
              </a:spcBef>
            </a:pPr>
            <a:r>
              <a:rPr lang="en-US" altLang="zh-CN" dirty="0" smtClean="0"/>
              <a:t>					radius = 100-borderWidth/2				</a:t>
            </a:r>
          </a:p>
          <a:p>
            <a:pPr eaLnBrk="1" hangingPunct="1">
              <a:spcBef>
                <a:spcPct val="0"/>
              </a:spcBef>
            </a:pPr>
            <a:r>
              <a:rPr lang="en-US" altLang="zh-CN" dirty="0" smtClean="0"/>
              <a:t>				</a:t>
            </a:r>
            <a:r>
              <a:rPr lang="en-US" altLang="zh-CN" dirty="0" err="1" smtClean="0"/>
              <a:t>drawCLockBack</a:t>
            </a:r>
            <a:r>
              <a:rPr lang="en-US" altLang="zh-CN" dirty="0" smtClean="0"/>
              <a:t>(</a:t>
            </a:r>
            <a:r>
              <a:rPr lang="en-US" altLang="zh-CN" dirty="0" err="1" smtClean="0"/>
              <a:t>cxt,centerX,centerY,radius</a:t>
            </a:r>
            <a:r>
              <a:rPr lang="en-US" altLang="zh-CN" dirty="0" smtClean="0"/>
              <a:t>)</a:t>
            </a:r>
          </a:p>
          <a:p>
            <a:pPr eaLnBrk="1" hangingPunct="1">
              <a:spcBef>
                <a:spcPct val="0"/>
              </a:spcBef>
            </a:pPr>
            <a:r>
              <a:rPr lang="en-US" altLang="zh-CN" dirty="0" smtClean="0"/>
              <a:t>				</a:t>
            </a:r>
            <a:r>
              <a:rPr lang="en-US" altLang="zh-CN" dirty="0" err="1" smtClean="0"/>
              <a:t>drawGruads</a:t>
            </a:r>
            <a:r>
              <a:rPr lang="en-US" altLang="zh-CN" dirty="0" smtClean="0"/>
              <a:t>(</a:t>
            </a:r>
            <a:r>
              <a:rPr lang="en-US" altLang="zh-CN" dirty="0" err="1" smtClean="0"/>
              <a:t>cxt,centerX,centerY,radius,borderWidth</a:t>
            </a:r>
            <a:r>
              <a:rPr lang="en-US" altLang="zh-CN" dirty="0" smtClean="0"/>
              <a:t>)</a:t>
            </a:r>
          </a:p>
          <a:p>
            <a:pPr eaLnBrk="1" hangingPunct="1">
              <a:spcBef>
                <a:spcPct val="0"/>
              </a:spcBef>
            </a:pPr>
            <a:r>
              <a:rPr lang="en-US" altLang="zh-CN" dirty="0" smtClean="0"/>
              <a:t>				</a:t>
            </a:r>
            <a:r>
              <a:rPr lang="en-US" altLang="zh-CN" dirty="0" err="1" smtClean="0"/>
              <a:t>drawClockBorder</a:t>
            </a:r>
            <a:r>
              <a:rPr lang="en-US" altLang="zh-CN" dirty="0" smtClean="0"/>
              <a:t>(</a:t>
            </a:r>
            <a:r>
              <a:rPr lang="en-US" altLang="zh-CN" dirty="0" err="1" smtClean="0"/>
              <a:t>cxt,centerX,centerY,radius,borderWidth</a:t>
            </a:r>
            <a:r>
              <a:rPr lang="en-US" altLang="zh-CN" dirty="0" smtClean="0"/>
              <a:t>)</a:t>
            </a:r>
          </a:p>
          <a:p>
            <a:pPr eaLnBrk="1" hangingPunct="1">
              <a:spcBef>
                <a:spcPct val="0"/>
              </a:spcBef>
            </a:pPr>
            <a:r>
              <a:rPr lang="en-US" altLang="zh-CN" dirty="0" smtClean="0"/>
              <a:t>				</a:t>
            </a:r>
            <a:r>
              <a:rPr lang="en-US" altLang="zh-CN" dirty="0" err="1" smtClean="0"/>
              <a:t>drawAllHands</a:t>
            </a:r>
            <a:r>
              <a:rPr lang="en-US" altLang="zh-CN" dirty="0" smtClean="0"/>
              <a:t>(</a:t>
            </a:r>
            <a:r>
              <a:rPr lang="en-US" altLang="zh-CN" dirty="0" err="1" smtClean="0"/>
              <a:t>cxt</a:t>
            </a:r>
            <a:r>
              <a:rPr lang="en-US" altLang="zh-CN" dirty="0" smtClean="0"/>
              <a:t>, </a:t>
            </a:r>
            <a:r>
              <a:rPr lang="en-US" altLang="zh-CN" dirty="0" err="1" smtClean="0"/>
              <a:t>centerX</a:t>
            </a:r>
            <a:r>
              <a:rPr lang="en-US" altLang="zh-CN" dirty="0" smtClean="0"/>
              <a:t>, </a:t>
            </a:r>
            <a:r>
              <a:rPr lang="en-US" altLang="zh-CN" dirty="0" err="1" smtClean="0"/>
              <a:t>centerY</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drawCLockBack</a:t>
            </a:r>
            <a:r>
              <a:rPr lang="en-US" altLang="zh-CN" dirty="0" smtClean="0"/>
              <a:t>(</a:t>
            </a:r>
            <a:r>
              <a:rPr lang="en-US" altLang="zh-CN" dirty="0" err="1" smtClean="0"/>
              <a:t>cxt,x,y,r</a:t>
            </a:r>
            <a:r>
              <a:rPr lang="en-US" altLang="zh-CN" dirty="0" smtClean="0"/>
              <a:t>){</a:t>
            </a:r>
          </a:p>
          <a:p>
            <a:pPr eaLnBrk="1" hangingPunct="1">
              <a:spcBef>
                <a:spcPct val="0"/>
              </a:spcBef>
            </a:pPr>
            <a:r>
              <a:rPr lang="en-US" altLang="zh-CN" dirty="0" smtClean="0"/>
              <a:t>				</a:t>
            </a:r>
            <a:r>
              <a:rPr lang="en-US" altLang="zh-CN" dirty="0" err="1" smtClean="0"/>
              <a:t>cxt.save</a:t>
            </a:r>
            <a:r>
              <a:rPr lang="en-US" altLang="zh-CN" dirty="0" smtClean="0"/>
              <a:t>()</a:t>
            </a:r>
          </a:p>
          <a:p>
            <a:pPr eaLnBrk="1" hangingPunct="1">
              <a:spcBef>
                <a:spcPct val="0"/>
              </a:spcBef>
            </a:pPr>
            <a:r>
              <a:rPr lang="en-US" altLang="zh-CN" dirty="0" smtClean="0"/>
              <a:t>				</a:t>
            </a:r>
            <a:r>
              <a:rPr lang="en-US" altLang="zh-CN" dirty="0" err="1" smtClean="0"/>
              <a:t>cxt.beginPath</a:t>
            </a:r>
            <a:r>
              <a:rPr lang="en-US" altLang="zh-CN" dirty="0" smtClean="0"/>
              <a:t>()</a:t>
            </a:r>
          </a:p>
          <a:p>
            <a:pPr eaLnBrk="1" hangingPunct="1">
              <a:spcBef>
                <a:spcPct val="0"/>
              </a:spcBef>
            </a:pPr>
            <a:r>
              <a:rPr lang="en-US" altLang="zh-CN" dirty="0" smtClean="0"/>
              <a:t>				cxt.arc(x, y, r, 0, </a:t>
            </a:r>
            <a:r>
              <a:rPr lang="en-US" altLang="zh-CN" dirty="0" err="1" smtClean="0"/>
              <a:t>Math.PI</a:t>
            </a:r>
            <a:r>
              <a:rPr lang="en-US" altLang="zh-CN" dirty="0" smtClean="0"/>
              <a:t> * 2)</a:t>
            </a:r>
          </a:p>
          <a:p>
            <a:pPr eaLnBrk="1" hangingPunct="1">
              <a:spcBef>
                <a:spcPct val="0"/>
              </a:spcBef>
            </a:pPr>
            <a:r>
              <a:rPr lang="en-US" altLang="zh-CN" dirty="0" smtClean="0"/>
              <a:t>				</a:t>
            </a:r>
            <a:r>
              <a:rPr lang="en-US" altLang="zh-CN" dirty="0" err="1" smtClean="0"/>
              <a:t>cxt.closePath</a:t>
            </a:r>
            <a:r>
              <a:rPr lang="en-US" altLang="zh-CN" dirty="0" smtClean="0"/>
              <a:t>()</a:t>
            </a:r>
          </a:p>
          <a:p>
            <a:pPr eaLnBrk="1" hangingPunct="1">
              <a:spcBef>
                <a:spcPct val="0"/>
              </a:spcBef>
            </a:pPr>
            <a:r>
              <a:rPr lang="en-US" altLang="zh-CN" dirty="0" smtClean="0"/>
              <a:t>				</a:t>
            </a:r>
            <a:r>
              <a:rPr lang="en-US" altLang="zh-CN" dirty="0" err="1" smtClean="0"/>
              <a:t>cxt.clip</a:t>
            </a:r>
            <a:r>
              <a:rPr lang="en-US" altLang="zh-CN" dirty="0" smtClean="0"/>
              <a:t>()</a:t>
            </a:r>
          </a:p>
          <a:p>
            <a:pPr eaLnBrk="1" hangingPunct="1">
              <a:spcBef>
                <a:spcPct val="0"/>
              </a:spcBef>
            </a:pPr>
            <a:r>
              <a:rPr lang="en-US" altLang="zh-CN" dirty="0" smtClean="0"/>
              <a:t>				</a:t>
            </a:r>
            <a:r>
              <a:rPr lang="en-US" altLang="zh-CN" dirty="0" err="1" smtClean="0"/>
              <a:t>cxt.globalAlpha</a:t>
            </a:r>
            <a:r>
              <a:rPr lang="en-US" altLang="zh-CN" dirty="0" smtClean="0"/>
              <a:t>=0.5</a:t>
            </a:r>
          </a:p>
          <a:p>
            <a:pPr eaLnBrk="1" hangingPunct="1">
              <a:spcBef>
                <a:spcPct val="0"/>
              </a:spcBef>
            </a:pPr>
            <a:r>
              <a:rPr lang="en-US" altLang="zh-CN" dirty="0" smtClean="0"/>
              <a:t>				</a:t>
            </a:r>
            <a:r>
              <a:rPr lang="en-US" altLang="zh-CN" dirty="0" err="1" smtClean="0"/>
              <a:t>cxt.drawImage</a:t>
            </a:r>
            <a:r>
              <a:rPr lang="en-US" altLang="zh-CN" dirty="0" smtClean="0"/>
              <a:t>(gravel,0,0)</a:t>
            </a:r>
          </a:p>
          <a:p>
            <a:pPr eaLnBrk="1" hangingPunct="1">
              <a:spcBef>
                <a:spcPct val="0"/>
              </a:spcBef>
            </a:pPr>
            <a:r>
              <a:rPr lang="en-US" altLang="zh-CN" dirty="0" smtClean="0"/>
              <a:t>				</a:t>
            </a:r>
            <a:r>
              <a:rPr lang="en-US" altLang="zh-CN" dirty="0" err="1" smtClean="0"/>
              <a:t>cxt.restore</a:t>
            </a: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drawClockBorder</a:t>
            </a:r>
            <a:r>
              <a:rPr lang="en-US" altLang="zh-CN" dirty="0" smtClean="0"/>
              <a:t>(</a:t>
            </a:r>
            <a:r>
              <a:rPr lang="en-US" altLang="zh-CN" dirty="0" err="1" smtClean="0"/>
              <a:t>cxt,x,y,r,bw</a:t>
            </a:r>
            <a:r>
              <a:rPr lang="en-US" altLang="zh-CN" dirty="0" smtClean="0"/>
              <a:t>){</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rL</a:t>
            </a:r>
            <a:r>
              <a:rPr lang="en-US" altLang="zh-CN" dirty="0" smtClean="0"/>
              <a:t>=r -</a:t>
            </a:r>
            <a:r>
              <a:rPr lang="en-US" altLang="zh-CN" dirty="0" err="1" smtClean="0"/>
              <a:t>bw</a:t>
            </a:r>
            <a:r>
              <a:rPr lang="en-US" altLang="zh-CN" dirty="0" smtClean="0"/>
              <a:t>/2 ,</a:t>
            </a:r>
          </a:p>
          <a:p>
            <a:pPr eaLnBrk="1" hangingPunct="1">
              <a:spcBef>
                <a:spcPct val="0"/>
              </a:spcBef>
            </a:pPr>
            <a:r>
              <a:rPr lang="en-US" altLang="zh-CN" dirty="0" smtClean="0"/>
              <a:t>					</a:t>
            </a:r>
            <a:r>
              <a:rPr lang="en-US" altLang="zh-CN" dirty="0" err="1" smtClean="0"/>
              <a:t>rB</a:t>
            </a:r>
            <a:r>
              <a:rPr lang="en-US" altLang="zh-CN" dirty="0" smtClean="0"/>
              <a:t>=</a:t>
            </a:r>
            <a:r>
              <a:rPr lang="en-US" altLang="zh-CN" dirty="0" err="1" smtClean="0"/>
              <a:t>r+bw</a:t>
            </a:r>
            <a:r>
              <a:rPr lang="en-US" altLang="zh-CN" dirty="0" smtClean="0"/>
              <a:t>/2</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radialGrad</a:t>
            </a:r>
            <a:r>
              <a:rPr lang="en-US" altLang="zh-CN" dirty="0" smtClean="0"/>
              <a:t> = </a:t>
            </a:r>
            <a:r>
              <a:rPr lang="en-US" altLang="zh-CN" dirty="0" err="1" smtClean="0"/>
              <a:t>cxt.createRadialGradient</a:t>
            </a:r>
            <a:r>
              <a:rPr lang="en-US" altLang="zh-CN" dirty="0" smtClean="0"/>
              <a:t>(x, </a:t>
            </a:r>
            <a:r>
              <a:rPr lang="en-US" altLang="zh-CN" dirty="0" err="1" smtClean="0"/>
              <a:t>y,rL</a:t>
            </a:r>
            <a:r>
              <a:rPr lang="en-US" altLang="zh-CN" dirty="0" smtClean="0"/>
              <a:t> , x, y, </a:t>
            </a:r>
            <a:r>
              <a:rPr lang="en-US" altLang="zh-CN" dirty="0" err="1" smtClean="0"/>
              <a:t>rB</a:t>
            </a:r>
            <a:r>
              <a:rPr lang="en-US" altLang="zh-CN" dirty="0" smtClean="0"/>
              <a:t>)</a:t>
            </a:r>
          </a:p>
          <a:p>
            <a:pPr eaLnBrk="1" hangingPunct="1">
              <a:spcBef>
                <a:spcPct val="0"/>
              </a:spcBef>
            </a:pPr>
            <a:r>
              <a:rPr lang="en-US" altLang="zh-CN" dirty="0" smtClean="0"/>
              <a:t>				</a:t>
            </a:r>
            <a:r>
              <a:rPr lang="en-US" altLang="zh-CN" dirty="0" err="1" smtClean="0"/>
              <a:t>radialGrad.addColorStop</a:t>
            </a:r>
            <a:r>
              <a:rPr lang="en-US" altLang="zh-CN" dirty="0" smtClean="0"/>
              <a:t>(0, "#708090")</a:t>
            </a:r>
          </a:p>
          <a:p>
            <a:pPr eaLnBrk="1" hangingPunct="1">
              <a:spcBef>
                <a:spcPct val="0"/>
              </a:spcBef>
            </a:pPr>
            <a:r>
              <a:rPr lang="en-US" altLang="zh-CN" dirty="0" smtClean="0"/>
              <a:t>				</a:t>
            </a:r>
            <a:r>
              <a:rPr lang="en-US" altLang="zh-CN" dirty="0" err="1" smtClean="0"/>
              <a:t>radialGrad.addColorStop</a:t>
            </a:r>
            <a:r>
              <a:rPr lang="en-US" altLang="zh-CN" dirty="0" smtClean="0"/>
              <a:t>(0.3, "#b0b0a0")</a:t>
            </a:r>
          </a:p>
          <a:p>
            <a:pPr eaLnBrk="1" hangingPunct="1">
              <a:spcBef>
                <a:spcPct val="0"/>
              </a:spcBef>
            </a:pPr>
            <a:r>
              <a:rPr lang="en-US" altLang="zh-CN" dirty="0" smtClean="0"/>
              <a:t>				</a:t>
            </a:r>
            <a:r>
              <a:rPr lang="en-US" altLang="zh-CN" dirty="0" err="1" smtClean="0"/>
              <a:t>radialGrad.addColorStop</a:t>
            </a:r>
            <a:r>
              <a:rPr lang="en-US" altLang="zh-CN" dirty="0" smtClean="0"/>
              <a:t>(1, "#696969")</a:t>
            </a:r>
          </a:p>
          <a:p>
            <a:pPr eaLnBrk="1" hangingPunct="1">
              <a:spcBef>
                <a:spcPct val="0"/>
              </a:spcBef>
            </a:pPr>
            <a:r>
              <a:rPr lang="en-US" altLang="zh-CN" dirty="0" smtClean="0"/>
              <a:t>				</a:t>
            </a:r>
            <a:r>
              <a:rPr lang="en-US" altLang="zh-CN" dirty="0" err="1" smtClean="0"/>
              <a:t>cxt.save</a:t>
            </a:r>
            <a:r>
              <a:rPr lang="en-US" altLang="zh-CN" dirty="0" smtClean="0"/>
              <a:t>()</a:t>
            </a:r>
          </a:p>
          <a:p>
            <a:pPr eaLnBrk="1" hangingPunct="1">
              <a:spcBef>
                <a:spcPct val="0"/>
              </a:spcBef>
            </a:pPr>
            <a:r>
              <a:rPr lang="en-US" altLang="zh-CN" dirty="0" smtClean="0"/>
              <a:t>				</a:t>
            </a:r>
            <a:r>
              <a:rPr lang="en-US" altLang="zh-CN" dirty="0" err="1" smtClean="0"/>
              <a:t>cxt.lineWidth</a:t>
            </a:r>
            <a:r>
              <a:rPr lang="en-US" altLang="zh-CN" dirty="0" smtClean="0"/>
              <a:t> = </a:t>
            </a:r>
            <a:r>
              <a:rPr lang="en-US" altLang="zh-CN" dirty="0" err="1" smtClean="0"/>
              <a:t>bw</a:t>
            </a:r>
            <a:endParaRPr lang="en-US" altLang="zh-CN" dirty="0" smtClean="0"/>
          </a:p>
          <a:p>
            <a:pPr eaLnBrk="1" hangingPunct="1">
              <a:spcBef>
                <a:spcPct val="0"/>
              </a:spcBef>
            </a:pPr>
            <a:r>
              <a:rPr lang="en-US" altLang="zh-CN" dirty="0" smtClean="0"/>
              <a:t>				</a:t>
            </a:r>
            <a:r>
              <a:rPr lang="en-US" altLang="zh-CN" dirty="0" err="1" smtClean="0"/>
              <a:t>cxt.strokeStyle</a:t>
            </a:r>
            <a:r>
              <a:rPr lang="en-US" altLang="zh-CN" dirty="0" smtClean="0"/>
              <a:t> = </a:t>
            </a:r>
            <a:r>
              <a:rPr lang="en-US" altLang="zh-CN" dirty="0" err="1" smtClean="0"/>
              <a:t>radialGrad</a:t>
            </a:r>
            <a:r>
              <a:rPr lang="en-US" altLang="zh-CN" dirty="0" smtClean="0"/>
              <a:t>	</a:t>
            </a:r>
          </a:p>
          <a:p>
            <a:pPr eaLnBrk="1" hangingPunct="1">
              <a:spcBef>
                <a:spcPct val="0"/>
              </a:spcBef>
            </a:pPr>
            <a:r>
              <a:rPr lang="en-US" altLang="zh-CN" dirty="0" smtClean="0"/>
              <a:t>				</a:t>
            </a:r>
            <a:r>
              <a:rPr lang="en-US" altLang="zh-CN" dirty="0" err="1" smtClean="0"/>
              <a:t>cxt.beginPath</a:t>
            </a:r>
            <a:r>
              <a:rPr lang="en-US" altLang="zh-CN" dirty="0" smtClean="0"/>
              <a:t>()</a:t>
            </a:r>
          </a:p>
          <a:p>
            <a:pPr eaLnBrk="1" hangingPunct="1">
              <a:spcBef>
                <a:spcPct val="0"/>
              </a:spcBef>
            </a:pPr>
            <a:r>
              <a:rPr lang="en-US" altLang="zh-CN" dirty="0" smtClean="0"/>
              <a:t>				cxt.arc(x, y, r, 0, </a:t>
            </a:r>
            <a:r>
              <a:rPr lang="en-US" altLang="zh-CN" dirty="0" err="1" smtClean="0"/>
              <a:t>Math.PI</a:t>
            </a:r>
            <a:r>
              <a:rPr lang="en-US" altLang="zh-CN" dirty="0" smtClean="0"/>
              <a:t> * 2)</a:t>
            </a:r>
          </a:p>
          <a:p>
            <a:pPr eaLnBrk="1" hangingPunct="1">
              <a:spcBef>
                <a:spcPct val="0"/>
              </a:spcBef>
            </a:pPr>
            <a:r>
              <a:rPr lang="en-US" altLang="zh-CN" dirty="0" smtClean="0"/>
              <a:t>				</a:t>
            </a:r>
            <a:r>
              <a:rPr lang="en-US" altLang="zh-CN" dirty="0" err="1" smtClean="0"/>
              <a:t>cxt.stroke</a:t>
            </a:r>
            <a:r>
              <a:rPr lang="en-US" altLang="zh-CN" dirty="0" smtClean="0"/>
              <a:t>()</a:t>
            </a:r>
          </a:p>
          <a:p>
            <a:pPr eaLnBrk="1" hangingPunct="1">
              <a:spcBef>
                <a:spcPct val="0"/>
              </a:spcBef>
            </a:pPr>
            <a:r>
              <a:rPr lang="en-US" altLang="zh-CN" dirty="0" smtClean="0"/>
              <a:t>				</a:t>
            </a:r>
            <a:r>
              <a:rPr lang="en-US" altLang="zh-CN" dirty="0" err="1" smtClean="0"/>
              <a:t>cxt.restore</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drawGruads</a:t>
            </a:r>
            <a:r>
              <a:rPr lang="en-US" altLang="zh-CN" dirty="0" smtClean="0"/>
              <a:t>(</a:t>
            </a:r>
            <a:r>
              <a:rPr lang="en-US" altLang="zh-CN" dirty="0" err="1" smtClean="0"/>
              <a:t>cxt,x,y,r,bw</a:t>
            </a:r>
            <a:r>
              <a:rPr lang="en-US" altLang="zh-CN" dirty="0" smtClean="0"/>
              <a:t>){				</a:t>
            </a:r>
          </a:p>
          <a:p>
            <a:pPr eaLnBrk="1" hangingPunct="1">
              <a:spcBef>
                <a:spcPct val="0"/>
              </a:spcBef>
            </a:pPr>
            <a:r>
              <a:rPr lang="en-US" altLang="zh-CN" dirty="0" smtClean="0"/>
              <a:t>				for(</a:t>
            </a:r>
            <a:r>
              <a:rPr lang="en-US" altLang="zh-CN" dirty="0" err="1" smtClean="0"/>
              <a:t>var</a:t>
            </a:r>
            <a:r>
              <a:rPr lang="en-US" altLang="zh-CN" dirty="0" smtClean="0"/>
              <a:t> </a:t>
            </a:r>
            <a:r>
              <a:rPr lang="en-US" altLang="zh-CN" dirty="0" err="1" smtClean="0"/>
              <a:t>i</a:t>
            </a:r>
            <a:r>
              <a:rPr lang="en-US" altLang="zh-CN" dirty="0" smtClean="0"/>
              <a:t> = 0; </a:t>
            </a:r>
            <a:r>
              <a:rPr lang="en-US" altLang="zh-CN" dirty="0" err="1" smtClean="0"/>
              <a:t>i</a:t>
            </a:r>
            <a:r>
              <a:rPr lang="en-US" altLang="zh-CN" dirty="0" smtClean="0"/>
              <a:t> &lt; 60; </a:t>
            </a:r>
            <a:r>
              <a:rPr lang="en-US" altLang="zh-CN" dirty="0" err="1" smtClean="0"/>
              <a:t>i</a:t>
            </a:r>
            <a:r>
              <a:rPr lang="en-US" altLang="zh-CN" dirty="0" smtClean="0"/>
              <a:t>++) {</a:t>
            </a:r>
          </a:p>
          <a:p>
            <a:pPr eaLnBrk="1" hangingPunct="1">
              <a:spcBef>
                <a:spcPct val="0"/>
              </a:spcBef>
            </a:pPr>
            <a:r>
              <a:rPr lang="en-US" altLang="zh-CN" dirty="0" smtClean="0"/>
              <a:t>					</a:t>
            </a:r>
            <a:r>
              <a:rPr lang="en-US" altLang="zh-CN" dirty="0" err="1" smtClean="0"/>
              <a:t>cxt.save</a:t>
            </a:r>
            <a:r>
              <a:rPr lang="en-US" altLang="zh-CN" dirty="0" smtClean="0"/>
              <a:t>()					</a:t>
            </a:r>
          </a:p>
          <a:p>
            <a:pPr eaLnBrk="1" hangingPunct="1">
              <a:spcBef>
                <a:spcPct val="0"/>
              </a:spcBef>
            </a:pPr>
            <a:r>
              <a:rPr lang="en-US" altLang="zh-CN" dirty="0" smtClean="0"/>
              <a:t>					</a:t>
            </a:r>
            <a:r>
              <a:rPr lang="en-US" altLang="zh-CN" dirty="0" err="1" smtClean="0"/>
              <a:t>cxt.translate</a:t>
            </a:r>
            <a:r>
              <a:rPr lang="en-US" altLang="zh-CN" dirty="0" smtClean="0"/>
              <a:t>(x, y)</a:t>
            </a:r>
          </a:p>
          <a:p>
            <a:pPr eaLnBrk="1" hangingPunct="1">
              <a:spcBef>
                <a:spcPct val="0"/>
              </a:spcBef>
            </a:pPr>
            <a:r>
              <a:rPr lang="en-US" altLang="zh-CN" dirty="0" smtClean="0"/>
              <a:t>					</a:t>
            </a:r>
            <a:r>
              <a:rPr lang="en-US" altLang="zh-CN" dirty="0" err="1" smtClean="0"/>
              <a:t>cxt.rotate</a:t>
            </a:r>
            <a:r>
              <a:rPr lang="en-US" altLang="zh-CN" dirty="0" smtClean="0"/>
              <a:t>(</a:t>
            </a:r>
            <a:r>
              <a:rPr lang="en-US" altLang="zh-CN" dirty="0" err="1" smtClean="0"/>
              <a:t>i</a:t>
            </a:r>
            <a:r>
              <a:rPr lang="en-US" altLang="zh-CN" dirty="0" smtClean="0"/>
              <a:t> * </a:t>
            </a:r>
            <a:r>
              <a:rPr lang="en-US" altLang="zh-CN" dirty="0" err="1" smtClean="0"/>
              <a:t>Math.PI</a:t>
            </a:r>
            <a:r>
              <a:rPr lang="en-US" altLang="zh-CN" dirty="0" smtClean="0"/>
              <a:t> / 30 - </a:t>
            </a:r>
            <a:r>
              <a:rPr lang="en-US" altLang="zh-CN" dirty="0" err="1" smtClean="0"/>
              <a:t>Math.PI</a:t>
            </a:r>
            <a:r>
              <a:rPr lang="en-US" altLang="zh-CN" dirty="0" smtClean="0"/>
              <a:t> / 2)</a:t>
            </a:r>
          </a:p>
          <a:p>
            <a:pPr eaLnBrk="1" hangingPunct="1">
              <a:spcBef>
                <a:spcPct val="0"/>
              </a:spcBef>
            </a:pPr>
            <a:r>
              <a:rPr lang="en-US" altLang="zh-CN" dirty="0" smtClean="0"/>
              <a:t>					if(</a:t>
            </a:r>
            <a:r>
              <a:rPr lang="en-US" altLang="zh-CN" dirty="0" err="1" smtClean="0"/>
              <a:t>i</a:t>
            </a:r>
            <a:r>
              <a:rPr lang="en-US" altLang="zh-CN" dirty="0" smtClean="0"/>
              <a:t> % 5 == 0) {</a:t>
            </a:r>
          </a:p>
          <a:p>
            <a:pPr eaLnBrk="1" hangingPunct="1">
              <a:spcBef>
                <a:spcPct val="0"/>
              </a:spcBef>
            </a:pPr>
            <a:r>
              <a:rPr lang="en-US" altLang="zh-CN" dirty="0" smtClean="0"/>
              <a:t>						</a:t>
            </a:r>
            <a:r>
              <a:rPr lang="en-US" altLang="zh-CN" dirty="0" err="1" smtClean="0"/>
              <a:t>cxt.fillRect</a:t>
            </a:r>
            <a:r>
              <a:rPr lang="en-US" altLang="zh-CN" dirty="0" smtClean="0"/>
              <a:t>(r - </a:t>
            </a:r>
            <a:r>
              <a:rPr lang="en-US" altLang="zh-CN" dirty="0" err="1" smtClean="0"/>
              <a:t>bw</a:t>
            </a:r>
            <a:r>
              <a:rPr lang="en-US" altLang="zh-CN" dirty="0" smtClean="0"/>
              <a:t> / 2 - 10, -2, 10, 4)						</a:t>
            </a:r>
          </a:p>
          <a:p>
            <a:pPr eaLnBrk="1" hangingPunct="1">
              <a:spcBef>
                <a:spcPct val="0"/>
              </a:spcBef>
            </a:pPr>
            <a:r>
              <a:rPr lang="en-US" altLang="zh-CN" dirty="0" smtClean="0"/>
              <a:t>					} else {</a:t>
            </a:r>
          </a:p>
          <a:p>
            <a:pPr eaLnBrk="1" hangingPunct="1">
              <a:spcBef>
                <a:spcPct val="0"/>
              </a:spcBef>
            </a:pPr>
            <a:r>
              <a:rPr lang="en-US" altLang="zh-CN" dirty="0" smtClean="0"/>
              <a:t>						</a:t>
            </a:r>
            <a:r>
              <a:rPr lang="en-US" altLang="zh-CN" dirty="0" err="1" smtClean="0"/>
              <a:t>cxt.fillRect</a:t>
            </a:r>
            <a:r>
              <a:rPr lang="en-US" altLang="zh-CN" dirty="0" smtClean="0"/>
              <a:t>(r - </a:t>
            </a:r>
            <a:r>
              <a:rPr lang="en-US" altLang="zh-CN" dirty="0" err="1" smtClean="0"/>
              <a:t>bw</a:t>
            </a:r>
            <a:r>
              <a:rPr lang="en-US" altLang="zh-CN" dirty="0" smtClean="0"/>
              <a:t> / 2 - 5, -1, 5, 2)</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cxt.restore</a:t>
            </a:r>
            <a:r>
              <a:rPr lang="en-US" altLang="zh-CN" dirty="0" smtClean="0"/>
              <a:t>()</a:t>
            </a:r>
          </a:p>
          <a:p>
            <a:pPr eaLnBrk="1" hangingPunct="1">
              <a:spcBef>
                <a:spcPct val="0"/>
              </a:spcBef>
            </a:pPr>
            <a:r>
              <a:rPr lang="en-US" altLang="zh-CN" dirty="0" smtClean="0"/>
              <a:t>				}				</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drawAllHands</a:t>
            </a:r>
            <a:r>
              <a:rPr lang="en-US" altLang="zh-CN" dirty="0" smtClean="0"/>
              <a:t>(</a:t>
            </a:r>
            <a:r>
              <a:rPr lang="en-US" altLang="zh-CN" dirty="0" err="1" smtClean="0"/>
              <a:t>cxt</a:t>
            </a:r>
            <a:r>
              <a:rPr lang="en-US" altLang="zh-CN" dirty="0" smtClean="0"/>
              <a:t>, x, y) {				</a:t>
            </a:r>
          </a:p>
          <a:p>
            <a:pPr eaLnBrk="1" hangingPunct="1">
              <a:spcBef>
                <a:spcPct val="0"/>
              </a:spcBef>
            </a:pPr>
            <a:r>
              <a:rPr lang="en-US" altLang="zh-CN" dirty="0" smtClean="0"/>
              <a:t>				</a:t>
            </a:r>
            <a:r>
              <a:rPr lang="en-US" altLang="zh-CN" dirty="0" err="1" smtClean="0"/>
              <a:t>var</a:t>
            </a:r>
            <a:r>
              <a:rPr lang="en-US" altLang="zh-CN" dirty="0" smtClean="0"/>
              <a:t> now = new Date()</a:t>
            </a:r>
          </a:p>
          <a:p>
            <a:pPr eaLnBrk="1" hangingPunct="1">
              <a:spcBef>
                <a:spcPct val="0"/>
              </a:spcBef>
            </a:pPr>
            <a:r>
              <a:rPr lang="en-US" altLang="zh-CN" dirty="0" smtClean="0"/>
              <a:t>				</a:t>
            </a:r>
            <a:r>
              <a:rPr lang="en-US" altLang="zh-CN" dirty="0" err="1" smtClean="0"/>
              <a:t>var</a:t>
            </a:r>
            <a:r>
              <a:rPr lang="en-US" altLang="zh-CN" dirty="0" smtClean="0"/>
              <a:t> hour = </a:t>
            </a:r>
            <a:r>
              <a:rPr lang="en-US" altLang="zh-CN" dirty="0" err="1" smtClean="0"/>
              <a:t>now.getHours</a:t>
            </a:r>
            <a:r>
              <a:rPr lang="en-US" altLang="zh-CN" dirty="0" smtClean="0"/>
              <a:t>() % 12,</a:t>
            </a:r>
          </a:p>
          <a:p>
            <a:pPr eaLnBrk="1" hangingPunct="1">
              <a:spcBef>
                <a:spcPct val="0"/>
              </a:spcBef>
            </a:pPr>
            <a:r>
              <a:rPr lang="en-US" altLang="zh-CN" dirty="0" smtClean="0"/>
              <a:t>					minute = </a:t>
            </a:r>
            <a:r>
              <a:rPr lang="en-US" altLang="zh-CN" dirty="0" err="1" smtClean="0"/>
              <a:t>now.getMinutes</a:t>
            </a:r>
            <a:r>
              <a:rPr lang="en-US" altLang="zh-CN" dirty="0" smtClean="0"/>
              <a:t>(),</a:t>
            </a:r>
          </a:p>
          <a:p>
            <a:pPr eaLnBrk="1" hangingPunct="1">
              <a:spcBef>
                <a:spcPct val="0"/>
              </a:spcBef>
            </a:pPr>
            <a:r>
              <a:rPr lang="en-US" altLang="zh-CN" dirty="0" smtClean="0"/>
              <a:t>					second = </a:t>
            </a:r>
            <a:r>
              <a:rPr lang="en-US" altLang="zh-CN" dirty="0" err="1" smtClean="0"/>
              <a:t>now.getSeconds</a:t>
            </a:r>
            <a:r>
              <a:rPr lang="en-US" altLang="zh-CN" dirty="0" smtClean="0"/>
              <a:t>()</a:t>
            </a:r>
          </a:p>
          <a:p>
            <a:pPr eaLnBrk="1" hangingPunct="1">
              <a:spcBef>
                <a:spcPct val="0"/>
              </a:spcBef>
            </a:pPr>
            <a:r>
              <a:rPr lang="en-US" altLang="zh-CN" dirty="0" smtClean="0"/>
              <a:t>				</a:t>
            </a:r>
            <a:r>
              <a:rPr lang="en-US" altLang="zh-CN" dirty="0" err="1" smtClean="0"/>
              <a:t>var</a:t>
            </a:r>
            <a:r>
              <a:rPr lang="en-US" altLang="zh-CN" dirty="0" smtClean="0"/>
              <a:t> </a:t>
            </a:r>
            <a:r>
              <a:rPr lang="en-US" altLang="zh-CN" dirty="0" err="1" smtClean="0"/>
              <a:t>hourAngle</a:t>
            </a:r>
            <a:r>
              <a:rPr lang="en-US" altLang="zh-CN" dirty="0" smtClean="0"/>
              <a:t>=hour * </a:t>
            </a:r>
            <a:r>
              <a:rPr lang="en-US" altLang="zh-CN" dirty="0" err="1" smtClean="0"/>
              <a:t>Math.PI</a:t>
            </a:r>
            <a:r>
              <a:rPr lang="en-US" altLang="zh-CN" dirty="0" smtClean="0"/>
              <a:t> / 6 + </a:t>
            </a:r>
            <a:r>
              <a:rPr lang="en-US" altLang="zh-CN" dirty="0" err="1" smtClean="0"/>
              <a:t>Math.PI</a:t>
            </a:r>
            <a:r>
              <a:rPr lang="en-US" altLang="zh-CN" dirty="0" smtClean="0"/>
              <a:t> * 2 / 60 / 24 * minute,</a:t>
            </a:r>
          </a:p>
          <a:p>
            <a:pPr eaLnBrk="1" hangingPunct="1">
              <a:spcBef>
                <a:spcPct val="0"/>
              </a:spcBef>
            </a:pPr>
            <a:r>
              <a:rPr lang="en-US" altLang="zh-CN" dirty="0" smtClean="0"/>
              <a:t>					</a:t>
            </a:r>
            <a:r>
              <a:rPr lang="en-US" altLang="zh-CN" dirty="0" err="1" smtClean="0"/>
              <a:t>minuteAngle</a:t>
            </a:r>
            <a:r>
              <a:rPr lang="en-US" altLang="zh-CN" dirty="0" smtClean="0"/>
              <a:t>=</a:t>
            </a:r>
            <a:r>
              <a:rPr lang="en-US" altLang="zh-CN" dirty="0" err="1" smtClean="0"/>
              <a:t>Math.PI</a:t>
            </a:r>
            <a:r>
              <a:rPr lang="en-US" altLang="zh-CN" dirty="0" smtClean="0"/>
              <a:t> * 2 / 60 * minute ,</a:t>
            </a:r>
          </a:p>
          <a:p>
            <a:pPr eaLnBrk="1" hangingPunct="1">
              <a:spcBef>
                <a:spcPct val="0"/>
              </a:spcBef>
            </a:pPr>
            <a:r>
              <a:rPr lang="en-US" altLang="zh-CN" dirty="0" smtClean="0"/>
              <a:t>					</a:t>
            </a:r>
            <a:r>
              <a:rPr lang="en-US" altLang="zh-CN" dirty="0" err="1" smtClean="0"/>
              <a:t>secondAngle</a:t>
            </a:r>
            <a:r>
              <a:rPr lang="en-US" altLang="zh-CN" dirty="0" smtClean="0"/>
              <a:t>=</a:t>
            </a:r>
            <a:r>
              <a:rPr lang="en-US" altLang="zh-CN" dirty="0" err="1" smtClean="0"/>
              <a:t>Math.PI</a:t>
            </a:r>
            <a:r>
              <a:rPr lang="en-US" altLang="zh-CN" dirty="0" smtClean="0"/>
              <a:t> * 2 / 60 * second </a:t>
            </a:r>
          </a:p>
          <a:p>
            <a:pPr eaLnBrk="1" hangingPunct="1">
              <a:spcBef>
                <a:spcPct val="0"/>
              </a:spcBef>
            </a:pPr>
            <a:r>
              <a:rPr lang="en-US" altLang="zh-CN" dirty="0" smtClean="0"/>
              <a:t>				</a:t>
            </a:r>
            <a:r>
              <a:rPr lang="en-US" altLang="zh-CN" dirty="0" err="1" smtClean="0"/>
              <a:t>drawAHand</a:t>
            </a:r>
            <a:r>
              <a:rPr lang="en-US" altLang="zh-CN" dirty="0" smtClean="0"/>
              <a:t>(cxt,x,y,50,6,hourAngle-Math.PI/2)</a:t>
            </a:r>
          </a:p>
          <a:p>
            <a:pPr eaLnBrk="1" hangingPunct="1">
              <a:spcBef>
                <a:spcPct val="0"/>
              </a:spcBef>
            </a:pPr>
            <a:r>
              <a:rPr lang="en-US" altLang="zh-CN" dirty="0" smtClean="0"/>
              <a:t>				</a:t>
            </a:r>
            <a:r>
              <a:rPr lang="en-US" altLang="zh-CN" dirty="0" err="1" smtClean="0"/>
              <a:t>drawAHand</a:t>
            </a:r>
            <a:r>
              <a:rPr lang="en-US" altLang="zh-CN" dirty="0" smtClean="0"/>
              <a:t>(cxt,x,y,75,4,minuteAngle-Math.PI/2)</a:t>
            </a:r>
          </a:p>
          <a:p>
            <a:pPr eaLnBrk="1" hangingPunct="1">
              <a:spcBef>
                <a:spcPct val="0"/>
              </a:spcBef>
            </a:pPr>
            <a:r>
              <a:rPr lang="en-US" altLang="zh-CN" dirty="0" smtClean="0"/>
              <a:t>				</a:t>
            </a:r>
            <a:r>
              <a:rPr lang="en-US" altLang="zh-CN" dirty="0" err="1" smtClean="0"/>
              <a:t>drawAHand</a:t>
            </a:r>
            <a:r>
              <a:rPr lang="en-US" altLang="zh-CN" dirty="0" smtClean="0"/>
              <a:t>(cxt,x,y,90,2,secondAngle-Math.PI/2)				</a:t>
            </a:r>
          </a:p>
          <a:p>
            <a:pPr eaLnBrk="1" hangingPunct="1">
              <a:spcBef>
                <a:spcPct val="0"/>
              </a:spcBef>
            </a:pPr>
            <a:r>
              <a:rPr lang="en-US" altLang="zh-CN" dirty="0" smtClean="0"/>
              <a:t>			}</a:t>
            </a:r>
          </a:p>
          <a:p>
            <a:pPr eaLnBrk="1" hangingPunct="1">
              <a:spcBef>
                <a:spcPct val="0"/>
              </a:spcBef>
            </a:pPr>
            <a:r>
              <a:rPr lang="en-US" altLang="zh-CN" dirty="0" smtClean="0"/>
              <a:t>			function </a:t>
            </a:r>
            <a:r>
              <a:rPr lang="en-US" altLang="zh-CN" dirty="0" err="1" smtClean="0"/>
              <a:t>drawAHand</a:t>
            </a:r>
            <a:r>
              <a:rPr lang="en-US" altLang="zh-CN" dirty="0" smtClean="0"/>
              <a:t>(</a:t>
            </a:r>
            <a:r>
              <a:rPr lang="en-US" altLang="zh-CN" dirty="0" err="1" smtClean="0"/>
              <a:t>cxt,x,y,w,h,a</a:t>
            </a:r>
            <a:r>
              <a:rPr lang="en-US" altLang="zh-CN" dirty="0" smtClean="0"/>
              <a:t>){</a:t>
            </a:r>
          </a:p>
          <a:p>
            <a:pPr eaLnBrk="1" hangingPunct="1">
              <a:spcBef>
                <a:spcPct val="0"/>
              </a:spcBef>
            </a:pPr>
            <a:r>
              <a:rPr lang="en-US" altLang="zh-CN" dirty="0" smtClean="0"/>
              <a:t>				</a:t>
            </a:r>
            <a:r>
              <a:rPr lang="en-US" altLang="zh-CN" dirty="0" err="1" smtClean="0"/>
              <a:t>cxt.save</a:t>
            </a:r>
            <a:r>
              <a:rPr lang="en-US" altLang="zh-CN" dirty="0" smtClean="0"/>
              <a:t>()</a:t>
            </a:r>
          </a:p>
          <a:p>
            <a:pPr eaLnBrk="1" hangingPunct="1">
              <a:spcBef>
                <a:spcPct val="0"/>
              </a:spcBef>
            </a:pPr>
            <a:r>
              <a:rPr lang="en-US" altLang="zh-CN" dirty="0" smtClean="0"/>
              <a:t>				</a:t>
            </a:r>
            <a:r>
              <a:rPr lang="en-US" altLang="zh-CN" dirty="0" err="1" smtClean="0"/>
              <a:t>cxt.translate</a:t>
            </a:r>
            <a:r>
              <a:rPr lang="en-US" altLang="zh-CN" dirty="0" smtClean="0"/>
              <a:t>(x, y)</a:t>
            </a:r>
          </a:p>
          <a:p>
            <a:pPr eaLnBrk="1" hangingPunct="1">
              <a:spcBef>
                <a:spcPct val="0"/>
              </a:spcBef>
            </a:pPr>
            <a:r>
              <a:rPr lang="en-US" altLang="zh-CN" dirty="0" smtClean="0"/>
              <a:t>				</a:t>
            </a:r>
            <a:r>
              <a:rPr lang="en-US" altLang="zh-CN" dirty="0" err="1" smtClean="0"/>
              <a:t>cxt.rotate</a:t>
            </a:r>
            <a:r>
              <a:rPr lang="en-US" altLang="zh-CN" dirty="0" smtClean="0"/>
              <a:t>(a)</a:t>
            </a:r>
          </a:p>
          <a:p>
            <a:pPr eaLnBrk="1" hangingPunct="1">
              <a:spcBef>
                <a:spcPct val="0"/>
              </a:spcBef>
            </a:pPr>
            <a:r>
              <a:rPr lang="en-US" altLang="zh-CN" dirty="0" smtClean="0"/>
              <a:t>				</a:t>
            </a:r>
            <a:r>
              <a:rPr lang="en-US" altLang="zh-CN" dirty="0" err="1" smtClean="0"/>
              <a:t>cxt.fillRect</a:t>
            </a:r>
            <a:r>
              <a:rPr lang="en-US" altLang="zh-CN" dirty="0" smtClean="0"/>
              <a:t>(-w/5, -h/2, w, h)</a:t>
            </a:r>
          </a:p>
          <a:p>
            <a:pPr eaLnBrk="1" hangingPunct="1">
              <a:spcBef>
                <a:spcPct val="0"/>
              </a:spcBef>
            </a:pPr>
            <a:r>
              <a:rPr lang="en-US" altLang="zh-CN" dirty="0" smtClean="0"/>
              <a:t>				</a:t>
            </a:r>
            <a:r>
              <a:rPr lang="en-US" altLang="zh-CN" dirty="0" err="1" smtClean="0"/>
              <a:t>cxt.restore</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&lt;/script&gt;</a:t>
            </a:r>
          </a:p>
          <a:p>
            <a:pPr eaLnBrk="1" hangingPunct="1">
              <a:spcBef>
                <a:spcPct val="0"/>
              </a:spcBef>
            </a:pPr>
            <a:r>
              <a:rPr lang="en-US" altLang="zh-CN" dirty="0" smtClean="0"/>
              <a:t>	&lt;/body&gt;</a:t>
            </a:r>
          </a:p>
          <a:p>
            <a:pPr eaLnBrk="1" hangingPunct="1">
              <a:spcBef>
                <a:spcPct val="0"/>
              </a:spcBef>
            </a:pPr>
            <a:endParaRPr lang="en-US" altLang="zh-CN" dirty="0" smtClean="0"/>
          </a:p>
          <a:p>
            <a:pPr eaLnBrk="1" hangingPunct="1">
              <a:spcBef>
                <a:spcPct val="0"/>
              </a:spcBef>
            </a:pPr>
            <a:r>
              <a:rPr lang="en-US" altLang="zh-CN" smtClean="0"/>
              <a:t>&lt;/html&gt;</a:t>
            </a: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8EB1299C-0DB3-4F72-A4A8-E7819E8728BF}" type="slidenum">
              <a:rPr lang="zh-CN" altLang="en-US" sz="1200"/>
              <a:pPr eaLnBrk="1" hangingPunct="1"/>
              <a:t>56</a:t>
            </a:fld>
            <a:endParaRPr lang="zh-CN" altLang="en-US" sz="1200"/>
          </a:p>
        </p:txBody>
      </p:sp>
    </p:spTree>
    <p:extLst>
      <p:ext uri="{BB962C8B-B14F-4D97-AF65-F5344CB8AC3E}">
        <p14:creationId xmlns:p14="http://schemas.microsoft.com/office/powerpoint/2010/main" val="574201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DBCD8ACE-5FDF-48C7-8612-DCC17257BEE5}" type="slidenum">
              <a:rPr lang="zh-CN" altLang="en-US" sz="1200"/>
              <a:pPr eaLnBrk="1" hangingPunct="1"/>
              <a:t>57</a:t>
            </a:fld>
            <a:endParaRPr lang="zh-CN" altLang="en-US" sz="1200"/>
          </a:p>
        </p:txBody>
      </p:sp>
    </p:spTree>
    <p:extLst>
      <p:ext uri="{BB962C8B-B14F-4D97-AF65-F5344CB8AC3E}">
        <p14:creationId xmlns:p14="http://schemas.microsoft.com/office/powerpoint/2010/main" val="2841454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E2429B87-9553-46A2-A114-841BA9ADA8D7}" type="slidenum">
              <a:rPr lang="zh-CN" altLang="en-US" sz="1200"/>
              <a:pPr eaLnBrk="1" hangingPunct="1"/>
              <a:t>58</a:t>
            </a:fld>
            <a:endParaRPr lang="zh-CN" altLang="en-US" sz="1200"/>
          </a:p>
        </p:txBody>
      </p:sp>
    </p:spTree>
    <p:extLst>
      <p:ext uri="{BB962C8B-B14F-4D97-AF65-F5344CB8AC3E}">
        <p14:creationId xmlns:p14="http://schemas.microsoft.com/office/powerpoint/2010/main" val="2472916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06A7DF88-4029-4B1F-A9EF-53D971D0BF67}" type="slidenum">
              <a:rPr lang="zh-CN" altLang="en-US" sz="1200"/>
              <a:pPr eaLnBrk="1" hangingPunct="1"/>
              <a:t>59</a:t>
            </a:fld>
            <a:endParaRPr lang="zh-CN" altLang="en-US" sz="1200"/>
          </a:p>
        </p:txBody>
      </p:sp>
    </p:spTree>
    <p:extLst>
      <p:ext uri="{BB962C8B-B14F-4D97-AF65-F5344CB8AC3E}">
        <p14:creationId xmlns:p14="http://schemas.microsoft.com/office/powerpoint/2010/main" val="414731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260DC99B-6D9A-44D1-AFD1-96650A144A4D}" type="slidenum">
              <a:rPr lang="zh-CN" altLang="en-US" sz="1200"/>
              <a:pPr eaLnBrk="1" hangingPunct="1"/>
              <a:t>60</a:t>
            </a:fld>
            <a:endParaRPr lang="zh-CN" altLang="en-US" sz="1200"/>
          </a:p>
        </p:txBody>
      </p:sp>
    </p:spTree>
    <p:extLst>
      <p:ext uri="{BB962C8B-B14F-4D97-AF65-F5344CB8AC3E}">
        <p14:creationId xmlns:p14="http://schemas.microsoft.com/office/powerpoint/2010/main" val="59109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4BE37EE0-97A8-4F93-8518-9C4582041FAC}" type="slidenum">
              <a:rPr lang="zh-CN" altLang="en-US" sz="1200"/>
              <a:pPr eaLnBrk="1" hangingPunct="1"/>
              <a:t>5</a:t>
            </a:fld>
            <a:endParaRPr lang="zh-CN" altLang="en-US" sz="1200"/>
          </a:p>
        </p:txBody>
      </p:sp>
    </p:spTree>
    <p:extLst>
      <p:ext uri="{BB962C8B-B14F-4D97-AF65-F5344CB8AC3E}">
        <p14:creationId xmlns:p14="http://schemas.microsoft.com/office/powerpoint/2010/main" val="378473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F55F6B67-4E6A-4270-B1FD-5B7F0E086DA3}" type="slidenum">
              <a:rPr lang="zh-CN" altLang="en-US" sz="1200"/>
              <a:pPr eaLnBrk="1" hangingPunct="1"/>
              <a:t>61</a:t>
            </a:fld>
            <a:endParaRPr lang="zh-CN" altLang="en-US" sz="1200"/>
          </a:p>
        </p:txBody>
      </p:sp>
    </p:spTree>
    <p:extLst>
      <p:ext uri="{BB962C8B-B14F-4D97-AF65-F5344CB8AC3E}">
        <p14:creationId xmlns:p14="http://schemas.microsoft.com/office/powerpoint/2010/main" val="1490959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EB207884-CCF7-4D75-9B87-7F8B29C03634}" type="slidenum">
              <a:rPr lang="zh-CN" altLang="en-US" sz="1200"/>
              <a:pPr eaLnBrk="1" hangingPunct="1"/>
              <a:t>62</a:t>
            </a:fld>
            <a:endParaRPr lang="zh-CN" altLang="en-US" sz="1200"/>
          </a:p>
        </p:txBody>
      </p:sp>
    </p:spTree>
    <p:extLst>
      <p:ext uri="{BB962C8B-B14F-4D97-AF65-F5344CB8AC3E}">
        <p14:creationId xmlns:p14="http://schemas.microsoft.com/office/powerpoint/2010/main" val="44531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CE101494-CE23-4D48-98B4-A57462AD3B2D}" type="slidenum">
              <a:rPr lang="zh-CN" altLang="en-US" sz="1200"/>
              <a:pPr eaLnBrk="1" hangingPunct="1"/>
              <a:t>6</a:t>
            </a:fld>
            <a:endParaRPr lang="zh-CN" altLang="en-US" sz="1200"/>
          </a:p>
        </p:txBody>
      </p:sp>
    </p:spTree>
    <p:extLst>
      <p:ext uri="{BB962C8B-B14F-4D97-AF65-F5344CB8AC3E}">
        <p14:creationId xmlns:p14="http://schemas.microsoft.com/office/powerpoint/2010/main" val="386236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9676FA60-14FC-47E9-8548-B64523BE5658}" type="slidenum">
              <a:rPr lang="zh-CN" altLang="en-US" sz="1200"/>
              <a:pPr eaLnBrk="1" hangingPunct="1"/>
              <a:t>8</a:t>
            </a:fld>
            <a:endParaRPr lang="zh-CN" altLang="en-US" sz="1200"/>
          </a:p>
        </p:txBody>
      </p:sp>
    </p:spTree>
    <p:extLst>
      <p:ext uri="{BB962C8B-B14F-4D97-AF65-F5344CB8AC3E}">
        <p14:creationId xmlns:p14="http://schemas.microsoft.com/office/powerpoint/2010/main" val="258026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9BABCDD7-0001-4292-9BD1-EE87489FB1D8}" type="slidenum">
              <a:rPr lang="zh-CN" altLang="en-US" sz="1200"/>
              <a:pPr eaLnBrk="1" hangingPunct="1"/>
              <a:t>9</a:t>
            </a:fld>
            <a:endParaRPr lang="zh-CN" altLang="en-US" sz="1200"/>
          </a:p>
        </p:txBody>
      </p:sp>
    </p:spTree>
    <p:extLst>
      <p:ext uri="{BB962C8B-B14F-4D97-AF65-F5344CB8AC3E}">
        <p14:creationId xmlns:p14="http://schemas.microsoft.com/office/powerpoint/2010/main" val="331440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4A5A4798-52AA-44DB-A777-1D8A3F56A13F}" type="slidenum">
              <a:rPr lang="zh-CN" altLang="en-US" sz="1200"/>
              <a:pPr eaLnBrk="1" hangingPunct="1"/>
              <a:t>10</a:t>
            </a:fld>
            <a:endParaRPr lang="zh-CN" altLang="en-US" sz="1200"/>
          </a:p>
        </p:txBody>
      </p:sp>
    </p:spTree>
    <p:extLst>
      <p:ext uri="{BB962C8B-B14F-4D97-AF65-F5344CB8AC3E}">
        <p14:creationId xmlns:p14="http://schemas.microsoft.com/office/powerpoint/2010/main" val="2808602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DCEEDB55-99F0-4E8A-867D-F4D2228EF044}" type="slidenum">
              <a:rPr lang="zh-CN" altLang="en-US" sz="1200"/>
              <a:pPr eaLnBrk="1" hangingPunct="1"/>
              <a:t>26</a:t>
            </a:fld>
            <a:endParaRPr lang="zh-CN" altLang="en-US" sz="1200"/>
          </a:p>
        </p:txBody>
      </p:sp>
    </p:spTree>
    <p:extLst>
      <p:ext uri="{BB962C8B-B14F-4D97-AF65-F5344CB8AC3E}">
        <p14:creationId xmlns:p14="http://schemas.microsoft.com/office/powerpoint/2010/main" val="543889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AB32D3B3-47EA-4341-BD70-3D8A1CCAD9CA}" type="slidenum">
              <a:rPr lang="zh-CN" altLang="en-US" sz="1200"/>
              <a:pPr eaLnBrk="1" hangingPunct="1"/>
              <a:t>32</a:t>
            </a:fld>
            <a:endParaRPr lang="zh-CN" altLang="en-US" sz="1200"/>
          </a:p>
        </p:txBody>
      </p:sp>
    </p:spTree>
    <p:extLst>
      <p:ext uri="{BB962C8B-B14F-4D97-AF65-F5344CB8AC3E}">
        <p14:creationId xmlns:p14="http://schemas.microsoft.com/office/powerpoint/2010/main" val="41621899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82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943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913805" y="877045"/>
            <a:ext cx="10601349" cy="5112568"/>
          </a:xfrm>
        </p:spPr>
        <p:txBody>
          <a:bodyPr/>
          <a:lstStyle>
            <a:lvl1pPr marL="342900" indent="-342900">
              <a:lnSpc>
                <a:spcPct val="120000"/>
              </a:lnSpc>
              <a:spcBef>
                <a:spcPts val="0"/>
              </a:spcBef>
              <a:buClr>
                <a:schemeClr val="accent1"/>
              </a:buClr>
              <a:buFont typeface="Wingdings" panose="05000000000000000000" pitchFamily="2" charset="2"/>
              <a:buChar char="u"/>
              <a:defRPr>
                <a:solidFill>
                  <a:schemeClr val="accent2"/>
                </a:solidFill>
              </a:defRPr>
            </a:lvl1pPr>
            <a:lvl2pPr marL="742950" indent="-285750">
              <a:lnSpc>
                <a:spcPct val="120000"/>
              </a:lnSpc>
              <a:spcBef>
                <a:spcPts val="0"/>
              </a:spcBef>
              <a:buClr>
                <a:schemeClr val="tx2"/>
              </a:buClr>
              <a:buFont typeface="Wingdings" panose="05000000000000000000" pitchFamily="2" charset="2"/>
              <a:buChar char="Ø"/>
              <a:defRPr b="1">
                <a:solidFill>
                  <a:schemeClr val="accent2"/>
                </a:solidFill>
                <a:latin typeface="华文仿宋" panose="02010600040101010101" pitchFamily="2" charset="-122"/>
                <a:ea typeface="华文仿宋" panose="02010600040101010101" pitchFamily="2" charset="-122"/>
              </a:defRPr>
            </a:lvl2pPr>
            <a:lvl3pPr marL="1143000" indent="-228600">
              <a:lnSpc>
                <a:spcPct val="120000"/>
              </a:lnSpc>
              <a:spcBef>
                <a:spcPts val="0"/>
              </a:spcBef>
              <a:buClr>
                <a:schemeClr val="tx1"/>
              </a:buClr>
              <a:buFont typeface="Wingdings" panose="05000000000000000000" pitchFamily="2" charset="2"/>
              <a:buChar char="ü"/>
              <a:defRPr sz="2000">
                <a:solidFill>
                  <a:schemeClr val="accent2"/>
                </a:solidFill>
                <a:latin typeface="华文楷体" panose="02010600040101010101" pitchFamily="2" charset="-122"/>
                <a:ea typeface="华文楷体" panose="02010600040101010101" pitchFamily="2" charset="-122"/>
              </a:defRPr>
            </a:lvl3pPr>
            <a:lvl4pPr marL="1600200" indent="-228600">
              <a:lnSpc>
                <a:spcPct val="120000"/>
              </a:lnSpc>
              <a:spcBef>
                <a:spcPts val="0"/>
              </a:spcBef>
              <a:buClr>
                <a:srgbClr val="FFC000"/>
              </a:buClr>
              <a:buFont typeface="Wingdings" panose="05000000000000000000" pitchFamily="2" charset="2"/>
              <a:buChar char="u"/>
              <a:defRPr>
                <a:solidFill>
                  <a:schemeClr val="accent2"/>
                </a:solidFill>
              </a:defRPr>
            </a:lvl4pPr>
            <a:lvl5pPr marL="2057400" indent="-228600">
              <a:lnSpc>
                <a:spcPct val="120000"/>
              </a:lnSpc>
              <a:spcBef>
                <a:spcPts val="0"/>
              </a:spcBef>
              <a:buClr>
                <a:srgbClr val="FFC000"/>
              </a:buClr>
              <a:buFont typeface="Wingdings" panose="05000000000000000000" pitchFamily="2" charset="2"/>
              <a:buChar char="u"/>
              <a:defRPr>
                <a:solidFill>
                  <a:schemeClr val="accent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TextBox 11"/>
          <p:cNvSpPr txBox="1"/>
          <p:nvPr userDrawn="1"/>
        </p:nvSpPr>
        <p:spPr>
          <a:xfrm>
            <a:off x="11651531" y="6388866"/>
            <a:ext cx="423514" cy="307777"/>
          </a:xfrm>
          <a:prstGeom prst="rect">
            <a:avLst/>
          </a:prstGeom>
          <a:noFill/>
        </p:spPr>
        <p:txBody>
          <a:bodyPr wrap="none" rtlCol="0">
            <a:spAutoFit/>
          </a:bodyPr>
          <a:lstStyle/>
          <a:p>
            <a:pPr algn="ctr"/>
            <a:fld id="{A8D629F8-11E1-4F49-82F6-0EEED36D1DAD}" type="slidenum">
              <a:rPr lang="zh-CN" altLang="en-US" sz="1400" smtClean="0">
                <a:solidFill>
                  <a:srgbClr val="F8F8F8"/>
                </a:solidFill>
                <a:latin typeface="+mn-ea"/>
                <a:ea typeface="+mn-ea"/>
              </a:rPr>
              <a:pPr algn="ctr"/>
              <a:t>‹#›</a:t>
            </a:fld>
            <a:endParaRPr lang="zh-CN" altLang="en-US" sz="1400" dirty="0">
              <a:solidFill>
                <a:srgbClr val="F8F8F8"/>
              </a:solidFill>
              <a:latin typeface="+mn-ea"/>
              <a:ea typeface="+mn-ea"/>
            </a:endParaRPr>
          </a:p>
        </p:txBody>
      </p:sp>
      <p:sp>
        <p:nvSpPr>
          <p:cNvPr id="11" name="Freeform 10"/>
          <p:cNvSpPr>
            <a:spLocks/>
          </p:cNvSpPr>
          <p:nvPr userDrawn="1"/>
        </p:nvSpPr>
        <p:spPr bwMode="auto">
          <a:xfrm>
            <a:off x="193675" y="208707"/>
            <a:ext cx="7869238" cy="509587"/>
          </a:xfrm>
          <a:custGeom>
            <a:avLst/>
            <a:gdLst>
              <a:gd name="T0" fmla="*/ 0 w 10307"/>
              <a:gd name="T1" fmla="*/ 0 h 634"/>
              <a:gd name="T2" fmla="*/ 10307 w 10307"/>
              <a:gd name="T3" fmla="*/ 0 h 634"/>
              <a:gd name="T4" fmla="*/ 9896 w 10307"/>
              <a:gd name="T5" fmla="*/ 634 h 634"/>
              <a:gd name="T6" fmla="*/ 0 w 10307"/>
              <a:gd name="T7" fmla="*/ 634 h 634"/>
              <a:gd name="T8" fmla="*/ 0 w 10307"/>
              <a:gd name="T9" fmla="*/ 0 h 634"/>
            </a:gdLst>
            <a:ahLst/>
            <a:cxnLst>
              <a:cxn ang="0">
                <a:pos x="T0" y="T1"/>
              </a:cxn>
              <a:cxn ang="0">
                <a:pos x="T2" y="T3"/>
              </a:cxn>
              <a:cxn ang="0">
                <a:pos x="T4" y="T5"/>
              </a:cxn>
              <a:cxn ang="0">
                <a:pos x="T6" y="T7"/>
              </a:cxn>
              <a:cxn ang="0">
                <a:pos x="T8" y="T9"/>
              </a:cxn>
            </a:cxnLst>
            <a:rect l="0" t="0" r="r" b="b"/>
            <a:pathLst>
              <a:path w="10307" h="634">
                <a:moveTo>
                  <a:pt x="0" y="0"/>
                </a:moveTo>
                <a:lnTo>
                  <a:pt x="10307" y="0"/>
                </a:lnTo>
                <a:lnTo>
                  <a:pt x="9896" y="634"/>
                </a:lnTo>
                <a:lnTo>
                  <a:pt x="0" y="634"/>
                </a:lnTo>
                <a:lnTo>
                  <a:pt x="0" y="0"/>
                </a:lnTo>
                <a:close/>
              </a:path>
            </a:pathLst>
          </a:custGeom>
          <a:solidFill>
            <a:srgbClr val="70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7700963" y="143239"/>
            <a:ext cx="439738" cy="604837"/>
          </a:xfrm>
          <a:custGeom>
            <a:avLst/>
            <a:gdLst>
              <a:gd name="T0" fmla="*/ 508 w 576"/>
              <a:gd name="T1" fmla="*/ 0 h 754"/>
              <a:gd name="T2" fmla="*/ 508 w 576"/>
              <a:gd name="T3" fmla="*/ 0 h 754"/>
              <a:gd name="T4" fmla="*/ 527 w 576"/>
              <a:gd name="T5" fmla="*/ 0 h 754"/>
              <a:gd name="T6" fmla="*/ 527 w 576"/>
              <a:gd name="T7" fmla="*/ 0 h 754"/>
              <a:gd name="T8" fmla="*/ 548 w 576"/>
              <a:gd name="T9" fmla="*/ 0 h 754"/>
              <a:gd name="T10" fmla="*/ 548 w 576"/>
              <a:gd name="T11" fmla="*/ 0 h 754"/>
              <a:gd name="T12" fmla="*/ 576 w 576"/>
              <a:gd name="T13" fmla="*/ 0 h 754"/>
              <a:gd name="T14" fmla="*/ 91 w 576"/>
              <a:gd name="T15" fmla="*/ 754 h 754"/>
              <a:gd name="T16" fmla="*/ 63 w 576"/>
              <a:gd name="T17" fmla="*/ 754 h 754"/>
              <a:gd name="T18" fmla="*/ 63 w 576"/>
              <a:gd name="T19" fmla="*/ 754 h 754"/>
              <a:gd name="T20" fmla="*/ 41 w 576"/>
              <a:gd name="T21" fmla="*/ 754 h 754"/>
              <a:gd name="T22" fmla="*/ 41 w 576"/>
              <a:gd name="T23" fmla="*/ 754 h 754"/>
              <a:gd name="T24" fmla="*/ 22 w 576"/>
              <a:gd name="T25" fmla="*/ 754 h 754"/>
              <a:gd name="T26" fmla="*/ 22 w 576"/>
              <a:gd name="T27" fmla="*/ 754 h 754"/>
              <a:gd name="T28" fmla="*/ 0 w 576"/>
              <a:gd name="T29" fmla="*/ 754 h 754"/>
              <a:gd name="T30" fmla="*/ 0 w 576"/>
              <a:gd name="T31" fmla="*/ 754 h 754"/>
              <a:gd name="T32" fmla="*/ 486 w 576"/>
              <a:gd name="T33" fmla="*/ 0 h 754"/>
              <a:gd name="T34" fmla="*/ 508 w 576"/>
              <a:gd name="T3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754">
                <a:moveTo>
                  <a:pt x="508" y="0"/>
                </a:moveTo>
                <a:lnTo>
                  <a:pt x="508" y="0"/>
                </a:lnTo>
                <a:lnTo>
                  <a:pt x="527" y="0"/>
                </a:lnTo>
                <a:lnTo>
                  <a:pt x="527" y="0"/>
                </a:lnTo>
                <a:lnTo>
                  <a:pt x="548" y="0"/>
                </a:lnTo>
                <a:lnTo>
                  <a:pt x="548" y="0"/>
                </a:lnTo>
                <a:lnTo>
                  <a:pt x="576" y="0"/>
                </a:lnTo>
                <a:lnTo>
                  <a:pt x="91" y="754"/>
                </a:lnTo>
                <a:lnTo>
                  <a:pt x="63" y="754"/>
                </a:lnTo>
                <a:lnTo>
                  <a:pt x="63" y="754"/>
                </a:lnTo>
                <a:lnTo>
                  <a:pt x="41" y="754"/>
                </a:lnTo>
                <a:lnTo>
                  <a:pt x="41" y="754"/>
                </a:lnTo>
                <a:lnTo>
                  <a:pt x="22" y="754"/>
                </a:lnTo>
                <a:lnTo>
                  <a:pt x="22" y="754"/>
                </a:lnTo>
                <a:lnTo>
                  <a:pt x="0" y="754"/>
                </a:lnTo>
                <a:lnTo>
                  <a:pt x="0" y="754"/>
                </a:lnTo>
                <a:lnTo>
                  <a:pt x="486" y="0"/>
                </a:lnTo>
                <a:lnTo>
                  <a:pt x="508" y="0"/>
                </a:lnTo>
                <a:close/>
              </a:path>
            </a:pathLst>
          </a:custGeom>
          <a:solidFill>
            <a:srgbClr val="455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3"/>
          <p:cNvSpPr>
            <a:spLocks noChangeAspect="1" noChangeArrowheads="1" noTextEdit="1"/>
          </p:cNvSpPr>
          <p:nvPr userDrawn="1"/>
        </p:nvSpPr>
        <p:spPr bwMode="auto">
          <a:xfrm>
            <a:off x="122238" y="129331"/>
            <a:ext cx="12144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139700" y="129331"/>
            <a:ext cx="1212850" cy="87313"/>
          </a:xfrm>
          <a:custGeom>
            <a:avLst/>
            <a:gdLst>
              <a:gd name="T0" fmla="*/ 1529 w 1564"/>
              <a:gd name="T1" fmla="*/ 0 h 109"/>
              <a:gd name="T2" fmla="*/ 1564 w 1564"/>
              <a:gd name="T3" fmla="*/ 109 h 109"/>
              <a:gd name="T4" fmla="*/ 0 w 1564"/>
              <a:gd name="T5" fmla="*/ 109 h 109"/>
              <a:gd name="T6" fmla="*/ 1 w 1564"/>
              <a:gd name="T7" fmla="*/ 0 h 109"/>
              <a:gd name="T8" fmla="*/ 1529 w 1564"/>
              <a:gd name="T9" fmla="*/ 0 h 109"/>
            </a:gdLst>
            <a:ahLst/>
            <a:cxnLst>
              <a:cxn ang="0">
                <a:pos x="T0" y="T1"/>
              </a:cxn>
              <a:cxn ang="0">
                <a:pos x="T2" y="T3"/>
              </a:cxn>
              <a:cxn ang="0">
                <a:pos x="T4" y="T5"/>
              </a:cxn>
              <a:cxn ang="0">
                <a:pos x="T6" y="T7"/>
              </a:cxn>
              <a:cxn ang="0">
                <a:pos x="T8" y="T9"/>
              </a:cxn>
            </a:cxnLst>
            <a:rect l="0" t="0" r="r" b="b"/>
            <a:pathLst>
              <a:path w="1564" h="109">
                <a:moveTo>
                  <a:pt x="1529" y="0"/>
                </a:moveTo>
                <a:lnTo>
                  <a:pt x="1564" y="109"/>
                </a:lnTo>
                <a:lnTo>
                  <a:pt x="0" y="109"/>
                </a:lnTo>
                <a:lnTo>
                  <a:pt x="1" y="0"/>
                </a:lnTo>
                <a:lnTo>
                  <a:pt x="1529"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userDrawn="1"/>
        </p:nvSpPr>
        <p:spPr bwMode="auto">
          <a:xfrm>
            <a:off x="122238" y="129331"/>
            <a:ext cx="1203325" cy="668338"/>
          </a:xfrm>
          <a:custGeom>
            <a:avLst/>
            <a:gdLst>
              <a:gd name="T0" fmla="*/ 0 w 1551"/>
              <a:gd name="T1" fmla="*/ 0 h 839"/>
              <a:gd name="T2" fmla="*/ 1551 w 1551"/>
              <a:gd name="T3" fmla="*/ 0 h 839"/>
              <a:gd name="T4" fmla="*/ 1009 w 1551"/>
              <a:gd name="T5" fmla="*/ 839 h 839"/>
              <a:gd name="T6" fmla="*/ 3 w 1551"/>
              <a:gd name="T7" fmla="*/ 839 h 839"/>
              <a:gd name="T8" fmla="*/ 0 w 1551"/>
              <a:gd name="T9" fmla="*/ 0 h 839"/>
            </a:gdLst>
            <a:ahLst/>
            <a:cxnLst>
              <a:cxn ang="0">
                <a:pos x="T0" y="T1"/>
              </a:cxn>
              <a:cxn ang="0">
                <a:pos x="T2" y="T3"/>
              </a:cxn>
              <a:cxn ang="0">
                <a:pos x="T4" y="T5"/>
              </a:cxn>
              <a:cxn ang="0">
                <a:pos x="T6" y="T7"/>
              </a:cxn>
              <a:cxn ang="0">
                <a:pos x="T8" y="T9"/>
              </a:cxn>
            </a:cxnLst>
            <a:rect l="0" t="0" r="r" b="b"/>
            <a:pathLst>
              <a:path w="1551" h="839">
                <a:moveTo>
                  <a:pt x="0" y="0"/>
                </a:moveTo>
                <a:lnTo>
                  <a:pt x="1551" y="0"/>
                </a:lnTo>
                <a:lnTo>
                  <a:pt x="1009" y="839"/>
                </a:lnTo>
                <a:lnTo>
                  <a:pt x="3" y="839"/>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1261940" y="208707"/>
            <a:ext cx="9660977" cy="539369"/>
          </a:xfrm>
        </p:spPr>
        <p:txBody>
          <a:bodyPr/>
          <a:lstStyle>
            <a:lvl1pPr>
              <a:defRPr>
                <a:solidFill>
                  <a:srgbClr val="FFFFFF"/>
                </a:solidFill>
              </a:defRPr>
            </a:lvl1pPr>
          </a:lstStyle>
          <a:p>
            <a:r>
              <a:rPr lang="zh-CN" altLang="en-US" dirty="0" smtClean="0"/>
              <a:t>单击此处编辑母版标题样式</a:t>
            </a:r>
            <a:endParaRPr lang="zh-CN" altLang="en-US" dirty="0"/>
          </a:p>
        </p:txBody>
      </p:sp>
      <p:sp>
        <p:nvSpPr>
          <p:cNvPr id="10" name="Freeform 15"/>
          <p:cNvSpPr>
            <a:spLocks noEditPoints="1"/>
          </p:cNvSpPr>
          <p:nvPr userDrawn="1"/>
        </p:nvSpPr>
        <p:spPr bwMode="auto">
          <a:xfrm>
            <a:off x="481757" y="284486"/>
            <a:ext cx="361811" cy="370426"/>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14:presetBounceEnd="33333">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33333">
                                          <p:cBhvr additive="base">
                                            <p:cTn id="19" dur="300" fill="hold"/>
                                            <p:tgtEl>
                                              <p:spTgt spid="10"/>
                                            </p:tgtEl>
                                            <p:attrNameLst>
                                              <p:attrName>ppt_x</p:attrName>
                                            </p:attrNameLst>
                                          </p:cBhvr>
                                          <p:tavLst>
                                            <p:tav tm="0">
                                              <p:val>
                                                <p:strVal val="0-#ppt_w/2"/>
                                              </p:val>
                                            </p:tav>
                                            <p:tav tm="100000">
                                              <p:val>
                                                <p:strVal val="#ppt_x"/>
                                              </p:val>
                                            </p:tav>
                                          </p:tavLst>
                                        </p:anim>
                                        <p:anim calcmode="lin" valueType="num" p14:bounceEnd="33333">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6" presetClass="entr" presetSubtype="2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6" presetClass="entr" presetSubtype="2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854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accent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88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47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94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47990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89314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w3cschool.cn/htmltags/canvas-filltext.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www.w3cschool.cn/htmltags/canvas-stroketext.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idx="4294967295"/>
          </p:nvPr>
        </p:nvSpPr>
        <p:spPr>
          <a:xfrm>
            <a:off x="1705893" y="3652043"/>
            <a:ext cx="8712967" cy="513011"/>
          </a:xfrm>
          <a:effectLst/>
        </p:spPr>
        <p:txBody>
          <a:bodyPr/>
          <a:lstStyle/>
          <a:p>
            <a:pPr algn="dist"/>
            <a:r>
              <a:rPr lang="zh-CN" altLang="en-US" sz="4400" b="1" dirty="0" smtClean="0">
                <a:solidFill>
                  <a:srgbClr val="F8F8F8"/>
                </a:solidFill>
              </a:rPr>
              <a:t>第</a:t>
            </a:r>
            <a:r>
              <a:rPr lang="en-US" altLang="zh-CN" sz="4400" b="1" dirty="0" smtClean="0">
                <a:solidFill>
                  <a:srgbClr val="F8F8F8"/>
                </a:solidFill>
              </a:rPr>
              <a:t>7</a:t>
            </a:r>
            <a:r>
              <a:rPr lang="zh-CN" altLang="en-US" sz="4400" b="1" dirty="0" smtClean="0">
                <a:solidFill>
                  <a:srgbClr val="F8F8F8"/>
                </a:solidFill>
              </a:rPr>
              <a:t>章 图形绘制</a:t>
            </a:r>
            <a:endParaRPr lang="zh-CN" sz="4400" b="1" dirty="0">
              <a:solidFill>
                <a:srgbClr val="F8F8F8"/>
              </a:solidFill>
            </a:endParaRPr>
          </a:p>
        </p:txBody>
      </p:sp>
      <p:sp>
        <p:nvSpPr>
          <p:cNvPr id="4100" name="Rectangle 4"/>
          <p:cNvSpPr>
            <a:spLocks noGrp="1" noChangeArrowheads="1"/>
          </p:cNvSpPr>
          <p:nvPr>
            <p:ph type="subTitle" idx="4294967295"/>
          </p:nvPr>
        </p:nvSpPr>
        <p:spPr>
          <a:xfrm>
            <a:off x="2497981" y="4941168"/>
            <a:ext cx="7200800" cy="458416"/>
          </a:xfrm>
          <a:noFill/>
          <a:ln>
            <a:noFill/>
          </a:ln>
          <a:effectLst/>
        </p:spPr>
        <p:txBody>
          <a:bodyPr vert="horz" wrap="square" lIns="91440" tIns="45720" rIns="91440" bIns="45720" numCol="1" anchor="ctr" anchorCtr="0" compatLnSpc="1">
            <a:prstTxWarp prst="textNoShape">
              <a:avLst/>
            </a:prstTxWarp>
          </a:bodyPr>
          <a:lstStyle/>
          <a:p>
            <a:pPr marL="0" indent="0" algn="ctr">
              <a:spcBef>
                <a:spcPct val="0"/>
              </a:spcBef>
              <a:buNone/>
            </a:pPr>
            <a:r>
              <a:rPr lang="zh-CN" altLang="en-US" sz="2400" dirty="0" smtClean="0">
                <a:solidFill>
                  <a:srgbClr val="F8F8F8"/>
                </a:solidFill>
                <a:latin typeface="+mj-lt"/>
                <a:ea typeface="+mj-ea"/>
                <a:cs typeface="+mj-cs"/>
              </a:rPr>
              <a:t>计算机与通信工程学院          </a:t>
            </a:r>
            <a:endParaRPr lang="zh-CN" sz="2400" dirty="0">
              <a:solidFill>
                <a:srgbClr val="F8F8F8"/>
              </a:solidFill>
              <a:latin typeface="+mj-lt"/>
              <a:ea typeface="+mj-ea"/>
              <a:cs typeface="+mj-cs"/>
            </a:endParaRPr>
          </a:p>
        </p:txBody>
      </p:sp>
      <p:sp>
        <p:nvSpPr>
          <p:cNvPr id="24" name="矩形 23"/>
          <p:cNvSpPr/>
          <p:nvPr/>
        </p:nvSpPr>
        <p:spPr bwMode="auto">
          <a:xfrm>
            <a:off x="4855570" y="5489871"/>
            <a:ext cx="1008112" cy="392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主讲人</a:t>
            </a:r>
          </a:p>
        </p:txBody>
      </p:sp>
      <p:sp>
        <p:nvSpPr>
          <p:cNvPr id="31" name="矩形 30"/>
          <p:cNvSpPr/>
          <p:nvPr/>
        </p:nvSpPr>
        <p:spPr bwMode="auto">
          <a:xfrm>
            <a:off x="5892800" y="5489871"/>
            <a:ext cx="1309341" cy="392311"/>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朱会东</a:t>
            </a:r>
          </a:p>
        </p:txBody>
      </p:sp>
      <p:grpSp>
        <p:nvGrpSpPr>
          <p:cNvPr id="4104" name="组合 4103"/>
          <p:cNvGrpSpPr/>
          <p:nvPr/>
        </p:nvGrpSpPr>
        <p:grpSpPr>
          <a:xfrm>
            <a:off x="4557712" y="2095499"/>
            <a:ext cx="2881314" cy="2808287"/>
            <a:chOff x="4719637" y="877888"/>
            <a:chExt cx="2881314" cy="2808287"/>
          </a:xfrm>
        </p:grpSpPr>
        <p:sp>
          <p:nvSpPr>
            <p:cNvPr id="12"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102" name="组合 4101"/>
          <p:cNvGrpSpPr/>
          <p:nvPr/>
        </p:nvGrpSpPr>
        <p:grpSpPr>
          <a:xfrm>
            <a:off x="5277644" y="2712243"/>
            <a:ext cx="1641475" cy="1571625"/>
            <a:chOff x="5395913" y="1517650"/>
            <a:chExt cx="1641475" cy="1571625"/>
          </a:xfrm>
        </p:grpSpPr>
        <p:sp>
          <p:nvSpPr>
            <p:cNvPr id="5" name="Freeform 5"/>
            <p:cNvSpPr>
              <a:spLocks noEditPoints="1"/>
            </p:cNvSpPr>
            <p:nvPr/>
          </p:nvSpPr>
          <p:spPr bwMode="auto">
            <a:xfrm>
              <a:off x="5395913" y="1517650"/>
              <a:ext cx="873125" cy="1127125"/>
            </a:xfrm>
            <a:custGeom>
              <a:avLst/>
              <a:gdLst>
                <a:gd name="T0" fmla="*/ 574 w 984"/>
                <a:gd name="T1" fmla="*/ 380 h 1262"/>
                <a:gd name="T2" fmla="*/ 723 w 984"/>
                <a:gd name="T3" fmla="*/ 167 h 1262"/>
                <a:gd name="T4" fmla="*/ 511 w 984"/>
                <a:gd name="T5" fmla="*/ 17 h 1262"/>
                <a:gd name="T6" fmla="*/ 361 w 984"/>
                <a:gd name="T7" fmla="*/ 230 h 1262"/>
                <a:gd name="T8" fmla="*/ 574 w 984"/>
                <a:gd name="T9" fmla="*/ 380 h 1262"/>
                <a:gd name="T10" fmla="*/ 938 w 984"/>
                <a:gd name="T11" fmla="*/ 665 h 1262"/>
                <a:gd name="T12" fmla="*/ 979 w 984"/>
                <a:gd name="T13" fmla="*/ 606 h 1262"/>
                <a:gd name="T14" fmla="*/ 920 w 984"/>
                <a:gd name="T15" fmla="*/ 565 h 1262"/>
                <a:gd name="T16" fmla="*/ 702 w 984"/>
                <a:gd name="T17" fmla="*/ 605 h 1262"/>
                <a:gd name="T18" fmla="*/ 554 w 984"/>
                <a:gd name="T19" fmla="*/ 441 h 1262"/>
                <a:gd name="T20" fmla="*/ 539 w 984"/>
                <a:gd name="T21" fmla="*/ 429 h 1262"/>
                <a:gd name="T22" fmla="*/ 530 w 984"/>
                <a:gd name="T23" fmla="*/ 425 h 1262"/>
                <a:gd name="T24" fmla="*/ 419 w 984"/>
                <a:gd name="T25" fmla="*/ 388 h 1262"/>
                <a:gd name="T26" fmla="*/ 419 w 984"/>
                <a:gd name="T27" fmla="*/ 388 h 1262"/>
                <a:gd name="T28" fmla="*/ 387 w 984"/>
                <a:gd name="T29" fmla="*/ 383 h 1262"/>
                <a:gd name="T30" fmla="*/ 141 w 984"/>
                <a:gd name="T31" fmla="*/ 426 h 1262"/>
                <a:gd name="T32" fmla="*/ 100 w 984"/>
                <a:gd name="T33" fmla="*/ 465 h 1262"/>
                <a:gd name="T34" fmla="*/ 11 w 984"/>
                <a:gd name="T35" fmla="*/ 689 h 1262"/>
                <a:gd name="T36" fmla="*/ 39 w 984"/>
                <a:gd name="T37" fmla="*/ 755 h 1262"/>
                <a:gd name="T38" fmla="*/ 105 w 984"/>
                <a:gd name="T39" fmla="*/ 727 h 1262"/>
                <a:gd name="T40" fmla="*/ 187 w 984"/>
                <a:gd name="T41" fmla="*/ 521 h 1262"/>
                <a:gd name="T42" fmla="*/ 313 w 984"/>
                <a:gd name="T43" fmla="*/ 499 h 1262"/>
                <a:gd name="T44" fmla="*/ 229 w 984"/>
                <a:gd name="T45" fmla="*/ 749 h 1262"/>
                <a:gd name="T46" fmla="*/ 225 w 984"/>
                <a:gd name="T47" fmla="*/ 766 h 1262"/>
                <a:gd name="T48" fmla="*/ 223 w 984"/>
                <a:gd name="T49" fmla="*/ 794 h 1262"/>
                <a:gd name="T50" fmla="*/ 263 w 984"/>
                <a:gd name="T51" fmla="*/ 1020 h 1262"/>
                <a:gd name="T52" fmla="*/ 61 w 984"/>
                <a:gd name="T53" fmla="*/ 1137 h 1262"/>
                <a:gd name="T54" fmla="*/ 39 w 984"/>
                <a:gd name="T55" fmla="*/ 1222 h 1262"/>
                <a:gd name="T56" fmla="*/ 124 w 984"/>
                <a:gd name="T57" fmla="*/ 1245 h 1262"/>
                <a:gd name="T58" fmla="*/ 359 w 984"/>
                <a:gd name="T59" fmla="*/ 1109 h 1262"/>
                <a:gd name="T60" fmla="*/ 370 w 984"/>
                <a:gd name="T61" fmla="*/ 1100 h 1262"/>
                <a:gd name="T62" fmla="*/ 393 w 984"/>
                <a:gd name="T63" fmla="*/ 1040 h 1262"/>
                <a:gd name="T64" fmla="*/ 365 w 984"/>
                <a:gd name="T65" fmla="*/ 881 h 1262"/>
                <a:gd name="T66" fmla="*/ 517 w 984"/>
                <a:gd name="T67" fmla="*/ 907 h 1262"/>
                <a:gd name="T68" fmla="*/ 547 w 984"/>
                <a:gd name="T69" fmla="*/ 1067 h 1262"/>
                <a:gd name="T70" fmla="*/ 620 w 984"/>
                <a:gd name="T71" fmla="*/ 1117 h 1262"/>
                <a:gd name="T72" fmla="*/ 670 w 984"/>
                <a:gd name="T73" fmla="*/ 1044 h 1262"/>
                <a:gd name="T74" fmla="*/ 632 w 984"/>
                <a:gd name="T75" fmla="*/ 847 h 1262"/>
                <a:gd name="T76" fmla="*/ 628 w 984"/>
                <a:gd name="T77" fmla="*/ 833 h 1262"/>
                <a:gd name="T78" fmla="*/ 579 w 984"/>
                <a:gd name="T79" fmla="*/ 792 h 1262"/>
                <a:gd name="T80" fmla="*/ 482 w 984"/>
                <a:gd name="T81" fmla="*/ 775 h 1262"/>
                <a:gd name="T82" fmla="*/ 546 w 984"/>
                <a:gd name="T83" fmla="*/ 583 h 1262"/>
                <a:gd name="T84" fmla="*/ 646 w 984"/>
                <a:gd name="T85" fmla="*/ 695 h 1262"/>
                <a:gd name="T86" fmla="*/ 701 w 984"/>
                <a:gd name="T87" fmla="*/ 709 h 1262"/>
                <a:gd name="T88" fmla="*/ 938 w 984"/>
                <a:gd name="T89" fmla="*/ 665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4" h="1262">
                  <a:moveTo>
                    <a:pt x="574" y="380"/>
                  </a:moveTo>
                  <a:cubicBezTo>
                    <a:pt x="674" y="362"/>
                    <a:pt x="741" y="267"/>
                    <a:pt x="723" y="167"/>
                  </a:cubicBezTo>
                  <a:cubicBezTo>
                    <a:pt x="706" y="67"/>
                    <a:pt x="611" y="0"/>
                    <a:pt x="511" y="17"/>
                  </a:cubicBezTo>
                  <a:cubicBezTo>
                    <a:pt x="411" y="35"/>
                    <a:pt x="344" y="130"/>
                    <a:pt x="361" y="230"/>
                  </a:cubicBezTo>
                  <a:cubicBezTo>
                    <a:pt x="379" y="330"/>
                    <a:pt x="474" y="397"/>
                    <a:pt x="574" y="380"/>
                  </a:cubicBezTo>
                  <a:close/>
                  <a:moveTo>
                    <a:pt x="938" y="665"/>
                  </a:moveTo>
                  <a:cubicBezTo>
                    <a:pt x="966" y="660"/>
                    <a:pt x="984" y="634"/>
                    <a:pt x="979" y="606"/>
                  </a:cubicBezTo>
                  <a:cubicBezTo>
                    <a:pt x="974" y="578"/>
                    <a:pt x="947" y="560"/>
                    <a:pt x="920" y="565"/>
                  </a:cubicBezTo>
                  <a:lnTo>
                    <a:pt x="702" y="605"/>
                  </a:lnTo>
                  <a:lnTo>
                    <a:pt x="554" y="441"/>
                  </a:lnTo>
                  <a:cubicBezTo>
                    <a:pt x="550" y="436"/>
                    <a:pt x="545" y="432"/>
                    <a:pt x="539" y="429"/>
                  </a:cubicBezTo>
                  <a:cubicBezTo>
                    <a:pt x="536" y="428"/>
                    <a:pt x="533" y="426"/>
                    <a:pt x="530" y="425"/>
                  </a:cubicBezTo>
                  <a:lnTo>
                    <a:pt x="419" y="388"/>
                  </a:lnTo>
                  <a:cubicBezTo>
                    <a:pt x="419" y="388"/>
                    <a:pt x="419" y="388"/>
                    <a:pt x="419" y="388"/>
                  </a:cubicBezTo>
                  <a:cubicBezTo>
                    <a:pt x="410" y="383"/>
                    <a:pt x="399" y="381"/>
                    <a:pt x="387" y="383"/>
                  </a:cubicBezTo>
                  <a:lnTo>
                    <a:pt x="141" y="426"/>
                  </a:lnTo>
                  <a:cubicBezTo>
                    <a:pt x="120" y="429"/>
                    <a:pt x="104" y="445"/>
                    <a:pt x="100" y="465"/>
                  </a:cubicBezTo>
                  <a:lnTo>
                    <a:pt x="11" y="689"/>
                  </a:lnTo>
                  <a:cubicBezTo>
                    <a:pt x="0" y="715"/>
                    <a:pt x="13" y="745"/>
                    <a:pt x="39" y="755"/>
                  </a:cubicBezTo>
                  <a:cubicBezTo>
                    <a:pt x="65" y="766"/>
                    <a:pt x="95" y="753"/>
                    <a:pt x="105" y="727"/>
                  </a:cubicBezTo>
                  <a:lnTo>
                    <a:pt x="187" y="521"/>
                  </a:lnTo>
                  <a:lnTo>
                    <a:pt x="313" y="499"/>
                  </a:lnTo>
                  <a:lnTo>
                    <a:pt x="229" y="749"/>
                  </a:lnTo>
                  <a:cubicBezTo>
                    <a:pt x="227" y="755"/>
                    <a:pt x="226" y="760"/>
                    <a:pt x="225" y="766"/>
                  </a:cubicBezTo>
                  <a:cubicBezTo>
                    <a:pt x="222" y="775"/>
                    <a:pt x="222" y="784"/>
                    <a:pt x="223" y="794"/>
                  </a:cubicBezTo>
                  <a:lnTo>
                    <a:pt x="263" y="1020"/>
                  </a:lnTo>
                  <a:lnTo>
                    <a:pt x="61" y="1137"/>
                  </a:lnTo>
                  <a:cubicBezTo>
                    <a:pt x="31" y="1154"/>
                    <a:pt x="21" y="1193"/>
                    <a:pt x="39" y="1222"/>
                  </a:cubicBezTo>
                  <a:cubicBezTo>
                    <a:pt x="56" y="1252"/>
                    <a:pt x="94" y="1262"/>
                    <a:pt x="124" y="1245"/>
                  </a:cubicBezTo>
                  <a:lnTo>
                    <a:pt x="359" y="1109"/>
                  </a:lnTo>
                  <a:cubicBezTo>
                    <a:pt x="363" y="1106"/>
                    <a:pt x="366" y="1103"/>
                    <a:pt x="370" y="1100"/>
                  </a:cubicBezTo>
                  <a:cubicBezTo>
                    <a:pt x="387" y="1087"/>
                    <a:pt x="397" y="1064"/>
                    <a:pt x="393" y="1040"/>
                  </a:cubicBezTo>
                  <a:lnTo>
                    <a:pt x="365" y="881"/>
                  </a:lnTo>
                  <a:lnTo>
                    <a:pt x="517" y="907"/>
                  </a:lnTo>
                  <a:lnTo>
                    <a:pt x="547" y="1067"/>
                  </a:lnTo>
                  <a:cubicBezTo>
                    <a:pt x="553" y="1101"/>
                    <a:pt x="586" y="1123"/>
                    <a:pt x="620" y="1117"/>
                  </a:cubicBezTo>
                  <a:cubicBezTo>
                    <a:pt x="654" y="1110"/>
                    <a:pt x="676" y="1078"/>
                    <a:pt x="670" y="1044"/>
                  </a:cubicBezTo>
                  <a:lnTo>
                    <a:pt x="632" y="847"/>
                  </a:lnTo>
                  <a:cubicBezTo>
                    <a:pt x="631" y="842"/>
                    <a:pt x="630" y="837"/>
                    <a:pt x="628" y="833"/>
                  </a:cubicBezTo>
                  <a:cubicBezTo>
                    <a:pt x="621" y="812"/>
                    <a:pt x="603" y="796"/>
                    <a:pt x="579" y="792"/>
                  </a:cubicBezTo>
                  <a:lnTo>
                    <a:pt x="482" y="775"/>
                  </a:lnTo>
                  <a:lnTo>
                    <a:pt x="546" y="583"/>
                  </a:lnTo>
                  <a:lnTo>
                    <a:pt x="646" y="695"/>
                  </a:lnTo>
                  <a:cubicBezTo>
                    <a:pt x="660" y="710"/>
                    <a:pt x="682" y="715"/>
                    <a:pt x="701" y="709"/>
                  </a:cubicBezTo>
                  <a:lnTo>
                    <a:pt x="938" y="665"/>
                  </a:ln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096" name="组合 4095"/>
            <p:cNvGrpSpPr/>
            <p:nvPr/>
          </p:nvGrpSpPr>
          <p:grpSpPr>
            <a:xfrm>
              <a:off x="6116638" y="2249488"/>
              <a:ext cx="920750" cy="260350"/>
              <a:chOff x="6116638" y="2249488"/>
              <a:chExt cx="920750" cy="260350"/>
            </a:xfrm>
          </p:grpSpPr>
          <p:sp>
            <p:nvSpPr>
              <p:cNvPr id="6" name="Freeform 6"/>
              <p:cNvSpPr>
                <a:spLocks/>
              </p:cNvSpPr>
              <p:nvPr/>
            </p:nvSpPr>
            <p:spPr bwMode="auto">
              <a:xfrm>
                <a:off x="6116638" y="2249488"/>
                <a:ext cx="920750" cy="260350"/>
              </a:xfrm>
              <a:custGeom>
                <a:avLst/>
                <a:gdLst>
                  <a:gd name="T0" fmla="*/ 1006 w 1037"/>
                  <a:gd name="T1" fmla="*/ 245 h 291"/>
                  <a:gd name="T2" fmla="*/ 414 w 1037"/>
                  <a:gd name="T3" fmla="*/ 245 h 291"/>
                  <a:gd name="T4" fmla="*/ 200 w 1037"/>
                  <a:gd name="T5" fmla="*/ 245 h 291"/>
                  <a:gd name="T6" fmla="*/ 152 w 1037"/>
                  <a:gd name="T7" fmla="*/ 244 h 291"/>
                  <a:gd name="T8" fmla="*/ 81 w 1037"/>
                  <a:gd name="T9" fmla="*/ 100 h 291"/>
                  <a:gd name="T10" fmla="*/ 226 w 1037"/>
                  <a:gd name="T11" fmla="*/ 47 h 291"/>
                  <a:gd name="T12" fmla="*/ 447 w 1037"/>
                  <a:gd name="T13" fmla="*/ 47 h 291"/>
                  <a:gd name="T14" fmla="*/ 1007 w 1037"/>
                  <a:gd name="T15" fmla="*/ 47 h 291"/>
                  <a:gd name="T16" fmla="*/ 1007 w 1037"/>
                  <a:gd name="T17" fmla="*/ 0 h 291"/>
                  <a:gd name="T18" fmla="*/ 414 w 1037"/>
                  <a:gd name="T19" fmla="*/ 0 h 291"/>
                  <a:gd name="T20" fmla="*/ 200 w 1037"/>
                  <a:gd name="T21" fmla="*/ 0 h 291"/>
                  <a:gd name="T22" fmla="*/ 154 w 1037"/>
                  <a:gd name="T23" fmla="*/ 1 h 291"/>
                  <a:gd name="T24" fmla="*/ 28 w 1037"/>
                  <a:gd name="T25" fmla="*/ 110 h 291"/>
                  <a:gd name="T26" fmla="*/ 178 w 1037"/>
                  <a:gd name="T27" fmla="*/ 291 h 291"/>
                  <a:gd name="T28" fmla="*/ 356 w 1037"/>
                  <a:gd name="T29" fmla="*/ 291 h 291"/>
                  <a:gd name="T30" fmla="*/ 999 w 1037"/>
                  <a:gd name="T31" fmla="*/ 291 h 291"/>
                  <a:gd name="T32" fmla="*/ 1007 w 1037"/>
                  <a:gd name="T33" fmla="*/ 291 h 291"/>
                  <a:gd name="T34" fmla="*/ 1008 w 1037"/>
                  <a:gd name="T35" fmla="*/ 245 h 291"/>
                  <a:gd name="T36" fmla="*/ 1006 w 1037"/>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7" h="291">
                    <a:moveTo>
                      <a:pt x="1006" y="245"/>
                    </a:moveTo>
                    <a:lnTo>
                      <a:pt x="414" y="245"/>
                    </a:lnTo>
                    <a:lnTo>
                      <a:pt x="200" y="245"/>
                    </a:lnTo>
                    <a:cubicBezTo>
                      <a:pt x="184" y="245"/>
                      <a:pt x="168" y="246"/>
                      <a:pt x="152" y="244"/>
                    </a:cubicBezTo>
                    <a:cubicBezTo>
                      <a:pt x="86" y="233"/>
                      <a:pt x="52" y="158"/>
                      <a:pt x="81" y="100"/>
                    </a:cubicBezTo>
                    <a:cubicBezTo>
                      <a:pt x="110" y="42"/>
                      <a:pt x="172" y="47"/>
                      <a:pt x="226" y="47"/>
                    </a:cubicBezTo>
                    <a:lnTo>
                      <a:pt x="447" y="47"/>
                    </a:lnTo>
                    <a:lnTo>
                      <a:pt x="1007" y="47"/>
                    </a:lnTo>
                    <a:cubicBezTo>
                      <a:pt x="1037" y="47"/>
                      <a:pt x="1037" y="0"/>
                      <a:pt x="1007" y="0"/>
                    </a:cubicBezTo>
                    <a:lnTo>
                      <a:pt x="414" y="0"/>
                    </a:lnTo>
                    <a:lnTo>
                      <a:pt x="200" y="0"/>
                    </a:lnTo>
                    <a:cubicBezTo>
                      <a:pt x="184" y="0"/>
                      <a:pt x="169" y="0"/>
                      <a:pt x="154" y="1"/>
                    </a:cubicBezTo>
                    <a:cubicBezTo>
                      <a:pt x="93" y="7"/>
                      <a:pt x="44" y="52"/>
                      <a:pt x="28" y="110"/>
                    </a:cubicBezTo>
                    <a:cubicBezTo>
                      <a:pt x="0" y="207"/>
                      <a:pt x="84" y="291"/>
                      <a:pt x="178" y="291"/>
                    </a:cubicBezTo>
                    <a:lnTo>
                      <a:pt x="356" y="291"/>
                    </a:lnTo>
                    <a:lnTo>
                      <a:pt x="999" y="291"/>
                    </a:lnTo>
                    <a:lnTo>
                      <a:pt x="1007" y="291"/>
                    </a:lnTo>
                    <a:cubicBezTo>
                      <a:pt x="1036" y="291"/>
                      <a:pt x="1037" y="246"/>
                      <a:pt x="1008" y="245"/>
                    </a:cubicBezTo>
                    <a:cubicBezTo>
                      <a:pt x="1007" y="245"/>
                      <a:pt x="1007" y="245"/>
                      <a:pt x="1006"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6199188" y="2305050"/>
                <a:ext cx="773113" cy="152400"/>
              </a:xfrm>
              <a:custGeom>
                <a:avLst/>
                <a:gdLst>
                  <a:gd name="T0" fmla="*/ 55 w 872"/>
                  <a:gd name="T1" fmla="*/ 170 h 170"/>
                  <a:gd name="T2" fmla="*/ 845 w 872"/>
                  <a:gd name="T3" fmla="*/ 170 h 170"/>
                  <a:gd name="T4" fmla="*/ 845 w 872"/>
                  <a:gd name="T5" fmla="*/ 128 h 170"/>
                  <a:gd name="T6" fmla="*/ 55 w 872"/>
                  <a:gd name="T7" fmla="*/ 128 h 170"/>
                  <a:gd name="T8" fmla="*/ 55 w 872"/>
                  <a:gd name="T9" fmla="*/ 170 h 170"/>
                  <a:gd name="T10" fmla="*/ 27 w 872"/>
                  <a:gd name="T11" fmla="*/ 106 h 170"/>
                  <a:gd name="T12" fmla="*/ 817 w 872"/>
                  <a:gd name="T13" fmla="*/ 106 h 170"/>
                  <a:gd name="T14" fmla="*/ 817 w 872"/>
                  <a:gd name="T15" fmla="*/ 64 h 170"/>
                  <a:gd name="T16" fmla="*/ 27 w 872"/>
                  <a:gd name="T17" fmla="*/ 64 h 170"/>
                  <a:gd name="T18" fmla="*/ 27 w 872"/>
                  <a:gd name="T19" fmla="*/ 106 h 170"/>
                  <a:gd name="T20" fmla="*/ 55 w 872"/>
                  <a:gd name="T21" fmla="*/ 42 h 170"/>
                  <a:gd name="T22" fmla="*/ 845 w 872"/>
                  <a:gd name="T23" fmla="*/ 42 h 170"/>
                  <a:gd name="T24" fmla="*/ 845 w 872"/>
                  <a:gd name="T25" fmla="*/ 0 h 170"/>
                  <a:gd name="T26" fmla="*/ 55 w 872"/>
                  <a:gd name="T27" fmla="*/ 0 h 170"/>
                  <a:gd name="T28" fmla="*/ 55 w 872"/>
                  <a:gd name="T29"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 h="170">
                    <a:moveTo>
                      <a:pt x="55" y="170"/>
                    </a:moveTo>
                    <a:lnTo>
                      <a:pt x="845" y="170"/>
                    </a:lnTo>
                    <a:cubicBezTo>
                      <a:pt x="872" y="170"/>
                      <a:pt x="872" y="128"/>
                      <a:pt x="845" y="128"/>
                    </a:cubicBezTo>
                    <a:lnTo>
                      <a:pt x="55" y="128"/>
                    </a:lnTo>
                    <a:cubicBezTo>
                      <a:pt x="28" y="128"/>
                      <a:pt x="28" y="170"/>
                      <a:pt x="55" y="170"/>
                    </a:cubicBezTo>
                    <a:close/>
                    <a:moveTo>
                      <a:pt x="27" y="106"/>
                    </a:moveTo>
                    <a:lnTo>
                      <a:pt x="817" y="106"/>
                    </a:lnTo>
                    <a:cubicBezTo>
                      <a:pt x="844" y="106"/>
                      <a:pt x="844" y="64"/>
                      <a:pt x="817" y="64"/>
                    </a:cubicBezTo>
                    <a:lnTo>
                      <a:pt x="27" y="64"/>
                    </a:lnTo>
                    <a:cubicBezTo>
                      <a:pt x="0" y="64"/>
                      <a:pt x="0" y="106"/>
                      <a:pt x="27" y="106"/>
                    </a:cubicBezTo>
                    <a:close/>
                    <a:moveTo>
                      <a:pt x="55" y="42"/>
                    </a:moveTo>
                    <a:lnTo>
                      <a:pt x="845" y="42"/>
                    </a:lnTo>
                    <a:cubicBezTo>
                      <a:pt x="872" y="42"/>
                      <a:pt x="872" y="0"/>
                      <a:pt x="845" y="0"/>
                    </a:cubicBezTo>
                    <a:lnTo>
                      <a:pt x="55" y="0"/>
                    </a:lnTo>
                    <a:cubicBezTo>
                      <a:pt x="28" y="0"/>
                      <a:pt x="28" y="42"/>
                      <a:pt x="55"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
              <p:cNvSpPr>
                <a:spLocks/>
              </p:cNvSpPr>
              <p:nvPr/>
            </p:nvSpPr>
            <p:spPr bwMode="auto">
              <a:xfrm>
                <a:off x="6777038" y="2303463"/>
                <a:ext cx="87313" cy="84138"/>
              </a:xfrm>
              <a:custGeom>
                <a:avLst/>
                <a:gdLst>
                  <a:gd name="T0" fmla="*/ 0 w 99"/>
                  <a:gd name="T1" fmla="*/ 0 h 93"/>
                  <a:gd name="T2" fmla="*/ 99 w 99"/>
                  <a:gd name="T3" fmla="*/ 0 h 93"/>
                  <a:gd name="T4" fmla="*/ 99 w 99"/>
                  <a:gd name="T5" fmla="*/ 93 h 93"/>
                  <a:gd name="T6" fmla="*/ 52 w 99"/>
                  <a:gd name="T7" fmla="*/ 74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98" name="组合 4097"/>
            <p:cNvGrpSpPr/>
            <p:nvPr/>
          </p:nvGrpSpPr>
          <p:grpSpPr>
            <a:xfrm>
              <a:off x="5797550" y="2540000"/>
              <a:ext cx="941388" cy="260350"/>
              <a:chOff x="5797550" y="2540000"/>
              <a:chExt cx="941388" cy="260350"/>
            </a:xfrm>
          </p:grpSpPr>
          <p:sp>
            <p:nvSpPr>
              <p:cNvPr id="8" name="Freeform 8"/>
              <p:cNvSpPr>
                <a:spLocks/>
              </p:cNvSpPr>
              <p:nvPr/>
            </p:nvSpPr>
            <p:spPr bwMode="auto">
              <a:xfrm>
                <a:off x="5797550" y="2540000"/>
                <a:ext cx="941388" cy="260350"/>
              </a:xfrm>
              <a:custGeom>
                <a:avLst/>
                <a:gdLst>
                  <a:gd name="T0" fmla="*/ 1029 w 1060"/>
                  <a:gd name="T1" fmla="*/ 245 h 292"/>
                  <a:gd name="T2" fmla="*/ 414 w 1060"/>
                  <a:gd name="T3" fmla="*/ 245 h 292"/>
                  <a:gd name="T4" fmla="*/ 199 w 1060"/>
                  <a:gd name="T5" fmla="*/ 245 h 292"/>
                  <a:gd name="T6" fmla="*/ 152 w 1060"/>
                  <a:gd name="T7" fmla="*/ 244 h 292"/>
                  <a:gd name="T8" fmla="*/ 81 w 1060"/>
                  <a:gd name="T9" fmla="*/ 101 h 292"/>
                  <a:gd name="T10" fmla="*/ 226 w 1060"/>
                  <a:gd name="T11" fmla="*/ 48 h 292"/>
                  <a:gd name="T12" fmla="*/ 446 w 1060"/>
                  <a:gd name="T13" fmla="*/ 48 h 292"/>
                  <a:gd name="T14" fmla="*/ 1029 w 1060"/>
                  <a:gd name="T15" fmla="*/ 48 h 292"/>
                  <a:gd name="T16" fmla="*/ 1029 w 1060"/>
                  <a:gd name="T17" fmla="*/ 1 h 292"/>
                  <a:gd name="T18" fmla="*/ 414 w 1060"/>
                  <a:gd name="T19" fmla="*/ 1 h 292"/>
                  <a:gd name="T20" fmla="*/ 199 w 1060"/>
                  <a:gd name="T21" fmla="*/ 1 h 292"/>
                  <a:gd name="T22" fmla="*/ 153 w 1060"/>
                  <a:gd name="T23" fmla="*/ 2 h 292"/>
                  <a:gd name="T24" fmla="*/ 28 w 1060"/>
                  <a:gd name="T25" fmla="*/ 110 h 292"/>
                  <a:gd name="T26" fmla="*/ 177 w 1060"/>
                  <a:gd name="T27" fmla="*/ 292 h 292"/>
                  <a:gd name="T28" fmla="*/ 356 w 1060"/>
                  <a:gd name="T29" fmla="*/ 292 h 292"/>
                  <a:gd name="T30" fmla="*/ 1022 w 1060"/>
                  <a:gd name="T31" fmla="*/ 292 h 292"/>
                  <a:gd name="T32" fmla="*/ 1029 w 1060"/>
                  <a:gd name="T33" fmla="*/ 292 h 292"/>
                  <a:gd name="T34" fmla="*/ 1031 w 1060"/>
                  <a:gd name="T35" fmla="*/ 245 h 292"/>
                  <a:gd name="T36" fmla="*/ 1029 w 1060"/>
                  <a:gd name="T37" fmla="*/ 24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0" h="292">
                    <a:moveTo>
                      <a:pt x="1029" y="245"/>
                    </a:moveTo>
                    <a:lnTo>
                      <a:pt x="414" y="245"/>
                    </a:lnTo>
                    <a:lnTo>
                      <a:pt x="199" y="245"/>
                    </a:lnTo>
                    <a:cubicBezTo>
                      <a:pt x="184" y="245"/>
                      <a:pt x="167" y="246"/>
                      <a:pt x="152" y="244"/>
                    </a:cubicBezTo>
                    <a:cubicBezTo>
                      <a:pt x="86" y="234"/>
                      <a:pt x="52" y="159"/>
                      <a:pt x="81" y="101"/>
                    </a:cubicBezTo>
                    <a:cubicBezTo>
                      <a:pt x="110" y="42"/>
                      <a:pt x="172" y="48"/>
                      <a:pt x="226" y="48"/>
                    </a:cubicBezTo>
                    <a:lnTo>
                      <a:pt x="446" y="48"/>
                    </a:lnTo>
                    <a:lnTo>
                      <a:pt x="1029" y="48"/>
                    </a:lnTo>
                    <a:cubicBezTo>
                      <a:pt x="1060" y="48"/>
                      <a:pt x="1060" y="1"/>
                      <a:pt x="1029" y="1"/>
                    </a:cubicBezTo>
                    <a:lnTo>
                      <a:pt x="414" y="1"/>
                    </a:lnTo>
                    <a:lnTo>
                      <a:pt x="199" y="1"/>
                    </a:lnTo>
                    <a:cubicBezTo>
                      <a:pt x="184" y="1"/>
                      <a:pt x="169" y="0"/>
                      <a:pt x="153" y="2"/>
                    </a:cubicBezTo>
                    <a:cubicBezTo>
                      <a:pt x="93" y="8"/>
                      <a:pt x="44" y="53"/>
                      <a:pt x="28" y="110"/>
                    </a:cubicBezTo>
                    <a:cubicBezTo>
                      <a:pt x="0" y="208"/>
                      <a:pt x="83" y="292"/>
                      <a:pt x="177" y="292"/>
                    </a:cubicBezTo>
                    <a:lnTo>
                      <a:pt x="356" y="292"/>
                    </a:lnTo>
                    <a:lnTo>
                      <a:pt x="1022" y="292"/>
                    </a:lnTo>
                    <a:lnTo>
                      <a:pt x="1029" y="292"/>
                    </a:lnTo>
                    <a:cubicBezTo>
                      <a:pt x="1059" y="292"/>
                      <a:pt x="1060" y="246"/>
                      <a:pt x="1031" y="245"/>
                    </a:cubicBezTo>
                    <a:cubicBezTo>
                      <a:pt x="1030" y="245"/>
                      <a:pt x="1029" y="245"/>
                      <a:pt x="1029"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noEditPoints="1"/>
              </p:cNvSpPr>
              <p:nvPr/>
            </p:nvSpPr>
            <p:spPr bwMode="auto">
              <a:xfrm>
                <a:off x="5880100" y="2595563"/>
                <a:ext cx="830263" cy="150813"/>
              </a:xfrm>
              <a:custGeom>
                <a:avLst/>
                <a:gdLst>
                  <a:gd name="T0" fmla="*/ 54 w 936"/>
                  <a:gd name="T1" fmla="*/ 169 h 169"/>
                  <a:gd name="T2" fmla="*/ 909 w 936"/>
                  <a:gd name="T3" fmla="*/ 169 h 169"/>
                  <a:gd name="T4" fmla="*/ 909 w 936"/>
                  <a:gd name="T5" fmla="*/ 127 h 169"/>
                  <a:gd name="T6" fmla="*/ 54 w 936"/>
                  <a:gd name="T7" fmla="*/ 127 h 169"/>
                  <a:gd name="T8" fmla="*/ 54 w 936"/>
                  <a:gd name="T9" fmla="*/ 169 h 169"/>
                  <a:gd name="T10" fmla="*/ 27 w 936"/>
                  <a:gd name="T11" fmla="*/ 105 h 169"/>
                  <a:gd name="T12" fmla="*/ 881 w 936"/>
                  <a:gd name="T13" fmla="*/ 105 h 169"/>
                  <a:gd name="T14" fmla="*/ 881 w 936"/>
                  <a:gd name="T15" fmla="*/ 63 h 169"/>
                  <a:gd name="T16" fmla="*/ 27 w 936"/>
                  <a:gd name="T17" fmla="*/ 63 h 169"/>
                  <a:gd name="T18" fmla="*/ 27 w 936"/>
                  <a:gd name="T19" fmla="*/ 105 h 169"/>
                  <a:gd name="T20" fmla="*/ 54 w 936"/>
                  <a:gd name="T21" fmla="*/ 41 h 169"/>
                  <a:gd name="T22" fmla="*/ 909 w 936"/>
                  <a:gd name="T23" fmla="*/ 41 h 169"/>
                  <a:gd name="T24" fmla="*/ 909 w 936"/>
                  <a:gd name="T25" fmla="*/ 0 h 169"/>
                  <a:gd name="T26" fmla="*/ 54 w 936"/>
                  <a:gd name="T27" fmla="*/ 0 h 169"/>
                  <a:gd name="T28" fmla="*/ 54 w 936"/>
                  <a:gd name="T29" fmla="*/ 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169">
                    <a:moveTo>
                      <a:pt x="54" y="169"/>
                    </a:moveTo>
                    <a:lnTo>
                      <a:pt x="909" y="169"/>
                    </a:lnTo>
                    <a:cubicBezTo>
                      <a:pt x="936" y="169"/>
                      <a:pt x="936" y="127"/>
                      <a:pt x="909" y="127"/>
                    </a:cubicBezTo>
                    <a:lnTo>
                      <a:pt x="54" y="127"/>
                    </a:lnTo>
                    <a:cubicBezTo>
                      <a:pt x="28" y="127"/>
                      <a:pt x="28" y="169"/>
                      <a:pt x="54" y="169"/>
                    </a:cubicBezTo>
                    <a:close/>
                    <a:moveTo>
                      <a:pt x="27" y="105"/>
                    </a:moveTo>
                    <a:lnTo>
                      <a:pt x="881" y="105"/>
                    </a:lnTo>
                    <a:cubicBezTo>
                      <a:pt x="908" y="105"/>
                      <a:pt x="908" y="63"/>
                      <a:pt x="881" y="63"/>
                    </a:cubicBezTo>
                    <a:lnTo>
                      <a:pt x="27" y="63"/>
                    </a:lnTo>
                    <a:cubicBezTo>
                      <a:pt x="0" y="63"/>
                      <a:pt x="0" y="105"/>
                      <a:pt x="27" y="105"/>
                    </a:cubicBezTo>
                    <a:close/>
                    <a:moveTo>
                      <a:pt x="54" y="41"/>
                    </a:moveTo>
                    <a:lnTo>
                      <a:pt x="909" y="41"/>
                    </a:lnTo>
                    <a:cubicBezTo>
                      <a:pt x="936" y="41"/>
                      <a:pt x="936" y="0"/>
                      <a:pt x="909" y="0"/>
                    </a:cubicBezTo>
                    <a:lnTo>
                      <a:pt x="54" y="0"/>
                    </a:lnTo>
                    <a:cubicBezTo>
                      <a:pt x="28" y="0"/>
                      <a:pt x="28" y="41"/>
                      <a:pt x="54" y="41"/>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
              <p:cNvSpPr>
                <a:spLocks/>
              </p:cNvSpPr>
              <p:nvPr/>
            </p:nvSpPr>
            <p:spPr bwMode="auto">
              <a:xfrm>
                <a:off x="6540500" y="2593975"/>
                <a:ext cx="87313" cy="82550"/>
              </a:xfrm>
              <a:custGeom>
                <a:avLst/>
                <a:gdLst>
                  <a:gd name="T0" fmla="*/ 0 w 98"/>
                  <a:gd name="T1" fmla="*/ 0 h 93"/>
                  <a:gd name="T2" fmla="*/ 98 w 98"/>
                  <a:gd name="T3" fmla="*/ 0 h 93"/>
                  <a:gd name="T4" fmla="*/ 98 w 98"/>
                  <a:gd name="T5" fmla="*/ 93 h 93"/>
                  <a:gd name="T6" fmla="*/ 51 w 98"/>
                  <a:gd name="T7" fmla="*/ 74 h 93"/>
                  <a:gd name="T8" fmla="*/ 0 w 98"/>
                  <a:gd name="T9" fmla="*/ 93 h 93"/>
                  <a:gd name="T10" fmla="*/ 0 w 98"/>
                  <a:gd name="T11" fmla="*/ 0 h 93"/>
                </a:gdLst>
                <a:ahLst/>
                <a:cxnLst>
                  <a:cxn ang="0">
                    <a:pos x="T0" y="T1"/>
                  </a:cxn>
                  <a:cxn ang="0">
                    <a:pos x="T2" y="T3"/>
                  </a:cxn>
                  <a:cxn ang="0">
                    <a:pos x="T4" y="T5"/>
                  </a:cxn>
                  <a:cxn ang="0">
                    <a:pos x="T6" y="T7"/>
                  </a:cxn>
                  <a:cxn ang="0">
                    <a:pos x="T8" y="T9"/>
                  </a:cxn>
                  <a:cxn ang="0">
                    <a:pos x="T10" y="T11"/>
                  </a:cxn>
                </a:cxnLst>
                <a:rect l="0" t="0" r="r" b="b"/>
                <a:pathLst>
                  <a:path w="98" h="93">
                    <a:moveTo>
                      <a:pt x="0" y="0"/>
                    </a:moveTo>
                    <a:lnTo>
                      <a:pt x="98" y="0"/>
                    </a:lnTo>
                    <a:lnTo>
                      <a:pt x="98" y="93"/>
                    </a:lnTo>
                    <a:lnTo>
                      <a:pt x="51"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01" name="组合 4100"/>
            <p:cNvGrpSpPr/>
            <p:nvPr/>
          </p:nvGrpSpPr>
          <p:grpSpPr>
            <a:xfrm>
              <a:off x="5456238" y="2828925"/>
              <a:ext cx="998538" cy="260350"/>
              <a:chOff x="5456238" y="2828925"/>
              <a:chExt cx="998538" cy="260350"/>
            </a:xfrm>
          </p:grpSpPr>
          <p:sp>
            <p:nvSpPr>
              <p:cNvPr id="10" name="Freeform 10"/>
              <p:cNvSpPr>
                <a:spLocks/>
              </p:cNvSpPr>
              <p:nvPr/>
            </p:nvSpPr>
            <p:spPr bwMode="auto">
              <a:xfrm>
                <a:off x="5456238" y="2828925"/>
                <a:ext cx="998538" cy="260350"/>
              </a:xfrm>
              <a:custGeom>
                <a:avLst/>
                <a:gdLst>
                  <a:gd name="T0" fmla="*/ 1094 w 1125"/>
                  <a:gd name="T1" fmla="*/ 245 h 291"/>
                  <a:gd name="T2" fmla="*/ 413 w 1125"/>
                  <a:gd name="T3" fmla="*/ 245 h 291"/>
                  <a:gd name="T4" fmla="*/ 199 w 1125"/>
                  <a:gd name="T5" fmla="*/ 245 h 291"/>
                  <a:gd name="T6" fmla="*/ 152 w 1125"/>
                  <a:gd name="T7" fmla="*/ 243 h 291"/>
                  <a:gd name="T8" fmla="*/ 81 w 1125"/>
                  <a:gd name="T9" fmla="*/ 100 h 291"/>
                  <a:gd name="T10" fmla="*/ 226 w 1125"/>
                  <a:gd name="T11" fmla="*/ 47 h 291"/>
                  <a:gd name="T12" fmla="*/ 446 w 1125"/>
                  <a:gd name="T13" fmla="*/ 47 h 291"/>
                  <a:gd name="T14" fmla="*/ 1095 w 1125"/>
                  <a:gd name="T15" fmla="*/ 47 h 291"/>
                  <a:gd name="T16" fmla="*/ 1095 w 1125"/>
                  <a:gd name="T17" fmla="*/ 0 h 291"/>
                  <a:gd name="T18" fmla="*/ 413 w 1125"/>
                  <a:gd name="T19" fmla="*/ 0 h 291"/>
                  <a:gd name="T20" fmla="*/ 199 w 1125"/>
                  <a:gd name="T21" fmla="*/ 0 h 291"/>
                  <a:gd name="T22" fmla="*/ 153 w 1125"/>
                  <a:gd name="T23" fmla="*/ 1 h 291"/>
                  <a:gd name="T24" fmla="*/ 28 w 1125"/>
                  <a:gd name="T25" fmla="*/ 109 h 291"/>
                  <a:gd name="T26" fmla="*/ 177 w 1125"/>
                  <a:gd name="T27" fmla="*/ 291 h 291"/>
                  <a:gd name="T28" fmla="*/ 356 w 1125"/>
                  <a:gd name="T29" fmla="*/ 291 h 291"/>
                  <a:gd name="T30" fmla="*/ 1088 w 1125"/>
                  <a:gd name="T31" fmla="*/ 291 h 291"/>
                  <a:gd name="T32" fmla="*/ 1095 w 1125"/>
                  <a:gd name="T33" fmla="*/ 291 h 291"/>
                  <a:gd name="T34" fmla="*/ 1096 w 1125"/>
                  <a:gd name="T35" fmla="*/ 245 h 291"/>
                  <a:gd name="T36" fmla="*/ 1094 w 1125"/>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5" h="291">
                    <a:moveTo>
                      <a:pt x="1094" y="245"/>
                    </a:moveTo>
                    <a:lnTo>
                      <a:pt x="413" y="245"/>
                    </a:lnTo>
                    <a:lnTo>
                      <a:pt x="199" y="245"/>
                    </a:lnTo>
                    <a:cubicBezTo>
                      <a:pt x="184" y="245"/>
                      <a:pt x="167" y="246"/>
                      <a:pt x="152" y="243"/>
                    </a:cubicBezTo>
                    <a:cubicBezTo>
                      <a:pt x="85" y="233"/>
                      <a:pt x="52" y="158"/>
                      <a:pt x="81" y="100"/>
                    </a:cubicBezTo>
                    <a:cubicBezTo>
                      <a:pt x="110" y="42"/>
                      <a:pt x="172" y="47"/>
                      <a:pt x="226" y="47"/>
                    </a:cubicBezTo>
                    <a:lnTo>
                      <a:pt x="446" y="47"/>
                    </a:lnTo>
                    <a:lnTo>
                      <a:pt x="1095" y="47"/>
                    </a:lnTo>
                    <a:cubicBezTo>
                      <a:pt x="1125" y="47"/>
                      <a:pt x="1125" y="0"/>
                      <a:pt x="1095" y="0"/>
                    </a:cubicBezTo>
                    <a:lnTo>
                      <a:pt x="413" y="0"/>
                    </a:lnTo>
                    <a:lnTo>
                      <a:pt x="199" y="0"/>
                    </a:lnTo>
                    <a:cubicBezTo>
                      <a:pt x="184" y="0"/>
                      <a:pt x="168" y="0"/>
                      <a:pt x="153" y="1"/>
                    </a:cubicBezTo>
                    <a:cubicBezTo>
                      <a:pt x="92" y="7"/>
                      <a:pt x="44" y="52"/>
                      <a:pt x="28" y="109"/>
                    </a:cubicBezTo>
                    <a:cubicBezTo>
                      <a:pt x="0" y="207"/>
                      <a:pt x="83" y="291"/>
                      <a:pt x="177" y="291"/>
                    </a:cubicBezTo>
                    <a:lnTo>
                      <a:pt x="356" y="291"/>
                    </a:lnTo>
                    <a:lnTo>
                      <a:pt x="1088" y="291"/>
                    </a:lnTo>
                    <a:lnTo>
                      <a:pt x="1095" y="291"/>
                    </a:lnTo>
                    <a:cubicBezTo>
                      <a:pt x="1125" y="291"/>
                      <a:pt x="1125" y="246"/>
                      <a:pt x="1096" y="245"/>
                    </a:cubicBezTo>
                    <a:cubicBezTo>
                      <a:pt x="1096" y="245"/>
                      <a:pt x="1095" y="245"/>
                      <a:pt x="1094"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5538788" y="2884488"/>
                <a:ext cx="868363" cy="150813"/>
              </a:xfrm>
              <a:custGeom>
                <a:avLst/>
                <a:gdLst>
                  <a:gd name="T0" fmla="*/ 54 w 979"/>
                  <a:gd name="T1" fmla="*/ 169 h 169"/>
                  <a:gd name="T2" fmla="*/ 952 w 979"/>
                  <a:gd name="T3" fmla="*/ 169 h 169"/>
                  <a:gd name="T4" fmla="*/ 952 w 979"/>
                  <a:gd name="T5" fmla="*/ 128 h 169"/>
                  <a:gd name="T6" fmla="*/ 54 w 979"/>
                  <a:gd name="T7" fmla="*/ 128 h 169"/>
                  <a:gd name="T8" fmla="*/ 54 w 979"/>
                  <a:gd name="T9" fmla="*/ 169 h 169"/>
                  <a:gd name="T10" fmla="*/ 26 w 979"/>
                  <a:gd name="T11" fmla="*/ 106 h 169"/>
                  <a:gd name="T12" fmla="*/ 924 w 979"/>
                  <a:gd name="T13" fmla="*/ 106 h 169"/>
                  <a:gd name="T14" fmla="*/ 924 w 979"/>
                  <a:gd name="T15" fmla="*/ 64 h 169"/>
                  <a:gd name="T16" fmla="*/ 26 w 979"/>
                  <a:gd name="T17" fmla="*/ 64 h 169"/>
                  <a:gd name="T18" fmla="*/ 26 w 979"/>
                  <a:gd name="T19" fmla="*/ 106 h 169"/>
                  <a:gd name="T20" fmla="*/ 54 w 979"/>
                  <a:gd name="T21" fmla="*/ 42 h 169"/>
                  <a:gd name="T22" fmla="*/ 952 w 979"/>
                  <a:gd name="T23" fmla="*/ 42 h 169"/>
                  <a:gd name="T24" fmla="*/ 952 w 979"/>
                  <a:gd name="T25" fmla="*/ 0 h 169"/>
                  <a:gd name="T26" fmla="*/ 54 w 979"/>
                  <a:gd name="T27" fmla="*/ 0 h 169"/>
                  <a:gd name="T28" fmla="*/ 54 w 979"/>
                  <a:gd name="T29" fmla="*/ 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9" h="169">
                    <a:moveTo>
                      <a:pt x="54" y="169"/>
                    </a:moveTo>
                    <a:lnTo>
                      <a:pt x="952" y="169"/>
                    </a:lnTo>
                    <a:cubicBezTo>
                      <a:pt x="979" y="169"/>
                      <a:pt x="979" y="128"/>
                      <a:pt x="952" y="128"/>
                    </a:cubicBezTo>
                    <a:lnTo>
                      <a:pt x="54" y="128"/>
                    </a:lnTo>
                    <a:cubicBezTo>
                      <a:pt x="27" y="128"/>
                      <a:pt x="27" y="169"/>
                      <a:pt x="54" y="169"/>
                    </a:cubicBezTo>
                    <a:close/>
                    <a:moveTo>
                      <a:pt x="26" y="106"/>
                    </a:moveTo>
                    <a:lnTo>
                      <a:pt x="924" y="106"/>
                    </a:lnTo>
                    <a:cubicBezTo>
                      <a:pt x="951" y="106"/>
                      <a:pt x="951" y="64"/>
                      <a:pt x="924" y="64"/>
                    </a:cubicBezTo>
                    <a:lnTo>
                      <a:pt x="26" y="64"/>
                    </a:lnTo>
                    <a:cubicBezTo>
                      <a:pt x="0" y="64"/>
                      <a:pt x="0" y="106"/>
                      <a:pt x="26" y="106"/>
                    </a:cubicBezTo>
                    <a:close/>
                    <a:moveTo>
                      <a:pt x="54" y="42"/>
                    </a:moveTo>
                    <a:lnTo>
                      <a:pt x="952" y="42"/>
                    </a:lnTo>
                    <a:cubicBezTo>
                      <a:pt x="979" y="42"/>
                      <a:pt x="979" y="0"/>
                      <a:pt x="952" y="0"/>
                    </a:cubicBezTo>
                    <a:lnTo>
                      <a:pt x="54" y="0"/>
                    </a:lnTo>
                    <a:cubicBezTo>
                      <a:pt x="27" y="0"/>
                      <a:pt x="27" y="42"/>
                      <a:pt x="54"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8"/>
              <p:cNvSpPr>
                <a:spLocks/>
              </p:cNvSpPr>
              <p:nvPr/>
            </p:nvSpPr>
            <p:spPr bwMode="auto">
              <a:xfrm>
                <a:off x="6234113" y="2884488"/>
                <a:ext cx="87313" cy="82550"/>
              </a:xfrm>
              <a:custGeom>
                <a:avLst/>
                <a:gdLst>
                  <a:gd name="T0" fmla="*/ 0 w 99"/>
                  <a:gd name="T1" fmla="*/ 0 h 93"/>
                  <a:gd name="T2" fmla="*/ 99 w 99"/>
                  <a:gd name="T3" fmla="*/ 0 h 93"/>
                  <a:gd name="T4" fmla="*/ 99 w 99"/>
                  <a:gd name="T5" fmla="*/ 93 h 93"/>
                  <a:gd name="T6" fmla="*/ 52 w 99"/>
                  <a:gd name="T7" fmla="*/ 75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5"/>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11" name="组合 4110"/>
          <p:cNvGrpSpPr/>
          <p:nvPr/>
        </p:nvGrpSpPr>
        <p:grpSpPr>
          <a:xfrm>
            <a:off x="10850909" y="6165304"/>
            <a:ext cx="939800" cy="368300"/>
            <a:chOff x="8618538" y="979488"/>
            <a:chExt cx="939800" cy="368300"/>
          </a:xfrm>
        </p:grpSpPr>
        <p:sp>
          <p:nvSpPr>
            <p:cNvPr id="4109" name="Freeform 22"/>
            <p:cNvSpPr>
              <a:spLocks/>
            </p:cNvSpPr>
            <p:nvPr/>
          </p:nvSpPr>
          <p:spPr bwMode="auto">
            <a:xfrm>
              <a:off x="9380538" y="979488"/>
              <a:ext cx="177800" cy="368300"/>
            </a:xfrm>
            <a:custGeom>
              <a:avLst/>
              <a:gdLst>
                <a:gd name="T0" fmla="*/ 9 w 265"/>
                <a:gd name="T1" fmla="*/ 2 h 543"/>
                <a:gd name="T2" fmla="*/ 9 w 265"/>
                <a:gd name="T3" fmla="*/ 2 h 543"/>
                <a:gd name="T4" fmla="*/ 29 w 265"/>
                <a:gd name="T5" fmla="*/ 6 h 543"/>
                <a:gd name="T6" fmla="*/ 263 w 265"/>
                <a:gd name="T7" fmla="*/ 266 h 543"/>
                <a:gd name="T8" fmla="*/ 265 w 265"/>
                <a:gd name="T9" fmla="*/ 271 h 543"/>
                <a:gd name="T10" fmla="*/ 265 w 265"/>
                <a:gd name="T11" fmla="*/ 271 h 543"/>
                <a:gd name="T12" fmla="*/ 263 w 265"/>
                <a:gd name="T13" fmla="*/ 276 h 543"/>
                <a:gd name="T14" fmla="*/ 29 w 265"/>
                <a:gd name="T15" fmla="*/ 537 h 543"/>
                <a:gd name="T16" fmla="*/ 9 w 265"/>
                <a:gd name="T17" fmla="*/ 540 h 543"/>
                <a:gd name="T18" fmla="*/ 9 w 265"/>
                <a:gd name="T19" fmla="*/ 540 h 543"/>
                <a:gd name="T20" fmla="*/ 4 w 265"/>
                <a:gd name="T21" fmla="*/ 528 h 543"/>
                <a:gd name="T22" fmla="*/ 234 w 265"/>
                <a:gd name="T23" fmla="*/ 271 h 543"/>
                <a:gd name="T24" fmla="*/ 4 w 265"/>
                <a:gd name="T25" fmla="*/ 15 h 543"/>
                <a:gd name="T26" fmla="*/ 9 w 265"/>
                <a:gd name="T27"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43">
                  <a:moveTo>
                    <a:pt x="9" y="2"/>
                  </a:moveTo>
                  <a:lnTo>
                    <a:pt x="9" y="2"/>
                  </a:lnTo>
                  <a:cubicBezTo>
                    <a:pt x="16" y="0"/>
                    <a:pt x="25" y="1"/>
                    <a:pt x="29" y="6"/>
                  </a:cubicBezTo>
                  <a:lnTo>
                    <a:pt x="263" y="266"/>
                  </a:lnTo>
                  <a:cubicBezTo>
                    <a:pt x="264" y="268"/>
                    <a:pt x="265" y="270"/>
                    <a:pt x="265" y="271"/>
                  </a:cubicBezTo>
                  <a:lnTo>
                    <a:pt x="265" y="271"/>
                  </a:lnTo>
                  <a:cubicBezTo>
                    <a:pt x="265" y="273"/>
                    <a:pt x="264" y="275"/>
                    <a:pt x="263" y="276"/>
                  </a:cubicBezTo>
                  <a:lnTo>
                    <a:pt x="29" y="537"/>
                  </a:lnTo>
                  <a:cubicBezTo>
                    <a:pt x="25" y="541"/>
                    <a:pt x="16" y="543"/>
                    <a:pt x="9" y="540"/>
                  </a:cubicBezTo>
                  <a:lnTo>
                    <a:pt x="9" y="540"/>
                  </a:lnTo>
                  <a:cubicBezTo>
                    <a:pt x="2" y="538"/>
                    <a:pt x="0" y="532"/>
                    <a:pt x="4" y="528"/>
                  </a:cubicBezTo>
                  <a:lnTo>
                    <a:pt x="234" y="271"/>
                  </a:lnTo>
                  <a:lnTo>
                    <a:pt x="4" y="15"/>
                  </a:lnTo>
                  <a:cubicBezTo>
                    <a:pt x="0" y="10"/>
                    <a:pt x="2" y="5"/>
                    <a:pt x="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23"/>
            <p:cNvSpPr>
              <a:spLocks noEditPoints="1"/>
            </p:cNvSpPr>
            <p:nvPr/>
          </p:nvSpPr>
          <p:spPr bwMode="auto">
            <a:xfrm>
              <a:off x="8618538" y="1139826"/>
              <a:ext cx="769938" cy="66675"/>
            </a:xfrm>
            <a:custGeom>
              <a:avLst/>
              <a:gdLst>
                <a:gd name="T0" fmla="*/ 50 w 1145"/>
                <a:gd name="T1" fmla="*/ 0 h 100"/>
                <a:gd name="T2" fmla="*/ 101 w 1145"/>
                <a:gd name="T3" fmla="*/ 50 h 100"/>
                <a:gd name="T4" fmla="*/ 50 w 1145"/>
                <a:gd name="T5" fmla="*/ 100 h 100"/>
                <a:gd name="T6" fmla="*/ 0 w 1145"/>
                <a:gd name="T7" fmla="*/ 50 h 100"/>
                <a:gd name="T8" fmla="*/ 50 w 1145"/>
                <a:gd name="T9" fmla="*/ 0 h 100"/>
                <a:gd name="T10" fmla="*/ 244 w 1145"/>
                <a:gd name="T11" fmla="*/ 0 h 100"/>
                <a:gd name="T12" fmla="*/ 294 w 1145"/>
                <a:gd name="T13" fmla="*/ 50 h 100"/>
                <a:gd name="T14" fmla="*/ 244 w 1145"/>
                <a:gd name="T15" fmla="*/ 100 h 100"/>
                <a:gd name="T16" fmla="*/ 193 w 1145"/>
                <a:gd name="T17" fmla="*/ 50 h 100"/>
                <a:gd name="T18" fmla="*/ 244 w 1145"/>
                <a:gd name="T19" fmla="*/ 0 h 100"/>
                <a:gd name="T20" fmla="*/ 437 w 1145"/>
                <a:gd name="T21" fmla="*/ 0 h 100"/>
                <a:gd name="T22" fmla="*/ 487 w 1145"/>
                <a:gd name="T23" fmla="*/ 50 h 100"/>
                <a:gd name="T24" fmla="*/ 437 w 1145"/>
                <a:gd name="T25" fmla="*/ 100 h 100"/>
                <a:gd name="T26" fmla="*/ 387 w 1145"/>
                <a:gd name="T27" fmla="*/ 50 h 100"/>
                <a:gd name="T28" fmla="*/ 437 w 1145"/>
                <a:gd name="T29" fmla="*/ 0 h 100"/>
                <a:gd name="T30" fmla="*/ 1095 w 1145"/>
                <a:gd name="T31" fmla="*/ 0 h 100"/>
                <a:gd name="T32" fmla="*/ 1145 w 1145"/>
                <a:gd name="T33" fmla="*/ 50 h 100"/>
                <a:gd name="T34" fmla="*/ 1095 w 1145"/>
                <a:gd name="T35" fmla="*/ 100 h 100"/>
                <a:gd name="T36" fmla="*/ 1044 w 1145"/>
                <a:gd name="T37" fmla="*/ 50 h 100"/>
                <a:gd name="T38" fmla="*/ 1095 w 1145"/>
                <a:gd name="T39" fmla="*/ 0 h 100"/>
                <a:gd name="T40" fmla="*/ 902 w 1145"/>
                <a:gd name="T41" fmla="*/ 0 h 100"/>
                <a:gd name="T42" fmla="*/ 952 w 1145"/>
                <a:gd name="T43" fmla="*/ 50 h 100"/>
                <a:gd name="T44" fmla="*/ 902 w 1145"/>
                <a:gd name="T45" fmla="*/ 100 h 100"/>
                <a:gd name="T46" fmla="*/ 851 w 1145"/>
                <a:gd name="T47" fmla="*/ 50 h 100"/>
                <a:gd name="T48" fmla="*/ 902 w 1145"/>
                <a:gd name="T49" fmla="*/ 0 h 100"/>
                <a:gd name="T50" fmla="*/ 708 w 1145"/>
                <a:gd name="T51" fmla="*/ 0 h 100"/>
                <a:gd name="T52" fmla="*/ 759 w 1145"/>
                <a:gd name="T53" fmla="*/ 50 h 100"/>
                <a:gd name="T54" fmla="*/ 708 w 1145"/>
                <a:gd name="T55" fmla="*/ 100 h 100"/>
                <a:gd name="T56" fmla="*/ 658 w 1145"/>
                <a:gd name="T57" fmla="*/ 50 h 100"/>
                <a:gd name="T58" fmla="*/ 708 w 1145"/>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5" h="100">
                  <a:moveTo>
                    <a:pt x="50" y="0"/>
                  </a:moveTo>
                  <a:cubicBezTo>
                    <a:pt x="78" y="0"/>
                    <a:pt x="101" y="22"/>
                    <a:pt x="101" y="50"/>
                  </a:cubicBezTo>
                  <a:cubicBezTo>
                    <a:pt x="101" y="78"/>
                    <a:pt x="78" y="100"/>
                    <a:pt x="50" y="100"/>
                  </a:cubicBezTo>
                  <a:cubicBezTo>
                    <a:pt x="23" y="100"/>
                    <a:pt x="0" y="78"/>
                    <a:pt x="0" y="50"/>
                  </a:cubicBezTo>
                  <a:cubicBezTo>
                    <a:pt x="0" y="22"/>
                    <a:pt x="23" y="0"/>
                    <a:pt x="50" y="0"/>
                  </a:cubicBezTo>
                  <a:close/>
                  <a:moveTo>
                    <a:pt x="244" y="0"/>
                  </a:moveTo>
                  <a:cubicBezTo>
                    <a:pt x="271" y="0"/>
                    <a:pt x="294" y="22"/>
                    <a:pt x="294" y="50"/>
                  </a:cubicBezTo>
                  <a:cubicBezTo>
                    <a:pt x="294" y="78"/>
                    <a:pt x="271" y="100"/>
                    <a:pt x="244" y="100"/>
                  </a:cubicBezTo>
                  <a:cubicBezTo>
                    <a:pt x="216" y="100"/>
                    <a:pt x="193" y="78"/>
                    <a:pt x="193" y="50"/>
                  </a:cubicBezTo>
                  <a:cubicBezTo>
                    <a:pt x="193" y="22"/>
                    <a:pt x="216" y="0"/>
                    <a:pt x="244" y="0"/>
                  </a:cubicBezTo>
                  <a:close/>
                  <a:moveTo>
                    <a:pt x="437" y="0"/>
                  </a:moveTo>
                  <a:cubicBezTo>
                    <a:pt x="465" y="0"/>
                    <a:pt x="487" y="22"/>
                    <a:pt x="487" y="50"/>
                  </a:cubicBezTo>
                  <a:cubicBezTo>
                    <a:pt x="487" y="78"/>
                    <a:pt x="465" y="100"/>
                    <a:pt x="437" y="100"/>
                  </a:cubicBezTo>
                  <a:cubicBezTo>
                    <a:pt x="409" y="100"/>
                    <a:pt x="387" y="78"/>
                    <a:pt x="387" y="50"/>
                  </a:cubicBezTo>
                  <a:cubicBezTo>
                    <a:pt x="387" y="22"/>
                    <a:pt x="409" y="0"/>
                    <a:pt x="437" y="0"/>
                  </a:cubicBezTo>
                  <a:close/>
                  <a:moveTo>
                    <a:pt x="1095" y="0"/>
                  </a:moveTo>
                  <a:cubicBezTo>
                    <a:pt x="1123" y="0"/>
                    <a:pt x="1145" y="22"/>
                    <a:pt x="1145" y="50"/>
                  </a:cubicBezTo>
                  <a:cubicBezTo>
                    <a:pt x="1145" y="78"/>
                    <a:pt x="1123" y="100"/>
                    <a:pt x="1095" y="100"/>
                  </a:cubicBezTo>
                  <a:cubicBezTo>
                    <a:pt x="1067" y="100"/>
                    <a:pt x="1044" y="78"/>
                    <a:pt x="1044" y="50"/>
                  </a:cubicBezTo>
                  <a:cubicBezTo>
                    <a:pt x="1044" y="22"/>
                    <a:pt x="1067" y="0"/>
                    <a:pt x="1095" y="0"/>
                  </a:cubicBezTo>
                  <a:close/>
                  <a:moveTo>
                    <a:pt x="902" y="0"/>
                  </a:moveTo>
                  <a:cubicBezTo>
                    <a:pt x="929" y="0"/>
                    <a:pt x="952" y="22"/>
                    <a:pt x="952" y="50"/>
                  </a:cubicBezTo>
                  <a:cubicBezTo>
                    <a:pt x="952" y="78"/>
                    <a:pt x="929" y="100"/>
                    <a:pt x="902" y="100"/>
                  </a:cubicBezTo>
                  <a:cubicBezTo>
                    <a:pt x="874" y="100"/>
                    <a:pt x="851" y="78"/>
                    <a:pt x="851" y="50"/>
                  </a:cubicBezTo>
                  <a:cubicBezTo>
                    <a:pt x="851" y="22"/>
                    <a:pt x="874" y="0"/>
                    <a:pt x="902" y="0"/>
                  </a:cubicBezTo>
                  <a:close/>
                  <a:moveTo>
                    <a:pt x="708" y="0"/>
                  </a:moveTo>
                  <a:cubicBezTo>
                    <a:pt x="736" y="0"/>
                    <a:pt x="759" y="22"/>
                    <a:pt x="759" y="50"/>
                  </a:cubicBezTo>
                  <a:cubicBezTo>
                    <a:pt x="759" y="78"/>
                    <a:pt x="736" y="100"/>
                    <a:pt x="708" y="100"/>
                  </a:cubicBezTo>
                  <a:cubicBezTo>
                    <a:pt x="680" y="100"/>
                    <a:pt x="658" y="78"/>
                    <a:pt x="658" y="50"/>
                  </a:cubicBezTo>
                  <a:cubicBezTo>
                    <a:pt x="658" y="22"/>
                    <a:pt x="680" y="0"/>
                    <a:pt x="7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advTm="18849">
        <p14:flash/>
      </p:transition>
    </mc:Choice>
    <mc:Fallback xmlns="">
      <p:transition spd="slow" advTm="18849">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14:presetBounceEnd="6000">
                                      <p:stCondLst>
                                        <p:cond delay="0"/>
                                      </p:stCondLst>
                                      <p:childTnLst>
                                        <p:animRot by="21600000" p14:bounceEnd="6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08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3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180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stCondLst>
                                        <p:cond delay="0"/>
                                      </p:stCondLst>
                                      <p:childTnLst>
                                        <p:animRot by="21600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08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3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180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Fallback>
  </mc:AlternateContent>
  <p:extLst mod="1">
    <p:ext uri="{E180D4A7-C9FB-4DFB-919C-405C955672EB}">
      <p14:showEvtLst xmlns:p14="http://schemas.microsoft.com/office/powerpoint/2010/main">
        <p14:playEvt time="3006"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489869" y="228600"/>
            <a:ext cx="8753475" cy="458788"/>
          </a:xfrm>
        </p:spPr>
        <p:txBody>
          <a:bodyPr/>
          <a:lstStyle/>
          <a:p>
            <a:r>
              <a:rPr lang="en-US" altLang="zh-CN" dirty="0" smtClean="0">
                <a:effectLst/>
                <a:latin typeface="+mj-ea"/>
              </a:rPr>
              <a:t>7.5</a:t>
            </a:r>
            <a:r>
              <a:rPr lang="zh-CN" altLang="zh-CN" dirty="0" smtClean="0">
                <a:effectLst/>
                <a:latin typeface="+mj-ea"/>
              </a:rPr>
              <a:t>绘图</a:t>
            </a:r>
            <a:r>
              <a:rPr lang="en-US" altLang="zh-CN" dirty="0" smtClean="0">
                <a:effectLst/>
                <a:latin typeface="+mj-ea"/>
              </a:rPr>
              <a:t>API</a:t>
            </a:r>
            <a:endParaRPr lang="zh-CN" altLang="zh-CN" dirty="0" smtClean="0">
              <a:effectLst/>
              <a:latin typeface="+mj-ea"/>
            </a:endParaRPr>
          </a:p>
        </p:txBody>
      </p:sp>
      <p:sp>
        <p:nvSpPr>
          <p:cNvPr id="33797" name="Rectangle 5"/>
          <p:cNvSpPr>
            <a:spLocks noGrp="1" noChangeArrowheads="1"/>
          </p:cNvSpPr>
          <p:nvPr>
            <p:ph type="body" idx="1"/>
          </p:nvPr>
        </p:nvSpPr>
        <p:spPr>
          <a:xfrm>
            <a:off x="1150305" y="908720"/>
            <a:ext cx="9556588" cy="4905375"/>
          </a:xfrm>
        </p:spPr>
        <p:txBody>
          <a:bodyPr/>
          <a:lstStyle/>
          <a:p>
            <a:pPr>
              <a:defRPr/>
            </a:pPr>
            <a:r>
              <a:rPr lang="en-US" altLang="zh-CN" dirty="0">
                <a:latin typeface="+mn-ea"/>
              </a:rPr>
              <a:t>Canvas</a:t>
            </a:r>
            <a:r>
              <a:rPr lang="zh-CN" altLang="zh-CN" dirty="0">
                <a:latin typeface="+mn-ea"/>
              </a:rPr>
              <a:t>画布是一个图形容器，是图形的载体，其本身并不具备绘制能力，必须通过绘图</a:t>
            </a:r>
            <a:r>
              <a:rPr lang="en-US" altLang="zh-CN" dirty="0">
                <a:latin typeface="+mn-ea"/>
              </a:rPr>
              <a:t>API</a:t>
            </a:r>
            <a:r>
              <a:rPr lang="zh-CN" altLang="zh-CN" dirty="0">
                <a:latin typeface="+mn-ea"/>
              </a:rPr>
              <a:t>实现图形绘制。</a:t>
            </a:r>
            <a:endParaRPr lang="en-US" altLang="zh-CN" dirty="0">
              <a:latin typeface="+mn-ea"/>
            </a:endParaRPr>
          </a:p>
          <a:p>
            <a:pPr>
              <a:defRPr/>
            </a:pPr>
            <a:r>
              <a:rPr lang="en-US" altLang="zh-CN" dirty="0">
                <a:latin typeface="+mn-ea"/>
              </a:rPr>
              <a:t>Canvas API</a:t>
            </a:r>
            <a:r>
              <a:rPr lang="zh-CN" altLang="zh-CN" dirty="0">
                <a:latin typeface="+mn-ea"/>
              </a:rPr>
              <a:t>就是用来在</a:t>
            </a:r>
            <a:r>
              <a:rPr lang="en-US" altLang="zh-CN" dirty="0">
                <a:latin typeface="+mn-ea"/>
              </a:rPr>
              <a:t>Canvas</a:t>
            </a:r>
            <a:r>
              <a:rPr lang="zh-CN" altLang="zh-CN" dirty="0">
                <a:latin typeface="+mn-ea"/>
              </a:rPr>
              <a:t>中进行图形图像设置、绘制以及变换的一系列属性和方法。</a:t>
            </a:r>
            <a:endParaRPr lang="en-US" altLang="zh-CN" dirty="0">
              <a:latin typeface="+mn-ea"/>
            </a:endParaRPr>
          </a:p>
          <a:p>
            <a:pPr>
              <a:defRPr/>
            </a:pPr>
            <a:r>
              <a:rPr lang="en-US" altLang="zh-CN" dirty="0">
                <a:latin typeface="+mn-ea"/>
              </a:rPr>
              <a:t>Canvas</a:t>
            </a:r>
            <a:r>
              <a:rPr lang="zh-CN" altLang="zh-CN" dirty="0">
                <a:latin typeface="+mn-ea"/>
              </a:rPr>
              <a:t>绘图</a:t>
            </a:r>
            <a:r>
              <a:rPr lang="en-US" altLang="zh-CN" dirty="0">
                <a:latin typeface="+mn-ea"/>
              </a:rPr>
              <a:t>API</a:t>
            </a:r>
            <a:r>
              <a:rPr lang="zh-CN" altLang="zh-CN" dirty="0">
                <a:latin typeface="+mn-ea"/>
              </a:rPr>
              <a:t>的功能非常强大，可以完成各类应用程序，这里我们只介绍一些基础的知识和应用，不会详细介绍每一个属性和方法</a:t>
            </a:r>
            <a:r>
              <a:rPr lang="zh-CN" altLang="zh-CN" dirty="0" smtClean="0">
                <a:latin typeface="+mn-ea"/>
              </a:rPr>
              <a:t>。</a:t>
            </a:r>
            <a:endParaRPr lang="en-US" altLang="zh-CN" dirty="0">
              <a:latin typeface="+mn-ea"/>
            </a:endParaRPr>
          </a:p>
        </p:txBody>
      </p:sp>
    </p:spTree>
    <p:extLst>
      <p:ext uri="{BB962C8B-B14F-4D97-AF65-F5344CB8AC3E}">
        <p14:creationId xmlns:p14="http://schemas.microsoft.com/office/powerpoint/2010/main" val="206799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5813" y="961331"/>
            <a:ext cx="9865096" cy="2683693"/>
          </a:xfrm>
        </p:spPr>
        <p:txBody>
          <a:bodyPr/>
          <a:lstStyle/>
          <a:p>
            <a:r>
              <a:rPr lang="zh-CN" altLang="en-US" dirty="0" smtClean="0"/>
              <a:t>路径</a:t>
            </a:r>
            <a:r>
              <a:rPr lang="zh-CN" altLang="en-US" dirty="0"/>
              <a:t>是一系列点以及点之间的连线，使用路径可以在</a:t>
            </a:r>
            <a:r>
              <a:rPr lang="en-US" altLang="zh-CN" dirty="0"/>
              <a:t>Canvas</a:t>
            </a:r>
            <a:r>
              <a:rPr lang="zh-CN" altLang="en-US" dirty="0"/>
              <a:t>上绘制各种不同的形状。</a:t>
            </a:r>
          </a:p>
          <a:p>
            <a:r>
              <a:rPr lang="zh-CN" altLang="en-US" dirty="0"/>
              <a:t>路径不属于绘制环境中的状态，但</a:t>
            </a:r>
            <a:r>
              <a:rPr lang="en-US" altLang="zh-CN" dirty="0"/>
              <a:t>Canvas</a:t>
            </a:r>
            <a:r>
              <a:rPr lang="zh-CN" altLang="en-US" dirty="0"/>
              <a:t>环境中只有一个当前路径。</a:t>
            </a:r>
          </a:p>
          <a:p>
            <a:r>
              <a:rPr lang="zh-CN" altLang="en-US" dirty="0"/>
              <a:t>当绘制过程中需要绘制不同的路径时，需要调用路径开始方法</a:t>
            </a:r>
            <a:r>
              <a:rPr lang="en-US" altLang="zh-CN" dirty="0" err="1">
                <a:solidFill>
                  <a:srgbClr val="FF0000"/>
                </a:solidFill>
              </a:rPr>
              <a:t>beginPath</a:t>
            </a:r>
            <a:r>
              <a:rPr lang="en-US" altLang="zh-CN" dirty="0">
                <a:solidFill>
                  <a:srgbClr val="FF0000"/>
                </a:solidFill>
              </a:rPr>
              <a:t>()</a:t>
            </a:r>
            <a:r>
              <a:rPr lang="zh-CN" altLang="en-US" dirty="0"/>
              <a:t>开始一个新的路径。而</a:t>
            </a:r>
            <a:r>
              <a:rPr lang="en-US" altLang="zh-CN" dirty="0" err="1">
                <a:solidFill>
                  <a:srgbClr val="FF0000"/>
                </a:solidFill>
              </a:rPr>
              <a:t>closePath</a:t>
            </a:r>
            <a:r>
              <a:rPr lang="en-US" altLang="zh-CN" dirty="0">
                <a:solidFill>
                  <a:srgbClr val="FF0000"/>
                </a:solidFill>
              </a:rPr>
              <a:t>()</a:t>
            </a:r>
            <a:r>
              <a:rPr lang="zh-CN" altLang="en-US" dirty="0"/>
              <a:t>结束路径并将该路径闭合。</a:t>
            </a:r>
          </a:p>
          <a:p>
            <a:r>
              <a:rPr lang="en-US" altLang="zh-CN" dirty="0"/>
              <a:t>Canvas</a:t>
            </a:r>
            <a:r>
              <a:rPr lang="zh-CN" altLang="en-US" dirty="0"/>
              <a:t>中有各种不同的方法可以绘制矩形、圆弧、直线、曲线等不同的路径，表</a:t>
            </a:r>
            <a:r>
              <a:rPr lang="en-US" altLang="zh-CN" dirty="0"/>
              <a:t>7-2</a:t>
            </a:r>
            <a:r>
              <a:rPr lang="zh-CN" altLang="en-US" dirty="0"/>
              <a:t>中列出了绘制路径的一些常用属性和方法。</a:t>
            </a:r>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a:t>
            </a:r>
            <a:r>
              <a:rPr lang="zh-CN" altLang="en-US" dirty="0" smtClean="0"/>
              <a:t>路径</a:t>
            </a:r>
            <a:endParaRPr lang="zh-CN" altLang="en-US" dirty="0"/>
          </a:p>
        </p:txBody>
      </p:sp>
    </p:spTree>
    <p:extLst>
      <p:ext uri="{BB962C8B-B14F-4D97-AF65-F5344CB8AC3E}">
        <p14:creationId xmlns:p14="http://schemas.microsoft.com/office/powerpoint/2010/main" val="2688224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045" y="188913"/>
            <a:ext cx="6230937" cy="633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98434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1753" y="840755"/>
            <a:ext cx="10601349" cy="5112568"/>
          </a:xfrm>
        </p:spPr>
        <p:txBody>
          <a:bodyPr/>
          <a:lstStyle/>
          <a:p>
            <a:r>
              <a:rPr lang="zh-CN" altLang="en-US" sz="2400" dirty="0">
                <a:solidFill>
                  <a:srgbClr val="FFC000"/>
                </a:solidFill>
              </a:rPr>
              <a:t>绘制</a:t>
            </a:r>
            <a:r>
              <a:rPr lang="zh-CN" altLang="en-US" sz="2400" dirty="0" smtClean="0">
                <a:solidFill>
                  <a:srgbClr val="FFC000"/>
                </a:solidFill>
              </a:rPr>
              <a:t>直线</a:t>
            </a:r>
            <a:endParaRPr lang="en-US" altLang="zh-CN" sz="2400" dirty="0" smtClean="0">
              <a:solidFill>
                <a:srgbClr val="FFC000"/>
              </a:solidFill>
            </a:endParaRPr>
          </a:p>
          <a:p>
            <a:pPr marL="609600" indent="-609600">
              <a:buNone/>
              <a:defRPr/>
            </a:pPr>
            <a:r>
              <a:rPr lang="zh-CN" altLang="en-US" dirty="0" smtClean="0">
                <a:sym typeface="ZapfDingbats" charset="2"/>
              </a:rPr>
              <a:t>（</a:t>
            </a:r>
            <a:r>
              <a:rPr lang="en-US" altLang="zh-CN" dirty="0" smtClean="0">
                <a:sym typeface="ZapfDingbats" charset="2"/>
              </a:rPr>
              <a:t>1</a:t>
            </a:r>
            <a:r>
              <a:rPr lang="zh-CN" altLang="en-US" dirty="0" smtClean="0">
                <a:sym typeface="ZapfDingbats" charset="2"/>
              </a:rPr>
              <a:t>）调用</a:t>
            </a:r>
            <a:r>
              <a:rPr lang="en-US" altLang="zh-CN" dirty="0" err="1">
                <a:sym typeface="ZapfDingbats" charset="2"/>
              </a:rPr>
              <a:t>beginPath</a:t>
            </a:r>
            <a:r>
              <a:rPr lang="en-US" altLang="zh-CN" dirty="0">
                <a:sym typeface="ZapfDingbats" charset="2"/>
              </a:rPr>
              <a:t>()</a:t>
            </a:r>
            <a:r>
              <a:rPr lang="zh-CN" altLang="en-US" dirty="0">
                <a:sym typeface="ZapfDingbats" charset="2"/>
              </a:rPr>
              <a:t>方法，指示开始绘图路径，即开始绘图</a:t>
            </a:r>
            <a:r>
              <a:rPr lang="zh-CN" altLang="en-US" dirty="0" smtClean="0">
                <a:sym typeface="ZapfDingbats" charset="2"/>
              </a:rPr>
              <a:t>。</a:t>
            </a:r>
            <a:endParaRPr lang="en-US" altLang="zh-CN" dirty="0" smtClean="0">
              <a:sym typeface="ZapfDingbats" charset="2"/>
            </a:endParaRPr>
          </a:p>
          <a:p>
            <a:pPr marL="609600" indent="-609600">
              <a:buNone/>
              <a:defRPr/>
            </a:pPr>
            <a:r>
              <a:rPr lang="en-US" altLang="zh-CN" dirty="0" err="1" smtClean="0">
                <a:solidFill>
                  <a:srgbClr val="800000"/>
                </a:solidFill>
                <a:latin typeface="Verdana" panose="020B0604030504040204" pitchFamily="34" charset="0"/>
                <a:sym typeface="ZapfDingbats" charset="2"/>
              </a:rPr>
              <a:t>ctx.beginPath</a:t>
            </a:r>
            <a:r>
              <a:rPr lang="en-US" altLang="zh-CN" dirty="0">
                <a:solidFill>
                  <a:srgbClr val="800000"/>
                </a:solidFill>
                <a:latin typeface="Verdana" panose="020B0604030504040204" pitchFamily="34" charset="0"/>
                <a:sym typeface="ZapfDingbats" charset="2"/>
              </a:rPr>
              <a:t>();</a:t>
            </a:r>
          </a:p>
          <a:p>
            <a:pPr marL="609600" indent="-609600">
              <a:buNone/>
              <a:defRPr/>
            </a:pPr>
            <a:r>
              <a:rPr lang="zh-CN" altLang="en-US" dirty="0" smtClean="0">
                <a:sym typeface="ZapfDingbats" charset="2"/>
              </a:rPr>
              <a:t>（</a:t>
            </a:r>
            <a:r>
              <a:rPr lang="en-US" altLang="zh-CN" dirty="0" smtClean="0">
                <a:sym typeface="ZapfDingbats" charset="2"/>
              </a:rPr>
              <a:t>2</a:t>
            </a:r>
            <a:r>
              <a:rPr lang="zh-CN" altLang="en-US" dirty="0" smtClean="0">
                <a:sym typeface="ZapfDingbats" charset="2"/>
              </a:rPr>
              <a:t>）</a:t>
            </a:r>
            <a:r>
              <a:rPr lang="zh-CN" altLang="en-US" dirty="0">
                <a:sym typeface="ZapfDingbats" charset="2"/>
              </a:rPr>
              <a:t>调用</a:t>
            </a:r>
            <a:r>
              <a:rPr lang="en-US" altLang="zh-CN" dirty="0" err="1">
                <a:sym typeface="ZapfDingbats" charset="2"/>
              </a:rPr>
              <a:t>moveTo</a:t>
            </a:r>
            <a:r>
              <a:rPr lang="en-US" altLang="zh-CN" dirty="0">
                <a:sym typeface="ZapfDingbats" charset="2"/>
              </a:rPr>
              <a:t>()</a:t>
            </a:r>
            <a:r>
              <a:rPr lang="zh-CN" altLang="en-US" dirty="0">
                <a:sym typeface="ZapfDingbats" charset="2"/>
              </a:rPr>
              <a:t>方法将坐标移至直线起点。</a:t>
            </a:r>
            <a:r>
              <a:rPr lang="en-US" altLang="zh-CN" dirty="0" err="1">
                <a:sym typeface="ZapfDingbats" charset="2"/>
              </a:rPr>
              <a:t>moveTo</a:t>
            </a:r>
            <a:r>
              <a:rPr lang="en-US" altLang="zh-CN" dirty="0">
                <a:sym typeface="ZapfDingbats" charset="2"/>
              </a:rPr>
              <a:t>()</a:t>
            </a:r>
            <a:r>
              <a:rPr lang="zh-CN" altLang="en-US" dirty="0">
                <a:sym typeface="ZapfDingbats" charset="2"/>
              </a:rPr>
              <a:t>方法的语法如下：</a:t>
            </a:r>
          </a:p>
          <a:p>
            <a:pPr marL="609600" indent="-609600">
              <a:buNone/>
              <a:defRPr/>
            </a:pPr>
            <a:r>
              <a:rPr lang="en-US" altLang="zh-CN" dirty="0" err="1">
                <a:solidFill>
                  <a:srgbClr val="800000"/>
                </a:solidFill>
                <a:latin typeface="Verdana" panose="020B0604030504040204" pitchFamily="34" charset="0"/>
                <a:sym typeface="ZapfDingbats" charset="2"/>
              </a:rPr>
              <a:t>ctx.moveTo</a:t>
            </a:r>
            <a:r>
              <a:rPr lang="en-US" altLang="zh-CN" dirty="0">
                <a:solidFill>
                  <a:srgbClr val="800000"/>
                </a:solidFill>
                <a:latin typeface="Verdana" panose="020B0604030504040204" pitchFamily="34" charset="0"/>
                <a:sym typeface="ZapfDingbats" charset="2"/>
              </a:rPr>
              <a:t>(x</a:t>
            </a:r>
            <a:r>
              <a:rPr lang="zh-CN" altLang="en-US" dirty="0">
                <a:solidFill>
                  <a:srgbClr val="800000"/>
                </a:solidFill>
                <a:latin typeface="Verdana" panose="020B0604030504040204" pitchFamily="34" charset="0"/>
                <a:sym typeface="ZapfDingbats" charset="2"/>
              </a:rPr>
              <a:t>，</a:t>
            </a:r>
            <a:r>
              <a:rPr lang="en-US" altLang="zh-CN" dirty="0">
                <a:solidFill>
                  <a:srgbClr val="800000"/>
                </a:solidFill>
                <a:latin typeface="Verdana" panose="020B0604030504040204" pitchFamily="34" charset="0"/>
                <a:sym typeface="ZapfDingbats" charset="2"/>
              </a:rPr>
              <a:t>y);  </a:t>
            </a:r>
            <a:r>
              <a:rPr lang="en-US" altLang="zh-CN" dirty="0">
                <a:solidFill>
                  <a:schemeClr val="accent1">
                    <a:lumMod val="75000"/>
                  </a:schemeClr>
                </a:solidFill>
                <a:latin typeface="Verdana" panose="020B0604030504040204" pitchFamily="34" charset="0"/>
                <a:sym typeface="ZapfDingbats" charset="2"/>
              </a:rPr>
              <a:t>//x</a:t>
            </a:r>
            <a:r>
              <a:rPr lang="zh-CN" altLang="en-US" dirty="0">
                <a:solidFill>
                  <a:schemeClr val="accent1">
                    <a:lumMod val="75000"/>
                  </a:schemeClr>
                </a:solidFill>
                <a:latin typeface="Verdana" panose="020B0604030504040204" pitchFamily="34" charset="0"/>
                <a:sym typeface="ZapfDingbats" charset="2"/>
              </a:rPr>
              <a:t>和</a:t>
            </a:r>
            <a:r>
              <a:rPr lang="en-US" altLang="zh-CN" dirty="0">
                <a:solidFill>
                  <a:schemeClr val="accent1">
                    <a:lumMod val="75000"/>
                  </a:schemeClr>
                </a:solidFill>
                <a:latin typeface="Verdana" panose="020B0604030504040204" pitchFamily="34" charset="0"/>
                <a:sym typeface="ZapfDingbats" charset="2"/>
              </a:rPr>
              <a:t>y</a:t>
            </a:r>
            <a:r>
              <a:rPr lang="zh-CN" altLang="en-US" dirty="0">
                <a:solidFill>
                  <a:schemeClr val="accent1">
                    <a:lumMod val="75000"/>
                  </a:schemeClr>
                </a:solidFill>
                <a:latin typeface="Verdana" panose="020B0604030504040204" pitchFamily="34" charset="0"/>
                <a:sym typeface="ZapfDingbats" charset="2"/>
              </a:rPr>
              <a:t>为要移动至的坐标</a:t>
            </a:r>
            <a:endParaRPr lang="zh-CN" altLang="en-US" dirty="0">
              <a:sym typeface="ZapfDingbats" charset="2"/>
            </a:endParaRPr>
          </a:p>
          <a:p>
            <a:pPr marL="609600" indent="-609600">
              <a:buNone/>
              <a:defRPr/>
            </a:pPr>
            <a:r>
              <a:rPr lang="zh-CN" altLang="en-US" dirty="0" smtClean="0">
                <a:sym typeface="ZapfDingbats" charset="2"/>
              </a:rPr>
              <a:t>（</a:t>
            </a:r>
            <a:r>
              <a:rPr lang="en-US" altLang="zh-CN" dirty="0" smtClean="0">
                <a:sym typeface="ZapfDingbats" charset="2"/>
              </a:rPr>
              <a:t>3</a:t>
            </a:r>
            <a:r>
              <a:rPr lang="zh-CN" altLang="en-US" dirty="0" smtClean="0">
                <a:sym typeface="ZapfDingbats" charset="2"/>
              </a:rPr>
              <a:t>）</a:t>
            </a:r>
            <a:r>
              <a:rPr lang="zh-CN" altLang="en-US" dirty="0">
                <a:sym typeface="ZapfDingbats" charset="2"/>
              </a:rPr>
              <a:t>调用</a:t>
            </a:r>
            <a:r>
              <a:rPr lang="en-US" altLang="zh-CN" dirty="0" err="1">
                <a:sym typeface="ZapfDingbats" charset="2"/>
              </a:rPr>
              <a:t>lineTo</a:t>
            </a:r>
            <a:r>
              <a:rPr lang="en-US" altLang="zh-CN" dirty="0">
                <a:sym typeface="ZapfDingbats" charset="2"/>
              </a:rPr>
              <a:t>()</a:t>
            </a:r>
            <a:r>
              <a:rPr lang="zh-CN" altLang="en-US" dirty="0">
                <a:sym typeface="ZapfDingbats" charset="2"/>
              </a:rPr>
              <a:t>方法绘制直线。</a:t>
            </a:r>
            <a:r>
              <a:rPr lang="en-US" altLang="zh-CN" dirty="0" err="1">
                <a:sym typeface="ZapfDingbats" charset="2"/>
              </a:rPr>
              <a:t>lineTo</a:t>
            </a:r>
            <a:r>
              <a:rPr lang="en-US" altLang="zh-CN" dirty="0">
                <a:sym typeface="ZapfDingbats" charset="2"/>
              </a:rPr>
              <a:t>()</a:t>
            </a:r>
            <a:r>
              <a:rPr lang="zh-CN" altLang="en-US" dirty="0">
                <a:sym typeface="ZapfDingbats" charset="2"/>
              </a:rPr>
              <a:t>方法的语法如下：</a:t>
            </a:r>
          </a:p>
          <a:p>
            <a:pPr marL="609600" indent="-609600">
              <a:buNone/>
              <a:defRPr/>
            </a:pPr>
            <a:r>
              <a:rPr lang="en-US" altLang="zh-CN" dirty="0" err="1">
                <a:solidFill>
                  <a:srgbClr val="800000"/>
                </a:solidFill>
                <a:latin typeface="Verdana" panose="020B0604030504040204" pitchFamily="34" charset="0"/>
                <a:sym typeface="ZapfDingbats" charset="2"/>
              </a:rPr>
              <a:t>ctx.lineTo</a:t>
            </a:r>
            <a:r>
              <a:rPr lang="en-US" altLang="zh-CN" dirty="0">
                <a:solidFill>
                  <a:srgbClr val="800000"/>
                </a:solidFill>
                <a:latin typeface="Verdana" panose="020B0604030504040204" pitchFamily="34" charset="0"/>
                <a:sym typeface="ZapfDingbats" charset="2"/>
              </a:rPr>
              <a:t>(x</a:t>
            </a:r>
            <a:r>
              <a:rPr lang="zh-CN" altLang="en-US" dirty="0">
                <a:solidFill>
                  <a:srgbClr val="800000"/>
                </a:solidFill>
                <a:latin typeface="Verdana" panose="020B0604030504040204" pitchFamily="34" charset="0"/>
                <a:sym typeface="ZapfDingbats" charset="2"/>
              </a:rPr>
              <a:t>，</a:t>
            </a:r>
            <a:r>
              <a:rPr lang="en-US" altLang="zh-CN" dirty="0">
                <a:solidFill>
                  <a:srgbClr val="800000"/>
                </a:solidFill>
                <a:latin typeface="Verdana" panose="020B0604030504040204" pitchFamily="34" charset="0"/>
                <a:sym typeface="ZapfDingbats" charset="2"/>
              </a:rPr>
              <a:t>y);   </a:t>
            </a:r>
            <a:r>
              <a:rPr lang="en-US" altLang="zh-CN" dirty="0">
                <a:solidFill>
                  <a:schemeClr val="accent1">
                    <a:lumMod val="75000"/>
                  </a:schemeClr>
                </a:solidFill>
                <a:latin typeface="Verdana" panose="020B0604030504040204" pitchFamily="34" charset="0"/>
                <a:sym typeface="ZapfDingbats" charset="2"/>
              </a:rPr>
              <a:t>//</a:t>
            </a:r>
            <a:r>
              <a:rPr lang="en-US" altLang="zh-CN" dirty="0">
                <a:solidFill>
                  <a:schemeClr val="accent1">
                    <a:lumMod val="75000"/>
                  </a:schemeClr>
                </a:solidFill>
                <a:sym typeface="ZapfDingbats" charset="2"/>
              </a:rPr>
              <a:t>x</a:t>
            </a:r>
            <a:r>
              <a:rPr lang="zh-CN" altLang="en-US" dirty="0">
                <a:solidFill>
                  <a:schemeClr val="accent1">
                    <a:lumMod val="75000"/>
                  </a:schemeClr>
                </a:solidFill>
                <a:sym typeface="ZapfDingbats" charset="2"/>
              </a:rPr>
              <a:t>和</a:t>
            </a:r>
            <a:r>
              <a:rPr lang="en-US" altLang="zh-CN" dirty="0">
                <a:solidFill>
                  <a:schemeClr val="accent1">
                    <a:lumMod val="75000"/>
                  </a:schemeClr>
                </a:solidFill>
                <a:sym typeface="ZapfDingbats" charset="2"/>
              </a:rPr>
              <a:t>y</a:t>
            </a:r>
            <a:r>
              <a:rPr lang="zh-CN" altLang="en-US" dirty="0">
                <a:solidFill>
                  <a:schemeClr val="accent1">
                    <a:lumMod val="75000"/>
                  </a:schemeClr>
                </a:solidFill>
                <a:sym typeface="ZapfDingbats" charset="2"/>
              </a:rPr>
              <a:t>为直线的终点坐标</a:t>
            </a:r>
          </a:p>
          <a:p>
            <a:pPr marL="609600" indent="-609600">
              <a:buNone/>
              <a:defRPr/>
            </a:pPr>
            <a:r>
              <a:rPr lang="zh-CN" altLang="en-US" dirty="0" smtClean="0">
                <a:sym typeface="ZapfDingbats" charset="2"/>
              </a:rPr>
              <a:t>（</a:t>
            </a:r>
            <a:r>
              <a:rPr lang="en-US" altLang="zh-CN" dirty="0" smtClean="0">
                <a:sym typeface="ZapfDingbats" charset="2"/>
              </a:rPr>
              <a:t>4</a:t>
            </a:r>
            <a:r>
              <a:rPr lang="zh-CN" altLang="en-US" dirty="0" smtClean="0">
                <a:sym typeface="ZapfDingbats" charset="2"/>
              </a:rPr>
              <a:t>）</a:t>
            </a:r>
            <a:r>
              <a:rPr lang="zh-CN" altLang="en-US" dirty="0">
                <a:sym typeface="ZapfDingbats" charset="2"/>
              </a:rPr>
              <a:t>调用</a:t>
            </a:r>
            <a:r>
              <a:rPr lang="en-US" altLang="zh-CN" dirty="0">
                <a:sym typeface="ZapfDingbats" charset="2"/>
              </a:rPr>
              <a:t>stroke()</a:t>
            </a:r>
            <a:r>
              <a:rPr lang="zh-CN" altLang="en-US" dirty="0">
                <a:sym typeface="ZapfDingbats" charset="2"/>
              </a:rPr>
              <a:t>方法，绘制图形的边界轮廓。语法如下：</a:t>
            </a:r>
          </a:p>
          <a:p>
            <a:pPr marL="609600" indent="-609600">
              <a:buNone/>
              <a:defRPr/>
            </a:pPr>
            <a:r>
              <a:rPr lang="en-US" altLang="zh-CN" dirty="0" err="1">
                <a:solidFill>
                  <a:srgbClr val="800000"/>
                </a:solidFill>
                <a:latin typeface="Verdana" panose="020B0604030504040204" pitchFamily="34" charset="0"/>
                <a:sym typeface="ZapfDingbats" charset="2"/>
              </a:rPr>
              <a:t>ctx</a:t>
            </a:r>
            <a:r>
              <a:rPr lang="en-US" altLang="zh-CN" dirty="0">
                <a:solidFill>
                  <a:srgbClr val="800000"/>
                </a:solidFill>
                <a:latin typeface="Verdana" panose="020B0604030504040204" pitchFamily="34" charset="0"/>
                <a:sym typeface="ZapfDingbats" charset="2"/>
              </a:rPr>
              <a:t>. stroke();</a:t>
            </a:r>
            <a:endParaRPr lang="zh-CN" altLang="en-US" dirty="0">
              <a:solidFill>
                <a:srgbClr val="800000"/>
              </a:solidFill>
              <a:latin typeface="Verdana" panose="020B0604030504040204" pitchFamily="34" charset="0"/>
              <a:sym typeface="ZapfDingbats" charset="2"/>
            </a:endParaRPr>
          </a:p>
          <a:p>
            <a:endParaRPr lang="zh-CN" altLang="en-US" dirty="0"/>
          </a:p>
        </p:txBody>
      </p:sp>
      <p:sp>
        <p:nvSpPr>
          <p:cNvPr id="4" name="标题 2"/>
          <p:cNvSpPr>
            <a:spLocks noGrp="1"/>
          </p:cNvSpPr>
          <p:nvPr>
            <p:ph type="title"/>
          </p:nvPr>
        </p:nvSpPr>
        <p:spPr/>
        <p:txBody>
          <a:bodyPr/>
          <a:lstStyle/>
          <a:p>
            <a:r>
              <a:rPr lang="en-US" altLang="zh-CN" dirty="0"/>
              <a:t>7.5.1 </a:t>
            </a:r>
            <a:r>
              <a:rPr lang="zh-CN" altLang="en-US" dirty="0"/>
              <a:t>绘制</a:t>
            </a:r>
            <a:r>
              <a:rPr lang="zh-CN" altLang="en-US" dirty="0" smtClean="0"/>
              <a:t>路径</a:t>
            </a:r>
            <a:endParaRPr lang="zh-CN" altLang="en-US" dirty="0"/>
          </a:p>
        </p:txBody>
      </p:sp>
    </p:spTree>
    <p:extLst>
      <p:ext uri="{BB962C8B-B14F-4D97-AF65-F5344CB8AC3E}">
        <p14:creationId xmlns:p14="http://schemas.microsoft.com/office/powerpoint/2010/main" val="125197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pPr>
            <a:r>
              <a:rPr lang="zh-CN" altLang="en-US" dirty="0"/>
              <a:t>使用连续画线的方法绘制一个三角形，代码如下：</a:t>
            </a:r>
          </a:p>
          <a:p>
            <a:pPr>
              <a:lnSpc>
                <a:spcPct val="100000"/>
              </a:lnSpc>
              <a:buNone/>
            </a:pPr>
            <a:r>
              <a:rPr lang="en-US" altLang="zh-CN" dirty="0">
                <a:solidFill>
                  <a:srgbClr val="800000"/>
                </a:solidFill>
                <a:latin typeface="Verdana" panose="020B0604030504040204" pitchFamily="34" charset="0"/>
              </a:rPr>
              <a:t>&lt;canvas id="</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height=100 width=100&gt;</a:t>
            </a:r>
            <a:r>
              <a:rPr lang="zh-CN" altLang="en-US" dirty="0">
                <a:solidFill>
                  <a:srgbClr val="800000"/>
                </a:solidFill>
                <a:latin typeface="Verdana" panose="020B0604030504040204" pitchFamily="34" charset="0"/>
              </a:rPr>
              <a:t>您的浏览器不支持 </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a:t>
            </a:r>
            <a:r>
              <a:rPr lang="en-US" altLang="zh-CN" dirty="0">
                <a:solidFill>
                  <a:srgbClr val="800000"/>
                </a:solidFill>
                <a:latin typeface="Verdana" panose="020B0604030504040204" pitchFamily="34" charset="0"/>
              </a:rPr>
              <a:t>&lt;/canvas&gt;</a:t>
            </a:r>
          </a:p>
          <a:p>
            <a:pPr>
              <a:lnSpc>
                <a:spcPct val="100000"/>
              </a:lnSpc>
              <a:buNone/>
            </a:pPr>
            <a:r>
              <a:rPr lang="en-US" altLang="zh-CN" dirty="0">
                <a:solidFill>
                  <a:srgbClr val="800000"/>
                </a:solidFill>
                <a:latin typeface="Verdana" panose="020B0604030504040204" pitchFamily="34" charset="0"/>
              </a:rPr>
              <a:t>&lt;script type="text/</a:t>
            </a:r>
            <a:r>
              <a:rPr lang="en-US" altLang="zh-CN" dirty="0" err="1">
                <a:solidFill>
                  <a:srgbClr val="800000"/>
                </a:solidFill>
                <a:latin typeface="Verdana" panose="020B0604030504040204" pitchFamily="34" charset="0"/>
              </a:rPr>
              <a:t>javascript</a:t>
            </a:r>
            <a:r>
              <a:rPr lang="en-US" altLang="zh-CN" dirty="0">
                <a:solidFill>
                  <a:srgbClr val="800000"/>
                </a:solidFill>
                <a:latin typeface="Verdana" panose="020B0604030504040204" pitchFamily="34" charset="0"/>
              </a:rPr>
              <a:t>"&gt;</a:t>
            </a:r>
          </a:p>
          <a:p>
            <a:pPr>
              <a:lnSpc>
                <a:spcPct val="100000"/>
              </a:lnSpc>
              <a:buNone/>
            </a:pPr>
            <a:r>
              <a:rPr lang="en-US" altLang="zh-CN" dirty="0">
                <a:solidFill>
                  <a:srgbClr val="800000"/>
                </a:solidFill>
                <a:latin typeface="Verdana" panose="020B0604030504040204" pitchFamily="34" charset="0"/>
              </a:rPr>
              <a:t>function </a:t>
            </a:r>
            <a:r>
              <a:rPr lang="en-US" altLang="zh-CN" dirty="0" err="1">
                <a:solidFill>
                  <a:srgbClr val="800000"/>
                </a:solidFill>
                <a:latin typeface="Verdana" panose="020B0604030504040204" pitchFamily="34" charset="0"/>
              </a:rPr>
              <a:t>drawtriangle</a:t>
            </a: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c=</a:t>
            </a:r>
            <a:r>
              <a:rPr lang="en-US" altLang="zh-CN" dirty="0" err="1">
                <a:solidFill>
                  <a:srgbClr val="800000"/>
                </a:solidFill>
                <a:latin typeface="Verdana" panose="020B0604030504040204" pitchFamily="34" charset="0"/>
              </a:rPr>
              <a:t>document.getElementById</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 </a:t>
            </a:r>
            <a:r>
              <a:rPr lang="zh-CN" altLang="en-US" dirty="0">
                <a:solidFill>
                  <a:srgbClr val="800000"/>
                </a:solidFill>
                <a:latin typeface="Verdana" panose="020B0604030504040204" pitchFamily="34" charset="0"/>
              </a:rPr>
              <a:t>获取网页中的</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c.getContext</a:t>
            </a:r>
            <a:r>
              <a:rPr lang="en-US" altLang="zh-CN" dirty="0">
                <a:solidFill>
                  <a:srgbClr val="800000"/>
                </a:solidFill>
                <a:latin typeface="Verdana" panose="020B0604030504040204" pitchFamily="34" charset="0"/>
              </a:rPr>
              <a:t>("2d");  //</a:t>
            </a:r>
            <a:r>
              <a:rPr lang="zh-CN" altLang="en-US" dirty="0">
                <a:solidFill>
                  <a:srgbClr val="800000"/>
                </a:solidFill>
                <a:latin typeface="Verdana" panose="020B0604030504040204" pitchFamily="34" charset="0"/>
              </a:rPr>
              <a:t>获取</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对象的上下文</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ctx.beginPath</a:t>
            </a:r>
            <a:r>
              <a:rPr lang="en-US" altLang="zh-CN" dirty="0">
                <a:solidFill>
                  <a:srgbClr val="800000"/>
                </a:solidFill>
                <a:latin typeface="Verdana" panose="020B0604030504040204" pitchFamily="34" charset="0"/>
              </a:rPr>
              <a:t>();  //  </a:t>
            </a:r>
            <a:r>
              <a:rPr lang="zh-CN" altLang="en-US" dirty="0">
                <a:solidFill>
                  <a:srgbClr val="800000"/>
                </a:solidFill>
                <a:latin typeface="Verdana" panose="020B0604030504040204" pitchFamily="34" charset="0"/>
              </a:rPr>
              <a:t>开始绘图路径</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ctx.moveTo</a:t>
            </a:r>
            <a:r>
              <a:rPr lang="en-US" altLang="zh-CN" dirty="0">
                <a:solidFill>
                  <a:srgbClr val="800000"/>
                </a:solidFill>
                <a:latin typeface="Verdana" panose="020B0604030504040204" pitchFamily="34" charset="0"/>
              </a:rPr>
              <a:t>(10,10);  // </a:t>
            </a:r>
            <a:r>
              <a:rPr lang="zh-CN" altLang="en-US" dirty="0">
                <a:solidFill>
                  <a:srgbClr val="800000"/>
                </a:solidFill>
                <a:latin typeface="Verdana" panose="020B0604030504040204" pitchFamily="34" charset="0"/>
              </a:rPr>
              <a:t>将坐标移至直线起点</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ctx.lineTo</a:t>
            </a:r>
            <a:r>
              <a:rPr lang="en-US" altLang="zh-CN" dirty="0">
                <a:solidFill>
                  <a:srgbClr val="800000"/>
                </a:solidFill>
                <a:latin typeface="Verdana" panose="020B0604030504040204" pitchFamily="34" charset="0"/>
              </a:rPr>
              <a:t>(10,100); // </a:t>
            </a:r>
            <a:r>
              <a:rPr lang="zh-CN" altLang="en-US" dirty="0">
                <a:solidFill>
                  <a:srgbClr val="800000"/>
                </a:solidFill>
                <a:latin typeface="Verdana" panose="020B0604030504040204" pitchFamily="34" charset="0"/>
              </a:rPr>
              <a:t>绘制直线</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ctx.lineTo</a:t>
            </a:r>
            <a:r>
              <a:rPr lang="en-US" altLang="zh-CN" dirty="0">
                <a:solidFill>
                  <a:srgbClr val="800000"/>
                </a:solidFill>
                <a:latin typeface="Verdana" panose="020B0604030504040204" pitchFamily="34" charset="0"/>
              </a:rPr>
              <a:t>(100,100); // </a:t>
            </a:r>
            <a:r>
              <a:rPr lang="zh-CN" altLang="en-US" dirty="0">
                <a:solidFill>
                  <a:srgbClr val="800000"/>
                </a:solidFill>
                <a:latin typeface="Verdana" panose="020B0604030504040204" pitchFamily="34" charset="0"/>
              </a:rPr>
              <a:t>绘制直线</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ctx.lineTo</a:t>
            </a:r>
            <a:r>
              <a:rPr lang="en-US" altLang="zh-CN" dirty="0">
                <a:solidFill>
                  <a:srgbClr val="800000"/>
                </a:solidFill>
                <a:latin typeface="Verdana" panose="020B0604030504040204" pitchFamily="34" charset="0"/>
              </a:rPr>
              <a:t>(10,10); // </a:t>
            </a:r>
            <a:r>
              <a:rPr lang="zh-CN" altLang="en-US" dirty="0">
                <a:solidFill>
                  <a:srgbClr val="800000"/>
                </a:solidFill>
                <a:latin typeface="Verdana" panose="020B0604030504040204" pitchFamily="34" charset="0"/>
              </a:rPr>
              <a:t>绘制</a:t>
            </a:r>
            <a:r>
              <a:rPr lang="zh-CN" altLang="en-US" dirty="0" smtClean="0">
                <a:solidFill>
                  <a:srgbClr val="800000"/>
                </a:solidFill>
                <a:latin typeface="Verdana" panose="020B0604030504040204" pitchFamily="34" charset="0"/>
              </a:rPr>
              <a:t>直线</a:t>
            </a:r>
            <a:endParaRPr lang="zh-CN" altLang="en-US" dirty="0">
              <a:solidFill>
                <a:srgbClr val="800000"/>
              </a:solidFill>
              <a:latin typeface="Verdana" panose="020B0604030504040204" pitchFamily="34" charset="0"/>
            </a:endParaRP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ctx.stroke</a:t>
            </a:r>
            <a:r>
              <a:rPr lang="en-US" altLang="zh-CN" dirty="0">
                <a:solidFill>
                  <a:srgbClr val="800000"/>
                </a:solidFill>
                <a:latin typeface="Verdana" panose="020B0604030504040204" pitchFamily="34" charset="0"/>
              </a:rPr>
              <a:t>();  // </a:t>
            </a:r>
            <a:r>
              <a:rPr lang="zh-CN" altLang="en-US" dirty="0">
                <a:solidFill>
                  <a:srgbClr val="800000"/>
                </a:solidFill>
                <a:latin typeface="Verdana" panose="020B0604030504040204" pitchFamily="34" charset="0"/>
              </a:rPr>
              <a:t>关闭绘图路径</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err="1">
                <a:solidFill>
                  <a:srgbClr val="800000"/>
                </a:solidFill>
                <a:latin typeface="Verdana" panose="020B0604030504040204" pitchFamily="34" charset="0"/>
              </a:rPr>
              <a:t>window.addEventListener</a:t>
            </a:r>
            <a:r>
              <a:rPr lang="en-US" altLang="zh-CN" dirty="0">
                <a:solidFill>
                  <a:srgbClr val="800000"/>
                </a:solidFill>
                <a:latin typeface="Verdana" panose="020B0604030504040204" pitchFamily="34" charset="0"/>
              </a:rPr>
              <a:t>("load", </a:t>
            </a:r>
            <a:r>
              <a:rPr lang="en-US" altLang="zh-CN" dirty="0" err="1">
                <a:solidFill>
                  <a:srgbClr val="800000"/>
                </a:solidFill>
                <a:latin typeface="Verdana" panose="020B0604030504040204" pitchFamily="34" charset="0"/>
              </a:rPr>
              <a:t>drawtriangle</a:t>
            </a:r>
            <a:r>
              <a:rPr lang="en-US" altLang="zh-CN" dirty="0">
                <a:solidFill>
                  <a:srgbClr val="800000"/>
                </a:solidFill>
                <a:latin typeface="Verdana" panose="020B0604030504040204" pitchFamily="34" charset="0"/>
              </a:rPr>
              <a:t>, true);</a:t>
            </a:r>
          </a:p>
          <a:p>
            <a:pPr>
              <a:lnSpc>
                <a:spcPct val="100000"/>
              </a:lnSpc>
              <a:buNone/>
            </a:pPr>
            <a:r>
              <a:rPr lang="en-US" altLang="zh-CN" dirty="0">
                <a:solidFill>
                  <a:srgbClr val="800000"/>
                </a:solidFill>
                <a:latin typeface="Verdana" panose="020B0604030504040204" pitchFamily="34" charset="0"/>
              </a:rPr>
              <a:t>&lt;/script&gt;</a:t>
            </a:r>
            <a:endParaRPr lang="zh-CN" altLang="zh-CN" dirty="0">
              <a:solidFill>
                <a:srgbClr val="800000"/>
              </a:solidFill>
              <a:latin typeface="Verdana" panose="020B0604030504040204" pitchFamily="34" charset="0"/>
            </a:endParaRPr>
          </a:p>
          <a:p>
            <a:pPr>
              <a:lnSpc>
                <a:spcPct val="100000"/>
              </a:lnSpc>
            </a:pPr>
            <a:endParaRPr lang="zh-CN" altLang="en-US" dirty="0"/>
          </a:p>
        </p:txBody>
      </p:sp>
      <p:sp>
        <p:nvSpPr>
          <p:cNvPr id="4" name="标题 2"/>
          <p:cNvSpPr>
            <a:spLocks noGrp="1"/>
          </p:cNvSpPr>
          <p:nvPr>
            <p:ph type="title"/>
          </p:nvPr>
        </p:nvSpPr>
        <p:spPr/>
        <p:txBody>
          <a:bodyPr/>
          <a:lstStyle/>
          <a:p>
            <a:r>
              <a:rPr lang="en-US" altLang="zh-CN" dirty="0"/>
              <a:t>7.5.1 </a:t>
            </a:r>
            <a:r>
              <a:rPr lang="zh-CN" altLang="en-US" dirty="0"/>
              <a:t>绘制</a:t>
            </a:r>
            <a:r>
              <a:rPr lang="zh-CN" altLang="en-US" dirty="0" smtClean="0"/>
              <a:t>路径</a:t>
            </a:r>
            <a:endParaRPr lang="zh-CN" altLang="en-US" dirty="0"/>
          </a:p>
        </p:txBody>
      </p:sp>
    </p:spTree>
    <p:extLst>
      <p:ext uri="{BB962C8B-B14F-4D97-AF65-F5344CB8AC3E}">
        <p14:creationId xmlns:p14="http://schemas.microsoft.com/office/powerpoint/2010/main" val="2551221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solidFill>
                  <a:srgbClr val="FFC000"/>
                </a:solidFill>
              </a:rPr>
              <a:t>绘制</a:t>
            </a:r>
            <a:r>
              <a:rPr lang="zh-CN" altLang="en-US" sz="2400" dirty="0" smtClean="0">
                <a:solidFill>
                  <a:srgbClr val="FFC000"/>
                </a:solidFill>
              </a:rPr>
              <a:t>圆弧</a:t>
            </a:r>
            <a:endParaRPr lang="en-US" altLang="zh-CN" sz="2400" dirty="0" smtClean="0">
              <a:solidFill>
                <a:srgbClr val="FFC000"/>
              </a:solidFill>
            </a:endParaRPr>
          </a:p>
          <a:p>
            <a:pPr>
              <a:buNone/>
            </a:pPr>
            <a:r>
              <a:rPr lang="zh-CN" altLang="en-US" dirty="0"/>
              <a:t>可以调用</a:t>
            </a:r>
            <a:r>
              <a:rPr lang="en-US" altLang="zh-CN" dirty="0"/>
              <a:t>arc()</a:t>
            </a:r>
            <a:r>
              <a:rPr lang="zh-CN" altLang="en-US" dirty="0"/>
              <a:t>方法绘制圆弧，语法如下：</a:t>
            </a:r>
          </a:p>
          <a:p>
            <a:pPr>
              <a:buNone/>
            </a:pPr>
            <a:r>
              <a:rPr lang="en-US" altLang="zh-CN" dirty="0"/>
              <a:t>arc(</a:t>
            </a:r>
            <a:r>
              <a:rPr lang="en-US" altLang="zh-CN" dirty="0" err="1"/>
              <a:t>centerX</a:t>
            </a:r>
            <a:r>
              <a:rPr lang="en-US" altLang="zh-CN" dirty="0"/>
              <a:t>, </a:t>
            </a:r>
            <a:r>
              <a:rPr lang="en-US" altLang="zh-CN" dirty="0" err="1"/>
              <a:t>centerY</a:t>
            </a:r>
            <a:r>
              <a:rPr lang="en-US" altLang="zh-CN" dirty="0"/>
              <a:t>, radius, </a:t>
            </a:r>
            <a:r>
              <a:rPr lang="en-US" altLang="zh-CN" dirty="0" err="1"/>
              <a:t>startingAngle</a:t>
            </a:r>
            <a:r>
              <a:rPr lang="en-US" altLang="zh-CN" dirty="0"/>
              <a:t>, </a:t>
            </a:r>
            <a:r>
              <a:rPr lang="en-US" altLang="zh-CN" dirty="0" err="1"/>
              <a:t>endingAngle</a:t>
            </a:r>
            <a:r>
              <a:rPr lang="en-US" altLang="zh-CN" dirty="0"/>
              <a:t>, </a:t>
            </a:r>
            <a:r>
              <a:rPr lang="en-US" altLang="zh-CN" dirty="0" err="1"/>
              <a:t>antiClockwise</a:t>
            </a:r>
            <a:r>
              <a:rPr lang="en-US" altLang="zh-CN" dirty="0"/>
              <a:t>);</a:t>
            </a:r>
          </a:p>
          <a:p>
            <a:pPr>
              <a:buNone/>
            </a:pPr>
            <a:r>
              <a:rPr lang="zh-CN" altLang="en-US" dirty="0"/>
              <a:t>参数说明如下：</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err="1"/>
              <a:t>centerX</a:t>
            </a:r>
            <a:r>
              <a:rPr lang="zh-CN" altLang="en-US" dirty="0"/>
              <a:t>，圆弧圆心的</a:t>
            </a:r>
            <a:r>
              <a:rPr lang="en-US" altLang="zh-CN" dirty="0"/>
              <a:t>X</a:t>
            </a:r>
            <a:r>
              <a:rPr lang="zh-CN" altLang="en-US" dirty="0"/>
              <a:t>坐标；</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err="1"/>
              <a:t>centerY</a:t>
            </a:r>
            <a:r>
              <a:rPr lang="zh-CN" altLang="en-US" dirty="0"/>
              <a:t>，圆弧圆心的</a:t>
            </a:r>
            <a:r>
              <a:rPr lang="en-US" altLang="zh-CN" dirty="0"/>
              <a:t>Y</a:t>
            </a:r>
            <a:r>
              <a:rPr lang="zh-CN" altLang="en-US" dirty="0"/>
              <a:t>坐标；</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a:t>radius</a:t>
            </a:r>
            <a:r>
              <a:rPr lang="zh-CN" altLang="en-US" dirty="0"/>
              <a:t>，圆弧的半径；</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err="1"/>
              <a:t>startingAngle</a:t>
            </a:r>
            <a:r>
              <a:rPr lang="zh-CN" altLang="en-US" dirty="0"/>
              <a:t>，圆弧的起始角度；</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err="1"/>
              <a:t>endingAngle</a:t>
            </a:r>
            <a:r>
              <a:rPr lang="zh-CN" altLang="en-US" dirty="0"/>
              <a:t>，圆弧的结束角度；</a:t>
            </a:r>
            <a:endParaRPr lang="zh-CN" altLang="en-US" dirty="0">
              <a:sym typeface="ZapfDingbats" charset="2"/>
            </a:endParaRPr>
          </a:p>
          <a:p>
            <a:pPr>
              <a:buNone/>
            </a:pPr>
            <a:r>
              <a:rPr lang="zh-CN" altLang="en-US" dirty="0">
                <a:sym typeface="ZapfDingbats" charset="2"/>
              </a:rPr>
              <a:t></a:t>
            </a:r>
            <a:r>
              <a:rPr lang="zh-CN" altLang="en-US" dirty="0"/>
              <a:t> </a:t>
            </a:r>
            <a:r>
              <a:rPr lang="en-US" altLang="zh-CN" dirty="0" err="1"/>
              <a:t>antiClockwise</a:t>
            </a:r>
            <a:r>
              <a:rPr lang="zh-CN" altLang="en-US" dirty="0"/>
              <a:t>，是否按逆时针方向绘图。</a:t>
            </a:r>
          </a:p>
        </p:txBody>
      </p:sp>
      <p:sp>
        <p:nvSpPr>
          <p:cNvPr id="4" name="标题 2"/>
          <p:cNvSpPr>
            <a:spLocks noGrp="1"/>
          </p:cNvSpPr>
          <p:nvPr>
            <p:ph type="title"/>
          </p:nvPr>
        </p:nvSpPr>
        <p:spPr/>
        <p:txBody>
          <a:bodyPr/>
          <a:lstStyle/>
          <a:p>
            <a:r>
              <a:rPr lang="en-US" altLang="zh-CN" dirty="0"/>
              <a:t>7.5.1 </a:t>
            </a:r>
            <a:r>
              <a:rPr lang="zh-CN" altLang="en-US" dirty="0"/>
              <a:t>绘制</a:t>
            </a:r>
            <a:r>
              <a:rPr lang="zh-CN" altLang="en-US" dirty="0" smtClean="0"/>
              <a:t>路径</a:t>
            </a:r>
            <a:endParaRPr lang="zh-CN" altLang="en-US" dirty="0"/>
          </a:p>
        </p:txBody>
      </p:sp>
    </p:spTree>
    <p:extLst>
      <p:ext uri="{BB962C8B-B14F-4D97-AF65-F5344CB8AC3E}">
        <p14:creationId xmlns:p14="http://schemas.microsoft.com/office/powerpoint/2010/main" val="2388716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1272" y="797668"/>
            <a:ext cx="10601349" cy="5727675"/>
          </a:xfrm>
        </p:spPr>
        <p:txBody>
          <a:bodyPr/>
          <a:lstStyle/>
          <a:p>
            <a:pPr>
              <a:lnSpc>
                <a:spcPct val="100000"/>
              </a:lnSpc>
            </a:pPr>
            <a:r>
              <a:rPr lang="zh-CN" altLang="en-US" dirty="0"/>
              <a:t>使用</a:t>
            </a:r>
            <a:r>
              <a:rPr lang="en-US" altLang="zh-CN" dirty="0"/>
              <a:t>arc()</a:t>
            </a:r>
            <a:r>
              <a:rPr lang="zh-CN" altLang="en-US" dirty="0"/>
              <a:t>方法画</a:t>
            </a:r>
            <a:r>
              <a:rPr lang="zh-CN" altLang="en-US" dirty="0" smtClean="0"/>
              <a:t>圆</a:t>
            </a:r>
            <a:endParaRPr lang="en-US" altLang="zh-CN" dirty="0" smtClean="0"/>
          </a:p>
          <a:p>
            <a:pPr>
              <a:lnSpc>
                <a:spcPct val="100000"/>
              </a:lnSpc>
              <a:buNone/>
            </a:pPr>
            <a:r>
              <a:rPr lang="en-US" altLang="zh-CN" sz="1800" dirty="0">
                <a:solidFill>
                  <a:srgbClr val="800000"/>
                </a:solidFill>
                <a:latin typeface="Verdana" panose="020B0604030504040204" pitchFamily="34" charset="0"/>
              </a:rPr>
              <a:t>&lt;canvas id="</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height=500 width=500&gt;</a:t>
            </a:r>
            <a:r>
              <a:rPr lang="zh-CN" altLang="en-US" sz="1800" dirty="0">
                <a:solidFill>
                  <a:srgbClr val="800000"/>
                </a:solidFill>
                <a:latin typeface="Verdana" panose="020B0604030504040204" pitchFamily="34" charset="0"/>
              </a:rPr>
              <a:t>您的浏览器不支持 </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a:t>
            </a:r>
            <a:r>
              <a:rPr lang="en-US" altLang="zh-CN" sz="1800" dirty="0">
                <a:solidFill>
                  <a:srgbClr val="800000"/>
                </a:solidFill>
                <a:latin typeface="Verdana" panose="020B0604030504040204" pitchFamily="34" charset="0"/>
              </a:rPr>
              <a:t>&lt;/canvas&gt;</a:t>
            </a:r>
          </a:p>
          <a:p>
            <a:pPr>
              <a:lnSpc>
                <a:spcPct val="100000"/>
              </a:lnSpc>
              <a:buNone/>
            </a:pPr>
            <a:r>
              <a:rPr lang="en-US" altLang="zh-CN" sz="1800" dirty="0">
                <a:solidFill>
                  <a:srgbClr val="800000"/>
                </a:solidFill>
                <a:latin typeface="Verdana" panose="020B0604030504040204" pitchFamily="34" charset="0"/>
              </a:rPr>
              <a:t>&lt;script type="text/</a:t>
            </a:r>
            <a:r>
              <a:rPr lang="en-US" altLang="zh-CN" sz="1800" dirty="0" err="1">
                <a:solidFill>
                  <a:srgbClr val="800000"/>
                </a:solidFill>
                <a:latin typeface="Verdana" panose="020B0604030504040204" pitchFamily="34" charset="0"/>
              </a:rPr>
              <a:t>javascript</a:t>
            </a:r>
            <a:r>
              <a:rPr lang="en-US" altLang="zh-CN" sz="1800" dirty="0">
                <a:solidFill>
                  <a:srgbClr val="800000"/>
                </a:solidFill>
                <a:latin typeface="Verdana" panose="020B0604030504040204" pitchFamily="34" charset="0"/>
              </a:rPr>
              <a:t>"&gt;</a:t>
            </a:r>
          </a:p>
          <a:p>
            <a:pPr>
              <a:lnSpc>
                <a:spcPct val="100000"/>
              </a:lnSpc>
              <a:buNone/>
            </a:pPr>
            <a:r>
              <a:rPr lang="en-US" altLang="zh-CN" sz="1800" dirty="0">
                <a:solidFill>
                  <a:srgbClr val="800000"/>
                </a:solidFill>
                <a:latin typeface="Verdana" panose="020B0604030504040204" pitchFamily="34" charset="0"/>
              </a:rPr>
              <a:t>function draw()</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c=</a:t>
            </a:r>
            <a:r>
              <a:rPr lang="en-US" altLang="zh-CN" sz="1800" dirty="0" err="1">
                <a:solidFill>
                  <a:srgbClr val="800000"/>
                </a:solidFill>
                <a:latin typeface="Verdana" panose="020B0604030504040204" pitchFamily="34" charset="0"/>
              </a:rPr>
              <a:t>document.getElementById</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获取网页中的</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对象</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c.getContext</a:t>
            </a:r>
            <a:r>
              <a:rPr lang="en-US" altLang="zh-CN" sz="1800" dirty="0">
                <a:solidFill>
                  <a:srgbClr val="800000"/>
                </a:solidFill>
                <a:latin typeface="Verdana" panose="020B0604030504040204" pitchFamily="34" charset="0"/>
              </a:rPr>
              <a:t>("2d");  //</a:t>
            </a:r>
            <a:r>
              <a:rPr lang="zh-CN" altLang="en-US" sz="1800" dirty="0">
                <a:solidFill>
                  <a:srgbClr val="800000"/>
                </a:solidFill>
                <a:latin typeface="Verdana" panose="020B0604030504040204" pitchFamily="34" charset="0"/>
              </a:rPr>
              <a:t>获取</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对象的上下文</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centerX</a:t>
            </a:r>
            <a:r>
              <a:rPr lang="en-US" altLang="zh-CN" sz="1800" dirty="0">
                <a:solidFill>
                  <a:srgbClr val="800000"/>
                </a:solidFill>
                <a:latin typeface="Verdana" panose="020B0604030504040204" pitchFamily="34" charset="0"/>
              </a:rPr>
              <a:t> = 50;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centerY</a:t>
            </a:r>
            <a:r>
              <a:rPr lang="en-US" altLang="zh-CN" sz="1800" dirty="0">
                <a:solidFill>
                  <a:srgbClr val="800000"/>
                </a:solidFill>
                <a:latin typeface="Verdana" panose="020B0604030504040204" pitchFamily="34" charset="0"/>
              </a:rPr>
              <a:t> = 50;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radius = 50;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startingAngle</a:t>
            </a:r>
            <a:r>
              <a:rPr lang="en-US" altLang="zh-CN" sz="1800" dirty="0">
                <a:solidFill>
                  <a:srgbClr val="800000"/>
                </a:solidFill>
                <a:latin typeface="Verdana" panose="020B0604030504040204" pitchFamily="34" charset="0"/>
              </a:rPr>
              <a:t> = 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endingAngle</a:t>
            </a:r>
            <a:r>
              <a:rPr lang="en-US" altLang="zh-CN" sz="1800" dirty="0">
                <a:solidFill>
                  <a:srgbClr val="800000"/>
                </a:solidFill>
                <a:latin typeface="Verdana" panose="020B0604030504040204" pitchFamily="34" charset="0"/>
              </a:rPr>
              <a:t> = 2 * </a:t>
            </a:r>
            <a:r>
              <a:rPr lang="en-US" altLang="zh-CN" sz="1800" dirty="0" err="1">
                <a:solidFill>
                  <a:srgbClr val="800000"/>
                </a:solidFill>
                <a:latin typeface="Verdana" panose="020B0604030504040204" pitchFamily="34" charset="0"/>
              </a:rPr>
              <a:t>Math.PI</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ctx.beginPath</a:t>
            </a: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开始绘图路径</a:t>
            </a:r>
          </a:p>
          <a:p>
            <a:pPr>
              <a:lnSpc>
                <a:spcPct val="100000"/>
              </a:lnSpc>
              <a:buNone/>
            </a:pPr>
            <a:r>
              <a:rPr lang="zh-CN" altLang="en-US" sz="1800" dirty="0">
                <a:solidFill>
                  <a:srgbClr val="800000"/>
                </a:solidFill>
                <a:latin typeface="Verdana" panose="020B0604030504040204" pitchFamily="34" charset="0"/>
              </a:rPr>
              <a:t>  </a:t>
            </a:r>
            <a:r>
              <a:rPr lang="en-US" altLang="zh-CN" sz="1800" dirty="0">
                <a:solidFill>
                  <a:srgbClr val="800000"/>
                </a:solidFill>
                <a:latin typeface="Verdana" panose="020B0604030504040204" pitchFamily="34" charset="0"/>
              </a:rPr>
              <a:t>ctx.arc(</a:t>
            </a:r>
            <a:r>
              <a:rPr lang="en-US" altLang="zh-CN" sz="1800" dirty="0" err="1">
                <a:solidFill>
                  <a:srgbClr val="800000"/>
                </a:solidFill>
                <a:latin typeface="Verdana" panose="020B0604030504040204" pitchFamily="34" charset="0"/>
              </a:rPr>
              <a:t>centerX</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centerY</a:t>
            </a:r>
            <a:r>
              <a:rPr lang="en-US" altLang="zh-CN" sz="1800" dirty="0">
                <a:solidFill>
                  <a:srgbClr val="800000"/>
                </a:solidFill>
                <a:latin typeface="Verdana" panose="020B0604030504040204" pitchFamily="34" charset="0"/>
              </a:rPr>
              <a:t>, radius, </a:t>
            </a:r>
            <a:r>
              <a:rPr lang="en-US" altLang="zh-CN" sz="1800" dirty="0" err="1">
                <a:solidFill>
                  <a:srgbClr val="800000"/>
                </a:solidFill>
                <a:latin typeface="Verdana" panose="020B0604030504040204" pitchFamily="34" charset="0"/>
              </a:rPr>
              <a:t>startingAngle</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endingAngle</a:t>
            </a:r>
            <a:r>
              <a:rPr lang="en-US" altLang="zh-CN" sz="1800" dirty="0">
                <a:solidFill>
                  <a:srgbClr val="800000"/>
                </a:solidFill>
                <a:latin typeface="Verdana" panose="020B0604030504040204" pitchFamily="34" charset="0"/>
              </a:rPr>
              <a:t>, false);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ctx.stroke</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err="1">
                <a:solidFill>
                  <a:srgbClr val="800000"/>
                </a:solidFill>
                <a:latin typeface="Verdana" panose="020B0604030504040204" pitchFamily="34" charset="0"/>
              </a:rPr>
              <a:t>window.addEventListener</a:t>
            </a:r>
            <a:r>
              <a:rPr lang="en-US" altLang="zh-CN" sz="1800" dirty="0">
                <a:solidFill>
                  <a:srgbClr val="800000"/>
                </a:solidFill>
                <a:latin typeface="Verdana" panose="020B0604030504040204" pitchFamily="34" charset="0"/>
              </a:rPr>
              <a:t>("load", draw, true);</a:t>
            </a:r>
          </a:p>
          <a:p>
            <a:pPr>
              <a:lnSpc>
                <a:spcPct val="100000"/>
              </a:lnSpc>
              <a:buNone/>
            </a:pPr>
            <a:r>
              <a:rPr lang="en-US" altLang="zh-CN" sz="1800" dirty="0">
                <a:solidFill>
                  <a:srgbClr val="800000"/>
                </a:solidFill>
                <a:latin typeface="Verdana" panose="020B0604030504040204" pitchFamily="34" charset="0"/>
              </a:rPr>
              <a:t>&lt;/script&gt;</a:t>
            </a:r>
            <a:endParaRPr lang="zh-CN" altLang="en-US" sz="1800" dirty="0">
              <a:solidFill>
                <a:srgbClr val="800000"/>
              </a:solidFill>
              <a:latin typeface="Verdana" panose="020B0604030504040204" pitchFamily="34" charset="0"/>
            </a:endParaRPr>
          </a:p>
          <a:p>
            <a:pPr>
              <a:lnSpc>
                <a:spcPct val="100000"/>
              </a:lnSpc>
            </a:pPr>
            <a:endParaRPr lang="zh-CN" altLang="en-US" sz="1800"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2765143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624" y="908720"/>
            <a:ext cx="10601349" cy="5256584"/>
          </a:xfrm>
        </p:spPr>
        <p:txBody>
          <a:bodyPr/>
          <a:lstStyle/>
          <a:p>
            <a:pPr>
              <a:lnSpc>
                <a:spcPct val="100000"/>
              </a:lnSpc>
            </a:pPr>
            <a:r>
              <a:rPr lang="zh-CN" altLang="en-US" dirty="0" smtClean="0"/>
              <a:t>通过上下文对象</a:t>
            </a:r>
            <a:r>
              <a:rPr lang="zh-CN" altLang="en-US" dirty="0"/>
              <a:t>的</a:t>
            </a:r>
            <a:r>
              <a:rPr lang="en-US" altLang="zh-CN" dirty="0">
                <a:solidFill>
                  <a:srgbClr val="FF0000"/>
                </a:solidFill>
              </a:rPr>
              <a:t>fillStyle</a:t>
            </a:r>
            <a:r>
              <a:rPr lang="en-US" altLang="zh-CN" dirty="0"/>
              <a:t> </a:t>
            </a:r>
            <a:r>
              <a:rPr lang="zh-CN" altLang="en-US" dirty="0"/>
              <a:t>属性</a:t>
            </a:r>
            <a:r>
              <a:rPr lang="zh-CN" altLang="en-US" dirty="0" smtClean="0"/>
              <a:t>可以</a:t>
            </a:r>
            <a:r>
              <a:rPr lang="zh-CN" altLang="en-US" dirty="0"/>
              <a:t>指定填充图形内部的颜色</a:t>
            </a:r>
            <a:r>
              <a:rPr lang="zh-CN" altLang="en-US" dirty="0" smtClean="0"/>
              <a:t>。</a:t>
            </a:r>
            <a:endParaRPr lang="en-US" altLang="zh-CN" dirty="0" smtClean="0"/>
          </a:p>
          <a:p>
            <a:pPr>
              <a:lnSpc>
                <a:spcPct val="100000"/>
              </a:lnSpc>
              <a:buNone/>
            </a:pPr>
            <a:r>
              <a:rPr lang="en-US" altLang="zh-CN" dirty="0">
                <a:solidFill>
                  <a:srgbClr val="800000"/>
                </a:solidFill>
                <a:latin typeface="Verdana" panose="020B0604030504040204" pitchFamily="34" charset="0"/>
              </a:rPr>
              <a:t>&lt;canvas id="</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height=500 width=500&gt;</a:t>
            </a:r>
            <a:r>
              <a:rPr lang="zh-CN" altLang="en-US" dirty="0">
                <a:solidFill>
                  <a:srgbClr val="800000"/>
                </a:solidFill>
                <a:latin typeface="Verdana" panose="020B0604030504040204" pitchFamily="34" charset="0"/>
              </a:rPr>
              <a:t>您的浏览器不支持 </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a:t>
            </a:r>
            <a:r>
              <a:rPr lang="en-US" altLang="zh-CN" dirty="0">
                <a:solidFill>
                  <a:srgbClr val="800000"/>
                </a:solidFill>
                <a:latin typeface="Verdana" panose="020B0604030504040204" pitchFamily="34" charset="0"/>
              </a:rPr>
              <a:t>&lt;/canvas&gt;</a:t>
            </a:r>
          </a:p>
          <a:p>
            <a:pPr>
              <a:lnSpc>
                <a:spcPct val="100000"/>
              </a:lnSpc>
              <a:buNone/>
            </a:pPr>
            <a:r>
              <a:rPr lang="en-US" altLang="zh-CN" dirty="0">
                <a:solidFill>
                  <a:srgbClr val="800000"/>
                </a:solidFill>
                <a:latin typeface="Verdana" panose="020B0604030504040204" pitchFamily="34" charset="0"/>
              </a:rPr>
              <a:t>&lt;script type="text/</a:t>
            </a:r>
            <a:r>
              <a:rPr lang="en-US" altLang="zh-CN" dirty="0" err="1">
                <a:solidFill>
                  <a:srgbClr val="800000"/>
                </a:solidFill>
                <a:latin typeface="Verdana" panose="020B0604030504040204" pitchFamily="34" charset="0"/>
              </a:rPr>
              <a:t>javascript</a:t>
            </a:r>
            <a:r>
              <a:rPr lang="en-US" altLang="zh-CN" dirty="0">
                <a:solidFill>
                  <a:srgbClr val="800000"/>
                </a:solidFill>
                <a:latin typeface="Verdana" panose="020B0604030504040204" pitchFamily="34" charset="0"/>
              </a:rPr>
              <a:t>"&gt;</a:t>
            </a:r>
          </a:p>
          <a:p>
            <a:pPr>
              <a:lnSpc>
                <a:spcPct val="100000"/>
              </a:lnSpc>
              <a:buNone/>
            </a:pPr>
            <a:r>
              <a:rPr lang="en-US" altLang="zh-CN" dirty="0">
                <a:solidFill>
                  <a:srgbClr val="800000"/>
                </a:solidFill>
                <a:latin typeface="Verdana" panose="020B0604030504040204" pitchFamily="34" charset="0"/>
              </a:rPr>
              <a:t>function draw()</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c=</a:t>
            </a:r>
            <a:r>
              <a:rPr lang="en-US" altLang="zh-CN" dirty="0" err="1">
                <a:solidFill>
                  <a:srgbClr val="800000"/>
                </a:solidFill>
                <a:latin typeface="Verdana" panose="020B0604030504040204" pitchFamily="34" charset="0"/>
              </a:rPr>
              <a:t>document.getElementById</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 </a:t>
            </a:r>
            <a:r>
              <a:rPr lang="zh-CN" altLang="en-US" dirty="0">
                <a:solidFill>
                  <a:srgbClr val="800000"/>
                </a:solidFill>
                <a:latin typeface="Verdana" panose="020B0604030504040204" pitchFamily="34" charset="0"/>
              </a:rPr>
              <a:t>获取网页中的</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c.getContext</a:t>
            </a:r>
            <a:r>
              <a:rPr lang="en-US" altLang="zh-CN" dirty="0">
                <a:solidFill>
                  <a:srgbClr val="800000"/>
                </a:solidFill>
                <a:latin typeface="Verdana" panose="020B0604030504040204" pitchFamily="34" charset="0"/>
              </a:rPr>
              <a:t>("2d");  //</a:t>
            </a:r>
            <a:r>
              <a:rPr lang="zh-CN" altLang="en-US" dirty="0">
                <a:solidFill>
                  <a:srgbClr val="800000"/>
                </a:solidFill>
                <a:latin typeface="Verdana" panose="020B0604030504040204" pitchFamily="34" charset="0"/>
              </a:rPr>
              <a:t>获取</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对象的上下文</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ctx.fillStyle</a:t>
            </a:r>
            <a:r>
              <a:rPr lang="en-US" altLang="zh-CN" dirty="0">
                <a:solidFill>
                  <a:srgbClr val="800000"/>
                </a:solidFill>
                <a:latin typeface="Verdana" panose="020B0604030504040204" pitchFamily="34" charset="0"/>
              </a:rPr>
              <a:t> = "yellow";</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ctx.fillRect</a:t>
            </a:r>
            <a:r>
              <a:rPr lang="en-US" altLang="zh-CN" dirty="0">
                <a:solidFill>
                  <a:srgbClr val="800000"/>
                </a:solidFill>
                <a:latin typeface="Verdana" panose="020B0604030504040204" pitchFamily="34" charset="0"/>
              </a:rPr>
              <a:t>(65,65, 65, 65);  </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err="1">
                <a:solidFill>
                  <a:srgbClr val="800000"/>
                </a:solidFill>
                <a:latin typeface="Verdana" panose="020B0604030504040204" pitchFamily="34" charset="0"/>
              </a:rPr>
              <a:t>window.addEventListener</a:t>
            </a:r>
            <a:r>
              <a:rPr lang="en-US" altLang="zh-CN" dirty="0">
                <a:solidFill>
                  <a:srgbClr val="800000"/>
                </a:solidFill>
                <a:latin typeface="Verdana" panose="020B0604030504040204" pitchFamily="34" charset="0"/>
              </a:rPr>
              <a:t>("load", draw, true);</a:t>
            </a:r>
          </a:p>
          <a:p>
            <a:pPr>
              <a:lnSpc>
                <a:spcPct val="100000"/>
              </a:lnSpc>
              <a:buNone/>
            </a:pPr>
            <a:r>
              <a:rPr lang="en-US" altLang="zh-CN" dirty="0">
                <a:solidFill>
                  <a:srgbClr val="800000"/>
                </a:solidFill>
                <a:latin typeface="Verdana" panose="020B0604030504040204" pitchFamily="34" charset="0"/>
              </a:rPr>
              <a:t>&lt;/script</a:t>
            </a:r>
            <a:r>
              <a:rPr lang="en-US" altLang="zh-CN" dirty="0" smtClean="0">
                <a:solidFill>
                  <a:srgbClr val="800000"/>
                </a:solidFill>
                <a:latin typeface="Verdana" panose="020B0604030504040204" pitchFamily="34" charset="0"/>
              </a:rPr>
              <a:t>&gt;</a:t>
            </a:r>
            <a:endParaRPr lang="zh-CN" altLang="en-US" dirty="0">
              <a:solidFill>
                <a:srgbClr val="800000"/>
              </a:solidFill>
              <a:latin typeface="Verdana" panose="020B0604030504040204" pitchFamily="34" charset="0"/>
            </a:endParaRPr>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1248291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1753" y="908720"/>
            <a:ext cx="10601349" cy="5112568"/>
          </a:xfrm>
        </p:spPr>
        <p:txBody>
          <a:bodyPr/>
          <a:lstStyle/>
          <a:p>
            <a:r>
              <a:rPr lang="zh-CN" altLang="en-US" sz="2400" dirty="0" smtClean="0">
                <a:solidFill>
                  <a:srgbClr val="FFC000"/>
                </a:solidFill>
              </a:rPr>
              <a:t>绘制</a:t>
            </a:r>
            <a:r>
              <a:rPr lang="zh-CN" altLang="en-US" sz="2400" dirty="0">
                <a:solidFill>
                  <a:srgbClr val="FFC000"/>
                </a:solidFill>
              </a:rPr>
              <a:t>二次方</a:t>
            </a:r>
            <a:r>
              <a:rPr lang="zh-CN" altLang="en-US" sz="2400" dirty="0" smtClean="0">
                <a:solidFill>
                  <a:srgbClr val="FFC000"/>
                </a:solidFill>
              </a:rPr>
              <a:t>贝</a:t>
            </a:r>
            <a:r>
              <a:rPr lang="zh-CN" altLang="en-US" sz="2400" dirty="0">
                <a:solidFill>
                  <a:srgbClr val="FFC000"/>
                </a:solidFill>
              </a:rPr>
              <a:t>塞</a:t>
            </a:r>
            <a:r>
              <a:rPr lang="zh-CN" altLang="en-US" sz="2400" dirty="0" smtClean="0">
                <a:solidFill>
                  <a:srgbClr val="FFC000"/>
                </a:solidFill>
              </a:rPr>
              <a:t>尔</a:t>
            </a:r>
            <a:r>
              <a:rPr lang="zh-CN" altLang="en-US" sz="2400" dirty="0">
                <a:solidFill>
                  <a:srgbClr val="FFC000"/>
                </a:solidFill>
              </a:rPr>
              <a:t>曲线</a:t>
            </a:r>
            <a:endParaRPr lang="en-US" altLang="zh-CN" sz="2400" dirty="0" smtClean="0">
              <a:solidFill>
                <a:srgbClr val="FFC000"/>
              </a:solidFill>
            </a:endParaRPr>
          </a:p>
          <a:p>
            <a:r>
              <a:rPr lang="zh-CN" altLang="en-US" dirty="0"/>
              <a:t>二次方贝塞尔曲线的路径由</a:t>
            </a:r>
            <a:r>
              <a:rPr lang="en-US" altLang="zh-CN" dirty="0"/>
              <a:t>3</a:t>
            </a:r>
            <a:r>
              <a:rPr lang="zh-CN" altLang="en-US" dirty="0"/>
              <a:t>个给定点确定。可以通过</a:t>
            </a:r>
            <a:r>
              <a:rPr lang="en-US" altLang="zh-CN" dirty="0" err="1"/>
              <a:t>quadraticCurveTo</a:t>
            </a:r>
            <a:r>
              <a:rPr lang="en-US" altLang="zh-CN" dirty="0"/>
              <a:t>()</a:t>
            </a:r>
            <a:r>
              <a:rPr lang="zh-CN" altLang="en-US" dirty="0"/>
              <a:t>方法绘制二次方贝塞尔曲线，语法如下：</a:t>
            </a:r>
          </a:p>
          <a:p>
            <a:pPr>
              <a:buNone/>
            </a:pPr>
            <a:r>
              <a:rPr lang="en-US" altLang="zh-CN" dirty="0" err="1">
                <a:solidFill>
                  <a:srgbClr val="800000"/>
                </a:solidFill>
                <a:latin typeface="Verdana" panose="020B0604030504040204" pitchFamily="34" charset="0"/>
              </a:rPr>
              <a:t>quadraticCurveTo</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cpX</a:t>
            </a: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cpY</a:t>
            </a:r>
            <a:r>
              <a:rPr lang="en-US" altLang="zh-CN" dirty="0">
                <a:solidFill>
                  <a:srgbClr val="800000"/>
                </a:solidFill>
                <a:latin typeface="Verdana" panose="020B0604030504040204" pitchFamily="34" charset="0"/>
              </a:rPr>
              <a:t>, x, y)</a:t>
            </a:r>
          </a:p>
          <a:p>
            <a:r>
              <a:rPr lang="zh-CN" altLang="en-US" dirty="0"/>
              <a:t>参数</a:t>
            </a:r>
            <a:r>
              <a:rPr lang="en-US" altLang="zh-CN" dirty="0" err="1"/>
              <a:t>cpX</a:t>
            </a:r>
            <a:r>
              <a:rPr lang="zh-CN" altLang="en-US" dirty="0"/>
              <a:t>和</a:t>
            </a:r>
            <a:r>
              <a:rPr lang="en-US" altLang="zh-CN" dirty="0" err="1"/>
              <a:t>cpY</a:t>
            </a:r>
            <a:r>
              <a:rPr lang="zh-CN" altLang="en-US" dirty="0"/>
              <a:t>为控制点的坐标，参数</a:t>
            </a:r>
            <a:r>
              <a:rPr lang="en-US" altLang="zh-CN" dirty="0"/>
              <a:t>x</a:t>
            </a:r>
            <a:r>
              <a:rPr lang="zh-CN" altLang="en-US" dirty="0"/>
              <a:t>和</a:t>
            </a:r>
            <a:r>
              <a:rPr lang="en-US" altLang="zh-CN" dirty="0"/>
              <a:t>y</a:t>
            </a:r>
            <a:r>
              <a:rPr lang="zh-CN" altLang="en-US" dirty="0"/>
              <a:t>为曲线的终点坐标。 </a:t>
            </a:r>
            <a:endParaRPr lang="zh-CN" altLang="zh-CN" dirty="0">
              <a:solidFill>
                <a:srgbClr val="800000"/>
              </a:solidFill>
            </a:endParaRPr>
          </a:p>
          <a:p>
            <a:r>
              <a:rPr lang="zh-CN" altLang="en-US" dirty="0"/>
              <a:t>二次方贝塞尔曲线的起始点坐标为调用</a:t>
            </a:r>
            <a:r>
              <a:rPr lang="en-US" altLang="zh-CN" dirty="0" err="1"/>
              <a:t>quadraticCurveTo</a:t>
            </a:r>
            <a:r>
              <a:rPr lang="en-US" altLang="zh-CN" dirty="0"/>
              <a:t>()</a:t>
            </a:r>
            <a:r>
              <a:rPr lang="zh-CN" altLang="en-US" dirty="0"/>
              <a:t>方法时的当前位置坐标。调用</a:t>
            </a:r>
            <a:r>
              <a:rPr lang="en-US" altLang="zh-CN" dirty="0" err="1"/>
              <a:t>quadraticCurveTo</a:t>
            </a:r>
            <a:r>
              <a:rPr lang="en-US" altLang="zh-CN" dirty="0"/>
              <a:t>()</a:t>
            </a:r>
            <a:r>
              <a:rPr lang="zh-CN" altLang="en-US" dirty="0"/>
              <a:t>方法后的当前位置坐标</a:t>
            </a:r>
            <a:r>
              <a:rPr lang="en-US" altLang="zh-CN" dirty="0"/>
              <a:t>(</a:t>
            </a:r>
            <a:r>
              <a:rPr lang="en-US" altLang="zh-CN" dirty="0" err="1"/>
              <a:t>x,y</a:t>
            </a:r>
            <a:r>
              <a:rPr lang="en-US" altLang="zh-CN" dirty="0"/>
              <a:t>)</a:t>
            </a:r>
            <a:r>
              <a:rPr lang="zh-CN" altLang="en-US" dirty="0"/>
              <a:t>。 </a:t>
            </a:r>
            <a:endParaRPr lang="en-US" altLang="zh-CN" sz="1400" dirty="0">
              <a:solidFill>
                <a:srgbClr val="800000"/>
              </a:solidFill>
              <a:latin typeface="Verdana" panose="020B0604030504040204" pitchFamily="34" charset="0"/>
            </a:endParaRPr>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1838620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44029" y="980728"/>
            <a:ext cx="10313317" cy="5112568"/>
          </a:xfrm>
        </p:spPr>
        <p:txBody>
          <a:bodyPr/>
          <a:lstStyle/>
          <a:p>
            <a:r>
              <a:rPr lang="zh-CN" altLang="en-US" sz="2400" dirty="0">
                <a:solidFill>
                  <a:srgbClr val="FFC000"/>
                </a:solidFill>
              </a:rPr>
              <a:t>绘制</a:t>
            </a:r>
            <a:r>
              <a:rPr lang="en-US" altLang="zh-CN" sz="2400" dirty="0">
                <a:solidFill>
                  <a:srgbClr val="FFC000"/>
                </a:solidFill>
              </a:rPr>
              <a:t>3</a:t>
            </a:r>
            <a:r>
              <a:rPr lang="zh-CN" altLang="en-US" sz="2400" dirty="0">
                <a:solidFill>
                  <a:srgbClr val="FFC000"/>
                </a:solidFill>
              </a:rPr>
              <a:t>次方贝塞尔曲线 </a:t>
            </a:r>
            <a:endParaRPr lang="en-US" altLang="zh-CN" sz="2400" dirty="0">
              <a:solidFill>
                <a:srgbClr val="FFC000"/>
              </a:solidFill>
            </a:endParaRPr>
          </a:p>
          <a:p>
            <a:r>
              <a:rPr lang="en-US" altLang="zh-CN" dirty="0"/>
              <a:t>3</a:t>
            </a:r>
            <a:r>
              <a:rPr lang="zh-CN" altLang="en-US" dirty="0"/>
              <a:t>次方贝塞尔曲线的路径由</a:t>
            </a:r>
            <a:r>
              <a:rPr lang="en-US" altLang="zh-CN" dirty="0"/>
              <a:t>4</a:t>
            </a:r>
            <a:r>
              <a:rPr lang="zh-CN" altLang="en-US" dirty="0"/>
              <a:t>个给定点确定。可以通过</a:t>
            </a:r>
            <a:r>
              <a:rPr lang="en-US" altLang="zh-CN" dirty="0" err="1"/>
              <a:t>bezierCurveTo</a:t>
            </a:r>
            <a:r>
              <a:rPr lang="en-US" altLang="zh-CN" dirty="0"/>
              <a:t>()</a:t>
            </a:r>
            <a:r>
              <a:rPr lang="zh-CN" altLang="en-US" dirty="0"/>
              <a:t>方法绘制</a:t>
            </a:r>
            <a:r>
              <a:rPr lang="en-US" altLang="zh-CN" dirty="0"/>
              <a:t>3</a:t>
            </a:r>
            <a:r>
              <a:rPr lang="zh-CN" altLang="en-US" dirty="0"/>
              <a:t>次方贝塞尔曲线，语法如下：</a:t>
            </a:r>
          </a:p>
          <a:p>
            <a:pPr>
              <a:buNone/>
            </a:pPr>
            <a:r>
              <a:rPr lang="en-US" altLang="zh-CN" dirty="0" err="1">
                <a:solidFill>
                  <a:srgbClr val="800000"/>
                </a:solidFill>
                <a:latin typeface="Verdana" panose="020B0604030504040204" pitchFamily="34" charset="0"/>
              </a:rPr>
              <a:t>bezierCurveTo</a:t>
            </a:r>
            <a:r>
              <a:rPr lang="en-US" altLang="zh-CN" dirty="0">
                <a:solidFill>
                  <a:srgbClr val="800000"/>
                </a:solidFill>
                <a:latin typeface="Verdana" panose="020B0604030504040204" pitchFamily="34" charset="0"/>
              </a:rPr>
              <a:t>(cpX1, cpY1, cpX2, cpY2, x, y)</a:t>
            </a:r>
          </a:p>
          <a:p>
            <a:pPr>
              <a:buNone/>
            </a:pPr>
            <a:r>
              <a:rPr lang="zh-CN" altLang="en-US" dirty="0"/>
              <a:t>参数</a:t>
            </a:r>
            <a:r>
              <a:rPr lang="en-US" altLang="zh-CN" dirty="0"/>
              <a:t>cpX1</a:t>
            </a:r>
            <a:r>
              <a:rPr lang="zh-CN" altLang="en-US" dirty="0"/>
              <a:t>、</a:t>
            </a:r>
            <a:r>
              <a:rPr lang="en-US" altLang="zh-CN" dirty="0"/>
              <a:t>cpY1</a:t>
            </a:r>
            <a:r>
              <a:rPr lang="zh-CN" altLang="en-US" dirty="0"/>
              <a:t>为第</a:t>
            </a:r>
            <a:r>
              <a:rPr lang="en-US" altLang="zh-CN" dirty="0"/>
              <a:t>1</a:t>
            </a:r>
            <a:r>
              <a:rPr lang="zh-CN" altLang="en-US" dirty="0"/>
              <a:t>控制点的坐标，参数</a:t>
            </a:r>
            <a:r>
              <a:rPr lang="en-US" altLang="zh-CN" dirty="0"/>
              <a:t>cpX2</a:t>
            </a:r>
            <a:r>
              <a:rPr lang="zh-CN" altLang="en-US" dirty="0"/>
              <a:t>、</a:t>
            </a:r>
            <a:r>
              <a:rPr lang="en-US" altLang="zh-CN" dirty="0"/>
              <a:t>cpY2</a:t>
            </a:r>
            <a:r>
              <a:rPr lang="zh-CN" altLang="en-US" dirty="0"/>
              <a:t>为</a:t>
            </a:r>
            <a:r>
              <a:rPr lang="zh-CN" altLang="en-US" dirty="0" smtClean="0"/>
              <a:t>第</a:t>
            </a:r>
            <a:r>
              <a:rPr lang="en-US" altLang="zh-CN" dirty="0" smtClean="0"/>
              <a:t>2</a:t>
            </a:r>
            <a:r>
              <a:rPr lang="zh-CN" altLang="en-US" dirty="0" smtClean="0"/>
              <a:t>控制点</a:t>
            </a:r>
            <a:r>
              <a:rPr lang="zh-CN" altLang="en-US" dirty="0"/>
              <a:t>的坐标，参数</a:t>
            </a:r>
            <a:r>
              <a:rPr lang="en-US" altLang="zh-CN" dirty="0"/>
              <a:t>x</a:t>
            </a:r>
            <a:r>
              <a:rPr lang="zh-CN" altLang="en-US" dirty="0"/>
              <a:t>和</a:t>
            </a:r>
            <a:r>
              <a:rPr lang="en-US" altLang="zh-CN" dirty="0"/>
              <a:t>y</a:t>
            </a:r>
            <a:r>
              <a:rPr lang="zh-CN" altLang="en-US" dirty="0"/>
              <a:t>为曲线的终点坐标</a:t>
            </a:r>
            <a:r>
              <a:rPr lang="zh-CN" altLang="en-US" dirty="0" smtClean="0"/>
              <a:t>。</a:t>
            </a:r>
            <a:endParaRPr lang="en-US" altLang="zh-CN" dirty="0" smtClean="0"/>
          </a:p>
          <a:p>
            <a:pPr>
              <a:buNone/>
            </a:pPr>
            <a:r>
              <a:rPr lang="en-US" altLang="zh-CN" dirty="0"/>
              <a:t>3</a:t>
            </a:r>
            <a:r>
              <a:rPr lang="zh-CN" altLang="en-US" dirty="0"/>
              <a:t>次方贝塞尔曲线的起始点坐标为调用</a:t>
            </a:r>
            <a:r>
              <a:rPr lang="en-US" altLang="zh-CN" dirty="0" err="1"/>
              <a:t>bezierCurveTo</a:t>
            </a:r>
            <a:r>
              <a:rPr lang="en-US" altLang="zh-CN" dirty="0"/>
              <a:t>()</a:t>
            </a:r>
            <a:r>
              <a:rPr lang="zh-CN" altLang="en-US" dirty="0"/>
              <a:t>方法时的当前位置坐标。调用</a:t>
            </a:r>
            <a:r>
              <a:rPr lang="en-US" altLang="zh-CN" dirty="0" err="1"/>
              <a:t>bezierCurveTo</a:t>
            </a:r>
            <a:r>
              <a:rPr lang="en-US" altLang="zh-CN" dirty="0"/>
              <a:t>()</a:t>
            </a:r>
            <a:r>
              <a:rPr lang="zh-CN" altLang="en-US" dirty="0"/>
              <a:t>方法后的当前位置坐标</a:t>
            </a:r>
            <a:r>
              <a:rPr lang="en-US" altLang="zh-CN" dirty="0"/>
              <a:t>(</a:t>
            </a:r>
            <a:r>
              <a:rPr lang="en-US" altLang="zh-CN" dirty="0" err="1"/>
              <a:t>x,y</a:t>
            </a:r>
            <a:r>
              <a:rPr lang="en-US" altLang="zh-CN" dirty="0"/>
              <a:t>)</a:t>
            </a:r>
            <a:r>
              <a:rPr lang="zh-CN" altLang="en-US" dirty="0"/>
              <a:t>。 </a:t>
            </a:r>
          </a:p>
          <a:p>
            <a:pPr>
              <a:buNone/>
            </a:pPr>
            <a:endParaRPr lang="zh-CN" altLang="en-US" dirty="0"/>
          </a:p>
          <a:p>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934866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 name="TextBox 50"/>
          <p:cNvSpPr txBox="1"/>
          <p:nvPr/>
        </p:nvSpPr>
        <p:spPr>
          <a:xfrm>
            <a:off x="1690141" y="2892425"/>
            <a:ext cx="1107996" cy="646331"/>
          </a:xfrm>
          <a:prstGeom prst="rect">
            <a:avLst/>
          </a:prstGeom>
          <a:noFill/>
        </p:spPr>
        <p:txBody>
          <a:bodyPr wrap="none" rtlCol="0">
            <a:spAutoFit/>
          </a:bodyPr>
          <a:lstStyle/>
          <a:p>
            <a:r>
              <a:rPr lang="zh-CN" altLang="en-US" sz="3600" dirty="0" smtClean="0">
                <a:solidFill>
                  <a:srgbClr val="F8F8F8"/>
                </a:solidFill>
                <a:latin typeface="+mn-ea"/>
                <a:ea typeface="+mn-ea"/>
              </a:rPr>
              <a:t>目录</a:t>
            </a:r>
            <a:endParaRPr lang="zh-CN" altLang="en-US" sz="3600" dirty="0">
              <a:solidFill>
                <a:srgbClr val="F8F8F8"/>
              </a:solidFill>
              <a:latin typeface="+mn-ea"/>
              <a:ea typeface="+mn-ea"/>
            </a:endParaRPr>
          </a:p>
        </p:txBody>
      </p:sp>
      <p:sp>
        <p:nvSpPr>
          <p:cNvPr id="53" name="TextBox 52"/>
          <p:cNvSpPr txBox="1"/>
          <p:nvPr/>
        </p:nvSpPr>
        <p:spPr>
          <a:xfrm>
            <a:off x="1499883" y="3447408"/>
            <a:ext cx="1616596" cy="492443"/>
          </a:xfrm>
          <a:prstGeom prst="rect">
            <a:avLst/>
          </a:prstGeom>
          <a:noFill/>
        </p:spPr>
        <p:txBody>
          <a:bodyPr wrap="none" rtlCol="0">
            <a:spAutoFit/>
          </a:bodyPr>
          <a:lstStyle/>
          <a:p>
            <a:r>
              <a:rPr lang="en-US" altLang="zh-CN" sz="2600" dirty="0" smtClean="0">
                <a:solidFill>
                  <a:srgbClr val="F8F8F8"/>
                </a:solidFill>
                <a:latin typeface="+mn-ea"/>
                <a:ea typeface="+mn-ea"/>
              </a:rPr>
              <a:t>Contents</a:t>
            </a:r>
            <a:endParaRPr lang="zh-CN" altLang="en-US" sz="2600" dirty="0">
              <a:solidFill>
                <a:srgbClr val="F8F8F8"/>
              </a:solidFill>
              <a:latin typeface="+mn-ea"/>
              <a:ea typeface="+mn-ea"/>
            </a:endParaRPr>
          </a:p>
        </p:txBody>
      </p:sp>
      <p:grpSp>
        <p:nvGrpSpPr>
          <p:cNvPr id="50" name="组合 49"/>
          <p:cNvGrpSpPr/>
          <p:nvPr/>
        </p:nvGrpSpPr>
        <p:grpSpPr>
          <a:xfrm>
            <a:off x="870671" y="2073342"/>
            <a:ext cx="2881314" cy="2808287"/>
            <a:chOff x="4719637" y="877888"/>
            <a:chExt cx="2881314" cy="2808287"/>
          </a:xfrm>
        </p:grpSpPr>
        <p:sp>
          <p:nvSpPr>
            <p:cNvPr id="63"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4094858" y="1071216"/>
            <a:ext cx="6015038" cy="547688"/>
            <a:chOff x="3798888" y="2316034"/>
            <a:chExt cx="6015038" cy="547688"/>
          </a:xfrm>
        </p:grpSpPr>
        <p:sp>
          <p:nvSpPr>
            <p:cNvPr id="59" name="Freeform 5"/>
            <p:cNvSpPr>
              <a:spLocks/>
            </p:cNvSpPr>
            <p:nvPr/>
          </p:nvSpPr>
          <p:spPr bwMode="auto">
            <a:xfrm>
              <a:off x="3798888" y="2316034"/>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p:cNvSpPr>
              <a:spLocks/>
            </p:cNvSpPr>
            <p:nvPr/>
          </p:nvSpPr>
          <p:spPr bwMode="auto">
            <a:xfrm>
              <a:off x="9263063" y="2316034"/>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9"/>
            <p:cNvSpPr>
              <a:spLocks/>
            </p:cNvSpPr>
            <p:nvPr/>
          </p:nvSpPr>
          <p:spPr bwMode="auto">
            <a:xfrm>
              <a:off x="9550401" y="2398584"/>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4310882" y="1863304"/>
            <a:ext cx="6015038" cy="547688"/>
            <a:chOff x="3798888" y="3304575"/>
            <a:chExt cx="6015038" cy="547688"/>
          </a:xfrm>
        </p:grpSpPr>
        <p:sp>
          <p:nvSpPr>
            <p:cNvPr id="73"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4094858" y="5029245"/>
            <a:ext cx="6015038" cy="547688"/>
            <a:chOff x="3798888" y="4280759"/>
            <a:chExt cx="6015038" cy="547688"/>
          </a:xfrm>
        </p:grpSpPr>
        <p:grpSp>
          <p:nvGrpSpPr>
            <p:cNvPr id="26" name="组合 25"/>
            <p:cNvGrpSpPr/>
            <p:nvPr/>
          </p:nvGrpSpPr>
          <p:grpSpPr>
            <a:xfrm>
              <a:off x="3798888" y="4280759"/>
              <a:ext cx="6015038" cy="547688"/>
              <a:chOff x="3798888" y="4280759"/>
              <a:chExt cx="6015038" cy="547688"/>
            </a:xfrm>
          </p:grpSpPr>
          <p:sp>
            <p:nvSpPr>
              <p:cNvPr id="80" name="Freeform 5"/>
              <p:cNvSpPr>
                <a:spLocks/>
              </p:cNvSpPr>
              <p:nvPr/>
            </p:nvSpPr>
            <p:spPr bwMode="auto">
              <a:xfrm>
                <a:off x="3798888" y="4280759"/>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p:cNvSpPr>
                <a:spLocks/>
              </p:cNvSpPr>
              <p:nvPr/>
            </p:nvSpPr>
            <p:spPr bwMode="auto">
              <a:xfrm>
                <a:off x="9263063" y="4280759"/>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Freeform 9"/>
            <p:cNvSpPr>
              <a:spLocks/>
            </p:cNvSpPr>
            <p:nvPr/>
          </p:nvSpPr>
          <p:spPr bwMode="auto">
            <a:xfrm>
              <a:off x="9550401" y="4363309"/>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0" name="Freeform 6"/>
          <p:cNvSpPr>
            <a:spLocks/>
          </p:cNvSpPr>
          <p:nvPr/>
        </p:nvSpPr>
        <p:spPr bwMode="auto">
          <a:xfrm>
            <a:off x="4369496" y="980728"/>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
          <p:cNvSpPr>
            <a:spLocks/>
          </p:cNvSpPr>
          <p:nvPr/>
        </p:nvSpPr>
        <p:spPr bwMode="auto">
          <a:xfrm>
            <a:off x="4078983" y="980728"/>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6"/>
          <p:cNvSpPr>
            <a:spLocks/>
          </p:cNvSpPr>
          <p:nvPr/>
        </p:nvSpPr>
        <p:spPr bwMode="auto">
          <a:xfrm>
            <a:off x="4585520" y="177281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FF0D5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
          <p:cNvSpPr>
            <a:spLocks/>
          </p:cNvSpPr>
          <p:nvPr/>
        </p:nvSpPr>
        <p:spPr bwMode="auto">
          <a:xfrm>
            <a:off x="4295007" y="177281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6"/>
          <p:cNvSpPr>
            <a:spLocks/>
          </p:cNvSpPr>
          <p:nvPr/>
        </p:nvSpPr>
        <p:spPr bwMode="auto">
          <a:xfrm>
            <a:off x="4369496" y="4938757"/>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925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
          <p:cNvSpPr>
            <a:spLocks/>
          </p:cNvSpPr>
          <p:nvPr/>
        </p:nvSpPr>
        <p:spPr bwMode="auto">
          <a:xfrm>
            <a:off x="4078983" y="4938757"/>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TextBox 96"/>
          <p:cNvSpPr txBox="1"/>
          <p:nvPr/>
        </p:nvSpPr>
        <p:spPr>
          <a:xfrm>
            <a:off x="4293275" y="1076236"/>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1</a:t>
            </a:r>
            <a:endParaRPr lang="zh-CN" altLang="en-US" sz="3200" b="1" dirty="0">
              <a:solidFill>
                <a:srgbClr val="F8F8F8"/>
              </a:solidFill>
              <a:latin typeface="+mn-ea"/>
              <a:ea typeface="+mn-ea"/>
            </a:endParaRPr>
          </a:p>
        </p:txBody>
      </p:sp>
      <p:sp>
        <p:nvSpPr>
          <p:cNvPr id="98" name="TextBox 97"/>
          <p:cNvSpPr txBox="1"/>
          <p:nvPr/>
        </p:nvSpPr>
        <p:spPr>
          <a:xfrm>
            <a:off x="5157530" y="1097866"/>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Canvas</a:t>
            </a:r>
            <a:r>
              <a:rPr lang="zh-CN" altLang="en-US" sz="2800" dirty="0" smtClean="0">
                <a:solidFill>
                  <a:schemeClr val="accent2"/>
                </a:solidFill>
                <a:latin typeface="+mn-ea"/>
                <a:ea typeface="+mn-ea"/>
              </a:rPr>
              <a:t>的坐标系统</a:t>
            </a:r>
            <a:endParaRPr lang="zh-CN" altLang="en-US" sz="2800" dirty="0">
              <a:solidFill>
                <a:schemeClr val="accent2"/>
              </a:solidFill>
              <a:latin typeface="+mn-ea"/>
              <a:ea typeface="+mn-ea"/>
            </a:endParaRPr>
          </a:p>
        </p:txBody>
      </p:sp>
      <p:sp>
        <p:nvSpPr>
          <p:cNvPr id="99" name="TextBox 98"/>
          <p:cNvSpPr txBox="1"/>
          <p:nvPr/>
        </p:nvSpPr>
        <p:spPr>
          <a:xfrm>
            <a:off x="4509299" y="1839903"/>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2</a:t>
            </a:r>
            <a:endParaRPr lang="zh-CN" altLang="en-US" sz="3200" b="1" dirty="0">
              <a:solidFill>
                <a:srgbClr val="F8F8F8"/>
              </a:solidFill>
              <a:latin typeface="+mn-ea"/>
              <a:ea typeface="+mn-ea"/>
            </a:endParaRPr>
          </a:p>
        </p:txBody>
      </p:sp>
      <p:sp>
        <p:nvSpPr>
          <p:cNvPr id="105" name="TextBox 104"/>
          <p:cNvSpPr txBox="1"/>
          <p:nvPr/>
        </p:nvSpPr>
        <p:spPr>
          <a:xfrm>
            <a:off x="5333271" y="1870562"/>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添加</a:t>
            </a:r>
            <a:r>
              <a:rPr lang="en-US" altLang="zh-CN" sz="2800" dirty="0" smtClean="0">
                <a:solidFill>
                  <a:schemeClr val="accent2"/>
                </a:solidFill>
                <a:latin typeface="+mn-ea"/>
                <a:ea typeface="+mn-ea"/>
              </a:rPr>
              <a:t>Canvas</a:t>
            </a:r>
            <a:r>
              <a:rPr lang="zh-CN" altLang="en-US" sz="2800" dirty="0" smtClean="0">
                <a:solidFill>
                  <a:schemeClr val="accent2"/>
                </a:solidFill>
                <a:latin typeface="+mn-ea"/>
                <a:ea typeface="+mn-ea"/>
              </a:rPr>
              <a:t>元素</a:t>
            </a:r>
            <a:endParaRPr lang="zh-CN" altLang="en-US" sz="2800" dirty="0">
              <a:solidFill>
                <a:schemeClr val="accent2"/>
              </a:solidFill>
              <a:latin typeface="+mn-ea"/>
              <a:ea typeface="+mn-ea"/>
            </a:endParaRPr>
          </a:p>
        </p:txBody>
      </p:sp>
      <p:sp>
        <p:nvSpPr>
          <p:cNvPr id="106" name="TextBox 105"/>
          <p:cNvSpPr txBox="1"/>
          <p:nvPr/>
        </p:nvSpPr>
        <p:spPr>
          <a:xfrm>
            <a:off x="4293275" y="5020260"/>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6</a:t>
            </a:r>
            <a:endParaRPr lang="zh-CN" altLang="en-US" sz="3200" b="1" dirty="0">
              <a:solidFill>
                <a:srgbClr val="F8F8F8"/>
              </a:solidFill>
              <a:latin typeface="+mn-ea"/>
              <a:ea typeface="+mn-ea"/>
            </a:endParaRPr>
          </a:p>
        </p:txBody>
      </p:sp>
      <p:sp>
        <p:nvSpPr>
          <p:cNvPr id="107" name="TextBox 106"/>
          <p:cNvSpPr txBox="1"/>
          <p:nvPr/>
        </p:nvSpPr>
        <p:spPr>
          <a:xfrm>
            <a:off x="5157530" y="5041890"/>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时钟案例实战</a:t>
            </a:r>
            <a:endParaRPr lang="zh-CN" altLang="en-US" sz="2800" dirty="0">
              <a:solidFill>
                <a:schemeClr val="accent2"/>
              </a:solidFill>
              <a:latin typeface="+mn-ea"/>
              <a:ea typeface="+mn-ea"/>
            </a:endParaRPr>
          </a:p>
        </p:txBody>
      </p:sp>
      <p:grpSp>
        <p:nvGrpSpPr>
          <p:cNvPr id="120" name="组合 119"/>
          <p:cNvGrpSpPr/>
          <p:nvPr/>
        </p:nvGrpSpPr>
        <p:grpSpPr>
          <a:xfrm>
            <a:off x="0" y="6696074"/>
            <a:ext cx="12196800" cy="161926"/>
            <a:chOff x="6350" y="4365625"/>
            <a:chExt cx="15438439" cy="161926"/>
          </a:xfrm>
        </p:grpSpPr>
        <p:sp>
          <p:nvSpPr>
            <p:cNvPr id="121" name="Rectangle 5"/>
            <p:cNvSpPr>
              <a:spLocks noChangeArrowheads="1"/>
            </p:cNvSpPr>
            <p:nvPr/>
          </p:nvSpPr>
          <p:spPr bwMode="auto">
            <a:xfrm>
              <a:off x="6350" y="4365625"/>
              <a:ext cx="3087688" cy="1619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6"/>
            <p:cNvSpPr>
              <a:spLocks noChangeArrowheads="1"/>
            </p:cNvSpPr>
            <p:nvPr/>
          </p:nvSpPr>
          <p:spPr bwMode="auto">
            <a:xfrm>
              <a:off x="3094038" y="4365625"/>
              <a:ext cx="3087688" cy="16192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7"/>
            <p:cNvSpPr>
              <a:spLocks noChangeArrowheads="1"/>
            </p:cNvSpPr>
            <p:nvPr/>
          </p:nvSpPr>
          <p:spPr bwMode="auto">
            <a:xfrm>
              <a:off x="6181725" y="4365625"/>
              <a:ext cx="3087688" cy="16192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8"/>
            <p:cNvSpPr>
              <a:spLocks noChangeArrowheads="1"/>
            </p:cNvSpPr>
            <p:nvPr/>
          </p:nvSpPr>
          <p:spPr bwMode="auto">
            <a:xfrm>
              <a:off x="9269413" y="4365625"/>
              <a:ext cx="3087688" cy="1619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8"/>
            <p:cNvSpPr>
              <a:spLocks noChangeArrowheads="1"/>
            </p:cNvSpPr>
            <p:nvPr/>
          </p:nvSpPr>
          <p:spPr bwMode="auto">
            <a:xfrm>
              <a:off x="12357101" y="4365625"/>
              <a:ext cx="3087688" cy="161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4463282" y="2655392"/>
            <a:ext cx="6015038" cy="547688"/>
            <a:chOff x="3798888" y="3304575"/>
            <a:chExt cx="6015038" cy="547688"/>
          </a:xfrm>
        </p:grpSpPr>
        <p:sp>
          <p:nvSpPr>
            <p:cNvPr id="5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Freeform 6"/>
          <p:cNvSpPr>
            <a:spLocks/>
          </p:cNvSpPr>
          <p:nvPr/>
        </p:nvSpPr>
        <p:spPr bwMode="auto">
          <a:xfrm>
            <a:off x="4737920" y="256490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4A206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4447407" y="256490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TextBox 98"/>
          <p:cNvSpPr txBox="1"/>
          <p:nvPr/>
        </p:nvSpPr>
        <p:spPr>
          <a:xfrm>
            <a:off x="4661699" y="2631991"/>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3</a:t>
            </a:r>
            <a:endParaRPr lang="zh-CN" altLang="en-US" sz="3200" b="1" dirty="0">
              <a:solidFill>
                <a:srgbClr val="F8F8F8"/>
              </a:solidFill>
              <a:latin typeface="+mn-ea"/>
              <a:ea typeface="+mn-ea"/>
            </a:endParaRPr>
          </a:p>
        </p:txBody>
      </p:sp>
      <p:sp>
        <p:nvSpPr>
          <p:cNvPr id="71" name="TextBox 104"/>
          <p:cNvSpPr txBox="1"/>
          <p:nvPr/>
        </p:nvSpPr>
        <p:spPr>
          <a:xfrm>
            <a:off x="5525954" y="2653621"/>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Canvas</a:t>
            </a:r>
            <a:r>
              <a:rPr lang="zh-CN" altLang="en-US" sz="2800" dirty="0" smtClean="0">
                <a:solidFill>
                  <a:schemeClr val="accent2"/>
                </a:solidFill>
                <a:latin typeface="+mn-ea"/>
                <a:ea typeface="+mn-ea"/>
              </a:rPr>
              <a:t>绘制环境</a:t>
            </a:r>
            <a:endParaRPr lang="zh-CN" altLang="en-US" sz="2800" dirty="0">
              <a:solidFill>
                <a:schemeClr val="accent2"/>
              </a:solidFill>
              <a:latin typeface="+mn-ea"/>
              <a:ea typeface="+mn-ea"/>
            </a:endParaRPr>
          </a:p>
        </p:txBody>
      </p:sp>
      <p:grpSp>
        <p:nvGrpSpPr>
          <p:cNvPr id="76" name="组合 75"/>
          <p:cNvGrpSpPr/>
          <p:nvPr/>
        </p:nvGrpSpPr>
        <p:grpSpPr>
          <a:xfrm>
            <a:off x="4463282" y="3447480"/>
            <a:ext cx="6015038" cy="547688"/>
            <a:chOff x="3798888" y="3304575"/>
            <a:chExt cx="6015038" cy="547688"/>
          </a:xfrm>
        </p:grpSpPr>
        <p:sp>
          <p:nvSpPr>
            <p:cNvPr id="7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Freeform 6"/>
          <p:cNvSpPr>
            <a:spLocks/>
          </p:cNvSpPr>
          <p:nvPr/>
        </p:nvSpPr>
        <p:spPr bwMode="auto">
          <a:xfrm>
            <a:off x="4737920" y="3356992"/>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0029A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7"/>
          <p:cNvSpPr>
            <a:spLocks/>
          </p:cNvSpPr>
          <p:nvPr/>
        </p:nvSpPr>
        <p:spPr bwMode="auto">
          <a:xfrm>
            <a:off x="4447407" y="3356992"/>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TextBox 98"/>
          <p:cNvSpPr txBox="1"/>
          <p:nvPr/>
        </p:nvSpPr>
        <p:spPr>
          <a:xfrm>
            <a:off x="4661699" y="3424079"/>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4</a:t>
            </a:r>
            <a:endParaRPr lang="zh-CN" altLang="en-US" sz="3200" b="1" dirty="0">
              <a:solidFill>
                <a:srgbClr val="F8F8F8"/>
              </a:solidFill>
              <a:latin typeface="+mn-ea"/>
              <a:ea typeface="+mn-ea"/>
            </a:endParaRPr>
          </a:p>
        </p:txBody>
      </p:sp>
      <p:sp>
        <p:nvSpPr>
          <p:cNvPr id="95" name="TextBox 104"/>
          <p:cNvSpPr txBox="1"/>
          <p:nvPr/>
        </p:nvSpPr>
        <p:spPr>
          <a:xfrm>
            <a:off x="5525954" y="3445709"/>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绘图</a:t>
            </a:r>
            <a:r>
              <a:rPr lang="en-US" altLang="zh-CN" sz="2800" dirty="0" smtClean="0">
                <a:solidFill>
                  <a:schemeClr val="accent2"/>
                </a:solidFill>
                <a:latin typeface="+mn-ea"/>
                <a:ea typeface="+mn-ea"/>
              </a:rPr>
              <a:t>API</a:t>
            </a:r>
            <a:endParaRPr lang="zh-CN" altLang="en-US" sz="2800" dirty="0">
              <a:solidFill>
                <a:schemeClr val="accent2"/>
              </a:solidFill>
              <a:latin typeface="+mn-ea"/>
              <a:ea typeface="+mn-ea"/>
            </a:endParaRPr>
          </a:p>
        </p:txBody>
      </p:sp>
      <p:grpSp>
        <p:nvGrpSpPr>
          <p:cNvPr id="100" name="组合 99"/>
          <p:cNvGrpSpPr/>
          <p:nvPr/>
        </p:nvGrpSpPr>
        <p:grpSpPr>
          <a:xfrm>
            <a:off x="4310882" y="4239568"/>
            <a:ext cx="6015038" cy="547688"/>
            <a:chOff x="3798888" y="3304575"/>
            <a:chExt cx="6015038" cy="547688"/>
          </a:xfrm>
        </p:grpSpPr>
        <p:sp>
          <p:nvSpPr>
            <p:cNvPr id="101"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6"/>
          <p:cNvSpPr>
            <a:spLocks/>
          </p:cNvSpPr>
          <p:nvPr/>
        </p:nvSpPr>
        <p:spPr bwMode="auto">
          <a:xfrm>
            <a:off x="4585520" y="4149080"/>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7"/>
          <p:cNvSpPr>
            <a:spLocks/>
          </p:cNvSpPr>
          <p:nvPr/>
        </p:nvSpPr>
        <p:spPr bwMode="auto">
          <a:xfrm>
            <a:off x="4295007" y="4149080"/>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TextBox 98"/>
          <p:cNvSpPr txBox="1"/>
          <p:nvPr/>
        </p:nvSpPr>
        <p:spPr>
          <a:xfrm>
            <a:off x="4509299" y="4216167"/>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5</a:t>
            </a:r>
            <a:endParaRPr lang="zh-CN" altLang="en-US" sz="3200" b="1" dirty="0">
              <a:solidFill>
                <a:srgbClr val="F8F8F8"/>
              </a:solidFill>
              <a:latin typeface="+mn-ea"/>
              <a:ea typeface="+mn-ea"/>
            </a:endParaRPr>
          </a:p>
        </p:txBody>
      </p:sp>
      <p:sp>
        <p:nvSpPr>
          <p:cNvPr id="112" name="TextBox 104"/>
          <p:cNvSpPr txBox="1"/>
          <p:nvPr/>
        </p:nvSpPr>
        <p:spPr>
          <a:xfrm>
            <a:off x="5373554" y="4237797"/>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动画制作</a:t>
            </a:r>
            <a:endParaRPr lang="zh-CN" altLang="en-US" sz="2800" dirty="0">
              <a:solidFill>
                <a:schemeClr val="accent2"/>
              </a:solidFill>
              <a:latin typeface="+mn-ea"/>
              <a:ea typeface="+mn-ea"/>
            </a:endParaRPr>
          </a:p>
        </p:txBody>
      </p:sp>
    </p:spTree>
    <p:extLst>
      <p:ext uri="{BB962C8B-B14F-4D97-AF65-F5344CB8AC3E}">
        <p14:creationId xmlns:p14="http://schemas.microsoft.com/office/powerpoint/2010/main" val="912798635"/>
      </p:ext>
    </p:extLst>
  </p:cSld>
  <p:clrMapOvr>
    <a:masterClrMapping/>
  </p:clrMapOvr>
  <p:transition spd="slow" advTm="10079">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
                                        </p:tgtEl>
                                      </p:cBhvr>
                                    </p:animEffect>
                                  </p:childTnLst>
                                </p:cTn>
                              </p:par>
                            </p:childTnLst>
                          </p:cTn>
                        </p:par>
                        <p:par>
                          <p:cTn id="19" fill="hold">
                            <p:stCondLst>
                              <p:cond delay="850"/>
                            </p:stCondLst>
                            <p:childTnLst>
                              <p:par>
                                <p:cTn id="20" presetID="21" presetClass="entr" presetSubtype="1"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heel(1)">
                                      <p:cBhvr>
                                        <p:cTn id="22" dur="500"/>
                                        <p:tgtEl>
                                          <p:spTgt spid="50"/>
                                        </p:tgtEl>
                                      </p:cBhvr>
                                    </p:animEffect>
                                  </p:childTnLst>
                                </p:cTn>
                              </p:par>
                              <p:par>
                                <p:cTn id="23" presetID="2" presetClass="entr" presetSubtype="4" fill="hold" nodeType="withEffect">
                                  <p:stCondLst>
                                    <p:cond delay="2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par>
                                <p:cTn id="27" presetID="55" presetClass="entr" presetSubtype="0" fill="hold" nodeType="withEffect">
                                  <p:stCondLst>
                                    <p:cond delay="20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strVal val="#ppt_w*0.70"/>
                                          </p:val>
                                        </p:tav>
                                        <p:tav tm="100000">
                                          <p:val>
                                            <p:strVal val="#ppt_w"/>
                                          </p:val>
                                        </p:tav>
                                      </p:tavLst>
                                    </p:anim>
                                    <p:anim calcmode="lin" valueType="num">
                                      <p:cBhvr>
                                        <p:cTn id="30" dur="500" fill="hold"/>
                                        <p:tgtEl>
                                          <p:spTgt spid="20"/>
                                        </p:tgtEl>
                                        <p:attrNameLst>
                                          <p:attrName>ppt_h</p:attrName>
                                        </p:attrNameLst>
                                      </p:cBhvr>
                                      <p:tavLst>
                                        <p:tav tm="0">
                                          <p:val>
                                            <p:strVal val="#ppt_h"/>
                                          </p:val>
                                        </p:tav>
                                        <p:tav tm="100000">
                                          <p:val>
                                            <p:strVal val="#ppt_h"/>
                                          </p:val>
                                        </p:tav>
                                      </p:tavLst>
                                    </p:anim>
                                    <p:animEffect transition="in" filter="fade">
                                      <p:cBhvr>
                                        <p:cTn id="31" dur="500"/>
                                        <p:tgtEl>
                                          <p:spTgt spid="20"/>
                                        </p:tgtEl>
                                      </p:cBhvr>
                                    </p:animEffect>
                                  </p:childTnLst>
                                </p:cTn>
                              </p:par>
                              <p:par>
                                <p:cTn id="32" presetID="2" presetClass="entr" presetSubtype="4" fill="hold" nodeType="withEffect">
                                  <p:stCondLst>
                                    <p:cond delay="4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par>
                                <p:cTn id="36" presetID="55" presetClass="entr" presetSubtype="0" fill="hold" nodeType="withEffect">
                                  <p:stCondLst>
                                    <p:cond delay="40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strVal val="#ppt_w*0.70"/>
                                          </p:val>
                                        </p:tav>
                                        <p:tav tm="100000">
                                          <p:val>
                                            <p:strVal val="#ppt_w"/>
                                          </p:val>
                                        </p:tav>
                                      </p:tavLst>
                                    </p:anim>
                                    <p:anim calcmode="lin" valueType="num">
                                      <p:cBhvr>
                                        <p:cTn id="39" dur="500" fill="hold"/>
                                        <p:tgtEl>
                                          <p:spTgt spid="21"/>
                                        </p:tgtEl>
                                        <p:attrNameLst>
                                          <p:attrName>ppt_h</p:attrName>
                                        </p:attrNameLst>
                                      </p:cBhvr>
                                      <p:tavLst>
                                        <p:tav tm="0">
                                          <p:val>
                                            <p:strVal val="#ppt_h"/>
                                          </p:val>
                                        </p:tav>
                                        <p:tav tm="100000">
                                          <p:val>
                                            <p:strVal val="#ppt_h"/>
                                          </p:val>
                                        </p:tav>
                                      </p:tavLst>
                                    </p:anim>
                                    <p:animEffect transition="in" filter="fade">
                                      <p:cBhvr>
                                        <p:cTn id="40" dur="500"/>
                                        <p:tgtEl>
                                          <p:spTgt spid="21"/>
                                        </p:tgtEl>
                                      </p:cBhvr>
                                    </p:animEffect>
                                  </p:childTnLst>
                                </p:cTn>
                              </p:par>
                              <p:par>
                                <p:cTn id="41" presetID="2" presetClass="entr" presetSubtype="4" fill="hold" nodeType="withEffect">
                                  <p:stCondLst>
                                    <p:cond delay="40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par>
                                <p:cTn id="45" presetID="55" presetClass="entr" presetSubtype="0" fill="hold" nodeType="withEffect">
                                  <p:stCondLst>
                                    <p:cond delay="40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strVal val="#ppt_w*0.70"/>
                                          </p:val>
                                        </p:tav>
                                        <p:tav tm="100000">
                                          <p:val>
                                            <p:strVal val="#ppt_w"/>
                                          </p:val>
                                        </p:tav>
                                      </p:tavLst>
                                    </p:anim>
                                    <p:anim calcmode="lin" valueType="num">
                                      <p:cBhvr>
                                        <p:cTn id="48" dur="500" fill="hold"/>
                                        <p:tgtEl>
                                          <p:spTgt spid="56"/>
                                        </p:tgtEl>
                                        <p:attrNameLst>
                                          <p:attrName>ppt_h</p:attrName>
                                        </p:attrNameLst>
                                      </p:cBhvr>
                                      <p:tavLst>
                                        <p:tav tm="0">
                                          <p:val>
                                            <p:strVal val="#ppt_h"/>
                                          </p:val>
                                        </p:tav>
                                        <p:tav tm="100000">
                                          <p:val>
                                            <p:strVal val="#ppt_h"/>
                                          </p:val>
                                        </p:tav>
                                      </p:tavLst>
                                    </p:anim>
                                    <p:animEffect transition="in" filter="fade">
                                      <p:cBhvr>
                                        <p:cTn id="49" dur="500"/>
                                        <p:tgtEl>
                                          <p:spTgt spid="56"/>
                                        </p:tgtEl>
                                      </p:cBhvr>
                                    </p:animEffect>
                                  </p:childTnLst>
                                </p:cTn>
                              </p:par>
                              <p:par>
                                <p:cTn id="50" presetID="2" presetClass="entr" presetSubtype="4" fill="hold" nodeType="withEffect">
                                  <p:stCondLst>
                                    <p:cond delay="40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ppt_x"/>
                                          </p:val>
                                        </p:tav>
                                        <p:tav tm="100000">
                                          <p:val>
                                            <p:strVal val="#ppt_x"/>
                                          </p:val>
                                        </p:tav>
                                      </p:tavLst>
                                    </p:anim>
                                    <p:anim calcmode="lin" valueType="num">
                                      <p:cBhvr additive="base">
                                        <p:cTn id="53" dur="500" fill="hold"/>
                                        <p:tgtEl>
                                          <p:spTgt spid="76"/>
                                        </p:tgtEl>
                                        <p:attrNameLst>
                                          <p:attrName>ppt_y</p:attrName>
                                        </p:attrNameLst>
                                      </p:cBhvr>
                                      <p:tavLst>
                                        <p:tav tm="0">
                                          <p:val>
                                            <p:strVal val="1+#ppt_h/2"/>
                                          </p:val>
                                        </p:tav>
                                        <p:tav tm="100000">
                                          <p:val>
                                            <p:strVal val="#ppt_y"/>
                                          </p:val>
                                        </p:tav>
                                      </p:tavLst>
                                    </p:anim>
                                  </p:childTnLst>
                                </p:cTn>
                              </p:par>
                              <p:par>
                                <p:cTn id="54" presetID="55" presetClass="entr" presetSubtype="0" fill="hold" nodeType="withEffect">
                                  <p:stCondLst>
                                    <p:cond delay="40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strVal val="#ppt_w*0.70"/>
                                          </p:val>
                                        </p:tav>
                                        <p:tav tm="100000">
                                          <p:val>
                                            <p:strVal val="#ppt_w"/>
                                          </p:val>
                                        </p:tav>
                                      </p:tavLst>
                                    </p:anim>
                                    <p:anim calcmode="lin" valueType="num">
                                      <p:cBhvr>
                                        <p:cTn id="57" dur="500" fill="hold"/>
                                        <p:tgtEl>
                                          <p:spTgt spid="76"/>
                                        </p:tgtEl>
                                        <p:attrNameLst>
                                          <p:attrName>ppt_h</p:attrName>
                                        </p:attrNameLst>
                                      </p:cBhvr>
                                      <p:tavLst>
                                        <p:tav tm="0">
                                          <p:val>
                                            <p:strVal val="#ppt_h"/>
                                          </p:val>
                                        </p:tav>
                                        <p:tav tm="100000">
                                          <p:val>
                                            <p:strVal val="#ppt_h"/>
                                          </p:val>
                                        </p:tav>
                                      </p:tavLst>
                                    </p:anim>
                                    <p:animEffect transition="in" filter="fade">
                                      <p:cBhvr>
                                        <p:cTn id="58" dur="500"/>
                                        <p:tgtEl>
                                          <p:spTgt spid="76"/>
                                        </p:tgtEl>
                                      </p:cBhvr>
                                    </p:animEffect>
                                  </p:childTnLst>
                                </p:cTn>
                              </p:par>
                              <p:par>
                                <p:cTn id="59" presetID="2" presetClass="entr" presetSubtype="4" fill="hold" nodeType="withEffect">
                                  <p:stCondLst>
                                    <p:cond delay="40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par>
                                <p:cTn id="63" presetID="55" presetClass="entr" presetSubtype="0" fill="hold" nodeType="withEffect">
                                  <p:stCondLst>
                                    <p:cond delay="400"/>
                                  </p:stCondLst>
                                  <p:childTnLst>
                                    <p:set>
                                      <p:cBhvr>
                                        <p:cTn id="64" dur="1" fill="hold">
                                          <p:stCondLst>
                                            <p:cond delay="0"/>
                                          </p:stCondLst>
                                        </p:cTn>
                                        <p:tgtEl>
                                          <p:spTgt spid="100"/>
                                        </p:tgtEl>
                                        <p:attrNameLst>
                                          <p:attrName>style.visibility</p:attrName>
                                        </p:attrNameLst>
                                      </p:cBhvr>
                                      <p:to>
                                        <p:strVal val="visible"/>
                                      </p:to>
                                    </p:set>
                                    <p:anim calcmode="lin" valueType="num">
                                      <p:cBhvr>
                                        <p:cTn id="65" dur="500" fill="hold"/>
                                        <p:tgtEl>
                                          <p:spTgt spid="100"/>
                                        </p:tgtEl>
                                        <p:attrNameLst>
                                          <p:attrName>ppt_w</p:attrName>
                                        </p:attrNameLst>
                                      </p:cBhvr>
                                      <p:tavLst>
                                        <p:tav tm="0">
                                          <p:val>
                                            <p:strVal val="#ppt_w*0.70"/>
                                          </p:val>
                                        </p:tav>
                                        <p:tav tm="100000">
                                          <p:val>
                                            <p:strVal val="#ppt_w"/>
                                          </p:val>
                                        </p:tav>
                                      </p:tavLst>
                                    </p:anim>
                                    <p:anim calcmode="lin" valueType="num">
                                      <p:cBhvr>
                                        <p:cTn id="66" dur="500" fill="hold"/>
                                        <p:tgtEl>
                                          <p:spTgt spid="100"/>
                                        </p:tgtEl>
                                        <p:attrNameLst>
                                          <p:attrName>ppt_h</p:attrName>
                                        </p:attrNameLst>
                                      </p:cBhvr>
                                      <p:tavLst>
                                        <p:tav tm="0">
                                          <p:val>
                                            <p:strVal val="#ppt_h"/>
                                          </p:val>
                                        </p:tav>
                                        <p:tav tm="100000">
                                          <p:val>
                                            <p:strVal val="#ppt_h"/>
                                          </p:val>
                                        </p:tav>
                                      </p:tavLst>
                                    </p:anim>
                                    <p:animEffect transition="in" filter="fade">
                                      <p:cBhvr>
                                        <p:cTn id="67" dur="500"/>
                                        <p:tgtEl>
                                          <p:spTgt spid="100"/>
                                        </p:tgtEl>
                                      </p:cBhvr>
                                    </p:animEffect>
                                  </p:childTnLst>
                                </p:cTn>
                              </p:par>
                              <p:par>
                                <p:cTn id="68" presetID="2" presetClass="entr" presetSubtype="4" fill="hold" nodeType="withEffect">
                                  <p:stCondLst>
                                    <p:cond delay="60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par>
                                <p:cTn id="72" presetID="55" presetClass="entr" presetSubtype="0" fill="hold" nodeType="withEffect">
                                  <p:stCondLst>
                                    <p:cond delay="600"/>
                                  </p:stCondLst>
                                  <p:childTnLst>
                                    <p:set>
                                      <p:cBhvr>
                                        <p:cTn id="73" dur="1" fill="hold">
                                          <p:stCondLst>
                                            <p:cond delay="0"/>
                                          </p:stCondLst>
                                        </p:cTn>
                                        <p:tgtEl>
                                          <p:spTgt spid="28"/>
                                        </p:tgtEl>
                                        <p:attrNameLst>
                                          <p:attrName>style.visibility</p:attrName>
                                        </p:attrNameLst>
                                      </p:cBhvr>
                                      <p:to>
                                        <p:strVal val="visible"/>
                                      </p:to>
                                    </p:set>
                                    <p:anim calcmode="lin" valueType="num">
                                      <p:cBhvr>
                                        <p:cTn id="74" dur="500" fill="hold"/>
                                        <p:tgtEl>
                                          <p:spTgt spid="28"/>
                                        </p:tgtEl>
                                        <p:attrNameLst>
                                          <p:attrName>ppt_w</p:attrName>
                                        </p:attrNameLst>
                                      </p:cBhvr>
                                      <p:tavLst>
                                        <p:tav tm="0">
                                          <p:val>
                                            <p:strVal val="#ppt_w*0.70"/>
                                          </p:val>
                                        </p:tav>
                                        <p:tav tm="100000">
                                          <p:val>
                                            <p:strVal val="#ppt_w"/>
                                          </p:val>
                                        </p:tav>
                                      </p:tavLst>
                                    </p:anim>
                                    <p:anim calcmode="lin" valueType="num">
                                      <p:cBhvr>
                                        <p:cTn id="75" dur="500" fill="hold"/>
                                        <p:tgtEl>
                                          <p:spTgt spid="28"/>
                                        </p:tgtEl>
                                        <p:attrNameLst>
                                          <p:attrName>ppt_h</p:attrName>
                                        </p:attrNameLst>
                                      </p:cBhvr>
                                      <p:tavLst>
                                        <p:tav tm="0">
                                          <p:val>
                                            <p:strVal val="#ppt_h"/>
                                          </p:val>
                                        </p:tav>
                                        <p:tav tm="100000">
                                          <p:val>
                                            <p:strVal val="#ppt_h"/>
                                          </p:val>
                                        </p:tav>
                                      </p:tavLst>
                                    </p:anim>
                                    <p:animEffect transition="in" filter="fade">
                                      <p:cBhvr>
                                        <p:cTn id="76" dur="500"/>
                                        <p:tgtEl>
                                          <p:spTgt spid="28"/>
                                        </p:tgtEl>
                                      </p:cBhvr>
                                    </p:animEffect>
                                  </p:childTnLst>
                                </p:cTn>
                              </p:par>
                            </p:childTnLst>
                          </p:cTn>
                        </p:par>
                        <p:par>
                          <p:cTn id="77" fill="hold">
                            <p:stCondLst>
                              <p:cond delay="1950"/>
                            </p:stCondLst>
                            <p:childTnLst>
                              <p:par>
                                <p:cTn id="78" presetID="22" presetClass="entr" presetSubtype="4" fill="hold" grpId="0" nodeType="after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down)">
                                      <p:cBhvr>
                                        <p:cTn id="80" dur="300"/>
                                        <p:tgtEl>
                                          <p:spTgt spid="60"/>
                                        </p:tgtEl>
                                      </p:cBhvr>
                                    </p:animEffect>
                                  </p:childTnLst>
                                </p:cTn>
                              </p:par>
                            </p:childTnLst>
                          </p:cTn>
                        </p:par>
                        <p:par>
                          <p:cTn id="81" fill="hold">
                            <p:stCondLst>
                              <p:cond delay="2250"/>
                            </p:stCondLst>
                            <p:childTnLst>
                              <p:par>
                                <p:cTn id="82" presetID="22" presetClass="entr" presetSubtype="1"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wipe(up)">
                                      <p:cBhvr>
                                        <p:cTn id="84" dur="400"/>
                                        <p:tgtEl>
                                          <p:spTgt spid="61"/>
                                        </p:tgtEl>
                                      </p:cBhvr>
                                    </p:animEffect>
                                  </p:childTnLst>
                                </p:cTn>
                              </p:par>
                            </p:childTnLst>
                          </p:cTn>
                        </p:par>
                        <p:par>
                          <p:cTn id="85" fill="hold">
                            <p:stCondLst>
                              <p:cond delay="2650"/>
                            </p:stCondLst>
                            <p:childTnLst>
                              <p:par>
                                <p:cTn id="86" presetID="31" presetClass="entr" presetSubtype="0" fill="hold" grpId="0" nodeType="afterEffect">
                                  <p:stCondLst>
                                    <p:cond delay="0"/>
                                  </p:stCondLst>
                                  <p:childTnLst>
                                    <p:set>
                                      <p:cBhvr>
                                        <p:cTn id="87" dur="1" fill="hold">
                                          <p:stCondLst>
                                            <p:cond delay="0"/>
                                          </p:stCondLst>
                                        </p:cTn>
                                        <p:tgtEl>
                                          <p:spTgt spid="97"/>
                                        </p:tgtEl>
                                        <p:attrNameLst>
                                          <p:attrName>style.visibility</p:attrName>
                                        </p:attrNameLst>
                                      </p:cBhvr>
                                      <p:to>
                                        <p:strVal val="visible"/>
                                      </p:to>
                                    </p:set>
                                    <p:anim calcmode="lin" valueType="num">
                                      <p:cBhvr>
                                        <p:cTn id="88" dur="300" fill="hold"/>
                                        <p:tgtEl>
                                          <p:spTgt spid="97"/>
                                        </p:tgtEl>
                                        <p:attrNameLst>
                                          <p:attrName>ppt_w</p:attrName>
                                        </p:attrNameLst>
                                      </p:cBhvr>
                                      <p:tavLst>
                                        <p:tav tm="0">
                                          <p:val>
                                            <p:fltVal val="0"/>
                                          </p:val>
                                        </p:tav>
                                        <p:tav tm="100000">
                                          <p:val>
                                            <p:strVal val="#ppt_w"/>
                                          </p:val>
                                        </p:tav>
                                      </p:tavLst>
                                    </p:anim>
                                    <p:anim calcmode="lin" valueType="num">
                                      <p:cBhvr>
                                        <p:cTn id="89" dur="300" fill="hold"/>
                                        <p:tgtEl>
                                          <p:spTgt spid="97"/>
                                        </p:tgtEl>
                                        <p:attrNameLst>
                                          <p:attrName>ppt_h</p:attrName>
                                        </p:attrNameLst>
                                      </p:cBhvr>
                                      <p:tavLst>
                                        <p:tav tm="0">
                                          <p:val>
                                            <p:fltVal val="0"/>
                                          </p:val>
                                        </p:tav>
                                        <p:tav tm="100000">
                                          <p:val>
                                            <p:strVal val="#ppt_h"/>
                                          </p:val>
                                        </p:tav>
                                      </p:tavLst>
                                    </p:anim>
                                    <p:anim calcmode="lin" valueType="num">
                                      <p:cBhvr>
                                        <p:cTn id="90" dur="300" fill="hold"/>
                                        <p:tgtEl>
                                          <p:spTgt spid="97"/>
                                        </p:tgtEl>
                                        <p:attrNameLst>
                                          <p:attrName>style.rotation</p:attrName>
                                        </p:attrNameLst>
                                      </p:cBhvr>
                                      <p:tavLst>
                                        <p:tav tm="0">
                                          <p:val>
                                            <p:fltVal val="90"/>
                                          </p:val>
                                        </p:tav>
                                        <p:tav tm="100000">
                                          <p:val>
                                            <p:fltVal val="0"/>
                                          </p:val>
                                        </p:tav>
                                      </p:tavLst>
                                    </p:anim>
                                    <p:animEffect transition="in" filter="fade">
                                      <p:cBhvr>
                                        <p:cTn id="91" dur="300"/>
                                        <p:tgtEl>
                                          <p:spTgt spid="97"/>
                                        </p:tgtEl>
                                      </p:cBhvr>
                                    </p:animEffect>
                                  </p:childTnLst>
                                </p:cTn>
                              </p:par>
                              <p:par>
                                <p:cTn id="92" presetID="2" presetClass="entr" presetSubtype="2" fill="hold" grpId="0" nodeType="withEffect">
                                  <p:stCondLst>
                                    <p:cond delay="0"/>
                                  </p:stCondLst>
                                  <p:childTnLst>
                                    <p:set>
                                      <p:cBhvr>
                                        <p:cTn id="93" dur="1" fill="hold">
                                          <p:stCondLst>
                                            <p:cond delay="0"/>
                                          </p:stCondLst>
                                        </p:cTn>
                                        <p:tgtEl>
                                          <p:spTgt spid="98"/>
                                        </p:tgtEl>
                                        <p:attrNameLst>
                                          <p:attrName>style.visibility</p:attrName>
                                        </p:attrNameLst>
                                      </p:cBhvr>
                                      <p:to>
                                        <p:strVal val="visible"/>
                                      </p:to>
                                    </p:set>
                                    <p:anim calcmode="lin" valueType="num">
                                      <p:cBhvr additive="base">
                                        <p:cTn id="94" dur="400" fill="hold"/>
                                        <p:tgtEl>
                                          <p:spTgt spid="98"/>
                                        </p:tgtEl>
                                        <p:attrNameLst>
                                          <p:attrName>ppt_x</p:attrName>
                                        </p:attrNameLst>
                                      </p:cBhvr>
                                      <p:tavLst>
                                        <p:tav tm="0">
                                          <p:val>
                                            <p:strVal val="1+#ppt_w/2"/>
                                          </p:val>
                                        </p:tav>
                                        <p:tav tm="100000">
                                          <p:val>
                                            <p:strVal val="#ppt_x"/>
                                          </p:val>
                                        </p:tav>
                                      </p:tavLst>
                                    </p:anim>
                                    <p:anim calcmode="lin" valueType="num">
                                      <p:cBhvr additive="base">
                                        <p:cTn id="95" dur="400" fill="hold"/>
                                        <p:tgtEl>
                                          <p:spTgt spid="98"/>
                                        </p:tgtEl>
                                        <p:attrNameLst>
                                          <p:attrName>ppt_y</p:attrName>
                                        </p:attrNameLst>
                                      </p:cBhvr>
                                      <p:tavLst>
                                        <p:tav tm="0">
                                          <p:val>
                                            <p:strVal val="#ppt_y"/>
                                          </p:val>
                                        </p:tav>
                                        <p:tav tm="100000">
                                          <p:val>
                                            <p:strVal val="#ppt_y"/>
                                          </p:val>
                                        </p:tav>
                                      </p:tavLst>
                                    </p:anim>
                                  </p:childTnLst>
                                </p:cTn>
                              </p:par>
                            </p:childTnLst>
                          </p:cTn>
                        </p:par>
                        <p:par>
                          <p:cTn id="96" fill="hold">
                            <p:stCondLst>
                              <p:cond delay="3050"/>
                            </p:stCondLst>
                            <p:childTnLst>
                              <p:par>
                                <p:cTn id="97" presetID="22" presetClass="entr" presetSubtype="4" fill="hold" grpId="0" nodeType="after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wipe(down)">
                                      <p:cBhvr>
                                        <p:cTn id="99" dur="300"/>
                                        <p:tgtEl>
                                          <p:spTgt spid="74"/>
                                        </p:tgtEl>
                                      </p:cBhvr>
                                    </p:animEffect>
                                  </p:childTnLst>
                                </p:cTn>
                              </p:par>
                            </p:childTnLst>
                          </p:cTn>
                        </p:par>
                        <p:par>
                          <p:cTn id="100" fill="hold">
                            <p:stCondLst>
                              <p:cond delay="3350"/>
                            </p:stCondLst>
                            <p:childTnLst>
                              <p:par>
                                <p:cTn id="101" presetID="22" presetClass="entr" presetSubtype="1"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wipe(up)">
                                      <p:cBhvr>
                                        <p:cTn id="103" dur="400"/>
                                        <p:tgtEl>
                                          <p:spTgt spid="75"/>
                                        </p:tgtEl>
                                      </p:cBhvr>
                                    </p:animEffect>
                                  </p:childTnLst>
                                </p:cTn>
                              </p:par>
                            </p:childTnLst>
                          </p:cTn>
                        </p:par>
                        <p:par>
                          <p:cTn id="104" fill="hold">
                            <p:stCondLst>
                              <p:cond delay="3750"/>
                            </p:stCondLst>
                            <p:childTnLst>
                              <p:par>
                                <p:cTn id="105" presetID="31" presetClass="entr" presetSubtype="0" fill="hold" grpId="0" nodeType="afterEffect">
                                  <p:stCondLst>
                                    <p:cond delay="0"/>
                                  </p:stCondLst>
                                  <p:childTnLst>
                                    <p:set>
                                      <p:cBhvr>
                                        <p:cTn id="106" dur="1" fill="hold">
                                          <p:stCondLst>
                                            <p:cond delay="0"/>
                                          </p:stCondLst>
                                        </p:cTn>
                                        <p:tgtEl>
                                          <p:spTgt spid="99"/>
                                        </p:tgtEl>
                                        <p:attrNameLst>
                                          <p:attrName>style.visibility</p:attrName>
                                        </p:attrNameLst>
                                      </p:cBhvr>
                                      <p:to>
                                        <p:strVal val="visible"/>
                                      </p:to>
                                    </p:set>
                                    <p:anim calcmode="lin" valueType="num">
                                      <p:cBhvr>
                                        <p:cTn id="107" dur="300" fill="hold"/>
                                        <p:tgtEl>
                                          <p:spTgt spid="99"/>
                                        </p:tgtEl>
                                        <p:attrNameLst>
                                          <p:attrName>ppt_w</p:attrName>
                                        </p:attrNameLst>
                                      </p:cBhvr>
                                      <p:tavLst>
                                        <p:tav tm="0">
                                          <p:val>
                                            <p:fltVal val="0"/>
                                          </p:val>
                                        </p:tav>
                                        <p:tav tm="100000">
                                          <p:val>
                                            <p:strVal val="#ppt_w"/>
                                          </p:val>
                                        </p:tav>
                                      </p:tavLst>
                                    </p:anim>
                                    <p:anim calcmode="lin" valueType="num">
                                      <p:cBhvr>
                                        <p:cTn id="108" dur="300" fill="hold"/>
                                        <p:tgtEl>
                                          <p:spTgt spid="99"/>
                                        </p:tgtEl>
                                        <p:attrNameLst>
                                          <p:attrName>ppt_h</p:attrName>
                                        </p:attrNameLst>
                                      </p:cBhvr>
                                      <p:tavLst>
                                        <p:tav tm="0">
                                          <p:val>
                                            <p:fltVal val="0"/>
                                          </p:val>
                                        </p:tav>
                                        <p:tav tm="100000">
                                          <p:val>
                                            <p:strVal val="#ppt_h"/>
                                          </p:val>
                                        </p:tav>
                                      </p:tavLst>
                                    </p:anim>
                                    <p:anim calcmode="lin" valueType="num">
                                      <p:cBhvr>
                                        <p:cTn id="109" dur="300" fill="hold"/>
                                        <p:tgtEl>
                                          <p:spTgt spid="99"/>
                                        </p:tgtEl>
                                        <p:attrNameLst>
                                          <p:attrName>style.rotation</p:attrName>
                                        </p:attrNameLst>
                                      </p:cBhvr>
                                      <p:tavLst>
                                        <p:tav tm="0">
                                          <p:val>
                                            <p:fltVal val="90"/>
                                          </p:val>
                                        </p:tav>
                                        <p:tav tm="100000">
                                          <p:val>
                                            <p:fltVal val="0"/>
                                          </p:val>
                                        </p:tav>
                                      </p:tavLst>
                                    </p:anim>
                                    <p:animEffect transition="in" filter="fade">
                                      <p:cBhvr>
                                        <p:cTn id="110" dur="300"/>
                                        <p:tgtEl>
                                          <p:spTgt spid="99"/>
                                        </p:tgtEl>
                                      </p:cBhvr>
                                    </p:animEffect>
                                  </p:childTnLst>
                                </p:cTn>
                              </p:par>
                              <p:par>
                                <p:cTn id="111" presetID="2" presetClass="entr" presetSubtype="2"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 calcmode="lin" valueType="num">
                                      <p:cBhvr additive="base">
                                        <p:cTn id="113" dur="400" fill="hold"/>
                                        <p:tgtEl>
                                          <p:spTgt spid="105"/>
                                        </p:tgtEl>
                                        <p:attrNameLst>
                                          <p:attrName>ppt_x</p:attrName>
                                        </p:attrNameLst>
                                      </p:cBhvr>
                                      <p:tavLst>
                                        <p:tav tm="0">
                                          <p:val>
                                            <p:strVal val="1+#ppt_w/2"/>
                                          </p:val>
                                        </p:tav>
                                        <p:tav tm="100000">
                                          <p:val>
                                            <p:strVal val="#ppt_x"/>
                                          </p:val>
                                        </p:tav>
                                      </p:tavLst>
                                    </p:anim>
                                    <p:anim calcmode="lin" valueType="num">
                                      <p:cBhvr additive="base">
                                        <p:cTn id="114" dur="400" fill="hold"/>
                                        <p:tgtEl>
                                          <p:spTgt spid="105"/>
                                        </p:tgtEl>
                                        <p:attrNameLst>
                                          <p:attrName>ppt_y</p:attrName>
                                        </p:attrNameLst>
                                      </p:cBhvr>
                                      <p:tavLst>
                                        <p:tav tm="0">
                                          <p:val>
                                            <p:strVal val="#ppt_y"/>
                                          </p:val>
                                        </p:tav>
                                        <p:tav tm="100000">
                                          <p:val>
                                            <p:strVal val="#ppt_y"/>
                                          </p:val>
                                        </p:tav>
                                      </p:tavLst>
                                    </p:anim>
                                  </p:childTnLst>
                                </p:cTn>
                              </p:par>
                            </p:childTnLst>
                          </p:cTn>
                        </p:par>
                        <p:par>
                          <p:cTn id="115" fill="hold">
                            <p:stCondLst>
                              <p:cond delay="4150"/>
                            </p:stCondLst>
                            <p:childTnLst>
                              <p:par>
                                <p:cTn id="116" presetID="22" presetClass="entr" presetSubtype="4" fill="hold" grpId="0" nodeType="after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down)">
                                      <p:cBhvr>
                                        <p:cTn id="118" dur="300"/>
                                        <p:tgtEl>
                                          <p:spTgt spid="68"/>
                                        </p:tgtEl>
                                      </p:cBhvr>
                                    </p:animEffect>
                                  </p:childTnLst>
                                </p:cTn>
                              </p:par>
                            </p:childTnLst>
                          </p:cTn>
                        </p:par>
                        <p:par>
                          <p:cTn id="119" fill="hold">
                            <p:stCondLst>
                              <p:cond delay="4450"/>
                            </p:stCondLst>
                            <p:childTnLst>
                              <p:par>
                                <p:cTn id="120" presetID="22" presetClass="entr" presetSubtype="1" fill="hold" grpId="0" nodeType="afterEffect">
                                  <p:stCondLst>
                                    <p:cond delay="0"/>
                                  </p:stCondLst>
                                  <p:childTnLst>
                                    <p:set>
                                      <p:cBhvr>
                                        <p:cTn id="121" dur="1" fill="hold">
                                          <p:stCondLst>
                                            <p:cond delay="0"/>
                                          </p:stCondLst>
                                        </p:cTn>
                                        <p:tgtEl>
                                          <p:spTgt spid="69"/>
                                        </p:tgtEl>
                                        <p:attrNameLst>
                                          <p:attrName>style.visibility</p:attrName>
                                        </p:attrNameLst>
                                      </p:cBhvr>
                                      <p:to>
                                        <p:strVal val="visible"/>
                                      </p:to>
                                    </p:set>
                                    <p:animEffect transition="in" filter="wipe(up)">
                                      <p:cBhvr>
                                        <p:cTn id="122" dur="400"/>
                                        <p:tgtEl>
                                          <p:spTgt spid="69"/>
                                        </p:tgtEl>
                                      </p:cBhvr>
                                    </p:animEffect>
                                  </p:childTnLst>
                                </p:cTn>
                              </p:par>
                            </p:childTnLst>
                          </p:cTn>
                        </p:par>
                        <p:par>
                          <p:cTn id="123" fill="hold">
                            <p:stCondLst>
                              <p:cond delay="4850"/>
                            </p:stCondLst>
                            <p:childTnLst>
                              <p:par>
                                <p:cTn id="124" presetID="31" presetClass="entr" presetSubtype="0" fill="hold" grpId="0" nodeType="afterEffect">
                                  <p:stCondLst>
                                    <p:cond delay="0"/>
                                  </p:stCondLst>
                                  <p:childTnLst>
                                    <p:set>
                                      <p:cBhvr>
                                        <p:cTn id="125" dur="1" fill="hold">
                                          <p:stCondLst>
                                            <p:cond delay="0"/>
                                          </p:stCondLst>
                                        </p:cTn>
                                        <p:tgtEl>
                                          <p:spTgt spid="70"/>
                                        </p:tgtEl>
                                        <p:attrNameLst>
                                          <p:attrName>style.visibility</p:attrName>
                                        </p:attrNameLst>
                                      </p:cBhvr>
                                      <p:to>
                                        <p:strVal val="visible"/>
                                      </p:to>
                                    </p:set>
                                    <p:anim calcmode="lin" valueType="num">
                                      <p:cBhvr>
                                        <p:cTn id="126" dur="300" fill="hold"/>
                                        <p:tgtEl>
                                          <p:spTgt spid="70"/>
                                        </p:tgtEl>
                                        <p:attrNameLst>
                                          <p:attrName>ppt_w</p:attrName>
                                        </p:attrNameLst>
                                      </p:cBhvr>
                                      <p:tavLst>
                                        <p:tav tm="0">
                                          <p:val>
                                            <p:fltVal val="0"/>
                                          </p:val>
                                        </p:tav>
                                        <p:tav tm="100000">
                                          <p:val>
                                            <p:strVal val="#ppt_w"/>
                                          </p:val>
                                        </p:tav>
                                      </p:tavLst>
                                    </p:anim>
                                    <p:anim calcmode="lin" valueType="num">
                                      <p:cBhvr>
                                        <p:cTn id="127" dur="300" fill="hold"/>
                                        <p:tgtEl>
                                          <p:spTgt spid="70"/>
                                        </p:tgtEl>
                                        <p:attrNameLst>
                                          <p:attrName>ppt_h</p:attrName>
                                        </p:attrNameLst>
                                      </p:cBhvr>
                                      <p:tavLst>
                                        <p:tav tm="0">
                                          <p:val>
                                            <p:fltVal val="0"/>
                                          </p:val>
                                        </p:tav>
                                        <p:tav tm="100000">
                                          <p:val>
                                            <p:strVal val="#ppt_h"/>
                                          </p:val>
                                        </p:tav>
                                      </p:tavLst>
                                    </p:anim>
                                    <p:anim calcmode="lin" valueType="num">
                                      <p:cBhvr>
                                        <p:cTn id="128" dur="300" fill="hold"/>
                                        <p:tgtEl>
                                          <p:spTgt spid="70"/>
                                        </p:tgtEl>
                                        <p:attrNameLst>
                                          <p:attrName>style.rotation</p:attrName>
                                        </p:attrNameLst>
                                      </p:cBhvr>
                                      <p:tavLst>
                                        <p:tav tm="0">
                                          <p:val>
                                            <p:fltVal val="90"/>
                                          </p:val>
                                        </p:tav>
                                        <p:tav tm="100000">
                                          <p:val>
                                            <p:fltVal val="0"/>
                                          </p:val>
                                        </p:tav>
                                      </p:tavLst>
                                    </p:anim>
                                    <p:animEffect transition="in" filter="fade">
                                      <p:cBhvr>
                                        <p:cTn id="129" dur="300"/>
                                        <p:tgtEl>
                                          <p:spTgt spid="70"/>
                                        </p:tgtEl>
                                      </p:cBhvr>
                                    </p:animEffect>
                                  </p:childTnLst>
                                </p:cTn>
                              </p:par>
                              <p:par>
                                <p:cTn id="130" presetID="2" presetClass="entr" presetSubtype="2" fill="hold" grpId="0" nodeType="withEffect">
                                  <p:stCondLst>
                                    <p:cond delay="0"/>
                                  </p:stCondLst>
                                  <p:childTnLst>
                                    <p:set>
                                      <p:cBhvr>
                                        <p:cTn id="131" dur="1" fill="hold">
                                          <p:stCondLst>
                                            <p:cond delay="0"/>
                                          </p:stCondLst>
                                        </p:cTn>
                                        <p:tgtEl>
                                          <p:spTgt spid="71"/>
                                        </p:tgtEl>
                                        <p:attrNameLst>
                                          <p:attrName>style.visibility</p:attrName>
                                        </p:attrNameLst>
                                      </p:cBhvr>
                                      <p:to>
                                        <p:strVal val="visible"/>
                                      </p:to>
                                    </p:set>
                                    <p:anim calcmode="lin" valueType="num">
                                      <p:cBhvr additive="base">
                                        <p:cTn id="132" dur="400" fill="hold"/>
                                        <p:tgtEl>
                                          <p:spTgt spid="71"/>
                                        </p:tgtEl>
                                        <p:attrNameLst>
                                          <p:attrName>ppt_x</p:attrName>
                                        </p:attrNameLst>
                                      </p:cBhvr>
                                      <p:tavLst>
                                        <p:tav tm="0">
                                          <p:val>
                                            <p:strVal val="1+#ppt_w/2"/>
                                          </p:val>
                                        </p:tav>
                                        <p:tav tm="100000">
                                          <p:val>
                                            <p:strVal val="#ppt_x"/>
                                          </p:val>
                                        </p:tav>
                                      </p:tavLst>
                                    </p:anim>
                                    <p:anim calcmode="lin" valueType="num">
                                      <p:cBhvr additive="base">
                                        <p:cTn id="133" dur="400" fill="hold"/>
                                        <p:tgtEl>
                                          <p:spTgt spid="71"/>
                                        </p:tgtEl>
                                        <p:attrNameLst>
                                          <p:attrName>ppt_y</p:attrName>
                                        </p:attrNameLst>
                                      </p:cBhvr>
                                      <p:tavLst>
                                        <p:tav tm="0">
                                          <p:val>
                                            <p:strVal val="#ppt_y"/>
                                          </p:val>
                                        </p:tav>
                                        <p:tav tm="100000">
                                          <p:val>
                                            <p:strVal val="#ppt_y"/>
                                          </p:val>
                                        </p:tav>
                                      </p:tavLst>
                                    </p:anim>
                                  </p:childTnLst>
                                </p:cTn>
                              </p:par>
                            </p:childTnLst>
                          </p:cTn>
                        </p:par>
                        <p:par>
                          <p:cTn id="134" fill="hold">
                            <p:stCondLst>
                              <p:cond delay="5250"/>
                            </p:stCondLst>
                            <p:childTnLst>
                              <p:par>
                                <p:cTn id="135" presetID="22" presetClass="entr" presetSubtype="4" fill="hold" grpId="0" nodeType="afterEffect">
                                  <p:stCondLst>
                                    <p:cond delay="0"/>
                                  </p:stCondLst>
                                  <p:childTnLst>
                                    <p:set>
                                      <p:cBhvr>
                                        <p:cTn id="136" dur="1" fill="hold">
                                          <p:stCondLst>
                                            <p:cond delay="0"/>
                                          </p:stCondLst>
                                        </p:cTn>
                                        <p:tgtEl>
                                          <p:spTgt spid="88"/>
                                        </p:tgtEl>
                                        <p:attrNameLst>
                                          <p:attrName>style.visibility</p:attrName>
                                        </p:attrNameLst>
                                      </p:cBhvr>
                                      <p:to>
                                        <p:strVal val="visible"/>
                                      </p:to>
                                    </p:set>
                                    <p:animEffect transition="in" filter="wipe(down)">
                                      <p:cBhvr>
                                        <p:cTn id="137" dur="300"/>
                                        <p:tgtEl>
                                          <p:spTgt spid="88"/>
                                        </p:tgtEl>
                                      </p:cBhvr>
                                    </p:animEffect>
                                  </p:childTnLst>
                                </p:cTn>
                              </p:par>
                            </p:childTnLst>
                          </p:cTn>
                        </p:par>
                        <p:par>
                          <p:cTn id="138" fill="hold">
                            <p:stCondLst>
                              <p:cond delay="5550"/>
                            </p:stCondLst>
                            <p:childTnLst>
                              <p:par>
                                <p:cTn id="139" presetID="22" presetClass="entr" presetSubtype="1" fill="hold" grpId="0" nodeType="afterEffect">
                                  <p:stCondLst>
                                    <p:cond delay="0"/>
                                  </p:stCondLst>
                                  <p:childTnLst>
                                    <p:set>
                                      <p:cBhvr>
                                        <p:cTn id="140" dur="1" fill="hold">
                                          <p:stCondLst>
                                            <p:cond delay="0"/>
                                          </p:stCondLst>
                                        </p:cTn>
                                        <p:tgtEl>
                                          <p:spTgt spid="89"/>
                                        </p:tgtEl>
                                        <p:attrNameLst>
                                          <p:attrName>style.visibility</p:attrName>
                                        </p:attrNameLst>
                                      </p:cBhvr>
                                      <p:to>
                                        <p:strVal val="visible"/>
                                      </p:to>
                                    </p:set>
                                    <p:animEffect transition="in" filter="wipe(up)">
                                      <p:cBhvr>
                                        <p:cTn id="141" dur="400"/>
                                        <p:tgtEl>
                                          <p:spTgt spid="89"/>
                                        </p:tgtEl>
                                      </p:cBhvr>
                                    </p:animEffect>
                                  </p:childTnLst>
                                </p:cTn>
                              </p:par>
                            </p:childTnLst>
                          </p:cTn>
                        </p:par>
                        <p:par>
                          <p:cTn id="142" fill="hold">
                            <p:stCondLst>
                              <p:cond delay="5950"/>
                            </p:stCondLst>
                            <p:childTnLst>
                              <p:par>
                                <p:cTn id="143" presetID="31" presetClass="entr" presetSubtype="0" fill="hold" grpId="0" nodeType="afterEffect">
                                  <p:stCondLst>
                                    <p:cond delay="0"/>
                                  </p:stCondLst>
                                  <p:childTnLst>
                                    <p:set>
                                      <p:cBhvr>
                                        <p:cTn id="144" dur="1" fill="hold">
                                          <p:stCondLst>
                                            <p:cond delay="0"/>
                                          </p:stCondLst>
                                        </p:cTn>
                                        <p:tgtEl>
                                          <p:spTgt spid="94"/>
                                        </p:tgtEl>
                                        <p:attrNameLst>
                                          <p:attrName>style.visibility</p:attrName>
                                        </p:attrNameLst>
                                      </p:cBhvr>
                                      <p:to>
                                        <p:strVal val="visible"/>
                                      </p:to>
                                    </p:set>
                                    <p:anim calcmode="lin" valueType="num">
                                      <p:cBhvr>
                                        <p:cTn id="145" dur="300" fill="hold"/>
                                        <p:tgtEl>
                                          <p:spTgt spid="94"/>
                                        </p:tgtEl>
                                        <p:attrNameLst>
                                          <p:attrName>ppt_w</p:attrName>
                                        </p:attrNameLst>
                                      </p:cBhvr>
                                      <p:tavLst>
                                        <p:tav tm="0">
                                          <p:val>
                                            <p:fltVal val="0"/>
                                          </p:val>
                                        </p:tav>
                                        <p:tav tm="100000">
                                          <p:val>
                                            <p:strVal val="#ppt_w"/>
                                          </p:val>
                                        </p:tav>
                                      </p:tavLst>
                                    </p:anim>
                                    <p:anim calcmode="lin" valueType="num">
                                      <p:cBhvr>
                                        <p:cTn id="146" dur="300" fill="hold"/>
                                        <p:tgtEl>
                                          <p:spTgt spid="94"/>
                                        </p:tgtEl>
                                        <p:attrNameLst>
                                          <p:attrName>ppt_h</p:attrName>
                                        </p:attrNameLst>
                                      </p:cBhvr>
                                      <p:tavLst>
                                        <p:tav tm="0">
                                          <p:val>
                                            <p:fltVal val="0"/>
                                          </p:val>
                                        </p:tav>
                                        <p:tav tm="100000">
                                          <p:val>
                                            <p:strVal val="#ppt_h"/>
                                          </p:val>
                                        </p:tav>
                                      </p:tavLst>
                                    </p:anim>
                                    <p:anim calcmode="lin" valueType="num">
                                      <p:cBhvr>
                                        <p:cTn id="147" dur="300" fill="hold"/>
                                        <p:tgtEl>
                                          <p:spTgt spid="94"/>
                                        </p:tgtEl>
                                        <p:attrNameLst>
                                          <p:attrName>style.rotation</p:attrName>
                                        </p:attrNameLst>
                                      </p:cBhvr>
                                      <p:tavLst>
                                        <p:tav tm="0">
                                          <p:val>
                                            <p:fltVal val="90"/>
                                          </p:val>
                                        </p:tav>
                                        <p:tav tm="100000">
                                          <p:val>
                                            <p:fltVal val="0"/>
                                          </p:val>
                                        </p:tav>
                                      </p:tavLst>
                                    </p:anim>
                                    <p:animEffect transition="in" filter="fade">
                                      <p:cBhvr>
                                        <p:cTn id="148" dur="300"/>
                                        <p:tgtEl>
                                          <p:spTgt spid="94"/>
                                        </p:tgtEl>
                                      </p:cBhvr>
                                    </p:animEffect>
                                  </p:childTnLst>
                                </p:cTn>
                              </p:par>
                              <p:par>
                                <p:cTn id="149" presetID="2" presetClass="entr" presetSubtype="2" fill="hold" grpId="0" nodeType="withEffect">
                                  <p:stCondLst>
                                    <p:cond delay="0"/>
                                  </p:stCondLst>
                                  <p:childTnLst>
                                    <p:set>
                                      <p:cBhvr>
                                        <p:cTn id="150" dur="1" fill="hold">
                                          <p:stCondLst>
                                            <p:cond delay="0"/>
                                          </p:stCondLst>
                                        </p:cTn>
                                        <p:tgtEl>
                                          <p:spTgt spid="95"/>
                                        </p:tgtEl>
                                        <p:attrNameLst>
                                          <p:attrName>style.visibility</p:attrName>
                                        </p:attrNameLst>
                                      </p:cBhvr>
                                      <p:to>
                                        <p:strVal val="visible"/>
                                      </p:to>
                                    </p:set>
                                    <p:anim calcmode="lin" valueType="num">
                                      <p:cBhvr additive="base">
                                        <p:cTn id="151" dur="400" fill="hold"/>
                                        <p:tgtEl>
                                          <p:spTgt spid="95"/>
                                        </p:tgtEl>
                                        <p:attrNameLst>
                                          <p:attrName>ppt_x</p:attrName>
                                        </p:attrNameLst>
                                      </p:cBhvr>
                                      <p:tavLst>
                                        <p:tav tm="0">
                                          <p:val>
                                            <p:strVal val="1+#ppt_w/2"/>
                                          </p:val>
                                        </p:tav>
                                        <p:tav tm="100000">
                                          <p:val>
                                            <p:strVal val="#ppt_x"/>
                                          </p:val>
                                        </p:tav>
                                      </p:tavLst>
                                    </p:anim>
                                    <p:anim calcmode="lin" valueType="num">
                                      <p:cBhvr additive="base">
                                        <p:cTn id="152" dur="400" fill="hold"/>
                                        <p:tgtEl>
                                          <p:spTgt spid="95"/>
                                        </p:tgtEl>
                                        <p:attrNameLst>
                                          <p:attrName>ppt_y</p:attrName>
                                        </p:attrNameLst>
                                      </p:cBhvr>
                                      <p:tavLst>
                                        <p:tav tm="0">
                                          <p:val>
                                            <p:strVal val="#ppt_y"/>
                                          </p:val>
                                        </p:tav>
                                        <p:tav tm="100000">
                                          <p:val>
                                            <p:strVal val="#ppt_y"/>
                                          </p:val>
                                        </p:tav>
                                      </p:tavLst>
                                    </p:anim>
                                  </p:childTnLst>
                                </p:cTn>
                              </p:par>
                            </p:childTnLst>
                          </p:cTn>
                        </p:par>
                        <p:par>
                          <p:cTn id="153" fill="hold">
                            <p:stCondLst>
                              <p:cond delay="6350"/>
                            </p:stCondLst>
                            <p:childTnLst>
                              <p:par>
                                <p:cTn id="154" presetID="22" presetClass="entr" presetSubtype="4" fill="hold" grpId="0" nodeType="afterEffect">
                                  <p:stCondLst>
                                    <p:cond delay="0"/>
                                  </p:stCondLst>
                                  <p:childTnLst>
                                    <p:set>
                                      <p:cBhvr>
                                        <p:cTn id="155" dur="1" fill="hold">
                                          <p:stCondLst>
                                            <p:cond delay="0"/>
                                          </p:stCondLst>
                                        </p:cTn>
                                        <p:tgtEl>
                                          <p:spTgt spid="104"/>
                                        </p:tgtEl>
                                        <p:attrNameLst>
                                          <p:attrName>style.visibility</p:attrName>
                                        </p:attrNameLst>
                                      </p:cBhvr>
                                      <p:to>
                                        <p:strVal val="visible"/>
                                      </p:to>
                                    </p:set>
                                    <p:animEffect transition="in" filter="wipe(down)">
                                      <p:cBhvr>
                                        <p:cTn id="156" dur="300"/>
                                        <p:tgtEl>
                                          <p:spTgt spid="104"/>
                                        </p:tgtEl>
                                      </p:cBhvr>
                                    </p:animEffect>
                                  </p:childTnLst>
                                </p:cTn>
                              </p:par>
                            </p:childTnLst>
                          </p:cTn>
                        </p:par>
                        <p:par>
                          <p:cTn id="157" fill="hold">
                            <p:stCondLst>
                              <p:cond delay="6650"/>
                            </p:stCondLst>
                            <p:childTnLst>
                              <p:par>
                                <p:cTn id="158" presetID="22" presetClass="entr" presetSubtype="1" fill="hold" grpId="0" nodeType="afterEffect">
                                  <p:stCondLst>
                                    <p:cond delay="0"/>
                                  </p:stCondLst>
                                  <p:childTnLst>
                                    <p:set>
                                      <p:cBhvr>
                                        <p:cTn id="159" dur="1" fill="hold">
                                          <p:stCondLst>
                                            <p:cond delay="0"/>
                                          </p:stCondLst>
                                        </p:cTn>
                                        <p:tgtEl>
                                          <p:spTgt spid="108"/>
                                        </p:tgtEl>
                                        <p:attrNameLst>
                                          <p:attrName>style.visibility</p:attrName>
                                        </p:attrNameLst>
                                      </p:cBhvr>
                                      <p:to>
                                        <p:strVal val="visible"/>
                                      </p:to>
                                    </p:set>
                                    <p:animEffect transition="in" filter="wipe(up)">
                                      <p:cBhvr>
                                        <p:cTn id="160" dur="400"/>
                                        <p:tgtEl>
                                          <p:spTgt spid="108"/>
                                        </p:tgtEl>
                                      </p:cBhvr>
                                    </p:animEffect>
                                  </p:childTnLst>
                                </p:cTn>
                              </p:par>
                            </p:childTnLst>
                          </p:cTn>
                        </p:par>
                        <p:par>
                          <p:cTn id="161" fill="hold">
                            <p:stCondLst>
                              <p:cond delay="7050"/>
                            </p:stCondLst>
                            <p:childTnLst>
                              <p:par>
                                <p:cTn id="162" presetID="31" presetClass="entr" presetSubtype="0" fill="hold" grpId="0" nodeType="afterEffect">
                                  <p:stCondLst>
                                    <p:cond delay="0"/>
                                  </p:stCondLst>
                                  <p:childTnLst>
                                    <p:set>
                                      <p:cBhvr>
                                        <p:cTn id="163" dur="1" fill="hold">
                                          <p:stCondLst>
                                            <p:cond delay="0"/>
                                          </p:stCondLst>
                                        </p:cTn>
                                        <p:tgtEl>
                                          <p:spTgt spid="111"/>
                                        </p:tgtEl>
                                        <p:attrNameLst>
                                          <p:attrName>style.visibility</p:attrName>
                                        </p:attrNameLst>
                                      </p:cBhvr>
                                      <p:to>
                                        <p:strVal val="visible"/>
                                      </p:to>
                                    </p:set>
                                    <p:anim calcmode="lin" valueType="num">
                                      <p:cBhvr>
                                        <p:cTn id="164" dur="300" fill="hold"/>
                                        <p:tgtEl>
                                          <p:spTgt spid="111"/>
                                        </p:tgtEl>
                                        <p:attrNameLst>
                                          <p:attrName>ppt_w</p:attrName>
                                        </p:attrNameLst>
                                      </p:cBhvr>
                                      <p:tavLst>
                                        <p:tav tm="0">
                                          <p:val>
                                            <p:fltVal val="0"/>
                                          </p:val>
                                        </p:tav>
                                        <p:tav tm="100000">
                                          <p:val>
                                            <p:strVal val="#ppt_w"/>
                                          </p:val>
                                        </p:tav>
                                      </p:tavLst>
                                    </p:anim>
                                    <p:anim calcmode="lin" valueType="num">
                                      <p:cBhvr>
                                        <p:cTn id="165" dur="300" fill="hold"/>
                                        <p:tgtEl>
                                          <p:spTgt spid="111"/>
                                        </p:tgtEl>
                                        <p:attrNameLst>
                                          <p:attrName>ppt_h</p:attrName>
                                        </p:attrNameLst>
                                      </p:cBhvr>
                                      <p:tavLst>
                                        <p:tav tm="0">
                                          <p:val>
                                            <p:fltVal val="0"/>
                                          </p:val>
                                        </p:tav>
                                        <p:tav tm="100000">
                                          <p:val>
                                            <p:strVal val="#ppt_h"/>
                                          </p:val>
                                        </p:tav>
                                      </p:tavLst>
                                    </p:anim>
                                    <p:anim calcmode="lin" valueType="num">
                                      <p:cBhvr>
                                        <p:cTn id="166" dur="300" fill="hold"/>
                                        <p:tgtEl>
                                          <p:spTgt spid="111"/>
                                        </p:tgtEl>
                                        <p:attrNameLst>
                                          <p:attrName>style.rotation</p:attrName>
                                        </p:attrNameLst>
                                      </p:cBhvr>
                                      <p:tavLst>
                                        <p:tav tm="0">
                                          <p:val>
                                            <p:fltVal val="90"/>
                                          </p:val>
                                        </p:tav>
                                        <p:tav tm="100000">
                                          <p:val>
                                            <p:fltVal val="0"/>
                                          </p:val>
                                        </p:tav>
                                      </p:tavLst>
                                    </p:anim>
                                    <p:animEffect transition="in" filter="fade">
                                      <p:cBhvr>
                                        <p:cTn id="167" dur="300"/>
                                        <p:tgtEl>
                                          <p:spTgt spid="111"/>
                                        </p:tgtEl>
                                      </p:cBhvr>
                                    </p:animEffect>
                                  </p:childTnLst>
                                </p:cTn>
                              </p:par>
                              <p:par>
                                <p:cTn id="168" presetID="2" presetClass="entr" presetSubtype="2" fill="hold" grpId="0" nodeType="withEffect">
                                  <p:stCondLst>
                                    <p:cond delay="0"/>
                                  </p:stCondLst>
                                  <p:childTnLst>
                                    <p:set>
                                      <p:cBhvr>
                                        <p:cTn id="169" dur="1" fill="hold">
                                          <p:stCondLst>
                                            <p:cond delay="0"/>
                                          </p:stCondLst>
                                        </p:cTn>
                                        <p:tgtEl>
                                          <p:spTgt spid="112"/>
                                        </p:tgtEl>
                                        <p:attrNameLst>
                                          <p:attrName>style.visibility</p:attrName>
                                        </p:attrNameLst>
                                      </p:cBhvr>
                                      <p:to>
                                        <p:strVal val="visible"/>
                                      </p:to>
                                    </p:set>
                                    <p:anim calcmode="lin" valueType="num">
                                      <p:cBhvr additive="base">
                                        <p:cTn id="170" dur="400" fill="hold"/>
                                        <p:tgtEl>
                                          <p:spTgt spid="112"/>
                                        </p:tgtEl>
                                        <p:attrNameLst>
                                          <p:attrName>ppt_x</p:attrName>
                                        </p:attrNameLst>
                                      </p:cBhvr>
                                      <p:tavLst>
                                        <p:tav tm="0">
                                          <p:val>
                                            <p:strVal val="1+#ppt_w/2"/>
                                          </p:val>
                                        </p:tav>
                                        <p:tav tm="100000">
                                          <p:val>
                                            <p:strVal val="#ppt_x"/>
                                          </p:val>
                                        </p:tav>
                                      </p:tavLst>
                                    </p:anim>
                                    <p:anim calcmode="lin" valueType="num">
                                      <p:cBhvr additive="base">
                                        <p:cTn id="171" dur="400" fill="hold"/>
                                        <p:tgtEl>
                                          <p:spTgt spid="112"/>
                                        </p:tgtEl>
                                        <p:attrNameLst>
                                          <p:attrName>ppt_y</p:attrName>
                                        </p:attrNameLst>
                                      </p:cBhvr>
                                      <p:tavLst>
                                        <p:tav tm="0">
                                          <p:val>
                                            <p:strVal val="#ppt_y"/>
                                          </p:val>
                                        </p:tav>
                                        <p:tav tm="100000">
                                          <p:val>
                                            <p:strVal val="#ppt_y"/>
                                          </p:val>
                                        </p:tav>
                                      </p:tavLst>
                                    </p:anim>
                                  </p:childTnLst>
                                </p:cTn>
                              </p:par>
                            </p:childTnLst>
                          </p:cTn>
                        </p:par>
                        <p:par>
                          <p:cTn id="172" fill="hold">
                            <p:stCondLst>
                              <p:cond delay="7450"/>
                            </p:stCondLst>
                            <p:childTnLst>
                              <p:par>
                                <p:cTn id="173" presetID="22" presetClass="entr" presetSubtype="4" fill="hold" grpId="0" nodeType="afterEffect">
                                  <p:stCondLst>
                                    <p:cond delay="0"/>
                                  </p:stCondLst>
                                  <p:childTnLst>
                                    <p:set>
                                      <p:cBhvr>
                                        <p:cTn id="174" dur="1" fill="hold">
                                          <p:stCondLst>
                                            <p:cond delay="0"/>
                                          </p:stCondLst>
                                        </p:cTn>
                                        <p:tgtEl>
                                          <p:spTgt spid="81"/>
                                        </p:tgtEl>
                                        <p:attrNameLst>
                                          <p:attrName>style.visibility</p:attrName>
                                        </p:attrNameLst>
                                      </p:cBhvr>
                                      <p:to>
                                        <p:strVal val="visible"/>
                                      </p:to>
                                    </p:set>
                                    <p:animEffect transition="in" filter="wipe(down)">
                                      <p:cBhvr>
                                        <p:cTn id="175" dur="300"/>
                                        <p:tgtEl>
                                          <p:spTgt spid="81"/>
                                        </p:tgtEl>
                                      </p:cBhvr>
                                    </p:animEffect>
                                  </p:childTnLst>
                                </p:cTn>
                              </p:par>
                            </p:childTnLst>
                          </p:cTn>
                        </p:par>
                        <p:par>
                          <p:cTn id="176" fill="hold">
                            <p:stCondLst>
                              <p:cond delay="7750"/>
                            </p:stCondLst>
                            <p:childTnLst>
                              <p:par>
                                <p:cTn id="177" presetID="22" presetClass="entr" presetSubtype="1" fill="hold" grpId="0" nodeType="afterEffect">
                                  <p:stCondLst>
                                    <p:cond delay="0"/>
                                  </p:stCondLst>
                                  <p:childTnLst>
                                    <p:set>
                                      <p:cBhvr>
                                        <p:cTn id="178" dur="1" fill="hold">
                                          <p:stCondLst>
                                            <p:cond delay="0"/>
                                          </p:stCondLst>
                                        </p:cTn>
                                        <p:tgtEl>
                                          <p:spTgt spid="84"/>
                                        </p:tgtEl>
                                        <p:attrNameLst>
                                          <p:attrName>style.visibility</p:attrName>
                                        </p:attrNameLst>
                                      </p:cBhvr>
                                      <p:to>
                                        <p:strVal val="visible"/>
                                      </p:to>
                                    </p:set>
                                    <p:animEffect transition="in" filter="wipe(up)">
                                      <p:cBhvr>
                                        <p:cTn id="179" dur="400"/>
                                        <p:tgtEl>
                                          <p:spTgt spid="84"/>
                                        </p:tgtEl>
                                      </p:cBhvr>
                                    </p:animEffect>
                                  </p:childTnLst>
                                </p:cTn>
                              </p:par>
                            </p:childTnLst>
                          </p:cTn>
                        </p:par>
                        <p:par>
                          <p:cTn id="180" fill="hold">
                            <p:stCondLst>
                              <p:cond delay="8150"/>
                            </p:stCondLst>
                            <p:childTnLst>
                              <p:par>
                                <p:cTn id="181" presetID="31" presetClass="entr" presetSubtype="0" fill="hold" grpId="0" nodeType="afterEffect">
                                  <p:stCondLst>
                                    <p:cond delay="0"/>
                                  </p:stCondLst>
                                  <p:childTnLst>
                                    <p:set>
                                      <p:cBhvr>
                                        <p:cTn id="182" dur="1" fill="hold">
                                          <p:stCondLst>
                                            <p:cond delay="0"/>
                                          </p:stCondLst>
                                        </p:cTn>
                                        <p:tgtEl>
                                          <p:spTgt spid="106"/>
                                        </p:tgtEl>
                                        <p:attrNameLst>
                                          <p:attrName>style.visibility</p:attrName>
                                        </p:attrNameLst>
                                      </p:cBhvr>
                                      <p:to>
                                        <p:strVal val="visible"/>
                                      </p:to>
                                    </p:set>
                                    <p:anim calcmode="lin" valueType="num">
                                      <p:cBhvr>
                                        <p:cTn id="183" dur="300" fill="hold"/>
                                        <p:tgtEl>
                                          <p:spTgt spid="106"/>
                                        </p:tgtEl>
                                        <p:attrNameLst>
                                          <p:attrName>ppt_w</p:attrName>
                                        </p:attrNameLst>
                                      </p:cBhvr>
                                      <p:tavLst>
                                        <p:tav tm="0">
                                          <p:val>
                                            <p:fltVal val="0"/>
                                          </p:val>
                                        </p:tav>
                                        <p:tav tm="100000">
                                          <p:val>
                                            <p:strVal val="#ppt_w"/>
                                          </p:val>
                                        </p:tav>
                                      </p:tavLst>
                                    </p:anim>
                                    <p:anim calcmode="lin" valueType="num">
                                      <p:cBhvr>
                                        <p:cTn id="184" dur="300" fill="hold"/>
                                        <p:tgtEl>
                                          <p:spTgt spid="106"/>
                                        </p:tgtEl>
                                        <p:attrNameLst>
                                          <p:attrName>ppt_h</p:attrName>
                                        </p:attrNameLst>
                                      </p:cBhvr>
                                      <p:tavLst>
                                        <p:tav tm="0">
                                          <p:val>
                                            <p:fltVal val="0"/>
                                          </p:val>
                                        </p:tav>
                                        <p:tav tm="100000">
                                          <p:val>
                                            <p:strVal val="#ppt_h"/>
                                          </p:val>
                                        </p:tav>
                                      </p:tavLst>
                                    </p:anim>
                                    <p:anim calcmode="lin" valueType="num">
                                      <p:cBhvr>
                                        <p:cTn id="185" dur="300" fill="hold"/>
                                        <p:tgtEl>
                                          <p:spTgt spid="106"/>
                                        </p:tgtEl>
                                        <p:attrNameLst>
                                          <p:attrName>style.rotation</p:attrName>
                                        </p:attrNameLst>
                                      </p:cBhvr>
                                      <p:tavLst>
                                        <p:tav tm="0">
                                          <p:val>
                                            <p:fltVal val="90"/>
                                          </p:val>
                                        </p:tav>
                                        <p:tav tm="100000">
                                          <p:val>
                                            <p:fltVal val="0"/>
                                          </p:val>
                                        </p:tav>
                                      </p:tavLst>
                                    </p:anim>
                                    <p:animEffect transition="in" filter="fade">
                                      <p:cBhvr>
                                        <p:cTn id="186" dur="300"/>
                                        <p:tgtEl>
                                          <p:spTgt spid="106"/>
                                        </p:tgtEl>
                                      </p:cBhvr>
                                    </p:animEffect>
                                  </p:childTnLst>
                                </p:cTn>
                              </p:par>
                              <p:par>
                                <p:cTn id="187" presetID="2" presetClass="entr" presetSubtype="2"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anim calcmode="lin" valueType="num">
                                      <p:cBhvr additive="base">
                                        <p:cTn id="189" dur="400" fill="hold"/>
                                        <p:tgtEl>
                                          <p:spTgt spid="107"/>
                                        </p:tgtEl>
                                        <p:attrNameLst>
                                          <p:attrName>ppt_x</p:attrName>
                                        </p:attrNameLst>
                                      </p:cBhvr>
                                      <p:tavLst>
                                        <p:tav tm="0">
                                          <p:val>
                                            <p:strVal val="1+#ppt_w/2"/>
                                          </p:val>
                                        </p:tav>
                                        <p:tav tm="100000">
                                          <p:val>
                                            <p:strVal val="#ppt_x"/>
                                          </p:val>
                                        </p:tav>
                                      </p:tavLst>
                                    </p:anim>
                                    <p:anim calcmode="lin" valueType="num">
                                      <p:cBhvr additive="base">
                                        <p:cTn id="190" dur="400" fill="hold"/>
                                        <p:tgtEl>
                                          <p:spTgt spid="107"/>
                                        </p:tgtEl>
                                        <p:attrNameLst>
                                          <p:attrName>ppt_y</p:attrName>
                                        </p:attrNameLst>
                                      </p:cBhvr>
                                      <p:tavLst>
                                        <p:tav tm="0">
                                          <p:val>
                                            <p:strVal val="#ppt_y"/>
                                          </p:val>
                                        </p:tav>
                                        <p:tav tm="100000">
                                          <p:val>
                                            <p:strVal val="#ppt_y"/>
                                          </p:val>
                                        </p:tav>
                                      </p:tavLst>
                                    </p:anim>
                                  </p:childTnLst>
                                </p:cTn>
                              </p:par>
                              <p:par>
                                <p:cTn id="191" presetID="8" presetClass="emph" presetSubtype="0" repeatCount="indefinite" fill="hold" nodeType="withEffect">
                                  <p:stCondLst>
                                    <p:cond delay="0"/>
                                  </p:stCondLst>
                                  <p:childTnLst>
                                    <p:animRot by="21600000">
                                      <p:cBhvr>
                                        <p:cTn id="192" dur="5000" fill="hold"/>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60" grpId="0" animBg="1"/>
      <p:bldP spid="61" grpId="0" animBg="1"/>
      <p:bldP spid="74" grpId="0" animBg="1"/>
      <p:bldP spid="75" grpId="0" animBg="1"/>
      <p:bldP spid="81" grpId="0" animBg="1"/>
      <p:bldP spid="84" grpId="0" animBg="1"/>
      <p:bldP spid="97" grpId="0"/>
      <p:bldP spid="98" grpId="0"/>
      <p:bldP spid="99" grpId="0"/>
      <p:bldP spid="105" grpId="0"/>
      <p:bldP spid="106" grpId="0"/>
      <p:bldP spid="107" grpId="0"/>
      <p:bldP spid="68" grpId="0" animBg="1"/>
      <p:bldP spid="69" grpId="0" animBg="1"/>
      <p:bldP spid="70" grpId="0"/>
      <p:bldP spid="71" grpId="0"/>
      <p:bldP spid="88" grpId="0" animBg="1"/>
      <p:bldP spid="89" grpId="0" animBg="1"/>
      <p:bldP spid="94" grpId="0"/>
      <p:bldP spid="95" grpId="0"/>
      <p:bldP spid="104" grpId="0" animBg="1"/>
      <p:bldP spid="108" grpId="0" animBg="1"/>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624" y="797669"/>
            <a:ext cx="10601349" cy="5112568"/>
          </a:xfrm>
        </p:spPr>
        <p:txBody>
          <a:bodyPr/>
          <a:lstStyle/>
          <a:p>
            <a:pPr>
              <a:lnSpc>
                <a:spcPct val="100000"/>
              </a:lnSpc>
              <a:buNone/>
            </a:pPr>
            <a:r>
              <a:rPr lang="en-US" altLang="zh-CN" sz="1800" dirty="0">
                <a:solidFill>
                  <a:srgbClr val="800000"/>
                </a:solidFill>
                <a:latin typeface="Verdana" panose="020B0604030504040204" pitchFamily="34" charset="0"/>
              </a:rPr>
              <a:t>&lt;canvas id="</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height=500 width=500&gt;</a:t>
            </a:r>
            <a:r>
              <a:rPr lang="zh-CN" altLang="en-US" sz="1800" dirty="0">
                <a:solidFill>
                  <a:srgbClr val="800000"/>
                </a:solidFill>
                <a:latin typeface="Verdana" panose="020B0604030504040204" pitchFamily="34" charset="0"/>
              </a:rPr>
              <a:t>您的浏览器不支持 </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a:t>
            </a:r>
            <a:r>
              <a:rPr lang="en-US" altLang="zh-CN" sz="1800" dirty="0">
                <a:solidFill>
                  <a:srgbClr val="800000"/>
                </a:solidFill>
                <a:latin typeface="Verdana" panose="020B0604030504040204" pitchFamily="34" charset="0"/>
              </a:rPr>
              <a:t>&lt;/canvas&gt;</a:t>
            </a:r>
          </a:p>
          <a:p>
            <a:pPr>
              <a:lnSpc>
                <a:spcPct val="100000"/>
              </a:lnSpc>
              <a:buNone/>
            </a:pPr>
            <a:r>
              <a:rPr lang="en-US" altLang="zh-CN" sz="1800" dirty="0">
                <a:solidFill>
                  <a:srgbClr val="800000"/>
                </a:solidFill>
                <a:latin typeface="Verdana" panose="020B0604030504040204" pitchFamily="34" charset="0"/>
              </a:rPr>
              <a:t>&lt;script type="text/</a:t>
            </a:r>
            <a:r>
              <a:rPr lang="en-US" altLang="zh-CN" sz="1800" dirty="0" err="1">
                <a:solidFill>
                  <a:srgbClr val="800000"/>
                </a:solidFill>
                <a:latin typeface="Verdana" panose="020B0604030504040204" pitchFamily="34" charset="0"/>
              </a:rPr>
              <a:t>javascript</a:t>
            </a:r>
            <a:r>
              <a:rPr lang="en-US" altLang="zh-CN" sz="1800" dirty="0">
                <a:solidFill>
                  <a:srgbClr val="800000"/>
                </a:solidFill>
                <a:latin typeface="Verdana" panose="020B0604030504040204" pitchFamily="34" charset="0"/>
              </a:rPr>
              <a:t>"&gt;</a:t>
            </a:r>
          </a:p>
          <a:p>
            <a:pPr>
              <a:lnSpc>
                <a:spcPct val="100000"/>
              </a:lnSpc>
              <a:buNone/>
            </a:pPr>
            <a:r>
              <a:rPr lang="en-US" altLang="zh-CN" sz="1800" dirty="0">
                <a:solidFill>
                  <a:srgbClr val="800000"/>
                </a:solidFill>
                <a:latin typeface="Verdana" panose="020B0604030504040204" pitchFamily="34" charset="0"/>
              </a:rPr>
              <a:t>function </a:t>
            </a:r>
            <a:r>
              <a:rPr lang="en-US" altLang="zh-CN" sz="1800" dirty="0" err="1">
                <a:solidFill>
                  <a:srgbClr val="800000"/>
                </a:solidFill>
                <a:latin typeface="Verdana" panose="020B0604030504040204" pitchFamily="34" charset="0"/>
              </a:rPr>
              <a:t>drawBezier</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c=</a:t>
            </a:r>
            <a:r>
              <a:rPr lang="en-US" altLang="zh-CN" sz="1800" dirty="0" err="1">
                <a:solidFill>
                  <a:srgbClr val="800000"/>
                </a:solidFill>
                <a:latin typeface="Verdana" panose="020B0604030504040204" pitchFamily="34" charset="0"/>
              </a:rPr>
              <a:t>document.getElementById</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a:t>
            </a:r>
            <a:endParaRPr lang="zh-CN" altLang="en-US" sz="1800" dirty="0">
              <a:solidFill>
                <a:srgbClr val="800000"/>
              </a:solidFill>
              <a:latin typeface="Verdana" panose="020B0604030504040204" pitchFamily="34" charset="0"/>
            </a:endParaRP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c.getContext</a:t>
            </a:r>
            <a:r>
              <a:rPr lang="en-US" altLang="zh-CN" sz="1800" dirty="0">
                <a:solidFill>
                  <a:srgbClr val="800000"/>
                </a:solidFill>
                <a:latin typeface="Verdana" panose="020B0604030504040204" pitchFamily="34" charset="0"/>
              </a:rPr>
              <a:t>("2d");  //</a:t>
            </a:r>
            <a:r>
              <a:rPr lang="zh-CN" altLang="en-US" sz="1800" dirty="0">
                <a:solidFill>
                  <a:srgbClr val="800000"/>
                </a:solidFill>
                <a:latin typeface="Verdana" panose="020B0604030504040204" pitchFamily="34" charset="0"/>
              </a:rPr>
              <a:t>获取</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对象的上下文</a:t>
            </a:r>
          </a:p>
          <a:p>
            <a:pPr>
              <a:lnSpc>
                <a:spcPct val="100000"/>
              </a:lnSpc>
              <a:buNone/>
            </a:pPr>
            <a:r>
              <a:rPr lang="zh-CN" altLang="en-US" sz="1800" dirty="0">
                <a:solidFill>
                  <a:srgbClr val="800000"/>
                </a:solidFill>
                <a:latin typeface="Verdana" panose="020B0604030504040204" pitchFamily="34" charset="0"/>
              </a:rPr>
              <a:t>  </a:t>
            </a:r>
            <a:r>
              <a:rPr lang="en-US" altLang="zh-CN" sz="1800" dirty="0">
                <a:solidFill>
                  <a:srgbClr val="800000"/>
                </a:solidFill>
                <a:latin typeface="Verdana" panose="020B0604030504040204" pitchFamily="34" charset="0"/>
              </a:rPr>
              <a:t>//</a:t>
            </a:r>
            <a:r>
              <a:rPr lang="zh-CN" altLang="en-US" sz="1800" dirty="0">
                <a:solidFill>
                  <a:srgbClr val="800000"/>
                </a:solidFill>
                <a:latin typeface="Verdana" panose="020B0604030504040204" pitchFamily="34" charset="0"/>
              </a:rPr>
              <a:t>绘制起始点、控制点、终点</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ctx.beginPath</a:t>
            </a: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开始绘图路径</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ctx.moveTo</a:t>
            </a:r>
            <a:r>
              <a:rPr lang="en-US" altLang="zh-CN" sz="1800" dirty="0">
                <a:solidFill>
                  <a:srgbClr val="800000"/>
                </a:solidFill>
                <a:latin typeface="Verdana" panose="020B0604030504040204" pitchFamily="34" charset="0"/>
              </a:rPr>
              <a:t>(75,40);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(75,37,70,25,50,25);</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(20,25,20,62.5,20,62.5);</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(20,80,40,102,75,120);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(110,102,130,80,130,62.5);</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(130,62.5,130,25,100,25);</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ctx.bezierCurveTo</a:t>
            </a:r>
            <a:r>
              <a:rPr lang="en-US" altLang="zh-CN" sz="1800" dirty="0">
                <a:solidFill>
                  <a:srgbClr val="800000"/>
                </a:solidFill>
                <a:latin typeface="Verdana" panose="020B0604030504040204" pitchFamily="34" charset="0"/>
              </a:rPr>
              <a:t>(85,25,75,37,75,40);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ctx.stroke</a:t>
            </a:r>
            <a:r>
              <a:rPr lang="en-US" altLang="zh-CN" sz="1800" dirty="0">
                <a:solidFill>
                  <a:srgbClr val="800000"/>
                </a:solidFill>
                <a:latin typeface="Verdana" panose="020B0604030504040204" pitchFamily="34" charset="0"/>
              </a:rPr>
              <a:t>(); </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err="1">
                <a:solidFill>
                  <a:srgbClr val="800000"/>
                </a:solidFill>
                <a:latin typeface="Verdana" panose="020B0604030504040204" pitchFamily="34" charset="0"/>
              </a:rPr>
              <a:t>window.addEventListener</a:t>
            </a:r>
            <a:r>
              <a:rPr lang="en-US" altLang="zh-CN" sz="1800" dirty="0">
                <a:solidFill>
                  <a:srgbClr val="800000"/>
                </a:solidFill>
                <a:latin typeface="Verdana" panose="020B0604030504040204" pitchFamily="34" charset="0"/>
              </a:rPr>
              <a:t>("load", </a:t>
            </a:r>
            <a:r>
              <a:rPr lang="en-US" altLang="zh-CN" sz="1800" dirty="0" err="1">
                <a:solidFill>
                  <a:srgbClr val="800000"/>
                </a:solidFill>
                <a:latin typeface="Verdana" panose="020B0604030504040204" pitchFamily="34" charset="0"/>
              </a:rPr>
              <a:t>drawBezier</a:t>
            </a:r>
            <a:r>
              <a:rPr lang="en-US" altLang="zh-CN" sz="1800" dirty="0">
                <a:solidFill>
                  <a:srgbClr val="800000"/>
                </a:solidFill>
                <a:latin typeface="Verdana" panose="020B0604030504040204" pitchFamily="34" charset="0"/>
              </a:rPr>
              <a:t>, true);</a:t>
            </a:r>
          </a:p>
          <a:p>
            <a:pPr>
              <a:lnSpc>
                <a:spcPct val="100000"/>
              </a:lnSpc>
              <a:buNone/>
            </a:pPr>
            <a:r>
              <a:rPr lang="en-US" altLang="zh-CN" sz="1800" dirty="0">
                <a:solidFill>
                  <a:srgbClr val="800000"/>
                </a:solidFill>
                <a:latin typeface="Verdana" panose="020B0604030504040204" pitchFamily="34" charset="0"/>
              </a:rPr>
              <a:t>&lt;/script&gt;</a:t>
            </a:r>
            <a:endParaRPr lang="zh-CN" altLang="en-US" sz="1800" dirty="0">
              <a:solidFill>
                <a:srgbClr val="800000"/>
              </a:solidFill>
              <a:latin typeface="Verdana" panose="020B0604030504040204" pitchFamily="34" charset="0"/>
            </a:endParaRPr>
          </a:p>
          <a:p>
            <a:pPr>
              <a:lnSpc>
                <a:spcPct val="100000"/>
              </a:lnSpc>
            </a:pPr>
            <a:endParaRPr lang="zh-CN" altLang="en-US" sz="1800"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301673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solidFill>
                  <a:srgbClr val="FFC000"/>
                </a:solidFill>
              </a:rPr>
              <a:t>绘制矩形</a:t>
            </a:r>
            <a:endParaRPr lang="en-US" altLang="zh-CN" sz="2400" dirty="0">
              <a:solidFill>
                <a:srgbClr val="FFC000"/>
              </a:solidFill>
            </a:endParaRPr>
          </a:p>
          <a:p>
            <a:r>
              <a:rPr lang="zh-CN" altLang="en-US" dirty="0"/>
              <a:t>可以通过调用</a:t>
            </a:r>
            <a:r>
              <a:rPr lang="en-US" altLang="zh-CN" dirty="0" err="1">
                <a:solidFill>
                  <a:srgbClr val="FF0000"/>
                </a:solidFill>
              </a:rPr>
              <a:t>rect</a:t>
            </a:r>
            <a:r>
              <a:rPr lang="en-US" altLang="zh-CN" dirty="0">
                <a:solidFill>
                  <a:srgbClr val="FF0000"/>
                </a:solidFill>
              </a:rPr>
              <a:t>()</a:t>
            </a:r>
            <a:r>
              <a:rPr lang="zh-CN" altLang="en-US" dirty="0">
                <a:solidFill>
                  <a:srgbClr val="FF0000"/>
                </a:solidFill>
              </a:rPr>
              <a:t>、</a:t>
            </a:r>
            <a:r>
              <a:rPr lang="en-US" altLang="zh-CN" dirty="0" err="1">
                <a:solidFill>
                  <a:srgbClr val="FF0000"/>
                </a:solidFill>
              </a:rPr>
              <a:t>strokeRect</a:t>
            </a:r>
            <a:r>
              <a:rPr lang="en-US" altLang="zh-CN" dirty="0">
                <a:solidFill>
                  <a:srgbClr val="FF0000"/>
                </a:solidFill>
              </a:rPr>
              <a:t>()</a:t>
            </a:r>
            <a:r>
              <a:rPr lang="zh-CN" altLang="en-US" dirty="0">
                <a:solidFill>
                  <a:srgbClr val="FF0000"/>
                </a:solidFill>
              </a:rPr>
              <a:t>、</a:t>
            </a:r>
            <a:r>
              <a:rPr lang="en-US" altLang="zh-CN" dirty="0" err="1">
                <a:solidFill>
                  <a:srgbClr val="FF0000"/>
                </a:solidFill>
              </a:rPr>
              <a:t>fillRect</a:t>
            </a:r>
            <a:r>
              <a:rPr lang="en-US" altLang="zh-CN" dirty="0">
                <a:solidFill>
                  <a:srgbClr val="FF0000"/>
                </a:solidFill>
              </a:rPr>
              <a:t>()</a:t>
            </a:r>
            <a:r>
              <a:rPr lang="zh-CN" altLang="en-US" dirty="0">
                <a:solidFill>
                  <a:srgbClr val="FF0000"/>
                </a:solidFill>
              </a:rPr>
              <a:t>和</a:t>
            </a:r>
            <a:r>
              <a:rPr lang="en-US" altLang="zh-CN" dirty="0" err="1">
                <a:solidFill>
                  <a:srgbClr val="FF0000"/>
                </a:solidFill>
              </a:rPr>
              <a:t>clearRect</a:t>
            </a:r>
            <a:r>
              <a:rPr lang="en-US" altLang="zh-CN" dirty="0">
                <a:solidFill>
                  <a:srgbClr val="FF0000"/>
                </a:solidFill>
              </a:rPr>
              <a:t>()</a:t>
            </a:r>
            <a:r>
              <a:rPr lang="zh-CN" altLang="en-US" dirty="0"/>
              <a:t>等</a:t>
            </a:r>
            <a:r>
              <a:rPr lang="en-US" altLang="zh-CN" dirty="0"/>
              <a:t>4</a:t>
            </a:r>
            <a:r>
              <a:rPr lang="zh-CN" altLang="en-US" dirty="0"/>
              <a:t>个</a:t>
            </a:r>
            <a:r>
              <a:rPr lang="en-US" altLang="zh-CN" dirty="0"/>
              <a:t>API</a:t>
            </a:r>
            <a:r>
              <a:rPr lang="zh-CN" altLang="en-US" dirty="0"/>
              <a:t>在</a:t>
            </a:r>
            <a:r>
              <a:rPr lang="en-US" altLang="zh-CN" dirty="0"/>
              <a:t>Canvas</a:t>
            </a:r>
            <a:r>
              <a:rPr lang="zh-CN" altLang="en-US" dirty="0"/>
              <a:t>画布中绘制矩形。其中，前２个</a:t>
            </a:r>
            <a:r>
              <a:rPr lang="en-US" altLang="zh-CN" dirty="0"/>
              <a:t>API</a:t>
            </a:r>
            <a:r>
              <a:rPr lang="zh-CN" altLang="en-US" dirty="0"/>
              <a:t>用于绘制矩形边框，调用</a:t>
            </a:r>
            <a:r>
              <a:rPr lang="en-US" altLang="zh-CN" dirty="0" err="1"/>
              <a:t>fillRect</a:t>
            </a:r>
            <a:r>
              <a:rPr lang="en-US" altLang="zh-CN" dirty="0"/>
              <a:t>()</a:t>
            </a:r>
            <a:r>
              <a:rPr lang="zh-CN" altLang="en-US" dirty="0"/>
              <a:t>可以填充指定的矩形区域，调用</a:t>
            </a:r>
            <a:r>
              <a:rPr lang="en-US" altLang="zh-CN" dirty="0" err="1"/>
              <a:t>clearRect</a:t>
            </a:r>
            <a:r>
              <a:rPr lang="en-US" altLang="zh-CN" dirty="0"/>
              <a:t> ()</a:t>
            </a:r>
            <a:r>
              <a:rPr lang="zh-CN" altLang="en-US" dirty="0"/>
              <a:t>可以擦除指定的矩形区域。 </a:t>
            </a:r>
            <a:r>
              <a:rPr lang="en-US" altLang="zh-CN" dirty="0">
                <a:solidFill>
                  <a:srgbClr val="FF0000"/>
                </a:solidFill>
              </a:rPr>
              <a:t>fillStyle</a:t>
            </a:r>
            <a:r>
              <a:rPr lang="en-US" altLang="zh-CN" dirty="0"/>
              <a:t> </a:t>
            </a:r>
            <a:r>
              <a:rPr lang="zh-CN" altLang="en-US" dirty="0"/>
              <a:t>属性可以指定填充图形内部的</a:t>
            </a:r>
            <a:r>
              <a:rPr lang="zh-CN" altLang="en-US" dirty="0" smtClean="0"/>
              <a:t>颜色。</a:t>
            </a:r>
            <a:endParaRPr lang="zh-CN" altLang="en-US" dirty="0">
              <a:solidFill>
                <a:srgbClr val="FFC000"/>
              </a:solidFill>
            </a:endParaRPr>
          </a:p>
          <a:p>
            <a:endParaRPr lang="en-US" altLang="zh-CN" dirty="0" smtClean="0"/>
          </a:p>
          <a:p>
            <a:pPr marL="0" indent="0">
              <a:buNone/>
            </a:pPr>
            <a:r>
              <a:rPr lang="en-US" altLang="zh-CN" dirty="0" err="1"/>
              <a:t>rect</a:t>
            </a:r>
            <a:r>
              <a:rPr lang="en-US" altLang="zh-CN" dirty="0"/>
              <a:t>()</a:t>
            </a:r>
            <a:r>
              <a:rPr lang="zh-CN" altLang="en-US" dirty="0"/>
              <a:t>方法的语法如下：</a:t>
            </a:r>
          </a:p>
          <a:p>
            <a:pPr marL="0" indent="0">
              <a:buNone/>
            </a:pPr>
            <a:r>
              <a:rPr lang="en-US" altLang="zh-CN" dirty="0" err="1"/>
              <a:t>rect</a:t>
            </a:r>
            <a:r>
              <a:rPr lang="en-US" altLang="zh-CN" dirty="0"/>
              <a:t> (x, y, width, height)</a:t>
            </a:r>
          </a:p>
          <a:p>
            <a:pPr marL="0" indent="0">
              <a:buNone/>
            </a:pPr>
            <a:r>
              <a:rPr lang="zh-CN" altLang="en-US" dirty="0"/>
              <a:t>参数说明如下：</a:t>
            </a:r>
            <a:endParaRPr lang="zh-CN" altLang="en-US" dirty="0">
              <a:sym typeface="ZapfDingbats" charset="2"/>
            </a:endParaRPr>
          </a:p>
          <a:p>
            <a:pPr marL="0" indent="0">
              <a:buNone/>
            </a:pPr>
            <a:r>
              <a:rPr lang="zh-CN" altLang="en-US" dirty="0">
                <a:sym typeface="ZapfDingbats" charset="2"/>
              </a:rPr>
              <a:t></a:t>
            </a:r>
            <a:r>
              <a:rPr lang="zh-CN" altLang="en-US" dirty="0"/>
              <a:t> </a:t>
            </a:r>
            <a:r>
              <a:rPr lang="en-US" altLang="zh-CN" dirty="0"/>
              <a:t>x</a:t>
            </a:r>
            <a:r>
              <a:rPr lang="zh-CN" altLang="en-US" dirty="0"/>
              <a:t>，矩形的左上角的</a:t>
            </a:r>
            <a:r>
              <a:rPr lang="en-US" altLang="zh-CN" dirty="0"/>
              <a:t>X</a:t>
            </a:r>
            <a:r>
              <a:rPr lang="zh-CN" altLang="en-US" dirty="0"/>
              <a:t>坐标；</a:t>
            </a:r>
            <a:endParaRPr lang="zh-CN" altLang="en-US" dirty="0">
              <a:sym typeface="ZapfDingbats" charset="2"/>
            </a:endParaRPr>
          </a:p>
          <a:p>
            <a:pPr marL="0" indent="0">
              <a:buNone/>
            </a:pPr>
            <a:r>
              <a:rPr lang="zh-CN" altLang="en-US" dirty="0">
                <a:sym typeface="ZapfDingbats" charset="2"/>
              </a:rPr>
              <a:t></a:t>
            </a:r>
            <a:r>
              <a:rPr lang="zh-CN" altLang="en-US" dirty="0"/>
              <a:t> </a:t>
            </a:r>
            <a:r>
              <a:rPr lang="en-US" altLang="zh-CN" dirty="0"/>
              <a:t>y</a:t>
            </a:r>
            <a:r>
              <a:rPr lang="zh-CN" altLang="en-US" dirty="0"/>
              <a:t>，矩形的左上角的</a:t>
            </a:r>
            <a:r>
              <a:rPr lang="en-US" altLang="zh-CN" dirty="0"/>
              <a:t>Y</a:t>
            </a:r>
            <a:r>
              <a:rPr lang="zh-CN" altLang="en-US" dirty="0"/>
              <a:t>坐标；</a:t>
            </a:r>
            <a:endParaRPr lang="zh-CN" altLang="en-US" dirty="0">
              <a:sym typeface="ZapfDingbats" charset="2"/>
            </a:endParaRPr>
          </a:p>
          <a:p>
            <a:pPr marL="0" indent="0">
              <a:buNone/>
            </a:pPr>
            <a:r>
              <a:rPr lang="zh-CN" altLang="en-US" dirty="0">
                <a:sym typeface="ZapfDingbats" charset="2"/>
              </a:rPr>
              <a:t></a:t>
            </a:r>
            <a:r>
              <a:rPr lang="zh-CN" altLang="en-US" dirty="0"/>
              <a:t> </a:t>
            </a:r>
            <a:r>
              <a:rPr lang="en-US" altLang="zh-CN" dirty="0"/>
              <a:t>width</a:t>
            </a:r>
            <a:r>
              <a:rPr lang="zh-CN" altLang="en-US" dirty="0"/>
              <a:t>，矩形的宽度；</a:t>
            </a:r>
            <a:endParaRPr lang="zh-CN" altLang="en-US" dirty="0">
              <a:sym typeface="ZapfDingbats" charset="2"/>
            </a:endParaRPr>
          </a:p>
          <a:p>
            <a:pPr marL="0" indent="0">
              <a:buNone/>
            </a:pPr>
            <a:r>
              <a:rPr lang="zh-CN" altLang="en-US" dirty="0">
                <a:sym typeface="ZapfDingbats" charset="2"/>
              </a:rPr>
              <a:t></a:t>
            </a:r>
            <a:r>
              <a:rPr lang="zh-CN" altLang="en-US" dirty="0"/>
              <a:t> </a:t>
            </a:r>
            <a:r>
              <a:rPr lang="en-US" altLang="zh-CN" dirty="0"/>
              <a:t>height</a:t>
            </a:r>
            <a:r>
              <a:rPr lang="zh-CN" altLang="en-US" dirty="0"/>
              <a:t>，矩形的高度；</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2149989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strokeRect</a:t>
            </a:r>
            <a:r>
              <a:rPr lang="en-US" altLang="zh-CN" dirty="0"/>
              <a:t>()</a:t>
            </a:r>
            <a:r>
              <a:rPr lang="zh-CN" altLang="en-US" dirty="0"/>
              <a:t>方法的语法如下：</a:t>
            </a:r>
          </a:p>
          <a:p>
            <a:pPr>
              <a:buNone/>
            </a:pPr>
            <a:r>
              <a:rPr lang="en-US" altLang="zh-CN" dirty="0" err="1">
                <a:latin typeface="Verdana" panose="020B0604030504040204" pitchFamily="34" charset="0"/>
              </a:rPr>
              <a:t>strokeRect</a:t>
            </a:r>
            <a:r>
              <a:rPr lang="en-US" altLang="zh-CN" dirty="0">
                <a:latin typeface="Verdana" panose="020B0604030504040204" pitchFamily="34" charset="0"/>
              </a:rPr>
              <a:t>(x, y, width, height)</a:t>
            </a:r>
          </a:p>
          <a:p>
            <a:r>
              <a:rPr lang="zh-CN" altLang="en-US" dirty="0"/>
              <a:t>参数的含义与</a:t>
            </a:r>
            <a:r>
              <a:rPr lang="en-US" altLang="zh-CN" dirty="0" err="1"/>
              <a:t>rect</a:t>
            </a:r>
            <a:r>
              <a:rPr lang="en-US" altLang="zh-CN" dirty="0"/>
              <a:t>()</a:t>
            </a:r>
            <a:r>
              <a:rPr lang="zh-CN" altLang="en-US" dirty="0"/>
              <a:t>方法的参数相同。</a:t>
            </a:r>
          </a:p>
          <a:p>
            <a:r>
              <a:rPr lang="en-US" altLang="zh-CN" dirty="0" err="1"/>
              <a:t>strokeRect</a:t>
            </a:r>
            <a:r>
              <a:rPr lang="en-US" altLang="zh-CN" dirty="0"/>
              <a:t>()</a:t>
            </a:r>
            <a:r>
              <a:rPr lang="zh-CN" altLang="en-US" dirty="0"/>
              <a:t>方法与</a:t>
            </a:r>
            <a:r>
              <a:rPr lang="en-US" altLang="zh-CN" dirty="0" err="1"/>
              <a:t>rect</a:t>
            </a:r>
            <a:r>
              <a:rPr lang="en-US" altLang="zh-CN" dirty="0"/>
              <a:t>()</a:t>
            </a:r>
            <a:r>
              <a:rPr lang="zh-CN" altLang="en-US" dirty="0"/>
              <a:t>方法的区别在于调用</a:t>
            </a:r>
            <a:r>
              <a:rPr lang="en-US" altLang="zh-CN" dirty="0" err="1"/>
              <a:t>strokeRect</a:t>
            </a:r>
            <a:r>
              <a:rPr lang="en-US" altLang="zh-CN" dirty="0"/>
              <a:t>()</a:t>
            </a:r>
            <a:r>
              <a:rPr lang="zh-CN" altLang="en-US" dirty="0"/>
              <a:t>方法时不需要使用</a:t>
            </a:r>
            <a:r>
              <a:rPr lang="en-US" altLang="zh-CN" dirty="0" err="1"/>
              <a:t>beginPath</a:t>
            </a:r>
            <a:r>
              <a:rPr lang="en-US" altLang="zh-CN" dirty="0"/>
              <a:t>()</a:t>
            </a:r>
            <a:r>
              <a:rPr lang="zh-CN" altLang="en-US" dirty="0"/>
              <a:t>和</a:t>
            </a:r>
            <a:r>
              <a:rPr lang="en-US" altLang="zh-CN" dirty="0"/>
              <a:t>stroke()</a:t>
            </a:r>
            <a:r>
              <a:rPr lang="zh-CN" altLang="en-US" dirty="0"/>
              <a:t>即可绘图。</a:t>
            </a:r>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1969521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solidFill>
                  <a:srgbClr val="FFC000"/>
                </a:solidFill>
              </a:rPr>
              <a:t>指定描边的颜色和宽度</a:t>
            </a:r>
            <a:endParaRPr lang="en-US" altLang="zh-CN" sz="2400" dirty="0">
              <a:solidFill>
                <a:srgbClr val="FFC000"/>
              </a:solidFill>
            </a:endParaRPr>
          </a:p>
          <a:p>
            <a:r>
              <a:rPr lang="zh-CN" altLang="en-US" dirty="0"/>
              <a:t>通过</a:t>
            </a:r>
            <a:r>
              <a:rPr lang="zh-CN" altLang="en-US" dirty="0" smtClean="0"/>
              <a:t>设置上下文对象</a:t>
            </a:r>
            <a:r>
              <a:rPr lang="zh-CN" altLang="en-US" dirty="0"/>
              <a:t>的</a:t>
            </a:r>
            <a:r>
              <a:rPr lang="en-US" altLang="zh-CN" dirty="0" err="1">
                <a:solidFill>
                  <a:srgbClr val="FF0000"/>
                </a:solidFill>
              </a:rPr>
              <a:t>strokeStyle</a:t>
            </a:r>
            <a:r>
              <a:rPr lang="en-US" altLang="zh-CN" dirty="0">
                <a:solidFill>
                  <a:srgbClr val="FF0000"/>
                </a:solidFill>
              </a:rPr>
              <a:t> </a:t>
            </a:r>
            <a:r>
              <a:rPr lang="zh-CN" altLang="en-US" dirty="0"/>
              <a:t>属性可以指定描边的颜色</a:t>
            </a:r>
            <a:r>
              <a:rPr lang="zh-CN" altLang="en-US" dirty="0" smtClean="0"/>
              <a:t>，</a:t>
            </a:r>
            <a:endParaRPr lang="en-US" altLang="zh-CN" dirty="0" smtClean="0"/>
          </a:p>
          <a:p>
            <a:r>
              <a:rPr lang="zh-CN" altLang="en-US" dirty="0" smtClean="0"/>
              <a:t>通过设置对象</a:t>
            </a:r>
            <a:r>
              <a:rPr lang="zh-CN" altLang="en-US" dirty="0"/>
              <a:t>的</a:t>
            </a:r>
            <a:r>
              <a:rPr lang="en-US" altLang="zh-CN" dirty="0" err="1">
                <a:solidFill>
                  <a:srgbClr val="FF0000"/>
                </a:solidFill>
              </a:rPr>
              <a:t>lineWidth</a:t>
            </a:r>
            <a:r>
              <a:rPr lang="zh-CN" altLang="en-US" dirty="0"/>
              <a:t>属性可以指定描边的宽度</a:t>
            </a:r>
            <a:r>
              <a:rPr lang="zh-CN" altLang="en-US" dirty="0" smtClean="0"/>
              <a:t>。</a:t>
            </a:r>
            <a:endParaRPr lang="en-US" altLang="zh-CN" dirty="0" smtClean="0"/>
          </a:p>
          <a:p>
            <a:r>
              <a:rPr lang="zh-CN" altLang="en-US" dirty="0"/>
              <a:t>对象的</a:t>
            </a:r>
            <a:r>
              <a:rPr lang="en-US" altLang="zh-CN" dirty="0" err="1">
                <a:solidFill>
                  <a:srgbClr val="FF0000"/>
                </a:solidFill>
              </a:rPr>
              <a:t>lineCap</a:t>
            </a:r>
            <a:r>
              <a:rPr lang="zh-CN" altLang="en-US" dirty="0"/>
              <a:t>属性可以指定线段的末端如何绘制。</a:t>
            </a:r>
            <a:r>
              <a:rPr lang="zh-CN" altLang="en-US" dirty="0" smtClean="0"/>
              <a:t> </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2681951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6258" y="908720"/>
            <a:ext cx="10601349" cy="5112568"/>
          </a:xfrm>
        </p:spPr>
        <p:txBody>
          <a:bodyPr/>
          <a:lstStyle/>
          <a:p>
            <a:pPr>
              <a:lnSpc>
                <a:spcPct val="100000"/>
              </a:lnSpc>
              <a:buNone/>
            </a:pPr>
            <a:r>
              <a:rPr lang="en-US" altLang="zh-CN" sz="1400" dirty="0">
                <a:solidFill>
                  <a:srgbClr val="800000"/>
                </a:solidFill>
                <a:latin typeface="Verdana" panose="020B0604030504040204" pitchFamily="34" charset="0"/>
              </a:rPr>
              <a:t>&lt;canvas id="</a:t>
            </a:r>
            <a:r>
              <a:rPr lang="en-US" altLang="zh-CN" sz="1400" dirty="0" err="1">
                <a:solidFill>
                  <a:srgbClr val="800000"/>
                </a:solidFill>
                <a:latin typeface="Verdana" panose="020B0604030504040204" pitchFamily="34" charset="0"/>
              </a:rPr>
              <a:t>myCanvas</a:t>
            </a:r>
            <a:r>
              <a:rPr lang="en-US" altLang="zh-CN" sz="1400" dirty="0">
                <a:solidFill>
                  <a:srgbClr val="800000"/>
                </a:solidFill>
                <a:latin typeface="Verdana" panose="020B0604030504040204" pitchFamily="34" charset="0"/>
              </a:rPr>
              <a:t>" height=500 width=500&gt;</a:t>
            </a:r>
            <a:r>
              <a:rPr lang="zh-CN" altLang="en-US" sz="1400" dirty="0">
                <a:solidFill>
                  <a:srgbClr val="800000"/>
                </a:solidFill>
                <a:latin typeface="Verdana" panose="020B0604030504040204" pitchFamily="34" charset="0"/>
              </a:rPr>
              <a:t>您的浏览器不支持 </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a:t>
            </a:r>
            <a:r>
              <a:rPr lang="en-US" altLang="zh-CN" sz="1400" dirty="0">
                <a:solidFill>
                  <a:srgbClr val="800000"/>
                </a:solidFill>
                <a:latin typeface="Verdana" panose="020B0604030504040204" pitchFamily="34" charset="0"/>
              </a:rPr>
              <a:t>&lt;/canvas&gt;</a:t>
            </a:r>
          </a:p>
          <a:p>
            <a:pPr>
              <a:lnSpc>
                <a:spcPct val="100000"/>
              </a:lnSpc>
              <a:buNone/>
            </a:pPr>
            <a:r>
              <a:rPr lang="en-US" altLang="zh-CN" sz="1400" dirty="0">
                <a:solidFill>
                  <a:srgbClr val="800000"/>
                </a:solidFill>
                <a:latin typeface="Verdana" panose="020B0604030504040204" pitchFamily="34" charset="0"/>
              </a:rPr>
              <a:t>&lt;script type="text/</a:t>
            </a:r>
            <a:r>
              <a:rPr lang="en-US" altLang="zh-CN" sz="1400" dirty="0" err="1">
                <a:solidFill>
                  <a:srgbClr val="800000"/>
                </a:solidFill>
                <a:latin typeface="Verdana" panose="020B0604030504040204" pitchFamily="34" charset="0"/>
              </a:rPr>
              <a:t>javascript</a:t>
            </a:r>
            <a:r>
              <a:rPr lang="en-US" altLang="zh-CN" sz="1400" dirty="0">
                <a:solidFill>
                  <a:srgbClr val="800000"/>
                </a:solidFill>
                <a:latin typeface="Verdana" panose="020B0604030504040204" pitchFamily="34" charset="0"/>
              </a:rPr>
              <a:t>"&gt;</a:t>
            </a:r>
          </a:p>
          <a:p>
            <a:pPr>
              <a:lnSpc>
                <a:spcPct val="100000"/>
              </a:lnSpc>
              <a:buNone/>
            </a:pPr>
            <a:r>
              <a:rPr lang="en-US" altLang="zh-CN" sz="1400" dirty="0">
                <a:solidFill>
                  <a:srgbClr val="800000"/>
                </a:solidFill>
                <a:latin typeface="Verdana" panose="020B0604030504040204" pitchFamily="34" charset="0"/>
              </a:rPr>
              <a:t>function draw()</a:t>
            </a:r>
          </a:p>
          <a:p>
            <a:pPr>
              <a:lnSpc>
                <a:spcPct val="100000"/>
              </a:lnSpc>
              <a:buNone/>
            </a:pP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c=</a:t>
            </a:r>
            <a:r>
              <a:rPr lang="en-US" altLang="zh-CN" sz="1400" dirty="0" err="1">
                <a:solidFill>
                  <a:srgbClr val="800000"/>
                </a:solidFill>
                <a:latin typeface="Verdana" panose="020B0604030504040204" pitchFamily="34" charset="0"/>
              </a:rPr>
              <a:t>document.getElementById</a:t>
            </a:r>
            <a:r>
              <a:rPr lang="en-US" altLang="zh-CN" sz="1400" dirty="0">
                <a:solidFill>
                  <a:srgbClr val="800000"/>
                </a:solidFill>
                <a:latin typeface="Verdana" panose="020B0604030504040204" pitchFamily="34" charset="0"/>
              </a:rPr>
              <a:t>("</a:t>
            </a:r>
            <a:r>
              <a:rPr lang="en-US" altLang="zh-CN" sz="1400" dirty="0" err="1">
                <a:solidFill>
                  <a:srgbClr val="800000"/>
                </a:solidFill>
                <a:latin typeface="Verdana" panose="020B0604030504040204" pitchFamily="34" charset="0"/>
              </a:rPr>
              <a:t>myCanvas</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获取网页中的</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对象</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a:t>
            </a:r>
            <a:r>
              <a:rPr lang="en-US" altLang="zh-CN" sz="1400" dirty="0">
                <a:solidFill>
                  <a:srgbClr val="800000"/>
                </a:solidFill>
                <a:latin typeface="Verdana" panose="020B0604030504040204" pitchFamily="34" charset="0"/>
              </a:rPr>
              <a:t>=</a:t>
            </a:r>
            <a:r>
              <a:rPr lang="en-US" altLang="zh-CN" sz="1400" dirty="0" err="1">
                <a:solidFill>
                  <a:srgbClr val="800000"/>
                </a:solidFill>
                <a:latin typeface="Verdana" panose="020B0604030504040204" pitchFamily="34" charset="0"/>
              </a:rPr>
              <a:t>c.getContext</a:t>
            </a:r>
            <a:r>
              <a:rPr lang="en-US" altLang="zh-CN" sz="1400" dirty="0">
                <a:solidFill>
                  <a:srgbClr val="800000"/>
                </a:solidFill>
                <a:latin typeface="Verdana" panose="020B0604030504040204" pitchFamily="34" charset="0"/>
              </a:rPr>
              <a:t>("2d");  //</a:t>
            </a:r>
            <a:r>
              <a:rPr lang="zh-CN" altLang="en-US" sz="1400" dirty="0">
                <a:solidFill>
                  <a:srgbClr val="800000"/>
                </a:solidFill>
                <a:latin typeface="Verdana" panose="020B0604030504040204" pitchFamily="34" charset="0"/>
              </a:rPr>
              <a:t>获取</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对象的上下文</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ctx.lineWidth</a:t>
            </a:r>
            <a:r>
              <a:rPr lang="en-US" altLang="zh-CN" sz="1400" dirty="0">
                <a:solidFill>
                  <a:srgbClr val="800000"/>
                </a:solidFill>
                <a:latin typeface="Verdana" panose="020B0604030504040204" pitchFamily="34" charset="0"/>
              </a:rPr>
              <a:t> = 10; </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ctx.strokeStyle</a:t>
            </a:r>
            <a:r>
              <a:rPr lang="en-US" altLang="zh-CN" sz="1400" dirty="0">
                <a:solidFill>
                  <a:srgbClr val="800000"/>
                </a:solidFill>
                <a:latin typeface="Verdana" panose="020B0604030504040204" pitchFamily="34" charset="0"/>
              </a:rPr>
              <a:t> = "red";</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ctx.beginPath</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开始绘图路径</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ctx.moveTo</a:t>
            </a:r>
            <a:r>
              <a:rPr lang="en-US" altLang="zh-CN" sz="1400" dirty="0">
                <a:solidFill>
                  <a:srgbClr val="800000"/>
                </a:solidFill>
                <a:latin typeface="Verdana" panose="020B0604030504040204" pitchFamily="34" charset="0"/>
              </a:rPr>
              <a:t>(65,65);  // </a:t>
            </a:r>
            <a:r>
              <a:rPr lang="zh-CN" altLang="en-US" sz="1400" dirty="0">
                <a:solidFill>
                  <a:srgbClr val="800000"/>
                </a:solidFill>
                <a:latin typeface="Verdana" panose="020B0604030504040204" pitchFamily="34" charset="0"/>
              </a:rPr>
              <a:t>将坐标移至直线起点</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ctx.lineTo</a:t>
            </a:r>
            <a:r>
              <a:rPr lang="en-US" altLang="zh-CN" sz="1400" dirty="0">
                <a:solidFill>
                  <a:srgbClr val="800000"/>
                </a:solidFill>
                <a:latin typeface="Verdana" panose="020B0604030504040204" pitchFamily="34" charset="0"/>
              </a:rPr>
              <a:t>(130,130); // </a:t>
            </a:r>
            <a:r>
              <a:rPr lang="zh-CN" altLang="en-US" sz="1400" dirty="0">
                <a:solidFill>
                  <a:srgbClr val="800000"/>
                </a:solidFill>
                <a:latin typeface="Verdana" panose="020B0604030504040204" pitchFamily="34" charset="0"/>
              </a:rPr>
              <a:t>绘制直线</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关闭绘图路径</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ctx.strokeStyle</a:t>
            </a:r>
            <a:r>
              <a:rPr lang="en-US" altLang="zh-CN" sz="1400" dirty="0">
                <a:solidFill>
                  <a:srgbClr val="800000"/>
                </a:solidFill>
                <a:latin typeface="Verdana" panose="020B0604030504040204" pitchFamily="34" charset="0"/>
              </a:rPr>
              <a:t> = "yellow";</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ctx.strokeRect</a:t>
            </a:r>
            <a:r>
              <a:rPr lang="en-US" altLang="zh-CN" sz="1400" dirty="0">
                <a:solidFill>
                  <a:srgbClr val="800000"/>
                </a:solidFill>
                <a:latin typeface="Verdana" panose="020B0604030504040204" pitchFamily="34" charset="0"/>
              </a:rPr>
              <a:t>(65,65, 65, 65);  </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ctx.strokeStyle</a:t>
            </a:r>
            <a:r>
              <a:rPr lang="en-US" altLang="zh-CN" sz="1400" dirty="0">
                <a:solidFill>
                  <a:srgbClr val="800000"/>
                </a:solidFill>
                <a:latin typeface="Verdana" panose="020B0604030504040204" pitchFamily="34" charset="0"/>
              </a:rPr>
              <a:t> = "blue";</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centerX</a:t>
            </a:r>
            <a:r>
              <a:rPr lang="en-US" altLang="zh-CN" sz="1400" dirty="0">
                <a:solidFill>
                  <a:srgbClr val="800000"/>
                </a:solidFill>
                <a:latin typeface="Verdana" panose="020B0604030504040204" pitchFamily="34" charset="0"/>
              </a:rPr>
              <a:t> =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centerY</a:t>
            </a:r>
            <a:r>
              <a:rPr lang="en-US" altLang="zh-CN" sz="1400" dirty="0">
                <a:solidFill>
                  <a:srgbClr val="800000"/>
                </a:solidFill>
                <a:latin typeface="Verdana" panose="020B0604030504040204" pitchFamily="34" charset="0"/>
              </a:rPr>
              <a:t> =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radius = 50;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startingAngle</a:t>
            </a:r>
            <a:r>
              <a:rPr lang="en-US" altLang="zh-CN" sz="1400" dirty="0">
                <a:solidFill>
                  <a:srgbClr val="800000"/>
                </a:solidFill>
                <a:latin typeface="Verdana" panose="020B0604030504040204" pitchFamily="34" charset="0"/>
              </a:rPr>
              <a:t> = 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endingAngle</a:t>
            </a:r>
            <a:r>
              <a:rPr lang="en-US" altLang="zh-CN" sz="1400" dirty="0">
                <a:solidFill>
                  <a:srgbClr val="800000"/>
                </a:solidFill>
                <a:latin typeface="Verdana" panose="020B0604030504040204" pitchFamily="34" charset="0"/>
              </a:rPr>
              <a:t> = 2 * </a:t>
            </a:r>
            <a:r>
              <a:rPr lang="en-US" altLang="zh-CN" sz="1400" dirty="0" err="1">
                <a:solidFill>
                  <a:srgbClr val="800000"/>
                </a:solidFill>
                <a:latin typeface="Verdana" panose="020B0604030504040204" pitchFamily="34" charset="0"/>
              </a:rPr>
              <a:t>Math.PI</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ctx.beginPath</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开始绘图路径</a:t>
            </a:r>
          </a:p>
          <a:p>
            <a:pPr>
              <a:lnSpc>
                <a:spcPct val="100000"/>
              </a:lnSpc>
              <a:buNone/>
            </a:pPr>
            <a:r>
              <a:rPr lang="zh-CN" altLang="en-US" sz="1400" dirty="0">
                <a:solidFill>
                  <a:srgbClr val="800000"/>
                </a:solidFill>
                <a:latin typeface="Verdana" panose="020B0604030504040204" pitchFamily="34" charset="0"/>
              </a:rPr>
              <a:t>  </a:t>
            </a:r>
            <a:r>
              <a:rPr lang="en-US" altLang="zh-CN" sz="1400" dirty="0">
                <a:solidFill>
                  <a:srgbClr val="800000"/>
                </a:solidFill>
                <a:latin typeface="Verdana" panose="020B0604030504040204" pitchFamily="34" charset="0"/>
              </a:rPr>
              <a:t>ctx.arc(</a:t>
            </a:r>
            <a:r>
              <a:rPr lang="en-US" altLang="zh-CN" sz="1400" dirty="0" err="1">
                <a:solidFill>
                  <a:srgbClr val="800000"/>
                </a:solidFill>
                <a:latin typeface="Verdana" panose="020B0604030504040204" pitchFamily="34" charset="0"/>
              </a:rPr>
              <a:t>centerX</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centerY</a:t>
            </a:r>
            <a:r>
              <a:rPr lang="en-US" altLang="zh-CN" sz="1400" dirty="0">
                <a:solidFill>
                  <a:srgbClr val="800000"/>
                </a:solidFill>
                <a:latin typeface="Verdana" panose="020B0604030504040204" pitchFamily="34" charset="0"/>
              </a:rPr>
              <a:t>, radius, </a:t>
            </a:r>
            <a:r>
              <a:rPr lang="en-US" altLang="zh-CN" sz="1400" dirty="0" err="1">
                <a:solidFill>
                  <a:srgbClr val="800000"/>
                </a:solidFill>
                <a:latin typeface="Verdana" panose="020B0604030504040204" pitchFamily="34" charset="0"/>
              </a:rPr>
              <a:t>startingAngle</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endingAngle</a:t>
            </a:r>
            <a:r>
              <a:rPr lang="en-US" altLang="zh-CN" sz="1400" dirty="0">
                <a:solidFill>
                  <a:srgbClr val="800000"/>
                </a:solidFill>
                <a:latin typeface="Verdana" panose="020B0604030504040204" pitchFamily="34" charset="0"/>
              </a:rPr>
              <a:t>, false); </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a:t>
            </a:r>
          </a:p>
          <a:p>
            <a:pPr>
              <a:lnSpc>
                <a:spcPct val="100000"/>
              </a:lnSpc>
              <a:buNone/>
            </a:pPr>
            <a:r>
              <a:rPr lang="en-US" altLang="zh-CN" sz="1400" dirty="0" err="1">
                <a:solidFill>
                  <a:srgbClr val="800000"/>
                </a:solidFill>
                <a:latin typeface="Verdana" panose="020B0604030504040204" pitchFamily="34" charset="0"/>
              </a:rPr>
              <a:t>window.addEventListener</a:t>
            </a:r>
            <a:r>
              <a:rPr lang="en-US" altLang="zh-CN" sz="1400" dirty="0">
                <a:solidFill>
                  <a:srgbClr val="800000"/>
                </a:solidFill>
                <a:latin typeface="Verdana" panose="020B0604030504040204" pitchFamily="34" charset="0"/>
              </a:rPr>
              <a:t>("load", draw, true);</a:t>
            </a:r>
          </a:p>
          <a:p>
            <a:pPr>
              <a:lnSpc>
                <a:spcPct val="100000"/>
              </a:lnSpc>
              <a:buNone/>
            </a:pPr>
            <a:r>
              <a:rPr lang="en-US" altLang="zh-CN" sz="1400" dirty="0">
                <a:solidFill>
                  <a:srgbClr val="800000"/>
                </a:solidFill>
                <a:latin typeface="Verdana" panose="020B0604030504040204" pitchFamily="34" charset="0"/>
              </a:rPr>
              <a:t>&lt;/script&gt;</a:t>
            </a:r>
            <a:endParaRPr lang="zh-CN" altLang="en-US" sz="1400" dirty="0">
              <a:solidFill>
                <a:srgbClr val="800000"/>
              </a:solidFill>
              <a:latin typeface="Verdana" panose="020B0604030504040204" pitchFamily="34" charset="0"/>
            </a:endParaRPr>
          </a:p>
          <a:p>
            <a:pPr>
              <a:lnSpc>
                <a:spcPct val="100000"/>
              </a:lnSpc>
            </a:pPr>
            <a:endParaRPr lang="zh-CN" altLang="en-US" sz="1400" dirty="0"/>
          </a:p>
        </p:txBody>
      </p:sp>
      <p:sp>
        <p:nvSpPr>
          <p:cNvPr id="3" name="标题 2"/>
          <p:cNvSpPr>
            <a:spLocks noGrp="1"/>
          </p:cNvSpPr>
          <p:nvPr>
            <p:ph type="title"/>
          </p:nvPr>
        </p:nvSpPr>
        <p:spPr/>
        <p:txBody>
          <a:bodyPr/>
          <a:lstStyle/>
          <a:p>
            <a:r>
              <a:rPr lang="en-US" altLang="zh-CN" dirty="0"/>
              <a:t>7.5.1 </a:t>
            </a:r>
            <a:r>
              <a:rPr lang="zh-CN" altLang="en-US" dirty="0"/>
              <a:t>绘制路径</a:t>
            </a:r>
          </a:p>
        </p:txBody>
      </p:sp>
    </p:spTree>
    <p:extLst>
      <p:ext uri="{BB962C8B-B14F-4D97-AF65-F5344CB8AC3E}">
        <p14:creationId xmlns:p14="http://schemas.microsoft.com/office/powerpoint/2010/main" val="1558660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669952" y="252761"/>
            <a:ext cx="8892480" cy="503782"/>
          </a:xfrm>
        </p:spPr>
        <p:txBody>
          <a:bodyPr/>
          <a:lstStyle/>
          <a:p>
            <a:pPr marL="0" indent="0">
              <a:buNone/>
            </a:pPr>
            <a:r>
              <a:rPr lang="zh-CN" altLang="zh-CN" sz="1800" dirty="0">
                <a:latin typeface="+mn-ea"/>
              </a:rPr>
              <a:t>【例</a:t>
            </a:r>
            <a:r>
              <a:rPr lang="en-US" altLang="zh-CN" sz="1800" dirty="0">
                <a:latin typeface="+mn-ea"/>
              </a:rPr>
              <a:t>7-1</a:t>
            </a:r>
            <a:r>
              <a:rPr lang="zh-CN" altLang="zh-CN" sz="1800" dirty="0">
                <a:latin typeface="+mn-ea"/>
              </a:rPr>
              <a:t>】下面是一个简单的路径绘制表情图的例子，其完整形代码</a:t>
            </a:r>
            <a:r>
              <a:rPr lang="zh-CN" altLang="en-US" sz="1800" dirty="0">
                <a:latin typeface="+mn-ea"/>
              </a:rPr>
              <a:t>及绘制图形</a:t>
            </a:r>
            <a:r>
              <a:rPr lang="zh-CN" altLang="zh-CN" sz="1800" dirty="0">
                <a:latin typeface="+mn-ea"/>
              </a:rPr>
              <a:t>如下</a:t>
            </a:r>
            <a:r>
              <a:rPr lang="zh-CN" altLang="en-US" sz="1800" dirty="0">
                <a:latin typeface="+mn-ea"/>
              </a:rPr>
              <a:t>：</a:t>
            </a:r>
            <a:endParaRPr kumimoji="1" lang="en-US" altLang="zh-CN" b="1" dirty="0" smtClean="0">
              <a:effectLst/>
              <a:latin typeface="+mn-ea"/>
            </a:endParaRPr>
          </a:p>
        </p:txBody>
      </p:sp>
      <p:sp>
        <p:nvSpPr>
          <p:cNvPr id="13315" name="AutoShape 4"/>
          <p:cNvSpPr>
            <a:spLocks noChangeArrowheads="1"/>
          </p:cNvSpPr>
          <p:nvPr/>
        </p:nvSpPr>
        <p:spPr bwMode="gray">
          <a:xfrm>
            <a:off x="841797" y="836712"/>
            <a:ext cx="5112568" cy="576064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000" dirty="0">
                <a:solidFill>
                  <a:schemeClr val="accent2"/>
                </a:solidFill>
                <a:latin typeface="Arial" panose="020B0604020202020204" pitchFamily="34" charset="0"/>
              </a:rPr>
              <a:t>&lt;!DOCTYPE html&gt;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&lt;html&gt;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&lt;head&gt;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&lt;meta charset="UTF-8"&gt;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&lt;style&gt;           #c1{	</a:t>
            </a:r>
            <a:r>
              <a:rPr kumimoji="1" lang="en-US" altLang="zh-CN" sz="1000" dirty="0" err="1">
                <a:solidFill>
                  <a:schemeClr val="accent2"/>
                </a:solidFill>
                <a:latin typeface="Arial" panose="020B0604020202020204" pitchFamily="34" charset="0"/>
              </a:rPr>
              <a:t>border:solid</a:t>
            </a:r>
            <a:r>
              <a:rPr kumimoji="1" lang="en-US" altLang="zh-CN" sz="1000" dirty="0">
                <a:solidFill>
                  <a:schemeClr val="accent2"/>
                </a:solidFill>
                <a:latin typeface="Arial" panose="020B0604020202020204" pitchFamily="34" charset="0"/>
              </a:rPr>
              <a:t> 1px ;           }      &lt;/style&gt;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&lt;/head&gt;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&lt;body&gt;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&lt;canvas id="c1" width="200" height="200"&gt;&lt;/canvas&gt;</a:t>
            </a:r>
          </a:p>
          <a:p>
            <a:pPr algn="l" eaLnBrk="1" hangingPunct="1"/>
            <a:r>
              <a:rPr kumimoji="1" lang="en-US" altLang="zh-CN" sz="1000" dirty="0">
                <a:solidFill>
                  <a:schemeClr val="accent2"/>
                </a:solidFill>
                <a:latin typeface="Arial" panose="020B0604020202020204" pitchFamily="34" charset="0"/>
              </a:rPr>
              <a:t>            &lt;script&gt;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var</a:t>
            </a:r>
            <a:r>
              <a:rPr kumimoji="1" lang="en-US" altLang="zh-CN" sz="1000" dirty="0">
                <a:solidFill>
                  <a:schemeClr val="accent2"/>
                </a:solidFill>
                <a:latin typeface="Arial" panose="020B0604020202020204" pitchFamily="34" charset="0"/>
              </a:rPr>
              <a:t> c1=</a:t>
            </a:r>
            <a:r>
              <a:rPr kumimoji="1" lang="en-US" altLang="zh-CN" sz="1000" dirty="0" err="1">
                <a:solidFill>
                  <a:schemeClr val="accent2"/>
                </a:solidFill>
                <a:latin typeface="Arial" panose="020B0604020202020204" pitchFamily="34" charset="0"/>
              </a:rPr>
              <a:t>document.getElementById</a:t>
            </a:r>
            <a:r>
              <a:rPr kumimoji="1" lang="en-US" altLang="zh-CN" sz="1000" dirty="0">
                <a:solidFill>
                  <a:schemeClr val="accent2"/>
                </a:solidFill>
                <a:latin typeface="Arial" panose="020B0604020202020204" pitchFamily="34" charset="0"/>
              </a:rPr>
              <a:t>("c1")</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var</a:t>
            </a:r>
            <a:r>
              <a:rPr kumimoji="1" lang="en-US" altLang="zh-CN" sz="1000" dirty="0">
                <a:solidFill>
                  <a:schemeClr val="accent2"/>
                </a:solidFill>
                <a:latin typeface="Arial" panose="020B0604020202020204" pitchFamily="34" charset="0"/>
              </a:rPr>
              <a:t> context=c1.getContext("2d")</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context.beginPath</a:t>
            </a:r>
            <a:r>
              <a:rPr kumimoji="1" lang="en-US" altLang="zh-CN" sz="1000" dirty="0">
                <a:solidFill>
                  <a:schemeClr val="accent2"/>
                </a:solidFill>
                <a:latin typeface="Arial" panose="020B0604020202020204" pitchFamily="34" charset="0"/>
              </a:rPr>
              <a:t>()         //</a:t>
            </a:r>
            <a:r>
              <a:rPr kumimoji="1" lang="zh-CN" altLang="zh-CN" sz="1000" dirty="0">
                <a:solidFill>
                  <a:schemeClr val="accent2"/>
                </a:solidFill>
                <a:latin typeface="Arial" panose="020B0604020202020204" pitchFamily="34" charset="0"/>
              </a:rPr>
              <a:t>绘制圆脸路径并填充</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context.fillStyle</a:t>
            </a:r>
            <a:r>
              <a:rPr kumimoji="1" lang="en-US" altLang="zh-CN" sz="1000" dirty="0">
                <a:solidFill>
                  <a:schemeClr val="accent2"/>
                </a:solidFill>
                <a:latin typeface="Arial" panose="020B0604020202020204" pitchFamily="34" charset="0"/>
              </a:rPr>
              <a:t>="#ff9900“</a:t>
            </a:r>
          </a:p>
          <a:p>
            <a:pPr algn="l" eaLnBrk="1" hangingPunct="1"/>
            <a:r>
              <a:rPr kumimoji="1" lang="en-US" altLang="zh-CN" sz="1000" dirty="0">
                <a:solidFill>
                  <a:schemeClr val="accent2"/>
                </a:solidFill>
                <a:latin typeface="Arial" panose="020B0604020202020204" pitchFamily="34" charset="0"/>
              </a:rPr>
              <a:t> 	context.arc(100,100,70,0,Math.PI*2)</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context.fill</a:t>
            </a:r>
            <a:r>
              <a:rPr kumimoji="1" lang="en-US" altLang="zh-CN" sz="1000" dirty="0">
                <a:solidFill>
                  <a:schemeClr val="accent2"/>
                </a:solidFill>
                <a:latin typeface="Arial" panose="020B0604020202020204" pitchFamily="34" charset="0"/>
              </a:rPr>
              <a:t>() 	//</a:t>
            </a:r>
            <a:r>
              <a:rPr kumimoji="1" lang="zh-CN" altLang="zh-CN" sz="1000" dirty="0">
                <a:solidFill>
                  <a:schemeClr val="accent2"/>
                </a:solidFill>
                <a:latin typeface="Arial" panose="020B0604020202020204" pitchFamily="34" charset="0"/>
              </a:rPr>
              <a:t>绘制眼睛并填充</a:t>
            </a:r>
            <a:endParaRPr kumimoji="1" lang="en-US"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context.beginPath</a:t>
            </a:r>
            <a:r>
              <a:rPr kumimoji="1" lang="en-US" altLang="zh-CN" sz="1000" dirty="0">
                <a:solidFill>
                  <a:schemeClr val="accent2"/>
                </a:solidFill>
                <a:latin typeface="Arial" panose="020B0604020202020204" pitchFamily="34" charset="0"/>
              </a:rPr>
              <a:t>()</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context.fillStyle</a:t>
            </a:r>
            <a:r>
              <a:rPr kumimoji="1" lang="en-US" altLang="zh-CN" sz="1000" dirty="0">
                <a:solidFill>
                  <a:schemeClr val="accent2"/>
                </a:solidFill>
                <a:latin typeface="Arial" panose="020B0604020202020204" pitchFamily="34" charset="0"/>
              </a:rPr>
              <a:t>="#000000"			</a:t>
            </a:r>
          </a:p>
          <a:p>
            <a:pPr algn="l" eaLnBrk="1" hangingPunct="1"/>
            <a:r>
              <a:rPr kumimoji="1" lang="en-US" altLang="zh-CN" sz="1000" dirty="0">
                <a:solidFill>
                  <a:schemeClr val="accent2"/>
                </a:solidFill>
                <a:latin typeface="Arial" panose="020B0604020202020204" pitchFamily="34" charset="0"/>
              </a:rPr>
              <a:t>	context.arc(70,100,10,0,Math.PI*2)</a:t>
            </a:r>
          </a:p>
          <a:p>
            <a:pPr algn="l" eaLnBrk="1" hangingPunct="1"/>
            <a:r>
              <a:rPr kumimoji="1" lang="en-US" altLang="zh-CN" sz="1000" dirty="0">
                <a:solidFill>
                  <a:schemeClr val="accent2"/>
                </a:solidFill>
                <a:latin typeface="Arial" panose="020B0604020202020204" pitchFamily="34" charset="0"/>
              </a:rPr>
              <a:t>	context.arc(130,100,10,0,Math.PI*2)</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context.fill</a:t>
            </a:r>
            <a:r>
              <a:rPr kumimoji="1" lang="en-US" altLang="zh-CN" sz="1000" dirty="0">
                <a:solidFill>
                  <a:schemeClr val="accent2"/>
                </a:solidFill>
                <a:latin typeface="Arial" panose="020B0604020202020204" pitchFamily="34" charset="0"/>
              </a:rPr>
              <a:t>()</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context.beginPath</a:t>
            </a:r>
            <a:r>
              <a:rPr kumimoji="1" lang="en-US" altLang="zh-CN" sz="1000" dirty="0">
                <a:solidFill>
                  <a:schemeClr val="accent2"/>
                </a:solidFill>
                <a:latin typeface="Arial" panose="020B0604020202020204" pitchFamily="34" charset="0"/>
              </a:rPr>
              <a:t>() 	//</a:t>
            </a:r>
            <a:r>
              <a:rPr kumimoji="1" lang="zh-CN" altLang="zh-CN" sz="1000" dirty="0">
                <a:solidFill>
                  <a:schemeClr val="accent2"/>
                </a:solidFill>
                <a:latin typeface="Arial" panose="020B0604020202020204" pitchFamily="34" charset="0"/>
              </a:rPr>
              <a:t>绘制眉毛并描边</a:t>
            </a:r>
            <a:endParaRPr kumimoji="1" lang="en-US"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context.strokeStyle</a:t>
            </a:r>
            <a:r>
              <a:rPr kumimoji="1" lang="en-US" altLang="zh-CN" sz="1000" dirty="0">
                <a:solidFill>
                  <a:schemeClr val="accent2"/>
                </a:solidFill>
                <a:latin typeface="Arial" panose="020B0604020202020204" pitchFamily="34" charset="0"/>
              </a:rPr>
              <a:t>="black“</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context.lineWidth</a:t>
            </a:r>
            <a:r>
              <a:rPr kumimoji="1" lang="en-US" altLang="zh-CN" sz="1000" dirty="0">
                <a:solidFill>
                  <a:schemeClr val="accent2"/>
                </a:solidFill>
                <a:latin typeface="Arial" panose="020B0604020202020204" pitchFamily="34" charset="0"/>
              </a:rPr>
              <a:t>=5          //</a:t>
            </a:r>
            <a:r>
              <a:rPr kumimoji="1" lang="zh-CN" altLang="zh-CN" sz="1000" dirty="0">
                <a:solidFill>
                  <a:schemeClr val="accent2"/>
                </a:solidFill>
                <a:latin typeface="Arial" panose="020B0604020202020204" pitchFamily="34" charset="0"/>
              </a:rPr>
              <a:t>描边线的宽度为</a:t>
            </a:r>
            <a:r>
              <a:rPr kumimoji="1" lang="en-US" altLang="zh-CN" sz="1000" dirty="0">
                <a:solidFill>
                  <a:schemeClr val="accent2"/>
                </a:solidFill>
                <a:latin typeface="Arial" panose="020B0604020202020204" pitchFamily="34" charset="0"/>
              </a:rPr>
              <a:t>5</a:t>
            </a:r>
            <a:r>
              <a:rPr kumimoji="1" lang="zh-CN" altLang="zh-CN" sz="1000" dirty="0">
                <a:solidFill>
                  <a:schemeClr val="accent2"/>
                </a:solidFill>
                <a:latin typeface="Arial" panose="020B0604020202020204" pitchFamily="34" charset="0"/>
              </a:rPr>
              <a:t>像素</a:t>
            </a:r>
            <a:endParaRPr kumimoji="1" lang="en-US"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context.moveTo</a:t>
            </a:r>
            <a:r>
              <a:rPr kumimoji="1" lang="en-US" altLang="zh-CN" sz="1000" dirty="0">
                <a:solidFill>
                  <a:schemeClr val="accent2"/>
                </a:solidFill>
                <a:latin typeface="Arial" panose="020B0604020202020204" pitchFamily="34" charset="0"/>
              </a:rPr>
              <a:t>(55,85)</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context.lineTo</a:t>
            </a:r>
            <a:r>
              <a:rPr kumimoji="1" lang="en-US" altLang="zh-CN" sz="1000" dirty="0">
                <a:solidFill>
                  <a:schemeClr val="accent2"/>
                </a:solidFill>
                <a:latin typeface="Arial" panose="020B0604020202020204" pitchFamily="34" charset="0"/>
              </a:rPr>
              <a:t>(80,75)</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context.moveTo</a:t>
            </a:r>
            <a:r>
              <a:rPr kumimoji="1" lang="en-US" altLang="zh-CN" sz="1000" dirty="0">
                <a:solidFill>
                  <a:schemeClr val="accent2"/>
                </a:solidFill>
                <a:latin typeface="Arial" panose="020B0604020202020204" pitchFamily="34" charset="0"/>
              </a:rPr>
              <a:t>(145,85)</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context.lineTo</a:t>
            </a:r>
            <a:r>
              <a:rPr kumimoji="1" lang="en-US" altLang="zh-CN" sz="1000" dirty="0">
                <a:solidFill>
                  <a:schemeClr val="accent2"/>
                </a:solidFill>
                <a:latin typeface="Arial" panose="020B0604020202020204" pitchFamily="34" charset="0"/>
              </a:rPr>
              <a:t>(120,75)</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context.stroke</a:t>
            </a:r>
            <a:r>
              <a:rPr kumimoji="1" lang="en-US" altLang="zh-CN" sz="1000" dirty="0">
                <a:solidFill>
                  <a:schemeClr val="accent2"/>
                </a:solidFill>
                <a:latin typeface="Arial" panose="020B0604020202020204" pitchFamily="34" charset="0"/>
              </a:rPr>
              <a:t>()</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context.beginPath</a:t>
            </a:r>
            <a:r>
              <a:rPr kumimoji="1" lang="en-US" altLang="zh-CN" sz="1000" dirty="0">
                <a:solidFill>
                  <a:schemeClr val="accent2"/>
                </a:solidFill>
                <a:latin typeface="Arial" panose="020B0604020202020204" pitchFamily="34" charset="0"/>
              </a:rPr>
              <a:t>() 	//</a:t>
            </a:r>
            <a:r>
              <a:rPr kumimoji="1" lang="zh-CN" altLang="zh-CN" sz="1000" dirty="0">
                <a:solidFill>
                  <a:schemeClr val="accent2"/>
                </a:solidFill>
                <a:latin typeface="Arial" panose="020B0604020202020204" pitchFamily="34" charset="0"/>
              </a:rPr>
              <a:t>绘制嘴巴并填充</a:t>
            </a:r>
            <a:endParaRPr kumimoji="1" lang="en-US"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context.moveTo</a:t>
            </a:r>
            <a:r>
              <a:rPr kumimoji="1" lang="en-US" altLang="zh-CN" sz="1000" dirty="0">
                <a:solidFill>
                  <a:schemeClr val="accent2"/>
                </a:solidFill>
                <a:latin typeface="Arial" panose="020B0604020202020204" pitchFamily="34" charset="0"/>
              </a:rPr>
              <a:t>(130,125)</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context.lineTo</a:t>
            </a:r>
            <a:r>
              <a:rPr kumimoji="1" lang="en-US" altLang="zh-CN" sz="1000" dirty="0">
                <a:solidFill>
                  <a:schemeClr val="accent2"/>
                </a:solidFill>
                <a:latin typeface="Arial" panose="020B0604020202020204" pitchFamily="34" charset="0"/>
              </a:rPr>
              <a:t>(70,125)</a:t>
            </a:r>
          </a:p>
          <a:p>
            <a:pPr algn="l" eaLnBrk="1" hangingPunct="1"/>
            <a:r>
              <a:rPr kumimoji="1" lang="en-US" altLang="zh-CN" sz="1000" dirty="0">
                <a:solidFill>
                  <a:schemeClr val="accent2"/>
                </a:solidFill>
                <a:latin typeface="Arial" panose="020B0604020202020204" pitchFamily="34" charset="0"/>
              </a:rPr>
              <a:t>	context.arc(100,125,30,0,Math.PI)</a:t>
            </a:r>
          </a:p>
          <a:p>
            <a:pPr algn="l" eaLnBrk="1" hangingPunct="1"/>
            <a:r>
              <a:rPr kumimoji="1" lang="en-US" altLang="zh-CN" sz="1000" dirty="0">
                <a:solidFill>
                  <a:schemeClr val="accent2"/>
                </a:solidFill>
                <a:latin typeface="Arial" panose="020B0604020202020204" pitchFamily="34" charset="0"/>
              </a:rPr>
              <a:t>	</a:t>
            </a:r>
            <a:r>
              <a:rPr kumimoji="1" lang="en-US" altLang="zh-CN" sz="1000" dirty="0" err="1">
                <a:solidFill>
                  <a:schemeClr val="accent2"/>
                </a:solidFill>
                <a:latin typeface="Arial" panose="020B0604020202020204" pitchFamily="34" charset="0"/>
              </a:rPr>
              <a:t>context.fill</a:t>
            </a:r>
            <a:r>
              <a:rPr kumimoji="1" lang="en-US" altLang="zh-CN" sz="1000" dirty="0">
                <a:solidFill>
                  <a:schemeClr val="accent2"/>
                </a:solidFill>
                <a:latin typeface="Arial" panose="020B0604020202020204" pitchFamily="34" charset="0"/>
              </a:rPr>
              <a:t>()			</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         &lt;/script&gt;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&lt;/body&gt;</a:t>
            </a:r>
            <a:endParaRPr kumimoji="1" lang="zh-CN" altLang="zh-CN" sz="1000" dirty="0">
              <a:solidFill>
                <a:schemeClr val="accent2"/>
              </a:solidFill>
              <a:latin typeface="Arial" panose="020B0604020202020204" pitchFamily="34" charset="0"/>
            </a:endParaRPr>
          </a:p>
          <a:p>
            <a:pPr algn="l" eaLnBrk="1" hangingPunct="1"/>
            <a:r>
              <a:rPr kumimoji="1" lang="en-US" altLang="zh-CN" sz="1000" dirty="0">
                <a:solidFill>
                  <a:schemeClr val="accent2"/>
                </a:solidFill>
                <a:latin typeface="Arial" panose="020B0604020202020204" pitchFamily="34" charset="0"/>
              </a:rPr>
              <a:t>&lt;/html</a:t>
            </a:r>
            <a:r>
              <a:rPr kumimoji="1" lang="en-US" altLang="zh-CN" sz="1000" dirty="0" smtClean="0">
                <a:solidFill>
                  <a:schemeClr val="accent2"/>
                </a:solidFill>
                <a:latin typeface="Arial" panose="020B0604020202020204" pitchFamily="34" charset="0"/>
              </a:rPr>
              <a:t>&gt;</a:t>
            </a:r>
            <a:endParaRPr kumimoji="1" lang="en-US" altLang="zh-CN" sz="1000" dirty="0">
              <a:solidFill>
                <a:schemeClr val="accent2"/>
              </a:solidFill>
              <a:latin typeface="Arial" panose="020B0604020202020204" pitchFamily="34" charset="0"/>
            </a:endParaRPr>
          </a:p>
        </p:txBody>
      </p:sp>
      <p:pic>
        <p:nvPicPr>
          <p:cNvPr id="1331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345" y="981075"/>
            <a:ext cx="195262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矩形 1"/>
          <p:cNvSpPr>
            <a:spLocks noChangeArrowheads="1"/>
          </p:cNvSpPr>
          <p:nvPr/>
        </p:nvSpPr>
        <p:spPr bwMode="auto">
          <a:xfrm>
            <a:off x="6674645" y="3141664"/>
            <a:ext cx="38877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lang="zh-CN" altLang="zh-CN" sz="1600" dirty="0">
                <a:solidFill>
                  <a:srgbClr val="960096"/>
                </a:solidFill>
              </a:rPr>
              <a:t>这段代码先获取</a:t>
            </a:r>
            <a:r>
              <a:rPr lang="en-US" altLang="zh-CN" sz="1600" dirty="0">
                <a:solidFill>
                  <a:srgbClr val="960096"/>
                </a:solidFill>
              </a:rPr>
              <a:t>Canvas</a:t>
            </a:r>
            <a:r>
              <a:rPr lang="zh-CN" altLang="zh-CN" sz="1600" dirty="0">
                <a:solidFill>
                  <a:srgbClr val="960096"/>
                </a:solidFill>
              </a:rPr>
              <a:t>及其绘制环境</a:t>
            </a:r>
            <a:r>
              <a:rPr lang="en-US" altLang="zh-CN" sz="1600" dirty="0">
                <a:solidFill>
                  <a:srgbClr val="960096"/>
                </a:solidFill>
              </a:rPr>
              <a:t>context</a:t>
            </a:r>
            <a:r>
              <a:rPr lang="zh-CN" altLang="zh-CN" sz="1600" dirty="0">
                <a:solidFill>
                  <a:srgbClr val="960096"/>
                </a:solidFill>
              </a:rPr>
              <a:t>，通过</a:t>
            </a:r>
            <a:r>
              <a:rPr lang="en-US" altLang="zh-CN" sz="1600" dirty="0" err="1">
                <a:solidFill>
                  <a:srgbClr val="960096"/>
                </a:solidFill>
              </a:rPr>
              <a:t>beganPath</a:t>
            </a:r>
            <a:r>
              <a:rPr lang="en-US" altLang="zh-CN" sz="1600" dirty="0">
                <a:solidFill>
                  <a:srgbClr val="960096"/>
                </a:solidFill>
              </a:rPr>
              <a:t>()</a:t>
            </a:r>
            <a:r>
              <a:rPr lang="zh-CN" altLang="zh-CN" sz="1600" dirty="0">
                <a:solidFill>
                  <a:srgbClr val="960096"/>
                </a:solidFill>
              </a:rPr>
              <a:t>将表情分为脸型、眼睛、眉毛、嘴巴四个路径分别进行填充或描边。</a:t>
            </a:r>
            <a:endParaRPr lang="en-US" altLang="zh-CN" sz="1600" dirty="0">
              <a:solidFill>
                <a:srgbClr val="960096"/>
              </a:solidFill>
            </a:endParaRPr>
          </a:p>
          <a:p>
            <a:pPr algn="l" eaLnBrk="1" hangingPunct="1"/>
            <a:r>
              <a:rPr lang="zh-CN" altLang="zh-CN" sz="1600" dirty="0">
                <a:solidFill>
                  <a:srgbClr val="960096"/>
                </a:solidFill>
              </a:rPr>
              <a:t>绘制过程中代码语句的顺序并不是固定不变的，如脸型部分的</a:t>
            </a:r>
            <a:r>
              <a:rPr lang="en-US" altLang="zh-CN" sz="1600" dirty="0">
                <a:solidFill>
                  <a:srgbClr val="960096"/>
                </a:solidFill>
              </a:rPr>
              <a:t>4</a:t>
            </a:r>
            <a:r>
              <a:rPr lang="zh-CN" altLang="zh-CN" sz="1600" dirty="0">
                <a:solidFill>
                  <a:srgbClr val="960096"/>
                </a:solidFill>
              </a:rPr>
              <a:t>个语句中的</a:t>
            </a:r>
            <a:r>
              <a:rPr lang="en-US" altLang="zh-CN" sz="1600" dirty="0" err="1">
                <a:solidFill>
                  <a:srgbClr val="960096"/>
                </a:solidFill>
              </a:rPr>
              <a:t>context.fillStyle</a:t>
            </a:r>
            <a:r>
              <a:rPr lang="en-US" altLang="zh-CN" sz="1600" dirty="0">
                <a:solidFill>
                  <a:srgbClr val="960096"/>
                </a:solidFill>
              </a:rPr>
              <a:t>="#ff9900"</a:t>
            </a:r>
            <a:r>
              <a:rPr lang="zh-CN" altLang="zh-CN" sz="1600" dirty="0">
                <a:solidFill>
                  <a:srgbClr val="960096"/>
                </a:solidFill>
              </a:rPr>
              <a:t>可以放在</a:t>
            </a:r>
            <a:r>
              <a:rPr lang="en-US" altLang="zh-CN" sz="1600" dirty="0" err="1">
                <a:solidFill>
                  <a:srgbClr val="960096"/>
                </a:solidFill>
              </a:rPr>
              <a:t>context.fill</a:t>
            </a:r>
            <a:r>
              <a:rPr lang="en-US" altLang="zh-CN" sz="1600" dirty="0">
                <a:solidFill>
                  <a:srgbClr val="960096"/>
                </a:solidFill>
              </a:rPr>
              <a:t>()</a:t>
            </a:r>
            <a:r>
              <a:rPr lang="zh-CN" altLang="zh-CN" sz="1600" dirty="0">
                <a:solidFill>
                  <a:srgbClr val="960096"/>
                </a:solidFill>
              </a:rPr>
              <a:t>之前的任意位置而不会影响绘制的图像。</a:t>
            </a:r>
            <a:endParaRPr lang="en-US" altLang="zh-CN" sz="1600" dirty="0">
              <a:solidFill>
                <a:srgbClr val="960096"/>
              </a:solidFill>
            </a:endParaRPr>
          </a:p>
          <a:p>
            <a:pPr algn="l" eaLnBrk="1" hangingPunct="1"/>
            <a:endParaRPr lang="zh-CN" altLang="zh-CN" sz="1600" dirty="0">
              <a:solidFill>
                <a:srgbClr val="960096"/>
              </a:solidFill>
            </a:endParaRPr>
          </a:p>
        </p:txBody>
      </p:sp>
    </p:spTree>
    <p:extLst>
      <p:ext uri="{BB962C8B-B14F-4D97-AF65-F5344CB8AC3E}">
        <p14:creationId xmlns:p14="http://schemas.microsoft.com/office/powerpoint/2010/main" val="173649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69" y="228600"/>
            <a:ext cx="8738618" cy="458788"/>
          </a:xfrm>
        </p:spPr>
        <p:txBody>
          <a:bodyPr/>
          <a:lstStyle/>
          <a:p>
            <a:pPr eaLnBrk="1" hangingPunct="1">
              <a:defRPr/>
            </a:pPr>
            <a:r>
              <a:rPr lang="en-US" altLang="zh-CN" dirty="0" smtClean="0">
                <a:effectLst/>
                <a:latin typeface="+mn-ea"/>
                <a:ea typeface="+mn-ea"/>
              </a:rPr>
              <a:t>7.5</a:t>
            </a:r>
            <a:r>
              <a:rPr lang="zh-CN" altLang="zh-CN" dirty="0" smtClean="0">
                <a:effectLst/>
                <a:latin typeface="+mn-ea"/>
                <a:ea typeface="+mn-ea"/>
              </a:rPr>
              <a:t>绘图</a:t>
            </a:r>
            <a:r>
              <a:rPr lang="en-US" altLang="zh-CN" dirty="0" smtClean="0">
                <a:effectLst/>
                <a:latin typeface="+mn-ea"/>
                <a:ea typeface="+mn-ea"/>
              </a:rPr>
              <a:t>API</a:t>
            </a:r>
            <a:endParaRPr lang="zh-CN" altLang="en-US" dirty="0" smtClean="0">
              <a:latin typeface="+mn-ea"/>
              <a:ea typeface="+mn-ea"/>
            </a:endParaRPr>
          </a:p>
        </p:txBody>
      </p:sp>
      <p:sp>
        <p:nvSpPr>
          <p:cNvPr id="33797" name="Rectangle 5"/>
          <p:cNvSpPr>
            <a:spLocks noGrp="1" noChangeArrowheads="1"/>
          </p:cNvSpPr>
          <p:nvPr>
            <p:ph type="body" idx="1"/>
          </p:nvPr>
        </p:nvSpPr>
        <p:spPr>
          <a:xfrm>
            <a:off x="1417861" y="765176"/>
            <a:ext cx="9252520" cy="5484813"/>
          </a:xfrm>
        </p:spPr>
        <p:txBody>
          <a:bodyPr/>
          <a:lstStyle/>
          <a:p>
            <a:pPr marL="0" indent="0">
              <a:buNone/>
              <a:defRPr/>
            </a:pPr>
            <a:r>
              <a:rPr kumimoji="1" lang="en-US" altLang="zh-CN" b="1" dirty="0" smtClean="0">
                <a:solidFill>
                  <a:schemeClr val="accent1"/>
                </a:solidFill>
                <a:latin typeface="+mn-ea"/>
              </a:rPr>
              <a:t>7.5.2 </a:t>
            </a:r>
            <a:r>
              <a:rPr kumimoji="1" lang="zh-CN" altLang="zh-CN" b="1" dirty="0" smtClean="0">
                <a:solidFill>
                  <a:schemeClr val="accent1"/>
                </a:solidFill>
                <a:latin typeface="+mn-ea"/>
              </a:rPr>
              <a:t>渐变色的使用</a:t>
            </a:r>
          </a:p>
          <a:p>
            <a:pPr marL="0" indent="0">
              <a:defRPr/>
            </a:pPr>
            <a:r>
              <a:rPr lang="en-US" altLang="zh-CN" dirty="0">
                <a:latin typeface="+mn-ea"/>
              </a:rPr>
              <a:t>CanvasGradient</a:t>
            </a:r>
            <a:r>
              <a:rPr lang="zh-CN" altLang="en-US" dirty="0">
                <a:latin typeface="+mn-ea"/>
              </a:rPr>
              <a:t>是用于定义画布中的一个渐变颜色的对象。如果要使用渐变颜色，首先需要创建一个</a:t>
            </a:r>
            <a:r>
              <a:rPr lang="en-US" altLang="zh-CN" dirty="0">
                <a:latin typeface="+mn-ea"/>
              </a:rPr>
              <a:t>CanvasGradient</a:t>
            </a:r>
            <a:r>
              <a:rPr lang="zh-CN" altLang="en-US" dirty="0">
                <a:latin typeface="+mn-ea"/>
              </a:rPr>
              <a:t>对象。可以通过下面</a:t>
            </a:r>
            <a:r>
              <a:rPr lang="en-US" altLang="zh-CN" dirty="0">
                <a:latin typeface="+mn-ea"/>
              </a:rPr>
              <a:t>2</a:t>
            </a:r>
            <a:r>
              <a:rPr lang="zh-CN" altLang="en-US" dirty="0">
                <a:latin typeface="+mn-ea"/>
              </a:rPr>
              <a:t>种方法创建</a:t>
            </a:r>
            <a:r>
              <a:rPr lang="en-US" altLang="zh-CN" dirty="0">
                <a:latin typeface="+mn-ea"/>
              </a:rPr>
              <a:t>CanvasGradient</a:t>
            </a:r>
            <a:r>
              <a:rPr lang="zh-CN" altLang="en-US" dirty="0">
                <a:latin typeface="+mn-ea"/>
              </a:rPr>
              <a:t>对象</a:t>
            </a:r>
            <a:r>
              <a:rPr lang="zh-CN" altLang="en-US" dirty="0" smtClean="0">
                <a:latin typeface="+mn-ea"/>
              </a:rPr>
              <a:t>：</a:t>
            </a:r>
            <a:endParaRPr lang="en-US" altLang="zh-CN" dirty="0" smtClean="0">
              <a:effectLst/>
              <a:latin typeface="+mn-ea"/>
            </a:endParaRPr>
          </a:p>
          <a:p>
            <a:pPr marL="0" indent="0">
              <a:defRPr/>
            </a:pPr>
            <a:r>
              <a:rPr lang="zh-CN" altLang="zh-CN" dirty="0" smtClean="0">
                <a:effectLst/>
                <a:latin typeface="+mn-ea"/>
              </a:rPr>
              <a:t>渐变颜色分为线性渐变和径向渐变两种方式。</a:t>
            </a:r>
            <a:endParaRPr lang="en-US" altLang="zh-CN" dirty="0" smtClean="0">
              <a:effectLst/>
              <a:latin typeface="+mn-ea"/>
            </a:endParaRPr>
          </a:p>
          <a:p>
            <a:pPr marL="0" indent="0">
              <a:defRPr/>
            </a:pPr>
            <a:r>
              <a:rPr lang="zh-CN" altLang="zh-CN" dirty="0" smtClean="0">
                <a:effectLst/>
                <a:latin typeface="+mn-ea"/>
              </a:rPr>
              <a:t>线性渐变是以直线为轴线从起点向终点渐变色，使用</a:t>
            </a:r>
            <a:r>
              <a:rPr lang="en-US" altLang="zh-CN" dirty="0" err="1" smtClean="0">
                <a:solidFill>
                  <a:srgbClr val="FF0000"/>
                </a:solidFill>
                <a:effectLst/>
                <a:latin typeface="+mn-ea"/>
              </a:rPr>
              <a:t>context.createLinearGradient</a:t>
            </a:r>
            <a:r>
              <a:rPr lang="en-US" altLang="zh-CN" dirty="0" smtClean="0">
                <a:solidFill>
                  <a:srgbClr val="FF0000"/>
                </a:solidFill>
                <a:effectLst/>
                <a:latin typeface="+mn-ea"/>
              </a:rPr>
              <a:t>(x0,y0,x1,y1)</a:t>
            </a:r>
            <a:r>
              <a:rPr lang="zh-CN" altLang="zh-CN" dirty="0" smtClean="0">
                <a:effectLst/>
                <a:latin typeface="+mn-ea"/>
              </a:rPr>
              <a:t>方法可以创建一个从</a:t>
            </a:r>
            <a:r>
              <a:rPr lang="en-US" altLang="zh-CN" dirty="0" smtClean="0">
                <a:effectLst/>
                <a:latin typeface="+mn-ea"/>
              </a:rPr>
              <a:t>(x0,y0)</a:t>
            </a:r>
            <a:r>
              <a:rPr lang="zh-CN" altLang="zh-CN" dirty="0" smtClean="0">
                <a:effectLst/>
                <a:latin typeface="+mn-ea"/>
              </a:rPr>
              <a:t>到</a:t>
            </a:r>
            <a:r>
              <a:rPr lang="en-US" altLang="zh-CN" dirty="0" smtClean="0">
                <a:effectLst/>
                <a:latin typeface="+mn-ea"/>
              </a:rPr>
              <a:t>(x1,y1)</a:t>
            </a:r>
            <a:r>
              <a:rPr lang="zh-CN" altLang="zh-CN" dirty="0" smtClean="0">
                <a:effectLst/>
                <a:latin typeface="+mn-ea"/>
              </a:rPr>
              <a:t>的直线渐变色。</a:t>
            </a:r>
            <a:endParaRPr lang="en-US" altLang="zh-CN" dirty="0" smtClean="0">
              <a:effectLst/>
              <a:latin typeface="+mn-ea"/>
            </a:endParaRPr>
          </a:p>
          <a:p>
            <a:pPr marL="0" indent="0">
              <a:defRPr/>
            </a:pPr>
            <a:r>
              <a:rPr lang="zh-CN" altLang="zh-CN" dirty="0" smtClean="0">
                <a:effectLst/>
                <a:latin typeface="+mn-ea"/>
              </a:rPr>
              <a:t>径向渐变是从起点到终点进行环状渐变，使用</a:t>
            </a:r>
            <a:r>
              <a:rPr lang="en-US" altLang="zh-CN" dirty="0" err="1" smtClean="0">
                <a:solidFill>
                  <a:srgbClr val="FF0000"/>
                </a:solidFill>
                <a:effectLst/>
                <a:latin typeface="+mn-ea"/>
              </a:rPr>
              <a:t>context.createRadialGradient</a:t>
            </a:r>
            <a:r>
              <a:rPr lang="en-US" altLang="zh-CN" dirty="0" smtClean="0">
                <a:solidFill>
                  <a:srgbClr val="FF0000"/>
                </a:solidFill>
                <a:effectLst/>
                <a:latin typeface="+mn-ea"/>
              </a:rPr>
              <a:t>(x0,y0, r0,x1, y1,r1)</a:t>
            </a:r>
            <a:r>
              <a:rPr lang="zh-CN" altLang="zh-CN" dirty="0" smtClean="0">
                <a:effectLst/>
                <a:latin typeface="+mn-ea"/>
              </a:rPr>
              <a:t>方法可以创建两个圆之间的环状渐变。</a:t>
            </a:r>
            <a:endParaRPr lang="en-US" altLang="zh-CN" dirty="0" smtClean="0">
              <a:effectLst/>
              <a:latin typeface="+mn-ea"/>
            </a:endParaRPr>
          </a:p>
          <a:p>
            <a:pPr marL="0" indent="0">
              <a:defRPr/>
            </a:pPr>
            <a:endParaRPr lang="en-US" altLang="zh-CN" dirty="0">
              <a:latin typeface="+mn-ea"/>
            </a:endParaRPr>
          </a:p>
          <a:p>
            <a:pPr marL="0" indent="0">
              <a:defRPr/>
            </a:pPr>
            <a:r>
              <a:rPr lang="en-US" altLang="zh-CN" dirty="0" smtClean="0">
                <a:latin typeface="+mn-ea"/>
              </a:rPr>
              <a:t>fillStyle</a:t>
            </a:r>
            <a:r>
              <a:rPr lang="zh-CN" altLang="zh-CN" dirty="0">
                <a:latin typeface="+mn-ea"/>
              </a:rPr>
              <a:t>和</a:t>
            </a:r>
            <a:r>
              <a:rPr lang="en-US" altLang="zh-CN" dirty="0" err="1">
                <a:latin typeface="+mn-ea"/>
              </a:rPr>
              <a:t>strokeStyle</a:t>
            </a:r>
            <a:r>
              <a:rPr lang="zh-CN" altLang="zh-CN" dirty="0">
                <a:latin typeface="+mn-ea"/>
              </a:rPr>
              <a:t>属性都可以使用渐变颜色。</a:t>
            </a:r>
          </a:p>
          <a:p>
            <a:pPr marL="0" indent="0">
              <a:defRPr/>
            </a:pPr>
            <a:endParaRPr lang="zh-CN" altLang="zh-CN" dirty="0" smtClean="0">
              <a:effectLst/>
              <a:latin typeface="+mn-ea"/>
            </a:endParaRPr>
          </a:p>
        </p:txBody>
      </p:sp>
    </p:spTree>
    <p:extLst>
      <p:ext uri="{BB962C8B-B14F-4D97-AF65-F5344CB8AC3E}">
        <p14:creationId xmlns:p14="http://schemas.microsoft.com/office/powerpoint/2010/main" val="18254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2041" y="1052736"/>
            <a:ext cx="10601349" cy="5112568"/>
          </a:xfrm>
        </p:spPr>
        <p:txBody>
          <a:bodyPr/>
          <a:lstStyle/>
          <a:p>
            <a:pPr>
              <a:lnSpc>
                <a:spcPct val="120000"/>
              </a:lnSpc>
            </a:pPr>
            <a:r>
              <a:rPr lang="zh-CN" altLang="en-US" dirty="0"/>
              <a:t>创建</a:t>
            </a:r>
            <a:r>
              <a:rPr lang="en-US" altLang="zh-CN" dirty="0"/>
              <a:t>CanvasGradient</a:t>
            </a:r>
            <a:r>
              <a:rPr lang="zh-CN" altLang="en-US" dirty="0"/>
              <a:t>对象后，还需要为其设置颜色基准，可以通过</a:t>
            </a:r>
            <a:r>
              <a:rPr lang="en-US" altLang="zh-CN" dirty="0"/>
              <a:t>CanvasGradient</a:t>
            </a:r>
            <a:r>
              <a:rPr lang="zh-CN" altLang="en-US" dirty="0"/>
              <a:t>对象的 </a:t>
            </a:r>
            <a:r>
              <a:rPr lang="en-US" altLang="zh-CN" dirty="0" err="1">
                <a:solidFill>
                  <a:srgbClr val="FF0000"/>
                </a:solidFill>
              </a:rPr>
              <a:t>addColorStop</a:t>
            </a:r>
            <a:r>
              <a:rPr lang="en-US" altLang="zh-CN" dirty="0">
                <a:solidFill>
                  <a:srgbClr val="FF0000"/>
                </a:solidFill>
              </a:rPr>
              <a:t>()</a:t>
            </a:r>
            <a:r>
              <a:rPr lang="zh-CN" altLang="en-US" dirty="0"/>
              <a:t>方法在渐变中的某一点添加一个颜色变化。渐变中其他点的颜色将以此为基准。</a:t>
            </a:r>
            <a:r>
              <a:rPr lang="en-US" altLang="zh-CN" dirty="0" err="1"/>
              <a:t>addColorStop</a:t>
            </a:r>
            <a:r>
              <a:rPr lang="en-US" altLang="zh-CN" dirty="0"/>
              <a:t>()</a:t>
            </a:r>
            <a:r>
              <a:rPr lang="zh-CN" altLang="en-US" dirty="0"/>
              <a:t>方法的语法如下：</a:t>
            </a:r>
          </a:p>
          <a:p>
            <a:pPr>
              <a:lnSpc>
                <a:spcPct val="120000"/>
              </a:lnSpc>
              <a:buNone/>
            </a:pPr>
            <a:r>
              <a:rPr lang="en-US" altLang="zh-CN" dirty="0" err="1">
                <a:solidFill>
                  <a:srgbClr val="800000"/>
                </a:solidFill>
                <a:latin typeface="Verdana" panose="020B0604030504040204" pitchFamily="34" charset="0"/>
              </a:rPr>
              <a:t>addColorStop</a:t>
            </a:r>
            <a:r>
              <a:rPr lang="en-US" altLang="zh-CN" dirty="0">
                <a:solidFill>
                  <a:srgbClr val="800000"/>
                </a:solidFill>
                <a:latin typeface="Verdana" panose="020B0604030504040204" pitchFamily="34" charset="0"/>
              </a:rPr>
              <a:t>(offset, color)</a:t>
            </a:r>
          </a:p>
          <a:p>
            <a:pPr>
              <a:lnSpc>
                <a:spcPct val="120000"/>
              </a:lnSpc>
            </a:pPr>
            <a:r>
              <a:rPr lang="zh-CN" altLang="en-US" dirty="0"/>
              <a:t>参数</a:t>
            </a:r>
            <a:r>
              <a:rPr lang="en-US" altLang="zh-CN" dirty="0"/>
              <a:t>offset</a:t>
            </a:r>
            <a:r>
              <a:rPr lang="zh-CN" altLang="en-US" dirty="0"/>
              <a:t>是一个范围在</a:t>
            </a:r>
            <a:r>
              <a:rPr lang="en-US" altLang="zh-CN" dirty="0"/>
              <a:t>0.0</a:t>
            </a:r>
            <a:r>
              <a:rPr lang="zh-CN" altLang="en-US" dirty="0"/>
              <a:t>到</a:t>
            </a:r>
            <a:r>
              <a:rPr lang="en-US" altLang="zh-CN" dirty="0"/>
              <a:t>1.0</a:t>
            </a:r>
            <a:r>
              <a:rPr lang="zh-CN" altLang="en-US" dirty="0"/>
              <a:t>之间的浮点值，表示渐变的开始点和结束点之间的一部分。</a:t>
            </a:r>
            <a:r>
              <a:rPr lang="en-US" altLang="zh-CN" dirty="0"/>
              <a:t>offset</a:t>
            </a:r>
            <a:r>
              <a:rPr lang="zh-CN" altLang="en-US" dirty="0"/>
              <a:t>为</a:t>
            </a:r>
            <a:r>
              <a:rPr lang="en-US" altLang="zh-CN" dirty="0"/>
              <a:t>0</a:t>
            </a:r>
            <a:r>
              <a:rPr lang="zh-CN" altLang="en-US" dirty="0"/>
              <a:t>对应开始点，</a:t>
            </a:r>
            <a:r>
              <a:rPr lang="en-US" altLang="zh-CN" dirty="0"/>
              <a:t>offset</a:t>
            </a:r>
            <a:r>
              <a:rPr lang="zh-CN" altLang="en-US" dirty="0"/>
              <a:t>为</a:t>
            </a:r>
            <a:r>
              <a:rPr lang="en-US" altLang="zh-CN" dirty="0"/>
              <a:t>1</a:t>
            </a:r>
            <a:r>
              <a:rPr lang="zh-CN" altLang="en-US" dirty="0"/>
              <a:t>对应结束点。</a:t>
            </a:r>
            <a:r>
              <a:rPr lang="en-US" altLang="zh-CN" dirty="0"/>
              <a:t>Color</a:t>
            </a:r>
            <a:r>
              <a:rPr lang="zh-CN" altLang="en-US" dirty="0"/>
              <a:t>指定</a:t>
            </a:r>
            <a:r>
              <a:rPr lang="en-US" altLang="zh-CN" dirty="0"/>
              <a:t>offset</a:t>
            </a:r>
            <a:r>
              <a:rPr lang="zh-CN" altLang="en-US" dirty="0"/>
              <a:t>显示的颜色。沿着渐变某一点的颜色是根据这个值以及任何其他的颜色色标来插值的。</a:t>
            </a:r>
          </a:p>
          <a:p>
            <a:pPr>
              <a:lnSpc>
                <a:spcPct val="120000"/>
              </a:lnSpc>
            </a:pPr>
            <a:endParaRPr lang="zh-CN" altLang="en-US" dirty="0"/>
          </a:p>
        </p:txBody>
      </p:sp>
      <p:sp>
        <p:nvSpPr>
          <p:cNvPr id="3" name="标题 2"/>
          <p:cNvSpPr>
            <a:spLocks noGrp="1"/>
          </p:cNvSpPr>
          <p:nvPr>
            <p:ph type="title"/>
          </p:nvPr>
        </p:nvSpPr>
        <p:spPr/>
        <p:txBody>
          <a:bodyPr/>
          <a:lstStyle/>
          <a:p>
            <a:r>
              <a:rPr lang="en-US" altLang="zh-CN" dirty="0"/>
              <a:t>7.5.2 </a:t>
            </a:r>
            <a:r>
              <a:rPr lang="zh-CN" altLang="en-US" dirty="0"/>
              <a:t>渐变色的</a:t>
            </a:r>
            <a:r>
              <a:rPr lang="zh-CN" altLang="en-US" dirty="0" smtClean="0"/>
              <a:t>使用</a:t>
            </a:r>
            <a:endParaRPr lang="zh-CN" altLang="en-US" dirty="0"/>
          </a:p>
        </p:txBody>
      </p:sp>
    </p:spTree>
    <p:extLst>
      <p:ext uri="{BB962C8B-B14F-4D97-AF65-F5344CB8AC3E}">
        <p14:creationId xmlns:p14="http://schemas.microsoft.com/office/powerpoint/2010/main" val="3033670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buNone/>
            </a:pPr>
            <a:r>
              <a:rPr lang="en-US" altLang="zh-CN" sz="1800" dirty="0">
                <a:solidFill>
                  <a:srgbClr val="800000"/>
                </a:solidFill>
                <a:latin typeface="Verdana" panose="020B0604030504040204" pitchFamily="34" charset="0"/>
              </a:rPr>
              <a:t>&lt;canvas id="</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height=100 width=100&gt;</a:t>
            </a:r>
            <a:r>
              <a:rPr lang="zh-CN" altLang="en-US" sz="1800" dirty="0">
                <a:solidFill>
                  <a:srgbClr val="800000"/>
                </a:solidFill>
                <a:latin typeface="Verdana" panose="020B0604030504040204" pitchFamily="34" charset="0"/>
              </a:rPr>
              <a:t>您的浏览器不支持 </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a:t>
            </a:r>
            <a:r>
              <a:rPr lang="en-US" altLang="zh-CN" sz="1800" dirty="0">
                <a:solidFill>
                  <a:srgbClr val="800000"/>
                </a:solidFill>
                <a:latin typeface="Verdana" panose="020B0604030504040204" pitchFamily="34" charset="0"/>
              </a:rPr>
              <a:t>&lt;/canvas&gt;</a:t>
            </a:r>
          </a:p>
          <a:p>
            <a:pPr>
              <a:lnSpc>
                <a:spcPct val="100000"/>
              </a:lnSpc>
              <a:buNone/>
            </a:pPr>
            <a:r>
              <a:rPr lang="en-US" altLang="zh-CN" sz="1800" dirty="0">
                <a:solidFill>
                  <a:srgbClr val="800000"/>
                </a:solidFill>
                <a:latin typeface="Verdana" panose="020B0604030504040204" pitchFamily="34" charset="0"/>
              </a:rPr>
              <a:t>&lt;script type="text/</a:t>
            </a:r>
            <a:r>
              <a:rPr lang="en-US" altLang="zh-CN" sz="1800" dirty="0" err="1">
                <a:solidFill>
                  <a:srgbClr val="800000"/>
                </a:solidFill>
                <a:latin typeface="Verdana" panose="020B0604030504040204" pitchFamily="34" charset="0"/>
              </a:rPr>
              <a:t>javascript</a:t>
            </a:r>
            <a:r>
              <a:rPr lang="en-US" altLang="zh-CN" sz="1800" dirty="0">
                <a:solidFill>
                  <a:srgbClr val="800000"/>
                </a:solidFill>
                <a:latin typeface="Verdana" panose="020B0604030504040204" pitchFamily="34" charset="0"/>
              </a:rPr>
              <a:t>"&gt;</a:t>
            </a:r>
          </a:p>
          <a:p>
            <a:pPr>
              <a:lnSpc>
                <a:spcPct val="100000"/>
              </a:lnSpc>
              <a:buNone/>
            </a:pPr>
            <a:r>
              <a:rPr lang="en-US" altLang="zh-CN" sz="1800" dirty="0">
                <a:solidFill>
                  <a:srgbClr val="800000"/>
                </a:solidFill>
                <a:latin typeface="Verdana" panose="020B0604030504040204" pitchFamily="34" charset="0"/>
              </a:rPr>
              <a:t>function </a:t>
            </a:r>
            <a:r>
              <a:rPr lang="en-US" altLang="zh-CN" sz="1800" dirty="0" err="1">
                <a:solidFill>
                  <a:srgbClr val="800000"/>
                </a:solidFill>
                <a:latin typeface="Verdana" panose="020B0604030504040204" pitchFamily="34" charset="0"/>
              </a:rPr>
              <a:t>drawline</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c=</a:t>
            </a:r>
            <a:r>
              <a:rPr lang="en-US" altLang="zh-CN" sz="1800" dirty="0" err="1">
                <a:solidFill>
                  <a:srgbClr val="800000"/>
                </a:solidFill>
                <a:latin typeface="Verdana" panose="020B0604030504040204" pitchFamily="34" charset="0"/>
              </a:rPr>
              <a:t>document.getElementById</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获取网页中的</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对象</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c.getContext</a:t>
            </a:r>
            <a:r>
              <a:rPr lang="en-US" altLang="zh-CN" sz="1800" dirty="0">
                <a:solidFill>
                  <a:srgbClr val="800000"/>
                </a:solidFill>
                <a:latin typeface="Verdana" panose="020B0604030504040204" pitchFamily="34" charset="0"/>
              </a:rPr>
              <a:t>("2d");  //</a:t>
            </a:r>
            <a:r>
              <a:rPr lang="zh-CN" altLang="en-US" sz="1800" dirty="0">
                <a:solidFill>
                  <a:srgbClr val="800000"/>
                </a:solidFill>
                <a:latin typeface="Verdana" panose="020B0604030504040204" pitchFamily="34" charset="0"/>
              </a:rPr>
              <a:t>获取</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对象的上下文</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ctx.beginPath</a:t>
            </a: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开始绘图路径</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ctx.moveTo</a:t>
            </a:r>
            <a:r>
              <a:rPr lang="en-US" altLang="zh-CN" sz="1800" dirty="0">
                <a:solidFill>
                  <a:srgbClr val="800000"/>
                </a:solidFill>
                <a:latin typeface="Verdana" panose="020B0604030504040204" pitchFamily="34" charset="0"/>
              </a:rPr>
              <a:t>(10,10);  // </a:t>
            </a:r>
            <a:r>
              <a:rPr lang="zh-CN" altLang="en-US" sz="1800" dirty="0">
                <a:solidFill>
                  <a:srgbClr val="800000"/>
                </a:solidFill>
                <a:latin typeface="Verdana" panose="020B0604030504040204" pitchFamily="34" charset="0"/>
              </a:rPr>
              <a:t>将坐标移至直线起点</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ctx.lineTo</a:t>
            </a:r>
            <a:r>
              <a:rPr lang="en-US" altLang="zh-CN" sz="1800" dirty="0">
                <a:solidFill>
                  <a:srgbClr val="800000"/>
                </a:solidFill>
                <a:latin typeface="Verdana" panose="020B0604030504040204" pitchFamily="34" charset="0"/>
              </a:rPr>
              <a:t>(100,10); // </a:t>
            </a:r>
            <a:r>
              <a:rPr lang="zh-CN" altLang="en-US" sz="1800" dirty="0">
                <a:solidFill>
                  <a:srgbClr val="800000"/>
                </a:solidFill>
                <a:latin typeface="Verdana" panose="020B0604030504040204" pitchFamily="34" charset="0"/>
              </a:rPr>
              <a:t>绘制直线</a:t>
            </a:r>
          </a:p>
          <a:p>
            <a:pPr>
              <a:lnSpc>
                <a:spcPct val="100000"/>
              </a:lnSpc>
              <a:buNone/>
            </a:pPr>
            <a:r>
              <a:rPr lang="zh-CN" altLang="en-US" sz="1800" dirty="0">
                <a:solidFill>
                  <a:srgbClr val="800000"/>
                </a:solidFill>
                <a:latin typeface="Verdana" panose="020B0604030504040204" pitchFamily="34" charset="0"/>
              </a:rPr>
              <a:t>  </a:t>
            </a:r>
            <a:r>
              <a:rPr lang="en-US" altLang="zh-CN" sz="1800" dirty="0">
                <a:solidFill>
                  <a:srgbClr val="800000"/>
                </a:solidFill>
                <a:latin typeface="Verdana" panose="020B0604030504040204" pitchFamily="34" charset="0"/>
              </a:rPr>
              <a:t>// </a:t>
            </a:r>
            <a:r>
              <a:rPr lang="zh-CN" altLang="en-US" sz="1800" dirty="0">
                <a:solidFill>
                  <a:srgbClr val="800000"/>
                </a:solidFill>
                <a:latin typeface="Verdana" panose="020B0604030504040204" pitchFamily="34" charset="0"/>
              </a:rPr>
              <a:t>对角线上的渐变</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t>
            </a:r>
            <a:r>
              <a:rPr lang="en-US" altLang="zh-CN" sz="1800" dirty="0">
                <a:solidFill>
                  <a:srgbClr val="800000"/>
                </a:solidFill>
                <a:latin typeface="Verdana" panose="020B0604030504040204" pitchFamily="34" charset="0"/>
              </a:rPr>
              <a:t> = </a:t>
            </a:r>
            <a:r>
              <a:rPr lang="en-US" altLang="zh-CN" sz="1800" dirty="0" err="1">
                <a:solidFill>
                  <a:srgbClr val="800000"/>
                </a:solidFill>
                <a:latin typeface="Verdana" panose="020B0604030504040204" pitchFamily="34" charset="0"/>
              </a:rPr>
              <a:t>ctx.createLinearGradient</a:t>
            </a:r>
            <a:r>
              <a:rPr lang="en-US" altLang="zh-CN" sz="1800" dirty="0">
                <a:solidFill>
                  <a:srgbClr val="800000"/>
                </a:solidFill>
                <a:latin typeface="Verdana" panose="020B0604030504040204" pitchFamily="34" charset="0"/>
              </a:rPr>
              <a:t>(10,10, 100,10);</a:t>
            </a:r>
            <a:endParaRPr lang="zh-CN" altLang="en-US" sz="1800" dirty="0">
              <a:solidFill>
                <a:srgbClr val="800000"/>
              </a:solidFill>
              <a:latin typeface="Verdana" panose="020B0604030504040204" pitchFamily="34" charset="0"/>
            </a:endParaRP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Colordiagonal.addColorStop</a:t>
            </a:r>
            <a:r>
              <a:rPr lang="en-US" altLang="zh-CN" sz="1800" dirty="0">
                <a:solidFill>
                  <a:srgbClr val="800000"/>
                </a:solidFill>
                <a:latin typeface="Verdana" panose="020B0604030504040204" pitchFamily="34" charset="0"/>
              </a:rPr>
              <a:t>(0, "yellow");</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Colordiagonal.addColorStop</a:t>
            </a:r>
            <a:r>
              <a:rPr lang="en-US" altLang="zh-CN" sz="1800" dirty="0">
                <a:solidFill>
                  <a:srgbClr val="800000"/>
                </a:solidFill>
                <a:latin typeface="Verdana" panose="020B0604030504040204" pitchFamily="34" charset="0"/>
              </a:rPr>
              <a:t>(0.5, "blue");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Colordiagonal.addColorStop</a:t>
            </a:r>
            <a:r>
              <a:rPr lang="en-US" altLang="zh-CN" sz="1800" dirty="0">
                <a:solidFill>
                  <a:srgbClr val="800000"/>
                </a:solidFill>
                <a:latin typeface="Verdana" panose="020B0604030504040204" pitchFamily="34" charset="0"/>
              </a:rPr>
              <a:t>(1, "red");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ctx.lineWidth</a:t>
            </a:r>
            <a:r>
              <a:rPr lang="en-US" altLang="zh-CN" sz="1800" dirty="0">
                <a:solidFill>
                  <a:srgbClr val="800000"/>
                </a:solidFill>
                <a:latin typeface="Verdana" panose="020B0604030504040204" pitchFamily="34" charset="0"/>
              </a:rPr>
              <a:t> = 10;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ctx.strokeStyle</a:t>
            </a:r>
            <a:r>
              <a:rPr lang="en-US" altLang="zh-CN" sz="1800" dirty="0">
                <a:solidFill>
                  <a:srgbClr val="800000"/>
                </a:solidFill>
                <a:latin typeface="Verdana" panose="020B0604030504040204" pitchFamily="34" charset="0"/>
              </a:rPr>
              <a:t> = </a:t>
            </a:r>
            <a:r>
              <a:rPr lang="en-US" altLang="zh-CN" sz="1800" dirty="0" err="1">
                <a:solidFill>
                  <a:srgbClr val="800000"/>
                </a:solidFill>
                <a:latin typeface="Verdana" panose="020B0604030504040204" pitchFamily="34" charset="0"/>
              </a:rPr>
              <a:t>Colordiagonal</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ctx.stroke</a:t>
            </a:r>
            <a:r>
              <a:rPr lang="en-US" altLang="zh-CN" sz="1800" dirty="0">
                <a:solidFill>
                  <a:srgbClr val="800000"/>
                </a:solidFill>
                <a:latin typeface="Verdana" panose="020B0604030504040204" pitchFamily="34" charset="0"/>
              </a:rPr>
              <a:t>();</a:t>
            </a:r>
          </a:p>
          <a:p>
            <a:pPr>
              <a:lnSpc>
                <a:spcPct val="100000"/>
              </a:lnSpc>
              <a:buNone/>
            </a:pPr>
            <a:r>
              <a:rPr lang="en-US" altLang="zh-CN" sz="1800" dirty="0">
                <a:solidFill>
                  <a:srgbClr val="800000"/>
                </a:solidFill>
                <a:latin typeface="Verdana" panose="020B0604030504040204" pitchFamily="34" charset="0"/>
              </a:rPr>
              <a:t>}</a:t>
            </a:r>
          </a:p>
          <a:p>
            <a:pPr>
              <a:lnSpc>
                <a:spcPct val="100000"/>
              </a:lnSpc>
              <a:buNone/>
            </a:pPr>
            <a:r>
              <a:rPr lang="en-US" altLang="zh-CN" sz="1800" dirty="0" err="1">
                <a:solidFill>
                  <a:srgbClr val="800000"/>
                </a:solidFill>
                <a:latin typeface="Verdana" panose="020B0604030504040204" pitchFamily="34" charset="0"/>
              </a:rPr>
              <a:t>window.addEventListener</a:t>
            </a:r>
            <a:r>
              <a:rPr lang="en-US" altLang="zh-CN" sz="1800" dirty="0">
                <a:solidFill>
                  <a:srgbClr val="800000"/>
                </a:solidFill>
                <a:latin typeface="Verdana" panose="020B0604030504040204" pitchFamily="34" charset="0"/>
              </a:rPr>
              <a:t>("load", </a:t>
            </a:r>
            <a:r>
              <a:rPr lang="en-US" altLang="zh-CN" sz="1800" dirty="0" err="1">
                <a:solidFill>
                  <a:srgbClr val="800000"/>
                </a:solidFill>
                <a:latin typeface="Verdana" panose="020B0604030504040204" pitchFamily="34" charset="0"/>
              </a:rPr>
              <a:t>drawline</a:t>
            </a:r>
            <a:r>
              <a:rPr lang="en-US" altLang="zh-CN" sz="1800" dirty="0">
                <a:solidFill>
                  <a:srgbClr val="800000"/>
                </a:solidFill>
                <a:latin typeface="Verdana" panose="020B0604030504040204" pitchFamily="34" charset="0"/>
              </a:rPr>
              <a:t>, true);</a:t>
            </a:r>
          </a:p>
          <a:p>
            <a:pPr>
              <a:lnSpc>
                <a:spcPct val="100000"/>
              </a:lnSpc>
              <a:buNone/>
            </a:pPr>
            <a:r>
              <a:rPr lang="en-US" altLang="zh-CN" sz="1800" dirty="0">
                <a:solidFill>
                  <a:srgbClr val="800000"/>
                </a:solidFill>
                <a:latin typeface="Verdana" panose="020B0604030504040204" pitchFamily="34" charset="0"/>
              </a:rPr>
              <a:t>&lt;/script&gt; </a:t>
            </a:r>
            <a:endParaRPr lang="zh-CN" altLang="en-US" sz="1800" dirty="0">
              <a:solidFill>
                <a:srgbClr val="800000"/>
              </a:solidFill>
              <a:latin typeface="Verdana" panose="020B0604030504040204" pitchFamily="34" charset="0"/>
            </a:endParaRPr>
          </a:p>
          <a:p>
            <a:pPr>
              <a:lnSpc>
                <a:spcPct val="100000"/>
              </a:lnSpc>
            </a:pPr>
            <a:endParaRPr lang="zh-CN" altLang="en-US" sz="1800" dirty="0"/>
          </a:p>
        </p:txBody>
      </p:sp>
      <p:sp>
        <p:nvSpPr>
          <p:cNvPr id="3" name="标题 2"/>
          <p:cNvSpPr>
            <a:spLocks noGrp="1"/>
          </p:cNvSpPr>
          <p:nvPr>
            <p:ph type="title"/>
          </p:nvPr>
        </p:nvSpPr>
        <p:spPr/>
        <p:txBody>
          <a:bodyPr/>
          <a:lstStyle/>
          <a:p>
            <a:r>
              <a:rPr lang="en-US" altLang="zh-CN" dirty="0"/>
              <a:t>7.5.2 </a:t>
            </a:r>
            <a:r>
              <a:rPr lang="zh-CN" altLang="en-US" dirty="0"/>
              <a:t>渐变色的</a:t>
            </a:r>
            <a:r>
              <a:rPr lang="zh-CN" altLang="en-US" dirty="0" smtClean="0"/>
              <a:t>使用</a:t>
            </a:r>
            <a:endParaRPr lang="zh-CN" altLang="en-US" dirty="0"/>
          </a:p>
        </p:txBody>
      </p:sp>
    </p:spTree>
    <p:extLst>
      <p:ext uri="{BB962C8B-B14F-4D97-AF65-F5344CB8AC3E}">
        <p14:creationId xmlns:p14="http://schemas.microsoft.com/office/powerpoint/2010/main" val="4080792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使用黄、绿</a:t>
            </a:r>
            <a:r>
              <a:rPr lang="zh-CN" altLang="en-US" dirty="0" smtClean="0"/>
              <a:t>、红</a:t>
            </a:r>
            <a:r>
              <a:rPr lang="zh-CN" altLang="en-US" dirty="0"/>
              <a:t>的放射渐变颜色填充一个圆 </a:t>
            </a:r>
            <a:endParaRPr lang="en-US" altLang="zh-CN" dirty="0" smtClean="0"/>
          </a:p>
          <a:p>
            <a:pPr>
              <a:lnSpc>
                <a:spcPct val="100000"/>
              </a:lnSpc>
              <a:buNone/>
            </a:pPr>
            <a:r>
              <a:rPr lang="en-US" altLang="zh-CN" sz="1400" dirty="0">
                <a:solidFill>
                  <a:srgbClr val="800000"/>
                </a:solidFill>
                <a:latin typeface="Verdana" panose="020B0604030504040204" pitchFamily="34" charset="0"/>
              </a:rPr>
              <a:t>&lt;canvas id="</a:t>
            </a:r>
            <a:r>
              <a:rPr lang="en-US" altLang="zh-CN" sz="1400" dirty="0" err="1">
                <a:solidFill>
                  <a:srgbClr val="800000"/>
                </a:solidFill>
                <a:latin typeface="Verdana" panose="020B0604030504040204" pitchFamily="34" charset="0"/>
              </a:rPr>
              <a:t>myCanvas</a:t>
            </a:r>
            <a:r>
              <a:rPr lang="en-US" altLang="zh-CN" sz="1400" dirty="0">
                <a:solidFill>
                  <a:srgbClr val="800000"/>
                </a:solidFill>
                <a:latin typeface="Verdana" panose="020B0604030504040204" pitchFamily="34" charset="0"/>
              </a:rPr>
              <a:t>" height=500 width=500&gt;</a:t>
            </a:r>
            <a:r>
              <a:rPr lang="zh-CN" altLang="en-US" sz="1400" dirty="0">
                <a:solidFill>
                  <a:srgbClr val="800000"/>
                </a:solidFill>
                <a:latin typeface="Verdana" panose="020B0604030504040204" pitchFamily="34" charset="0"/>
              </a:rPr>
              <a:t>您的浏览器不支持 </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a:t>
            </a:r>
            <a:r>
              <a:rPr lang="en-US" altLang="zh-CN" sz="1400" dirty="0">
                <a:solidFill>
                  <a:srgbClr val="800000"/>
                </a:solidFill>
                <a:latin typeface="Verdana" panose="020B0604030504040204" pitchFamily="34" charset="0"/>
              </a:rPr>
              <a:t>&lt;/canvas&gt;</a:t>
            </a:r>
          </a:p>
          <a:p>
            <a:pPr>
              <a:lnSpc>
                <a:spcPct val="100000"/>
              </a:lnSpc>
              <a:buNone/>
            </a:pPr>
            <a:r>
              <a:rPr lang="en-US" altLang="zh-CN" sz="1400" dirty="0">
                <a:solidFill>
                  <a:srgbClr val="800000"/>
                </a:solidFill>
                <a:latin typeface="Verdana" panose="020B0604030504040204" pitchFamily="34" charset="0"/>
              </a:rPr>
              <a:t>&lt;script type="text/</a:t>
            </a:r>
            <a:r>
              <a:rPr lang="en-US" altLang="zh-CN" sz="1400" dirty="0" err="1">
                <a:solidFill>
                  <a:srgbClr val="800000"/>
                </a:solidFill>
                <a:latin typeface="Verdana" panose="020B0604030504040204" pitchFamily="34" charset="0"/>
              </a:rPr>
              <a:t>javascript</a:t>
            </a:r>
            <a:r>
              <a:rPr lang="en-US" altLang="zh-CN" sz="1400" dirty="0">
                <a:solidFill>
                  <a:srgbClr val="800000"/>
                </a:solidFill>
                <a:latin typeface="Verdana" panose="020B0604030504040204" pitchFamily="34" charset="0"/>
              </a:rPr>
              <a:t>"&gt;</a:t>
            </a:r>
          </a:p>
          <a:p>
            <a:pPr>
              <a:lnSpc>
                <a:spcPct val="100000"/>
              </a:lnSpc>
              <a:buNone/>
            </a:pPr>
            <a:r>
              <a:rPr lang="en-US" altLang="zh-CN" sz="1400" dirty="0">
                <a:solidFill>
                  <a:srgbClr val="800000"/>
                </a:solidFill>
                <a:latin typeface="Verdana" panose="020B0604030504040204" pitchFamily="34" charset="0"/>
              </a:rPr>
              <a:t>function draw()</a:t>
            </a:r>
          </a:p>
          <a:p>
            <a:pPr>
              <a:lnSpc>
                <a:spcPct val="100000"/>
              </a:lnSpc>
              <a:buNone/>
            </a:pP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c=</a:t>
            </a:r>
            <a:r>
              <a:rPr lang="en-US" altLang="zh-CN" sz="1400" dirty="0" err="1">
                <a:solidFill>
                  <a:srgbClr val="800000"/>
                </a:solidFill>
                <a:latin typeface="Verdana" panose="020B0604030504040204" pitchFamily="34" charset="0"/>
              </a:rPr>
              <a:t>document.getElementById</a:t>
            </a:r>
            <a:r>
              <a:rPr lang="en-US" altLang="zh-CN" sz="1400" dirty="0">
                <a:solidFill>
                  <a:srgbClr val="800000"/>
                </a:solidFill>
                <a:latin typeface="Verdana" panose="020B0604030504040204" pitchFamily="34" charset="0"/>
              </a:rPr>
              <a:t>("</a:t>
            </a:r>
            <a:r>
              <a:rPr lang="en-US" altLang="zh-CN" sz="1400" dirty="0" err="1">
                <a:solidFill>
                  <a:srgbClr val="800000"/>
                </a:solidFill>
                <a:latin typeface="Verdana" panose="020B0604030504040204" pitchFamily="34" charset="0"/>
              </a:rPr>
              <a:t>myCanvas</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获取网页中的</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对象</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a:t>
            </a:r>
            <a:r>
              <a:rPr lang="en-US" altLang="zh-CN" sz="1400" dirty="0">
                <a:solidFill>
                  <a:srgbClr val="800000"/>
                </a:solidFill>
                <a:latin typeface="Verdana" panose="020B0604030504040204" pitchFamily="34" charset="0"/>
              </a:rPr>
              <a:t>=</a:t>
            </a:r>
            <a:r>
              <a:rPr lang="en-US" altLang="zh-CN" sz="1400" dirty="0" err="1">
                <a:solidFill>
                  <a:srgbClr val="800000"/>
                </a:solidFill>
                <a:latin typeface="Verdana" panose="020B0604030504040204" pitchFamily="34" charset="0"/>
              </a:rPr>
              <a:t>c.getContext</a:t>
            </a:r>
            <a:r>
              <a:rPr lang="en-US" altLang="zh-CN" sz="1400" dirty="0">
                <a:solidFill>
                  <a:srgbClr val="800000"/>
                </a:solidFill>
                <a:latin typeface="Verdana" panose="020B0604030504040204" pitchFamily="34" charset="0"/>
              </a:rPr>
              <a:t>("2d");  //</a:t>
            </a:r>
            <a:r>
              <a:rPr lang="zh-CN" altLang="en-US" sz="1400" dirty="0">
                <a:solidFill>
                  <a:srgbClr val="800000"/>
                </a:solidFill>
                <a:latin typeface="Verdana" panose="020B0604030504040204" pitchFamily="34" charset="0"/>
              </a:rPr>
              <a:t>获取</a:t>
            </a:r>
            <a:r>
              <a:rPr lang="en-US" altLang="zh-CN" sz="1400" dirty="0">
                <a:solidFill>
                  <a:srgbClr val="800000"/>
                </a:solidFill>
                <a:latin typeface="Verdana" panose="020B0604030504040204" pitchFamily="34" charset="0"/>
              </a:rPr>
              <a:t>canvas</a:t>
            </a:r>
            <a:r>
              <a:rPr lang="zh-CN" altLang="en-US" sz="1400" dirty="0">
                <a:solidFill>
                  <a:srgbClr val="800000"/>
                </a:solidFill>
                <a:latin typeface="Verdana" panose="020B0604030504040204" pitchFamily="34" charset="0"/>
              </a:rPr>
              <a:t>对象的上下文</a:t>
            </a:r>
          </a:p>
          <a:p>
            <a:pPr>
              <a:lnSpc>
                <a:spcPct val="100000"/>
              </a:lnSpc>
              <a:buNone/>
            </a:pPr>
            <a:r>
              <a:rPr lang="zh-CN" altLang="en-US" sz="1400" dirty="0">
                <a:solidFill>
                  <a:srgbClr val="800000"/>
                </a:solidFill>
                <a:latin typeface="Verdana" panose="020B0604030504040204" pitchFamily="34" charset="0"/>
              </a:rPr>
              <a:t>  </a:t>
            </a:r>
            <a:r>
              <a:rPr lang="en-US" altLang="zh-CN" sz="1400" dirty="0">
                <a:solidFill>
                  <a:srgbClr val="800000"/>
                </a:solidFill>
                <a:latin typeface="Verdana" panose="020B0604030504040204" pitchFamily="34" charset="0"/>
              </a:rPr>
              <a:t>// </a:t>
            </a:r>
            <a:r>
              <a:rPr lang="zh-CN" altLang="en-US" sz="1400" dirty="0">
                <a:solidFill>
                  <a:srgbClr val="800000"/>
                </a:solidFill>
                <a:latin typeface="Verdana" panose="020B0604030504040204" pitchFamily="34" charset="0"/>
              </a:rPr>
              <a:t>对角线上的渐变</a:t>
            </a:r>
          </a:p>
          <a:p>
            <a:pPr>
              <a:lnSpc>
                <a:spcPct val="100000"/>
              </a:lnSpc>
              <a:buNone/>
            </a:pPr>
            <a:r>
              <a:rPr lang="zh-CN" altLang="en-US"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Colordiagonal</a:t>
            </a:r>
            <a:r>
              <a:rPr lang="en-US" altLang="zh-CN" sz="1400" dirty="0">
                <a:solidFill>
                  <a:srgbClr val="800000"/>
                </a:solidFill>
                <a:latin typeface="Verdana" panose="020B0604030504040204" pitchFamily="34" charset="0"/>
              </a:rPr>
              <a:t> = </a:t>
            </a:r>
            <a:r>
              <a:rPr lang="en-US" altLang="zh-CN" sz="1400" dirty="0" err="1">
                <a:solidFill>
                  <a:srgbClr val="800000"/>
                </a:solidFill>
                <a:latin typeface="Verdana" panose="020B0604030504040204" pitchFamily="34" charset="0"/>
              </a:rPr>
              <a:t>ctx.createRadialGradient</a:t>
            </a:r>
            <a:r>
              <a:rPr lang="en-US" altLang="zh-CN" sz="1400" dirty="0">
                <a:solidFill>
                  <a:srgbClr val="800000"/>
                </a:solidFill>
                <a:latin typeface="Verdana" panose="020B0604030504040204" pitchFamily="34" charset="0"/>
              </a:rPr>
              <a:t>(100,100, 0, 100,100,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Colordiagonal.addColorStop</a:t>
            </a:r>
            <a:r>
              <a:rPr lang="en-US" altLang="zh-CN" sz="1400" dirty="0">
                <a:solidFill>
                  <a:srgbClr val="800000"/>
                </a:solidFill>
                <a:latin typeface="Verdana" panose="020B0604030504040204" pitchFamily="34" charset="0"/>
              </a:rPr>
              <a:t>(0, "red");</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Colordiagonal.addColorStop</a:t>
            </a:r>
            <a:r>
              <a:rPr lang="en-US" altLang="zh-CN" sz="1400" dirty="0">
                <a:solidFill>
                  <a:srgbClr val="800000"/>
                </a:solidFill>
                <a:latin typeface="Verdana" panose="020B0604030504040204" pitchFamily="34" charset="0"/>
              </a:rPr>
              <a:t>(0.5, "green");</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Colordiagonal.addColorStop</a:t>
            </a:r>
            <a:r>
              <a:rPr lang="en-US" altLang="zh-CN" sz="1400" dirty="0">
                <a:solidFill>
                  <a:srgbClr val="800000"/>
                </a:solidFill>
                <a:latin typeface="Verdana" panose="020B0604030504040204" pitchFamily="34" charset="0"/>
              </a:rPr>
              <a:t>(1, "yellow"); </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centerX</a:t>
            </a:r>
            <a:r>
              <a:rPr lang="en-US" altLang="zh-CN" sz="1400" dirty="0">
                <a:solidFill>
                  <a:srgbClr val="800000"/>
                </a:solidFill>
                <a:latin typeface="Verdana" panose="020B0604030504040204" pitchFamily="34" charset="0"/>
              </a:rPr>
              <a:t> =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centerY</a:t>
            </a:r>
            <a:r>
              <a:rPr lang="en-US" altLang="zh-CN" sz="1400" dirty="0">
                <a:solidFill>
                  <a:srgbClr val="800000"/>
                </a:solidFill>
                <a:latin typeface="Verdana" panose="020B0604030504040204" pitchFamily="34" charset="0"/>
              </a:rPr>
              <a:t> =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radius = 100;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startingAngle</a:t>
            </a:r>
            <a:r>
              <a:rPr lang="en-US" altLang="zh-CN" sz="1400" dirty="0">
                <a:solidFill>
                  <a:srgbClr val="800000"/>
                </a:solidFill>
                <a:latin typeface="Verdana" panose="020B0604030504040204" pitchFamily="34" charset="0"/>
              </a:rPr>
              <a:t> = 0;</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var</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endingAngle</a:t>
            </a:r>
            <a:r>
              <a:rPr lang="en-US" altLang="zh-CN" sz="1400" dirty="0">
                <a:solidFill>
                  <a:srgbClr val="800000"/>
                </a:solidFill>
                <a:latin typeface="Verdana" panose="020B0604030504040204" pitchFamily="34" charset="0"/>
              </a:rPr>
              <a:t> = 2 * </a:t>
            </a:r>
            <a:r>
              <a:rPr lang="en-US" altLang="zh-CN" sz="1400" dirty="0" err="1">
                <a:solidFill>
                  <a:srgbClr val="800000"/>
                </a:solidFill>
                <a:latin typeface="Verdana" panose="020B0604030504040204" pitchFamily="34" charset="0"/>
              </a:rPr>
              <a:t>Math.PI</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ctx.beginPath</a:t>
            </a:r>
            <a:r>
              <a:rPr lang="en-US" altLang="zh-CN" sz="1400" dirty="0">
                <a:solidFill>
                  <a:srgbClr val="800000"/>
                </a:solidFill>
                <a:latin typeface="Verdana" panose="020B0604030504040204" pitchFamily="34" charset="0"/>
              </a:rPr>
              <a:t>();  //  </a:t>
            </a:r>
            <a:r>
              <a:rPr lang="zh-CN" altLang="en-US" sz="1400" dirty="0">
                <a:solidFill>
                  <a:srgbClr val="800000"/>
                </a:solidFill>
                <a:latin typeface="Verdana" panose="020B0604030504040204" pitchFamily="34" charset="0"/>
              </a:rPr>
              <a:t>开始绘图路径</a:t>
            </a:r>
          </a:p>
          <a:p>
            <a:pPr>
              <a:lnSpc>
                <a:spcPct val="100000"/>
              </a:lnSpc>
              <a:buNone/>
            </a:pPr>
            <a:r>
              <a:rPr lang="zh-CN" altLang="en-US" sz="1400" dirty="0">
                <a:solidFill>
                  <a:srgbClr val="800000"/>
                </a:solidFill>
                <a:latin typeface="Verdana" panose="020B0604030504040204" pitchFamily="34" charset="0"/>
              </a:rPr>
              <a:t>  </a:t>
            </a:r>
            <a:r>
              <a:rPr lang="en-US" altLang="zh-CN" sz="1400" dirty="0">
                <a:solidFill>
                  <a:srgbClr val="800000"/>
                </a:solidFill>
                <a:latin typeface="Verdana" panose="020B0604030504040204" pitchFamily="34" charset="0"/>
              </a:rPr>
              <a:t>ctx.arc(</a:t>
            </a:r>
            <a:r>
              <a:rPr lang="en-US" altLang="zh-CN" sz="1400" dirty="0" err="1">
                <a:solidFill>
                  <a:srgbClr val="800000"/>
                </a:solidFill>
                <a:latin typeface="Verdana" panose="020B0604030504040204" pitchFamily="34" charset="0"/>
              </a:rPr>
              <a:t>centerX</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centerY</a:t>
            </a:r>
            <a:r>
              <a:rPr lang="en-US" altLang="zh-CN" sz="1400" dirty="0">
                <a:solidFill>
                  <a:srgbClr val="800000"/>
                </a:solidFill>
                <a:latin typeface="Verdana" panose="020B0604030504040204" pitchFamily="34" charset="0"/>
              </a:rPr>
              <a:t>, radius, </a:t>
            </a:r>
            <a:r>
              <a:rPr lang="en-US" altLang="zh-CN" sz="1400" dirty="0" err="1">
                <a:solidFill>
                  <a:srgbClr val="800000"/>
                </a:solidFill>
                <a:latin typeface="Verdana" panose="020B0604030504040204" pitchFamily="34" charset="0"/>
              </a:rPr>
              <a:t>startingAngle</a:t>
            </a: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endingAngle</a:t>
            </a:r>
            <a:r>
              <a:rPr lang="en-US" altLang="zh-CN" sz="1400" dirty="0">
                <a:solidFill>
                  <a:srgbClr val="800000"/>
                </a:solidFill>
                <a:latin typeface="Verdana" panose="020B0604030504040204" pitchFamily="34" charset="0"/>
              </a:rPr>
              <a:t>, false); </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ctx.fillStyle</a:t>
            </a:r>
            <a:r>
              <a:rPr lang="en-US" altLang="zh-CN" sz="1400" dirty="0">
                <a:solidFill>
                  <a:srgbClr val="800000"/>
                </a:solidFill>
                <a:latin typeface="Verdana" panose="020B0604030504040204" pitchFamily="34" charset="0"/>
              </a:rPr>
              <a:t> = </a:t>
            </a:r>
            <a:r>
              <a:rPr lang="en-US" altLang="zh-CN" sz="1400" dirty="0" err="1">
                <a:solidFill>
                  <a:srgbClr val="800000"/>
                </a:solidFill>
                <a:latin typeface="Verdana" panose="020B0604030504040204" pitchFamily="34" charset="0"/>
              </a:rPr>
              <a:t>Colordiagonal</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ctx.stroke</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  </a:t>
            </a:r>
            <a:r>
              <a:rPr lang="en-US" altLang="zh-CN" sz="1400" dirty="0" err="1">
                <a:solidFill>
                  <a:srgbClr val="800000"/>
                </a:solidFill>
                <a:latin typeface="Verdana" panose="020B0604030504040204" pitchFamily="34" charset="0"/>
              </a:rPr>
              <a:t>ctx.fill</a:t>
            </a:r>
            <a:r>
              <a:rPr lang="en-US" altLang="zh-CN" sz="1400" dirty="0">
                <a:solidFill>
                  <a:srgbClr val="800000"/>
                </a:solidFill>
                <a:latin typeface="Verdana" panose="020B0604030504040204" pitchFamily="34" charset="0"/>
              </a:rPr>
              <a:t>();</a:t>
            </a:r>
          </a:p>
          <a:p>
            <a:pPr>
              <a:lnSpc>
                <a:spcPct val="100000"/>
              </a:lnSpc>
              <a:buNone/>
            </a:pPr>
            <a:r>
              <a:rPr lang="en-US" altLang="zh-CN" sz="1400" dirty="0">
                <a:solidFill>
                  <a:srgbClr val="800000"/>
                </a:solidFill>
                <a:latin typeface="Verdana" panose="020B0604030504040204" pitchFamily="34" charset="0"/>
              </a:rPr>
              <a:t>}</a:t>
            </a:r>
          </a:p>
          <a:p>
            <a:pPr>
              <a:lnSpc>
                <a:spcPct val="100000"/>
              </a:lnSpc>
              <a:buNone/>
            </a:pPr>
            <a:r>
              <a:rPr lang="en-US" altLang="zh-CN" sz="1400" dirty="0" err="1">
                <a:solidFill>
                  <a:srgbClr val="800000"/>
                </a:solidFill>
                <a:latin typeface="Verdana" panose="020B0604030504040204" pitchFamily="34" charset="0"/>
              </a:rPr>
              <a:t>window.addEventListener</a:t>
            </a:r>
            <a:r>
              <a:rPr lang="en-US" altLang="zh-CN" sz="1400" dirty="0">
                <a:solidFill>
                  <a:srgbClr val="800000"/>
                </a:solidFill>
                <a:latin typeface="Verdana" panose="020B0604030504040204" pitchFamily="34" charset="0"/>
              </a:rPr>
              <a:t>("load", draw, true);</a:t>
            </a:r>
          </a:p>
          <a:p>
            <a:pPr>
              <a:lnSpc>
                <a:spcPct val="100000"/>
              </a:lnSpc>
              <a:buNone/>
            </a:pPr>
            <a:r>
              <a:rPr lang="en-US" altLang="zh-CN" sz="1400" dirty="0">
                <a:solidFill>
                  <a:srgbClr val="800000"/>
                </a:solidFill>
                <a:latin typeface="Verdana" panose="020B0604030504040204" pitchFamily="34" charset="0"/>
              </a:rPr>
              <a:t>&lt;/script&gt;</a:t>
            </a:r>
            <a:endParaRPr lang="zh-CN" altLang="en-US" sz="1400" dirty="0">
              <a:solidFill>
                <a:srgbClr val="800000"/>
              </a:solidFill>
              <a:latin typeface="Verdana" panose="020B0604030504040204" pitchFamily="34" charset="0"/>
            </a:endParaRPr>
          </a:p>
          <a:p>
            <a:endParaRPr lang="zh-CN" altLang="en-US" sz="1600" dirty="0"/>
          </a:p>
        </p:txBody>
      </p:sp>
      <p:sp>
        <p:nvSpPr>
          <p:cNvPr id="3" name="标题 2"/>
          <p:cNvSpPr>
            <a:spLocks noGrp="1"/>
          </p:cNvSpPr>
          <p:nvPr>
            <p:ph type="title"/>
          </p:nvPr>
        </p:nvSpPr>
        <p:spPr/>
        <p:txBody>
          <a:bodyPr/>
          <a:lstStyle/>
          <a:p>
            <a:r>
              <a:rPr lang="en-US" altLang="zh-CN" dirty="0"/>
              <a:t>7.5.2 </a:t>
            </a:r>
            <a:r>
              <a:rPr lang="zh-CN" altLang="en-US" dirty="0"/>
              <a:t>渐变色的使用</a:t>
            </a:r>
          </a:p>
        </p:txBody>
      </p:sp>
    </p:spTree>
    <p:extLst>
      <p:ext uri="{BB962C8B-B14F-4D97-AF65-F5344CB8AC3E}">
        <p14:creationId xmlns:p14="http://schemas.microsoft.com/office/powerpoint/2010/main" val="3166822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526381" y="3124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endParaRPr kumimoji="1" lang="en-US" altLang="zh-CN" sz="4400" b="0">
              <a:solidFill>
                <a:srgbClr val="FFFF00"/>
              </a:solidFill>
              <a:latin typeface="黑体" panose="02010609060101010101" pitchFamily="49" charset="-122"/>
              <a:ea typeface="黑体" panose="02010609060101010101" pitchFamily="49" charset="-122"/>
            </a:endParaRPr>
          </a:p>
          <a:p>
            <a:pPr algn="l"/>
            <a:endParaRPr kumimoji="1" lang="en-US" altLang="zh-CN" sz="4400" b="0">
              <a:latin typeface="黑体" panose="02010609060101010101" pitchFamily="49" charset="-122"/>
              <a:ea typeface="黑体" panose="02010609060101010101" pitchFamily="49" charset="-122"/>
            </a:endParaRPr>
          </a:p>
        </p:txBody>
      </p:sp>
      <p:sp>
        <p:nvSpPr>
          <p:cNvPr id="3076" name="Rectangle 4"/>
          <p:cNvSpPr>
            <a:spLocks noGrp="1" noChangeArrowheads="1"/>
          </p:cNvSpPr>
          <p:nvPr>
            <p:ph type="title"/>
          </p:nvPr>
        </p:nvSpPr>
        <p:spPr>
          <a:xfrm>
            <a:off x="1526381" y="257325"/>
            <a:ext cx="2790495"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zh-CN" altLang="en-US" kern="1200" dirty="0">
                <a:solidFill>
                  <a:srgbClr val="F8F8F8"/>
                </a:solidFill>
                <a:latin typeface="微软雅黑"/>
                <a:ea typeface="微软雅黑"/>
                <a:cs typeface="+mn-cs"/>
              </a:rPr>
              <a:t>第</a:t>
            </a:r>
            <a:r>
              <a:rPr lang="en-US" altLang="zh-CN" kern="1200" dirty="0">
                <a:solidFill>
                  <a:srgbClr val="F8F8F8"/>
                </a:solidFill>
                <a:latin typeface="微软雅黑"/>
                <a:ea typeface="微软雅黑"/>
                <a:cs typeface="+mn-cs"/>
              </a:rPr>
              <a:t>7</a:t>
            </a:r>
            <a:r>
              <a:rPr lang="zh-CN" altLang="en-US" kern="1200" dirty="0">
                <a:solidFill>
                  <a:srgbClr val="F8F8F8"/>
                </a:solidFill>
                <a:latin typeface="微软雅黑"/>
                <a:ea typeface="微软雅黑"/>
                <a:cs typeface="+mn-cs"/>
              </a:rPr>
              <a:t>章  图形绘制</a:t>
            </a:r>
          </a:p>
        </p:txBody>
      </p:sp>
      <p:sp>
        <p:nvSpPr>
          <p:cNvPr id="3077" name="Rectangle 5"/>
          <p:cNvSpPr>
            <a:spLocks noGrp="1" noChangeArrowheads="1"/>
          </p:cNvSpPr>
          <p:nvPr>
            <p:ph type="body" idx="1"/>
          </p:nvPr>
        </p:nvSpPr>
        <p:spPr>
          <a:xfrm>
            <a:off x="1526381" y="1109663"/>
            <a:ext cx="8783638" cy="3370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Aft>
                <a:spcPct val="25000"/>
              </a:spcAft>
              <a:buNone/>
            </a:pPr>
            <a:r>
              <a:rPr lang="zh-CN" altLang="en-US" sz="2400" dirty="0">
                <a:solidFill>
                  <a:schemeClr val="accent1"/>
                </a:solidFill>
                <a:latin typeface="+mn-ea"/>
              </a:rPr>
              <a:t>学习目标：</a:t>
            </a:r>
          </a:p>
          <a:p>
            <a:r>
              <a:rPr lang="zh-CN" altLang="zh-CN" dirty="0">
                <a:latin typeface="+mn-ea"/>
              </a:rPr>
              <a:t>了解</a:t>
            </a:r>
            <a:r>
              <a:rPr lang="en-US" altLang="zh-CN" dirty="0">
                <a:latin typeface="+mn-ea"/>
              </a:rPr>
              <a:t>Canvas</a:t>
            </a:r>
            <a:r>
              <a:rPr lang="zh-CN" altLang="zh-CN" dirty="0">
                <a:latin typeface="+mn-ea"/>
              </a:rPr>
              <a:t>的概念</a:t>
            </a:r>
          </a:p>
          <a:p>
            <a:r>
              <a:rPr lang="zh-CN" altLang="zh-CN" dirty="0">
                <a:latin typeface="+mn-ea"/>
              </a:rPr>
              <a:t>熟悉</a:t>
            </a:r>
            <a:r>
              <a:rPr lang="en-US" altLang="zh-CN" dirty="0">
                <a:latin typeface="+mn-ea"/>
              </a:rPr>
              <a:t>Canvas</a:t>
            </a:r>
            <a:r>
              <a:rPr lang="zh-CN" altLang="zh-CN" dirty="0">
                <a:latin typeface="+mn-ea"/>
              </a:rPr>
              <a:t>绘图相关知识</a:t>
            </a:r>
            <a:endParaRPr lang="en-US" altLang="zh-CN" dirty="0">
              <a:latin typeface="+mn-ea"/>
            </a:endParaRPr>
          </a:p>
          <a:p>
            <a:r>
              <a:rPr lang="zh-CN" altLang="zh-CN" dirty="0">
                <a:latin typeface="+mn-ea"/>
              </a:rPr>
              <a:t>掌握</a:t>
            </a:r>
            <a:r>
              <a:rPr lang="en-US" altLang="zh-CN" dirty="0">
                <a:latin typeface="+mn-ea"/>
              </a:rPr>
              <a:t>Canvas</a:t>
            </a:r>
            <a:r>
              <a:rPr lang="zh-CN" altLang="zh-CN" dirty="0">
                <a:latin typeface="+mn-ea"/>
              </a:rPr>
              <a:t>的使用方法</a:t>
            </a:r>
          </a:p>
          <a:p>
            <a:r>
              <a:rPr lang="zh-CN" altLang="zh-CN" dirty="0">
                <a:latin typeface="+mn-ea"/>
              </a:rPr>
              <a:t>掌握</a:t>
            </a:r>
            <a:r>
              <a:rPr lang="en-US" altLang="zh-CN" dirty="0">
                <a:latin typeface="+mn-ea"/>
              </a:rPr>
              <a:t>Canvas</a:t>
            </a:r>
            <a:r>
              <a:rPr lang="zh-CN" altLang="zh-CN" dirty="0">
                <a:latin typeface="+mn-ea"/>
              </a:rPr>
              <a:t>绘图</a:t>
            </a:r>
            <a:r>
              <a:rPr lang="en-US" altLang="zh-CN" dirty="0">
                <a:latin typeface="+mn-ea"/>
              </a:rPr>
              <a:t>API</a:t>
            </a:r>
            <a:r>
              <a:rPr lang="zh-CN" altLang="zh-CN" dirty="0">
                <a:latin typeface="+mn-ea"/>
              </a:rPr>
              <a:t>的使用</a:t>
            </a:r>
            <a:endParaRPr lang="en-US" altLang="zh-CN" dirty="0">
              <a:latin typeface="+mn-ea"/>
            </a:endParaRPr>
          </a:p>
          <a:p>
            <a:r>
              <a:rPr lang="zh-CN" altLang="zh-CN" dirty="0">
                <a:latin typeface="+mn-ea"/>
              </a:rPr>
              <a:t>掌握</a:t>
            </a:r>
            <a:r>
              <a:rPr lang="en-US" altLang="zh-CN" dirty="0">
                <a:latin typeface="+mn-ea"/>
              </a:rPr>
              <a:t>Canvas</a:t>
            </a:r>
            <a:r>
              <a:rPr lang="zh-CN" altLang="zh-CN" dirty="0">
                <a:latin typeface="+mn-ea"/>
              </a:rPr>
              <a:t>动画的实现方法</a:t>
            </a:r>
            <a:endParaRPr lang="en-US" altLang="zh-CN" dirty="0">
              <a:latin typeface="+mn-ea"/>
            </a:endParaRPr>
          </a:p>
          <a:p>
            <a:r>
              <a:rPr lang="zh-CN" altLang="zh-CN" dirty="0">
                <a:latin typeface="+mn-ea"/>
              </a:rPr>
              <a:t>通过相关的范例及综合案例实践，了解并掌握</a:t>
            </a:r>
            <a:r>
              <a:rPr lang="en-US" altLang="zh-CN" dirty="0">
                <a:latin typeface="+mn-ea"/>
              </a:rPr>
              <a:t>Canvas</a:t>
            </a:r>
            <a:r>
              <a:rPr lang="zh-CN" altLang="zh-CN" dirty="0">
                <a:latin typeface="+mn-ea"/>
              </a:rPr>
              <a:t>绘图技术及其在动画设计中的应用。</a:t>
            </a:r>
          </a:p>
          <a:p>
            <a:pPr>
              <a:spcAft>
                <a:spcPct val="25000"/>
              </a:spcAft>
              <a:buNone/>
            </a:pPr>
            <a:endParaRPr lang="zh-CN" altLang="zh-CN" sz="2400" dirty="0">
              <a:solidFill>
                <a:schemeClr val="accent1"/>
              </a:solidFill>
              <a:latin typeface="+mn-ea"/>
            </a:endParaRPr>
          </a:p>
        </p:txBody>
      </p:sp>
    </p:spTree>
    <p:extLst>
      <p:ext uri="{BB962C8B-B14F-4D97-AF65-F5344CB8AC3E}">
        <p14:creationId xmlns:p14="http://schemas.microsoft.com/office/powerpoint/2010/main" val="238709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iterate type="wd">
                                    <p:tmAbs val="300"/>
                                  </p:iterate>
                                  <p:childTnLst>
                                    <p:set>
                                      <p:cBhvr>
                                        <p:cTn id="6" dur="1" fill="hold">
                                          <p:stCondLst>
                                            <p:cond delay="299"/>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buNone/>
            </a:pPr>
            <a:r>
              <a:rPr lang="zh-CN" altLang="en-US" dirty="0"/>
              <a:t>使用透明颜色填充</a:t>
            </a:r>
            <a:r>
              <a:rPr lang="en-US" altLang="zh-CN" dirty="0"/>
              <a:t>10</a:t>
            </a:r>
            <a:r>
              <a:rPr lang="zh-CN" altLang="en-US" dirty="0"/>
              <a:t>个连串的圆，模拟太阳光照射的光环 </a:t>
            </a:r>
            <a:endParaRPr lang="en-US" altLang="zh-CN" dirty="0" smtClean="0"/>
          </a:p>
          <a:p>
            <a:pPr>
              <a:lnSpc>
                <a:spcPct val="100000"/>
              </a:lnSpc>
              <a:buNone/>
            </a:pPr>
            <a:endParaRPr lang="en-US" altLang="zh-CN" dirty="0" smtClean="0">
              <a:solidFill>
                <a:srgbClr val="800000"/>
              </a:solidFill>
              <a:latin typeface="Verdana" panose="020B0604030504040204" pitchFamily="34" charset="0"/>
            </a:endParaRPr>
          </a:p>
          <a:p>
            <a:pPr>
              <a:lnSpc>
                <a:spcPct val="100000"/>
              </a:lnSpc>
              <a:buNone/>
            </a:pPr>
            <a:r>
              <a:rPr lang="en-US" altLang="zh-CN" sz="1600" dirty="0" smtClean="0">
                <a:solidFill>
                  <a:srgbClr val="800000"/>
                </a:solidFill>
                <a:latin typeface="Verdana" panose="020B0604030504040204" pitchFamily="34" charset="0"/>
              </a:rPr>
              <a:t>&lt;</a:t>
            </a:r>
            <a:r>
              <a:rPr lang="en-US" altLang="zh-CN" sz="1600" dirty="0">
                <a:solidFill>
                  <a:srgbClr val="800000"/>
                </a:solidFill>
                <a:latin typeface="Verdana" panose="020B0604030504040204" pitchFamily="34" charset="0"/>
              </a:rPr>
              <a:t>canvas id="</a:t>
            </a:r>
            <a:r>
              <a:rPr lang="en-US" altLang="zh-CN" sz="1600" dirty="0" err="1">
                <a:solidFill>
                  <a:srgbClr val="800000"/>
                </a:solidFill>
                <a:latin typeface="Verdana" panose="020B0604030504040204" pitchFamily="34" charset="0"/>
              </a:rPr>
              <a:t>myCanvas</a:t>
            </a:r>
            <a:r>
              <a:rPr lang="en-US" altLang="zh-CN" sz="1600" dirty="0">
                <a:solidFill>
                  <a:srgbClr val="800000"/>
                </a:solidFill>
                <a:latin typeface="Verdana" panose="020B0604030504040204" pitchFamily="34" charset="0"/>
              </a:rPr>
              <a:t>" height=500 width=500&gt;</a:t>
            </a:r>
            <a:r>
              <a:rPr lang="zh-CN" altLang="en-US" sz="1600" dirty="0">
                <a:solidFill>
                  <a:srgbClr val="800000"/>
                </a:solidFill>
                <a:latin typeface="Verdana" panose="020B0604030504040204" pitchFamily="34" charset="0"/>
              </a:rPr>
              <a:t>您的浏览器不支持 </a:t>
            </a:r>
            <a:r>
              <a:rPr lang="en-US" altLang="zh-CN" sz="1600" dirty="0">
                <a:solidFill>
                  <a:srgbClr val="800000"/>
                </a:solidFill>
                <a:latin typeface="Verdana" panose="020B0604030504040204" pitchFamily="34" charset="0"/>
              </a:rPr>
              <a:t>canvas</a:t>
            </a:r>
            <a:r>
              <a:rPr lang="zh-CN" altLang="en-US" sz="1600" dirty="0">
                <a:solidFill>
                  <a:srgbClr val="800000"/>
                </a:solidFill>
                <a:latin typeface="Verdana" panose="020B0604030504040204" pitchFamily="34" charset="0"/>
              </a:rPr>
              <a:t>。</a:t>
            </a:r>
            <a:r>
              <a:rPr lang="en-US" altLang="zh-CN" sz="1600" dirty="0">
                <a:solidFill>
                  <a:srgbClr val="800000"/>
                </a:solidFill>
                <a:latin typeface="Verdana" panose="020B0604030504040204" pitchFamily="34" charset="0"/>
              </a:rPr>
              <a:t>&lt;/canvas&gt;</a:t>
            </a:r>
          </a:p>
          <a:p>
            <a:pPr>
              <a:lnSpc>
                <a:spcPct val="100000"/>
              </a:lnSpc>
              <a:buNone/>
            </a:pPr>
            <a:r>
              <a:rPr lang="en-US" altLang="zh-CN" sz="1600" dirty="0">
                <a:solidFill>
                  <a:srgbClr val="800000"/>
                </a:solidFill>
                <a:latin typeface="Verdana" panose="020B0604030504040204" pitchFamily="34" charset="0"/>
              </a:rPr>
              <a:t>&lt;script type="text/</a:t>
            </a:r>
            <a:r>
              <a:rPr lang="en-US" altLang="zh-CN" sz="1600" dirty="0" err="1">
                <a:solidFill>
                  <a:srgbClr val="800000"/>
                </a:solidFill>
                <a:latin typeface="Verdana" panose="020B0604030504040204" pitchFamily="34" charset="0"/>
              </a:rPr>
              <a:t>javascript</a:t>
            </a:r>
            <a:r>
              <a:rPr lang="en-US" altLang="zh-CN" sz="1600" dirty="0">
                <a:solidFill>
                  <a:srgbClr val="800000"/>
                </a:solidFill>
                <a:latin typeface="Verdana" panose="020B0604030504040204" pitchFamily="34" charset="0"/>
              </a:rPr>
              <a:t>"&gt;</a:t>
            </a:r>
          </a:p>
          <a:p>
            <a:pPr>
              <a:lnSpc>
                <a:spcPct val="100000"/>
              </a:lnSpc>
              <a:buNone/>
            </a:pPr>
            <a:r>
              <a:rPr lang="en-US" altLang="zh-CN" sz="1600" dirty="0">
                <a:solidFill>
                  <a:srgbClr val="800000"/>
                </a:solidFill>
                <a:latin typeface="Verdana" panose="020B0604030504040204" pitchFamily="34" charset="0"/>
              </a:rPr>
              <a:t>function draw(){     </a:t>
            </a:r>
          </a:p>
          <a:p>
            <a:pPr>
              <a:lnSpc>
                <a:spcPct val="100000"/>
              </a:lnSpc>
              <a:buNone/>
            </a:pP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var</a:t>
            </a:r>
            <a:r>
              <a:rPr lang="en-US" altLang="zh-CN" sz="1600" dirty="0">
                <a:solidFill>
                  <a:srgbClr val="800000"/>
                </a:solidFill>
                <a:latin typeface="Verdana" panose="020B0604030504040204" pitchFamily="34" charset="0"/>
              </a:rPr>
              <a:t> canvas=</a:t>
            </a:r>
            <a:r>
              <a:rPr lang="en-US" altLang="zh-CN" sz="1600" dirty="0" err="1">
                <a:solidFill>
                  <a:srgbClr val="800000"/>
                </a:solidFill>
                <a:latin typeface="Verdana" panose="020B0604030504040204" pitchFamily="34" charset="0"/>
              </a:rPr>
              <a:t>document.getElementById</a:t>
            </a:r>
            <a:r>
              <a:rPr lang="en-US" altLang="zh-CN" sz="1600" dirty="0">
                <a:solidFill>
                  <a:srgbClr val="800000"/>
                </a:solidFill>
                <a:latin typeface="Verdana" panose="020B0604030504040204" pitchFamily="34" charset="0"/>
              </a:rPr>
              <a:t>("</a:t>
            </a:r>
            <a:r>
              <a:rPr lang="en-US" altLang="zh-CN" sz="1600" dirty="0" err="1">
                <a:solidFill>
                  <a:srgbClr val="800000"/>
                </a:solidFill>
                <a:latin typeface="Verdana" panose="020B0604030504040204" pitchFamily="34" charset="0"/>
              </a:rPr>
              <a:t>myCanvas</a:t>
            </a:r>
            <a:r>
              <a:rPr lang="en-US" altLang="zh-CN" sz="1600" dirty="0">
                <a:solidFill>
                  <a:srgbClr val="800000"/>
                </a:solidFill>
                <a:latin typeface="Verdana" panose="020B0604030504040204" pitchFamily="34" charset="0"/>
              </a:rPr>
              <a:t>");</a:t>
            </a:r>
          </a:p>
          <a:p>
            <a:pPr>
              <a:lnSpc>
                <a:spcPct val="100000"/>
              </a:lnSpc>
              <a:buNone/>
            </a:pP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var</a:t>
            </a:r>
            <a:r>
              <a:rPr lang="en-US" altLang="zh-CN" sz="1600" dirty="0">
                <a:solidFill>
                  <a:srgbClr val="800000"/>
                </a:solidFill>
                <a:latin typeface="Verdana" panose="020B0604030504040204" pitchFamily="34" charset="0"/>
              </a:rPr>
              <a:t> context = </a:t>
            </a:r>
            <a:r>
              <a:rPr lang="en-US" altLang="zh-CN" sz="1600" dirty="0" err="1">
                <a:solidFill>
                  <a:srgbClr val="800000"/>
                </a:solidFill>
                <a:latin typeface="Verdana" panose="020B0604030504040204" pitchFamily="34" charset="0"/>
              </a:rPr>
              <a:t>canvas.getContext</a:t>
            </a:r>
            <a:r>
              <a:rPr lang="en-US" altLang="zh-CN" sz="1600" dirty="0">
                <a:solidFill>
                  <a:srgbClr val="800000"/>
                </a:solidFill>
                <a:latin typeface="Verdana" panose="020B0604030504040204" pitchFamily="34" charset="0"/>
              </a:rPr>
              <a:t>("2d");</a:t>
            </a:r>
          </a:p>
          <a:p>
            <a:pPr>
              <a:lnSpc>
                <a:spcPct val="100000"/>
              </a:lnSpc>
              <a:buNone/>
            </a:pPr>
            <a:r>
              <a:rPr lang="en-US" altLang="zh-CN" sz="1600" dirty="0">
                <a:solidFill>
                  <a:srgbClr val="800000"/>
                </a:solidFill>
                <a:latin typeface="Verdana" panose="020B0604030504040204" pitchFamily="34" charset="0"/>
              </a:rPr>
              <a:t>     //</a:t>
            </a:r>
            <a:r>
              <a:rPr lang="zh-CN" altLang="en-US" sz="1600" dirty="0">
                <a:solidFill>
                  <a:srgbClr val="800000"/>
                </a:solidFill>
                <a:latin typeface="Verdana" panose="020B0604030504040204" pitchFamily="34" charset="0"/>
              </a:rPr>
              <a:t>先绘制画布的底图</a:t>
            </a:r>
          </a:p>
          <a:p>
            <a:pPr>
              <a:lnSpc>
                <a:spcPct val="100000"/>
              </a:lnSpc>
              <a:buNone/>
            </a:pPr>
            <a:r>
              <a:rPr lang="zh-CN" altLang="en-US"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context.fillStyle</a:t>
            </a:r>
            <a:r>
              <a:rPr lang="en-US" altLang="zh-CN" sz="1600" dirty="0">
                <a:solidFill>
                  <a:srgbClr val="800000"/>
                </a:solidFill>
                <a:latin typeface="Verdana" panose="020B0604030504040204" pitchFamily="34" charset="0"/>
              </a:rPr>
              <a:t>="yellow";</a:t>
            </a:r>
          </a:p>
          <a:p>
            <a:pPr>
              <a:lnSpc>
                <a:spcPct val="100000"/>
              </a:lnSpc>
              <a:buNone/>
            </a:pP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context.fillRect</a:t>
            </a:r>
            <a:r>
              <a:rPr lang="en-US" altLang="zh-CN" sz="1600" dirty="0">
                <a:solidFill>
                  <a:srgbClr val="800000"/>
                </a:solidFill>
                <a:latin typeface="Verdana" panose="020B0604030504040204" pitchFamily="34" charset="0"/>
              </a:rPr>
              <a:t>(0,0,400,350);     </a:t>
            </a:r>
          </a:p>
          <a:p>
            <a:pPr>
              <a:lnSpc>
                <a:spcPct val="100000"/>
              </a:lnSpc>
              <a:buNone/>
            </a:pPr>
            <a:r>
              <a:rPr lang="en-US" altLang="zh-CN" sz="1600" dirty="0">
                <a:solidFill>
                  <a:srgbClr val="800000"/>
                </a:solidFill>
                <a:latin typeface="Verdana" panose="020B0604030504040204" pitchFamily="34" charset="0"/>
              </a:rPr>
              <a:t>     //</a:t>
            </a:r>
            <a:r>
              <a:rPr lang="zh-CN" altLang="en-US" sz="1600" dirty="0">
                <a:solidFill>
                  <a:srgbClr val="800000"/>
                </a:solidFill>
                <a:latin typeface="Verdana" panose="020B0604030504040204" pitchFamily="34" charset="0"/>
              </a:rPr>
              <a:t>用循环绘制</a:t>
            </a:r>
            <a:r>
              <a:rPr lang="en-US" altLang="zh-CN" sz="1600" dirty="0">
                <a:solidFill>
                  <a:srgbClr val="800000"/>
                </a:solidFill>
                <a:latin typeface="Verdana" panose="020B0604030504040204" pitchFamily="34" charset="0"/>
              </a:rPr>
              <a:t>10</a:t>
            </a:r>
            <a:r>
              <a:rPr lang="zh-CN" altLang="en-US" sz="1600" dirty="0">
                <a:solidFill>
                  <a:srgbClr val="800000"/>
                </a:solidFill>
                <a:latin typeface="Verdana" panose="020B0604030504040204" pitchFamily="34" charset="0"/>
              </a:rPr>
              <a:t>个圆形</a:t>
            </a:r>
          </a:p>
          <a:p>
            <a:pPr>
              <a:lnSpc>
                <a:spcPct val="100000"/>
              </a:lnSpc>
              <a:buNone/>
            </a:pPr>
            <a:r>
              <a:rPr lang="zh-CN" altLang="en-US"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var</a:t>
            </a:r>
            <a:r>
              <a:rPr lang="en-US" altLang="zh-CN" sz="1600" dirty="0">
                <a:solidFill>
                  <a:srgbClr val="800000"/>
                </a:solidFill>
                <a:latin typeface="Verdana" panose="020B0604030504040204" pitchFamily="34" charset="0"/>
              </a:rPr>
              <a:t> n = 0;</a:t>
            </a:r>
          </a:p>
          <a:p>
            <a:pPr>
              <a:lnSpc>
                <a:spcPct val="100000"/>
              </a:lnSpc>
              <a:buNone/>
            </a:pPr>
            <a:r>
              <a:rPr lang="en-US" altLang="zh-CN" sz="1600" dirty="0">
                <a:solidFill>
                  <a:srgbClr val="800000"/>
                </a:solidFill>
                <a:latin typeface="Verdana" panose="020B0604030504040204" pitchFamily="34" charset="0"/>
              </a:rPr>
              <a:t>     for(</a:t>
            </a:r>
            <a:r>
              <a:rPr lang="en-US" altLang="zh-CN" sz="1600" dirty="0" err="1">
                <a:solidFill>
                  <a:srgbClr val="800000"/>
                </a:solidFill>
                <a:latin typeface="Verdana" panose="020B0604030504040204" pitchFamily="34" charset="0"/>
              </a:rPr>
              <a:t>var</a:t>
            </a: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i</a:t>
            </a:r>
            <a:r>
              <a:rPr lang="en-US" altLang="zh-CN" sz="1600" dirty="0">
                <a:solidFill>
                  <a:srgbClr val="800000"/>
                </a:solidFill>
                <a:latin typeface="Verdana" panose="020B0604030504040204" pitchFamily="34" charset="0"/>
              </a:rPr>
              <a:t>=0 ;</a:t>
            </a:r>
            <a:r>
              <a:rPr lang="en-US" altLang="zh-CN" sz="1600" dirty="0" err="1">
                <a:solidFill>
                  <a:srgbClr val="800000"/>
                </a:solidFill>
                <a:latin typeface="Verdana" panose="020B0604030504040204" pitchFamily="34" charset="0"/>
              </a:rPr>
              <a:t>i</a:t>
            </a:r>
            <a:r>
              <a:rPr lang="en-US" altLang="zh-CN" sz="1600" dirty="0">
                <a:solidFill>
                  <a:srgbClr val="800000"/>
                </a:solidFill>
                <a:latin typeface="Verdana" panose="020B0604030504040204" pitchFamily="34" charset="0"/>
              </a:rPr>
              <a:t>&lt;10;i++){</a:t>
            </a:r>
          </a:p>
          <a:p>
            <a:pPr>
              <a:lnSpc>
                <a:spcPct val="100000"/>
              </a:lnSpc>
              <a:buNone/>
            </a:pPr>
            <a:r>
              <a:rPr lang="en-US" altLang="zh-CN" sz="1600" dirty="0">
                <a:solidFill>
                  <a:srgbClr val="800000"/>
                </a:solidFill>
                <a:latin typeface="Verdana" panose="020B0604030504040204" pitchFamily="34" charset="0"/>
              </a:rPr>
              <a:t>         //</a:t>
            </a:r>
            <a:r>
              <a:rPr lang="zh-CN" altLang="en-US" sz="1600" dirty="0">
                <a:solidFill>
                  <a:srgbClr val="800000"/>
                </a:solidFill>
                <a:latin typeface="Verdana" panose="020B0604030504040204" pitchFamily="34" charset="0"/>
              </a:rPr>
              <a:t>开始创建路径，因为要画圆，圆本质上也是一个路径</a:t>
            </a:r>
          </a:p>
          <a:p>
            <a:pPr>
              <a:lnSpc>
                <a:spcPct val="100000"/>
              </a:lnSpc>
              <a:buNone/>
            </a:pPr>
            <a:r>
              <a:rPr lang="zh-CN" altLang="en-US"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context.beginPath</a:t>
            </a:r>
            <a:r>
              <a:rPr lang="en-US" altLang="zh-CN" sz="1600" dirty="0">
                <a:solidFill>
                  <a:srgbClr val="800000"/>
                </a:solidFill>
                <a:latin typeface="Verdana" panose="020B0604030504040204" pitchFamily="34" charset="0"/>
              </a:rPr>
              <a:t>();</a:t>
            </a:r>
          </a:p>
          <a:p>
            <a:pPr>
              <a:lnSpc>
                <a:spcPct val="100000"/>
              </a:lnSpc>
              <a:buNone/>
            </a:pPr>
            <a:r>
              <a:rPr lang="en-US" altLang="zh-CN" sz="1600" dirty="0">
                <a:solidFill>
                  <a:srgbClr val="800000"/>
                </a:solidFill>
                <a:latin typeface="Verdana" panose="020B0604030504040204" pitchFamily="34" charset="0"/>
              </a:rPr>
              <a:t>         context.arc(</a:t>
            </a:r>
            <a:r>
              <a:rPr lang="en-US" altLang="zh-CN" sz="1600" dirty="0" err="1">
                <a:solidFill>
                  <a:srgbClr val="800000"/>
                </a:solidFill>
                <a:latin typeface="Verdana" panose="020B0604030504040204" pitchFamily="34" charset="0"/>
              </a:rPr>
              <a:t>i</a:t>
            </a:r>
            <a:r>
              <a:rPr lang="en-US" altLang="zh-CN" sz="1600" dirty="0">
                <a:solidFill>
                  <a:srgbClr val="800000"/>
                </a:solidFill>
                <a:latin typeface="Verdana" panose="020B0604030504040204" pitchFamily="34" charset="0"/>
              </a:rPr>
              <a:t>*25,i*25,i*10,0,Math.PI*2,true);</a:t>
            </a:r>
          </a:p>
          <a:p>
            <a:pPr>
              <a:lnSpc>
                <a:spcPct val="100000"/>
              </a:lnSpc>
              <a:buNone/>
            </a:pP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context.fillStyle</a:t>
            </a:r>
            <a:r>
              <a:rPr lang="en-US" altLang="zh-CN" sz="1600" dirty="0">
                <a:solidFill>
                  <a:srgbClr val="800000"/>
                </a:solidFill>
                <a:latin typeface="Verdana" panose="020B0604030504040204" pitchFamily="34" charset="0"/>
              </a:rPr>
              <a:t>="</a:t>
            </a:r>
            <a:r>
              <a:rPr lang="en-US" altLang="zh-CN" sz="1600" dirty="0" err="1">
                <a:solidFill>
                  <a:srgbClr val="800000"/>
                </a:solidFill>
                <a:latin typeface="Verdana" panose="020B0604030504040204" pitchFamily="34" charset="0"/>
              </a:rPr>
              <a:t>rgba</a:t>
            </a:r>
            <a:r>
              <a:rPr lang="en-US" altLang="zh-CN" sz="1600" dirty="0">
                <a:solidFill>
                  <a:srgbClr val="800000"/>
                </a:solidFill>
                <a:latin typeface="Verdana" panose="020B0604030504040204" pitchFamily="34" charset="0"/>
              </a:rPr>
              <a:t>(255,0,0,0.25)";</a:t>
            </a:r>
          </a:p>
          <a:p>
            <a:pPr>
              <a:lnSpc>
                <a:spcPct val="100000"/>
              </a:lnSpc>
              <a:buNone/>
            </a:pPr>
            <a:r>
              <a:rPr lang="en-US" altLang="zh-CN" sz="1600" dirty="0">
                <a:solidFill>
                  <a:srgbClr val="800000"/>
                </a:solidFill>
                <a:latin typeface="Verdana" panose="020B0604030504040204" pitchFamily="34" charset="0"/>
              </a:rPr>
              <a:t>        </a:t>
            </a:r>
            <a:r>
              <a:rPr lang="en-US" altLang="zh-CN" sz="1600" dirty="0" err="1">
                <a:solidFill>
                  <a:srgbClr val="800000"/>
                </a:solidFill>
                <a:latin typeface="Verdana" panose="020B0604030504040204" pitchFamily="34" charset="0"/>
              </a:rPr>
              <a:t>context.fill</a:t>
            </a:r>
            <a:r>
              <a:rPr lang="en-US" altLang="zh-CN" sz="1600" dirty="0">
                <a:solidFill>
                  <a:srgbClr val="800000"/>
                </a:solidFill>
                <a:latin typeface="Verdana" panose="020B0604030504040204" pitchFamily="34" charset="0"/>
              </a:rPr>
              <a:t>();          //</a:t>
            </a:r>
            <a:r>
              <a:rPr lang="zh-CN" altLang="en-US" sz="1600" dirty="0">
                <a:solidFill>
                  <a:srgbClr val="800000"/>
                </a:solidFill>
                <a:latin typeface="Verdana" panose="020B0604030504040204" pitchFamily="34" charset="0"/>
              </a:rPr>
              <a:t>填充刚才所画的圆形</a:t>
            </a:r>
            <a:endParaRPr lang="en-US" altLang="zh-CN" sz="1600" dirty="0">
              <a:solidFill>
                <a:srgbClr val="800000"/>
              </a:solidFill>
              <a:latin typeface="Verdana" panose="020B0604030504040204" pitchFamily="34" charset="0"/>
            </a:endParaRPr>
          </a:p>
          <a:p>
            <a:pPr>
              <a:lnSpc>
                <a:spcPct val="100000"/>
              </a:lnSpc>
              <a:buNone/>
            </a:pPr>
            <a:r>
              <a:rPr lang="en-US" altLang="zh-CN" sz="1600" dirty="0">
                <a:solidFill>
                  <a:srgbClr val="800000"/>
                </a:solidFill>
                <a:latin typeface="Verdana" panose="020B0604030504040204" pitchFamily="34" charset="0"/>
              </a:rPr>
              <a:t>     }</a:t>
            </a:r>
          </a:p>
          <a:p>
            <a:pPr>
              <a:lnSpc>
                <a:spcPct val="100000"/>
              </a:lnSpc>
              <a:buNone/>
            </a:pPr>
            <a:r>
              <a:rPr lang="en-US" altLang="zh-CN" sz="1600" dirty="0">
                <a:solidFill>
                  <a:srgbClr val="800000"/>
                </a:solidFill>
                <a:latin typeface="Verdana" panose="020B0604030504040204" pitchFamily="34" charset="0"/>
              </a:rPr>
              <a:t>  }</a:t>
            </a:r>
          </a:p>
          <a:p>
            <a:pPr>
              <a:lnSpc>
                <a:spcPct val="100000"/>
              </a:lnSpc>
              <a:buNone/>
            </a:pPr>
            <a:r>
              <a:rPr lang="en-US" altLang="zh-CN" sz="1600" dirty="0" err="1">
                <a:solidFill>
                  <a:srgbClr val="800000"/>
                </a:solidFill>
                <a:latin typeface="Verdana" panose="020B0604030504040204" pitchFamily="34" charset="0"/>
              </a:rPr>
              <a:t>window.addEventListener</a:t>
            </a:r>
            <a:r>
              <a:rPr lang="en-US" altLang="zh-CN" sz="1600" dirty="0">
                <a:solidFill>
                  <a:srgbClr val="800000"/>
                </a:solidFill>
                <a:latin typeface="Verdana" panose="020B0604030504040204" pitchFamily="34" charset="0"/>
              </a:rPr>
              <a:t>("load", draw, true);</a:t>
            </a:r>
          </a:p>
          <a:p>
            <a:pPr>
              <a:lnSpc>
                <a:spcPct val="100000"/>
              </a:lnSpc>
              <a:buNone/>
            </a:pPr>
            <a:r>
              <a:rPr lang="en-US" altLang="zh-CN" sz="1600" dirty="0">
                <a:solidFill>
                  <a:srgbClr val="800000"/>
                </a:solidFill>
                <a:latin typeface="Verdana" panose="020B0604030504040204" pitchFamily="34" charset="0"/>
              </a:rPr>
              <a:t>&lt;/script&gt;</a:t>
            </a:r>
            <a:endParaRPr lang="zh-CN" altLang="en-US" sz="1600" dirty="0">
              <a:solidFill>
                <a:srgbClr val="800000"/>
              </a:solidFill>
              <a:latin typeface="Verdana" panose="020B0604030504040204" pitchFamily="34" charset="0"/>
            </a:endParaRPr>
          </a:p>
          <a:p>
            <a:pPr>
              <a:lnSpc>
                <a:spcPct val="100000"/>
              </a:lnSpc>
            </a:pPr>
            <a:endParaRPr lang="zh-CN" altLang="en-US" dirty="0"/>
          </a:p>
        </p:txBody>
      </p:sp>
      <p:sp>
        <p:nvSpPr>
          <p:cNvPr id="3" name="标题 2"/>
          <p:cNvSpPr>
            <a:spLocks noGrp="1"/>
          </p:cNvSpPr>
          <p:nvPr>
            <p:ph type="title"/>
          </p:nvPr>
        </p:nvSpPr>
        <p:spPr/>
        <p:txBody>
          <a:bodyPr/>
          <a:lstStyle/>
          <a:p>
            <a:r>
              <a:rPr lang="en-US" altLang="zh-CN" dirty="0"/>
              <a:t>7.5.2 </a:t>
            </a:r>
            <a:r>
              <a:rPr lang="zh-CN" altLang="en-US" dirty="0"/>
              <a:t>渐变色的使用</a:t>
            </a:r>
          </a:p>
        </p:txBody>
      </p:sp>
    </p:spTree>
    <p:extLst>
      <p:ext uri="{BB962C8B-B14F-4D97-AF65-F5344CB8AC3E}">
        <p14:creationId xmlns:p14="http://schemas.microsoft.com/office/powerpoint/2010/main" val="108987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921669" y="188914"/>
            <a:ext cx="8748712" cy="369887"/>
          </a:xfrm>
        </p:spPr>
        <p:txBody>
          <a:bodyPr/>
          <a:lstStyle/>
          <a:p>
            <a:pPr marL="0" indent="0">
              <a:buNone/>
            </a:pPr>
            <a:r>
              <a:rPr lang="zh-CN" altLang="zh-CN" sz="1800">
                <a:ea typeface="宋体" panose="02010600030101010101" pitchFamily="2" charset="-122"/>
              </a:rPr>
              <a:t>【例</a:t>
            </a:r>
            <a:r>
              <a:rPr lang="en-US" altLang="zh-CN" sz="1800">
                <a:ea typeface="宋体" panose="02010600030101010101" pitchFamily="2" charset="-122"/>
              </a:rPr>
              <a:t>7-2</a:t>
            </a:r>
            <a:r>
              <a:rPr lang="zh-CN" altLang="zh-CN" sz="1800">
                <a:ea typeface="宋体" panose="02010600030101010101" pitchFamily="2" charset="-122"/>
              </a:rPr>
              <a:t>】渐变填充</a:t>
            </a:r>
            <a:r>
              <a:rPr lang="zh-CN" altLang="en-US" sz="1800">
                <a:ea typeface="宋体" panose="02010600030101010101" pitchFamily="2" charset="-122"/>
              </a:rPr>
              <a:t>实例</a:t>
            </a:r>
            <a:r>
              <a:rPr lang="zh-CN" altLang="zh-CN" sz="1800">
                <a:ea typeface="宋体" panose="02010600030101010101" pitchFamily="2" charset="-122"/>
              </a:rPr>
              <a:t>完整形代码</a:t>
            </a:r>
            <a:r>
              <a:rPr lang="zh-CN" altLang="en-US" sz="1800">
                <a:ea typeface="宋体" panose="02010600030101010101" pitchFamily="2" charset="-122"/>
              </a:rPr>
              <a:t>及绘制图形</a:t>
            </a:r>
            <a:r>
              <a:rPr lang="zh-CN" altLang="zh-CN" sz="1800">
                <a:ea typeface="宋体" panose="02010600030101010101" pitchFamily="2" charset="-122"/>
              </a:rPr>
              <a:t>如下</a:t>
            </a:r>
            <a:r>
              <a:rPr lang="zh-CN" altLang="en-US" sz="1800">
                <a:ea typeface="宋体" panose="02010600030101010101" pitchFamily="2" charset="-122"/>
              </a:rPr>
              <a:t>：</a:t>
            </a:r>
            <a:endParaRPr kumimoji="1" lang="en-US" altLang="zh-CN" b="1" smtClean="0">
              <a:effectLst/>
              <a:ea typeface="宋体" panose="02010600030101010101" pitchFamily="2" charset="-122"/>
            </a:endParaRPr>
          </a:p>
        </p:txBody>
      </p:sp>
      <p:sp>
        <p:nvSpPr>
          <p:cNvPr id="15363" name="AutoShape 4"/>
          <p:cNvSpPr>
            <a:spLocks noChangeArrowheads="1"/>
          </p:cNvSpPr>
          <p:nvPr/>
        </p:nvSpPr>
        <p:spPr bwMode="gray">
          <a:xfrm>
            <a:off x="1921670" y="528638"/>
            <a:ext cx="4897437" cy="62912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900" dirty="0">
                <a:solidFill>
                  <a:schemeClr val="accent2"/>
                </a:solidFill>
                <a:latin typeface="Arial" panose="020B0604020202020204" pitchFamily="34" charset="0"/>
              </a:rPr>
              <a:t>&lt;!DOCTYPE html&gt;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&lt;html&gt;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&lt;head&gt;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&lt;meta charset="UTF-8"&gt;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&lt;/head&gt;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&lt;body&gt;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&lt;canvas id="c1" width="500" height="100"&gt;&lt;/canvas</a:t>
            </a:r>
            <a:r>
              <a:rPr lang="en-US" altLang="zh-CN" sz="900" dirty="0"/>
              <a:t>&gt;</a:t>
            </a:r>
            <a:endParaRPr lang="zh-CN" altLang="zh-CN" sz="900" dirty="0"/>
          </a:p>
          <a:p>
            <a:pPr algn="l" eaLnBrk="1" hangingPunct="1"/>
            <a:r>
              <a:rPr kumimoji="1" lang="en-US" altLang="zh-CN" sz="900" dirty="0">
                <a:solidFill>
                  <a:schemeClr val="accent2"/>
                </a:solidFill>
                <a:latin typeface="Arial" panose="020B0604020202020204" pitchFamily="34" charset="0"/>
              </a:rPr>
              <a:t>              &lt;script&gt;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c1 = </a:t>
            </a:r>
            <a:r>
              <a:rPr kumimoji="1" lang="en-US" altLang="zh-CN" sz="900" dirty="0" err="1">
                <a:solidFill>
                  <a:schemeClr val="accent2"/>
                </a:solidFill>
                <a:latin typeface="Arial" panose="020B0604020202020204" pitchFamily="34" charset="0"/>
              </a:rPr>
              <a:t>document.getElementById</a:t>
            </a:r>
            <a:r>
              <a:rPr kumimoji="1" lang="en-US" altLang="zh-CN" sz="900" dirty="0">
                <a:solidFill>
                  <a:schemeClr val="accent2"/>
                </a:solidFill>
                <a:latin typeface="Arial" panose="020B0604020202020204" pitchFamily="34" charset="0"/>
              </a:rPr>
              <a:t>("c1")</a:t>
            </a: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context = c1.getContext("2d")</a:t>
            </a:r>
          </a:p>
          <a:p>
            <a:pPr algn="l" eaLnBrk="1" hangingPunct="1"/>
            <a:r>
              <a:rPr kumimoji="1" lang="en-US" altLang="zh-CN" sz="900" dirty="0">
                <a:solidFill>
                  <a:schemeClr val="accent2"/>
                </a:solidFill>
                <a:latin typeface="Arial" panose="020B0604020202020204" pitchFamily="34" charset="0"/>
              </a:rPr>
              <a:t>	//</a:t>
            </a:r>
            <a:r>
              <a:rPr kumimoji="1" lang="zh-CN" altLang="zh-CN" sz="900" dirty="0">
                <a:solidFill>
                  <a:schemeClr val="accent2"/>
                </a:solidFill>
                <a:latin typeface="Arial" panose="020B0604020202020204" pitchFamily="34" charset="0"/>
              </a:rPr>
              <a:t>水平线性渐变</a:t>
            </a:r>
            <a:endParaRPr kumimoji="1" lang="en-US"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linearGrad1 = </a:t>
            </a:r>
            <a:r>
              <a:rPr kumimoji="1" lang="en-US" altLang="zh-CN" sz="900" dirty="0" err="1">
                <a:solidFill>
                  <a:schemeClr val="accent2"/>
                </a:solidFill>
                <a:latin typeface="Arial" panose="020B0604020202020204" pitchFamily="34" charset="0"/>
              </a:rPr>
              <a:t>context.createLinearGradient</a:t>
            </a:r>
            <a:r>
              <a:rPr kumimoji="1" lang="en-US" altLang="zh-CN" sz="900" dirty="0">
                <a:solidFill>
                  <a:schemeClr val="accent2"/>
                </a:solidFill>
                <a:latin typeface="Arial" panose="020B0604020202020204" pitchFamily="34" charset="0"/>
              </a:rPr>
              <a:t>(0, 0, 100, 0)</a:t>
            </a:r>
          </a:p>
          <a:p>
            <a:pPr algn="l" eaLnBrk="1" hangingPunct="1"/>
            <a:r>
              <a:rPr kumimoji="1" lang="en-US" altLang="zh-CN" sz="900" dirty="0">
                <a:solidFill>
                  <a:schemeClr val="accent2"/>
                </a:solidFill>
                <a:latin typeface="Arial" panose="020B0604020202020204" pitchFamily="34" charset="0"/>
              </a:rPr>
              <a:t>	linearGrad1.addColorStop(0, "#666666")</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linearGrad1.addColorStop(0.5, "#</a:t>
            </a:r>
            <a:r>
              <a:rPr kumimoji="1" lang="en-US" altLang="zh-CN" sz="900" dirty="0" err="1">
                <a:solidFill>
                  <a:schemeClr val="accent2"/>
                </a:solidFill>
                <a:latin typeface="Arial" panose="020B0604020202020204" pitchFamily="34" charset="0"/>
              </a:rPr>
              <a:t>ffffff</a:t>
            </a:r>
            <a:r>
              <a:rPr kumimoji="1" lang="en-US" altLang="zh-CN" sz="900" dirty="0">
                <a:solidFill>
                  <a:schemeClr val="accent2"/>
                </a:solidFill>
                <a:latin typeface="Arial" panose="020B0604020202020204" pitchFamily="34" charset="0"/>
              </a:rPr>
              <a: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linearGrad1.addColorStop(1, "#999999")</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context.fillStyle</a:t>
            </a:r>
            <a:r>
              <a:rPr kumimoji="1" lang="en-US" altLang="zh-CN" sz="900" dirty="0">
                <a:solidFill>
                  <a:schemeClr val="accent2"/>
                </a:solidFill>
                <a:latin typeface="Arial" panose="020B0604020202020204" pitchFamily="34" charset="0"/>
              </a:rPr>
              <a:t> = linearGrad1</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zh-CN" altLang="zh-CN" sz="900" dirty="0">
                <a:solidFill>
                  <a:schemeClr val="accent2"/>
                </a:solidFill>
                <a:latin typeface="Arial" panose="020B0604020202020204" pitchFamily="34" charset="0"/>
              </a:rPr>
              <a:t>垂直线性</a:t>
            </a:r>
            <a:r>
              <a:rPr kumimoji="1" lang="zh-CN" altLang="zh-CN" sz="900" dirty="0" smtClean="0">
                <a:solidFill>
                  <a:schemeClr val="accent2"/>
                </a:solidFill>
                <a:latin typeface="Arial" panose="020B0604020202020204" pitchFamily="34" charset="0"/>
              </a:rPr>
              <a:t>渐变</a:t>
            </a:r>
            <a:r>
              <a:rPr kumimoji="1" lang="en-US" altLang="zh-CN" sz="900" dirty="0" err="1">
                <a:solidFill>
                  <a:schemeClr val="accent2"/>
                </a:solidFill>
                <a:latin typeface="Arial" panose="020B0604020202020204" pitchFamily="34" charset="0"/>
              </a:rPr>
              <a:t>context.fillRect</a:t>
            </a:r>
            <a:r>
              <a:rPr kumimoji="1" lang="en-US" altLang="zh-CN" sz="900" dirty="0">
                <a:solidFill>
                  <a:schemeClr val="accent2"/>
                </a:solidFill>
                <a:latin typeface="Arial" panose="020B0604020202020204" pitchFamily="34" charset="0"/>
              </a:rPr>
              <a:t>(0, 0, 100, 100)</a:t>
            </a:r>
            <a:endParaRPr kumimoji="1" lang="zh-CN" altLang="zh-CN" sz="900" dirty="0">
              <a:solidFill>
                <a:schemeClr val="accent2"/>
              </a:solidFill>
              <a:latin typeface="Arial" panose="020B0604020202020204" pitchFamily="34" charset="0"/>
            </a:endParaRPr>
          </a:p>
          <a:p>
            <a:pPr algn="l" eaLnBrk="1" hangingPunct="1"/>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linearGrad2 = </a:t>
            </a:r>
            <a:r>
              <a:rPr kumimoji="1" lang="en-US" altLang="zh-CN" sz="900" dirty="0" err="1">
                <a:solidFill>
                  <a:schemeClr val="accent2"/>
                </a:solidFill>
                <a:latin typeface="Arial" panose="020B0604020202020204" pitchFamily="34" charset="0"/>
              </a:rPr>
              <a:t>context.createLinearGradient</a:t>
            </a:r>
            <a:r>
              <a:rPr kumimoji="1" lang="en-US" altLang="zh-CN" sz="900" dirty="0">
                <a:solidFill>
                  <a:schemeClr val="accent2"/>
                </a:solidFill>
                <a:latin typeface="Arial" panose="020B0604020202020204" pitchFamily="34" charset="0"/>
              </a:rPr>
              <a:t>(100, 0, 100, 100)</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linearGrad2.addColorStop(0, "#666666")</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linearGrad2.addColorStop(0.5, "#</a:t>
            </a:r>
            <a:r>
              <a:rPr kumimoji="1" lang="en-US" altLang="zh-CN" sz="900" dirty="0" err="1">
                <a:solidFill>
                  <a:schemeClr val="accent2"/>
                </a:solidFill>
                <a:latin typeface="Arial" panose="020B0604020202020204" pitchFamily="34" charset="0"/>
              </a:rPr>
              <a:t>ffffff</a:t>
            </a:r>
            <a:r>
              <a:rPr kumimoji="1" lang="en-US" altLang="zh-CN" sz="900" dirty="0">
                <a:solidFill>
                  <a:schemeClr val="accent2"/>
                </a:solidFill>
                <a:latin typeface="Arial" panose="020B0604020202020204" pitchFamily="34" charset="0"/>
              </a:rPr>
              <a: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linearGrad2.addColorStop(1, "#999999")</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context.fillStyle</a:t>
            </a:r>
            <a:r>
              <a:rPr kumimoji="1" lang="en-US" altLang="zh-CN" sz="900" dirty="0">
                <a:solidFill>
                  <a:schemeClr val="accent2"/>
                </a:solidFill>
                <a:latin typeface="Arial" panose="020B0604020202020204" pitchFamily="34" charset="0"/>
              </a:rPr>
              <a:t> = linearGrad2</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context.fillRect</a:t>
            </a:r>
            <a:r>
              <a:rPr kumimoji="1" lang="en-US" altLang="zh-CN" sz="900" dirty="0">
                <a:solidFill>
                  <a:schemeClr val="accent2"/>
                </a:solidFill>
                <a:latin typeface="Arial" panose="020B0604020202020204" pitchFamily="34" charset="0"/>
              </a:rPr>
              <a:t>(100, 0, 100, 100)</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 </a:t>
            </a:r>
            <a:r>
              <a:rPr kumimoji="1" lang="zh-CN" altLang="zh-CN" sz="900" dirty="0">
                <a:solidFill>
                  <a:schemeClr val="accent2"/>
                </a:solidFill>
                <a:latin typeface="Arial" panose="020B0604020202020204" pitchFamily="34" charset="0"/>
              </a:rPr>
              <a:t>斜线线性渐变</a:t>
            </a: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linearGrad3 = </a:t>
            </a:r>
            <a:r>
              <a:rPr kumimoji="1" lang="en-US" altLang="zh-CN" sz="900" dirty="0" err="1">
                <a:solidFill>
                  <a:schemeClr val="accent2"/>
                </a:solidFill>
                <a:latin typeface="Arial" panose="020B0604020202020204" pitchFamily="34" charset="0"/>
              </a:rPr>
              <a:t>context.createLinearGradient</a:t>
            </a:r>
            <a:r>
              <a:rPr kumimoji="1" lang="en-US" altLang="zh-CN" sz="900" dirty="0">
                <a:solidFill>
                  <a:schemeClr val="accent2"/>
                </a:solidFill>
                <a:latin typeface="Arial" panose="020B0604020202020204" pitchFamily="34" charset="0"/>
              </a:rPr>
              <a:t>(200, 0, 300, 100)</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linearGrad3.addColorStop(0, "#666666")</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linearGrad3.addColorStop(0.5, "#</a:t>
            </a:r>
            <a:r>
              <a:rPr kumimoji="1" lang="en-US" altLang="zh-CN" sz="900" dirty="0" err="1">
                <a:solidFill>
                  <a:schemeClr val="accent2"/>
                </a:solidFill>
                <a:latin typeface="Arial" panose="020B0604020202020204" pitchFamily="34" charset="0"/>
              </a:rPr>
              <a:t>ffffff</a:t>
            </a:r>
            <a:r>
              <a:rPr kumimoji="1" lang="en-US" altLang="zh-CN" sz="900" dirty="0">
                <a:solidFill>
                  <a:schemeClr val="accent2"/>
                </a:solidFill>
                <a:latin typeface="Arial" panose="020B0604020202020204" pitchFamily="34" charset="0"/>
              </a:rPr>
              <a: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linearGrad3.addColorStop(1, "#999999")</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context.fillStyle</a:t>
            </a:r>
            <a:r>
              <a:rPr kumimoji="1" lang="en-US" altLang="zh-CN" sz="900" dirty="0">
                <a:solidFill>
                  <a:schemeClr val="accent2"/>
                </a:solidFill>
                <a:latin typeface="Arial" panose="020B0604020202020204" pitchFamily="34" charset="0"/>
              </a:rPr>
              <a:t> = linearGrad3</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context.fillRect</a:t>
            </a:r>
            <a:r>
              <a:rPr kumimoji="1" lang="en-US" altLang="zh-CN" sz="900" dirty="0">
                <a:solidFill>
                  <a:schemeClr val="accent2"/>
                </a:solidFill>
                <a:latin typeface="Arial" panose="020B0604020202020204" pitchFamily="34" charset="0"/>
              </a:rPr>
              <a:t>(200, 0, 100, 100)</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zh-CN" altLang="zh-CN" sz="900" dirty="0">
                <a:solidFill>
                  <a:schemeClr val="accent2"/>
                </a:solidFill>
                <a:latin typeface="Arial" panose="020B0604020202020204" pitchFamily="34" charset="0"/>
              </a:rPr>
              <a:t>径向渐变</a:t>
            </a: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var</a:t>
            </a:r>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radialGrad</a:t>
            </a:r>
            <a:r>
              <a:rPr kumimoji="1" lang="en-US" altLang="zh-CN" sz="900" dirty="0">
                <a:solidFill>
                  <a:schemeClr val="accent2"/>
                </a:solidFill>
                <a:latin typeface="Arial" panose="020B0604020202020204" pitchFamily="34" charset="0"/>
              </a:rPr>
              <a:t> = </a:t>
            </a:r>
            <a:r>
              <a:rPr kumimoji="1" lang="en-US" altLang="zh-CN" sz="900" dirty="0" err="1">
                <a:solidFill>
                  <a:schemeClr val="accent2"/>
                </a:solidFill>
                <a:latin typeface="Arial" panose="020B0604020202020204" pitchFamily="34" charset="0"/>
              </a:rPr>
              <a:t>context.createRadialGradient</a:t>
            </a:r>
            <a:r>
              <a:rPr kumimoji="1" lang="en-US" altLang="zh-CN" sz="900" dirty="0">
                <a:solidFill>
                  <a:schemeClr val="accent2"/>
                </a:solidFill>
                <a:latin typeface="Arial" panose="020B0604020202020204" pitchFamily="34" charset="0"/>
              </a:rPr>
              <a:t>(360, 50, 0, 360, 50, 50)</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radialGrad.addColorStop</a:t>
            </a:r>
            <a:r>
              <a:rPr kumimoji="1" lang="en-US" altLang="zh-CN" sz="900" dirty="0">
                <a:solidFill>
                  <a:schemeClr val="accent2"/>
                </a:solidFill>
                <a:latin typeface="Arial" panose="020B0604020202020204" pitchFamily="34" charset="0"/>
              </a:rPr>
              <a:t>(0, "#666666")</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radialGrad.addColorStop</a:t>
            </a:r>
            <a:r>
              <a:rPr kumimoji="1" lang="en-US" altLang="zh-CN" sz="900" dirty="0">
                <a:solidFill>
                  <a:schemeClr val="accent2"/>
                </a:solidFill>
                <a:latin typeface="Arial" panose="020B0604020202020204" pitchFamily="34" charset="0"/>
              </a:rPr>
              <a:t>(0.5, "#</a:t>
            </a:r>
            <a:r>
              <a:rPr kumimoji="1" lang="en-US" altLang="zh-CN" sz="900" dirty="0" err="1">
                <a:solidFill>
                  <a:schemeClr val="accent2"/>
                </a:solidFill>
                <a:latin typeface="Arial" panose="020B0604020202020204" pitchFamily="34" charset="0"/>
              </a:rPr>
              <a:t>ffffff</a:t>
            </a:r>
            <a:r>
              <a:rPr kumimoji="1" lang="en-US" altLang="zh-CN" sz="900" dirty="0">
                <a:solidFill>
                  <a:schemeClr val="accent2"/>
                </a:solidFill>
                <a:latin typeface="Arial" panose="020B0604020202020204" pitchFamily="34" charset="0"/>
              </a:rPr>
              <a: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radialGrad.addColorStop</a:t>
            </a:r>
            <a:r>
              <a:rPr kumimoji="1" lang="en-US" altLang="zh-CN" sz="900" dirty="0">
                <a:solidFill>
                  <a:schemeClr val="accent2"/>
                </a:solidFill>
                <a:latin typeface="Arial" panose="020B0604020202020204" pitchFamily="34" charset="0"/>
              </a:rPr>
              <a:t>(1, "#999999")</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context.fillStyle</a:t>
            </a:r>
            <a:r>
              <a:rPr kumimoji="1" lang="en-US" altLang="zh-CN" sz="900" dirty="0">
                <a:solidFill>
                  <a:schemeClr val="accent2"/>
                </a:solidFill>
                <a:latin typeface="Arial" panose="020B0604020202020204" pitchFamily="34" charset="0"/>
              </a:rPr>
              <a:t> = </a:t>
            </a:r>
            <a:r>
              <a:rPr kumimoji="1" lang="en-US" altLang="zh-CN" sz="900" dirty="0" err="1">
                <a:solidFill>
                  <a:schemeClr val="accent2"/>
                </a:solidFill>
                <a:latin typeface="Arial" panose="020B0604020202020204" pitchFamily="34" charset="0"/>
              </a:rPr>
              <a:t>radialGrad</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context.arc(360, 50, 50, 0, </a:t>
            </a:r>
            <a:r>
              <a:rPr kumimoji="1" lang="en-US" altLang="zh-CN" sz="900" dirty="0" err="1">
                <a:solidFill>
                  <a:schemeClr val="accent2"/>
                </a:solidFill>
                <a:latin typeface="Arial" panose="020B0604020202020204" pitchFamily="34" charset="0"/>
              </a:rPr>
              <a:t>Math.PI</a:t>
            </a:r>
            <a:r>
              <a:rPr kumimoji="1" lang="en-US" altLang="zh-CN" sz="900" dirty="0">
                <a:solidFill>
                  <a:schemeClr val="accent2"/>
                </a:solidFill>
                <a:latin typeface="Arial" panose="020B0604020202020204" pitchFamily="34" charset="0"/>
              </a:rPr>
              <a:t> * 2)</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a:t>
            </a:r>
            <a:r>
              <a:rPr kumimoji="1" lang="en-US" altLang="zh-CN" sz="900" dirty="0">
                <a:solidFill>
                  <a:schemeClr val="accent2"/>
                </a:solidFill>
                <a:latin typeface="Arial" panose="020B0604020202020204" pitchFamily="34" charset="0"/>
              </a:rPr>
              <a: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	//</a:t>
            </a:r>
            <a:r>
              <a:rPr kumimoji="1" lang="zh-CN" altLang="zh-CN" sz="900" dirty="0">
                <a:solidFill>
                  <a:schemeClr val="accent2"/>
                </a:solidFill>
                <a:latin typeface="Arial" panose="020B0604020202020204" pitchFamily="34" charset="0"/>
              </a:rPr>
              <a:t>渐变范围外的填充</a:t>
            </a:r>
          </a:p>
          <a:p>
            <a:pPr algn="l" eaLnBrk="1" hangingPunct="1"/>
            <a:r>
              <a:rPr kumimoji="1" lang="en-US" altLang="zh-CN" sz="900" dirty="0">
                <a:solidFill>
                  <a:schemeClr val="accent2"/>
                </a:solidFill>
                <a:latin typeface="Arial" panose="020B0604020202020204" pitchFamily="34" charset="0"/>
              </a:rPr>
              <a:t>	</a:t>
            </a:r>
            <a:r>
              <a:rPr kumimoji="1" lang="en-US" altLang="zh-CN" sz="900" dirty="0" err="1">
                <a:solidFill>
                  <a:schemeClr val="accent2"/>
                </a:solidFill>
                <a:latin typeface="Arial" panose="020B0604020202020204" pitchFamily="34" charset="0"/>
              </a:rPr>
              <a:t>context.fillRect</a:t>
            </a:r>
            <a:r>
              <a:rPr kumimoji="1" lang="en-US" altLang="zh-CN" sz="900" dirty="0">
                <a:solidFill>
                  <a:schemeClr val="accent2"/>
                </a:solidFill>
                <a:latin typeface="Arial" panose="020B0604020202020204" pitchFamily="34" charset="0"/>
              </a:rPr>
              <a:t>(420, 0, 50, 100)</a:t>
            </a:r>
          </a:p>
          <a:p>
            <a:pPr algn="l" eaLnBrk="1" hangingPunct="1"/>
            <a:r>
              <a:rPr kumimoji="1" lang="en-US" altLang="zh-CN" sz="900" dirty="0">
                <a:solidFill>
                  <a:schemeClr val="accent2"/>
                </a:solidFill>
                <a:latin typeface="Arial" panose="020B0604020202020204" pitchFamily="34" charset="0"/>
              </a:rPr>
              <a:t>	&lt;/script&gt;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&lt;/body&gt;</a:t>
            </a:r>
            <a:endParaRPr kumimoji="1" lang="zh-CN" altLang="zh-CN" sz="900" dirty="0">
              <a:solidFill>
                <a:schemeClr val="accent2"/>
              </a:solidFill>
              <a:latin typeface="Arial" panose="020B0604020202020204" pitchFamily="34" charset="0"/>
            </a:endParaRPr>
          </a:p>
          <a:p>
            <a:pPr algn="l" eaLnBrk="1" hangingPunct="1"/>
            <a:r>
              <a:rPr kumimoji="1" lang="en-US" altLang="zh-CN" sz="900" dirty="0">
                <a:solidFill>
                  <a:schemeClr val="accent2"/>
                </a:solidFill>
                <a:latin typeface="Arial" panose="020B0604020202020204" pitchFamily="34" charset="0"/>
              </a:rPr>
              <a:t>&lt;/html&gt;</a:t>
            </a:r>
            <a:endParaRPr kumimoji="1" lang="zh-CN" altLang="zh-CN" sz="900" dirty="0">
              <a:solidFill>
                <a:schemeClr val="accent2"/>
              </a:solidFill>
              <a:latin typeface="Arial" panose="020B0604020202020204" pitchFamily="34" charset="0"/>
            </a:endParaRPr>
          </a:p>
          <a:p>
            <a:pPr algn="l" eaLnBrk="1" hangingPunct="1"/>
            <a:endParaRPr kumimoji="1" lang="en-US" altLang="zh-CN" sz="900" dirty="0">
              <a:solidFill>
                <a:schemeClr val="accent2"/>
              </a:solidFill>
              <a:latin typeface="Arial" panose="020B0604020202020204" pitchFamily="34" charset="0"/>
            </a:endParaRPr>
          </a:p>
        </p:txBody>
      </p:sp>
      <p:sp>
        <p:nvSpPr>
          <p:cNvPr id="15364" name="矩形 1"/>
          <p:cNvSpPr>
            <a:spLocks noChangeArrowheads="1"/>
          </p:cNvSpPr>
          <p:nvPr/>
        </p:nvSpPr>
        <p:spPr bwMode="auto">
          <a:xfrm>
            <a:off x="7394525" y="2924944"/>
            <a:ext cx="3455987"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600" b="1" dirty="0">
                <a:solidFill>
                  <a:srgbClr val="960096"/>
                </a:solidFill>
                <a:latin typeface="Franklin Gothic Medium" panose="020B0603020102020204" pitchFamily="34" charset="0"/>
              </a:rPr>
              <a:t>代码创建了三个线性渐变颜色对象，方向分别为水平、垂直和对角线方向，分别填充三个矩形。还有一个径向渐变颜色对象，填充了圆形。</a:t>
            </a:r>
          </a:p>
          <a:p>
            <a:r>
              <a:rPr lang="zh-CN" altLang="zh-CN" sz="1600" b="1" dirty="0">
                <a:solidFill>
                  <a:srgbClr val="960096"/>
                </a:solidFill>
                <a:latin typeface="Franklin Gothic Medium" panose="020B0603020102020204" pitchFamily="34" charset="0"/>
              </a:rPr>
              <a:t>渐变颜色的是在给定的两个范围之间进行渐变，在给定的范围之外颜色是纯色的。</a:t>
            </a:r>
            <a:endParaRPr lang="en-US" altLang="zh-CN" sz="1600" b="1" dirty="0">
              <a:solidFill>
                <a:srgbClr val="960096"/>
              </a:solidFill>
              <a:latin typeface="Franklin Gothic Medium" panose="020B0603020102020204" pitchFamily="34" charset="0"/>
            </a:endParaRPr>
          </a:p>
          <a:p>
            <a:r>
              <a:rPr lang="zh-CN" altLang="zh-CN" sz="1600" b="1" dirty="0">
                <a:solidFill>
                  <a:srgbClr val="960096"/>
                </a:solidFill>
                <a:latin typeface="Franklin Gothic Medium" panose="020B0603020102020204" pitchFamily="34" charset="0"/>
              </a:rPr>
              <a:t>例如上面代码最后的</a:t>
            </a:r>
            <a:r>
              <a:rPr lang="en-US" altLang="zh-CN" sz="1600" b="1" dirty="0" err="1">
                <a:solidFill>
                  <a:srgbClr val="960096"/>
                </a:solidFill>
                <a:latin typeface="Franklin Gothic Medium" panose="020B0603020102020204" pitchFamily="34" charset="0"/>
              </a:rPr>
              <a:t>context.fillRect</a:t>
            </a:r>
            <a:r>
              <a:rPr lang="en-US" altLang="zh-CN" sz="1600" b="1" dirty="0">
                <a:solidFill>
                  <a:srgbClr val="960096"/>
                </a:solidFill>
                <a:latin typeface="Franklin Gothic Medium" panose="020B0603020102020204" pitchFamily="34" charset="0"/>
              </a:rPr>
              <a:t>(420,0,50,100)</a:t>
            </a:r>
            <a:r>
              <a:rPr lang="zh-CN" altLang="zh-CN" sz="1600" b="1" dirty="0">
                <a:solidFill>
                  <a:srgbClr val="960096"/>
                </a:solidFill>
                <a:latin typeface="Franklin Gothic Medium" panose="020B0603020102020204" pitchFamily="34" charset="0"/>
              </a:rPr>
              <a:t>，获得的是一个颜色值为</a:t>
            </a:r>
            <a:r>
              <a:rPr lang="en-US" altLang="zh-CN" sz="1600" b="1" dirty="0">
                <a:solidFill>
                  <a:srgbClr val="960096"/>
                </a:solidFill>
                <a:latin typeface="Franklin Gothic Medium" panose="020B0603020102020204" pitchFamily="34" charset="0"/>
              </a:rPr>
              <a:t>"#999999"</a:t>
            </a:r>
            <a:r>
              <a:rPr lang="zh-CN" altLang="zh-CN" sz="1600" b="1" dirty="0">
                <a:solidFill>
                  <a:srgbClr val="960096"/>
                </a:solidFill>
                <a:latin typeface="Franklin Gothic Medium" panose="020B0603020102020204" pitchFamily="34" charset="0"/>
              </a:rPr>
              <a:t>的纯色矩形区域，如图中最右侧的矩形区域所示。</a:t>
            </a:r>
          </a:p>
        </p:txBody>
      </p:sp>
      <p:pic>
        <p:nvPicPr>
          <p:cNvPr id="15365"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495" y="1228726"/>
            <a:ext cx="36718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047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17862" y="228600"/>
            <a:ext cx="8882634" cy="458788"/>
          </a:xfrm>
        </p:spPr>
        <p:txBody>
          <a:bodyPr/>
          <a:lstStyle/>
          <a:p>
            <a:pPr eaLnBrk="1" hangingPunct="1">
              <a:defRPr/>
            </a:pPr>
            <a:r>
              <a:rPr lang="en-US" altLang="zh-CN" smtClean="0">
                <a:effectLst/>
                <a:latin typeface="+mj-ea"/>
              </a:rPr>
              <a:t>7.5</a:t>
            </a:r>
            <a:r>
              <a:rPr lang="zh-CN" altLang="zh-CN" smtClean="0">
                <a:effectLst/>
                <a:latin typeface="+mj-ea"/>
              </a:rPr>
              <a:t>绘图</a:t>
            </a:r>
            <a:r>
              <a:rPr lang="en-US" altLang="zh-CN" smtClean="0">
                <a:effectLst/>
                <a:latin typeface="+mj-ea"/>
              </a:rPr>
              <a:t>API</a:t>
            </a:r>
            <a:endParaRPr lang="zh-CN" altLang="en-US" smtClean="0">
              <a:latin typeface="+mj-ea"/>
            </a:endParaRPr>
          </a:p>
        </p:txBody>
      </p:sp>
      <p:sp>
        <p:nvSpPr>
          <p:cNvPr id="33797" name="Rectangle 5"/>
          <p:cNvSpPr>
            <a:spLocks noGrp="1" noChangeArrowheads="1"/>
          </p:cNvSpPr>
          <p:nvPr>
            <p:ph type="body" idx="1"/>
          </p:nvPr>
        </p:nvSpPr>
        <p:spPr>
          <a:xfrm>
            <a:off x="1417862" y="908720"/>
            <a:ext cx="9108181" cy="1368152"/>
          </a:xfrm>
        </p:spPr>
        <p:txBody>
          <a:bodyPr/>
          <a:lstStyle/>
          <a:p>
            <a:pPr marL="0" indent="0">
              <a:buNone/>
              <a:defRPr/>
            </a:pPr>
            <a:r>
              <a:rPr kumimoji="1" lang="en-US" altLang="zh-CN" b="1" dirty="0" smtClean="0">
                <a:solidFill>
                  <a:schemeClr val="accent1"/>
                </a:solidFill>
                <a:latin typeface="+mn-ea"/>
              </a:rPr>
              <a:t>7.5.3 </a:t>
            </a:r>
            <a:r>
              <a:rPr kumimoji="1" lang="zh-CN" altLang="zh-CN" b="1" dirty="0" smtClean="0">
                <a:solidFill>
                  <a:schemeClr val="accent1"/>
                </a:solidFill>
                <a:latin typeface="+mn-ea"/>
              </a:rPr>
              <a:t>图形变换</a:t>
            </a:r>
          </a:p>
          <a:p>
            <a:pPr marL="0" indent="0">
              <a:defRPr/>
            </a:pPr>
            <a:r>
              <a:rPr lang="zh-CN" altLang="zh-CN" dirty="0" smtClean="0">
                <a:effectLst/>
                <a:latin typeface="+mn-ea"/>
              </a:rPr>
              <a:t>在</a:t>
            </a:r>
            <a:r>
              <a:rPr lang="en-US" altLang="zh-CN" dirty="0" smtClean="0">
                <a:effectLst/>
                <a:latin typeface="+mn-ea"/>
              </a:rPr>
              <a:t>Canvas</a:t>
            </a:r>
            <a:r>
              <a:rPr lang="zh-CN" altLang="zh-CN" dirty="0" smtClean="0">
                <a:effectLst/>
                <a:latin typeface="+mn-ea"/>
              </a:rPr>
              <a:t>绘图</a:t>
            </a:r>
            <a:r>
              <a:rPr lang="en-US" altLang="zh-CN" dirty="0" smtClean="0">
                <a:effectLst/>
                <a:latin typeface="+mn-ea"/>
              </a:rPr>
              <a:t>API</a:t>
            </a:r>
            <a:r>
              <a:rPr lang="zh-CN" altLang="zh-CN" dirty="0" smtClean="0">
                <a:effectLst/>
                <a:latin typeface="+mn-ea"/>
              </a:rPr>
              <a:t>中，提供了对当前绘制环境进行变换的方法，如表</a:t>
            </a:r>
            <a:r>
              <a:rPr lang="en-US" altLang="zh-CN" dirty="0" smtClean="0">
                <a:effectLst/>
                <a:latin typeface="+mn-ea"/>
              </a:rPr>
              <a:t>7-3</a:t>
            </a:r>
            <a:r>
              <a:rPr lang="zh-CN" altLang="zh-CN" dirty="0" smtClean="0">
                <a:effectLst/>
                <a:latin typeface="+mn-ea"/>
              </a:rPr>
              <a:t>所示。</a:t>
            </a: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09" y="2404815"/>
            <a:ext cx="838627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183959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9995" y="877045"/>
            <a:ext cx="10601349" cy="5112568"/>
          </a:xfrm>
        </p:spPr>
        <p:txBody>
          <a:bodyPr/>
          <a:lstStyle/>
          <a:p>
            <a:r>
              <a:rPr lang="zh-CN" altLang="en-US" dirty="0"/>
              <a:t>变形 </a:t>
            </a:r>
            <a:r>
              <a:rPr lang="en-US" altLang="zh-CN" dirty="0"/>
              <a:t>( Transforms ) </a:t>
            </a:r>
            <a:r>
              <a:rPr lang="zh-CN" altLang="en-US" dirty="0"/>
              <a:t>就是将平移 </a:t>
            </a:r>
            <a:r>
              <a:rPr lang="en-US" altLang="zh-CN" dirty="0"/>
              <a:t>(translate)</a:t>
            </a:r>
            <a:r>
              <a:rPr lang="zh-CN" altLang="en-US" dirty="0"/>
              <a:t>，缩放</a:t>
            </a:r>
            <a:r>
              <a:rPr lang="en-US" altLang="zh-CN" dirty="0"/>
              <a:t>(scale)</a:t>
            </a:r>
            <a:r>
              <a:rPr lang="zh-CN" altLang="en-US" dirty="0"/>
              <a:t>，旋转 </a:t>
            </a:r>
            <a:r>
              <a:rPr lang="en-US" altLang="zh-CN" dirty="0"/>
              <a:t>(rotate) </a:t>
            </a:r>
            <a:r>
              <a:rPr lang="zh-CN" altLang="en-US" dirty="0"/>
              <a:t>等几种几何变换合为一体，使用矩阵来操作多种</a:t>
            </a:r>
            <a:r>
              <a:rPr lang="zh-CN" altLang="en-US" dirty="0" smtClean="0"/>
              <a:t>几何变换。</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7.5.3 </a:t>
            </a:r>
            <a:r>
              <a:rPr lang="zh-CN" altLang="en-US" dirty="0"/>
              <a:t>图形</a:t>
            </a:r>
            <a:r>
              <a:rPr lang="zh-CN" altLang="en-US" dirty="0" smtClean="0"/>
              <a:t>变换</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411760006"/>
              </p:ext>
            </p:extLst>
          </p:nvPr>
        </p:nvGraphicFramePr>
        <p:xfrm>
          <a:off x="1777901" y="3068960"/>
          <a:ext cx="7715250" cy="3139440"/>
        </p:xfrm>
        <a:graphic>
          <a:graphicData uri="http://schemas.openxmlformats.org/drawingml/2006/table">
            <a:tbl>
              <a:tblPr/>
              <a:tblGrid>
                <a:gridCol w="1724025"/>
                <a:gridCol w="5991225"/>
              </a:tblGrid>
              <a:tr h="0">
                <a:tc>
                  <a:txBody>
                    <a:bodyPr/>
                    <a:lstStyle/>
                    <a:p>
                      <a:pPr algn="l" fontAlgn="base"/>
                      <a:r>
                        <a:rPr lang="zh-CN" altLang="en-US">
                          <a:solidFill>
                            <a:srgbClr val="FFFFFF"/>
                          </a:solidFill>
                          <a:effectLst/>
                        </a:rPr>
                        <a:t>参数</a:t>
                      </a:r>
                    </a:p>
                  </a:txBody>
                  <a:tcPr marL="95250" marR="95250" marT="95250" marB="95250"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a:solidFill>
                            <a:srgbClr val="FFFFFF"/>
                          </a:solidFill>
                          <a:effectLst/>
                        </a:rPr>
                        <a:t>描述</a:t>
                      </a:r>
                    </a:p>
                  </a:txBody>
                  <a:tcPr marL="95250" marR="95250" marT="95250" marB="95250"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r>
              <a:tr h="0">
                <a:tc>
                  <a:txBody>
                    <a:bodyPr/>
                    <a:lstStyle/>
                    <a:p>
                      <a:pPr fontAlgn="t"/>
                      <a:r>
                        <a:rPr lang="en-US" i="1">
                          <a:effectLst/>
                        </a:rPr>
                        <a:t>a</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a:effectLst/>
                        </a:rPr>
                        <a:t>水平缩放绘图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fontAlgn="t"/>
                      <a:r>
                        <a:rPr lang="en-US" i="1">
                          <a:effectLst/>
                        </a:rPr>
                        <a:t>b</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a:effectLst/>
                        </a:rPr>
                        <a:t>水平倾斜绘图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0">
                <a:tc>
                  <a:txBody>
                    <a:bodyPr/>
                    <a:lstStyle/>
                    <a:p>
                      <a:pPr fontAlgn="t"/>
                      <a:r>
                        <a:rPr lang="en-US" i="1">
                          <a:effectLst/>
                        </a:rPr>
                        <a:t>c</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a:effectLst/>
                        </a:rPr>
                        <a:t>垂直倾斜绘图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fontAlgn="t"/>
                      <a:r>
                        <a:rPr lang="en-US" i="1">
                          <a:effectLst/>
                        </a:rPr>
                        <a:t>d</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a:effectLst/>
                        </a:rPr>
                        <a:t>垂直缩放绘图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0">
                <a:tc>
                  <a:txBody>
                    <a:bodyPr/>
                    <a:lstStyle/>
                    <a:p>
                      <a:pPr fontAlgn="t"/>
                      <a:r>
                        <a:rPr lang="en-US" i="1">
                          <a:effectLst/>
                        </a:rPr>
                        <a:t>e</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a:effectLst/>
                        </a:rPr>
                        <a:t>水平移动绘图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0">
                <a:tc>
                  <a:txBody>
                    <a:bodyPr/>
                    <a:lstStyle/>
                    <a:p>
                      <a:pPr fontAlgn="t"/>
                      <a:r>
                        <a:rPr lang="en-US" i="1">
                          <a:effectLst/>
                        </a:rPr>
                        <a:t>f</a:t>
                      </a:r>
                      <a:endParaRPr lang="en-US">
                        <a:effectLst/>
                      </a:endParaRP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dirty="0">
                          <a:effectLst/>
                        </a:rPr>
                        <a:t>垂直移动绘图</a:t>
                      </a:r>
                    </a:p>
                  </a:txBody>
                  <a:tcPr marL="85725" marR="85725" marT="85725" marB="85725"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bl>
          </a:graphicData>
        </a:graphic>
      </p:graphicFrame>
      <p:pic>
        <p:nvPicPr>
          <p:cNvPr id="1028" name="Picture 4" descr="https://www.twle.cn/static/i/canvas/canvas_basic_geometric_transform_9.gi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13" y="1772816"/>
            <a:ext cx="1400175"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13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849909" y="260648"/>
            <a:ext cx="8748712" cy="369887"/>
          </a:xfrm>
        </p:spPr>
        <p:txBody>
          <a:bodyPr/>
          <a:lstStyle/>
          <a:p>
            <a:pPr marL="0" indent="0">
              <a:buNone/>
            </a:pPr>
            <a:r>
              <a:rPr lang="zh-CN" altLang="zh-CN">
                <a:latin typeface="+mn-ea"/>
              </a:rPr>
              <a:t>【例</a:t>
            </a:r>
            <a:r>
              <a:rPr lang="en-US" altLang="zh-CN">
                <a:latin typeface="+mn-ea"/>
              </a:rPr>
              <a:t>7-3</a:t>
            </a:r>
            <a:r>
              <a:rPr lang="zh-CN" altLang="zh-CN">
                <a:latin typeface="+mn-ea"/>
              </a:rPr>
              <a:t>】把例</a:t>
            </a:r>
            <a:r>
              <a:rPr lang="en-US" altLang="zh-CN">
                <a:latin typeface="+mn-ea"/>
              </a:rPr>
              <a:t>7-1</a:t>
            </a:r>
            <a:r>
              <a:rPr lang="zh-CN" altLang="zh-CN">
                <a:latin typeface="+mn-ea"/>
              </a:rPr>
              <a:t>的绘制代码转为一个函数，代码如下：</a:t>
            </a:r>
          </a:p>
        </p:txBody>
      </p:sp>
      <p:sp>
        <p:nvSpPr>
          <p:cNvPr id="17411" name="AutoShape 4"/>
          <p:cNvSpPr>
            <a:spLocks noChangeArrowheads="1"/>
          </p:cNvSpPr>
          <p:nvPr/>
        </p:nvSpPr>
        <p:spPr bwMode="gray">
          <a:xfrm>
            <a:off x="2137570" y="1124744"/>
            <a:ext cx="6840537" cy="483041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200" dirty="0">
                <a:solidFill>
                  <a:schemeClr val="accent2"/>
                </a:solidFill>
                <a:latin typeface="+mn-ea"/>
                <a:ea typeface="+mn-ea"/>
              </a:rPr>
              <a:t>function </a:t>
            </a:r>
            <a:r>
              <a:rPr kumimoji="1" lang="en-US" altLang="zh-CN" sz="1200" dirty="0" err="1">
                <a:solidFill>
                  <a:schemeClr val="accent2"/>
                </a:solidFill>
                <a:latin typeface="+mn-ea"/>
                <a:ea typeface="+mn-ea"/>
              </a:rPr>
              <a:t>drawFace</a:t>
            </a:r>
            <a:r>
              <a:rPr kumimoji="1" lang="en-US" altLang="zh-CN" sz="1200" dirty="0">
                <a:solidFill>
                  <a:schemeClr val="accent2"/>
                </a:solidFill>
                <a:latin typeface="+mn-ea"/>
                <a:ea typeface="+mn-ea"/>
              </a:rPr>
              <a:t>(context){</a:t>
            </a:r>
            <a:endParaRPr kumimoji="1" lang="zh-CN"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context.beginPath</a:t>
            </a:r>
            <a:r>
              <a:rPr kumimoji="1" lang="en-US" altLang="zh-CN" sz="1200" dirty="0">
                <a:solidFill>
                  <a:schemeClr val="accent2"/>
                </a:solidFill>
                <a:latin typeface="+mn-ea"/>
                <a:ea typeface="+mn-ea"/>
              </a:rPr>
              <a:t>()         //</a:t>
            </a:r>
            <a:r>
              <a:rPr kumimoji="1" lang="zh-CN" altLang="zh-CN" sz="1200" dirty="0">
                <a:solidFill>
                  <a:schemeClr val="accent2"/>
                </a:solidFill>
                <a:latin typeface="+mn-ea"/>
                <a:ea typeface="+mn-ea"/>
              </a:rPr>
              <a:t>绘制圆脸路径并填充</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context.fillStyle</a:t>
            </a:r>
            <a:r>
              <a:rPr kumimoji="1" lang="en-US" altLang="zh-CN" sz="1200" dirty="0">
                <a:solidFill>
                  <a:schemeClr val="accent2"/>
                </a:solidFill>
                <a:latin typeface="+mn-ea"/>
                <a:ea typeface="+mn-ea"/>
              </a:rPr>
              <a:t>="#ff9900“</a:t>
            </a:r>
          </a:p>
          <a:p>
            <a:pPr algn="l" eaLnBrk="1" hangingPunct="1"/>
            <a:r>
              <a:rPr kumimoji="1" lang="en-US" altLang="zh-CN" sz="1200" dirty="0">
                <a:solidFill>
                  <a:schemeClr val="accent2"/>
                </a:solidFill>
                <a:latin typeface="+mn-ea"/>
                <a:ea typeface="+mn-ea"/>
              </a:rPr>
              <a:t> 	context.arc(100,100,70,0,Math.PI*2)</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context.fill</a:t>
            </a:r>
            <a:r>
              <a:rPr kumimoji="1" lang="en-US" altLang="zh-CN" sz="1200" dirty="0">
                <a:solidFill>
                  <a:schemeClr val="accent2"/>
                </a:solidFill>
                <a:latin typeface="+mn-ea"/>
                <a:ea typeface="+mn-ea"/>
              </a:rPr>
              <a:t>() 	//</a:t>
            </a:r>
            <a:r>
              <a:rPr kumimoji="1" lang="zh-CN" altLang="zh-CN" sz="1200" dirty="0">
                <a:solidFill>
                  <a:schemeClr val="accent2"/>
                </a:solidFill>
                <a:latin typeface="+mn-ea"/>
                <a:ea typeface="+mn-ea"/>
              </a:rPr>
              <a:t>绘制眼睛并填充</a:t>
            </a:r>
            <a:endParaRPr kumimoji="1" lang="en-US"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context.beginPath</a:t>
            </a:r>
            <a:r>
              <a:rPr kumimoji="1" lang="en-US" altLang="zh-CN" sz="1200" dirty="0">
                <a:solidFill>
                  <a:schemeClr val="accent2"/>
                </a:solidFill>
                <a:latin typeface="+mn-ea"/>
                <a:ea typeface="+mn-ea"/>
              </a:rPr>
              <a:t>()</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context.fillStyle</a:t>
            </a:r>
            <a:r>
              <a:rPr kumimoji="1" lang="en-US" altLang="zh-CN" sz="1200" dirty="0">
                <a:solidFill>
                  <a:schemeClr val="accent2"/>
                </a:solidFill>
                <a:latin typeface="+mn-ea"/>
                <a:ea typeface="+mn-ea"/>
              </a:rPr>
              <a:t>="#000000"			</a:t>
            </a:r>
          </a:p>
          <a:p>
            <a:pPr algn="l" eaLnBrk="1" hangingPunct="1"/>
            <a:r>
              <a:rPr kumimoji="1" lang="en-US" altLang="zh-CN" sz="1200" dirty="0">
                <a:solidFill>
                  <a:schemeClr val="accent2"/>
                </a:solidFill>
                <a:latin typeface="+mn-ea"/>
                <a:ea typeface="+mn-ea"/>
              </a:rPr>
              <a:t>	context.arc(70,100,10,0,Math.PI*2)</a:t>
            </a:r>
          </a:p>
          <a:p>
            <a:pPr algn="l" eaLnBrk="1" hangingPunct="1"/>
            <a:r>
              <a:rPr kumimoji="1" lang="en-US" altLang="zh-CN" sz="1200" dirty="0">
                <a:solidFill>
                  <a:schemeClr val="accent2"/>
                </a:solidFill>
                <a:latin typeface="+mn-ea"/>
                <a:ea typeface="+mn-ea"/>
              </a:rPr>
              <a:t>	context.arc(130,100,10,0,Math.PI*2)</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context.fill</a:t>
            </a:r>
            <a:r>
              <a:rPr kumimoji="1" lang="en-US" altLang="zh-CN" sz="1200" dirty="0">
                <a:solidFill>
                  <a:schemeClr val="accent2"/>
                </a:solidFill>
                <a:latin typeface="+mn-ea"/>
                <a:ea typeface="+mn-ea"/>
              </a:rPr>
              <a:t>()</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context.beginPath</a:t>
            </a:r>
            <a:r>
              <a:rPr kumimoji="1" lang="en-US" altLang="zh-CN" sz="1200" dirty="0">
                <a:solidFill>
                  <a:schemeClr val="accent2"/>
                </a:solidFill>
                <a:latin typeface="+mn-ea"/>
                <a:ea typeface="+mn-ea"/>
              </a:rPr>
              <a:t>() 	//</a:t>
            </a:r>
            <a:r>
              <a:rPr kumimoji="1" lang="zh-CN" altLang="zh-CN" sz="1200" dirty="0">
                <a:solidFill>
                  <a:schemeClr val="accent2"/>
                </a:solidFill>
                <a:latin typeface="+mn-ea"/>
                <a:ea typeface="+mn-ea"/>
              </a:rPr>
              <a:t>绘制眉毛并描边</a:t>
            </a:r>
            <a:endParaRPr kumimoji="1" lang="en-US"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context.strokeStyle</a:t>
            </a:r>
            <a:r>
              <a:rPr kumimoji="1" lang="en-US" altLang="zh-CN" sz="1200" dirty="0">
                <a:solidFill>
                  <a:schemeClr val="accent2"/>
                </a:solidFill>
                <a:latin typeface="+mn-ea"/>
                <a:ea typeface="+mn-ea"/>
              </a:rPr>
              <a:t>="black“</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context.lineWidth</a:t>
            </a:r>
            <a:r>
              <a:rPr kumimoji="1" lang="en-US" altLang="zh-CN" sz="1200" dirty="0">
                <a:solidFill>
                  <a:schemeClr val="accent2"/>
                </a:solidFill>
                <a:latin typeface="+mn-ea"/>
                <a:ea typeface="+mn-ea"/>
              </a:rPr>
              <a:t>=5          //</a:t>
            </a:r>
            <a:r>
              <a:rPr kumimoji="1" lang="zh-CN" altLang="zh-CN" sz="1200" dirty="0">
                <a:solidFill>
                  <a:schemeClr val="accent2"/>
                </a:solidFill>
                <a:latin typeface="+mn-ea"/>
                <a:ea typeface="+mn-ea"/>
              </a:rPr>
              <a:t>描边线的宽度为</a:t>
            </a:r>
            <a:r>
              <a:rPr kumimoji="1" lang="en-US" altLang="zh-CN" sz="1200" dirty="0">
                <a:solidFill>
                  <a:schemeClr val="accent2"/>
                </a:solidFill>
                <a:latin typeface="+mn-ea"/>
                <a:ea typeface="+mn-ea"/>
              </a:rPr>
              <a:t>5</a:t>
            </a:r>
            <a:r>
              <a:rPr kumimoji="1" lang="zh-CN" altLang="zh-CN" sz="1200" dirty="0">
                <a:solidFill>
                  <a:schemeClr val="accent2"/>
                </a:solidFill>
                <a:latin typeface="+mn-ea"/>
                <a:ea typeface="+mn-ea"/>
              </a:rPr>
              <a:t>像素</a:t>
            </a:r>
            <a:endParaRPr kumimoji="1" lang="en-US"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context.moveTo</a:t>
            </a:r>
            <a:r>
              <a:rPr kumimoji="1" lang="en-US" altLang="zh-CN" sz="1200" dirty="0">
                <a:solidFill>
                  <a:schemeClr val="accent2"/>
                </a:solidFill>
                <a:latin typeface="+mn-ea"/>
                <a:ea typeface="+mn-ea"/>
              </a:rPr>
              <a:t>(55,85)</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context.lineTo</a:t>
            </a:r>
            <a:r>
              <a:rPr kumimoji="1" lang="en-US" altLang="zh-CN" sz="1200" dirty="0">
                <a:solidFill>
                  <a:schemeClr val="accent2"/>
                </a:solidFill>
                <a:latin typeface="+mn-ea"/>
                <a:ea typeface="+mn-ea"/>
              </a:rPr>
              <a:t>(80,75)</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context.moveTo</a:t>
            </a:r>
            <a:r>
              <a:rPr kumimoji="1" lang="en-US" altLang="zh-CN" sz="1200" dirty="0">
                <a:solidFill>
                  <a:schemeClr val="accent2"/>
                </a:solidFill>
                <a:latin typeface="+mn-ea"/>
                <a:ea typeface="+mn-ea"/>
              </a:rPr>
              <a:t>(145,85)</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context.lineTo</a:t>
            </a:r>
            <a:r>
              <a:rPr kumimoji="1" lang="en-US" altLang="zh-CN" sz="1200" dirty="0">
                <a:solidFill>
                  <a:schemeClr val="accent2"/>
                </a:solidFill>
                <a:latin typeface="+mn-ea"/>
                <a:ea typeface="+mn-ea"/>
              </a:rPr>
              <a:t>(120,75)</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context.stroke</a:t>
            </a:r>
            <a:r>
              <a:rPr kumimoji="1" lang="en-US" altLang="zh-CN" sz="1200" dirty="0">
                <a:solidFill>
                  <a:schemeClr val="accent2"/>
                </a:solidFill>
                <a:latin typeface="+mn-ea"/>
                <a:ea typeface="+mn-ea"/>
              </a:rPr>
              <a:t>()</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context.beginPath</a:t>
            </a:r>
            <a:r>
              <a:rPr kumimoji="1" lang="en-US" altLang="zh-CN" sz="1200" dirty="0">
                <a:solidFill>
                  <a:schemeClr val="accent2"/>
                </a:solidFill>
                <a:latin typeface="+mn-ea"/>
                <a:ea typeface="+mn-ea"/>
              </a:rPr>
              <a:t>() 	//</a:t>
            </a:r>
            <a:r>
              <a:rPr kumimoji="1" lang="zh-CN" altLang="zh-CN" sz="1200" dirty="0">
                <a:solidFill>
                  <a:schemeClr val="accent2"/>
                </a:solidFill>
                <a:latin typeface="+mn-ea"/>
                <a:ea typeface="+mn-ea"/>
              </a:rPr>
              <a:t>绘制嘴巴并填充</a:t>
            </a:r>
            <a:endParaRPr kumimoji="1" lang="en-US"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context.moveTo</a:t>
            </a:r>
            <a:r>
              <a:rPr kumimoji="1" lang="en-US" altLang="zh-CN" sz="1200" dirty="0">
                <a:solidFill>
                  <a:schemeClr val="accent2"/>
                </a:solidFill>
                <a:latin typeface="+mn-ea"/>
                <a:ea typeface="+mn-ea"/>
              </a:rPr>
              <a:t>(130,125)</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context.lineTo</a:t>
            </a:r>
            <a:r>
              <a:rPr kumimoji="1" lang="en-US" altLang="zh-CN" sz="1200" dirty="0">
                <a:solidFill>
                  <a:schemeClr val="accent2"/>
                </a:solidFill>
                <a:latin typeface="+mn-ea"/>
                <a:ea typeface="+mn-ea"/>
              </a:rPr>
              <a:t>(70,125)</a:t>
            </a:r>
          </a:p>
          <a:p>
            <a:pPr algn="l" eaLnBrk="1" hangingPunct="1"/>
            <a:r>
              <a:rPr kumimoji="1" lang="en-US" altLang="zh-CN" sz="1200" dirty="0">
                <a:solidFill>
                  <a:schemeClr val="accent2"/>
                </a:solidFill>
                <a:latin typeface="+mn-ea"/>
                <a:ea typeface="+mn-ea"/>
              </a:rPr>
              <a:t>	context.arc(100,125,30,0,Math.PI)</a:t>
            </a:r>
          </a:p>
          <a:p>
            <a:pPr algn="l" eaLnBrk="1" hangingPunct="1"/>
            <a:r>
              <a:rPr kumimoji="1" lang="en-US" altLang="zh-CN" sz="1200" dirty="0">
                <a:solidFill>
                  <a:schemeClr val="accent2"/>
                </a:solidFill>
                <a:latin typeface="+mn-ea"/>
                <a:ea typeface="+mn-ea"/>
              </a:rPr>
              <a:t>	</a:t>
            </a:r>
            <a:r>
              <a:rPr kumimoji="1" lang="en-US" altLang="zh-CN" sz="1200" dirty="0" err="1">
                <a:solidFill>
                  <a:schemeClr val="accent2"/>
                </a:solidFill>
                <a:latin typeface="+mn-ea"/>
                <a:ea typeface="+mn-ea"/>
              </a:rPr>
              <a:t>context.fill</a:t>
            </a:r>
            <a:r>
              <a:rPr kumimoji="1" lang="en-US" altLang="zh-CN" sz="1200" dirty="0">
                <a:solidFill>
                  <a:schemeClr val="accent2"/>
                </a:solidFill>
                <a:latin typeface="+mn-ea"/>
                <a:ea typeface="+mn-ea"/>
              </a:rPr>
              <a:t>()			</a:t>
            </a:r>
            <a:endParaRPr kumimoji="1" lang="zh-CN" altLang="zh-CN" sz="1200" dirty="0">
              <a:solidFill>
                <a:schemeClr val="accent2"/>
              </a:solidFill>
              <a:latin typeface="+mn-ea"/>
              <a:ea typeface="+mn-ea"/>
            </a:endParaRPr>
          </a:p>
          <a:p>
            <a:pPr algn="l" eaLnBrk="1" hangingPunct="1"/>
            <a:r>
              <a:rPr kumimoji="1" lang="en-US" altLang="zh-CN" sz="1200" dirty="0">
                <a:solidFill>
                  <a:schemeClr val="accent2"/>
                </a:solidFill>
                <a:latin typeface="+mn-ea"/>
                <a:ea typeface="+mn-ea"/>
              </a:rPr>
              <a:t>}</a:t>
            </a:r>
            <a:endParaRPr kumimoji="1" lang="zh-CN" altLang="zh-CN" sz="1200" dirty="0">
              <a:solidFill>
                <a:schemeClr val="accent2"/>
              </a:solidFill>
              <a:latin typeface="+mn-ea"/>
              <a:ea typeface="+mn-ea"/>
            </a:endParaRPr>
          </a:p>
          <a:p>
            <a:pPr algn="l" eaLnBrk="1" hangingPunct="1"/>
            <a:endParaRPr kumimoji="1" lang="en-US" altLang="zh-CN" sz="1200" dirty="0">
              <a:solidFill>
                <a:schemeClr val="accent2"/>
              </a:solidFill>
              <a:latin typeface="+mn-ea"/>
              <a:ea typeface="+mn-ea"/>
            </a:endParaRPr>
          </a:p>
        </p:txBody>
      </p:sp>
    </p:spTree>
    <p:extLst>
      <p:ext uri="{BB962C8B-B14F-4D97-AF65-F5344CB8AC3E}">
        <p14:creationId xmlns:p14="http://schemas.microsoft.com/office/powerpoint/2010/main" val="983575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921669" y="188913"/>
            <a:ext cx="9001248" cy="646112"/>
          </a:xfrm>
        </p:spPr>
        <p:txBody>
          <a:bodyPr/>
          <a:lstStyle/>
          <a:p>
            <a:pPr marL="0" indent="0">
              <a:buNone/>
            </a:pPr>
            <a:r>
              <a:rPr lang="zh-CN" altLang="zh-CN" dirty="0">
                <a:latin typeface="+mn-ea"/>
              </a:rPr>
              <a:t>【例</a:t>
            </a:r>
            <a:r>
              <a:rPr lang="en-US" altLang="zh-CN" dirty="0">
                <a:latin typeface="+mn-ea"/>
              </a:rPr>
              <a:t>7-4</a:t>
            </a:r>
            <a:r>
              <a:rPr lang="zh-CN" altLang="zh-CN" dirty="0">
                <a:latin typeface="+mn-ea"/>
              </a:rPr>
              <a:t>】下面代码通过变换和</a:t>
            </a:r>
            <a:r>
              <a:rPr lang="en-US" altLang="zh-CN" dirty="0" err="1">
                <a:latin typeface="+mn-ea"/>
              </a:rPr>
              <a:t>drawFace</a:t>
            </a:r>
            <a:r>
              <a:rPr lang="en-US" altLang="zh-CN" dirty="0">
                <a:latin typeface="+mn-ea"/>
              </a:rPr>
              <a:t>()</a:t>
            </a:r>
            <a:r>
              <a:rPr lang="zh-CN" altLang="zh-CN" dirty="0">
                <a:latin typeface="+mn-ea"/>
              </a:rPr>
              <a:t>函数调用，在画布上绘制不同变换后的表情，其绘制结果如图所示</a:t>
            </a:r>
            <a:endParaRPr kumimoji="1" lang="en-US" altLang="zh-CN" b="1" dirty="0" smtClean="0">
              <a:effectLst/>
              <a:latin typeface="+mn-ea"/>
            </a:endParaRPr>
          </a:p>
        </p:txBody>
      </p:sp>
      <p:sp>
        <p:nvSpPr>
          <p:cNvPr id="18435" name="AutoShape 4"/>
          <p:cNvSpPr>
            <a:spLocks noChangeArrowheads="1"/>
          </p:cNvSpPr>
          <p:nvPr/>
        </p:nvSpPr>
        <p:spPr bwMode="gray">
          <a:xfrm>
            <a:off x="2137569" y="981077"/>
            <a:ext cx="3600450" cy="540025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a:solidFill>
                  <a:schemeClr val="accent2"/>
                </a:solidFill>
                <a:latin typeface="Arial" panose="020B0604020202020204" pitchFamily="34" charset="0"/>
              </a:rPr>
              <a:t>context.save()		</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context.translate(80,0)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context.scale(0.6,0.4)</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context.translate(100,100)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context.rotate(Math.PI/2)</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 </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context.translate(150,50)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context.transform(0.5,1,-0.5,1,0,0)						</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			</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p>
        </p:txBody>
      </p:sp>
      <p:sp>
        <p:nvSpPr>
          <p:cNvPr id="18436" name="矩形 1"/>
          <p:cNvSpPr>
            <a:spLocks noChangeArrowheads="1"/>
          </p:cNvSpPr>
          <p:nvPr/>
        </p:nvSpPr>
        <p:spPr bwMode="auto">
          <a:xfrm>
            <a:off x="6674645" y="3141664"/>
            <a:ext cx="38877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600" b="1" dirty="0">
                <a:solidFill>
                  <a:srgbClr val="960096"/>
                </a:solidFill>
                <a:latin typeface="Franklin Gothic Medium" panose="020B0603020102020204" pitchFamily="34" charset="0"/>
              </a:rPr>
              <a:t>这段代码先获取</a:t>
            </a:r>
            <a:r>
              <a:rPr lang="en-US" altLang="zh-CN" sz="1600" b="1" dirty="0">
                <a:solidFill>
                  <a:srgbClr val="960096"/>
                </a:solidFill>
                <a:latin typeface="Franklin Gothic Medium" panose="020B0603020102020204" pitchFamily="34" charset="0"/>
              </a:rPr>
              <a:t>Canvas</a:t>
            </a:r>
            <a:r>
              <a:rPr lang="zh-CN" altLang="zh-CN" sz="1600" b="1" dirty="0">
                <a:solidFill>
                  <a:srgbClr val="960096"/>
                </a:solidFill>
                <a:latin typeface="Franklin Gothic Medium" panose="020B0603020102020204" pitchFamily="34" charset="0"/>
              </a:rPr>
              <a:t>及其绘制环境</a:t>
            </a:r>
            <a:r>
              <a:rPr lang="en-US" altLang="zh-CN" sz="1600" b="1" dirty="0">
                <a:solidFill>
                  <a:srgbClr val="960096"/>
                </a:solidFill>
                <a:latin typeface="Franklin Gothic Medium" panose="020B0603020102020204" pitchFamily="34" charset="0"/>
              </a:rPr>
              <a:t>context</a:t>
            </a:r>
            <a:r>
              <a:rPr lang="zh-CN" altLang="zh-CN" sz="1600" b="1" dirty="0">
                <a:solidFill>
                  <a:srgbClr val="960096"/>
                </a:solidFill>
                <a:latin typeface="Franklin Gothic Medium" panose="020B0603020102020204" pitchFamily="34" charset="0"/>
              </a:rPr>
              <a:t>，通过</a:t>
            </a:r>
            <a:r>
              <a:rPr lang="en-US" altLang="zh-CN" sz="1600" b="1" dirty="0" err="1">
                <a:solidFill>
                  <a:srgbClr val="960096"/>
                </a:solidFill>
                <a:latin typeface="Franklin Gothic Medium" panose="020B0603020102020204" pitchFamily="34" charset="0"/>
              </a:rPr>
              <a:t>beganPath</a:t>
            </a:r>
            <a:r>
              <a:rPr lang="en-US" altLang="zh-CN" sz="1600" b="1" dirty="0">
                <a:solidFill>
                  <a:srgbClr val="960096"/>
                </a:solidFill>
                <a:latin typeface="Franklin Gothic Medium" panose="020B0603020102020204" pitchFamily="34" charset="0"/>
              </a:rPr>
              <a:t>()</a:t>
            </a:r>
            <a:r>
              <a:rPr lang="zh-CN" altLang="zh-CN" sz="1600" b="1" dirty="0">
                <a:solidFill>
                  <a:srgbClr val="960096"/>
                </a:solidFill>
                <a:latin typeface="Franklin Gothic Medium" panose="020B0603020102020204" pitchFamily="34" charset="0"/>
              </a:rPr>
              <a:t>将表情分为脸型、眼睛、眉毛、嘴巴四个路径分别进行填充或描边。</a:t>
            </a:r>
            <a:endParaRPr lang="en-US" altLang="zh-CN" sz="1600" b="1" dirty="0">
              <a:solidFill>
                <a:srgbClr val="960096"/>
              </a:solidFill>
              <a:latin typeface="Franklin Gothic Medium" panose="020B0603020102020204" pitchFamily="34" charset="0"/>
            </a:endParaRPr>
          </a:p>
          <a:p>
            <a:r>
              <a:rPr lang="zh-CN" altLang="zh-CN" sz="1600" b="1" dirty="0">
                <a:solidFill>
                  <a:srgbClr val="960096"/>
                </a:solidFill>
                <a:latin typeface="Franklin Gothic Medium" panose="020B0603020102020204" pitchFamily="34" charset="0"/>
              </a:rPr>
              <a:t>绘制过程中代码语句的顺序并不是固定不变的，如脸型部分的</a:t>
            </a:r>
            <a:r>
              <a:rPr lang="en-US" altLang="zh-CN" sz="1600" b="1" dirty="0">
                <a:solidFill>
                  <a:srgbClr val="960096"/>
                </a:solidFill>
                <a:latin typeface="Franklin Gothic Medium" panose="020B0603020102020204" pitchFamily="34" charset="0"/>
              </a:rPr>
              <a:t>4</a:t>
            </a:r>
            <a:r>
              <a:rPr lang="zh-CN" altLang="zh-CN" sz="1600" b="1" dirty="0">
                <a:solidFill>
                  <a:srgbClr val="960096"/>
                </a:solidFill>
                <a:latin typeface="Franklin Gothic Medium" panose="020B0603020102020204" pitchFamily="34" charset="0"/>
              </a:rPr>
              <a:t>个语句中的</a:t>
            </a:r>
            <a:r>
              <a:rPr lang="en-US" altLang="zh-CN" sz="1600" b="1" dirty="0" err="1">
                <a:solidFill>
                  <a:srgbClr val="960096"/>
                </a:solidFill>
                <a:latin typeface="Franklin Gothic Medium" panose="020B0603020102020204" pitchFamily="34" charset="0"/>
              </a:rPr>
              <a:t>context.fillStyle</a:t>
            </a:r>
            <a:r>
              <a:rPr lang="en-US" altLang="zh-CN" sz="1600" b="1" dirty="0">
                <a:solidFill>
                  <a:srgbClr val="960096"/>
                </a:solidFill>
                <a:latin typeface="Franklin Gothic Medium" panose="020B0603020102020204" pitchFamily="34" charset="0"/>
              </a:rPr>
              <a:t>="#ff9900"</a:t>
            </a:r>
            <a:r>
              <a:rPr lang="zh-CN" altLang="zh-CN" sz="1600" b="1" dirty="0">
                <a:solidFill>
                  <a:srgbClr val="960096"/>
                </a:solidFill>
                <a:latin typeface="Franklin Gothic Medium" panose="020B0603020102020204" pitchFamily="34" charset="0"/>
              </a:rPr>
              <a:t>可以放在</a:t>
            </a:r>
            <a:r>
              <a:rPr lang="en-US" altLang="zh-CN" sz="1600" b="1" dirty="0" err="1">
                <a:solidFill>
                  <a:srgbClr val="960096"/>
                </a:solidFill>
                <a:latin typeface="Franklin Gothic Medium" panose="020B0603020102020204" pitchFamily="34" charset="0"/>
              </a:rPr>
              <a:t>context.fill</a:t>
            </a:r>
            <a:r>
              <a:rPr lang="en-US" altLang="zh-CN" sz="1600" b="1" dirty="0">
                <a:solidFill>
                  <a:srgbClr val="960096"/>
                </a:solidFill>
                <a:latin typeface="Franklin Gothic Medium" panose="020B0603020102020204" pitchFamily="34" charset="0"/>
              </a:rPr>
              <a:t>()</a:t>
            </a:r>
            <a:r>
              <a:rPr lang="zh-CN" altLang="zh-CN" sz="1600" b="1" dirty="0">
                <a:solidFill>
                  <a:srgbClr val="960096"/>
                </a:solidFill>
                <a:latin typeface="Franklin Gothic Medium" panose="020B0603020102020204" pitchFamily="34" charset="0"/>
              </a:rPr>
              <a:t>之前的任意位置而不会影响绘制的图像。</a:t>
            </a:r>
            <a:endParaRPr lang="en-US" altLang="zh-CN" sz="1600" b="1" dirty="0">
              <a:solidFill>
                <a:srgbClr val="960096"/>
              </a:solidFill>
              <a:latin typeface="Franklin Gothic Medium" panose="020B0603020102020204" pitchFamily="34" charset="0"/>
            </a:endParaRPr>
          </a:p>
          <a:p>
            <a:endParaRPr lang="zh-CN" altLang="zh-CN" sz="1600" b="1" dirty="0">
              <a:solidFill>
                <a:srgbClr val="960096"/>
              </a:solidFill>
              <a:latin typeface="Franklin Gothic Medium" panose="020B0603020102020204" pitchFamily="34" charset="0"/>
            </a:endParaRPr>
          </a:p>
        </p:txBody>
      </p:sp>
      <p:pic>
        <p:nvPicPr>
          <p:cNvPr id="1843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782" y="920751"/>
            <a:ext cx="197961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67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921669" y="188914"/>
            <a:ext cx="8748712" cy="369887"/>
          </a:xfrm>
        </p:spPr>
        <p:txBody>
          <a:bodyPr/>
          <a:lstStyle/>
          <a:p>
            <a:pPr marL="0" indent="0">
              <a:buNone/>
            </a:pPr>
            <a:r>
              <a:rPr lang="zh-CN" altLang="zh-CN" sz="1800" dirty="0">
                <a:latin typeface="+mn-ea"/>
              </a:rPr>
              <a:t>【例</a:t>
            </a:r>
            <a:r>
              <a:rPr lang="en-US" altLang="zh-CN" sz="1800" dirty="0">
                <a:latin typeface="+mn-ea"/>
              </a:rPr>
              <a:t>7-5</a:t>
            </a:r>
            <a:r>
              <a:rPr lang="zh-CN" altLang="zh-CN" sz="1800" dirty="0">
                <a:latin typeface="+mn-ea"/>
              </a:rPr>
              <a:t>】设置参考点后的变换表情绘制完整</a:t>
            </a:r>
            <a:r>
              <a:rPr lang="en-US" altLang="zh-CN" sz="1800" dirty="0">
                <a:latin typeface="+mn-ea"/>
              </a:rPr>
              <a:t>JavaScript</a:t>
            </a:r>
            <a:r>
              <a:rPr lang="zh-CN" altLang="zh-CN" sz="1800" dirty="0">
                <a:latin typeface="+mn-ea"/>
              </a:rPr>
              <a:t>代码如下。</a:t>
            </a:r>
          </a:p>
        </p:txBody>
      </p:sp>
      <p:sp>
        <p:nvSpPr>
          <p:cNvPr id="19459" name="AutoShape 4"/>
          <p:cNvSpPr>
            <a:spLocks noChangeArrowheads="1"/>
          </p:cNvSpPr>
          <p:nvPr/>
        </p:nvSpPr>
        <p:spPr bwMode="gray">
          <a:xfrm>
            <a:off x="2137569" y="692150"/>
            <a:ext cx="3600450" cy="6127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a:solidFill>
                  <a:schemeClr val="accent2"/>
                </a:solidFill>
                <a:latin typeface="Arial" panose="020B0604020202020204" pitchFamily="34" charset="0"/>
              </a:rPr>
              <a:t>var c1 = document.getElementById("c1")</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var context = c1.getContext("2d")</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context.translate(50, 50)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 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endParaRPr kumimoji="1" lang="en-US"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context.translate(150, 50)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context.scale(0.6, 0.4)</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 </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context.translate(50, 150)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context.rotate(Math.PI / 2)</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 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endParaRPr kumimoji="1" lang="zh-CN" altLang="zh-CN" sz="1400">
              <a:solidFill>
                <a:schemeClr val="accent2"/>
              </a:solidFill>
              <a:latin typeface="Arial" panose="020B0604020202020204" pitchFamily="34" charset="0"/>
            </a:endParaRPr>
          </a:p>
          <a:p>
            <a:pPr algn="l" eaLnBrk="1" hangingPunct="1"/>
            <a:endParaRPr kumimoji="1" lang="en-US"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context.save()</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context.translate(150, 150)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context.scale(0.5, 0.5)</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context.transform(0.5, 1, -0.5, 1, 0, 0)</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drawFace(context)</a:t>
            </a:r>
            <a:endParaRPr kumimoji="1" lang="zh-CN" altLang="zh-CN" sz="1400">
              <a:solidFill>
                <a:schemeClr val="accent2"/>
              </a:solidFill>
              <a:latin typeface="Arial" panose="020B0604020202020204" pitchFamily="34" charset="0"/>
            </a:endParaRPr>
          </a:p>
          <a:p>
            <a:pPr algn="l" eaLnBrk="1" hangingPunct="1"/>
            <a:r>
              <a:rPr kumimoji="1" lang="en-US" altLang="zh-CN" sz="1400">
                <a:solidFill>
                  <a:schemeClr val="accent2"/>
                </a:solidFill>
                <a:latin typeface="Arial" panose="020B0604020202020204" pitchFamily="34" charset="0"/>
              </a:rPr>
              <a:t>context.restore()</a:t>
            </a:r>
          </a:p>
        </p:txBody>
      </p:sp>
      <p:sp>
        <p:nvSpPr>
          <p:cNvPr id="19460" name="AutoShape 4"/>
          <p:cNvSpPr>
            <a:spLocks noChangeArrowheads="1"/>
          </p:cNvSpPr>
          <p:nvPr/>
        </p:nvSpPr>
        <p:spPr bwMode="gray">
          <a:xfrm>
            <a:off x="6169820" y="620714"/>
            <a:ext cx="4321175" cy="61817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dirty="0">
                <a:solidFill>
                  <a:schemeClr val="accent2"/>
                </a:solidFill>
                <a:latin typeface="Arial" panose="020B0604020202020204" pitchFamily="34" charset="0"/>
              </a:rPr>
              <a:t>function </a:t>
            </a:r>
            <a:r>
              <a:rPr kumimoji="1" lang="en-US" altLang="zh-CN" sz="1400" dirty="0" err="1">
                <a:solidFill>
                  <a:schemeClr val="accent2"/>
                </a:solidFill>
                <a:latin typeface="Arial" panose="020B0604020202020204" pitchFamily="34" charset="0"/>
              </a:rPr>
              <a:t>drawFace</a:t>
            </a:r>
            <a:r>
              <a:rPr kumimoji="1" lang="en-US" altLang="zh-CN" sz="1400" dirty="0">
                <a:solidFill>
                  <a:schemeClr val="accent2"/>
                </a:solidFill>
                <a:latin typeface="Arial" panose="020B0604020202020204" pitchFamily="34" charset="0"/>
              </a:rPr>
              <a:t>(context) {</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context.beginPath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context.strokeStyle</a:t>
            </a:r>
            <a:r>
              <a:rPr kumimoji="1" lang="en-US" altLang="zh-CN" sz="1400" dirty="0">
                <a:solidFill>
                  <a:schemeClr val="accent2"/>
                </a:solidFill>
                <a:latin typeface="Arial" panose="020B0604020202020204" pitchFamily="34" charset="0"/>
              </a:rPr>
              <a:t> = "black“</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context.fillStyle</a:t>
            </a:r>
            <a:r>
              <a:rPr kumimoji="1" lang="en-US" altLang="zh-CN" sz="1400" dirty="0">
                <a:solidFill>
                  <a:schemeClr val="accent2"/>
                </a:solidFill>
                <a:latin typeface="Arial" panose="020B0604020202020204" pitchFamily="34" charset="0"/>
              </a:rPr>
              <a:t> = "#ff9900“</a:t>
            </a:r>
          </a:p>
          <a:p>
            <a:pPr algn="l" eaLnBrk="1" hangingPunct="1"/>
            <a:r>
              <a:rPr kumimoji="1" lang="en-US" altLang="zh-CN" sz="1400" dirty="0">
                <a:solidFill>
                  <a:schemeClr val="accent2"/>
                </a:solidFill>
                <a:latin typeface="Arial" panose="020B0604020202020204" pitchFamily="34" charset="0"/>
              </a:rPr>
              <a:t>	context.arc(0, 0, 70, 0, </a:t>
            </a:r>
            <a:r>
              <a:rPr kumimoji="1" lang="en-US" altLang="zh-CN" sz="1400" dirty="0" err="1">
                <a:solidFill>
                  <a:schemeClr val="accent2"/>
                </a:solidFill>
                <a:latin typeface="Arial" panose="020B0604020202020204" pitchFamily="34" charset="0"/>
              </a:rPr>
              <a:t>Math.PI</a:t>
            </a:r>
            <a:r>
              <a:rPr kumimoji="1" lang="en-US" altLang="zh-CN" sz="1400" dirty="0">
                <a:solidFill>
                  <a:schemeClr val="accent2"/>
                </a:solidFill>
                <a:latin typeface="Arial" panose="020B0604020202020204" pitchFamily="34" charset="0"/>
              </a:rPr>
              <a:t> * 2)</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a:t>
            </a:r>
            <a:r>
              <a:rPr kumimoji="1" lang="en-US" altLang="zh-CN" sz="1400" dirty="0">
                <a:solidFill>
                  <a:schemeClr val="accent2"/>
                </a:solidFill>
                <a:latin typeface="Arial" panose="020B0604020202020204" pitchFamily="34" charset="0"/>
              </a:rPr>
              <a:t>()</a:t>
            </a:r>
          </a:p>
          <a:p>
            <a:pPr algn="l" eaLnBrk="1" hangingPunct="1"/>
            <a:endParaRPr kumimoji="1" lang="en-US"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context.beginPath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context.fillStyle</a:t>
            </a:r>
            <a:r>
              <a:rPr kumimoji="1" lang="en-US" altLang="zh-CN" sz="1400" dirty="0">
                <a:solidFill>
                  <a:schemeClr val="accent2"/>
                </a:solidFill>
                <a:latin typeface="Arial" panose="020B0604020202020204" pitchFamily="34" charset="0"/>
              </a:rPr>
              <a:t> = "#000000“</a:t>
            </a:r>
          </a:p>
          <a:p>
            <a:pPr algn="l" eaLnBrk="1" hangingPunct="1"/>
            <a:r>
              <a:rPr kumimoji="1" lang="en-US" altLang="zh-CN" sz="1400" dirty="0">
                <a:solidFill>
                  <a:schemeClr val="accent2"/>
                </a:solidFill>
                <a:latin typeface="Arial" panose="020B0604020202020204" pitchFamily="34" charset="0"/>
              </a:rPr>
              <a:t>	context.arc(-30, 0, 10, 0, </a:t>
            </a:r>
            <a:r>
              <a:rPr kumimoji="1" lang="en-US" altLang="zh-CN" sz="1400" dirty="0" err="1">
                <a:solidFill>
                  <a:schemeClr val="accent2"/>
                </a:solidFill>
                <a:latin typeface="Arial" panose="020B0604020202020204" pitchFamily="34" charset="0"/>
              </a:rPr>
              <a:t>Math.PI</a:t>
            </a:r>
            <a:r>
              <a:rPr kumimoji="1" lang="en-US" altLang="zh-CN" sz="1400" dirty="0">
                <a:solidFill>
                  <a:schemeClr val="accent2"/>
                </a:solidFill>
                <a:latin typeface="Arial" panose="020B0604020202020204" pitchFamily="34" charset="0"/>
              </a:rPr>
              <a:t> * 2)</a:t>
            </a:r>
          </a:p>
          <a:p>
            <a:pPr algn="l" eaLnBrk="1" hangingPunct="1"/>
            <a:r>
              <a:rPr kumimoji="1" lang="en-US" altLang="zh-CN" sz="1400" dirty="0">
                <a:solidFill>
                  <a:schemeClr val="accent2"/>
                </a:solidFill>
                <a:latin typeface="Arial" panose="020B0604020202020204" pitchFamily="34" charset="0"/>
              </a:rPr>
              <a:t>	context.arc(30, 0, 10, 0, </a:t>
            </a:r>
            <a:r>
              <a:rPr kumimoji="1" lang="en-US" altLang="zh-CN" sz="1400" dirty="0" err="1">
                <a:solidFill>
                  <a:schemeClr val="accent2"/>
                </a:solidFill>
                <a:latin typeface="Arial" panose="020B0604020202020204" pitchFamily="34" charset="0"/>
              </a:rPr>
              <a:t>Math.PI</a:t>
            </a:r>
            <a:r>
              <a:rPr kumimoji="1" lang="en-US" altLang="zh-CN" sz="1400" dirty="0">
                <a:solidFill>
                  <a:schemeClr val="accent2"/>
                </a:solidFill>
                <a:latin typeface="Arial" panose="020B0604020202020204" pitchFamily="34" charset="0"/>
              </a:rPr>
              <a:t> * 2)</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a:t>
            </a:r>
            <a:r>
              <a:rPr kumimoji="1" lang="en-US" altLang="zh-CN" sz="1400" dirty="0">
                <a:solidFill>
                  <a:schemeClr val="accent2"/>
                </a:solidFill>
                <a:latin typeface="Arial" panose="020B0604020202020204" pitchFamily="34" charset="0"/>
              </a:rPr>
              <a:t>()</a:t>
            </a:r>
          </a:p>
          <a:p>
            <a:pPr algn="l" eaLnBrk="1" hangingPunct="1"/>
            <a:endParaRPr kumimoji="1" lang="en-US"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context.beginPath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context.lineWidth</a:t>
            </a:r>
            <a:r>
              <a:rPr kumimoji="1" lang="en-US" altLang="zh-CN" sz="1400" dirty="0">
                <a:solidFill>
                  <a:schemeClr val="accent2"/>
                </a:solidFill>
                <a:latin typeface="Arial" panose="020B0604020202020204" pitchFamily="34" charset="0"/>
              </a:rPr>
              <a:t> = 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context.moveTo</a:t>
            </a:r>
            <a:r>
              <a:rPr kumimoji="1" lang="en-US" altLang="zh-CN" sz="1400" dirty="0">
                <a:solidFill>
                  <a:schemeClr val="accent2"/>
                </a:solidFill>
                <a:latin typeface="Arial" panose="020B0604020202020204" pitchFamily="34" charset="0"/>
              </a:rPr>
              <a:t>(-45, -15)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context.lineTo</a:t>
            </a:r>
            <a:r>
              <a:rPr kumimoji="1" lang="en-US" altLang="zh-CN" sz="1400" dirty="0">
                <a:solidFill>
                  <a:schemeClr val="accent2"/>
                </a:solidFill>
                <a:latin typeface="Arial" panose="020B0604020202020204" pitchFamily="34" charset="0"/>
              </a:rPr>
              <a:t>(-20, -25)</a:t>
            </a:r>
          </a:p>
          <a:p>
            <a:pPr algn="l" eaLnBrk="1" hangingPunct="1"/>
            <a:endParaRPr kumimoji="1" lang="en-US"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context.moveTo</a:t>
            </a:r>
            <a:r>
              <a:rPr kumimoji="1" lang="en-US" altLang="zh-CN" sz="1400" dirty="0">
                <a:solidFill>
                  <a:schemeClr val="accent2"/>
                </a:solidFill>
                <a:latin typeface="Arial" panose="020B0604020202020204" pitchFamily="34" charset="0"/>
              </a:rPr>
              <a:t>(45, -15)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context.lineTo</a:t>
            </a:r>
            <a:r>
              <a:rPr kumimoji="1" lang="en-US" altLang="zh-CN" sz="1400" dirty="0">
                <a:solidFill>
                  <a:schemeClr val="accent2"/>
                </a:solidFill>
                <a:latin typeface="Arial" panose="020B0604020202020204" pitchFamily="34" charset="0"/>
              </a:rPr>
              <a:t>(20, -25)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context.stroke</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context.beginPath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context.moveTo</a:t>
            </a:r>
            <a:r>
              <a:rPr kumimoji="1" lang="en-US" altLang="zh-CN" sz="1400" dirty="0">
                <a:solidFill>
                  <a:schemeClr val="accent2"/>
                </a:solidFill>
                <a:latin typeface="Arial" panose="020B0604020202020204" pitchFamily="34" charset="0"/>
              </a:rPr>
              <a:t>(30, 25)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context.lineTo</a:t>
            </a:r>
            <a:r>
              <a:rPr kumimoji="1" lang="en-US" altLang="zh-CN" sz="1400" dirty="0">
                <a:solidFill>
                  <a:schemeClr val="accent2"/>
                </a:solidFill>
                <a:latin typeface="Arial" panose="020B0604020202020204" pitchFamily="34" charset="0"/>
              </a:rPr>
              <a:t>(-3, 25)</a:t>
            </a:r>
          </a:p>
          <a:p>
            <a:pPr algn="l" eaLnBrk="1" hangingPunct="1"/>
            <a:r>
              <a:rPr kumimoji="1" lang="en-US" altLang="zh-CN" sz="1400" dirty="0">
                <a:solidFill>
                  <a:schemeClr val="accent2"/>
                </a:solidFill>
                <a:latin typeface="Arial" panose="020B0604020202020204" pitchFamily="34" charset="0"/>
              </a:rPr>
              <a:t>	context.arc(0, 25, 30, 0, </a:t>
            </a:r>
            <a:r>
              <a:rPr kumimoji="1" lang="en-US" altLang="zh-CN" sz="1400" dirty="0" err="1">
                <a:solidFill>
                  <a:schemeClr val="accent2"/>
                </a:solidFill>
                <a:latin typeface="Arial" panose="020B0604020202020204" pitchFamily="34" charset="0"/>
              </a:rPr>
              <a:t>Math.PI</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a:t>
            </a:r>
            <a:endParaRPr kumimoji="1" lang="zh-CN" altLang="zh-CN" sz="14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266880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21669" y="765175"/>
            <a:ext cx="8393112" cy="458788"/>
          </a:xfrm>
        </p:spPr>
        <p:txBody>
          <a:bodyPr/>
          <a:lstStyle/>
          <a:p>
            <a:pPr eaLnBrk="1" hangingPunct="1">
              <a:defRPr/>
            </a:pPr>
            <a:r>
              <a:rPr lang="en-US" altLang="zh-CN" b="1" smtClean="0">
                <a:effectLst/>
                <a:ea typeface="宋体" pitchFamily="2" charset="-122"/>
              </a:rPr>
              <a:t>7.5.4 </a:t>
            </a:r>
            <a:r>
              <a:rPr lang="zh-CN" altLang="zh-CN" b="1" smtClean="0">
                <a:effectLst/>
                <a:ea typeface="宋体" pitchFamily="2" charset="-122"/>
              </a:rPr>
              <a:t>绘制环境的保存与恢复</a:t>
            </a:r>
            <a:endParaRPr lang="zh-CN" altLang="en-US" b="1" smtClean="0">
              <a:ea typeface="宋体" pitchFamily="2" charset="-122"/>
            </a:endParaRPr>
          </a:p>
        </p:txBody>
      </p:sp>
      <p:sp>
        <p:nvSpPr>
          <p:cNvPr id="20483" name="Rectangle 5"/>
          <p:cNvSpPr>
            <a:spLocks noGrp="1" noChangeArrowheads="1"/>
          </p:cNvSpPr>
          <p:nvPr>
            <p:ph type="body" idx="1"/>
          </p:nvPr>
        </p:nvSpPr>
        <p:spPr>
          <a:xfrm>
            <a:off x="1469231" y="1124744"/>
            <a:ext cx="8820150" cy="3779838"/>
          </a:xfrm>
        </p:spPr>
        <p:txBody>
          <a:bodyPr/>
          <a:lstStyle/>
          <a:p>
            <a:r>
              <a:rPr lang="en-US" altLang="zh-CN" dirty="0" smtClean="0">
                <a:effectLst/>
                <a:latin typeface="+mn-ea"/>
              </a:rPr>
              <a:t>Canvas</a:t>
            </a:r>
            <a:r>
              <a:rPr lang="zh-CN" altLang="zh-CN" dirty="0" smtClean="0">
                <a:effectLst/>
                <a:latin typeface="+mn-ea"/>
              </a:rPr>
              <a:t>通过绘制环境</a:t>
            </a:r>
            <a:r>
              <a:rPr lang="en-US" altLang="zh-CN" dirty="0" smtClean="0">
                <a:effectLst/>
                <a:latin typeface="+mn-ea"/>
              </a:rPr>
              <a:t>context</a:t>
            </a:r>
            <a:r>
              <a:rPr lang="zh-CN" altLang="zh-CN" dirty="0" smtClean="0">
                <a:effectLst/>
                <a:latin typeface="+mn-ea"/>
              </a:rPr>
              <a:t>对象绘制图形时是利用绘图堆栈状态，状态存储在</a:t>
            </a:r>
            <a:r>
              <a:rPr lang="en-US" altLang="zh-CN" dirty="0" smtClean="0">
                <a:effectLst/>
                <a:latin typeface="+mn-ea"/>
              </a:rPr>
              <a:t>context</a:t>
            </a:r>
            <a:r>
              <a:rPr lang="zh-CN" altLang="zh-CN" dirty="0" smtClean="0">
                <a:effectLst/>
                <a:latin typeface="+mn-ea"/>
              </a:rPr>
              <a:t>对象中。</a:t>
            </a:r>
            <a:endParaRPr lang="en-US" altLang="zh-CN" dirty="0" smtClean="0">
              <a:effectLst/>
              <a:latin typeface="+mn-ea"/>
            </a:endParaRPr>
          </a:p>
          <a:p>
            <a:r>
              <a:rPr lang="zh-CN" altLang="zh-CN" dirty="0" smtClean="0">
                <a:effectLst/>
                <a:latin typeface="+mn-ea"/>
              </a:rPr>
              <a:t>状态堆栈中的数据包括画布的当前属性值、变换矩阵信息和当前剪贴区域。当前属性值包括</a:t>
            </a:r>
            <a:r>
              <a:rPr lang="en-US" altLang="zh-CN" dirty="0" err="1" smtClean="0">
                <a:effectLst/>
                <a:latin typeface="+mn-ea"/>
              </a:rPr>
              <a:t>globalAlpha</a:t>
            </a:r>
            <a:r>
              <a:rPr lang="zh-CN" altLang="zh-CN" dirty="0" smtClean="0">
                <a:effectLst/>
                <a:latin typeface="+mn-ea"/>
              </a:rPr>
              <a:t>、</a:t>
            </a:r>
            <a:r>
              <a:rPr lang="en-US" altLang="zh-CN" dirty="0" err="1" smtClean="0">
                <a:effectLst/>
                <a:latin typeface="+mn-ea"/>
              </a:rPr>
              <a:t>strokeStyle</a:t>
            </a:r>
            <a:r>
              <a:rPr lang="zh-CN" altLang="zh-CN" dirty="0" smtClean="0">
                <a:effectLst/>
                <a:latin typeface="+mn-ea"/>
              </a:rPr>
              <a:t>、</a:t>
            </a:r>
            <a:r>
              <a:rPr lang="en-US" altLang="zh-CN" dirty="0" smtClean="0">
                <a:effectLst/>
                <a:latin typeface="+mn-ea"/>
              </a:rPr>
              <a:t>fillStyle</a:t>
            </a:r>
            <a:r>
              <a:rPr lang="zh-CN" altLang="zh-CN" dirty="0" smtClean="0">
                <a:effectLst/>
                <a:latin typeface="+mn-ea"/>
              </a:rPr>
              <a:t>等，变换矩阵信息包括坐标系统原点、坐标系统尺寸、角度坐标系统等。</a:t>
            </a:r>
          </a:p>
          <a:p>
            <a:r>
              <a:rPr lang="zh-CN" altLang="zh-CN" dirty="0" smtClean="0">
                <a:effectLst/>
                <a:latin typeface="+mn-ea"/>
              </a:rPr>
              <a:t>绘制环境状态可以通过</a:t>
            </a:r>
            <a:r>
              <a:rPr lang="en-US" altLang="zh-CN" dirty="0" smtClean="0">
                <a:effectLst/>
                <a:latin typeface="+mn-ea"/>
              </a:rPr>
              <a:t>API</a:t>
            </a:r>
            <a:r>
              <a:rPr lang="zh-CN" altLang="zh-CN" dirty="0" smtClean="0">
                <a:effectLst/>
                <a:latin typeface="+mn-ea"/>
              </a:rPr>
              <a:t>进行保存和恢复，通过调用</a:t>
            </a:r>
            <a:r>
              <a:rPr lang="en-US" altLang="zh-CN" dirty="0" smtClean="0">
                <a:solidFill>
                  <a:srgbClr val="FF0000"/>
                </a:solidFill>
                <a:effectLst/>
                <a:latin typeface="+mn-ea"/>
              </a:rPr>
              <a:t>save</a:t>
            </a:r>
            <a:r>
              <a:rPr lang="zh-CN" altLang="zh-CN" dirty="0" smtClean="0">
                <a:effectLst/>
                <a:latin typeface="+mn-ea"/>
              </a:rPr>
              <a:t>可以将当前的状态保存到堆栈中。而通过调用</a:t>
            </a:r>
            <a:r>
              <a:rPr lang="en-US" altLang="zh-CN" dirty="0" smtClean="0">
                <a:solidFill>
                  <a:srgbClr val="FF0000"/>
                </a:solidFill>
                <a:effectLst/>
                <a:latin typeface="+mn-ea"/>
              </a:rPr>
              <a:t>restore</a:t>
            </a:r>
            <a:r>
              <a:rPr lang="zh-CN" altLang="zh-CN" dirty="0" smtClean="0">
                <a:effectLst/>
                <a:latin typeface="+mn-ea"/>
              </a:rPr>
              <a:t>可以将保存的状态恢复到绘制环境中。</a:t>
            </a:r>
          </a:p>
        </p:txBody>
      </p:sp>
      <p:sp>
        <p:nvSpPr>
          <p:cNvPr id="2" name="矩形 1"/>
          <p:cNvSpPr/>
          <p:nvPr/>
        </p:nvSpPr>
        <p:spPr>
          <a:xfrm>
            <a:off x="1345853" y="188640"/>
            <a:ext cx="7272808" cy="57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2400" dirty="0" smtClean="0">
                <a:solidFill>
                  <a:srgbClr val="FFFFFF"/>
                </a:solidFill>
                <a:latin typeface="+mj-ea"/>
                <a:ea typeface="+mj-ea"/>
                <a:cs typeface="+mj-cs"/>
              </a:rPr>
              <a:t>7.5.4 </a:t>
            </a:r>
            <a:r>
              <a:rPr lang="zh-CN" altLang="en-US" sz="2400" dirty="0" smtClean="0">
                <a:solidFill>
                  <a:srgbClr val="FFFFFF"/>
                </a:solidFill>
                <a:latin typeface="+mj-ea"/>
                <a:ea typeface="+mj-ea"/>
                <a:cs typeface="+mj-cs"/>
              </a:rPr>
              <a:t>绘制环境的保存与恢复</a:t>
            </a:r>
            <a:endParaRPr lang="zh-CN" altLang="zh-CN" sz="2400" dirty="0">
              <a:solidFill>
                <a:srgbClr val="FFFFFF"/>
              </a:solidFill>
              <a:latin typeface="+mj-ea"/>
              <a:ea typeface="+mj-ea"/>
              <a:cs typeface="+mj-cs"/>
            </a:endParaRPr>
          </a:p>
        </p:txBody>
      </p:sp>
    </p:spTree>
    <p:extLst>
      <p:ext uri="{BB962C8B-B14F-4D97-AF65-F5344CB8AC3E}">
        <p14:creationId xmlns:p14="http://schemas.microsoft.com/office/powerpoint/2010/main" val="422343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345853" y="228600"/>
            <a:ext cx="8954643" cy="458788"/>
          </a:xfrm>
        </p:spPr>
        <p:txBody>
          <a:bodyPr/>
          <a:lstStyle/>
          <a:p>
            <a:r>
              <a:rPr lang="en-US" altLang="zh-CN" dirty="0" smtClean="0">
                <a:effectLst/>
                <a:latin typeface="+mj-ea"/>
              </a:rPr>
              <a:t>7.5.5 </a:t>
            </a:r>
            <a:r>
              <a:rPr lang="zh-CN" altLang="zh-CN" dirty="0" smtClean="0">
                <a:effectLst/>
                <a:latin typeface="+mj-ea"/>
              </a:rPr>
              <a:t>绘制图像</a:t>
            </a:r>
          </a:p>
        </p:txBody>
      </p:sp>
      <p:sp>
        <p:nvSpPr>
          <p:cNvPr id="21507" name="Rectangle 5"/>
          <p:cNvSpPr>
            <a:spLocks noGrp="1" noChangeArrowheads="1"/>
          </p:cNvSpPr>
          <p:nvPr>
            <p:ph type="body" idx="1"/>
          </p:nvPr>
        </p:nvSpPr>
        <p:spPr>
          <a:xfrm>
            <a:off x="1561877" y="796058"/>
            <a:ext cx="8820150" cy="5705475"/>
          </a:xfrm>
        </p:spPr>
        <p:txBody>
          <a:bodyPr/>
          <a:lstStyle/>
          <a:p>
            <a:r>
              <a:rPr lang="en-US" altLang="zh-CN" dirty="0" smtClean="0">
                <a:effectLst/>
                <a:latin typeface="+mj-ea"/>
                <a:ea typeface="+mj-ea"/>
              </a:rPr>
              <a:t>Canvas</a:t>
            </a:r>
            <a:r>
              <a:rPr lang="zh-CN" altLang="zh-CN" dirty="0" smtClean="0">
                <a:effectLst/>
                <a:latin typeface="+mj-ea"/>
                <a:ea typeface="+mj-ea"/>
              </a:rPr>
              <a:t>具有强大的绘图功能，也提供了丰富的图像支持，</a:t>
            </a:r>
            <a:r>
              <a:rPr lang="en-US" altLang="zh-CN" dirty="0" err="1" smtClean="0">
                <a:effectLst/>
                <a:latin typeface="+mj-ea"/>
                <a:ea typeface="+mj-ea"/>
              </a:rPr>
              <a:t>drawImage</a:t>
            </a:r>
            <a:r>
              <a:rPr lang="en-US" altLang="zh-CN" dirty="0" smtClean="0">
                <a:effectLst/>
                <a:latin typeface="+mj-ea"/>
                <a:ea typeface="+mj-ea"/>
              </a:rPr>
              <a:t>() </a:t>
            </a:r>
            <a:r>
              <a:rPr lang="zh-CN" altLang="zh-CN" dirty="0" smtClean="0">
                <a:effectLst/>
                <a:latin typeface="+mj-ea"/>
                <a:ea typeface="+mj-ea"/>
              </a:rPr>
              <a:t>函数可以将图片、画布和视频绘制到</a:t>
            </a:r>
            <a:r>
              <a:rPr lang="en-US" altLang="zh-CN" dirty="0" smtClean="0">
                <a:effectLst/>
                <a:latin typeface="+mj-ea"/>
                <a:ea typeface="+mj-ea"/>
              </a:rPr>
              <a:t>Canvas</a:t>
            </a:r>
            <a:r>
              <a:rPr lang="zh-CN" altLang="zh-CN" dirty="0" smtClean="0">
                <a:effectLst/>
                <a:latin typeface="+mj-ea"/>
                <a:ea typeface="+mj-ea"/>
              </a:rPr>
              <a:t>中的任何地方。</a:t>
            </a:r>
            <a:r>
              <a:rPr lang="en-US" altLang="zh-CN" dirty="0" err="1" smtClean="0">
                <a:effectLst/>
                <a:latin typeface="+mj-ea"/>
                <a:ea typeface="+mj-ea"/>
              </a:rPr>
              <a:t>drawImage</a:t>
            </a:r>
            <a:r>
              <a:rPr lang="en-US" altLang="zh-CN" dirty="0" smtClean="0">
                <a:effectLst/>
                <a:latin typeface="+mj-ea"/>
                <a:ea typeface="+mj-ea"/>
              </a:rPr>
              <a:t>()</a:t>
            </a:r>
            <a:r>
              <a:rPr lang="zh-CN" altLang="zh-CN" dirty="0" smtClean="0">
                <a:effectLst/>
                <a:latin typeface="+mj-ea"/>
                <a:ea typeface="+mj-ea"/>
              </a:rPr>
              <a:t>的调用有三种方式，分别使用不同数量的参数</a:t>
            </a:r>
            <a:r>
              <a:rPr lang="zh-CN" altLang="en-US" dirty="0" smtClean="0">
                <a:effectLst/>
                <a:latin typeface="+mj-ea"/>
                <a:ea typeface="+mj-ea"/>
              </a:rPr>
              <a:t>：</a:t>
            </a:r>
            <a:endParaRPr lang="en-US" altLang="zh-CN" dirty="0" smtClean="0">
              <a:effectLst/>
              <a:latin typeface="+mj-ea"/>
              <a:ea typeface="+mj-ea"/>
            </a:endParaRPr>
          </a:p>
          <a:p>
            <a:pPr>
              <a:buFont typeface="Wingdings" panose="05000000000000000000" pitchFamily="2" charset="2"/>
              <a:buNone/>
            </a:pPr>
            <a:endParaRPr lang="en-US" altLang="zh-CN" dirty="0" smtClean="0">
              <a:effectLst/>
              <a:latin typeface="+mj-ea"/>
              <a:ea typeface="+mj-ea"/>
            </a:endParaRPr>
          </a:p>
          <a:p>
            <a:pPr>
              <a:buFont typeface="Wingdings" panose="05000000000000000000" pitchFamily="2" charset="2"/>
              <a:buNone/>
            </a:pPr>
            <a:endParaRPr lang="en-US" altLang="zh-CN" dirty="0" smtClean="0">
              <a:effectLst/>
              <a:latin typeface="+mj-ea"/>
              <a:ea typeface="+mj-ea"/>
            </a:endParaRPr>
          </a:p>
          <a:p>
            <a:pPr>
              <a:buFont typeface="Wingdings" panose="05000000000000000000" pitchFamily="2" charset="2"/>
              <a:buNone/>
            </a:pPr>
            <a:endParaRPr lang="en-US" altLang="zh-CN" dirty="0" smtClean="0">
              <a:effectLst/>
              <a:latin typeface="+mj-ea"/>
              <a:ea typeface="+mj-ea"/>
            </a:endParaRPr>
          </a:p>
          <a:p>
            <a:endParaRPr lang="zh-CN" altLang="zh-CN" dirty="0" smtClean="0">
              <a:effectLst/>
              <a:latin typeface="+mj-ea"/>
              <a:ea typeface="+mj-ea"/>
            </a:endParaRPr>
          </a:p>
          <a:p>
            <a:r>
              <a:rPr lang="zh-CN" altLang="zh-CN" dirty="0" smtClean="0">
                <a:effectLst/>
                <a:latin typeface="+mj-ea"/>
                <a:ea typeface="+mj-ea"/>
              </a:rPr>
              <a:t>第一种方式：将源图像</a:t>
            </a:r>
            <a:r>
              <a:rPr lang="en-US" altLang="zh-CN" dirty="0" smtClean="0">
                <a:effectLst/>
                <a:latin typeface="+mj-ea"/>
                <a:ea typeface="+mj-ea"/>
              </a:rPr>
              <a:t>image</a:t>
            </a:r>
            <a:r>
              <a:rPr lang="zh-CN" altLang="zh-CN" dirty="0" smtClean="0">
                <a:effectLst/>
                <a:latin typeface="+mj-ea"/>
                <a:ea typeface="+mj-ea"/>
              </a:rPr>
              <a:t>按原图尺寸绘制到目标</a:t>
            </a:r>
            <a:r>
              <a:rPr lang="en-US" altLang="zh-CN" dirty="0" smtClean="0">
                <a:effectLst/>
                <a:latin typeface="+mj-ea"/>
                <a:ea typeface="+mj-ea"/>
              </a:rPr>
              <a:t>Canvas</a:t>
            </a:r>
            <a:r>
              <a:rPr lang="zh-CN" altLang="zh-CN" dirty="0" smtClean="0">
                <a:effectLst/>
                <a:latin typeface="+mj-ea"/>
                <a:ea typeface="+mj-ea"/>
              </a:rPr>
              <a:t>中，（</a:t>
            </a:r>
            <a:r>
              <a:rPr lang="en-US" altLang="zh-CN" dirty="0" err="1" smtClean="0">
                <a:effectLst/>
                <a:latin typeface="+mj-ea"/>
                <a:ea typeface="+mj-ea"/>
              </a:rPr>
              <a:t>dx,dy</a:t>
            </a:r>
            <a:r>
              <a:rPr lang="zh-CN" altLang="zh-CN" dirty="0" smtClean="0">
                <a:effectLst/>
                <a:latin typeface="+mj-ea"/>
                <a:ea typeface="+mj-ea"/>
              </a:rPr>
              <a:t>）为绘制位置的左上角坐标；</a:t>
            </a:r>
          </a:p>
          <a:p>
            <a:r>
              <a:rPr lang="zh-CN" altLang="zh-CN" dirty="0" smtClean="0">
                <a:effectLst/>
                <a:latin typeface="+mj-ea"/>
                <a:ea typeface="+mj-ea"/>
              </a:rPr>
              <a:t>第二种方式：将源图像</a:t>
            </a:r>
            <a:r>
              <a:rPr lang="en-US" altLang="zh-CN" dirty="0" smtClean="0">
                <a:effectLst/>
                <a:latin typeface="+mj-ea"/>
                <a:ea typeface="+mj-ea"/>
              </a:rPr>
              <a:t>image</a:t>
            </a:r>
            <a:r>
              <a:rPr lang="zh-CN" altLang="zh-CN" dirty="0" smtClean="0">
                <a:effectLst/>
                <a:latin typeface="+mj-ea"/>
                <a:ea typeface="+mj-ea"/>
              </a:rPr>
              <a:t>绘制到目标</a:t>
            </a:r>
            <a:r>
              <a:rPr lang="en-US" altLang="zh-CN" dirty="0" smtClean="0">
                <a:effectLst/>
                <a:latin typeface="+mj-ea"/>
                <a:ea typeface="+mj-ea"/>
              </a:rPr>
              <a:t>Canvas</a:t>
            </a:r>
            <a:r>
              <a:rPr lang="zh-CN" altLang="zh-CN" dirty="0" smtClean="0">
                <a:effectLst/>
                <a:latin typeface="+mj-ea"/>
                <a:ea typeface="+mj-ea"/>
              </a:rPr>
              <a:t>中的矩形区域，矩形左上角坐标为（</a:t>
            </a:r>
            <a:r>
              <a:rPr lang="en-US" altLang="zh-CN" dirty="0" smtClean="0">
                <a:effectLst/>
                <a:latin typeface="+mj-ea"/>
                <a:ea typeface="+mj-ea"/>
              </a:rPr>
              <a:t>dx</a:t>
            </a:r>
            <a:r>
              <a:rPr lang="zh-CN" altLang="zh-CN" dirty="0" smtClean="0">
                <a:effectLst/>
                <a:latin typeface="+mj-ea"/>
                <a:ea typeface="+mj-ea"/>
              </a:rPr>
              <a:t>，</a:t>
            </a:r>
            <a:r>
              <a:rPr lang="en-US" altLang="zh-CN" dirty="0" err="1" smtClean="0">
                <a:effectLst/>
                <a:latin typeface="+mj-ea"/>
                <a:ea typeface="+mj-ea"/>
              </a:rPr>
              <a:t>dy</a:t>
            </a:r>
            <a:r>
              <a:rPr lang="zh-CN" altLang="zh-CN" dirty="0" smtClean="0">
                <a:effectLst/>
                <a:latin typeface="+mj-ea"/>
                <a:ea typeface="+mj-ea"/>
              </a:rPr>
              <a:t>），宽度高度分别为</a:t>
            </a:r>
            <a:r>
              <a:rPr lang="en-US" altLang="zh-CN" dirty="0" err="1" smtClean="0">
                <a:effectLst/>
                <a:latin typeface="+mj-ea"/>
                <a:ea typeface="+mj-ea"/>
              </a:rPr>
              <a:t>dw</a:t>
            </a:r>
            <a:r>
              <a:rPr lang="zh-CN" altLang="zh-CN" dirty="0" smtClean="0">
                <a:effectLst/>
                <a:latin typeface="+mj-ea"/>
                <a:ea typeface="+mj-ea"/>
              </a:rPr>
              <a:t>、</a:t>
            </a:r>
            <a:r>
              <a:rPr lang="en-US" altLang="zh-CN" dirty="0" smtClean="0">
                <a:effectLst/>
                <a:latin typeface="+mj-ea"/>
                <a:ea typeface="+mj-ea"/>
              </a:rPr>
              <a:t>dh</a:t>
            </a:r>
            <a:r>
              <a:rPr lang="zh-CN" altLang="zh-CN" dirty="0" smtClean="0">
                <a:effectLst/>
                <a:latin typeface="+mj-ea"/>
                <a:ea typeface="+mj-ea"/>
              </a:rPr>
              <a:t>；</a:t>
            </a:r>
          </a:p>
          <a:p>
            <a:r>
              <a:rPr lang="zh-CN" altLang="zh-CN" dirty="0" smtClean="0">
                <a:effectLst/>
                <a:latin typeface="+mj-ea"/>
                <a:ea typeface="+mj-ea"/>
              </a:rPr>
              <a:t>第三种方式：从源图像</a:t>
            </a:r>
            <a:r>
              <a:rPr lang="en-US" altLang="zh-CN" dirty="0" smtClean="0">
                <a:effectLst/>
                <a:latin typeface="+mj-ea"/>
                <a:ea typeface="+mj-ea"/>
              </a:rPr>
              <a:t>image</a:t>
            </a:r>
            <a:r>
              <a:rPr lang="zh-CN" altLang="zh-CN" dirty="0" smtClean="0">
                <a:effectLst/>
                <a:latin typeface="+mj-ea"/>
                <a:ea typeface="+mj-ea"/>
              </a:rPr>
              <a:t>中剪裁矩形区域（</a:t>
            </a:r>
            <a:r>
              <a:rPr lang="en-US" altLang="zh-CN" dirty="0" err="1" smtClean="0">
                <a:effectLst/>
                <a:latin typeface="+mj-ea"/>
                <a:ea typeface="+mj-ea"/>
              </a:rPr>
              <a:t>sx,sy,sw,sh</a:t>
            </a:r>
            <a:r>
              <a:rPr lang="zh-CN" altLang="zh-CN" dirty="0" smtClean="0">
                <a:effectLst/>
                <a:latin typeface="+mj-ea"/>
                <a:ea typeface="+mj-ea"/>
              </a:rPr>
              <a:t>）的图像绘制到目标</a:t>
            </a:r>
            <a:r>
              <a:rPr lang="en-US" altLang="zh-CN" dirty="0" smtClean="0">
                <a:effectLst/>
                <a:latin typeface="+mj-ea"/>
                <a:ea typeface="+mj-ea"/>
              </a:rPr>
              <a:t>Canvas</a:t>
            </a:r>
            <a:r>
              <a:rPr lang="zh-CN" altLang="zh-CN" dirty="0" smtClean="0">
                <a:effectLst/>
                <a:latin typeface="+mj-ea"/>
                <a:ea typeface="+mj-ea"/>
              </a:rPr>
              <a:t>中的矩形区域，矩形左上角坐标为（</a:t>
            </a:r>
            <a:r>
              <a:rPr lang="en-US" altLang="zh-CN" dirty="0" smtClean="0">
                <a:effectLst/>
                <a:latin typeface="+mj-ea"/>
                <a:ea typeface="+mj-ea"/>
              </a:rPr>
              <a:t>dx</a:t>
            </a:r>
            <a:r>
              <a:rPr lang="zh-CN" altLang="zh-CN" dirty="0" smtClean="0">
                <a:effectLst/>
                <a:latin typeface="+mj-ea"/>
                <a:ea typeface="+mj-ea"/>
              </a:rPr>
              <a:t>，</a:t>
            </a:r>
            <a:r>
              <a:rPr lang="en-US" altLang="zh-CN" dirty="0" err="1" smtClean="0">
                <a:effectLst/>
                <a:latin typeface="+mj-ea"/>
                <a:ea typeface="+mj-ea"/>
              </a:rPr>
              <a:t>dy</a:t>
            </a:r>
            <a:r>
              <a:rPr lang="zh-CN" altLang="zh-CN" dirty="0" smtClean="0">
                <a:effectLst/>
                <a:latin typeface="+mj-ea"/>
                <a:ea typeface="+mj-ea"/>
              </a:rPr>
              <a:t>），宽度高度分别为</a:t>
            </a:r>
            <a:r>
              <a:rPr lang="en-US" altLang="zh-CN" dirty="0" err="1" smtClean="0">
                <a:effectLst/>
                <a:latin typeface="+mj-ea"/>
                <a:ea typeface="+mj-ea"/>
              </a:rPr>
              <a:t>dw</a:t>
            </a:r>
            <a:r>
              <a:rPr lang="zh-CN" altLang="zh-CN" dirty="0" smtClean="0">
                <a:effectLst/>
                <a:latin typeface="+mj-ea"/>
                <a:ea typeface="+mj-ea"/>
              </a:rPr>
              <a:t>、</a:t>
            </a:r>
            <a:r>
              <a:rPr lang="en-US" altLang="zh-CN" dirty="0" smtClean="0">
                <a:effectLst/>
                <a:latin typeface="+mj-ea"/>
                <a:ea typeface="+mj-ea"/>
              </a:rPr>
              <a:t>dh</a:t>
            </a:r>
            <a:r>
              <a:rPr lang="zh-CN" altLang="zh-CN" dirty="0" smtClean="0">
                <a:effectLst/>
                <a:latin typeface="+mj-ea"/>
                <a:ea typeface="+mj-ea"/>
              </a:rPr>
              <a:t>；</a:t>
            </a:r>
            <a:endParaRPr lang="zh-CN" altLang="zh-CN" b="1" dirty="0" smtClean="0">
              <a:effectLst/>
              <a:latin typeface="+mj-ea"/>
              <a:ea typeface="+mj-ea"/>
            </a:endParaRPr>
          </a:p>
        </p:txBody>
      </p:sp>
      <p:sp>
        <p:nvSpPr>
          <p:cNvPr id="21508" name="AutoShape 4"/>
          <p:cNvSpPr>
            <a:spLocks noChangeArrowheads="1"/>
          </p:cNvSpPr>
          <p:nvPr/>
        </p:nvSpPr>
        <p:spPr bwMode="gray">
          <a:xfrm>
            <a:off x="2209949" y="2060848"/>
            <a:ext cx="6048375" cy="12954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drawImage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image,dx,dy</a:t>
            </a:r>
            <a:r>
              <a:rPr kumimoji="1" lang="en-US" altLang="zh-CN" sz="2000" dirty="0">
                <a:solidFill>
                  <a:schemeClr val="accent2"/>
                </a:solidFill>
                <a:latin typeface="Arial" panose="020B0604020202020204" pitchFamily="34" charset="0"/>
              </a:rPr>
              <a:t>) </a:t>
            </a:r>
          </a:p>
          <a:p>
            <a:pPr algn="l" eaLnBrk="1" hangingPunct="1"/>
            <a:r>
              <a:rPr kumimoji="1" lang="en-US" altLang="zh-CN" sz="2000" dirty="0" err="1">
                <a:solidFill>
                  <a:schemeClr val="accent2"/>
                </a:solidFill>
                <a:latin typeface="Arial" panose="020B0604020202020204" pitchFamily="34" charset="0"/>
              </a:rPr>
              <a:t>drawImage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image,dx,dy,dw,dh</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err="1">
                <a:solidFill>
                  <a:schemeClr val="accent2"/>
                </a:solidFill>
                <a:latin typeface="Arial" panose="020B0604020202020204" pitchFamily="34" charset="0"/>
              </a:rPr>
              <a:t>drawImage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image,sx,sy,sw,sh,dx,dy,dw,dh</a:t>
            </a:r>
            <a:r>
              <a:rPr kumimoji="1" lang="en-US" altLang="zh-CN" sz="2000" dirty="0">
                <a:solidFill>
                  <a:schemeClr val="accent2"/>
                </a:solidFill>
                <a:latin typeface="Arial" panose="020B0604020202020204" pitchFamily="34" charset="0"/>
              </a:rPr>
              <a:t>)·</a:t>
            </a:r>
          </a:p>
        </p:txBody>
      </p:sp>
    </p:spTree>
    <p:extLst>
      <p:ext uri="{BB962C8B-B14F-4D97-AF65-F5344CB8AC3E}">
        <p14:creationId xmlns:p14="http://schemas.microsoft.com/office/powerpoint/2010/main" val="195309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381" y="1065215"/>
            <a:ext cx="8388350" cy="904875"/>
          </a:xfrm>
        </p:spPr>
        <p:txBody>
          <a:bodyPr/>
          <a:lstStyle/>
          <a:p>
            <a:pPr>
              <a:defRPr/>
            </a:pPr>
            <a:r>
              <a:rPr lang="zh-CN" altLang="zh-CN" dirty="0" smtClean="0">
                <a:effectLst/>
                <a:ea typeface="宋体" pitchFamily="2" charset="-122"/>
              </a:rPr>
              <a:t>图</a:t>
            </a:r>
            <a:r>
              <a:rPr lang="en-US" altLang="zh-CN" dirty="0" smtClean="0">
                <a:effectLst/>
                <a:ea typeface="宋体" pitchFamily="2" charset="-122"/>
              </a:rPr>
              <a:t>7-5 </a:t>
            </a:r>
            <a:r>
              <a:rPr lang="en-US" altLang="zh-CN" dirty="0" err="1" smtClean="0">
                <a:effectLst/>
                <a:ea typeface="宋体" pitchFamily="2" charset="-122"/>
              </a:rPr>
              <a:t>drawImage</a:t>
            </a:r>
            <a:r>
              <a:rPr lang="zh-CN" altLang="zh-CN" dirty="0" smtClean="0">
                <a:effectLst/>
                <a:ea typeface="宋体" pitchFamily="2" charset="-122"/>
              </a:rPr>
              <a:t>参数示意图</a:t>
            </a:r>
          </a:p>
          <a:p>
            <a:pPr>
              <a:defRPr/>
            </a:pPr>
            <a:endParaRPr lang="zh-CN" altLang="en-US" dirty="0" smtClean="0">
              <a:ea typeface="宋体" pitchFamily="2" charset="-122"/>
            </a:endParaRPr>
          </a:p>
        </p:txBody>
      </p:sp>
      <p:pic>
        <p:nvPicPr>
          <p:cNvPr id="2253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7" y="1700808"/>
            <a:ext cx="6408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title"/>
          </p:nvPr>
        </p:nvSpPr>
        <p:spPr>
          <a:xfrm>
            <a:off x="1345854" y="228600"/>
            <a:ext cx="6552728" cy="458788"/>
          </a:xfrm>
        </p:spPr>
        <p:txBody>
          <a:bodyPr/>
          <a:lstStyle/>
          <a:p>
            <a:r>
              <a:rPr lang="en-US" altLang="zh-CN" dirty="0" smtClean="0">
                <a:effectLst/>
                <a:latin typeface="+mj-ea"/>
              </a:rPr>
              <a:t>7.5.5 </a:t>
            </a:r>
            <a:r>
              <a:rPr lang="zh-CN" altLang="zh-CN" dirty="0" smtClean="0">
                <a:effectLst/>
                <a:latin typeface="+mj-ea"/>
              </a:rPr>
              <a:t>绘制图像</a:t>
            </a:r>
          </a:p>
        </p:txBody>
      </p:sp>
    </p:spTree>
    <p:extLst>
      <p:ext uri="{BB962C8B-B14F-4D97-AF65-F5344CB8AC3E}">
        <p14:creationId xmlns:p14="http://schemas.microsoft.com/office/powerpoint/2010/main" val="493872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69" y="260648"/>
            <a:ext cx="8393113"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7.1 </a:t>
            </a:r>
            <a:r>
              <a:rPr lang="zh-CN" altLang="zh-CN" kern="1200" dirty="0">
                <a:solidFill>
                  <a:srgbClr val="F8F8F8"/>
                </a:solidFill>
                <a:latin typeface="微软雅黑"/>
                <a:ea typeface="微软雅黑"/>
                <a:cs typeface="+mn-cs"/>
              </a:rPr>
              <a:t>初识</a:t>
            </a:r>
            <a:r>
              <a:rPr lang="en-US" altLang="zh-CN" kern="1200" dirty="0" smtClean="0">
                <a:solidFill>
                  <a:srgbClr val="F8F8F8"/>
                </a:solidFill>
                <a:latin typeface="微软雅黑"/>
                <a:ea typeface="微软雅黑"/>
                <a:cs typeface="+mn-cs"/>
              </a:rPr>
              <a:t>Canvas</a:t>
            </a:r>
            <a:endParaRPr lang="zh-CN" altLang="en-US" kern="1200" dirty="0">
              <a:solidFill>
                <a:srgbClr val="F8F8F8"/>
              </a:solidFill>
              <a:latin typeface="微软雅黑"/>
              <a:ea typeface="微软雅黑"/>
              <a:cs typeface="+mn-cs"/>
            </a:endParaRPr>
          </a:p>
        </p:txBody>
      </p:sp>
      <p:sp>
        <p:nvSpPr>
          <p:cNvPr id="33797" name="Rectangle 5"/>
          <p:cNvSpPr>
            <a:spLocks noGrp="1" noChangeArrowheads="1"/>
          </p:cNvSpPr>
          <p:nvPr>
            <p:ph type="body" idx="1"/>
          </p:nvPr>
        </p:nvSpPr>
        <p:spPr>
          <a:xfrm>
            <a:off x="1489249" y="1124744"/>
            <a:ext cx="8388350" cy="2898775"/>
          </a:xfrm>
        </p:spPr>
        <p:txBody>
          <a:bodyPr/>
          <a:lstStyle/>
          <a:p>
            <a:pPr marL="0" indent="0">
              <a:defRPr/>
            </a:pPr>
            <a:r>
              <a:rPr lang="en-US" altLang="zh-CN" dirty="0" smtClean="0">
                <a:effectLst/>
                <a:latin typeface="+mn-ea"/>
              </a:rPr>
              <a:t>Canvas</a:t>
            </a:r>
            <a:r>
              <a:rPr lang="zh-CN" altLang="zh-CN" dirty="0" smtClean="0">
                <a:effectLst/>
                <a:latin typeface="+mn-ea"/>
              </a:rPr>
              <a:t>即画布，是</a:t>
            </a:r>
            <a:r>
              <a:rPr lang="en-US" altLang="zh-CN" dirty="0" smtClean="0">
                <a:effectLst/>
                <a:latin typeface="+mn-ea"/>
              </a:rPr>
              <a:t>HTML5</a:t>
            </a:r>
            <a:r>
              <a:rPr lang="zh-CN" altLang="zh-CN" dirty="0" smtClean="0">
                <a:effectLst/>
                <a:latin typeface="+mn-ea"/>
              </a:rPr>
              <a:t>加入的元素，用于像素图形的绘制。</a:t>
            </a:r>
          </a:p>
          <a:p>
            <a:pPr marL="0" indent="0">
              <a:defRPr/>
            </a:pPr>
            <a:r>
              <a:rPr lang="en-US" altLang="zh-CN" dirty="0" smtClean="0">
                <a:effectLst/>
                <a:latin typeface="+mn-ea"/>
              </a:rPr>
              <a:t>Canvas</a:t>
            </a:r>
            <a:r>
              <a:rPr lang="zh-CN" altLang="zh-CN" dirty="0" smtClean="0">
                <a:effectLst/>
                <a:latin typeface="+mn-ea"/>
              </a:rPr>
              <a:t>出现之前，页面中的图形绘制需要使用插件实现，如</a:t>
            </a:r>
            <a:r>
              <a:rPr lang="en-US" altLang="zh-CN" dirty="0" smtClean="0">
                <a:effectLst/>
                <a:latin typeface="+mn-ea"/>
              </a:rPr>
              <a:t>Flash</a:t>
            </a:r>
            <a:r>
              <a:rPr lang="zh-CN" altLang="zh-CN" dirty="0" smtClean="0">
                <a:effectLst/>
                <a:latin typeface="+mn-ea"/>
              </a:rPr>
              <a:t>和</a:t>
            </a:r>
            <a:r>
              <a:rPr lang="en-US" altLang="zh-CN" dirty="0" smtClean="0">
                <a:effectLst/>
                <a:latin typeface="+mn-ea"/>
              </a:rPr>
              <a:t>SVG</a:t>
            </a:r>
            <a:r>
              <a:rPr lang="zh-CN" altLang="en-US" dirty="0" smtClean="0">
                <a:effectLst/>
                <a:latin typeface="+mn-ea"/>
              </a:rPr>
              <a:t>，</a:t>
            </a:r>
            <a:r>
              <a:rPr lang="zh-CN" altLang="zh-CN" dirty="0" smtClean="0">
                <a:effectLst/>
                <a:latin typeface="+mn-ea"/>
              </a:rPr>
              <a:t>或者通过复杂的</a:t>
            </a:r>
            <a:r>
              <a:rPr lang="en-US" altLang="zh-CN" dirty="0" smtClean="0">
                <a:effectLst/>
                <a:latin typeface="+mn-ea"/>
              </a:rPr>
              <a:t>JavaScript</a:t>
            </a:r>
            <a:r>
              <a:rPr lang="zh-CN" altLang="zh-CN" dirty="0" smtClean="0">
                <a:effectLst/>
                <a:latin typeface="+mn-ea"/>
              </a:rPr>
              <a:t>代码来实现。</a:t>
            </a:r>
          </a:p>
          <a:p>
            <a:pPr marL="0" indent="0">
              <a:defRPr/>
            </a:pPr>
            <a:r>
              <a:rPr lang="zh-CN" altLang="zh-CN" dirty="0" smtClean="0">
                <a:effectLst/>
                <a:latin typeface="+mn-ea"/>
              </a:rPr>
              <a:t>在</a:t>
            </a:r>
            <a:r>
              <a:rPr lang="en-US" altLang="zh-CN" dirty="0" smtClean="0">
                <a:effectLst/>
                <a:latin typeface="+mn-ea"/>
              </a:rPr>
              <a:t>Canvas</a:t>
            </a:r>
            <a:r>
              <a:rPr lang="zh-CN" altLang="zh-CN" dirty="0" smtClean="0">
                <a:effectLst/>
                <a:latin typeface="+mn-ea"/>
              </a:rPr>
              <a:t>中</a:t>
            </a:r>
            <a:r>
              <a:rPr lang="zh-CN" altLang="en-US" dirty="0" smtClean="0">
                <a:effectLst/>
                <a:latin typeface="+mn-ea"/>
              </a:rPr>
              <a:t>可以</a:t>
            </a:r>
            <a:r>
              <a:rPr lang="zh-CN" altLang="zh-CN" dirty="0" smtClean="0">
                <a:effectLst/>
                <a:latin typeface="+mn-ea"/>
              </a:rPr>
              <a:t>添加图片、线条以及文字，也可以在里面绘图，甚至还可以加入高级动画。</a:t>
            </a:r>
            <a:endParaRPr lang="en-US" altLang="zh-CN" dirty="0" smtClean="0">
              <a:latin typeface="+mn-ea"/>
            </a:endParaRPr>
          </a:p>
        </p:txBody>
      </p:sp>
    </p:spTree>
    <p:extLst>
      <p:ext uri="{BB962C8B-B14F-4D97-AF65-F5344CB8AC3E}">
        <p14:creationId xmlns:p14="http://schemas.microsoft.com/office/powerpoint/2010/main" val="3541731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idx="1"/>
          </p:nvPr>
        </p:nvSpPr>
        <p:spPr>
          <a:xfrm>
            <a:off x="1850231" y="765175"/>
            <a:ext cx="8820150" cy="4597400"/>
          </a:xfrm>
        </p:spPr>
        <p:txBody>
          <a:bodyPr/>
          <a:lstStyle/>
          <a:p>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函数可以将图片元素绘制到</a:t>
            </a:r>
            <a:r>
              <a:rPr lang="en-US" altLang="zh-CN" dirty="0" smtClean="0">
                <a:effectLst/>
                <a:latin typeface="+mn-ea"/>
              </a:rPr>
              <a:t>Canvas</a:t>
            </a:r>
            <a:r>
              <a:rPr lang="zh-CN" altLang="zh-CN" dirty="0" smtClean="0">
                <a:effectLst/>
                <a:latin typeface="+mn-ea"/>
              </a:rPr>
              <a:t>中，图片可以是通过</a:t>
            </a:r>
            <a:r>
              <a:rPr lang="en-US" altLang="zh-CN" dirty="0" smtClean="0">
                <a:effectLst/>
                <a:latin typeface="+mn-ea"/>
              </a:rPr>
              <a:t>DOM</a:t>
            </a:r>
            <a:r>
              <a:rPr lang="zh-CN" altLang="zh-CN" dirty="0" smtClean="0">
                <a:effectLst/>
                <a:latin typeface="+mn-ea"/>
              </a:rPr>
              <a:t>接口获得的</a:t>
            </a:r>
            <a:r>
              <a:rPr lang="en-US" altLang="zh-CN" dirty="0" smtClean="0">
                <a:effectLst/>
                <a:latin typeface="+mn-ea"/>
              </a:rPr>
              <a:t>HTML</a:t>
            </a:r>
            <a:r>
              <a:rPr lang="zh-CN" altLang="zh-CN" dirty="0" smtClean="0">
                <a:effectLst/>
                <a:latin typeface="+mn-ea"/>
              </a:rPr>
              <a:t>文件中的图片元素，如：</a:t>
            </a:r>
          </a:p>
          <a:p>
            <a:pPr>
              <a:buFont typeface="Wingdings" panose="05000000000000000000" pitchFamily="2" charset="2"/>
              <a:buNone/>
            </a:pPr>
            <a:r>
              <a:rPr lang="en-US" altLang="zh-CN" dirty="0" smtClean="0">
                <a:effectLst/>
                <a:latin typeface="+mn-ea"/>
              </a:rPr>
              <a:t> </a:t>
            </a:r>
          </a:p>
          <a:p>
            <a:pPr>
              <a:buFont typeface="Wingdings" panose="05000000000000000000" pitchFamily="2" charset="2"/>
              <a:buNone/>
            </a:pPr>
            <a:endParaRPr lang="zh-CN" altLang="zh-CN" dirty="0" smtClean="0">
              <a:effectLst/>
              <a:latin typeface="+mn-ea"/>
            </a:endParaRPr>
          </a:p>
          <a:p>
            <a:r>
              <a:rPr lang="zh-CN" altLang="zh-CN" dirty="0" smtClean="0">
                <a:effectLst/>
                <a:latin typeface="+mn-ea"/>
              </a:rPr>
              <a:t>也可以是</a:t>
            </a:r>
            <a:r>
              <a:rPr lang="en-US" altLang="zh-CN" dirty="0" smtClean="0">
                <a:effectLst/>
                <a:latin typeface="+mn-ea"/>
              </a:rPr>
              <a:t>JavaScript</a:t>
            </a:r>
            <a:r>
              <a:rPr lang="zh-CN" altLang="zh-CN" dirty="0" smtClean="0">
                <a:effectLst/>
                <a:latin typeface="+mn-ea"/>
              </a:rPr>
              <a:t>定义的图像对象，如：</a:t>
            </a:r>
          </a:p>
          <a:p>
            <a:pPr>
              <a:buFont typeface="Wingdings" panose="05000000000000000000" pitchFamily="2" charset="2"/>
              <a:buNone/>
            </a:pPr>
            <a:r>
              <a:rPr lang="en-US" altLang="zh-CN" dirty="0" smtClean="0">
                <a:effectLst/>
                <a:latin typeface="+mn-ea"/>
              </a:rPr>
              <a:t> </a:t>
            </a:r>
          </a:p>
          <a:p>
            <a:pPr>
              <a:buFont typeface="Wingdings" panose="05000000000000000000" pitchFamily="2" charset="2"/>
              <a:buNone/>
            </a:pPr>
            <a:endParaRPr lang="zh-CN" altLang="zh-CN" dirty="0" smtClean="0">
              <a:effectLst/>
              <a:latin typeface="+mn-ea"/>
            </a:endParaRPr>
          </a:p>
          <a:p>
            <a:endParaRPr lang="zh-CN" altLang="zh-CN" dirty="0" smtClean="0">
              <a:effectLst/>
              <a:latin typeface="+mn-ea"/>
            </a:endParaRPr>
          </a:p>
          <a:p>
            <a:r>
              <a:rPr lang="zh-CN" altLang="zh-CN" dirty="0" smtClean="0">
                <a:effectLst/>
                <a:latin typeface="+mn-ea"/>
              </a:rPr>
              <a:t>两种方法的图片在绘制到</a:t>
            </a:r>
            <a:r>
              <a:rPr lang="en-US" altLang="zh-CN" dirty="0" smtClean="0">
                <a:effectLst/>
                <a:latin typeface="+mn-ea"/>
              </a:rPr>
              <a:t>Canvas</a:t>
            </a:r>
            <a:r>
              <a:rPr lang="zh-CN" altLang="zh-CN" dirty="0" smtClean="0">
                <a:effectLst/>
                <a:latin typeface="+mn-ea"/>
              </a:rPr>
              <a:t>中之前不需确保其加载完成，如果绘制时图片尚未完全加载，</a:t>
            </a:r>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函数会在没有任何提示的情况下绘制失败。</a:t>
            </a:r>
            <a:endParaRPr lang="en-US" altLang="zh-CN" dirty="0" smtClean="0">
              <a:effectLst/>
              <a:latin typeface="+mn-ea"/>
            </a:endParaRPr>
          </a:p>
          <a:p>
            <a:r>
              <a:rPr lang="zh-CN" altLang="zh-CN" dirty="0" smtClean="0">
                <a:effectLst/>
                <a:latin typeface="+mn-ea"/>
              </a:rPr>
              <a:t>图片加载完成时会触发</a:t>
            </a:r>
            <a:r>
              <a:rPr lang="en-US" altLang="zh-CN" dirty="0" smtClean="0">
                <a:effectLst/>
                <a:latin typeface="+mn-ea"/>
              </a:rPr>
              <a:t>load</a:t>
            </a:r>
            <a:r>
              <a:rPr lang="zh-CN" altLang="zh-CN" dirty="0" smtClean="0">
                <a:effectLst/>
                <a:latin typeface="+mn-ea"/>
              </a:rPr>
              <a:t>事件，通常我们会把</a:t>
            </a:r>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函数的执行放在</a:t>
            </a:r>
            <a:r>
              <a:rPr lang="en-US" altLang="zh-CN" dirty="0" smtClean="0">
                <a:effectLst/>
                <a:latin typeface="+mn-ea"/>
              </a:rPr>
              <a:t>load</a:t>
            </a:r>
            <a:r>
              <a:rPr lang="zh-CN" altLang="zh-CN" dirty="0" smtClean="0">
                <a:effectLst/>
                <a:latin typeface="+mn-ea"/>
              </a:rPr>
              <a:t>事件触发的代码中。</a:t>
            </a:r>
            <a:endParaRPr lang="zh-CN" altLang="zh-CN" b="1" dirty="0" smtClean="0">
              <a:effectLst/>
              <a:latin typeface="+mn-ea"/>
            </a:endParaRPr>
          </a:p>
        </p:txBody>
      </p:sp>
      <p:sp>
        <p:nvSpPr>
          <p:cNvPr id="23555" name="AutoShape 4"/>
          <p:cNvSpPr>
            <a:spLocks noChangeArrowheads="1"/>
          </p:cNvSpPr>
          <p:nvPr/>
        </p:nvSpPr>
        <p:spPr bwMode="gray">
          <a:xfrm>
            <a:off x="2798985" y="1557338"/>
            <a:ext cx="6048375" cy="4318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&lt;</a:t>
            </a:r>
            <a:r>
              <a:rPr kumimoji="1" lang="en-US" altLang="zh-CN" sz="1800" dirty="0" err="1">
                <a:solidFill>
                  <a:schemeClr val="accent2"/>
                </a:solidFill>
                <a:latin typeface="Arial" panose="020B0604020202020204" pitchFamily="34" charset="0"/>
              </a:rPr>
              <a:t>img</a:t>
            </a:r>
            <a:r>
              <a:rPr kumimoji="1" lang="en-US" altLang="zh-CN" sz="1800" dirty="0">
                <a:solidFill>
                  <a:schemeClr val="accent2"/>
                </a:solidFill>
                <a:latin typeface="Arial" panose="020B0604020202020204" pitchFamily="34" charset="0"/>
              </a:rPr>
              <a:t> id="</a:t>
            </a:r>
            <a:r>
              <a:rPr kumimoji="1" lang="en-US" altLang="zh-CN" sz="1800" dirty="0" err="1">
                <a:solidFill>
                  <a:schemeClr val="accent2"/>
                </a:solidFill>
                <a:latin typeface="Arial" panose="020B0604020202020204" pitchFamily="34" charset="0"/>
              </a:rPr>
              <a:t>HTMLimage</a:t>
            </a:r>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src</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img</a:t>
            </a:r>
            <a:r>
              <a:rPr kumimoji="1" lang="en-US" altLang="zh-CN" sz="1800" dirty="0">
                <a:solidFill>
                  <a:schemeClr val="accent2"/>
                </a:solidFill>
                <a:latin typeface="Arial" panose="020B0604020202020204" pitchFamily="34" charset="0"/>
              </a:rPr>
              <a:t>/pic1.png"/&gt;</a:t>
            </a:r>
          </a:p>
        </p:txBody>
      </p:sp>
      <p:sp>
        <p:nvSpPr>
          <p:cNvPr id="23556" name="AutoShape 4"/>
          <p:cNvSpPr>
            <a:spLocks noChangeArrowheads="1"/>
          </p:cNvSpPr>
          <p:nvPr/>
        </p:nvSpPr>
        <p:spPr bwMode="gray">
          <a:xfrm>
            <a:off x="2798986" y="2704306"/>
            <a:ext cx="6048375" cy="7191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newImage</a:t>
            </a:r>
            <a:r>
              <a:rPr kumimoji="1" lang="en-US" altLang="zh-CN" sz="2000" dirty="0">
                <a:solidFill>
                  <a:schemeClr val="accent2"/>
                </a:solidFill>
                <a:latin typeface="Arial" panose="020B0604020202020204" pitchFamily="34" charset="0"/>
              </a:rPr>
              <a:t>=new Image()</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newImage.src</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img</a:t>
            </a:r>
            <a:r>
              <a:rPr kumimoji="1" lang="en-US" altLang="zh-CN" sz="2000" dirty="0">
                <a:solidFill>
                  <a:schemeClr val="accent2"/>
                </a:solidFill>
                <a:latin typeface="Arial" panose="020B0604020202020204" pitchFamily="34" charset="0"/>
              </a:rPr>
              <a:t>/pic2.png"</a:t>
            </a:r>
            <a:endParaRPr kumimoji="1" lang="zh-CN" altLang="zh-CN" sz="2000" dirty="0">
              <a:solidFill>
                <a:schemeClr val="accent2"/>
              </a:solidFill>
              <a:latin typeface="Arial" panose="020B0604020202020204" pitchFamily="34" charset="0"/>
            </a:endParaRPr>
          </a:p>
        </p:txBody>
      </p:sp>
      <p:sp>
        <p:nvSpPr>
          <p:cNvPr id="5" name="Rectangle 4"/>
          <p:cNvSpPr>
            <a:spLocks noGrp="1" noChangeArrowheads="1"/>
          </p:cNvSpPr>
          <p:nvPr>
            <p:ph type="title"/>
          </p:nvPr>
        </p:nvSpPr>
        <p:spPr>
          <a:xfrm>
            <a:off x="1345853" y="228600"/>
            <a:ext cx="8954643" cy="458788"/>
          </a:xfrm>
        </p:spPr>
        <p:txBody>
          <a:bodyPr/>
          <a:lstStyle/>
          <a:p>
            <a:r>
              <a:rPr lang="en-US" altLang="zh-CN" dirty="0" smtClean="0">
                <a:effectLst/>
                <a:latin typeface="+mj-ea"/>
              </a:rPr>
              <a:t>7.5.5 </a:t>
            </a:r>
            <a:r>
              <a:rPr lang="zh-CN" altLang="zh-CN" dirty="0" smtClean="0">
                <a:effectLst/>
                <a:latin typeface="+mj-ea"/>
              </a:rPr>
              <a:t>绘制图像</a:t>
            </a:r>
          </a:p>
        </p:txBody>
      </p:sp>
    </p:spTree>
    <p:extLst>
      <p:ext uri="{BB962C8B-B14F-4D97-AF65-F5344CB8AC3E}">
        <p14:creationId xmlns:p14="http://schemas.microsoft.com/office/powerpoint/2010/main" val="3605335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921669" y="273050"/>
            <a:ext cx="8748712" cy="369887"/>
          </a:xfrm>
        </p:spPr>
        <p:txBody>
          <a:bodyPr/>
          <a:lstStyle/>
          <a:p>
            <a:pPr marL="0" indent="0">
              <a:buNone/>
            </a:pPr>
            <a:r>
              <a:rPr lang="zh-CN" altLang="zh-CN" sz="1800" dirty="0">
                <a:latin typeface="+mn-ea"/>
              </a:rPr>
              <a:t>【例</a:t>
            </a:r>
            <a:r>
              <a:rPr lang="en-US" altLang="zh-CN" sz="1800" dirty="0">
                <a:latin typeface="+mn-ea"/>
              </a:rPr>
              <a:t>7-6</a:t>
            </a:r>
            <a:r>
              <a:rPr lang="zh-CN" altLang="zh-CN" sz="1800" dirty="0">
                <a:latin typeface="+mn-ea"/>
              </a:rPr>
              <a:t>】在</a:t>
            </a:r>
            <a:r>
              <a:rPr lang="en-US" altLang="zh-CN" sz="1800" dirty="0">
                <a:latin typeface="+mn-ea"/>
              </a:rPr>
              <a:t>Canvas</a:t>
            </a:r>
            <a:r>
              <a:rPr lang="zh-CN" altLang="zh-CN" sz="1800" dirty="0">
                <a:latin typeface="+mn-ea"/>
              </a:rPr>
              <a:t>绘制图像，代码</a:t>
            </a:r>
            <a:r>
              <a:rPr lang="zh-CN" altLang="en-US" sz="1800" dirty="0">
                <a:latin typeface="+mn-ea"/>
              </a:rPr>
              <a:t>及效果图</a:t>
            </a:r>
            <a:r>
              <a:rPr lang="zh-CN" altLang="zh-CN" sz="1800" dirty="0">
                <a:latin typeface="+mn-ea"/>
              </a:rPr>
              <a:t>如下。</a:t>
            </a:r>
          </a:p>
        </p:txBody>
      </p:sp>
      <p:sp>
        <p:nvSpPr>
          <p:cNvPr id="24579" name="AutoShape 4"/>
          <p:cNvSpPr>
            <a:spLocks noChangeArrowheads="1"/>
          </p:cNvSpPr>
          <p:nvPr/>
        </p:nvSpPr>
        <p:spPr bwMode="gray">
          <a:xfrm>
            <a:off x="1417861" y="836711"/>
            <a:ext cx="5688583" cy="568863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c1 = </a:t>
            </a:r>
            <a:r>
              <a:rPr kumimoji="1" lang="en-US" altLang="zh-CN" sz="1400" dirty="0" err="1">
                <a:solidFill>
                  <a:schemeClr val="accent2"/>
                </a:solidFill>
                <a:latin typeface="Arial" panose="020B0604020202020204" pitchFamily="34" charset="0"/>
              </a:rPr>
              <a:t>document.getElementById</a:t>
            </a:r>
            <a:r>
              <a:rPr kumimoji="1" lang="en-US" altLang="zh-CN" sz="1400" dirty="0">
                <a:solidFill>
                  <a:schemeClr val="accent2"/>
                </a:solidFill>
                <a:latin typeface="Arial" panose="020B0604020202020204" pitchFamily="34" charset="0"/>
              </a:rPr>
              <a:t>("c1")</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&lt;!DOCTYPE html&gt;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&lt;html&gt;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&lt;head&gt;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&lt;meta charset="UTF-8"&gt;</a:t>
            </a:r>
          </a:p>
          <a:p>
            <a:pPr algn="l" eaLnBrk="1" hangingPunct="1"/>
            <a:r>
              <a:rPr kumimoji="1" lang="en-US" altLang="zh-CN" sz="1400" dirty="0">
                <a:solidFill>
                  <a:schemeClr val="accent2"/>
                </a:solidFill>
                <a:latin typeface="Arial" panose="020B0604020202020204" pitchFamily="34" charset="0"/>
              </a:rPr>
              <a:t>	&lt;style&gt;	</a:t>
            </a:r>
          </a:p>
          <a:p>
            <a:pPr algn="l" eaLnBrk="1" hangingPunct="1"/>
            <a:r>
              <a:rPr kumimoji="1" lang="en-US" altLang="zh-CN" sz="1400" dirty="0">
                <a:solidFill>
                  <a:schemeClr val="accent2"/>
                </a:solidFill>
                <a:latin typeface="Arial" panose="020B0604020202020204" pitchFamily="34" charset="0"/>
              </a:rPr>
              <a:t>		#c1{ </a:t>
            </a:r>
            <a:r>
              <a:rPr kumimoji="1" lang="en-US" altLang="zh-CN" sz="1400" dirty="0" err="1">
                <a:solidFill>
                  <a:schemeClr val="accent2"/>
                </a:solidFill>
                <a:latin typeface="Arial" panose="020B0604020202020204" pitchFamily="34" charset="0"/>
              </a:rPr>
              <a:t>border:solid</a:t>
            </a:r>
            <a:r>
              <a:rPr kumimoji="1" lang="en-US" altLang="zh-CN" sz="1400" dirty="0">
                <a:solidFill>
                  <a:schemeClr val="accent2"/>
                </a:solidFill>
                <a:latin typeface="Arial" panose="020B0604020202020204" pitchFamily="34" charset="0"/>
              </a:rPr>
              <a:t> 1px ;}</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img</a:t>
            </a:r>
            <a:r>
              <a:rPr kumimoji="1" lang="en-US" altLang="zh-CN" sz="1400" dirty="0">
                <a:solidFill>
                  <a:schemeClr val="accent2"/>
                </a:solidFill>
                <a:latin typeface="Arial" panose="020B0604020202020204" pitchFamily="34" charset="0"/>
              </a:rPr>
              <a:t>{ width: 200px;</a:t>
            </a:r>
          </a:p>
          <a:p>
            <a:pPr algn="l" eaLnBrk="1" hangingPunct="1"/>
            <a:r>
              <a:rPr kumimoji="1" lang="en-US" altLang="zh-CN" sz="1400" dirty="0">
                <a:solidFill>
                  <a:schemeClr val="accent2"/>
                </a:solidFill>
                <a:latin typeface="Arial" panose="020B0604020202020204" pitchFamily="34" charset="0"/>
              </a:rPr>
              <a:t>			 height: 200px;</a:t>
            </a:r>
          </a:p>
          <a:p>
            <a:pPr algn="l" eaLnBrk="1" hangingPunct="1"/>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&lt;/style&gt;</a:t>
            </a:r>
          </a:p>
          <a:p>
            <a:pPr algn="l" eaLnBrk="1" hangingPunct="1"/>
            <a:r>
              <a:rPr kumimoji="1" lang="en-US" altLang="zh-CN" sz="1400" dirty="0">
                <a:solidFill>
                  <a:schemeClr val="accent2"/>
                </a:solidFill>
                <a:latin typeface="Arial" panose="020B0604020202020204" pitchFamily="34" charset="0"/>
              </a:rPr>
              <a:t>&lt;/head&gt;</a:t>
            </a:r>
          </a:p>
          <a:p>
            <a:pPr algn="l" eaLnBrk="1" hangingPunct="1"/>
            <a:r>
              <a:rPr kumimoji="1" lang="en-US" altLang="zh-CN" sz="1400" dirty="0">
                <a:solidFill>
                  <a:schemeClr val="accent2"/>
                </a:solidFill>
                <a:latin typeface="Arial" panose="020B0604020202020204" pitchFamily="34" charset="0"/>
              </a:rPr>
              <a:t>&lt;body&gt;</a:t>
            </a:r>
          </a:p>
          <a:p>
            <a:pPr algn="l" eaLnBrk="1" hangingPunct="1"/>
            <a:r>
              <a:rPr kumimoji="1" lang="en-US" altLang="zh-CN" sz="1400" dirty="0">
                <a:solidFill>
                  <a:schemeClr val="accent2"/>
                </a:solidFill>
                <a:latin typeface="Arial" panose="020B0604020202020204" pitchFamily="34" charset="0"/>
              </a:rPr>
              <a:t>	&lt;</a:t>
            </a:r>
            <a:r>
              <a:rPr kumimoji="1" lang="en-US" altLang="zh-CN" sz="1400" dirty="0" err="1">
                <a:solidFill>
                  <a:schemeClr val="accent2"/>
                </a:solidFill>
                <a:latin typeface="Arial" panose="020B0604020202020204" pitchFamily="34" charset="0"/>
              </a:rPr>
              <a:t>img</a:t>
            </a:r>
            <a:r>
              <a:rPr kumimoji="1" lang="en-US" altLang="zh-CN" sz="1400" dirty="0">
                <a:solidFill>
                  <a:schemeClr val="accent2"/>
                </a:solidFill>
                <a:latin typeface="Arial" panose="020B0604020202020204" pitchFamily="34" charset="0"/>
              </a:rPr>
              <a:t> id="</a:t>
            </a:r>
            <a:r>
              <a:rPr kumimoji="1" lang="en-US" altLang="zh-CN" sz="1400" dirty="0" err="1">
                <a:solidFill>
                  <a:schemeClr val="accent2"/>
                </a:solidFill>
                <a:latin typeface="Arial" panose="020B0604020202020204" pitchFamily="34" charset="0"/>
              </a:rPr>
              <a:t>HTMLimage</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src</a:t>
            </a:r>
            <a:r>
              <a:rPr kumimoji="1" lang="en-US" altLang="zh-CN" sz="1400" dirty="0">
                <a:solidFill>
                  <a:schemeClr val="accent2"/>
                </a:solidFill>
                <a:latin typeface="Arial" panose="020B0604020202020204" pitchFamily="34" charset="0"/>
              </a:rPr>
              <a:t>="</a:t>
            </a:r>
            <a:r>
              <a:rPr kumimoji="1" lang="en-US" altLang="zh-CN" sz="1400" dirty="0" err="1">
                <a:solidFill>
                  <a:schemeClr val="accent2"/>
                </a:solidFill>
                <a:latin typeface="Arial" panose="020B0604020202020204" pitchFamily="34" charset="0"/>
              </a:rPr>
              <a:t>img</a:t>
            </a:r>
            <a:r>
              <a:rPr kumimoji="1" lang="en-US" altLang="zh-CN" sz="1400" dirty="0">
                <a:solidFill>
                  <a:schemeClr val="accent2"/>
                </a:solidFill>
                <a:latin typeface="Arial" panose="020B0604020202020204" pitchFamily="34" charset="0"/>
              </a:rPr>
              <a:t>/pic1.png"/&gt;</a:t>
            </a:r>
          </a:p>
          <a:p>
            <a:pPr algn="l" eaLnBrk="1" hangingPunct="1"/>
            <a:r>
              <a:rPr kumimoji="1" lang="en-US" altLang="zh-CN" sz="1400" dirty="0">
                <a:solidFill>
                  <a:schemeClr val="accent2"/>
                </a:solidFill>
                <a:latin typeface="Arial" panose="020B0604020202020204" pitchFamily="34" charset="0"/>
              </a:rPr>
              <a:t>	&lt;canvas id="c1" width="200" height="200"&gt;&lt;/canvas&gt;</a:t>
            </a:r>
          </a:p>
          <a:p>
            <a:pPr algn="l" eaLnBrk="1" hangingPunct="1"/>
            <a:r>
              <a:rPr kumimoji="1" lang="en-US" altLang="zh-CN" sz="1400" dirty="0">
                <a:solidFill>
                  <a:schemeClr val="accent2"/>
                </a:solidFill>
                <a:latin typeface="Arial" panose="020B0604020202020204" pitchFamily="34" charset="0"/>
              </a:rPr>
              <a:t>	&lt;script&gt;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canvas=</a:t>
            </a:r>
            <a:r>
              <a:rPr kumimoji="1" lang="en-US" altLang="zh-CN" sz="1400" dirty="0" err="1">
                <a:solidFill>
                  <a:schemeClr val="accent2"/>
                </a:solidFill>
                <a:latin typeface="Arial" panose="020B0604020202020204" pitchFamily="34" charset="0"/>
              </a:rPr>
              <a:t>document.getElementById</a:t>
            </a:r>
            <a:r>
              <a:rPr kumimoji="1" lang="en-US" altLang="zh-CN" sz="1400" dirty="0">
                <a:solidFill>
                  <a:schemeClr val="accent2"/>
                </a:solidFill>
                <a:latin typeface="Arial" panose="020B0604020202020204" pitchFamily="34" charset="0"/>
              </a:rPr>
              <a:t>("c1")</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context=</a:t>
            </a:r>
            <a:r>
              <a:rPr kumimoji="1" lang="en-US" altLang="zh-CN" sz="1400" dirty="0" err="1">
                <a:solidFill>
                  <a:schemeClr val="accent2"/>
                </a:solidFill>
                <a:latin typeface="Arial" panose="020B0604020202020204" pitchFamily="34" charset="0"/>
              </a:rPr>
              <a:t>canvas.getContext</a:t>
            </a:r>
            <a:r>
              <a:rPr kumimoji="1" lang="en-US" altLang="zh-CN" sz="1400" dirty="0">
                <a:solidFill>
                  <a:schemeClr val="accent2"/>
                </a:solidFill>
                <a:latin typeface="Arial" panose="020B0604020202020204" pitchFamily="34" charset="0"/>
              </a:rPr>
              <a:t>("2d")</a:t>
            </a:r>
          </a:p>
          <a:p>
            <a:pPr algn="l" eaLnBrk="1" hangingPunct="1"/>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htmlImg</a:t>
            </a:r>
            <a:r>
              <a:rPr kumimoji="1" lang="en-US" altLang="zh-CN" sz="1400" dirty="0">
                <a:solidFill>
                  <a:schemeClr val="accent2"/>
                </a:solidFill>
                <a:latin typeface="Arial" panose="020B0604020202020204" pitchFamily="34" charset="0"/>
              </a:rPr>
              <a:t>=</a:t>
            </a:r>
            <a:r>
              <a:rPr kumimoji="1" lang="en-US" altLang="zh-CN" sz="1400" dirty="0" err="1">
                <a:solidFill>
                  <a:schemeClr val="accent2"/>
                </a:solidFill>
                <a:latin typeface="Arial" panose="020B0604020202020204" pitchFamily="34" charset="0"/>
              </a:rPr>
              <a:t>document.getElementById</a:t>
            </a:r>
            <a:r>
              <a:rPr kumimoji="1" lang="en-US" altLang="zh-CN" sz="1400" dirty="0">
                <a:solidFill>
                  <a:schemeClr val="accent2"/>
                </a:solidFill>
                <a:latin typeface="Arial" panose="020B0604020202020204" pitchFamily="34" charset="0"/>
              </a:rPr>
              <a:t>("</a:t>
            </a:r>
            <a:r>
              <a:rPr kumimoji="1" lang="en-US" altLang="zh-CN" sz="1400" dirty="0" err="1">
                <a:solidFill>
                  <a:schemeClr val="accent2"/>
                </a:solidFill>
                <a:latin typeface="Arial" panose="020B0604020202020204" pitchFamily="34" charset="0"/>
              </a:rPr>
              <a:t>HTMLimage</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htmlImg.onload</a:t>
            </a:r>
            <a:r>
              <a:rPr kumimoji="1" lang="en-US" altLang="zh-CN" sz="1400" dirty="0">
                <a:solidFill>
                  <a:schemeClr val="accent2"/>
                </a:solidFill>
                <a:latin typeface="Arial" panose="020B0604020202020204" pitchFamily="34" charset="0"/>
              </a:rPr>
              <a:t>=function(){</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context.drawImage</a:t>
            </a:r>
            <a:r>
              <a:rPr kumimoji="1" lang="en-US" altLang="zh-CN" sz="1400" dirty="0">
                <a:solidFill>
                  <a:schemeClr val="accent2"/>
                </a:solidFill>
                <a:latin typeface="Arial" panose="020B0604020202020204" pitchFamily="34" charset="0"/>
              </a:rPr>
              <a:t>(htmlImg,0,0)</a:t>
            </a:r>
          </a:p>
          <a:p>
            <a:pPr algn="l" eaLnBrk="1" hangingPunct="1"/>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&lt;/script&gt;</a:t>
            </a:r>
          </a:p>
          <a:p>
            <a:pPr algn="l" eaLnBrk="1" hangingPunct="1"/>
            <a:r>
              <a:rPr kumimoji="1" lang="en-US" altLang="zh-CN" sz="1400" dirty="0">
                <a:solidFill>
                  <a:schemeClr val="accent2"/>
                </a:solidFill>
                <a:latin typeface="Arial" panose="020B0604020202020204" pitchFamily="34" charset="0"/>
              </a:rPr>
              <a:t>&lt;/body&gt;</a:t>
            </a:r>
          </a:p>
          <a:p>
            <a:pPr algn="l" eaLnBrk="1" hangingPunct="1"/>
            <a:r>
              <a:rPr kumimoji="1" lang="en-US" altLang="zh-CN" sz="1400" dirty="0">
                <a:solidFill>
                  <a:schemeClr val="accent2"/>
                </a:solidFill>
                <a:latin typeface="Arial" panose="020B0604020202020204" pitchFamily="34" charset="0"/>
              </a:rPr>
              <a:t>&lt;/html&gt;</a:t>
            </a:r>
            <a:endParaRPr kumimoji="1" lang="zh-CN" altLang="zh-CN" sz="1400" dirty="0">
              <a:solidFill>
                <a:schemeClr val="accent2"/>
              </a:solidFill>
              <a:latin typeface="Arial" panose="020B0604020202020204" pitchFamily="34" charset="0"/>
            </a:endParaRPr>
          </a:p>
        </p:txBody>
      </p:sp>
      <p:pic>
        <p:nvPicPr>
          <p:cNvPr id="2458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806" y="1125538"/>
            <a:ext cx="2909888"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矩形 1"/>
          <p:cNvSpPr>
            <a:spLocks noChangeArrowheads="1"/>
          </p:cNvSpPr>
          <p:nvPr/>
        </p:nvSpPr>
        <p:spPr bwMode="auto">
          <a:xfrm>
            <a:off x="7435057" y="3054351"/>
            <a:ext cx="27670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1600" b="1" dirty="0">
                <a:solidFill>
                  <a:srgbClr val="960096"/>
                </a:solidFill>
                <a:latin typeface="Franklin Gothic Medium" panose="020B0603020102020204" pitchFamily="34" charset="0"/>
              </a:rPr>
              <a:t>代码为获取</a:t>
            </a:r>
            <a:r>
              <a:rPr lang="en-US" altLang="zh-CN" sz="1600" b="1" dirty="0">
                <a:solidFill>
                  <a:srgbClr val="960096"/>
                </a:solidFill>
                <a:latin typeface="Franklin Gothic Medium" panose="020B0603020102020204" pitchFamily="34" charset="0"/>
              </a:rPr>
              <a:t>HTML</a:t>
            </a:r>
            <a:r>
              <a:rPr lang="zh-CN" altLang="zh-CN" sz="1600" b="1" dirty="0">
                <a:solidFill>
                  <a:srgbClr val="960096"/>
                </a:solidFill>
                <a:latin typeface="Franklin Gothic Medium" panose="020B0603020102020204" pitchFamily="34" charset="0"/>
              </a:rPr>
              <a:t>中</a:t>
            </a:r>
            <a:r>
              <a:rPr lang="en-US" altLang="zh-CN" sz="1600" b="1" dirty="0">
                <a:solidFill>
                  <a:srgbClr val="960096"/>
                </a:solidFill>
                <a:latin typeface="Franklin Gothic Medium" panose="020B0603020102020204" pitchFamily="34" charset="0"/>
              </a:rPr>
              <a:t>id</a:t>
            </a:r>
            <a:r>
              <a:rPr lang="zh-CN" altLang="zh-CN" sz="1600" b="1" dirty="0">
                <a:solidFill>
                  <a:srgbClr val="960096"/>
                </a:solidFill>
                <a:latin typeface="Franklin Gothic Medium" panose="020B0603020102020204" pitchFamily="34" charset="0"/>
              </a:rPr>
              <a:t>为“</a:t>
            </a:r>
            <a:r>
              <a:rPr lang="en-US" altLang="zh-CN" sz="1600" b="1" dirty="0" err="1">
                <a:solidFill>
                  <a:srgbClr val="960096"/>
                </a:solidFill>
                <a:latin typeface="Franklin Gothic Medium" panose="020B0603020102020204" pitchFamily="34" charset="0"/>
              </a:rPr>
              <a:t>HTMLimage</a:t>
            </a:r>
            <a:r>
              <a:rPr lang="zh-CN" altLang="zh-CN" sz="1600" b="1" dirty="0">
                <a:solidFill>
                  <a:srgbClr val="960096"/>
                </a:solidFill>
                <a:latin typeface="Franklin Gothic Medium" panose="020B0603020102020204" pitchFamily="34" charset="0"/>
              </a:rPr>
              <a:t>”图片元素，并为该图片对象注册加载完成事件，加载完成时执行响应函数，采用第一种方式的</a:t>
            </a:r>
            <a:r>
              <a:rPr lang="en-US" altLang="zh-CN" sz="1600" b="1" dirty="0" err="1">
                <a:solidFill>
                  <a:srgbClr val="960096"/>
                </a:solidFill>
                <a:latin typeface="Franklin Gothic Medium" panose="020B0603020102020204" pitchFamily="34" charset="0"/>
              </a:rPr>
              <a:t>drawImage</a:t>
            </a:r>
            <a:r>
              <a:rPr lang="en-US" altLang="zh-CN" sz="1600" b="1" dirty="0">
                <a:solidFill>
                  <a:srgbClr val="960096"/>
                </a:solidFill>
                <a:latin typeface="Franklin Gothic Medium" panose="020B0603020102020204" pitchFamily="34" charset="0"/>
              </a:rPr>
              <a:t>()</a:t>
            </a:r>
            <a:r>
              <a:rPr lang="zh-CN" altLang="zh-CN" sz="1600" b="1" dirty="0">
                <a:solidFill>
                  <a:srgbClr val="960096"/>
                </a:solidFill>
                <a:latin typeface="Franklin Gothic Medium" panose="020B0603020102020204" pitchFamily="34" charset="0"/>
              </a:rPr>
              <a:t>将图片绘制到</a:t>
            </a:r>
            <a:r>
              <a:rPr lang="en-US" altLang="zh-CN" sz="1600" b="1" dirty="0">
                <a:solidFill>
                  <a:srgbClr val="960096"/>
                </a:solidFill>
                <a:latin typeface="Franklin Gothic Medium" panose="020B0603020102020204" pitchFamily="34" charset="0"/>
              </a:rPr>
              <a:t>Canvas</a:t>
            </a:r>
            <a:r>
              <a:rPr lang="zh-CN" altLang="zh-CN" sz="1600" b="1" dirty="0">
                <a:solidFill>
                  <a:srgbClr val="960096"/>
                </a:solidFill>
                <a:latin typeface="Franklin Gothic Medium" panose="020B0603020102020204" pitchFamily="34" charset="0"/>
              </a:rPr>
              <a:t>中。</a:t>
            </a:r>
            <a:endParaRPr lang="en-US" altLang="zh-CN" sz="1600" b="1" dirty="0">
              <a:solidFill>
                <a:srgbClr val="960096"/>
              </a:solidFill>
              <a:latin typeface="Franklin Gothic Medium" panose="020B0603020102020204" pitchFamily="34" charset="0"/>
            </a:endParaRPr>
          </a:p>
          <a:p>
            <a:r>
              <a:rPr lang="zh-CN" altLang="en-US" sz="1600" b="1" dirty="0">
                <a:solidFill>
                  <a:srgbClr val="960096"/>
                </a:solidFill>
                <a:latin typeface="Franklin Gothic Medium" panose="020B0603020102020204" pitchFamily="34" charset="0"/>
              </a:rPr>
              <a:t>上图中左侧为</a:t>
            </a:r>
            <a:r>
              <a:rPr lang="en-US" altLang="zh-CN" sz="1600" b="1" dirty="0">
                <a:solidFill>
                  <a:srgbClr val="960096"/>
                </a:solidFill>
                <a:latin typeface="Franklin Gothic Medium" panose="020B0603020102020204" pitchFamily="34" charset="0"/>
              </a:rPr>
              <a:t>&lt;</a:t>
            </a:r>
            <a:r>
              <a:rPr lang="en-US" altLang="zh-CN" sz="1600" b="1" dirty="0" err="1">
                <a:solidFill>
                  <a:srgbClr val="960096"/>
                </a:solidFill>
                <a:latin typeface="Franklin Gothic Medium" panose="020B0603020102020204" pitchFamily="34" charset="0"/>
              </a:rPr>
              <a:t>img</a:t>
            </a:r>
            <a:r>
              <a:rPr lang="en-US" altLang="zh-CN" sz="1600" b="1" dirty="0">
                <a:solidFill>
                  <a:srgbClr val="960096"/>
                </a:solidFill>
                <a:latin typeface="Franklin Gothic Medium" panose="020B0603020102020204" pitchFamily="34" charset="0"/>
              </a:rPr>
              <a:t>&gt;</a:t>
            </a:r>
            <a:r>
              <a:rPr lang="zh-CN" altLang="en-US" sz="1600" b="1" dirty="0">
                <a:solidFill>
                  <a:srgbClr val="960096"/>
                </a:solidFill>
                <a:latin typeface="Franklin Gothic Medium" panose="020B0603020102020204" pitchFamily="34" charset="0"/>
              </a:rPr>
              <a:t>图片元素</a:t>
            </a:r>
            <a:r>
              <a:rPr lang="en-US" altLang="zh-CN" sz="1600" b="1" dirty="0">
                <a:solidFill>
                  <a:srgbClr val="960096"/>
                </a:solidFill>
                <a:latin typeface="Franklin Gothic Medium" panose="020B0603020102020204" pitchFamily="34" charset="0"/>
              </a:rPr>
              <a:t>,</a:t>
            </a:r>
            <a:r>
              <a:rPr lang="zh-CN" altLang="en-US" sz="1600" b="1" dirty="0">
                <a:solidFill>
                  <a:srgbClr val="960096"/>
                </a:solidFill>
                <a:latin typeface="Franklin Gothic Medium" panose="020B0603020102020204" pitchFamily="34" charset="0"/>
              </a:rPr>
              <a:t>右侧为</a:t>
            </a:r>
            <a:r>
              <a:rPr lang="en-US" altLang="zh-CN" sz="1600" b="1" dirty="0">
                <a:solidFill>
                  <a:srgbClr val="960096"/>
                </a:solidFill>
                <a:latin typeface="Franklin Gothic Medium" panose="020B0603020102020204" pitchFamily="34" charset="0"/>
              </a:rPr>
              <a:t>canvas</a:t>
            </a:r>
            <a:r>
              <a:rPr lang="zh-CN" altLang="en-US" sz="1600" b="1" dirty="0">
                <a:solidFill>
                  <a:srgbClr val="960096"/>
                </a:solidFill>
                <a:latin typeface="Franklin Gothic Medium" panose="020B0603020102020204" pitchFamily="34" charset="0"/>
              </a:rPr>
              <a:t>绘制效果。</a:t>
            </a:r>
          </a:p>
        </p:txBody>
      </p:sp>
    </p:spTree>
    <p:extLst>
      <p:ext uri="{BB962C8B-B14F-4D97-AF65-F5344CB8AC3E}">
        <p14:creationId xmlns:p14="http://schemas.microsoft.com/office/powerpoint/2010/main" val="2244535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body" idx="1"/>
          </p:nvPr>
        </p:nvSpPr>
        <p:spPr>
          <a:xfrm>
            <a:off x="985813" y="765175"/>
            <a:ext cx="9684568" cy="4967288"/>
          </a:xfrm>
        </p:spPr>
        <p:txBody>
          <a:bodyPr/>
          <a:lstStyle/>
          <a:p>
            <a:r>
              <a:rPr lang="zh-CN" altLang="zh-CN" dirty="0" smtClean="0">
                <a:effectLst/>
                <a:latin typeface="+mn-ea"/>
              </a:rPr>
              <a:t>从执行结果我们可以发现，第一种方式的</a:t>
            </a:r>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函数绘制图像的时候，并不是按照将</a:t>
            </a:r>
            <a:r>
              <a:rPr lang="en-US" altLang="zh-CN" dirty="0" smtClean="0">
                <a:effectLst/>
                <a:latin typeface="+mn-ea"/>
              </a:rPr>
              <a:t>HTML</a:t>
            </a:r>
            <a:r>
              <a:rPr lang="zh-CN" altLang="zh-CN" dirty="0" smtClean="0">
                <a:effectLst/>
                <a:latin typeface="+mn-ea"/>
              </a:rPr>
              <a:t>的图片元素的大小进行绘制，而是按照图片文件的原尺寸进行绘制的。</a:t>
            </a:r>
            <a:endParaRPr lang="en-US" altLang="zh-CN" dirty="0" smtClean="0">
              <a:effectLst/>
              <a:latin typeface="+mn-ea"/>
            </a:endParaRPr>
          </a:p>
          <a:p>
            <a:r>
              <a:rPr lang="zh-CN" altLang="zh-CN" dirty="0" smtClean="0">
                <a:effectLst/>
                <a:latin typeface="+mn-ea"/>
              </a:rPr>
              <a:t>图片文件的尺寸远远大于</a:t>
            </a:r>
            <a:r>
              <a:rPr lang="en-US" altLang="zh-CN" dirty="0" smtClean="0">
                <a:effectLst/>
                <a:latin typeface="+mn-ea"/>
              </a:rPr>
              <a:t>Canvas</a:t>
            </a:r>
            <a:r>
              <a:rPr lang="zh-CN" altLang="zh-CN" dirty="0" smtClean="0">
                <a:effectLst/>
                <a:latin typeface="+mn-ea"/>
              </a:rPr>
              <a:t>，在绘制的过程中会有很大一部分图片绘制到</a:t>
            </a:r>
            <a:r>
              <a:rPr lang="en-US" altLang="zh-CN" dirty="0" smtClean="0">
                <a:effectLst/>
                <a:latin typeface="+mn-ea"/>
              </a:rPr>
              <a:t>Canvas</a:t>
            </a:r>
            <a:r>
              <a:rPr lang="zh-CN" altLang="zh-CN" dirty="0" smtClean="0">
                <a:effectLst/>
                <a:latin typeface="+mn-ea"/>
              </a:rPr>
              <a:t>外面去了。</a:t>
            </a:r>
            <a:endParaRPr lang="en-US" altLang="zh-CN" dirty="0" smtClean="0">
              <a:effectLst/>
              <a:latin typeface="+mn-ea"/>
            </a:endParaRPr>
          </a:p>
          <a:p>
            <a:r>
              <a:rPr lang="zh-CN" altLang="zh-CN" dirty="0" smtClean="0">
                <a:effectLst/>
                <a:latin typeface="+mn-ea"/>
              </a:rPr>
              <a:t>浏览器会自动忽略</a:t>
            </a:r>
            <a:r>
              <a:rPr lang="en-US" altLang="zh-CN" dirty="0" smtClean="0">
                <a:effectLst/>
                <a:latin typeface="+mn-ea"/>
              </a:rPr>
              <a:t>Canvas</a:t>
            </a:r>
            <a:r>
              <a:rPr lang="zh-CN" altLang="zh-CN" dirty="0" smtClean="0">
                <a:effectLst/>
                <a:latin typeface="+mn-ea"/>
              </a:rPr>
              <a:t>范围外的那部分图像。</a:t>
            </a:r>
            <a:endParaRPr lang="en-US" altLang="zh-CN" dirty="0" smtClean="0">
              <a:effectLst/>
              <a:latin typeface="+mn-ea"/>
            </a:endParaRPr>
          </a:p>
          <a:p>
            <a:r>
              <a:rPr lang="zh-CN" altLang="zh-CN" dirty="0" smtClean="0">
                <a:effectLst/>
                <a:latin typeface="+mn-ea"/>
              </a:rPr>
              <a:t>为了能将图片完整的绘制到</a:t>
            </a:r>
            <a:r>
              <a:rPr lang="en-US" altLang="zh-CN" dirty="0" smtClean="0">
                <a:effectLst/>
                <a:latin typeface="+mn-ea"/>
              </a:rPr>
              <a:t>Canvas</a:t>
            </a:r>
            <a:r>
              <a:rPr lang="zh-CN" altLang="zh-CN" dirty="0" smtClean="0">
                <a:effectLst/>
                <a:latin typeface="+mn-ea"/>
              </a:rPr>
              <a:t>中，需要使用第二种方式的</a:t>
            </a:r>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函数，只要将例</a:t>
            </a:r>
            <a:r>
              <a:rPr lang="en-US" altLang="zh-CN" dirty="0" smtClean="0">
                <a:effectLst/>
                <a:latin typeface="+mn-ea"/>
              </a:rPr>
              <a:t>7-6</a:t>
            </a:r>
            <a:r>
              <a:rPr lang="zh-CN" altLang="zh-CN" dirty="0" smtClean="0">
                <a:effectLst/>
                <a:latin typeface="+mn-ea"/>
              </a:rPr>
              <a:t>中的</a:t>
            </a:r>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函数改为：</a:t>
            </a:r>
          </a:p>
          <a:p>
            <a:pPr>
              <a:buFont typeface="Wingdings" panose="05000000000000000000" pitchFamily="2" charset="2"/>
              <a:buNone/>
            </a:pPr>
            <a:r>
              <a:rPr lang="en-US" altLang="zh-CN" dirty="0" smtClean="0">
                <a:effectLst/>
                <a:latin typeface="+mn-ea"/>
              </a:rPr>
              <a:t> </a:t>
            </a:r>
          </a:p>
          <a:p>
            <a:pPr>
              <a:buFont typeface="Wingdings" panose="05000000000000000000" pitchFamily="2" charset="2"/>
              <a:buNone/>
            </a:pPr>
            <a:endParaRPr lang="zh-CN" altLang="zh-CN" dirty="0" smtClean="0">
              <a:effectLst/>
              <a:latin typeface="+mn-ea"/>
            </a:endParaRPr>
          </a:p>
          <a:p>
            <a:r>
              <a:rPr lang="zh-CN" altLang="en-US" dirty="0" smtClean="0">
                <a:effectLst/>
                <a:latin typeface="+mn-ea"/>
              </a:rPr>
              <a:t>绘制效果如图所示：</a:t>
            </a:r>
            <a:endParaRPr lang="en-US" altLang="zh-CN" dirty="0" smtClean="0">
              <a:effectLst/>
              <a:latin typeface="+mn-ea"/>
            </a:endParaRPr>
          </a:p>
          <a:p>
            <a:pPr>
              <a:buFont typeface="Wingdings" panose="05000000000000000000" pitchFamily="2" charset="2"/>
              <a:buNone/>
            </a:pPr>
            <a:endParaRPr lang="zh-CN" altLang="zh-CN" dirty="0" smtClean="0">
              <a:effectLst/>
              <a:latin typeface="+mn-ea"/>
            </a:endParaRPr>
          </a:p>
        </p:txBody>
      </p:sp>
      <p:sp>
        <p:nvSpPr>
          <p:cNvPr id="25603" name="AutoShape 4"/>
          <p:cNvSpPr>
            <a:spLocks noChangeArrowheads="1"/>
          </p:cNvSpPr>
          <p:nvPr/>
        </p:nvSpPr>
        <p:spPr bwMode="gray">
          <a:xfrm>
            <a:off x="2011747" y="3753645"/>
            <a:ext cx="7632700" cy="5032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context.drawImage(htmlImg,0,0,canvas.width,canvas.height)</a:t>
            </a:r>
            <a:endParaRPr kumimoji="1" lang="zh-CN" altLang="zh-CN" sz="2000">
              <a:solidFill>
                <a:schemeClr val="accent2"/>
              </a:solidFill>
              <a:latin typeface="Arial" panose="020B0604020202020204" pitchFamily="34" charset="0"/>
            </a:endParaRPr>
          </a:p>
        </p:txBody>
      </p:sp>
      <p:pic>
        <p:nvPicPr>
          <p:cNvPr id="25604"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237" y="4365104"/>
            <a:ext cx="3952875" cy="203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a:xfrm>
            <a:off x="1345853" y="228600"/>
            <a:ext cx="8954643" cy="458788"/>
          </a:xfrm>
        </p:spPr>
        <p:txBody>
          <a:bodyPr/>
          <a:lstStyle/>
          <a:p>
            <a:r>
              <a:rPr lang="en-US" altLang="zh-CN" dirty="0" smtClean="0">
                <a:effectLst/>
                <a:latin typeface="+mj-ea"/>
              </a:rPr>
              <a:t>7.5.5 </a:t>
            </a:r>
            <a:r>
              <a:rPr lang="zh-CN" altLang="zh-CN" dirty="0" smtClean="0">
                <a:effectLst/>
                <a:latin typeface="+mj-ea"/>
              </a:rPr>
              <a:t>绘制图像</a:t>
            </a:r>
          </a:p>
        </p:txBody>
      </p:sp>
    </p:spTree>
    <p:extLst>
      <p:ext uri="{BB962C8B-B14F-4D97-AF65-F5344CB8AC3E}">
        <p14:creationId xmlns:p14="http://schemas.microsoft.com/office/powerpoint/2010/main" val="348222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body" idx="1"/>
          </p:nvPr>
        </p:nvSpPr>
        <p:spPr>
          <a:xfrm>
            <a:off x="1273845" y="908720"/>
            <a:ext cx="9505056" cy="2308225"/>
          </a:xfrm>
        </p:spPr>
        <p:txBody>
          <a:bodyPr/>
          <a:lstStyle/>
          <a:p>
            <a:r>
              <a:rPr lang="en-US" altLang="zh-CN" dirty="0" err="1" smtClean="0">
                <a:effectLst/>
                <a:latin typeface="+mn-ea"/>
              </a:rPr>
              <a:t>drawImage</a:t>
            </a:r>
            <a:r>
              <a:rPr lang="en-US" altLang="zh-CN" dirty="0" smtClean="0">
                <a:effectLst/>
                <a:latin typeface="+mn-ea"/>
              </a:rPr>
              <a:t>()</a:t>
            </a:r>
            <a:r>
              <a:rPr lang="zh-CN" altLang="zh-CN" dirty="0" smtClean="0">
                <a:effectLst/>
                <a:latin typeface="+mn-ea"/>
              </a:rPr>
              <a:t>函数绘制的图像都是矩形的，但很多我们需要在不同形状的路径中绘制图像，这就需要使用</a:t>
            </a:r>
            <a:r>
              <a:rPr lang="en-US" altLang="zh-CN" dirty="0" smtClean="0">
                <a:effectLst/>
                <a:latin typeface="+mn-ea"/>
              </a:rPr>
              <a:t>Canvas</a:t>
            </a:r>
            <a:r>
              <a:rPr lang="zh-CN" altLang="zh-CN" dirty="0" smtClean="0">
                <a:effectLst/>
                <a:latin typeface="+mn-ea"/>
              </a:rPr>
              <a:t>一个非常有用的功能：剪辑区域。剪辑区域是由当前路径所定义的一个区域，</a:t>
            </a:r>
            <a:r>
              <a:rPr lang="en-US" altLang="zh-CN" dirty="0" smtClean="0">
                <a:effectLst/>
                <a:latin typeface="+mn-ea"/>
              </a:rPr>
              <a:t>Canvas</a:t>
            </a:r>
            <a:r>
              <a:rPr lang="zh-CN" altLang="zh-CN" dirty="0" smtClean="0">
                <a:effectLst/>
                <a:latin typeface="+mn-ea"/>
              </a:rPr>
              <a:t>的绘图操作会被限制在该区域。默认情况下剪辑区域与</a:t>
            </a:r>
            <a:r>
              <a:rPr lang="en-US" altLang="zh-CN" dirty="0" smtClean="0">
                <a:effectLst/>
                <a:latin typeface="+mn-ea"/>
              </a:rPr>
              <a:t>Canvas</a:t>
            </a:r>
            <a:r>
              <a:rPr lang="zh-CN" altLang="zh-CN" dirty="0" smtClean="0">
                <a:effectLst/>
                <a:latin typeface="+mn-ea"/>
              </a:rPr>
              <a:t>区域一致，当调用</a:t>
            </a:r>
            <a:r>
              <a:rPr lang="en-US" altLang="zh-CN" dirty="0" smtClean="0">
                <a:effectLst/>
                <a:latin typeface="+mn-ea"/>
              </a:rPr>
              <a:t>clip()</a:t>
            </a:r>
            <a:r>
              <a:rPr lang="zh-CN" altLang="zh-CN" dirty="0" smtClean="0">
                <a:effectLst/>
                <a:latin typeface="+mn-ea"/>
              </a:rPr>
              <a:t>方法时，当前路径会被设定成剪辑区域。</a:t>
            </a:r>
          </a:p>
        </p:txBody>
      </p:sp>
      <p:sp>
        <p:nvSpPr>
          <p:cNvPr id="3" name="Rectangle 4"/>
          <p:cNvSpPr>
            <a:spLocks noGrp="1" noChangeArrowheads="1"/>
          </p:cNvSpPr>
          <p:nvPr>
            <p:ph type="title"/>
          </p:nvPr>
        </p:nvSpPr>
        <p:spPr>
          <a:xfrm>
            <a:off x="1345853" y="228600"/>
            <a:ext cx="8954643" cy="458788"/>
          </a:xfrm>
        </p:spPr>
        <p:txBody>
          <a:bodyPr/>
          <a:lstStyle/>
          <a:p>
            <a:r>
              <a:rPr lang="en-US" altLang="zh-CN" dirty="0" smtClean="0">
                <a:effectLst/>
                <a:latin typeface="+mj-ea"/>
              </a:rPr>
              <a:t>7.5.5 </a:t>
            </a:r>
            <a:r>
              <a:rPr lang="zh-CN" altLang="zh-CN" dirty="0" smtClean="0">
                <a:effectLst/>
                <a:latin typeface="+mj-ea"/>
              </a:rPr>
              <a:t>绘制图像</a:t>
            </a:r>
          </a:p>
        </p:txBody>
      </p:sp>
    </p:spTree>
    <p:extLst>
      <p:ext uri="{BB962C8B-B14F-4D97-AF65-F5344CB8AC3E}">
        <p14:creationId xmlns:p14="http://schemas.microsoft.com/office/powerpoint/2010/main" val="55706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body" idx="1"/>
          </p:nvPr>
        </p:nvSpPr>
        <p:spPr>
          <a:xfrm>
            <a:off x="1454746" y="765175"/>
            <a:ext cx="8820150" cy="935038"/>
          </a:xfrm>
        </p:spPr>
        <p:txBody>
          <a:bodyPr/>
          <a:lstStyle/>
          <a:p>
            <a:r>
              <a:rPr lang="zh-CN" altLang="zh-CN" dirty="0" smtClean="0">
                <a:effectLst/>
                <a:latin typeface="+mn-ea"/>
              </a:rPr>
              <a:t>将</a:t>
            </a:r>
            <a:r>
              <a:rPr lang="en-US" altLang="zh-CN" dirty="0" smtClean="0">
                <a:effectLst/>
                <a:latin typeface="+mn-ea"/>
              </a:rPr>
              <a:t>【</a:t>
            </a:r>
            <a:r>
              <a:rPr lang="zh-CN" altLang="zh-CN" dirty="0" smtClean="0">
                <a:effectLst/>
                <a:latin typeface="+mn-ea"/>
              </a:rPr>
              <a:t>例</a:t>
            </a:r>
            <a:r>
              <a:rPr lang="en-US" altLang="zh-CN" dirty="0" smtClean="0">
                <a:effectLst/>
                <a:latin typeface="+mn-ea"/>
              </a:rPr>
              <a:t>ch07-6】</a:t>
            </a:r>
            <a:r>
              <a:rPr lang="zh-CN" altLang="zh-CN" dirty="0" smtClean="0">
                <a:effectLst/>
                <a:latin typeface="+mn-ea"/>
              </a:rPr>
              <a:t>中图片加载完成的函数代码修改如下</a:t>
            </a:r>
            <a:r>
              <a:rPr lang="zh-CN" altLang="en-US" dirty="0" smtClean="0">
                <a:effectLst/>
                <a:latin typeface="+mn-ea"/>
              </a:rPr>
              <a:t>，绘制效果如图所示：</a:t>
            </a:r>
            <a:endParaRPr lang="en-US" altLang="zh-CN" dirty="0" smtClean="0">
              <a:effectLst/>
              <a:latin typeface="+mn-ea"/>
            </a:endParaRPr>
          </a:p>
          <a:p>
            <a:pPr>
              <a:buFont typeface="Wingdings" panose="05000000000000000000" pitchFamily="2" charset="2"/>
              <a:buNone/>
            </a:pPr>
            <a:endParaRPr lang="zh-CN" altLang="zh-CN" dirty="0" smtClean="0">
              <a:effectLst/>
              <a:latin typeface="+mn-ea"/>
            </a:endParaRPr>
          </a:p>
        </p:txBody>
      </p:sp>
      <p:sp>
        <p:nvSpPr>
          <p:cNvPr id="27651" name="AutoShape 4"/>
          <p:cNvSpPr>
            <a:spLocks noChangeArrowheads="1"/>
          </p:cNvSpPr>
          <p:nvPr/>
        </p:nvSpPr>
        <p:spPr bwMode="gray">
          <a:xfrm>
            <a:off x="1994695" y="1628776"/>
            <a:ext cx="7735887" cy="331311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err="1">
                <a:solidFill>
                  <a:schemeClr val="accent2"/>
                </a:solidFill>
                <a:latin typeface="Arial" panose="020B0604020202020204" pitchFamily="34" charset="0"/>
              </a:rPr>
              <a:t>context.fillStyle</a:t>
            </a:r>
            <a:r>
              <a:rPr kumimoji="1" lang="en-US" altLang="zh-CN" sz="1800" dirty="0">
                <a:solidFill>
                  <a:schemeClr val="accent2"/>
                </a:solidFill>
                <a:latin typeface="Arial" panose="020B0604020202020204" pitchFamily="34" charset="0"/>
              </a:rPr>
              <a:t>="#555555"</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context.fillRect</a:t>
            </a:r>
            <a:r>
              <a:rPr kumimoji="1" lang="en-US" altLang="zh-CN" sz="1800" dirty="0">
                <a:solidFill>
                  <a:schemeClr val="accent2"/>
                </a:solidFill>
                <a:latin typeface="Arial" panose="020B0604020202020204" pitchFamily="34" charset="0"/>
              </a:rPr>
              <a:t>(0,0,canvas.width,canvas.height)</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context.save</a:t>
            </a:r>
            <a:r>
              <a:rPr kumimoji="1" lang="en-US" altLang="zh-CN" sz="1800" dirty="0">
                <a:solidFill>
                  <a:schemeClr val="accent2"/>
                </a:solidFill>
                <a:latin typeface="Arial" panose="020B0604020202020204" pitchFamily="34" charset="0"/>
              </a:rPr>
              <a:t>()</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context.beginPath</a:t>
            </a:r>
            <a:r>
              <a:rPr kumimoji="1" lang="en-US" altLang="zh-CN" sz="1800" dirty="0">
                <a:solidFill>
                  <a:schemeClr val="accent2"/>
                </a:solidFill>
                <a:latin typeface="Arial" panose="020B0604020202020204" pitchFamily="34" charset="0"/>
              </a:rPr>
              <a:t>()</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a:solidFill>
                  <a:schemeClr val="accent2"/>
                </a:solidFill>
                <a:latin typeface="Arial" panose="020B0604020202020204" pitchFamily="34" charset="0"/>
              </a:rPr>
              <a:t>context.arc(</a:t>
            </a:r>
            <a:r>
              <a:rPr kumimoji="1" lang="en-US" altLang="zh-CN" sz="1800" dirty="0" err="1">
                <a:solidFill>
                  <a:schemeClr val="accent2"/>
                </a:solidFill>
                <a:latin typeface="Arial" panose="020B0604020202020204" pitchFamily="34" charset="0"/>
              </a:rPr>
              <a:t>canvas.width</a:t>
            </a:r>
            <a:r>
              <a:rPr kumimoji="1" lang="en-US" altLang="zh-CN" sz="1800" dirty="0">
                <a:solidFill>
                  <a:schemeClr val="accent2"/>
                </a:solidFill>
                <a:latin typeface="Arial" panose="020B0604020202020204" pitchFamily="34" charset="0"/>
              </a:rPr>
              <a:t>/2,canvas.height/2,80,0,Math.PI*2)</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context.clip</a:t>
            </a:r>
            <a:r>
              <a:rPr kumimoji="1" lang="en-US" altLang="zh-CN" sz="1800" dirty="0">
                <a:solidFill>
                  <a:schemeClr val="accent2"/>
                </a:solidFill>
                <a:latin typeface="Arial" panose="020B0604020202020204" pitchFamily="34" charset="0"/>
              </a:rPr>
              <a:t>()				</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context.drawImage</a:t>
            </a:r>
            <a:r>
              <a:rPr kumimoji="1" lang="en-US" altLang="zh-CN" sz="1800" dirty="0">
                <a:solidFill>
                  <a:schemeClr val="accent2"/>
                </a:solidFill>
                <a:latin typeface="Arial" panose="020B0604020202020204" pitchFamily="34" charset="0"/>
              </a:rPr>
              <a:t>(htmlImg,0,0,canvas.width,canvas.height)</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context.fillStyle</a:t>
            </a:r>
            <a:r>
              <a:rPr kumimoji="1" lang="en-US" altLang="zh-CN" sz="1800" dirty="0">
                <a:solidFill>
                  <a:schemeClr val="accent2"/>
                </a:solidFill>
                <a:latin typeface="Arial" panose="020B0604020202020204" pitchFamily="34" charset="0"/>
              </a:rPr>
              <a:t>="white"</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a:solidFill>
                  <a:schemeClr val="accent2"/>
                </a:solidFill>
                <a:latin typeface="Arial" panose="020B0604020202020204" pitchFamily="34" charset="0"/>
              </a:rPr>
              <a:t>for(</a:t>
            </a:r>
            <a:r>
              <a:rPr kumimoji="1" lang="en-US" altLang="zh-CN" sz="1800" dirty="0" err="1">
                <a:solidFill>
                  <a:schemeClr val="accent2"/>
                </a:solidFill>
                <a:latin typeface="Arial" panose="020B0604020202020204" pitchFamily="34" charset="0"/>
              </a:rPr>
              <a:t>var</a:t>
            </a:r>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i</a:t>
            </a:r>
            <a:r>
              <a:rPr kumimoji="1" lang="en-US" altLang="zh-CN" sz="1800" dirty="0">
                <a:solidFill>
                  <a:schemeClr val="accent2"/>
                </a:solidFill>
                <a:latin typeface="Arial" panose="020B0604020202020204" pitchFamily="34" charset="0"/>
              </a:rPr>
              <a:t>=0;i&lt;9;i++){</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context.fillRect</a:t>
            </a:r>
            <a:r>
              <a:rPr kumimoji="1" lang="en-US" altLang="zh-CN" sz="1800" dirty="0">
                <a:solidFill>
                  <a:schemeClr val="accent2"/>
                </a:solidFill>
                <a:latin typeface="Arial" panose="020B0604020202020204" pitchFamily="34" charset="0"/>
              </a:rPr>
              <a:t>(0,20*i+5,200,3)	</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a:solidFill>
                  <a:schemeClr val="accent2"/>
                </a:solidFill>
                <a:latin typeface="Arial" panose="020B0604020202020204" pitchFamily="34" charset="0"/>
              </a:rPr>
              <a:t>}</a:t>
            </a:r>
            <a:endParaRPr kumimoji="1" lang="zh-CN" altLang="zh-CN" sz="1800" dirty="0">
              <a:solidFill>
                <a:schemeClr val="accent2"/>
              </a:solidFill>
              <a:latin typeface="Arial" panose="020B0604020202020204" pitchFamily="34" charset="0"/>
            </a:endParaRPr>
          </a:p>
          <a:p>
            <a:pPr algn="l" eaLnBrk="1" hangingPunct="1"/>
            <a:r>
              <a:rPr kumimoji="1" lang="en-US" altLang="zh-CN" sz="1800" dirty="0" err="1">
                <a:solidFill>
                  <a:schemeClr val="accent2"/>
                </a:solidFill>
                <a:latin typeface="Arial" panose="020B0604020202020204" pitchFamily="34" charset="0"/>
              </a:rPr>
              <a:t>context.restore</a:t>
            </a:r>
            <a:r>
              <a:rPr kumimoji="1" lang="en-US" altLang="zh-CN" sz="1800" dirty="0">
                <a:solidFill>
                  <a:schemeClr val="accent2"/>
                </a:solidFill>
                <a:latin typeface="Arial" panose="020B0604020202020204" pitchFamily="34" charset="0"/>
              </a:rPr>
              <a:t>()</a:t>
            </a:r>
            <a:endParaRPr kumimoji="1" lang="zh-CN" altLang="zh-CN" sz="1800" dirty="0">
              <a:solidFill>
                <a:schemeClr val="accent2"/>
              </a:solidFill>
              <a:latin typeface="Arial" panose="020B0604020202020204" pitchFamily="34" charset="0"/>
            </a:endParaRPr>
          </a:p>
        </p:txBody>
      </p:sp>
      <p:pic>
        <p:nvPicPr>
          <p:cNvPr id="27652"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407" y="4652964"/>
            <a:ext cx="196532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title"/>
          </p:nvPr>
        </p:nvSpPr>
        <p:spPr>
          <a:xfrm>
            <a:off x="1345853" y="228600"/>
            <a:ext cx="8954643" cy="458788"/>
          </a:xfrm>
        </p:spPr>
        <p:txBody>
          <a:bodyPr/>
          <a:lstStyle/>
          <a:p>
            <a:r>
              <a:rPr lang="en-US" altLang="zh-CN" dirty="0" smtClean="0">
                <a:effectLst/>
                <a:latin typeface="+mj-ea"/>
              </a:rPr>
              <a:t>7.5.5 </a:t>
            </a:r>
            <a:r>
              <a:rPr lang="zh-CN" altLang="zh-CN" dirty="0" smtClean="0">
                <a:effectLst/>
                <a:latin typeface="+mj-ea"/>
              </a:rPr>
              <a:t>绘制图像</a:t>
            </a:r>
          </a:p>
        </p:txBody>
      </p:sp>
    </p:spTree>
    <p:extLst>
      <p:ext uri="{BB962C8B-B14F-4D97-AF65-F5344CB8AC3E}">
        <p14:creationId xmlns:p14="http://schemas.microsoft.com/office/powerpoint/2010/main" val="371852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7.5.6 </a:t>
            </a:r>
            <a:r>
              <a:rPr lang="zh-CN" altLang="zh-CN" dirty="0">
                <a:latin typeface="+mj-ea"/>
              </a:rPr>
              <a:t>绘制文本</a:t>
            </a:r>
          </a:p>
        </p:txBody>
      </p:sp>
      <p:sp>
        <p:nvSpPr>
          <p:cNvPr id="28675" name="Rectangle 5"/>
          <p:cNvSpPr>
            <a:spLocks noGrp="1" noChangeArrowheads="1"/>
          </p:cNvSpPr>
          <p:nvPr>
            <p:ph type="body" idx="1"/>
          </p:nvPr>
        </p:nvSpPr>
        <p:spPr>
          <a:xfrm>
            <a:off x="1561877" y="896939"/>
            <a:ext cx="8820150" cy="1844675"/>
          </a:xfrm>
        </p:spPr>
        <p:txBody>
          <a:bodyPr/>
          <a:lstStyle/>
          <a:p>
            <a:r>
              <a:rPr lang="zh-CN" altLang="zh-CN" dirty="0" smtClean="0">
                <a:effectLst/>
                <a:latin typeface="+mn-ea"/>
              </a:rPr>
              <a:t>文本操作几乎是所有应用的基本要求</a:t>
            </a:r>
            <a:endParaRPr lang="en-US" altLang="zh-CN" dirty="0" smtClean="0">
              <a:effectLst/>
              <a:latin typeface="+mn-ea"/>
            </a:endParaRPr>
          </a:p>
          <a:p>
            <a:r>
              <a:rPr lang="en-US" altLang="zh-CN" dirty="0" smtClean="0">
                <a:effectLst/>
                <a:latin typeface="+mn-ea"/>
              </a:rPr>
              <a:t>Canvas</a:t>
            </a:r>
            <a:r>
              <a:rPr lang="zh-CN" altLang="zh-CN" dirty="0" smtClean="0">
                <a:effectLst/>
                <a:latin typeface="+mn-ea"/>
              </a:rPr>
              <a:t>中提供了一些基本的文本属性和方法，这些属性和方法使得</a:t>
            </a:r>
            <a:r>
              <a:rPr lang="en-US" altLang="zh-CN" dirty="0" smtClean="0">
                <a:effectLst/>
                <a:latin typeface="+mn-ea"/>
              </a:rPr>
              <a:t>Canvas</a:t>
            </a:r>
            <a:r>
              <a:rPr lang="zh-CN" altLang="zh-CN" dirty="0" smtClean="0">
                <a:effectLst/>
                <a:latin typeface="+mn-ea"/>
              </a:rPr>
              <a:t>中文本操作变得非常简单</a:t>
            </a:r>
            <a:endParaRPr lang="en-US" altLang="zh-CN" dirty="0" smtClean="0">
              <a:effectLst/>
              <a:latin typeface="+mn-ea"/>
            </a:endParaRPr>
          </a:p>
          <a:p>
            <a:r>
              <a:rPr lang="zh-CN" altLang="zh-CN" dirty="0" smtClean="0">
                <a:effectLst/>
                <a:latin typeface="+mn-ea"/>
              </a:rPr>
              <a:t>表</a:t>
            </a:r>
            <a:r>
              <a:rPr lang="en-US" altLang="zh-CN" dirty="0" smtClean="0">
                <a:effectLst/>
                <a:latin typeface="+mn-ea"/>
              </a:rPr>
              <a:t>7-4</a:t>
            </a:r>
            <a:r>
              <a:rPr lang="zh-CN" altLang="zh-CN" dirty="0" smtClean="0">
                <a:effectLst/>
                <a:latin typeface="+mn-ea"/>
              </a:rPr>
              <a:t>中列出了常用的文本属性方法</a:t>
            </a:r>
            <a:endParaRPr lang="en-US" altLang="zh-CN" dirty="0" smtClean="0">
              <a:effectLst/>
              <a:latin typeface="+mn-ea"/>
            </a:endParaRPr>
          </a:p>
          <a:p>
            <a:pPr eaLnBrk="1" hangingPunct="1">
              <a:buFont typeface="Wingdings" panose="05000000000000000000" pitchFamily="2" charset="2"/>
              <a:buNone/>
            </a:pPr>
            <a:endParaRPr lang="en-US" altLang="zh-CN" b="1" dirty="0" smtClean="0">
              <a:effectLst/>
              <a:latin typeface="+mn-ea"/>
            </a:endParaRPr>
          </a:p>
          <a:p>
            <a:pPr eaLnBrk="1" hangingPunct="1">
              <a:buFont typeface="Wingdings" panose="05000000000000000000" pitchFamily="2" charset="2"/>
              <a:buNone/>
            </a:pPr>
            <a:endParaRPr lang="en-US" altLang="zh-CN" b="1" dirty="0" smtClean="0">
              <a:effectLst/>
              <a:latin typeface="+mn-ea"/>
            </a:endParaRPr>
          </a:p>
          <a:p>
            <a:pPr eaLnBrk="1" hangingPunct="1">
              <a:buFont typeface="Wingdings" panose="05000000000000000000" pitchFamily="2" charset="2"/>
              <a:buNone/>
            </a:pPr>
            <a:endParaRPr lang="en-US" altLang="zh-CN" b="1" dirty="0" smtClean="0">
              <a:effectLst/>
              <a:latin typeface="+mn-ea"/>
            </a:endParaRPr>
          </a:p>
          <a:p>
            <a:pPr eaLnBrk="1" hangingPunct="1">
              <a:buFont typeface="Wingdings" panose="05000000000000000000" pitchFamily="2" charset="2"/>
              <a:buNone/>
            </a:pPr>
            <a:endParaRPr lang="zh-CN" altLang="zh-CN" b="1" dirty="0" smtClean="0">
              <a:effectLst/>
              <a:latin typeface="+mn-ea"/>
            </a:endParaRPr>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933" y="2420888"/>
            <a:ext cx="7446962"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15771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body" idx="1"/>
          </p:nvPr>
        </p:nvSpPr>
        <p:spPr>
          <a:xfrm>
            <a:off x="1201837" y="803277"/>
            <a:ext cx="9721080" cy="1692275"/>
          </a:xfrm>
        </p:spPr>
        <p:txBody>
          <a:bodyPr/>
          <a:lstStyle/>
          <a:p>
            <a:r>
              <a:rPr lang="zh-CN" altLang="zh-CN" dirty="0">
                <a:latin typeface="+mn-ea"/>
              </a:rPr>
              <a:t>通过</a:t>
            </a:r>
            <a:r>
              <a:rPr lang="en-US" altLang="zh-CN" dirty="0">
                <a:latin typeface="+mn-ea"/>
              </a:rPr>
              <a:t>font</a:t>
            </a:r>
            <a:r>
              <a:rPr lang="zh-CN" altLang="zh-CN" dirty="0">
                <a:latin typeface="+mn-ea"/>
              </a:rPr>
              <a:t>属性可以设置之后绘制文本的字体，包括大小、字体等，其语法与</a:t>
            </a:r>
            <a:r>
              <a:rPr lang="en-US" altLang="zh-CN" dirty="0">
                <a:latin typeface="+mn-ea"/>
              </a:rPr>
              <a:t>CSS</a:t>
            </a:r>
            <a:r>
              <a:rPr lang="zh-CN" altLang="zh-CN" dirty="0">
                <a:latin typeface="+mn-ea"/>
              </a:rPr>
              <a:t>中</a:t>
            </a:r>
            <a:r>
              <a:rPr lang="en-US" altLang="zh-CN" dirty="0">
                <a:latin typeface="+mn-ea"/>
              </a:rPr>
              <a:t>font</a:t>
            </a:r>
            <a:r>
              <a:rPr lang="zh-CN" altLang="zh-CN" dirty="0">
                <a:latin typeface="+mn-ea"/>
              </a:rPr>
              <a:t>属性完全相同，这里就不赘述了。</a:t>
            </a:r>
            <a:r>
              <a:rPr lang="en-US" altLang="zh-CN" dirty="0" err="1">
                <a:latin typeface="+mn-ea"/>
              </a:rPr>
              <a:t>textALign</a:t>
            </a:r>
            <a:r>
              <a:rPr lang="zh-CN" altLang="zh-CN" dirty="0">
                <a:latin typeface="+mn-ea"/>
              </a:rPr>
              <a:t>和</a:t>
            </a:r>
            <a:r>
              <a:rPr lang="en-US" altLang="zh-CN" dirty="0" err="1">
                <a:latin typeface="+mn-ea"/>
              </a:rPr>
              <a:t>textBaseLine</a:t>
            </a:r>
            <a:r>
              <a:rPr lang="zh-CN" altLang="zh-CN" dirty="0">
                <a:latin typeface="+mn-ea"/>
              </a:rPr>
              <a:t>用于设置文本的定位，</a:t>
            </a:r>
            <a:r>
              <a:rPr lang="en-US" altLang="zh-CN" dirty="0" err="1">
                <a:latin typeface="+mn-ea"/>
                <a:hlinkClick r:id="rId3"/>
              </a:rPr>
              <a:t>fillText</a:t>
            </a:r>
            <a:r>
              <a:rPr lang="en-US" altLang="zh-CN" dirty="0">
                <a:latin typeface="+mn-ea"/>
                <a:hlinkClick r:id="rId3"/>
              </a:rPr>
              <a:t>()</a:t>
            </a:r>
            <a:r>
              <a:rPr lang="zh-CN" altLang="zh-CN" dirty="0">
                <a:latin typeface="+mn-ea"/>
              </a:rPr>
              <a:t>和</a:t>
            </a:r>
            <a:r>
              <a:rPr lang="en-US" altLang="zh-CN" dirty="0" err="1">
                <a:latin typeface="+mn-ea"/>
                <a:hlinkClick r:id="rId4"/>
              </a:rPr>
              <a:t>strokeText</a:t>
            </a:r>
            <a:r>
              <a:rPr lang="en-US" altLang="zh-CN" dirty="0">
                <a:latin typeface="+mn-ea"/>
                <a:hlinkClick r:id="rId4"/>
              </a:rPr>
              <a:t>()</a:t>
            </a:r>
            <a:r>
              <a:rPr lang="zh-CN" altLang="zh-CN" dirty="0">
                <a:latin typeface="+mn-ea"/>
              </a:rPr>
              <a:t>方法分别用来对指定进行填充和描边。</a:t>
            </a:r>
          </a:p>
          <a:p>
            <a:r>
              <a:rPr lang="zh-CN" altLang="zh-CN" dirty="0">
                <a:latin typeface="+mn-ea"/>
              </a:rPr>
              <a:t>【例</a:t>
            </a:r>
            <a:r>
              <a:rPr lang="en-US" altLang="zh-CN" dirty="0">
                <a:latin typeface="+mn-ea"/>
              </a:rPr>
              <a:t>7-7</a:t>
            </a:r>
            <a:r>
              <a:rPr lang="zh-CN" altLang="zh-CN" dirty="0">
                <a:latin typeface="+mn-ea"/>
              </a:rPr>
              <a:t>】一个简单的文本填充和描边实例，</a:t>
            </a:r>
            <a:r>
              <a:rPr lang="zh-CN" altLang="en-US" dirty="0">
                <a:latin typeface="+mn-ea"/>
              </a:rPr>
              <a:t>代码和</a:t>
            </a:r>
            <a:r>
              <a:rPr lang="zh-CN" altLang="zh-CN" dirty="0">
                <a:latin typeface="+mn-ea"/>
              </a:rPr>
              <a:t>效果如</a:t>
            </a:r>
            <a:r>
              <a:rPr lang="zh-CN" altLang="en-US" dirty="0">
                <a:latin typeface="+mn-ea"/>
              </a:rPr>
              <a:t>下：</a:t>
            </a:r>
            <a:endParaRPr lang="zh-CN" altLang="zh-CN" b="1" dirty="0" smtClean="0">
              <a:effectLst/>
              <a:latin typeface="+mn-ea"/>
            </a:endParaRPr>
          </a:p>
        </p:txBody>
      </p:sp>
      <p:sp>
        <p:nvSpPr>
          <p:cNvPr id="29699" name="AutoShape 3"/>
          <p:cNvSpPr>
            <a:spLocks noChangeArrowheads="1"/>
          </p:cNvSpPr>
          <p:nvPr/>
        </p:nvSpPr>
        <p:spPr bwMode="gray">
          <a:xfrm>
            <a:off x="1633886" y="2492377"/>
            <a:ext cx="5185222" cy="3816944"/>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dirty="0">
                <a:solidFill>
                  <a:schemeClr val="accent2"/>
                </a:solidFill>
                <a:latin typeface="Arial" panose="020B0604020202020204" pitchFamily="34" charset="0"/>
              </a:rPr>
              <a:t>&lt;canvas id="c1" width="300" height="100"&gt;&lt;/canvas&gt;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&lt;script&gt;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canvas = </a:t>
            </a:r>
            <a:r>
              <a:rPr kumimoji="1" lang="en-US" altLang="zh-CN" sz="1400" dirty="0" err="1">
                <a:solidFill>
                  <a:schemeClr val="accent2"/>
                </a:solidFill>
                <a:latin typeface="Arial" panose="020B0604020202020204" pitchFamily="34" charset="0"/>
              </a:rPr>
              <a:t>document.getElementById</a:t>
            </a:r>
            <a:r>
              <a:rPr kumimoji="1" lang="en-US" altLang="zh-CN" sz="1400" dirty="0">
                <a:solidFill>
                  <a:schemeClr val="accent2"/>
                </a:solidFill>
                <a:latin typeface="Arial" panose="020B0604020202020204" pitchFamily="34" charset="0"/>
              </a:rPr>
              <a:t>("c1")</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context = </a:t>
            </a:r>
            <a:r>
              <a:rPr kumimoji="1" lang="en-US" altLang="zh-CN" sz="1400" dirty="0" err="1">
                <a:solidFill>
                  <a:schemeClr val="accent2"/>
                </a:solidFill>
                <a:latin typeface="Arial" panose="020B0604020202020204" pitchFamily="34" charset="0"/>
              </a:rPr>
              <a:t>canvas.getContext</a:t>
            </a:r>
            <a:r>
              <a:rPr kumimoji="1" lang="en-US" altLang="zh-CN" sz="1400" dirty="0">
                <a:solidFill>
                  <a:schemeClr val="accent2"/>
                </a:solidFill>
                <a:latin typeface="Arial" panose="020B0604020202020204" pitchFamily="34" charset="0"/>
              </a:rPr>
              <a:t>("2d")</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context.stroke</a:t>
            </a:r>
            <a:r>
              <a:rPr kumimoji="1" lang="en-US" altLang="zh-CN" sz="1400" dirty="0">
                <a:solidFill>
                  <a:schemeClr val="accent2"/>
                </a:solidFill>
                <a:latin typeface="Arial" panose="020B0604020202020204" pitchFamily="34" charset="0"/>
              </a:rPr>
              <a: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text = "Canvas"</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fontHeight</a:t>
            </a:r>
            <a:r>
              <a:rPr kumimoji="1" lang="en-US" altLang="zh-CN" sz="1400" dirty="0">
                <a:solidFill>
                  <a:schemeClr val="accent2"/>
                </a:solidFill>
                <a:latin typeface="Arial" panose="020B0604020202020204" pitchFamily="34" charset="0"/>
              </a:rPr>
              <a:t> = 80</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context.fillStyle</a:t>
            </a:r>
            <a:r>
              <a:rPr kumimoji="1" lang="en-US" altLang="zh-CN" sz="1400" dirty="0">
                <a:solidFill>
                  <a:schemeClr val="accent2"/>
                </a:solidFill>
                <a:latin typeface="Arial" panose="020B0604020202020204" pitchFamily="34" charset="0"/>
              </a:rPr>
              <a:t> = "#ff0000"</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context.strokeStyle</a:t>
            </a:r>
            <a:r>
              <a:rPr kumimoji="1" lang="en-US" altLang="zh-CN" sz="1400" dirty="0">
                <a:solidFill>
                  <a:schemeClr val="accent2"/>
                </a:solidFill>
                <a:latin typeface="Arial" panose="020B0604020202020204" pitchFamily="34" charset="0"/>
              </a:rPr>
              <a:t> = "#000000"</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context.font</a:t>
            </a:r>
            <a:r>
              <a:rPr kumimoji="1" lang="en-US" altLang="zh-CN" sz="1400" dirty="0">
                <a:solidFill>
                  <a:schemeClr val="accent2"/>
                </a:solidFill>
                <a:latin typeface="Arial" panose="020B0604020202020204" pitchFamily="34" charset="0"/>
              </a:rPr>
              <a:t> = "bold " + </a:t>
            </a:r>
            <a:r>
              <a:rPr kumimoji="1" lang="en-US" altLang="zh-CN" sz="1400" dirty="0" err="1">
                <a:solidFill>
                  <a:schemeClr val="accent2"/>
                </a:solidFill>
                <a:latin typeface="Arial" panose="020B0604020202020204" pitchFamily="34" charset="0"/>
              </a:rPr>
              <a:t>fontHeight</a:t>
            </a:r>
            <a:r>
              <a:rPr kumimoji="1" lang="en-US" altLang="zh-CN" sz="1400" dirty="0">
                <a:solidFill>
                  <a:schemeClr val="accent2"/>
                </a:solidFill>
                <a:latin typeface="Arial" panose="020B0604020202020204" pitchFamily="34" charset="0"/>
              </a:rPr>
              <a:t> + "</a:t>
            </a:r>
            <a:r>
              <a:rPr kumimoji="1" lang="en-US" altLang="zh-CN" sz="1400" dirty="0" err="1">
                <a:solidFill>
                  <a:schemeClr val="accent2"/>
                </a:solidFill>
                <a:latin typeface="Arial" panose="020B0604020202020204" pitchFamily="34" charset="0"/>
              </a:rPr>
              <a:t>px</a:t>
            </a:r>
            <a:r>
              <a:rPr kumimoji="1" lang="en-US" altLang="zh-CN" sz="1400" dirty="0">
                <a:solidFill>
                  <a:schemeClr val="accent2"/>
                </a:solidFill>
                <a:latin typeface="Arial" panose="020B0604020202020204" pitchFamily="34" charset="0"/>
              </a:rPr>
              <a:t> </a:t>
            </a:r>
            <a:r>
              <a:rPr kumimoji="1" lang="zh-CN" altLang="zh-CN" sz="1400" dirty="0">
                <a:solidFill>
                  <a:schemeClr val="accent2"/>
                </a:solidFill>
                <a:latin typeface="Arial" panose="020B0604020202020204" pitchFamily="34" charset="0"/>
              </a:rPr>
              <a:t>楷体</a:t>
            </a:r>
            <a:r>
              <a:rPr kumimoji="1" lang="en-US" altLang="zh-CN" sz="1400" dirty="0">
                <a:solidFill>
                  <a:schemeClr val="accent2"/>
                </a:solidFill>
                <a:latin typeface="Arial" panose="020B0604020202020204" pitchFamily="34" charset="0"/>
              </a:rPr>
              <a: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context.textBaseline</a:t>
            </a:r>
            <a:r>
              <a:rPr kumimoji="1" lang="en-US" altLang="zh-CN" sz="1400" dirty="0">
                <a:solidFill>
                  <a:schemeClr val="accent2"/>
                </a:solidFill>
                <a:latin typeface="Arial" panose="020B0604020202020204" pitchFamily="34" charset="0"/>
              </a:rPr>
              <a:t>="top"</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textWidth</a:t>
            </a:r>
            <a:r>
              <a:rPr kumimoji="1" lang="en-US" altLang="zh-CN" sz="1400" dirty="0">
                <a:solidFill>
                  <a:schemeClr val="accent2"/>
                </a:solidFill>
                <a:latin typeface="Arial" panose="020B0604020202020204" pitchFamily="34" charset="0"/>
              </a:rPr>
              <a:t> = </a:t>
            </a:r>
            <a:r>
              <a:rPr kumimoji="1" lang="en-US" altLang="zh-CN" sz="1400" dirty="0" err="1">
                <a:solidFill>
                  <a:schemeClr val="accent2"/>
                </a:solidFill>
                <a:latin typeface="Arial" panose="020B0604020202020204" pitchFamily="34" charset="0"/>
              </a:rPr>
              <a:t>context.measureText</a:t>
            </a:r>
            <a:r>
              <a:rPr kumimoji="1" lang="en-US" altLang="zh-CN" sz="1400" dirty="0">
                <a:solidFill>
                  <a:schemeClr val="accent2"/>
                </a:solidFill>
                <a:latin typeface="Arial" panose="020B0604020202020204" pitchFamily="34" charset="0"/>
              </a:rPr>
              <a:t>(text).width</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textCenterX</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canvas.width</a:t>
            </a:r>
            <a:r>
              <a:rPr kumimoji="1" lang="en-US" altLang="zh-CN" sz="1400" dirty="0">
                <a:solidFill>
                  <a:schemeClr val="accent2"/>
                </a:solidFill>
                <a:latin typeface="Arial" panose="020B0604020202020204" pitchFamily="34" charset="0"/>
              </a:rPr>
              <a:t>/2-textWidth/2</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var</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textCenterY</a:t>
            </a:r>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canvas.height</a:t>
            </a:r>
            <a:r>
              <a:rPr kumimoji="1" lang="en-US" altLang="zh-CN" sz="1400" dirty="0">
                <a:solidFill>
                  <a:schemeClr val="accent2"/>
                </a:solidFill>
                <a:latin typeface="Arial" panose="020B0604020202020204" pitchFamily="34" charset="0"/>
              </a:rPr>
              <a:t>/2-fontHeight/2</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context.fillText</a:t>
            </a:r>
            <a:r>
              <a:rPr kumimoji="1" lang="en-US" altLang="zh-CN" sz="1400" dirty="0">
                <a:solidFill>
                  <a:schemeClr val="accent2"/>
                </a:solidFill>
                <a:latin typeface="Arial" panose="020B0604020202020204" pitchFamily="34" charset="0"/>
              </a:rPr>
              <a:t>(text, </a:t>
            </a:r>
            <a:r>
              <a:rPr kumimoji="1" lang="en-US" altLang="zh-CN" sz="1400" dirty="0" err="1">
                <a:solidFill>
                  <a:schemeClr val="accent2"/>
                </a:solidFill>
                <a:latin typeface="Arial" panose="020B0604020202020204" pitchFamily="34" charset="0"/>
              </a:rPr>
              <a:t>textCenterX,textCenterY</a:t>
            </a:r>
            <a:r>
              <a:rPr kumimoji="1" lang="en-US" altLang="zh-CN" sz="1400" dirty="0">
                <a:solidFill>
                  <a:schemeClr val="accent2"/>
                </a:solidFill>
                <a:latin typeface="Arial" panose="020B0604020202020204" pitchFamily="34" charset="0"/>
              </a:rPr>
              <a: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context.strokeText</a:t>
            </a:r>
            <a:r>
              <a:rPr kumimoji="1" lang="en-US" altLang="zh-CN" sz="1400" dirty="0">
                <a:solidFill>
                  <a:schemeClr val="accent2"/>
                </a:solidFill>
                <a:latin typeface="Arial" panose="020B0604020202020204" pitchFamily="34" charset="0"/>
              </a:rPr>
              <a:t>(</a:t>
            </a:r>
            <a:r>
              <a:rPr kumimoji="1" lang="en-US" altLang="zh-CN" sz="1400" dirty="0" err="1">
                <a:solidFill>
                  <a:schemeClr val="accent2"/>
                </a:solidFill>
                <a:latin typeface="Arial" panose="020B0604020202020204" pitchFamily="34" charset="0"/>
              </a:rPr>
              <a:t>text,textCenterX,textCenterY</a:t>
            </a:r>
            <a:r>
              <a:rPr kumimoji="1" lang="en-US" altLang="zh-CN" sz="1400" dirty="0">
                <a:solidFill>
                  <a:schemeClr val="accent2"/>
                </a:solidFill>
                <a:latin typeface="Arial" panose="020B0604020202020204" pitchFamily="34" charset="0"/>
              </a:rPr>
              <a:t>)</a:t>
            </a:r>
            <a:endParaRPr kumimoji="1" lang="zh-CN" altLang="zh-CN" sz="1400" dirty="0">
              <a:solidFill>
                <a:schemeClr val="accent2"/>
              </a:solidFill>
              <a:latin typeface="Arial" panose="020B0604020202020204" pitchFamily="34" charset="0"/>
            </a:endParaRPr>
          </a:p>
          <a:p>
            <a:pPr algn="l" eaLnBrk="1" hangingPunct="1"/>
            <a:r>
              <a:rPr kumimoji="1" lang="en-US" altLang="zh-CN" sz="1400" dirty="0">
                <a:solidFill>
                  <a:schemeClr val="accent2"/>
                </a:solidFill>
                <a:latin typeface="Arial" panose="020B0604020202020204" pitchFamily="34" charset="0"/>
              </a:rPr>
              <a:t>&lt;/script&gt;</a:t>
            </a:r>
          </a:p>
        </p:txBody>
      </p:sp>
      <p:pic>
        <p:nvPicPr>
          <p:cNvPr id="29700" name="图片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6445" y="2636838"/>
            <a:ext cx="29686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矩形 1"/>
          <p:cNvSpPr>
            <a:spLocks noChangeArrowheads="1"/>
          </p:cNvSpPr>
          <p:nvPr/>
        </p:nvSpPr>
        <p:spPr bwMode="auto">
          <a:xfrm>
            <a:off x="7412422" y="4077072"/>
            <a:ext cx="2981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b="1" dirty="0">
                <a:solidFill>
                  <a:srgbClr val="960096"/>
                </a:solidFill>
                <a:latin typeface="Franklin Gothic Medium" panose="020B0603020102020204" pitchFamily="34" charset="0"/>
              </a:rPr>
              <a:t>代码中文本的字体大小设置通过变量</a:t>
            </a:r>
            <a:r>
              <a:rPr lang="en-US" altLang="zh-CN" b="1" dirty="0" err="1">
                <a:solidFill>
                  <a:srgbClr val="960096"/>
                </a:solidFill>
                <a:latin typeface="Franklin Gothic Medium" panose="020B0603020102020204" pitchFamily="34" charset="0"/>
              </a:rPr>
              <a:t>fontHeight</a:t>
            </a:r>
            <a:r>
              <a:rPr lang="zh-CN" altLang="zh-CN" b="1" dirty="0">
                <a:solidFill>
                  <a:srgbClr val="960096"/>
                </a:solidFill>
                <a:latin typeface="Franklin Gothic Medium" panose="020B0603020102020204" pitchFamily="34" charset="0"/>
              </a:rPr>
              <a:t>设置，</a:t>
            </a:r>
            <a:r>
              <a:rPr lang="en-US" altLang="zh-CN" b="1" dirty="0">
                <a:solidFill>
                  <a:srgbClr val="960096"/>
                </a:solidFill>
                <a:latin typeface="Franklin Gothic Medium" panose="020B0603020102020204" pitchFamily="34" charset="0"/>
              </a:rPr>
              <a:t>font</a:t>
            </a:r>
            <a:r>
              <a:rPr lang="zh-CN" altLang="zh-CN" b="1" dirty="0">
                <a:solidFill>
                  <a:srgbClr val="960096"/>
                </a:solidFill>
                <a:latin typeface="Franklin Gothic Medium" panose="020B0603020102020204" pitchFamily="34" charset="0"/>
              </a:rPr>
              <a:t>属性值为字符串类型，通过字符串连接成符合</a:t>
            </a:r>
            <a:r>
              <a:rPr lang="en-US" altLang="zh-CN" b="1" dirty="0">
                <a:solidFill>
                  <a:srgbClr val="960096"/>
                </a:solidFill>
                <a:latin typeface="Franklin Gothic Medium" panose="020B0603020102020204" pitchFamily="34" charset="0"/>
              </a:rPr>
              <a:t>CSS</a:t>
            </a:r>
            <a:r>
              <a:rPr lang="zh-CN" altLang="zh-CN" b="1" dirty="0">
                <a:solidFill>
                  <a:srgbClr val="960096"/>
                </a:solidFill>
                <a:latin typeface="Franklin Gothic Medium" panose="020B0603020102020204" pitchFamily="34" charset="0"/>
              </a:rPr>
              <a:t>规则的字体样式，将文本在</a:t>
            </a:r>
            <a:r>
              <a:rPr lang="en-US" altLang="zh-CN" b="1" dirty="0">
                <a:solidFill>
                  <a:srgbClr val="960096"/>
                </a:solidFill>
                <a:latin typeface="Franklin Gothic Medium" panose="020B0603020102020204" pitchFamily="34" charset="0"/>
              </a:rPr>
              <a:t>Canvas</a:t>
            </a:r>
            <a:r>
              <a:rPr lang="zh-CN" altLang="zh-CN" b="1" dirty="0">
                <a:solidFill>
                  <a:srgbClr val="960096"/>
                </a:solidFill>
                <a:latin typeface="Franklin Gothic Medium" panose="020B0603020102020204" pitchFamily="34" charset="0"/>
              </a:rPr>
              <a:t>里居中显示。</a:t>
            </a:r>
          </a:p>
        </p:txBody>
      </p:sp>
      <p:sp>
        <p:nvSpPr>
          <p:cNvPr id="6" name="Rectangle 4"/>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7.5.6 </a:t>
            </a:r>
            <a:r>
              <a:rPr lang="zh-CN" altLang="zh-CN" dirty="0">
                <a:latin typeface="+mj-ea"/>
              </a:rPr>
              <a:t>绘制文本</a:t>
            </a:r>
          </a:p>
        </p:txBody>
      </p:sp>
    </p:spTree>
    <p:extLst>
      <p:ext uri="{BB962C8B-B14F-4D97-AF65-F5344CB8AC3E}">
        <p14:creationId xmlns:p14="http://schemas.microsoft.com/office/powerpoint/2010/main" val="15204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buNone/>
            </a:pPr>
            <a:r>
              <a:rPr lang="en-US" altLang="zh-CN" dirty="0">
                <a:solidFill>
                  <a:srgbClr val="800000"/>
                </a:solidFill>
                <a:latin typeface="Verdana" panose="020B0604030504040204" pitchFamily="34" charset="0"/>
              </a:rPr>
              <a:t>&lt;canvas id="</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height=500 width=500&gt;</a:t>
            </a:r>
            <a:r>
              <a:rPr lang="zh-CN" altLang="en-US" dirty="0">
                <a:solidFill>
                  <a:srgbClr val="800000"/>
                </a:solidFill>
                <a:latin typeface="Verdana" panose="020B0604030504040204" pitchFamily="34" charset="0"/>
              </a:rPr>
              <a:t>您的浏览器不支持 </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a:t>
            </a:r>
            <a:r>
              <a:rPr lang="en-US" altLang="zh-CN" dirty="0">
                <a:solidFill>
                  <a:srgbClr val="800000"/>
                </a:solidFill>
                <a:latin typeface="Verdana" panose="020B0604030504040204" pitchFamily="34" charset="0"/>
              </a:rPr>
              <a:t>&lt;/canvas&gt;</a:t>
            </a:r>
          </a:p>
          <a:p>
            <a:pPr>
              <a:lnSpc>
                <a:spcPct val="100000"/>
              </a:lnSpc>
              <a:buNone/>
            </a:pPr>
            <a:r>
              <a:rPr lang="en-US" altLang="zh-CN" dirty="0">
                <a:solidFill>
                  <a:srgbClr val="800000"/>
                </a:solidFill>
                <a:latin typeface="Verdana" panose="020B0604030504040204" pitchFamily="34" charset="0"/>
              </a:rPr>
              <a:t>&lt;script type="text/</a:t>
            </a:r>
            <a:r>
              <a:rPr lang="en-US" altLang="zh-CN" dirty="0" err="1">
                <a:solidFill>
                  <a:srgbClr val="800000"/>
                </a:solidFill>
                <a:latin typeface="Verdana" panose="020B0604030504040204" pitchFamily="34" charset="0"/>
              </a:rPr>
              <a:t>javascript</a:t>
            </a:r>
            <a:r>
              <a:rPr lang="en-US" altLang="zh-CN" dirty="0">
                <a:solidFill>
                  <a:srgbClr val="800000"/>
                </a:solidFill>
                <a:latin typeface="Verdana" panose="020B0604030504040204" pitchFamily="34" charset="0"/>
              </a:rPr>
              <a:t>"&gt;</a:t>
            </a:r>
          </a:p>
          <a:p>
            <a:pPr>
              <a:lnSpc>
                <a:spcPct val="100000"/>
              </a:lnSpc>
              <a:buNone/>
            </a:pPr>
            <a:r>
              <a:rPr lang="en-US" altLang="zh-CN" dirty="0">
                <a:solidFill>
                  <a:srgbClr val="800000"/>
                </a:solidFill>
                <a:latin typeface="Verdana" panose="020B0604030504040204" pitchFamily="34" charset="0"/>
              </a:rPr>
              <a:t>function draw()</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c=</a:t>
            </a:r>
            <a:r>
              <a:rPr lang="en-US" altLang="zh-CN" dirty="0" err="1">
                <a:solidFill>
                  <a:srgbClr val="800000"/>
                </a:solidFill>
                <a:latin typeface="Verdana" panose="020B0604030504040204" pitchFamily="34" charset="0"/>
              </a:rPr>
              <a:t>document.getElementById</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myCanvas</a:t>
            </a:r>
            <a:r>
              <a:rPr lang="en-US" altLang="zh-CN" dirty="0">
                <a:solidFill>
                  <a:srgbClr val="800000"/>
                </a:solidFill>
                <a:latin typeface="Verdana" panose="020B0604030504040204" pitchFamily="34" charset="0"/>
              </a:rPr>
              <a:t>");  // </a:t>
            </a:r>
            <a:r>
              <a:rPr lang="zh-CN" altLang="en-US" dirty="0">
                <a:solidFill>
                  <a:srgbClr val="800000"/>
                </a:solidFill>
                <a:latin typeface="Verdana" panose="020B0604030504040204" pitchFamily="34" charset="0"/>
              </a:rPr>
              <a:t>获取网页中的</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a:t>
            </a:r>
            <a:r>
              <a:rPr lang="en-US" altLang="zh-CN" dirty="0">
                <a:solidFill>
                  <a:srgbClr val="800000"/>
                </a:solidFill>
                <a:latin typeface="Verdana" panose="020B0604030504040204" pitchFamily="34" charset="0"/>
              </a:rPr>
              <a:t>=</a:t>
            </a:r>
            <a:r>
              <a:rPr lang="en-US" altLang="zh-CN" dirty="0" err="1">
                <a:solidFill>
                  <a:srgbClr val="800000"/>
                </a:solidFill>
                <a:latin typeface="Verdana" panose="020B0604030504040204" pitchFamily="34" charset="0"/>
              </a:rPr>
              <a:t>c.getContext</a:t>
            </a:r>
            <a:r>
              <a:rPr lang="en-US" altLang="zh-CN" dirty="0">
                <a:solidFill>
                  <a:srgbClr val="800000"/>
                </a:solidFill>
                <a:latin typeface="Verdana" panose="020B0604030504040204" pitchFamily="34" charset="0"/>
              </a:rPr>
              <a:t>("2d");  //</a:t>
            </a:r>
            <a:r>
              <a:rPr lang="zh-CN" altLang="en-US" dirty="0">
                <a:solidFill>
                  <a:srgbClr val="800000"/>
                </a:solidFill>
                <a:latin typeface="Verdana" panose="020B0604030504040204" pitchFamily="34" charset="0"/>
              </a:rPr>
              <a:t>获取</a:t>
            </a:r>
            <a:r>
              <a:rPr lang="en-US" altLang="zh-CN" dirty="0">
                <a:solidFill>
                  <a:srgbClr val="800000"/>
                </a:solidFill>
                <a:latin typeface="Verdana" panose="020B0604030504040204" pitchFamily="34" charset="0"/>
              </a:rPr>
              <a:t>canvas</a:t>
            </a:r>
            <a:r>
              <a:rPr lang="zh-CN" altLang="en-US" dirty="0">
                <a:solidFill>
                  <a:srgbClr val="800000"/>
                </a:solidFill>
                <a:latin typeface="Verdana" panose="020B0604030504040204" pitchFamily="34" charset="0"/>
              </a:rPr>
              <a:t>对象的上下文</a:t>
            </a:r>
          </a:p>
          <a:p>
            <a:pPr>
              <a:lnSpc>
                <a:spcPct val="100000"/>
              </a:lnSpc>
              <a:buNone/>
            </a:pPr>
            <a:r>
              <a:rPr lang="zh-CN" altLang="en-US"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var</a:t>
            </a: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Colordiagonal</a:t>
            </a:r>
            <a:r>
              <a:rPr lang="en-US" altLang="zh-CN" dirty="0">
                <a:solidFill>
                  <a:srgbClr val="800000"/>
                </a:solidFill>
                <a:latin typeface="Verdana" panose="020B0604030504040204" pitchFamily="34" charset="0"/>
              </a:rPr>
              <a:t> = </a:t>
            </a:r>
            <a:r>
              <a:rPr lang="en-US" altLang="zh-CN" dirty="0" err="1">
                <a:solidFill>
                  <a:srgbClr val="800000"/>
                </a:solidFill>
                <a:latin typeface="Verdana" panose="020B0604030504040204" pitchFamily="34" charset="0"/>
              </a:rPr>
              <a:t>ctx.createLinearGradient</a:t>
            </a:r>
            <a:r>
              <a:rPr lang="en-US" altLang="zh-CN" dirty="0">
                <a:solidFill>
                  <a:srgbClr val="800000"/>
                </a:solidFill>
                <a:latin typeface="Verdana" panose="020B0604030504040204" pitchFamily="34" charset="0"/>
              </a:rPr>
              <a:t>(100,100, 300,100);</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Colordiagonal.addColorStop</a:t>
            </a:r>
            <a:r>
              <a:rPr lang="en-US" altLang="zh-CN" dirty="0">
                <a:solidFill>
                  <a:srgbClr val="800000"/>
                </a:solidFill>
                <a:latin typeface="Verdana" panose="020B0604030504040204" pitchFamily="34" charset="0"/>
              </a:rPr>
              <a:t>(0, "yellow");</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Colordiagonal.addColorStop</a:t>
            </a:r>
            <a:r>
              <a:rPr lang="en-US" altLang="zh-CN" dirty="0">
                <a:solidFill>
                  <a:srgbClr val="800000"/>
                </a:solidFill>
                <a:latin typeface="Verdana" panose="020B0604030504040204" pitchFamily="34" charset="0"/>
              </a:rPr>
              <a:t>(0.5, "green");</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Colordiagonal.addColorStop</a:t>
            </a:r>
            <a:r>
              <a:rPr lang="en-US" altLang="zh-CN" dirty="0">
                <a:solidFill>
                  <a:srgbClr val="800000"/>
                </a:solidFill>
                <a:latin typeface="Verdana" panose="020B0604030504040204" pitchFamily="34" charset="0"/>
              </a:rPr>
              <a:t>(1, "red"); </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ctx.fillStyle</a:t>
            </a:r>
            <a:r>
              <a:rPr lang="en-US" altLang="zh-CN" dirty="0">
                <a:solidFill>
                  <a:srgbClr val="800000"/>
                </a:solidFill>
                <a:latin typeface="Verdana" panose="020B0604030504040204" pitchFamily="34" charset="0"/>
              </a:rPr>
              <a:t> = </a:t>
            </a:r>
            <a:r>
              <a:rPr lang="en-US" altLang="zh-CN" dirty="0" err="1">
                <a:solidFill>
                  <a:srgbClr val="800000"/>
                </a:solidFill>
                <a:latin typeface="Verdana" panose="020B0604030504040204" pitchFamily="34" charset="0"/>
              </a:rPr>
              <a:t>Colordiagonal</a:t>
            </a: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ctx.font</a:t>
            </a:r>
            <a:r>
              <a:rPr lang="en-US" altLang="zh-CN" dirty="0">
                <a:solidFill>
                  <a:srgbClr val="800000"/>
                </a:solidFill>
                <a:latin typeface="Verdana" panose="020B0604030504040204" pitchFamily="34" charset="0"/>
              </a:rPr>
              <a:t> = "60pt </a:t>
            </a:r>
            <a:r>
              <a:rPr lang="zh-CN" altLang="en-US" dirty="0">
                <a:solidFill>
                  <a:srgbClr val="800000"/>
                </a:solidFill>
                <a:latin typeface="Verdana" panose="020B0604030504040204" pitchFamily="34" charset="0"/>
              </a:rPr>
              <a:t>隶书</a:t>
            </a:r>
            <a:r>
              <a:rPr lang="en-US" altLang="zh-CN" dirty="0">
                <a:solidFill>
                  <a:srgbClr val="800000"/>
                </a:solidFill>
                <a:latin typeface="Verdana" panose="020B0604030504040204" pitchFamily="34" charset="0"/>
              </a:rPr>
              <a:t>";</a:t>
            </a:r>
          </a:p>
          <a:p>
            <a:pPr>
              <a:lnSpc>
                <a:spcPct val="100000"/>
              </a:lnSpc>
              <a:buNone/>
            </a:pPr>
            <a:r>
              <a:rPr lang="en-US" altLang="zh-CN" dirty="0">
                <a:solidFill>
                  <a:srgbClr val="800000"/>
                </a:solidFill>
                <a:latin typeface="Verdana" panose="020B0604030504040204" pitchFamily="34" charset="0"/>
              </a:rPr>
              <a:t>  </a:t>
            </a:r>
            <a:r>
              <a:rPr lang="en-US" altLang="zh-CN" dirty="0" err="1">
                <a:solidFill>
                  <a:srgbClr val="800000"/>
                </a:solidFill>
                <a:latin typeface="Verdana" panose="020B0604030504040204" pitchFamily="34" charset="0"/>
              </a:rPr>
              <a:t>ctx.fillText</a:t>
            </a:r>
            <a:r>
              <a:rPr lang="en-US" altLang="zh-CN" dirty="0">
                <a:solidFill>
                  <a:srgbClr val="800000"/>
                </a:solidFill>
                <a:latin typeface="Verdana" panose="020B0604030504040204" pitchFamily="34" charset="0"/>
              </a:rPr>
              <a:t>("</a:t>
            </a:r>
            <a:r>
              <a:rPr lang="zh-CN" altLang="en-US" dirty="0">
                <a:solidFill>
                  <a:srgbClr val="800000"/>
                </a:solidFill>
                <a:latin typeface="Verdana" panose="020B0604030504040204" pitchFamily="34" charset="0"/>
              </a:rPr>
              <a:t>你好，</a:t>
            </a:r>
            <a:r>
              <a:rPr lang="en-US" altLang="zh-CN" dirty="0">
                <a:solidFill>
                  <a:srgbClr val="800000"/>
                </a:solidFill>
                <a:latin typeface="Verdana" panose="020B0604030504040204" pitchFamily="34" charset="0"/>
              </a:rPr>
              <a:t>HTML 5", 100, 100);  </a:t>
            </a:r>
          </a:p>
          <a:p>
            <a:pPr>
              <a:lnSpc>
                <a:spcPct val="100000"/>
              </a:lnSpc>
              <a:buNone/>
            </a:pPr>
            <a:r>
              <a:rPr lang="en-US" altLang="zh-CN" dirty="0">
                <a:solidFill>
                  <a:srgbClr val="800000"/>
                </a:solidFill>
                <a:latin typeface="Verdana" panose="020B0604030504040204" pitchFamily="34" charset="0"/>
              </a:rPr>
              <a:t>}</a:t>
            </a:r>
          </a:p>
          <a:p>
            <a:pPr>
              <a:lnSpc>
                <a:spcPct val="100000"/>
              </a:lnSpc>
              <a:buNone/>
            </a:pPr>
            <a:r>
              <a:rPr lang="en-US" altLang="zh-CN" dirty="0" err="1">
                <a:solidFill>
                  <a:srgbClr val="800000"/>
                </a:solidFill>
                <a:latin typeface="Verdana" panose="020B0604030504040204" pitchFamily="34" charset="0"/>
              </a:rPr>
              <a:t>window.addEventListener</a:t>
            </a:r>
            <a:r>
              <a:rPr lang="en-US" altLang="zh-CN" dirty="0">
                <a:solidFill>
                  <a:srgbClr val="800000"/>
                </a:solidFill>
                <a:latin typeface="Verdana" panose="020B0604030504040204" pitchFamily="34" charset="0"/>
              </a:rPr>
              <a:t>("load", draw, true);</a:t>
            </a:r>
          </a:p>
          <a:p>
            <a:pPr>
              <a:lnSpc>
                <a:spcPct val="100000"/>
              </a:lnSpc>
              <a:buNone/>
            </a:pPr>
            <a:r>
              <a:rPr lang="en-US" altLang="zh-CN" dirty="0">
                <a:solidFill>
                  <a:srgbClr val="800000"/>
                </a:solidFill>
                <a:latin typeface="Verdana" panose="020B0604030504040204" pitchFamily="34" charset="0"/>
              </a:rPr>
              <a:t>&lt;/script&gt;</a:t>
            </a:r>
            <a:endParaRPr lang="zh-CN" altLang="en-US" dirty="0">
              <a:solidFill>
                <a:srgbClr val="800000"/>
              </a:solidFill>
              <a:latin typeface="Verdana" panose="020B0604030504040204" pitchFamily="34" charset="0"/>
            </a:endParaRPr>
          </a:p>
          <a:p>
            <a:pPr>
              <a:lnSpc>
                <a:spcPct val="100000"/>
              </a:lnSpc>
            </a:pPr>
            <a:endParaRPr lang="zh-CN" altLang="en-US" dirty="0"/>
          </a:p>
        </p:txBody>
      </p:sp>
      <p:sp>
        <p:nvSpPr>
          <p:cNvPr id="3" name="标题 2"/>
          <p:cNvSpPr>
            <a:spLocks noGrp="1"/>
          </p:cNvSpPr>
          <p:nvPr>
            <p:ph type="title"/>
          </p:nvPr>
        </p:nvSpPr>
        <p:spPr/>
        <p:txBody>
          <a:bodyPr/>
          <a:lstStyle/>
          <a:p>
            <a:r>
              <a:rPr lang="en-US" altLang="zh-CN" dirty="0">
                <a:latin typeface="+mj-ea"/>
              </a:rPr>
              <a:t>7.5.6 </a:t>
            </a:r>
            <a:r>
              <a:rPr lang="zh-CN" altLang="zh-CN" dirty="0">
                <a:latin typeface="+mj-ea"/>
              </a:rPr>
              <a:t>绘制文本</a:t>
            </a:r>
            <a:endParaRPr lang="zh-CN" altLang="en-US" dirty="0"/>
          </a:p>
        </p:txBody>
      </p:sp>
    </p:spTree>
    <p:extLst>
      <p:ext uri="{BB962C8B-B14F-4D97-AF65-F5344CB8AC3E}">
        <p14:creationId xmlns:p14="http://schemas.microsoft.com/office/powerpoint/2010/main" val="29958060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00000"/>
              </a:lnSpc>
              <a:buNone/>
            </a:pPr>
            <a:r>
              <a:rPr lang="en-US" altLang="zh-CN" sz="1800" dirty="0">
                <a:solidFill>
                  <a:srgbClr val="800000"/>
                </a:solidFill>
                <a:latin typeface="Verdana" panose="020B0604030504040204" pitchFamily="34" charset="0"/>
              </a:rPr>
              <a:t>&lt;canvas id="</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 height=500 width=500&gt;</a:t>
            </a:r>
            <a:r>
              <a:rPr lang="zh-CN" altLang="en-US" sz="1800" dirty="0">
                <a:solidFill>
                  <a:srgbClr val="800000"/>
                </a:solidFill>
                <a:latin typeface="Verdana" panose="020B0604030504040204" pitchFamily="34" charset="0"/>
              </a:rPr>
              <a:t>您的浏览器不支持 </a:t>
            </a:r>
            <a:r>
              <a:rPr lang="en-US" altLang="zh-CN" sz="1800" dirty="0">
                <a:solidFill>
                  <a:srgbClr val="800000"/>
                </a:solidFill>
                <a:latin typeface="Verdana" panose="020B0604030504040204" pitchFamily="34" charset="0"/>
              </a:rPr>
              <a:t>canvas</a:t>
            </a:r>
            <a:r>
              <a:rPr lang="zh-CN" altLang="en-US" sz="1800" dirty="0">
                <a:solidFill>
                  <a:srgbClr val="800000"/>
                </a:solidFill>
                <a:latin typeface="Verdana" panose="020B0604030504040204" pitchFamily="34" charset="0"/>
              </a:rPr>
              <a:t>。</a:t>
            </a:r>
            <a:r>
              <a:rPr lang="en-US" altLang="zh-CN" sz="1800" dirty="0">
                <a:solidFill>
                  <a:srgbClr val="800000"/>
                </a:solidFill>
                <a:latin typeface="Verdana" panose="020B0604030504040204" pitchFamily="34" charset="0"/>
              </a:rPr>
              <a:t>&lt;/canvas&gt;</a:t>
            </a:r>
          </a:p>
          <a:p>
            <a:pPr>
              <a:lnSpc>
                <a:spcPct val="100000"/>
              </a:lnSpc>
              <a:buNone/>
            </a:pPr>
            <a:r>
              <a:rPr lang="en-US" altLang="zh-CN" sz="1800" dirty="0">
                <a:solidFill>
                  <a:srgbClr val="800000"/>
                </a:solidFill>
                <a:latin typeface="Verdana" panose="020B0604030504040204" pitchFamily="34" charset="0"/>
              </a:rPr>
              <a:t>&lt;script type="text/</a:t>
            </a:r>
            <a:r>
              <a:rPr lang="en-US" altLang="zh-CN" sz="1800" dirty="0" err="1">
                <a:solidFill>
                  <a:srgbClr val="800000"/>
                </a:solidFill>
                <a:latin typeface="Verdana" panose="020B0604030504040204" pitchFamily="34" charset="0"/>
              </a:rPr>
              <a:t>javascript</a:t>
            </a:r>
            <a:r>
              <a:rPr lang="en-US" altLang="zh-CN" sz="1800" dirty="0">
                <a:solidFill>
                  <a:srgbClr val="800000"/>
                </a:solidFill>
                <a:latin typeface="Verdana" panose="020B0604030504040204" pitchFamily="34" charset="0"/>
              </a:rPr>
              <a:t>"&gt;</a:t>
            </a:r>
          </a:p>
          <a:p>
            <a:pPr>
              <a:lnSpc>
                <a:spcPct val="100000"/>
              </a:lnSpc>
              <a:buNone/>
            </a:pPr>
            <a:r>
              <a:rPr lang="en-US" altLang="zh-CN" sz="1800" dirty="0">
                <a:solidFill>
                  <a:srgbClr val="800000"/>
                </a:solidFill>
                <a:latin typeface="Verdana" panose="020B0604030504040204" pitchFamily="34" charset="0"/>
              </a:rPr>
              <a:t> function draw()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document.getElementById</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myCanvas</a:t>
            </a:r>
            <a:r>
              <a:rPr lang="en-US" altLang="zh-CN" sz="1800" dirty="0">
                <a:solidFill>
                  <a:srgbClr val="800000"/>
                </a:solidFill>
                <a:latin typeface="Verdana" panose="020B0604030504040204" pitchFamily="34" charset="0"/>
              </a:rPr>
              <a:t>').</a:t>
            </a:r>
            <a:r>
              <a:rPr lang="en-US" altLang="zh-CN" sz="1800" dirty="0" err="1">
                <a:solidFill>
                  <a:srgbClr val="800000"/>
                </a:solidFill>
                <a:latin typeface="Verdana" panose="020B0604030504040204" pitchFamily="34" charset="0"/>
              </a:rPr>
              <a:t>getContext</a:t>
            </a:r>
            <a:r>
              <a:rPr lang="en-US" altLang="zh-CN" sz="1800" dirty="0">
                <a:solidFill>
                  <a:srgbClr val="800000"/>
                </a:solidFill>
                <a:latin typeface="Verdana" panose="020B0604030504040204" pitchFamily="34" charset="0"/>
              </a:rPr>
              <a:t>('2d');</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ctx.fillStyle</a:t>
            </a:r>
            <a:r>
              <a:rPr lang="en-US" altLang="zh-CN" sz="1800" dirty="0">
                <a:solidFill>
                  <a:srgbClr val="800000"/>
                </a:solidFill>
                <a:latin typeface="Verdana" panose="020B0604030504040204" pitchFamily="34" charset="0"/>
              </a:rPr>
              <a:t>="blue";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ctx.font</a:t>
            </a:r>
            <a:r>
              <a:rPr lang="en-US" altLang="zh-CN" sz="1800" dirty="0">
                <a:solidFill>
                  <a:srgbClr val="800000"/>
                </a:solidFill>
                <a:latin typeface="Verdana" panose="020B0604030504040204" pitchFamily="34" charset="0"/>
              </a:rPr>
              <a:t>="48pt Helvetica";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ctx.fillText</a:t>
            </a:r>
            <a:r>
              <a:rPr lang="en-US" altLang="zh-CN" sz="1800" dirty="0">
                <a:solidFill>
                  <a:srgbClr val="800000"/>
                </a:solidFill>
                <a:latin typeface="Verdana" panose="020B0604030504040204" pitchFamily="34" charset="0"/>
              </a:rPr>
              <a:t>("Hello, HTML 5!", 0, 100);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ctx.setTransform</a:t>
            </a:r>
            <a:r>
              <a:rPr lang="en-US" altLang="zh-CN" sz="1800" dirty="0">
                <a:solidFill>
                  <a:srgbClr val="800000"/>
                </a:solidFill>
                <a:latin typeface="Verdana" panose="020B0604030504040204" pitchFamily="34" charset="0"/>
              </a:rPr>
              <a:t>(1,0,0,-1,0,2);   </a:t>
            </a:r>
          </a:p>
          <a:p>
            <a:pPr>
              <a:lnSpc>
                <a:spcPct val="100000"/>
              </a:lnSpc>
              <a:buNone/>
            </a:pPr>
            <a:r>
              <a:rPr lang="en-US" altLang="zh-CN" sz="1800" dirty="0">
                <a:solidFill>
                  <a:srgbClr val="800000"/>
                </a:solidFill>
                <a:latin typeface="Verdana" panose="020B0604030504040204" pitchFamily="34" charset="0"/>
              </a:rPr>
              <a:t>     // </a:t>
            </a:r>
            <a:r>
              <a:rPr lang="zh-CN" altLang="en-US" sz="1800" dirty="0">
                <a:solidFill>
                  <a:srgbClr val="800000"/>
                </a:solidFill>
                <a:latin typeface="Verdana" panose="020B0604030504040204" pitchFamily="34" charset="0"/>
              </a:rPr>
              <a:t>对角线上的渐变</a:t>
            </a:r>
          </a:p>
          <a:p>
            <a:pPr>
              <a:lnSpc>
                <a:spcPct val="100000"/>
              </a:lnSpc>
              <a:buNone/>
            </a:pPr>
            <a:r>
              <a:rPr lang="zh-CN" altLang="en-US"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var</a:t>
            </a: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t>
            </a:r>
            <a:r>
              <a:rPr lang="en-US" altLang="zh-CN" sz="1800" dirty="0">
                <a:solidFill>
                  <a:srgbClr val="800000"/>
                </a:solidFill>
                <a:latin typeface="Verdana" panose="020B0604030504040204" pitchFamily="34" charset="0"/>
              </a:rPr>
              <a:t> = </a:t>
            </a:r>
            <a:r>
              <a:rPr lang="en-US" altLang="zh-CN" sz="1800" dirty="0" err="1">
                <a:solidFill>
                  <a:srgbClr val="800000"/>
                </a:solidFill>
                <a:latin typeface="Verdana" panose="020B0604030504040204" pitchFamily="34" charset="0"/>
              </a:rPr>
              <a:t>ctx.createLinearGradient</a:t>
            </a:r>
            <a:r>
              <a:rPr lang="en-US" altLang="zh-CN" sz="1800" dirty="0">
                <a:solidFill>
                  <a:srgbClr val="800000"/>
                </a:solidFill>
                <a:latin typeface="Verdana" panose="020B0604030504040204" pitchFamily="34" charset="0"/>
              </a:rPr>
              <a:t>(0,-10, 0,-200);</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Colordiagonal.addColorStop</a:t>
            </a:r>
            <a:r>
              <a:rPr lang="en-US" altLang="zh-CN" sz="1800" dirty="0">
                <a:solidFill>
                  <a:srgbClr val="800000"/>
                </a:solidFill>
                <a:latin typeface="Verdana" panose="020B0604030504040204" pitchFamily="34" charset="0"/>
              </a:rPr>
              <a:t>(0, "blue");</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Colordiagonal.addColorStop</a:t>
            </a:r>
            <a:r>
              <a:rPr lang="en-US" altLang="zh-CN" sz="1800" dirty="0">
                <a:solidFill>
                  <a:srgbClr val="800000"/>
                </a:solidFill>
                <a:latin typeface="Verdana" panose="020B0604030504040204" pitchFamily="34" charset="0"/>
              </a:rPr>
              <a:t>(1, "white");</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ctx.fillStyle</a:t>
            </a:r>
            <a:r>
              <a:rPr lang="en-US" altLang="zh-CN" sz="1800" dirty="0">
                <a:solidFill>
                  <a:srgbClr val="800000"/>
                </a:solidFill>
                <a:latin typeface="Verdana" panose="020B0604030504040204" pitchFamily="34" charset="0"/>
              </a:rPr>
              <a:t> = </a:t>
            </a:r>
            <a:r>
              <a:rPr lang="en-US" altLang="zh-CN" sz="1800" dirty="0" err="1">
                <a:solidFill>
                  <a:srgbClr val="800000"/>
                </a:solidFill>
                <a:latin typeface="Verdana" panose="020B0604030504040204" pitchFamily="34" charset="0"/>
              </a:rPr>
              <a:t>Colordiagonal</a:t>
            </a:r>
            <a:r>
              <a:rPr lang="en-US" altLang="zh-CN" sz="1800" dirty="0">
                <a:solidFill>
                  <a:srgbClr val="800000"/>
                </a:solidFill>
                <a:latin typeface="Verdana" panose="020B0604030504040204" pitchFamily="34" charset="0"/>
              </a:rPr>
              <a:t>;   </a:t>
            </a:r>
          </a:p>
          <a:p>
            <a:pPr>
              <a:lnSpc>
                <a:spcPct val="100000"/>
              </a:lnSpc>
              <a:buNone/>
            </a:pPr>
            <a:r>
              <a:rPr lang="en-US" altLang="zh-CN" sz="1800" dirty="0">
                <a:solidFill>
                  <a:srgbClr val="800000"/>
                </a:solidFill>
                <a:latin typeface="Verdana" panose="020B0604030504040204" pitchFamily="34" charset="0"/>
              </a:rPr>
              <a:t>  </a:t>
            </a:r>
            <a:r>
              <a:rPr lang="en-US" altLang="zh-CN" sz="1800" dirty="0" err="1">
                <a:solidFill>
                  <a:srgbClr val="800000"/>
                </a:solidFill>
                <a:latin typeface="Verdana" panose="020B0604030504040204" pitchFamily="34" charset="0"/>
              </a:rPr>
              <a:t>ctx.fillText</a:t>
            </a:r>
            <a:r>
              <a:rPr lang="en-US" altLang="zh-CN" sz="1800" dirty="0">
                <a:solidFill>
                  <a:srgbClr val="800000"/>
                </a:solidFill>
                <a:latin typeface="Verdana" panose="020B0604030504040204" pitchFamily="34" charset="0"/>
              </a:rPr>
              <a:t>("Hello, HTML 5!", 0, -100)</a:t>
            </a:r>
          </a:p>
          <a:p>
            <a:pPr>
              <a:lnSpc>
                <a:spcPct val="100000"/>
              </a:lnSpc>
              <a:buNone/>
            </a:pPr>
            <a:r>
              <a:rPr lang="en-US" altLang="zh-CN" sz="1800" dirty="0">
                <a:solidFill>
                  <a:srgbClr val="800000"/>
                </a:solidFill>
                <a:latin typeface="Verdana" panose="020B0604030504040204" pitchFamily="34" charset="0"/>
              </a:rPr>
              <a:t>}    </a:t>
            </a:r>
          </a:p>
          <a:p>
            <a:pPr>
              <a:lnSpc>
                <a:spcPct val="100000"/>
              </a:lnSpc>
              <a:buNone/>
            </a:pPr>
            <a:r>
              <a:rPr lang="en-US" altLang="zh-CN" sz="1800" dirty="0" err="1">
                <a:solidFill>
                  <a:srgbClr val="800000"/>
                </a:solidFill>
                <a:latin typeface="Verdana" panose="020B0604030504040204" pitchFamily="34" charset="0"/>
              </a:rPr>
              <a:t>window.addEventListener</a:t>
            </a:r>
            <a:r>
              <a:rPr lang="en-US" altLang="zh-CN" sz="1800" dirty="0">
                <a:solidFill>
                  <a:srgbClr val="800000"/>
                </a:solidFill>
                <a:latin typeface="Verdana" panose="020B0604030504040204" pitchFamily="34" charset="0"/>
              </a:rPr>
              <a:t>("load", draw, true);</a:t>
            </a:r>
          </a:p>
          <a:p>
            <a:pPr>
              <a:lnSpc>
                <a:spcPct val="100000"/>
              </a:lnSpc>
              <a:buNone/>
            </a:pPr>
            <a:r>
              <a:rPr lang="en-US" altLang="zh-CN" sz="1800" dirty="0">
                <a:solidFill>
                  <a:srgbClr val="800000"/>
                </a:solidFill>
                <a:latin typeface="Verdana" panose="020B0604030504040204" pitchFamily="34" charset="0"/>
              </a:rPr>
              <a:t>&lt;/script&gt;</a:t>
            </a:r>
            <a:endParaRPr lang="zh-CN" altLang="en-US" sz="1800" dirty="0">
              <a:solidFill>
                <a:srgbClr val="800000"/>
              </a:solidFill>
              <a:latin typeface="Verdana" panose="020B0604030504040204" pitchFamily="34" charset="0"/>
            </a:endParaRPr>
          </a:p>
          <a:p>
            <a:pPr>
              <a:lnSpc>
                <a:spcPct val="100000"/>
              </a:lnSpc>
            </a:pPr>
            <a:endParaRPr lang="zh-CN" altLang="en-US" sz="1800" dirty="0"/>
          </a:p>
        </p:txBody>
      </p:sp>
      <p:sp>
        <p:nvSpPr>
          <p:cNvPr id="3" name="标题 2"/>
          <p:cNvSpPr>
            <a:spLocks noGrp="1"/>
          </p:cNvSpPr>
          <p:nvPr>
            <p:ph type="title"/>
          </p:nvPr>
        </p:nvSpPr>
        <p:spPr/>
        <p:txBody>
          <a:bodyPr/>
          <a:lstStyle/>
          <a:p>
            <a:r>
              <a:rPr lang="en-US" altLang="zh-CN" dirty="0">
                <a:latin typeface="+mj-ea"/>
              </a:rPr>
              <a:t>7.5.6 </a:t>
            </a:r>
            <a:r>
              <a:rPr lang="zh-CN" altLang="zh-CN" dirty="0">
                <a:latin typeface="+mj-ea"/>
              </a:rPr>
              <a:t>绘制文本</a:t>
            </a:r>
            <a:endParaRPr lang="zh-CN" altLang="en-US" dirty="0"/>
          </a:p>
        </p:txBody>
      </p:sp>
    </p:spTree>
    <p:extLst>
      <p:ext uri="{BB962C8B-B14F-4D97-AF65-F5344CB8AC3E}">
        <p14:creationId xmlns:p14="http://schemas.microsoft.com/office/powerpoint/2010/main" val="4061351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69" y="228601"/>
            <a:ext cx="8810627" cy="4640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
        <p:nvSpPr>
          <p:cNvPr id="30723" name="Rectangle 5"/>
          <p:cNvSpPr>
            <a:spLocks noGrp="1" noChangeArrowheads="1"/>
          </p:cNvSpPr>
          <p:nvPr>
            <p:ph type="body" idx="1"/>
          </p:nvPr>
        </p:nvSpPr>
        <p:spPr>
          <a:xfrm>
            <a:off x="1232917" y="836712"/>
            <a:ext cx="9324529" cy="4708525"/>
          </a:xfrm>
        </p:spPr>
        <p:txBody>
          <a:bodyPr/>
          <a:lstStyle/>
          <a:p>
            <a:r>
              <a:rPr lang="zh-CN" altLang="zh-CN" dirty="0">
                <a:latin typeface="+mn-ea"/>
              </a:rPr>
              <a:t>动画是由帧组成的，逐帧动画包含每一帧的图像或图像描述。</a:t>
            </a:r>
            <a:endParaRPr lang="en-US" altLang="zh-CN" dirty="0">
              <a:latin typeface="+mn-ea"/>
            </a:endParaRPr>
          </a:p>
          <a:p>
            <a:r>
              <a:rPr lang="en-US" altLang="zh-CN" dirty="0">
                <a:latin typeface="+mn-ea"/>
              </a:rPr>
              <a:t>Canvas</a:t>
            </a:r>
            <a:r>
              <a:rPr lang="zh-CN" altLang="zh-CN" dirty="0">
                <a:latin typeface="+mn-ea"/>
              </a:rPr>
              <a:t>本质上是静态位图，一旦绘制完成画面本身并不会变化，如果要在</a:t>
            </a:r>
            <a:r>
              <a:rPr lang="en-US" altLang="zh-CN" dirty="0">
                <a:latin typeface="+mn-ea"/>
              </a:rPr>
              <a:t>Canvas</a:t>
            </a:r>
            <a:r>
              <a:rPr lang="zh-CN" altLang="zh-CN" dirty="0">
                <a:latin typeface="+mn-ea"/>
              </a:rPr>
              <a:t>中实现动画，需要在每一帧重新绘制</a:t>
            </a:r>
            <a:r>
              <a:rPr lang="en-US" altLang="zh-CN" dirty="0">
                <a:latin typeface="+mn-ea"/>
              </a:rPr>
              <a:t>Canvas</a:t>
            </a:r>
            <a:r>
              <a:rPr lang="zh-CN" altLang="zh-CN" dirty="0">
                <a:latin typeface="+mn-ea"/>
              </a:rPr>
              <a:t>全部或部分，而帧需要调用</a:t>
            </a:r>
            <a:r>
              <a:rPr lang="en-US" altLang="zh-CN" dirty="0">
                <a:latin typeface="+mn-ea"/>
              </a:rPr>
              <a:t>JavaScript </a:t>
            </a:r>
            <a:r>
              <a:rPr lang="zh-CN" altLang="zh-CN" dirty="0">
                <a:latin typeface="+mn-ea"/>
              </a:rPr>
              <a:t>中与时间事件相关的方法实现。</a:t>
            </a:r>
            <a:endParaRPr lang="en-US" altLang="zh-CN" dirty="0">
              <a:latin typeface="+mn-ea"/>
            </a:endParaRPr>
          </a:p>
          <a:p>
            <a:r>
              <a:rPr lang="en-US" altLang="zh-CN" dirty="0">
                <a:latin typeface="+mn-ea"/>
              </a:rPr>
              <a:t>JavaScript </a:t>
            </a:r>
            <a:r>
              <a:rPr lang="zh-CN" altLang="zh-CN" dirty="0">
                <a:latin typeface="+mn-ea"/>
              </a:rPr>
              <a:t>中与时间事件相关的方法有三</a:t>
            </a:r>
            <a:r>
              <a:rPr lang="zh-CN" altLang="zh-CN" dirty="0" smtClean="0">
                <a:latin typeface="+mn-ea"/>
              </a:rPr>
              <a:t>个</a:t>
            </a:r>
            <a:endParaRPr lang="en-US" altLang="zh-CN" dirty="0" smtClean="0">
              <a:latin typeface="+mn-ea"/>
            </a:endParaRPr>
          </a:p>
          <a:p>
            <a:r>
              <a:rPr lang="en-US" altLang="zh-CN" dirty="0" err="1">
                <a:solidFill>
                  <a:srgbClr val="FF0000"/>
                </a:solidFill>
                <a:latin typeface="+mn-ea"/>
              </a:rPr>
              <a:t>window.setInterval</a:t>
            </a:r>
            <a:r>
              <a:rPr lang="en-US" altLang="zh-CN" dirty="0">
                <a:solidFill>
                  <a:srgbClr val="FF0000"/>
                </a:solidFill>
                <a:latin typeface="+mn-ea"/>
              </a:rPr>
              <a:t> (</a:t>
            </a:r>
            <a:r>
              <a:rPr lang="en-US" altLang="zh-CN" dirty="0" err="1">
                <a:solidFill>
                  <a:srgbClr val="FF0000"/>
                </a:solidFill>
                <a:latin typeface="+mn-ea"/>
              </a:rPr>
              <a:t>code,millisec</a:t>
            </a:r>
            <a:r>
              <a:rPr lang="en-US" altLang="zh-CN" dirty="0">
                <a:solidFill>
                  <a:srgbClr val="FF0000"/>
                </a:solidFill>
                <a:latin typeface="+mn-ea"/>
              </a:rPr>
              <a:t> </a:t>
            </a:r>
            <a:r>
              <a:rPr lang="en-US" altLang="zh-CN" dirty="0" smtClean="0">
                <a:solidFill>
                  <a:srgbClr val="FF0000"/>
                </a:solidFill>
                <a:latin typeface="+mn-ea"/>
              </a:rPr>
              <a:t>)</a:t>
            </a:r>
          </a:p>
          <a:p>
            <a:r>
              <a:rPr lang="en-US" altLang="zh-CN" dirty="0" err="1">
                <a:solidFill>
                  <a:srgbClr val="FF0000"/>
                </a:solidFill>
                <a:latin typeface="+mn-ea"/>
              </a:rPr>
              <a:t>window.setTimeOut</a:t>
            </a:r>
            <a:r>
              <a:rPr lang="en-US" altLang="zh-CN" dirty="0">
                <a:solidFill>
                  <a:srgbClr val="FF0000"/>
                </a:solidFill>
                <a:latin typeface="+mn-ea"/>
              </a:rPr>
              <a:t>(</a:t>
            </a:r>
            <a:r>
              <a:rPr lang="en-US" altLang="zh-CN" dirty="0" err="1">
                <a:solidFill>
                  <a:srgbClr val="FF0000"/>
                </a:solidFill>
                <a:latin typeface="+mn-ea"/>
              </a:rPr>
              <a:t>code,millisec</a:t>
            </a:r>
            <a:r>
              <a:rPr lang="en-US" altLang="zh-CN" dirty="0" smtClean="0">
                <a:solidFill>
                  <a:srgbClr val="FF0000"/>
                </a:solidFill>
                <a:latin typeface="+mn-ea"/>
              </a:rPr>
              <a:t>)</a:t>
            </a:r>
          </a:p>
          <a:p>
            <a:r>
              <a:rPr lang="en-US" altLang="zh-CN" dirty="0" err="1">
                <a:solidFill>
                  <a:srgbClr val="FF0000"/>
                </a:solidFill>
                <a:latin typeface="+mn-ea"/>
              </a:rPr>
              <a:t>window.requestAnimationFrame</a:t>
            </a:r>
            <a:r>
              <a:rPr lang="en-US" altLang="zh-CN" dirty="0">
                <a:solidFill>
                  <a:srgbClr val="FF0000"/>
                </a:solidFill>
                <a:latin typeface="+mn-ea"/>
              </a:rPr>
              <a:t>(code[,element])</a:t>
            </a:r>
            <a:endParaRPr lang="en-US" altLang="zh-CN" dirty="0">
              <a:latin typeface="+mn-ea"/>
            </a:endParaRPr>
          </a:p>
          <a:p>
            <a:endParaRPr lang="en-US" altLang="zh-CN" dirty="0" smtClean="0">
              <a:latin typeface="+mn-ea"/>
            </a:endParaRPr>
          </a:p>
        </p:txBody>
      </p:sp>
    </p:spTree>
    <p:extLst>
      <p:ext uri="{BB962C8B-B14F-4D97-AF65-F5344CB8AC3E}">
        <p14:creationId xmlns:p14="http://schemas.microsoft.com/office/powerpoint/2010/main" val="1264951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417862" y="228600"/>
            <a:ext cx="8882634"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a:solidFill>
                  <a:srgbClr val="F8F8F8"/>
                </a:solidFill>
                <a:latin typeface="微软雅黑"/>
                <a:ea typeface="微软雅黑"/>
                <a:cs typeface="+mn-cs"/>
              </a:rPr>
              <a:t>7.2 Canvas</a:t>
            </a:r>
            <a:r>
              <a:rPr lang="zh-CN" altLang="zh-CN" kern="1200">
                <a:solidFill>
                  <a:srgbClr val="F8F8F8"/>
                </a:solidFill>
                <a:latin typeface="微软雅黑"/>
                <a:ea typeface="微软雅黑"/>
                <a:cs typeface="+mn-cs"/>
              </a:rPr>
              <a:t>的坐标系统</a:t>
            </a:r>
          </a:p>
        </p:txBody>
      </p:sp>
      <p:sp>
        <p:nvSpPr>
          <p:cNvPr id="33797" name="Rectangle 5"/>
          <p:cNvSpPr>
            <a:spLocks noGrp="1" noChangeArrowheads="1"/>
          </p:cNvSpPr>
          <p:nvPr>
            <p:ph type="body" idx="1"/>
          </p:nvPr>
        </p:nvSpPr>
        <p:spPr>
          <a:xfrm>
            <a:off x="1417862" y="981076"/>
            <a:ext cx="9252519" cy="2898775"/>
          </a:xfrm>
        </p:spPr>
        <p:txBody>
          <a:bodyPr/>
          <a:lstStyle/>
          <a:p>
            <a:pPr>
              <a:defRPr/>
            </a:pPr>
            <a:r>
              <a:rPr lang="en-US" altLang="zh-CN" dirty="0" smtClean="0">
                <a:effectLst/>
                <a:latin typeface="+mn-ea"/>
              </a:rPr>
              <a:t>Canvas</a:t>
            </a:r>
            <a:r>
              <a:rPr lang="zh-CN" altLang="zh-CN" dirty="0" smtClean="0">
                <a:effectLst/>
                <a:latin typeface="+mn-ea"/>
              </a:rPr>
              <a:t>画布作为图形容器，在页面中表现为一个矩形区域，其</a:t>
            </a:r>
            <a:r>
              <a:rPr lang="en-US" altLang="zh-CN" dirty="0" smtClean="0">
                <a:effectLst/>
                <a:latin typeface="+mn-ea"/>
              </a:rPr>
              <a:t>2d</a:t>
            </a:r>
            <a:r>
              <a:rPr lang="zh-CN" altLang="zh-CN" dirty="0" smtClean="0">
                <a:effectLst/>
                <a:latin typeface="+mn-ea"/>
              </a:rPr>
              <a:t>环境的坐标系统延续</a:t>
            </a:r>
            <a:r>
              <a:rPr lang="en-US" altLang="zh-CN" dirty="0" smtClean="0">
                <a:effectLst/>
                <a:latin typeface="+mn-ea"/>
              </a:rPr>
              <a:t>web</a:t>
            </a:r>
            <a:r>
              <a:rPr lang="zh-CN" altLang="zh-CN" dirty="0" smtClean="0">
                <a:effectLst/>
                <a:latin typeface="+mn-ea"/>
              </a:rPr>
              <a:t>页面的坐标系统</a:t>
            </a:r>
            <a:r>
              <a:rPr lang="zh-CN" altLang="en-US" dirty="0" smtClean="0">
                <a:effectLst/>
                <a:latin typeface="+mn-ea"/>
              </a:rPr>
              <a:t>。</a:t>
            </a:r>
            <a:endParaRPr lang="en-US" altLang="zh-CN" dirty="0" smtClean="0">
              <a:effectLst/>
              <a:latin typeface="+mn-ea"/>
            </a:endParaRPr>
          </a:p>
          <a:p>
            <a:pPr>
              <a:defRPr/>
            </a:pPr>
            <a:r>
              <a:rPr lang="en-US" altLang="zh-CN" dirty="0" smtClean="0">
                <a:effectLst/>
                <a:latin typeface="+mn-ea"/>
              </a:rPr>
              <a:t>Canvas</a:t>
            </a:r>
            <a:r>
              <a:rPr lang="zh-CN" altLang="zh-CN" dirty="0" smtClean="0">
                <a:effectLst/>
                <a:latin typeface="+mn-ea"/>
              </a:rPr>
              <a:t>画布默认坐标原点（</a:t>
            </a:r>
            <a:r>
              <a:rPr lang="en-US" altLang="zh-CN" dirty="0" smtClean="0">
                <a:effectLst/>
                <a:latin typeface="+mn-ea"/>
              </a:rPr>
              <a:t>0</a:t>
            </a:r>
            <a:r>
              <a:rPr lang="zh-CN" altLang="zh-CN" dirty="0" smtClean="0">
                <a:effectLst/>
                <a:latin typeface="+mn-ea"/>
              </a:rPr>
              <a:t>，</a:t>
            </a:r>
            <a:r>
              <a:rPr lang="en-US" altLang="zh-CN" dirty="0" smtClean="0">
                <a:effectLst/>
                <a:latin typeface="+mn-ea"/>
              </a:rPr>
              <a:t>0</a:t>
            </a:r>
            <a:r>
              <a:rPr lang="zh-CN" altLang="zh-CN" dirty="0" smtClean="0">
                <a:effectLst/>
                <a:latin typeface="+mn-ea"/>
              </a:rPr>
              <a:t>）在画布左上角，向右为</a:t>
            </a:r>
            <a:r>
              <a:rPr lang="en-US" altLang="zh-CN" dirty="0" smtClean="0">
                <a:effectLst/>
                <a:latin typeface="+mn-ea"/>
              </a:rPr>
              <a:t>x</a:t>
            </a:r>
            <a:r>
              <a:rPr lang="zh-CN" altLang="zh-CN" dirty="0" smtClean="0">
                <a:effectLst/>
                <a:latin typeface="+mn-ea"/>
              </a:rPr>
              <a:t>轴正向，向下为</a:t>
            </a:r>
            <a:r>
              <a:rPr lang="en-US" altLang="zh-CN" dirty="0" smtClean="0">
                <a:effectLst/>
                <a:latin typeface="+mn-ea"/>
              </a:rPr>
              <a:t>y</a:t>
            </a:r>
            <a:r>
              <a:rPr lang="zh-CN" altLang="zh-CN" dirty="0" smtClean="0">
                <a:effectLst/>
                <a:latin typeface="+mn-ea"/>
              </a:rPr>
              <a:t>轴正向。</a:t>
            </a:r>
          </a:p>
          <a:p>
            <a:pPr>
              <a:defRPr/>
            </a:pPr>
            <a:r>
              <a:rPr lang="en-US" altLang="zh-CN" dirty="0" smtClean="0">
                <a:effectLst/>
                <a:latin typeface="+mn-ea"/>
              </a:rPr>
              <a:t>Canvas</a:t>
            </a:r>
            <a:r>
              <a:rPr lang="zh-CN" altLang="zh-CN" dirty="0" smtClean="0">
                <a:effectLst/>
                <a:latin typeface="+mn-ea"/>
              </a:rPr>
              <a:t>中除了坐标系统外，还经常使用到角度度量。</a:t>
            </a:r>
            <a:endParaRPr lang="en-US" altLang="zh-CN" dirty="0" smtClean="0">
              <a:effectLst/>
              <a:latin typeface="+mn-ea"/>
            </a:endParaRPr>
          </a:p>
          <a:p>
            <a:pPr>
              <a:defRPr/>
            </a:pPr>
            <a:r>
              <a:rPr lang="en-US" altLang="zh-CN" dirty="0" smtClean="0">
                <a:effectLst/>
                <a:latin typeface="+mn-ea"/>
              </a:rPr>
              <a:t>Canvas</a:t>
            </a:r>
            <a:r>
              <a:rPr lang="zh-CN" altLang="zh-CN" dirty="0" smtClean="0">
                <a:effectLst/>
                <a:latin typeface="+mn-ea"/>
              </a:rPr>
              <a:t>中默认</a:t>
            </a:r>
            <a:r>
              <a:rPr lang="en-US" altLang="zh-CN" dirty="0" smtClean="0">
                <a:effectLst/>
                <a:latin typeface="+mn-ea"/>
              </a:rPr>
              <a:t>x</a:t>
            </a:r>
            <a:r>
              <a:rPr lang="zh-CN" altLang="zh-CN" dirty="0" smtClean="0">
                <a:effectLst/>
                <a:latin typeface="+mn-ea"/>
              </a:rPr>
              <a:t>轴正向为</a:t>
            </a:r>
            <a:r>
              <a:rPr lang="en-US" altLang="zh-CN" dirty="0" smtClean="0">
                <a:effectLst/>
                <a:latin typeface="+mn-ea"/>
              </a:rPr>
              <a:t>0</a:t>
            </a:r>
            <a:r>
              <a:rPr lang="zh-CN" altLang="zh-CN" dirty="0" smtClean="0">
                <a:effectLst/>
                <a:latin typeface="+mn-ea"/>
              </a:rPr>
              <a:t>度，顺时针的角度为正值，逆时针的角度为负值。</a:t>
            </a:r>
            <a:endParaRPr kumimoji="1" lang="zh-CN" altLang="en-US" dirty="0" smtClean="0">
              <a:latin typeface="+mn-ea"/>
            </a:endParaRP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077" y="3212976"/>
            <a:ext cx="4017591" cy="285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751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51868" y="1052736"/>
            <a:ext cx="10081120" cy="5112568"/>
          </a:xfrm>
        </p:spPr>
        <p:txBody>
          <a:bodyPr/>
          <a:lstStyle/>
          <a:p>
            <a:pPr>
              <a:buFont typeface="Franklin Gothic Medium" panose="020B0603020102020204" pitchFamily="34" charset="0"/>
              <a:buAutoNum type="arabicPeriod"/>
            </a:pPr>
            <a:r>
              <a:rPr lang="zh-CN" altLang="zh-CN" dirty="0">
                <a:solidFill>
                  <a:srgbClr val="FF0000"/>
                </a:solidFill>
                <a:latin typeface="+mn-ea"/>
              </a:rPr>
              <a:t>触发器</a:t>
            </a:r>
            <a:r>
              <a:rPr lang="en-US" altLang="zh-CN" dirty="0" err="1">
                <a:solidFill>
                  <a:srgbClr val="FF0000"/>
                </a:solidFill>
                <a:latin typeface="+mn-ea"/>
              </a:rPr>
              <a:t>window.setInterval</a:t>
            </a:r>
            <a:r>
              <a:rPr lang="en-US" altLang="zh-CN" dirty="0">
                <a:solidFill>
                  <a:srgbClr val="FF0000"/>
                </a:solidFill>
                <a:latin typeface="+mn-ea"/>
              </a:rPr>
              <a:t> (</a:t>
            </a:r>
            <a:r>
              <a:rPr lang="en-US" altLang="zh-CN" dirty="0" err="1">
                <a:solidFill>
                  <a:srgbClr val="FF0000"/>
                </a:solidFill>
                <a:latin typeface="+mn-ea"/>
              </a:rPr>
              <a:t>code,millisec</a:t>
            </a:r>
            <a:r>
              <a:rPr lang="en-US" altLang="zh-CN" dirty="0">
                <a:solidFill>
                  <a:srgbClr val="FF0000"/>
                </a:solidFill>
                <a:latin typeface="+mn-ea"/>
              </a:rPr>
              <a:t> )</a:t>
            </a:r>
            <a:r>
              <a:rPr lang="zh-CN" altLang="zh-CN" dirty="0">
                <a:latin typeface="+mn-ea"/>
              </a:rPr>
              <a:t>，功能是每个时间间隔</a:t>
            </a:r>
            <a:r>
              <a:rPr lang="en-US" altLang="zh-CN" dirty="0" err="1">
                <a:latin typeface="+mn-ea"/>
              </a:rPr>
              <a:t>millisec</a:t>
            </a:r>
            <a:r>
              <a:rPr lang="zh-CN" altLang="zh-CN" dirty="0">
                <a:latin typeface="+mn-ea"/>
              </a:rPr>
              <a:t>会触发函数</a:t>
            </a:r>
            <a:r>
              <a:rPr lang="en-US" altLang="zh-CN" dirty="0">
                <a:latin typeface="+mn-ea"/>
              </a:rPr>
              <a:t>code</a:t>
            </a:r>
            <a:r>
              <a:rPr lang="zh-CN" altLang="zh-CN" dirty="0">
                <a:latin typeface="+mn-ea"/>
              </a:rPr>
              <a:t>的执行，可以无限次触发。时间间隔以毫秒为单位，也就是说需要设置时间间隔为</a:t>
            </a:r>
            <a:r>
              <a:rPr lang="en-US" altLang="zh-CN" dirty="0">
                <a:latin typeface="+mn-ea"/>
              </a:rPr>
              <a:t>1</a:t>
            </a:r>
            <a:r>
              <a:rPr lang="zh-CN" altLang="zh-CN" dirty="0">
                <a:latin typeface="+mn-ea"/>
              </a:rPr>
              <a:t>秒时，时间间隔应该为</a:t>
            </a:r>
            <a:r>
              <a:rPr lang="en-US" altLang="zh-CN" dirty="0">
                <a:latin typeface="+mn-ea"/>
              </a:rPr>
              <a:t>1000</a:t>
            </a:r>
            <a:r>
              <a:rPr lang="zh-CN" altLang="zh-CN" dirty="0">
                <a:latin typeface="+mn-ea"/>
              </a:rPr>
              <a:t>而不是</a:t>
            </a:r>
            <a:r>
              <a:rPr lang="en-US" altLang="zh-CN" dirty="0">
                <a:latin typeface="+mn-ea"/>
              </a:rPr>
              <a:t>1</a:t>
            </a:r>
            <a:r>
              <a:rPr lang="zh-CN" altLang="zh-CN" dirty="0">
                <a:latin typeface="+mn-ea"/>
              </a:rPr>
              <a:t>。 </a:t>
            </a:r>
          </a:p>
          <a:p>
            <a:pPr>
              <a:buFont typeface="Franklin Gothic Medium" panose="020B0603020102020204" pitchFamily="34" charset="0"/>
              <a:buAutoNum type="arabicPeriod"/>
            </a:pPr>
            <a:r>
              <a:rPr lang="zh-CN" altLang="zh-CN" dirty="0">
                <a:solidFill>
                  <a:srgbClr val="FF0000"/>
                </a:solidFill>
                <a:latin typeface="+mn-ea"/>
              </a:rPr>
              <a:t>定时器</a:t>
            </a:r>
            <a:r>
              <a:rPr lang="en-US" altLang="zh-CN" dirty="0" err="1">
                <a:solidFill>
                  <a:srgbClr val="FF0000"/>
                </a:solidFill>
                <a:latin typeface="+mn-ea"/>
              </a:rPr>
              <a:t>window.setTimeOut</a:t>
            </a:r>
            <a:r>
              <a:rPr lang="en-US" altLang="zh-CN" dirty="0">
                <a:solidFill>
                  <a:srgbClr val="FF0000"/>
                </a:solidFill>
                <a:latin typeface="+mn-ea"/>
              </a:rPr>
              <a:t>(</a:t>
            </a:r>
            <a:r>
              <a:rPr lang="en-US" altLang="zh-CN" dirty="0" err="1">
                <a:solidFill>
                  <a:srgbClr val="FF0000"/>
                </a:solidFill>
                <a:latin typeface="+mn-ea"/>
              </a:rPr>
              <a:t>code,millisec</a:t>
            </a:r>
            <a:r>
              <a:rPr lang="en-US" altLang="zh-CN" dirty="0">
                <a:solidFill>
                  <a:srgbClr val="FF0000"/>
                </a:solidFill>
                <a:latin typeface="+mn-ea"/>
              </a:rPr>
              <a:t>)</a:t>
            </a:r>
            <a:r>
              <a:rPr lang="zh-CN" altLang="zh-CN" dirty="0">
                <a:latin typeface="+mn-ea"/>
              </a:rPr>
              <a:t>，功能与参数</a:t>
            </a:r>
            <a:r>
              <a:rPr lang="en-US" altLang="zh-CN" dirty="0" err="1">
                <a:latin typeface="+mn-ea"/>
              </a:rPr>
              <a:t>setInterval</a:t>
            </a:r>
            <a:r>
              <a:rPr lang="en-US" altLang="zh-CN" dirty="0">
                <a:latin typeface="+mn-ea"/>
              </a:rPr>
              <a:t>()</a:t>
            </a:r>
            <a:r>
              <a:rPr lang="zh-CN" altLang="zh-CN" dirty="0">
                <a:latin typeface="+mn-ea"/>
              </a:rPr>
              <a:t>相同，不同点在于</a:t>
            </a:r>
            <a:r>
              <a:rPr lang="en-US" altLang="zh-CN" dirty="0" err="1">
                <a:latin typeface="+mn-ea"/>
              </a:rPr>
              <a:t>setInterval</a:t>
            </a:r>
            <a:r>
              <a:rPr lang="en-US" altLang="zh-CN" dirty="0">
                <a:latin typeface="+mn-ea"/>
              </a:rPr>
              <a:t>()</a:t>
            </a:r>
            <a:r>
              <a:rPr lang="zh-CN" altLang="zh-CN" dirty="0">
                <a:latin typeface="+mn-ea"/>
              </a:rPr>
              <a:t>无限次触发，而</a:t>
            </a:r>
            <a:r>
              <a:rPr lang="en-US" altLang="zh-CN" dirty="0" err="1">
                <a:latin typeface="+mn-ea"/>
              </a:rPr>
              <a:t>setTimeOut</a:t>
            </a:r>
            <a:r>
              <a:rPr lang="en-US" altLang="zh-CN" dirty="0">
                <a:latin typeface="+mn-ea"/>
              </a:rPr>
              <a:t>()</a:t>
            </a:r>
            <a:r>
              <a:rPr lang="zh-CN" altLang="zh-CN" dirty="0">
                <a:latin typeface="+mn-ea"/>
              </a:rPr>
              <a:t>只触发一次。</a:t>
            </a:r>
          </a:p>
          <a:p>
            <a:pPr>
              <a:buFont typeface="Franklin Gothic Medium" panose="020B0603020102020204" pitchFamily="34" charset="0"/>
              <a:buAutoNum type="arabicPeriod"/>
            </a:pPr>
            <a:r>
              <a:rPr lang="en-US" altLang="zh-CN" dirty="0" err="1">
                <a:solidFill>
                  <a:srgbClr val="FF0000"/>
                </a:solidFill>
                <a:latin typeface="+mn-ea"/>
              </a:rPr>
              <a:t>window.requestAnimationFrame</a:t>
            </a:r>
            <a:r>
              <a:rPr lang="en-US" altLang="zh-CN" dirty="0">
                <a:solidFill>
                  <a:srgbClr val="FF0000"/>
                </a:solidFill>
                <a:latin typeface="+mn-ea"/>
              </a:rPr>
              <a:t>(code[,element])</a:t>
            </a:r>
            <a:r>
              <a:rPr lang="en-US" altLang="zh-CN" dirty="0">
                <a:latin typeface="+mn-ea"/>
              </a:rPr>
              <a:t> </a:t>
            </a:r>
            <a:r>
              <a:rPr lang="zh-CN" altLang="zh-CN" dirty="0">
                <a:latin typeface="+mn-ea"/>
              </a:rPr>
              <a:t>是专门针对动画开发者的一个</a:t>
            </a:r>
            <a:r>
              <a:rPr lang="en-US" altLang="zh-CN" dirty="0">
                <a:latin typeface="+mn-ea"/>
              </a:rPr>
              <a:t>API</a:t>
            </a:r>
            <a:r>
              <a:rPr lang="zh-CN" altLang="zh-CN" dirty="0">
                <a:latin typeface="+mn-ea"/>
              </a:rPr>
              <a:t>，功能是每个帧频触发</a:t>
            </a:r>
            <a:r>
              <a:rPr lang="en-US" altLang="zh-CN" dirty="0">
                <a:latin typeface="+mn-ea"/>
              </a:rPr>
              <a:t>code</a:t>
            </a:r>
            <a:r>
              <a:rPr lang="zh-CN" altLang="zh-CN" dirty="0">
                <a:latin typeface="+mn-ea"/>
              </a:rPr>
              <a:t>函数执行，只触发一次。</a:t>
            </a:r>
            <a:r>
              <a:rPr lang="en-US" altLang="zh-CN" dirty="0">
                <a:latin typeface="+mn-ea"/>
              </a:rPr>
              <a:t>element</a:t>
            </a:r>
            <a:r>
              <a:rPr lang="zh-CN" altLang="zh-CN" dirty="0">
                <a:latin typeface="+mn-ea"/>
              </a:rPr>
              <a:t>为指定播放动画的元素，可省略。 </a:t>
            </a:r>
            <a:r>
              <a:rPr lang="en-US" altLang="zh-CN" dirty="0" err="1">
                <a:latin typeface="+mn-ea"/>
              </a:rPr>
              <a:t>requestAnimationFrame</a:t>
            </a:r>
            <a:r>
              <a:rPr lang="en-US" altLang="zh-CN" dirty="0">
                <a:latin typeface="+mn-ea"/>
              </a:rPr>
              <a:t>()</a:t>
            </a:r>
            <a:r>
              <a:rPr lang="zh-CN" altLang="zh-CN" dirty="0">
                <a:latin typeface="+mn-ea"/>
              </a:rPr>
              <a:t>帧速率由浏览器给出，开发者不需要设定帧频，帧频大约是</a:t>
            </a:r>
            <a:r>
              <a:rPr lang="en-US" altLang="zh-CN" dirty="0">
                <a:latin typeface="+mn-ea"/>
              </a:rPr>
              <a:t>60fps</a:t>
            </a:r>
            <a:r>
              <a:rPr lang="zh-CN" altLang="zh-CN" dirty="0">
                <a:latin typeface="+mn-ea"/>
              </a:rPr>
              <a:t>（</a:t>
            </a:r>
            <a:r>
              <a:rPr lang="en-US" altLang="zh-CN" dirty="0">
                <a:latin typeface="+mn-ea"/>
              </a:rPr>
              <a:t>frame per second</a:t>
            </a:r>
            <a:r>
              <a:rPr lang="zh-CN" altLang="zh-CN" dirty="0">
                <a:latin typeface="+mn-ea"/>
              </a:rPr>
              <a:t>）。</a:t>
            </a:r>
          </a:p>
          <a:p>
            <a:endParaRPr lang="zh-CN" altLang="en-US" dirty="0"/>
          </a:p>
        </p:txBody>
      </p:sp>
      <p:sp>
        <p:nvSpPr>
          <p:cNvPr id="3" name="标题 2"/>
          <p:cNvSpPr>
            <a:spLocks noGrp="1"/>
          </p:cNvSpPr>
          <p:nvPr>
            <p:ph type="title"/>
          </p:nvPr>
        </p:nvSpPr>
        <p:spPr/>
        <p:txBody>
          <a:bodyPr/>
          <a:lstStyle/>
          <a:p>
            <a:r>
              <a:rPr lang="en-US" altLang="zh-CN" dirty="0">
                <a:latin typeface="+mj-ea"/>
              </a:rPr>
              <a:t>7.6 </a:t>
            </a:r>
            <a:r>
              <a:rPr lang="zh-CN" altLang="zh-CN" dirty="0">
                <a:latin typeface="+mj-ea"/>
              </a:rPr>
              <a:t>动画制作</a:t>
            </a:r>
            <a:endParaRPr lang="zh-CN" altLang="en-US" dirty="0"/>
          </a:p>
        </p:txBody>
      </p:sp>
    </p:spTree>
    <p:extLst>
      <p:ext uri="{BB962C8B-B14F-4D97-AF65-F5344CB8AC3E}">
        <p14:creationId xmlns:p14="http://schemas.microsoft.com/office/powerpoint/2010/main" val="105149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561878" y="228601"/>
            <a:ext cx="8738618"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
        <p:nvSpPr>
          <p:cNvPr id="31747" name="Rectangle 5"/>
          <p:cNvSpPr>
            <a:spLocks noGrp="1" noChangeArrowheads="1"/>
          </p:cNvSpPr>
          <p:nvPr>
            <p:ph type="body" idx="1"/>
          </p:nvPr>
        </p:nvSpPr>
        <p:spPr>
          <a:xfrm>
            <a:off x="1417861" y="765176"/>
            <a:ext cx="9252521" cy="4894263"/>
          </a:xfrm>
        </p:spPr>
        <p:txBody>
          <a:bodyPr/>
          <a:lstStyle/>
          <a:p>
            <a:r>
              <a:rPr lang="zh-CN" altLang="zh-CN" dirty="0">
                <a:latin typeface="+mn-ea"/>
              </a:rPr>
              <a:t>三个方法都有一个整型返回值</a:t>
            </a:r>
            <a:r>
              <a:rPr lang="en-US" altLang="zh-CN" dirty="0">
                <a:latin typeface="+mn-ea"/>
              </a:rPr>
              <a:t>ID</a:t>
            </a:r>
            <a:r>
              <a:rPr lang="zh-CN" altLang="zh-CN" dirty="0">
                <a:latin typeface="+mn-ea"/>
              </a:rPr>
              <a:t>，用来</a:t>
            </a:r>
            <a:r>
              <a:rPr lang="zh-CN" altLang="zh-CN" dirty="0" smtClean="0">
                <a:latin typeface="+mn-ea"/>
              </a:rPr>
              <a:t>识别函数</a:t>
            </a:r>
            <a:r>
              <a:rPr lang="zh-CN" altLang="zh-CN" dirty="0">
                <a:latin typeface="+mn-ea"/>
              </a:rPr>
              <a:t>身份</a:t>
            </a:r>
            <a:r>
              <a:rPr lang="zh-CN" altLang="zh-CN" dirty="0" smtClean="0">
                <a:latin typeface="+mn-ea"/>
              </a:rPr>
              <a:t>。代码</a:t>
            </a:r>
            <a:r>
              <a:rPr lang="zh-CN" altLang="zh-CN" dirty="0">
                <a:latin typeface="+mn-ea"/>
              </a:rPr>
              <a:t>如下所示：</a:t>
            </a: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r>
              <a:rPr lang="en-US" altLang="zh-CN" dirty="0">
                <a:latin typeface="+mn-ea"/>
              </a:rPr>
              <a:t>ID</a:t>
            </a:r>
            <a:r>
              <a:rPr lang="zh-CN" altLang="zh-CN" dirty="0">
                <a:latin typeface="+mn-ea"/>
              </a:rPr>
              <a:t>的最大的作用是当需要取消方法的执行时，三个方法都有自己对应的销毁方法，可以通过</a:t>
            </a:r>
            <a:r>
              <a:rPr lang="en-US" altLang="zh-CN" dirty="0">
                <a:latin typeface="+mn-ea"/>
              </a:rPr>
              <a:t>ID</a:t>
            </a:r>
            <a:r>
              <a:rPr lang="zh-CN" altLang="zh-CN" dirty="0">
                <a:latin typeface="+mn-ea"/>
              </a:rPr>
              <a:t>取消该方法的执行。下面代码将上面代码的三个时间方法通过各自的</a:t>
            </a:r>
            <a:r>
              <a:rPr lang="en-US" altLang="zh-CN" dirty="0">
                <a:latin typeface="+mn-ea"/>
              </a:rPr>
              <a:t>ID</a:t>
            </a:r>
            <a:r>
              <a:rPr lang="zh-CN" altLang="zh-CN" dirty="0">
                <a:latin typeface="+mn-ea"/>
              </a:rPr>
              <a:t>取消执行：</a:t>
            </a:r>
          </a:p>
          <a:p>
            <a:endParaRPr lang="zh-CN" altLang="zh-CN" dirty="0">
              <a:latin typeface="+mn-ea"/>
            </a:endParaRPr>
          </a:p>
          <a:p>
            <a:pPr>
              <a:buFont typeface="Wingdings" panose="05000000000000000000" pitchFamily="2" charset="2"/>
              <a:buNone/>
            </a:pPr>
            <a:endParaRPr lang="zh-CN" altLang="zh-CN" dirty="0">
              <a:latin typeface="+mn-ea"/>
            </a:endParaRPr>
          </a:p>
        </p:txBody>
      </p:sp>
      <p:sp>
        <p:nvSpPr>
          <p:cNvPr id="31748" name="AutoShape 3"/>
          <p:cNvSpPr>
            <a:spLocks noChangeArrowheads="1"/>
          </p:cNvSpPr>
          <p:nvPr/>
        </p:nvSpPr>
        <p:spPr bwMode="gray">
          <a:xfrm>
            <a:off x="2156333" y="4365104"/>
            <a:ext cx="7775575" cy="13684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window.clearInterval</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setIntervalId</a:t>
            </a:r>
            <a:r>
              <a:rPr kumimoji="1" lang="en-US" altLang="zh-CN" sz="2000" dirty="0">
                <a:solidFill>
                  <a:schemeClr val="accent2"/>
                </a:solidFill>
                <a:latin typeface="Arial" panose="020B0604020202020204" pitchFamily="34" charset="0"/>
              </a:rPr>
              <a:t>)</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window.clearTimeOut</a:t>
            </a:r>
            <a:r>
              <a:rPr kumimoji="1" lang="zh-CN"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setTimeOutId</a:t>
            </a:r>
            <a:r>
              <a:rPr kumimoji="1" lang="zh-CN" altLang="zh-CN" sz="2000" dirty="0">
                <a:solidFill>
                  <a:schemeClr val="accent2"/>
                </a:solidFill>
                <a:latin typeface="Arial" panose="020B0604020202020204" pitchFamily="34" charset="0"/>
              </a:rPr>
              <a:t>）</a:t>
            </a:r>
          </a:p>
          <a:p>
            <a:pPr algn="l" eaLnBrk="1" hangingPunct="1"/>
            <a:r>
              <a:rPr kumimoji="1" lang="en-US" altLang="zh-CN" sz="2000" dirty="0" err="1">
                <a:solidFill>
                  <a:schemeClr val="accent2"/>
                </a:solidFill>
                <a:latin typeface="Arial" panose="020B0604020202020204" pitchFamily="34" charset="0"/>
              </a:rPr>
              <a:t>window.cancelAnimationFrame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reqAnimFrameId</a:t>
            </a:r>
            <a:r>
              <a:rPr kumimoji="1" lang="en-US" altLang="zh-CN" sz="2000" dirty="0">
                <a:solidFill>
                  <a:schemeClr val="accent2"/>
                </a:solidFill>
                <a:latin typeface="Arial" panose="020B0604020202020204" pitchFamily="34" charset="0"/>
              </a:rPr>
              <a:t>)</a:t>
            </a:r>
            <a:endParaRPr kumimoji="1" lang="zh-CN" altLang="zh-CN" sz="2000" dirty="0">
              <a:solidFill>
                <a:schemeClr val="accent2"/>
              </a:solidFill>
              <a:latin typeface="Arial" panose="020B0604020202020204" pitchFamily="34" charset="0"/>
            </a:endParaRPr>
          </a:p>
        </p:txBody>
      </p:sp>
      <p:sp>
        <p:nvSpPr>
          <p:cNvPr id="31749" name="AutoShape 3"/>
          <p:cNvSpPr>
            <a:spLocks noChangeArrowheads="1"/>
          </p:cNvSpPr>
          <p:nvPr/>
        </p:nvSpPr>
        <p:spPr bwMode="gray">
          <a:xfrm>
            <a:off x="2294284" y="1342318"/>
            <a:ext cx="7775574" cy="13668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setIntervalId</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window.setInterval</a:t>
            </a:r>
            <a:r>
              <a:rPr kumimoji="1" lang="en-US" altLang="zh-CN" sz="2000" dirty="0">
                <a:solidFill>
                  <a:schemeClr val="accent2"/>
                </a:solidFill>
                <a:latin typeface="Arial" panose="020B0604020202020204" pitchFamily="34" charset="0"/>
              </a:rPr>
              <a:t> (code,1000)</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setTimeOutId</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window.setTimeOut</a:t>
            </a:r>
            <a:r>
              <a:rPr kumimoji="1" lang="en-US" altLang="zh-CN" sz="2000" dirty="0">
                <a:solidFill>
                  <a:schemeClr val="accent2"/>
                </a:solidFill>
                <a:latin typeface="Arial" panose="020B0604020202020204" pitchFamily="34" charset="0"/>
              </a:rPr>
              <a:t>(code,1000)</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reqAnimFrameId</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window.requestAnimationFrame</a:t>
            </a:r>
            <a:r>
              <a:rPr kumimoji="1" lang="en-US" altLang="zh-CN" sz="2000" dirty="0">
                <a:solidFill>
                  <a:schemeClr val="accent2"/>
                </a:solidFill>
                <a:latin typeface="Arial" panose="020B0604020202020204" pitchFamily="34" charset="0"/>
              </a:rPr>
              <a:t>(code)</a:t>
            </a:r>
            <a:endParaRPr kumimoji="1" lang="zh-CN" altLang="zh-CN" sz="2000" dirty="0">
              <a:solidFill>
                <a:schemeClr val="accent2"/>
              </a:solidFill>
              <a:latin typeface="Arial" panose="020B0604020202020204" pitchFamily="34" charset="0"/>
            </a:endParaRPr>
          </a:p>
          <a:p>
            <a:pPr algn="l" eaLnBrk="1" hangingPunct="1"/>
            <a:endParaRPr kumimoji="1" lang="zh-CN" altLang="zh-CN" sz="20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27515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body" idx="1"/>
          </p:nvPr>
        </p:nvSpPr>
        <p:spPr>
          <a:xfrm>
            <a:off x="1489869" y="765176"/>
            <a:ext cx="9180512" cy="708025"/>
          </a:xfrm>
        </p:spPr>
        <p:txBody>
          <a:bodyPr/>
          <a:lstStyle/>
          <a:p>
            <a:r>
              <a:rPr lang="zh-CN" altLang="zh-CN" dirty="0">
                <a:latin typeface="+mn-ea"/>
              </a:rPr>
              <a:t>【例</a:t>
            </a:r>
            <a:r>
              <a:rPr lang="en-US" altLang="zh-CN" dirty="0">
                <a:latin typeface="+mn-ea"/>
              </a:rPr>
              <a:t>7-8</a:t>
            </a:r>
            <a:r>
              <a:rPr lang="zh-CN" altLang="zh-CN" dirty="0">
                <a:latin typeface="+mn-ea"/>
              </a:rPr>
              <a:t>】使用触发器在</a:t>
            </a:r>
            <a:r>
              <a:rPr lang="en-US" altLang="zh-CN" dirty="0">
                <a:latin typeface="+mn-ea"/>
              </a:rPr>
              <a:t>Canvas</a:t>
            </a:r>
            <a:r>
              <a:rPr lang="zh-CN" altLang="zh-CN" dirty="0">
                <a:latin typeface="+mn-ea"/>
              </a:rPr>
              <a:t>实现图形绘制的动画过程，代码</a:t>
            </a:r>
            <a:r>
              <a:rPr lang="zh-CN" altLang="en-US" dirty="0">
                <a:latin typeface="+mn-ea"/>
              </a:rPr>
              <a:t>及效果图</a:t>
            </a:r>
            <a:r>
              <a:rPr lang="zh-CN" altLang="zh-CN" dirty="0">
                <a:latin typeface="+mn-ea"/>
              </a:rPr>
              <a:t>如下：</a:t>
            </a:r>
            <a:endParaRPr lang="zh-CN" altLang="zh-CN" dirty="0" smtClean="0">
              <a:effectLst/>
              <a:latin typeface="+mn-ea"/>
            </a:endParaRPr>
          </a:p>
        </p:txBody>
      </p:sp>
      <p:sp>
        <p:nvSpPr>
          <p:cNvPr id="32771" name="AutoShape 4"/>
          <p:cNvSpPr>
            <a:spLocks noChangeArrowheads="1"/>
          </p:cNvSpPr>
          <p:nvPr/>
        </p:nvSpPr>
        <p:spPr bwMode="gray">
          <a:xfrm>
            <a:off x="1345853" y="1279527"/>
            <a:ext cx="5119289" cy="522359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100" dirty="0">
                <a:solidFill>
                  <a:schemeClr val="accent2"/>
                </a:solidFill>
                <a:latin typeface="Arial" panose="020B0604020202020204" pitchFamily="34" charset="0"/>
              </a:rPr>
              <a:t>&lt;canvas id='canvas' width="300" height="300"&gt;&lt;/canvas&gt;</a:t>
            </a:r>
            <a:endParaRPr kumimoji="1" lang="zh-CN" altLang="zh-CN" sz="1100" dirty="0">
              <a:solidFill>
                <a:schemeClr val="accent2"/>
              </a:solidFill>
              <a:latin typeface="Arial" panose="020B0604020202020204" pitchFamily="34" charset="0"/>
            </a:endParaRPr>
          </a:p>
          <a:p>
            <a:pPr algn="l" eaLnBrk="1" hangingPunct="1"/>
            <a:r>
              <a:rPr kumimoji="1" lang="en-US" altLang="zh-CN" sz="1100" dirty="0">
                <a:solidFill>
                  <a:schemeClr val="accent2"/>
                </a:solidFill>
                <a:latin typeface="Arial" panose="020B0604020202020204" pitchFamily="34" charset="0"/>
              </a:rPr>
              <a:t>&lt;script&gt;</a:t>
            </a:r>
            <a:endParaRPr kumimoji="1" lang="zh-CN" altLang="zh-CN" sz="1100" dirty="0">
              <a:solidFill>
                <a:schemeClr val="accent2"/>
              </a:solidFill>
              <a:latin typeface="Arial" panose="020B0604020202020204" pitchFamily="34" charset="0"/>
            </a:endParaRP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var</a:t>
            </a:r>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cvs</a:t>
            </a:r>
            <a:r>
              <a:rPr kumimoji="1" lang="en-US" altLang="zh-CN" sz="1100" dirty="0">
                <a:solidFill>
                  <a:schemeClr val="accent2"/>
                </a:solidFill>
                <a:latin typeface="Arial" panose="020B0604020202020204" pitchFamily="34" charset="0"/>
              </a:rPr>
              <a:t> = </a:t>
            </a:r>
            <a:r>
              <a:rPr kumimoji="1" lang="en-US" altLang="zh-CN" sz="1100" dirty="0" err="1">
                <a:solidFill>
                  <a:schemeClr val="accent2"/>
                </a:solidFill>
                <a:latin typeface="Arial" panose="020B0604020202020204" pitchFamily="34" charset="0"/>
              </a:rPr>
              <a:t>document.getElementById</a:t>
            </a:r>
            <a:r>
              <a:rPr kumimoji="1" lang="en-US" altLang="zh-CN" sz="1100" dirty="0">
                <a:solidFill>
                  <a:schemeClr val="accent2"/>
                </a:solidFill>
                <a:latin typeface="Arial" panose="020B0604020202020204" pitchFamily="34" charset="0"/>
              </a:rPr>
              <a:t>("canvas"),</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cxt</a:t>
            </a:r>
            <a:r>
              <a:rPr kumimoji="1" lang="en-US" altLang="zh-CN" sz="1100" dirty="0">
                <a:solidFill>
                  <a:schemeClr val="accent2"/>
                </a:solidFill>
                <a:latin typeface="Arial" panose="020B0604020202020204" pitchFamily="34" charset="0"/>
              </a:rPr>
              <a:t> = </a:t>
            </a:r>
            <a:r>
              <a:rPr kumimoji="1" lang="en-US" altLang="zh-CN" sz="1100" dirty="0" err="1">
                <a:solidFill>
                  <a:schemeClr val="accent2"/>
                </a:solidFill>
                <a:latin typeface="Arial" panose="020B0604020202020204" pitchFamily="34" charset="0"/>
              </a:rPr>
              <a:t>cvs.getContext</a:t>
            </a:r>
            <a:r>
              <a:rPr kumimoji="1" lang="en-US" altLang="zh-CN" sz="1100" dirty="0">
                <a:solidFill>
                  <a:schemeClr val="accent2"/>
                </a:solidFill>
                <a:latin typeface="Arial" panose="020B0604020202020204" pitchFamily="34" charset="0"/>
              </a:rPr>
              <a:t>("2d"),</a:t>
            </a:r>
          </a:p>
          <a:p>
            <a:pPr algn="l" eaLnBrk="1" hangingPunct="1"/>
            <a:r>
              <a:rPr kumimoji="1" lang="en-US" altLang="zh-CN" sz="1100" dirty="0">
                <a:solidFill>
                  <a:schemeClr val="accent2"/>
                </a:solidFill>
                <a:latin typeface="Arial" panose="020B0604020202020204" pitchFamily="34" charset="0"/>
              </a:rPr>
              <a:t>		x=</a:t>
            </a:r>
            <a:r>
              <a:rPr kumimoji="1" lang="en-US" altLang="zh-CN" sz="1100" dirty="0" err="1">
                <a:solidFill>
                  <a:schemeClr val="accent2"/>
                </a:solidFill>
                <a:latin typeface="Arial" panose="020B0604020202020204" pitchFamily="34" charset="0"/>
              </a:rPr>
              <a:t>cvs.width</a:t>
            </a:r>
            <a:r>
              <a:rPr kumimoji="1" lang="en-US" altLang="zh-CN" sz="1100" dirty="0">
                <a:solidFill>
                  <a:schemeClr val="accent2"/>
                </a:solidFill>
                <a:latin typeface="Arial" panose="020B0604020202020204" pitchFamily="34" charset="0"/>
              </a:rPr>
              <a:t>/2,</a:t>
            </a:r>
          </a:p>
          <a:p>
            <a:pPr algn="l" eaLnBrk="1" hangingPunct="1"/>
            <a:r>
              <a:rPr kumimoji="1" lang="en-US" altLang="zh-CN" sz="1100" dirty="0">
                <a:solidFill>
                  <a:schemeClr val="accent2"/>
                </a:solidFill>
                <a:latin typeface="Arial" panose="020B0604020202020204" pitchFamily="34" charset="0"/>
              </a:rPr>
              <a:t>		y = </a:t>
            </a:r>
            <a:r>
              <a:rPr kumimoji="1" lang="en-US" altLang="zh-CN" sz="1100" dirty="0" err="1">
                <a:solidFill>
                  <a:schemeClr val="accent2"/>
                </a:solidFill>
                <a:latin typeface="Arial" panose="020B0604020202020204" pitchFamily="34" charset="0"/>
              </a:rPr>
              <a:t>cvs.height</a:t>
            </a:r>
            <a:r>
              <a:rPr kumimoji="1" lang="en-US" altLang="zh-CN" sz="1100" dirty="0">
                <a:solidFill>
                  <a:schemeClr val="accent2"/>
                </a:solidFill>
                <a:latin typeface="Arial" panose="020B0604020202020204" pitchFamily="34" charset="0"/>
              </a:rPr>
              <a:t>/2,</a:t>
            </a:r>
          </a:p>
          <a:p>
            <a:pPr algn="l" eaLnBrk="1" hangingPunct="1"/>
            <a:r>
              <a:rPr kumimoji="1" lang="en-US" altLang="zh-CN" sz="1100" dirty="0">
                <a:solidFill>
                  <a:schemeClr val="accent2"/>
                </a:solidFill>
                <a:latin typeface="Arial" panose="020B0604020202020204" pitchFamily="34" charset="0"/>
              </a:rPr>
              <a:t>		angle=0,</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ballRadius</a:t>
            </a:r>
            <a:r>
              <a:rPr kumimoji="1" lang="en-US" altLang="zh-CN" sz="1100" dirty="0">
                <a:solidFill>
                  <a:schemeClr val="accent2"/>
                </a:solidFill>
                <a:latin typeface="Arial" panose="020B0604020202020204" pitchFamily="34" charset="0"/>
              </a:rPr>
              <a:t> = 2,</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pathRadius</a:t>
            </a:r>
            <a:r>
              <a:rPr kumimoji="1" lang="en-US" altLang="zh-CN" sz="1100" dirty="0">
                <a:solidFill>
                  <a:schemeClr val="accent2"/>
                </a:solidFill>
                <a:latin typeface="Arial" panose="020B0604020202020204" pitchFamily="34" charset="0"/>
              </a:rPr>
              <a:t>=3;</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var</a:t>
            </a:r>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frameId</a:t>
            </a:r>
            <a:r>
              <a:rPr kumimoji="1" lang="en-US" altLang="zh-CN" sz="1100" dirty="0">
                <a:solidFill>
                  <a:schemeClr val="accent2"/>
                </a:solidFill>
                <a:latin typeface="Arial" panose="020B0604020202020204" pitchFamily="34" charset="0"/>
              </a:rPr>
              <a:t>=</a:t>
            </a:r>
            <a:r>
              <a:rPr kumimoji="1" lang="en-US" altLang="zh-CN" sz="1100" dirty="0" err="1">
                <a:solidFill>
                  <a:schemeClr val="accent2"/>
                </a:solidFill>
                <a:latin typeface="Arial" panose="020B0604020202020204" pitchFamily="34" charset="0"/>
              </a:rPr>
              <a:t>setInterval</a:t>
            </a:r>
            <a:r>
              <a:rPr kumimoji="1" lang="en-US" altLang="zh-CN" sz="1100" dirty="0">
                <a:solidFill>
                  <a:schemeClr val="accent2"/>
                </a:solidFill>
                <a:latin typeface="Arial" panose="020B0604020202020204" pitchFamily="34" charset="0"/>
              </a:rPr>
              <a:t>(drawAFrame,20)</a:t>
            </a:r>
          </a:p>
          <a:p>
            <a:pPr algn="l" eaLnBrk="1" hangingPunct="1"/>
            <a:r>
              <a:rPr kumimoji="1" lang="en-US" altLang="zh-CN" sz="1100" dirty="0">
                <a:solidFill>
                  <a:schemeClr val="accent2"/>
                </a:solidFill>
                <a:latin typeface="Arial" panose="020B0604020202020204" pitchFamily="34" charset="0"/>
              </a:rPr>
              <a:t>	function </a:t>
            </a:r>
            <a:r>
              <a:rPr kumimoji="1" lang="en-US" altLang="zh-CN" sz="1100" dirty="0" err="1">
                <a:solidFill>
                  <a:schemeClr val="accent2"/>
                </a:solidFill>
                <a:latin typeface="Arial" panose="020B0604020202020204" pitchFamily="34" charset="0"/>
              </a:rPr>
              <a:t>drawAFrame</a:t>
            </a:r>
            <a:r>
              <a:rPr kumimoji="1" lang="en-US" altLang="zh-CN" sz="1100" dirty="0">
                <a:solidFill>
                  <a:schemeClr val="accent2"/>
                </a:solidFill>
                <a:latin typeface="Arial" panose="020B0604020202020204" pitchFamily="34" charset="0"/>
              </a:rPr>
              <a:t>() {</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pathRadius</a:t>
            </a:r>
            <a:r>
              <a:rPr kumimoji="1" lang="en-US" altLang="zh-CN" sz="1100" dirty="0">
                <a:solidFill>
                  <a:schemeClr val="accent2"/>
                </a:solidFill>
                <a:latin typeface="Arial" panose="020B0604020202020204" pitchFamily="34" charset="0"/>
              </a:rPr>
              <a:t>+=0.2</a:t>
            </a:r>
          </a:p>
          <a:p>
            <a:pPr algn="l" eaLnBrk="1" hangingPunct="1"/>
            <a:r>
              <a:rPr kumimoji="1" lang="en-US" altLang="zh-CN" sz="1100" dirty="0">
                <a:solidFill>
                  <a:schemeClr val="accent2"/>
                </a:solidFill>
                <a:latin typeface="Arial" panose="020B0604020202020204" pitchFamily="34" charset="0"/>
              </a:rPr>
              <a:t>		x = </a:t>
            </a:r>
            <a:r>
              <a:rPr kumimoji="1" lang="en-US" altLang="zh-CN" sz="1100" dirty="0" err="1">
                <a:solidFill>
                  <a:schemeClr val="accent2"/>
                </a:solidFill>
                <a:latin typeface="Arial" panose="020B0604020202020204" pitchFamily="34" charset="0"/>
              </a:rPr>
              <a:t>cvs.width</a:t>
            </a:r>
            <a:r>
              <a:rPr kumimoji="1" lang="en-US" altLang="zh-CN" sz="1100" dirty="0">
                <a:solidFill>
                  <a:schemeClr val="accent2"/>
                </a:solidFill>
                <a:latin typeface="Arial" panose="020B0604020202020204" pitchFamily="34" charset="0"/>
              </a:rPr>
              <a:t>/2 + </a:t>
            </a:r>
            <a:r>
              <a:rPr kumimoji="1" lang="en-US" altLang="zh-CN" sz="1100" dirty="0" err="1">
                <a:solidFill>
                  <a:schemeClr val="accent2"/>
                </a:solidFill>
                <a:latin typeface="Arial" panose="020B0604020202020204" pitchFamily="34" charset="0"/>
              </a:rPr>
              <a:t>Math.cos</a:t>
            </a:r>
            <a:r>
              <a:rPr kumimoji="1" lang="en-US" altLang="zh-CN" sz="1100" dirty="0">
                <a:solidFill>
                  <a:schemeClr val="accent2"/>
                </a:solidFill>
                <a:latin typeface="Arial" panose="020B0604020202020204" pitchFamily="34" charset="0"/>
              </a:rPr>
              <a:t>(angle) * </a:t>
            </a:r>
            <a:r>
              <a:rPr kumimoji="1" lang="en-US" altLang="zh-CN" sz="1100" dirty="0" err="1">
                <a:solidFill>
                  <a:schemeClr val="accent2"/>
                </a:solidFill>
                <a:latin typeface="Arial" panose="020B0604020202020204" pitchFamily="34" charset="0"/>
              </a:rPr>
              <a:t>pathRadius</a:t>
            </a:r>
            <a:endParaRPr kumimoji="1" lang="en-US" altLang="zh-CN" sz="1100" dirty="0">
              <a:solidFill>
                <a:schemeClr val="accent2"/>
              </a:solidFill>
              <a:latin typeface="Arial" panose="020B0604020202020204" pitchFamily="34" charset="0"/>
            </a:endParaRPr>
          </a:p>
          <a:p>
            <a:pPr algn="l" eaLnBrk="1" hangingPunct="1"/>
            <a:r>
              <a:rPr kumimoji="1" lang="en-US" altLang="zh-CN" sz="1100" dirty="0">
                <a:solidFill>
                  <a:schemeClr val="accent2"/>
                </a:solidFill>
                <a:latin typeface="Arial" panose="020B0604020202020204" pitchFamily="34" charset="0"/>
              </a:rPr>
              <a:t>		y = </a:t>
            </a:r>
            <a:r>
              <a:rPr kumimoji="1" lang="en-US" altLang="zh-CN" sz="1100" dirty="0" err="1">
                <a:solidFill>
                  <a:schemeClr val="accent2"/>
                </a:solidFill>
                <a:latin typeface="Arial" panose="020B0604020202020204" pitchFamily="34" charset="0"/>
              </a:rPr>
              <a:t>cvs.height</a:t>
            </a:r>
            <a:r>
              <a:rPr kumimoji="1" lang="en-US" altLang="zh-CN" sz="1100" dirty="0">
                <a:solidFill>
                  <a:schemeClr val="accent2"/>
                </a:solidFill>
                <a:latin typeface="Arial" panose="020B0604020202020204" pitchFamily="34" charset="0"/>
              </a:rPr>
              <a:t>/2 + </a:t>
            </a:r>
            <a:r>
              <a:rPr kumimoji="1" lang="en-US" altLang="zh-CN" sz="1100" dirty="0" err="1">
                <a:solidFill>
                  <a:schemeClr val="accent2"/>
                </a:solidFill>
                <a:latin typeface="Arial" panose="020B0604020202020204" pitchFamily="34" charset="0"/>
              </a:rPr>
              <a:t>Math.sin</a:t>
            </a:r>
            <a:r>
              <a:rPr kumimoji="1" lang="en-US" altLang="zh-CN" sz="1100" dirty="0">
                <a:solidFill>
                  <a:schemeClr val="accent2"/>
                </a:solidFill>
                <a:latin typeface="Arial" panose="020B0604020202020204" pitchFamily="34" charset="0"/>
              </a:rPr>
              <a:t>(angle) * </a:t>
            </a:r>
            <a:r>
              <a:rPr kumimoji="1" lang="en-US" altLang="zh-CN" sz="1100" dirty="0" err="1">
                <a:solidFill>
                  <a:schemeClr val="accent2"/>
                </a:solidFill>
                <a:latin typeface="Arial" panose="020B0604020202020204" pitchFamily="34" charset="0"/>
              </a:rPr>
              <a:t>pathRadius</a:t>
            </a:r>
            <a:endParaRPr kumimoji="1" lang="en-US" altLang="zh-CN" sz="1100" dirty="0">
              <a:solidFill>
                <a:schemeClr val="accent2"/>
              </a:solidFill>
              <a:latin typeface="Arial" panose="020B0604020202020204" pitchFamily="34" charset="0"/>
            </a:endParaRPr>
          </a:p>
          <a:p>
            <a:pPr algn="l" eaLnBrk="1" hangingPunct="1"/>
            <a:r>
              <a:rPr kumimoji="1" lang="en-US" altLang="zh-CN" sz="1100" dirty="0">
                <a:solidFill>
                  <a:schemeClr val="accent2"/>
                </a:solidFill>
                <a:latin typeface="Arial" panose="020B0604020202020204" pitchFamily="34" charset="0"/>
              </a:rPr>
              <a:t>		if(x &gt; </a:t>
            </a:r>
            <a:r>
              <a:rPr kumimoji="1" lang="en-US" altLang="zh-CN" sz="1100" dirty="0" err="1">
                <a:solidFill>
                  <a:schemeClr val="accent2"/>
                </a:solidFill>
                <a:latin typeface="Arial" panose="020B0604020202020204" pitchFamily="34" charset="0"/>
              </a:rPr>
              <a:t>cvs.width</a:t>
            </a:r>
            <a:r>
              <a:rPr kumimoji="1" lang="en-US" altLang="zh-CN" sz="1100" dirty="0">
                <a:solidFill>
                  <a:schemeClr val="accent2"/>
                </a:solidFill>
                <a:latin typeface="Arial" panose="020B0604020202020204" pitchFamily="34" charset="0"/>
              </a:rPr>
              <a:t>) {</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clearInterval</a:t>
            </a:r>
            <a:r>
              <a:rPr kumimoji="1" lang="en-US" altLang="zh-CN" sz="1100" dirty="0">
                <a:solidFill>
                  <a:schemeClr val="accent2"/>
                </a:solidFill>
                <a:latin typeface="Arial" panose="020B0604020202020204" pitchFamily="34" charset="0"/>
              </a:rPr>
              <a:t>(</a:t>
            </a:r>
            <a:r>
              <a:rPr kumimoji="1" lang="en-US" altLang="zh-CN" sz="1100" dirty="0" err="1">
                <a:solidFill>
                  <a:schemeClr val="accent2"/>
                </a:solidFill>
                <a:latin typeface="Arial" panose="020B0604020202020204" pitchFamily="34" charset="0"/>
              </a:rPr>
              <a:t>frameId</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a:t>
            </a:r>
          </a:p>
          <a:p>
            <a:pPr algn="l" eaLnBrk="1" hangingPunct="1"/>
            <a:r>
              <a:rPr kumimoji="1" lang="en-US" altLang="zh-CN" sz="1100" dirty="0">
                <a:solidFill>
                  <a:schemeClr val="accent2"/>
                </a:solidFill>
                <a:latin typeface="Arial" panose="020B0604020202020204" pitchFamily="34" charset="0"/>
              </a:rPr>
              <a:t>		angle += 0.05</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drawBall</a:t>
            </a:r>
            <a:r>
              <a:rPr kumimoji="1" lang="en-US" altLang="zh-CN" sz="1100" dirty="0">
                <a:solidFill>
                  <a:schemeClr val="accent2"/>
                </a:solidFill>
                <a:latin typeface="Arial" panose="020B0604020202020204" pitchFamily="34" charset="0"/>
              </a:rPr>
              <a:t>(cxt,x,y,</a:t>
            </a:r>
            <a:r>
              <a:rPr kumimoji="1" lang="en-US" altLang="zh-CN" sz="1100" dirty="0" err="1">
                <a:solidFill>
                  <a:schemeClr val="accent2"/>
                </a:solidFill>
                <a:latin typeface="Arial" panose="020B0604020202020204" pitchFamily="34" charset="0"/>
              </a:rPr>
              <a:t>ballRadius</a:t>
            </a:r>
            <a:r>
              <a:rPr kumimoji="1" lang="en-US" altLang="zh-CN" sz="1100" dirty="0">
                <a:solidFill>
                  <a:schemeClr val="accent2"/>
                </a:solidFill>
                <a:latin typeface="Arial" panose="020B0604020202020204" pitchFamily="34" charset="0"/>
              </a:rPr>
              <a:t>,"red")</a:t>
            </a:r>
          </a:p>
          <a:p>
            <a:pPr algn="l" eaLnBrk="1" hangingPunct="1"/>
            <a:r>
              <a:rPr kumimoji="1" lang="en-US" altLang="zh-CN" sz="1100" dirty="0">
                <a:solidFill>
                  <a:schemeClr val="accent2"/>
                </a:solidFill>
                <a:latin typeface="Arial" panose="020B0604020202020204" pitchFamily="34" charset="0"/>
              </a:rPr>
              <a:t>	}</a:t>
            </a:r>
          </a:p>
          <a:p>
            <a:pPr algn="l" eaLnBrk="1" hangingPunct="1"/>
            <a:r>
              <a:rPr kumimoji="1" lang="en-US" altLang="zh-CN" sz="1100" dirty="0">
                <a:solidFill>
                  <a:schemeClr val="accent2"/>
                </a:solidFill>
                <a:latin typeface="Arial" panose="020B0604020202020204" pitchFamily="34" charset="0"/>
              </a:rPr>
              <a:t>	function </a:t>
            </a:r>
            <a:r>
              <a:rPr kumimoji="1" lang="en-US" altLang="zh-CN" sz="1100" dirty="0" err="1">
                <a:solidFill>
                  <a:schemeClr val="accent2"/>
                </a:solidFill>
                <a:latin typeface="Arial" panose="020B0604020202020204" pitchFamily="34" charset="0"/>
              </a:rPr>
              <a:t>drawBall</a:t>
            </a:r>
            <a:r>
              <a:rPr kumimoji="1" lang="en-US" altLang="zh-CN" sz="1100" dirty="0">
                <a:solidFill>
                  <a:schemeClr val="accent2"/>
                </a:solidFill>
                <a:latin typeface="Arial" panose="020B0604020202020204" pitchFamily="34" charset="0"/>
              </a:rPr>
              <a:t>(</a:t>
            </a:r>
            <a:r>
              <a:rPr kumimoji="1" lang="en-US" altLang="zh-CN" sz="1100" dirty="0" err="1">
                <a:solidFill>
                  <a:schemeClr val="accent2"/>
                </a:solidFill>
                <a:latin typeface="Arial" panose="020B0604020202020204" pitchFamily="34" charset="0"/>
              </a:rPr>
              <a:t>context,x,y,radius</a:t>
            </a:r>
            <a:r>
              <a:rPr kumimoji="1" lang="en-US" altLang="zh-CN" sz="1100" dirty="0">
                <a:solidFill>
                  <a:schemeClr val="accent2"/>
                </a:solidFill>
                <a:latin typeface="Arial" panose="020B0604020202020204" pitchFamily="34" charset="0"/>
              </a:rPr>
              <a:t>, color) {</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context.save</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context.fillStyle</a:t>
            </a:r>
            <a:r>
              <a:rPr kumimoji="1" lang="en-US" altLang="zh-CN" sz="1100" dirty="0">
                <a:solidFill>
                  <a:schemeClr val="accent2"/>
                </a:solidFill>
                <a:latin typeface="Arial" panose="020B0604020202020204" pitchFamily="34" charset="0"/>
              </a:rPr>
              <a:t> = color</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context.beginPath</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context.arc(x, y, radius, 0, </a:t>
            </a:r>
            <a:r>
              <a:rPr kumimoji="1" lang="en-US" altLang="zh-CN" sz="1100" dirty="0" err="1">
                <a:solidFill>
                  <a:schemeClr val="accent2"/>
                </a:solidFill>
                <a:latin typeface="Arial" panose="020B0604020202020204" pitchFamily="34" charset="0"/>
              </a:rPr>
              <a:t>Math.PI</a:t>
            </a:r>
            <a:r>
              <a:rPr kumimoji="1" lang="en-US" altLang="zh-CN" sz="1100" dirty="0">
                <a:solidFill>
                  <a:schemeClr val="accent2"/>
                </a:solidFill>
                <a:latin typeface="Arial" panose="020B0604020202020204" pitchFamily="34" charset="0"/>
              </a:rPr>
              <a:t> * 2)</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context.closePath</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context.fill</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a:t>
            </a:r>
            <a:r>
              <a:rPr kumimoji="1" lang="en-US" altLang="zh-CN" sz="1100" dirty="0" err="1">
                <a:solidFill>
                  <a:schemeClr val="accent2"/>
                </a:solidFill>
                <a:latin typeface="Arial" panose="020B0604020202020204" pitchFamily="34" charset="0"/>
              </a:rPr>
              <a:t>context.restore</a:t>
            </a:r>
            <a:r>
              <a:rPr kumimoji="1" lang="en-US" altLang="zh-CN" sz="1100" dirty="0">
                <a:solidFill>
                  <a:schemeClr val="accent2"/>
                </a:solidFill>
                <a:latin typeface="Arial" panose="020B0604020202020204" pitchFamily="34" charset="0"/>
              </a:rPr>
              <a:t>()</a:t>
            </a:r>
          </a:p>
          <a:p>
            <a:pPr algn="l" eaLnBrk="1" hangingPunct="1"/>
            <a:r>
              <a:rPr kumimoji="1" lang="en-US" altLang="zh-CN" sz="1100" dirty="0">
                <a:solidFill>
                  <a:schemeClr val="accent2"/>
                </a:solidFill>
                <a:latin typeface="Arial" panose="020B0604020202020204" pitchFamily="34" charset="0"/>
              </a:rPr>
              <a:t>	}</a:t>
            </a:r>
          </a:p>
          <a:p>
            <a:pPr algn="l" eaLnBrk="1" hangingPunct="1"/>
            <a:r>
              <a:rPr kumimoji="1" lang="en-US" altLang="zh-CN" sz="1100" dirty="0">
                <a:solidFill>
                  <a:schemeClr val="accent2"/>
                </a:solidFill>
                <a:latin typeface="Arial" panose="020B0604020202020204" pitchFamily="34" charset="0"/>
              </a:rPr>
              <a:t>&lt;/script&gt;</a:t>
            </a:r>
            <a:endParaRPr kumimoji="1" lang="zh-CN" altLang="zh-CN" sz="1100" dirty="0">
              <a:solidFill>
                <a:schemeClr val="accent2"/>
              </a:solidFill>
              <a:latin typeface="Arial" panose="020B0604020202020204" pitchFamily="34" charset="0"/>
            </a:endParaRPr>
          </a:p>
        </p:txBody>
      </p:sp>
      <p:pic>
        <p:nvPicPr>
          <p:cNvPr id="32772"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345" y="1700214"/>
            <a:ext cx="2611437"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矩形 1"/>
          <p:cNvSpPr>
            <a:spLocks noChangeArrowheads="1"/>
          </p:cNvSpPr>
          <p:nvPr/>
        </p:nvSpPr>
        <p:spPr bwMode="auto">
          <a:xfrm>
            <a:off x="7068345" y="4525966"/>
            <a:ext cx="360203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lang="zh-CN" altLang="zh-CN" sz="1800" b="0" dirty="0">
                <a:solidFill>
                  <a:srgbClr val="960096"/>
                </a:solidFill>
              </a:rPr>
              <a:t>代码中触发器</a:t>
            </a:r>
            <a:r>
              <a:rPr lang="en-US" altLang="zh-CN" sz="1800" b="0" dirty="0" err="1">
                <a:solidFill>
                  <a:srgbClr val="960096"/>
                </a:solidFill>
              </a:rPr>
              <a:t>setInterval</a:t>
            </a:r>
            <a:r>
              <a:rPr lang="en-US" altLang="zh-CN" sz="1800" b="0" dirty="0">
                <a:solidFill>
                  <a:srgbClr val="960096"/>
                </a:solidFill>
              </a:rPr>
              <a:t>()</a:t>
            </a:r>
            <a:r>
              <a:rPr lang="zh-CN" altLang="zh-CN" sz="1800" b="0" dirty="0">
                <a:solidFill>
                  <a:srgbClr val="960096"/>
                </a:solidFill>
              </a:rPr>
              <a:t>每</a:t>
            </a:r>
            <a:r>
              <a:rPr lang="en-US" altLang="zh-CN" sz="1800" b="0" dirty="0">
                <a:solidFill>
                  <a:srgbClr val="960096"/>
                </a:solidFill>
              </a:rPr>
              <a:t>20</a:t>
            </a:r>
            <a:r>
              <a:rPr lang="zh-CN" altLang="zh-CN" sz="1800" b="0" dirty="0">
                <a:solidFill>
                  <a:srgbClr val="960096"/>
                </a:solidFill>
              </a:rPr>
              <a:t>毫秒触发一次执行</a:t>
            </a:r>
            <a:r>
              <a:rPr lang="en-US" altLang="zh-CN" sz="1800" b="0" dirty="0" err="1">
                <a:solidFill>
                  <a:srgbClr val="960096"/>
                </a:solidFill>
              </a:rPr>
              <a:t>drawAFrame</a:t>
            </a:r>
            <a:r>
              <a:rPr lang="en-US" altLang="zh-CN" sz="1800" b="0" dirty="0">
                <a:solidFill>
                  <a:srgbClr val="960096"/>
                </a:solidFill>
              </a:rPr>
              <a:t>()</a:t>
            </a:r>
            <a:r>
              <a:rPr lang="zh-CN" altLang="zh-CN" sz="1800" b="0" dirty="0">
                <a:solidFill>
                  <a:srgbClr val="960096"/>
                </a:solidFill>
              </a:rPr>
              <a:t>函数，该函数沿着曲线绘制一个半径为</a:t>
            </a:r>
            <a:r>
              <a:rPr lang="en-US" altLang="zh-CN" sz="1800" b="0" dirty="0">
                <a:solidFill>
                  <a:srgbClr val="960096"/>
                </a:solidFill>
              </a:rPr>
              <a:t>2</a:t>
            </a:r>
            <a:r>
              <a:rPr lang="zh-CN" altLang="zh-CN" sz="1800" b="0" dirty="0">
                <a:solidFill>
                  <a:srgbClr val="960096"/>
                </a:solidFill>
              </a:rPr>
              <a:t>的红色圆，当圆的位置超过画布右边界时，调用</a:t>
            </a:r>
            <a:r>
              <a:rPr lang="en-US" altLang="zh-CN" sz="1800" b="0" dirty="0" err="1">
                <a:solidFill>
                  <a:srgbClr val="960096"/>
                </a:solidFill>
              </a:rPr>
              <a:t>clearInterval</a:t>
            </a:r>
            <a:r>
              <a:rPr lang="en-US" altLang="zh-CN" sz="1800" b="0" dirty="0">
                <a:solidFill>
                  <a:srgbClr val="960096"/>
                </a:solidFill>
              </a:rPr>
              <a:t>()</a:t>
            </a:r>
            <a:r>
              <a:rPr lang="zh-CN" altLang="zh-CN" sz="1800" b="0" dirty="0">
                <a:solidFill>
                  <a:srgbClr val="960096"/>
                </a:solidFill>
              </a:rPr>
              <a:t>取消触发器的执行。</a:t>
            </a:r>
            <a:endParaRPr lang="zh-CN" altLang="en-US" sz="1800" b="0" dirty="0">
              <a:solidFill>
                <a:srgbClr val="960096"/>
              </a:solidFill>
            </a:endParaRPr>
          </a:p>
        </p:txBody>
      </p:sp>
      <p:sp>
        <p:nvSpPr>
          <p:cNvPr id="6" name="Rectangle 4"/>
          <p:cNvSpPr>
            <a:spLocks noGrp="1" noChangeArrowheads="1"/>
          </p:cNvSpPr>
          <p:nvPr>
            <p:ph type="title"/>
          </p:nvPr>
        </p:nvSpPr>
        <p:spPr>
          <a:xfrm>
            <a:off x="1561878" y="228601"/>
            <a:ext cx="8738618"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Tree>
    <p:extLst>
      <p:ext uri="{BB962C8B-B14F-4D97-AF65-F5344CB8AC3E}">
        <p14:creationId xmlns:p14="http://schemas.microsoft.com/office/powerpoint/2010/main" val="349889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body" idx="1"/>
          </p:nvPr>
        </p:nvSpPr>
        <p:spPr>
          <a:xfrm>
            <a:off x="1705893" y="908720"/>
            <a:ext cx="8820150" cy="708025"/>
          </a:xfrm>
        </p:spPr>
        <p:txBody>
          <a:bodyPr/>
          <a:lstStyle/>
          <a:p>
            <a:r>
              <a:rPr lang="zh-CN" altLang="zh-CN" dirty="0">
                <a:latin typeface="+mn-ea"/>
              </a:rPr>
              <a:t>例</a:t>
            </a:r>
            <a:r>
              <a:rPr lang="en-US" altLang="zh-CN" dirty="0">
                <a:latin typeface="+mn-ea"/>
              </a:rPr>
              <a:t>7-8</a:t>
            </a:r>
            <a:r>
              <a:rPr lang="zh-CN" altLang="zh-CN" dirty="0">
                <a:latin typeface="+mn-ea"/>
              </a:rPr>
              <a:t>也可以改成使用</a:t>
            </a:r>
            <a:r>
              <a:rPr lang="en-US" altLang="zh-CN" dirty="0" err="1">
                <a:latin typeface="+mn-ea"/>
              </a:rPr>
              <a:t>setTimeOut</a:t>
            </a:r>
            <a:r>
              <a:rPr lang="en-US" altLang="zh-CN" dirty="0">
                <a:latin typeface="+mn-ea"/>
              </a:rPr>
              <a:t>()</a:t>
            </a:r>
            <a:r>
              <a:rPr lang="zh-CN" altLang="en-US" dirty="0">
                <a:latin typeface="+mn-ea"/>
              </a:rPr>
              <a:t>，</a:t>
            </a:r>
            <a:r>
              <a:rPr lang="zh-CN" altLang="zh-CN" dirty="0">
                <a:latin typeface="+mn-ea"/>
              </a:rPr>
              <a:t> 因为这个方法只能触发一次，因此需要在</a:t>
            </a:r>
            <a:r>
              <a:rPr lang="en-US" altLang="zh-CN" dirty="0" err="1">
                <a:latin typeface="+mn-ea"/>
              </a:rPr>
              <a:t>drawFrame</a:t>
            </a:r>
            <a:r>
              <a:rPr lang="en-US" altLang="zh-CN" dirty="0">
                <a:latin typeface="+mn-ea"/>
              </a:rPr>
              <a:t>()</a:t>
            </a:r>
            <a:r>
              <a:rPr lang="zh-CN" altLang="zh-CN" dirty="0">
                <a:latin typeface="+mn-ea"/>
              </a:rPr>
              <a:t>函数中添加函数调用。</a:t>
            </a:r>
          </a:p>
        </p:txBody>
      </p:sp>
      <p:sp>
        <p:nvSpPr>
          <p:cNvPr id="33795" name="AutoShape 4"/>
          <p:cNvSpPr>
            <a:spLocks noChangeArrowheads="1"/>
          </p:cNvSpPr>
          <p:nvPr/>
        </p:nvSpPr>
        <p:spPr bwMode="gray">
          <a:xfrm>
            <a:off x="2282031" y="2133600"/>
            <a:ext cx="6840538" cy="40767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rgbClr val="FF9900"/>
                </a:solidFill>
                <a:latin typeface="Arial" panose="020B0604020202020204" pitchFamily="34" charset="0"/>
              </a:rPr>
              <a:t>window.setTimeout(drawAFrame,20)</a:t>
            </a:r>
            <a:endParaRPr kumimoji="1" lang="zh-CN" altLang="zh-CN" sz="1600">
              <a:solidFill>
                <a:srgbClr val="FF9900"/>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function drawAFrame() {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pathRadius+=0.2</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x = cvs.width/2 + Math.cos(angle)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y = cvs.height/2 + Math.sin(angle)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if(x &lt; cvs.width-10) {</a:t>
            </a:r>
            <a:endParaRPr kumimoji="1" lang="zh-CN" altLang="zh-CN" sz="1600">
              <a:solidFill>
                <a:srgbClr val="FF9900"/>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window.setTimeout(drawAFrame,20)</a:t>
            </a:r>
            <a:endParaRPr kumimoji="1" lang="zh-CN" altLang="zh-CN" sz="1600">
              <a:solidFill>
                <a:srgbClr val="FF9900"/>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a:t>
            </a:r>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angle += 0.05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drawBall(cxt,x,y,ballRadius,"red")</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a:t>
            </a:r>
            <a:endParaRPr kumimoji="1" lang="zh-CN" altLang="zh-CN" sz="1600">
              <a:solidFill>
                <a:schemeClr val="accent2"/>
              </a:solidFill>
              <a:latin typeface="Arial" panose="020B0604020202020204" pitchFamily="34" charset="0"/>
            </a:endParaRPr>
          </a:p>
          <a:p>
            <a:pPr algn="l" eaLnBrk="1" hangingPunct="1"/>
            <a:endParaRPr kumimoji="1" lang="en-US"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p:txBody>
      </p:sp>
      <p:sp>
        <p:nvSpPr>
          <p:cNvPr id="4" name="Rectangle 4"/>
          <p:cNvSpPr>
            <a:spLocks noGrp="1" noChangeArrowheads="1"/>
          </p:cNvSpPr>
          <p:nvPr>
            <p:ph type="title"/>
          </p:nvPr>
        </p:nvSpPr>
        <p:spPr>
          <a:xfrm>
            <a:off x="1561878" y="228601"/>
            <a:ext cx="8738618"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Tree>
    <p:extLst>
      <p:ext uri="{BB962C8B-B14F-4D97-AF65-F5344CB8AC3E}">
        <p14:creationId xmlns:p14="http://schemas.microsoft.com/office/powerpoint/2010/main" val="206357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body" idx="1"/>
          </p:nvPr>
        </p:nvSpPr>
        <p:spPr>
          <a:xfrm>
            <a:off x="1417861" y="893515"/>
            <a:ext cx="8820150" cy="708025"/>
          </a:xfrm>
        </p:spPr>
        <p:txBody>
          <a:bodyPr/>
          <a:lstStyle/>
          <a:p>
            <a:r>
              <a:rPr lang="zh-CN" altLang="zh-CN" dirty="0">
                <a:latin typeface="+mn-ea"/>
              </a:rPr>
              <a:t>例</a:t>
            </a:r>
            <a:r>
              <a:rPr lang="en-US" altLang="zh-CN" dirty="0">
                <a:latin typeface="+mn-ea"/>
              </a:rPr>
              <a:t>7-8</a:t>
            </a:r>
            <a:r>
              <a:rPr lang="zh-CN" altLang="zh-CN" dirty="0">
                <a:latin typeface="+mn-ea"/>
              </a:rPr>
              <a:t>也可以改成使用</a:t>
            </a:r>
            <a:r>
              <a:rPr lang="en-US" altLang="zh-CN" dirty="0" err="1">
                <a:latin typeface="+mn-ea"/>
              </a:rPr>
              <a:t>requestAnimationFrame</a:t>
            </a:r>
            <a:r>
              <a:rPr lang="en-US" altLang="zh-CN" dirty="0">
                <a:latin typeface="+mn-ea"/>
              </a:rPr>
              <a:t>()</a:t>
            </a:r>
            <a:r>
              <a:rPr lang="zh-CN" altLang="zh-CN" dirty="0">
                <a:latin typeface="+mn-ea"/>
              </a:rPr>
              <a:t>实现，因为这个方法只能触发一次，因此需要在</a:t>
            </a:r>
            <a:r>
              <a:rPr lang="en-US" altLang="zh-CN" dirty="0" err="1">
                <a:latin typeface="+mn-ea"/>
              </a:rPr>
              <a:t>drawFrame</a:t>
            </a:r>
            <a:r>
              <a:rPr lang="en-US" altLang="zh-CN" dirty="0">
                <a:latin typeface="+mn-ea"/>
              </a:rPr>
              <a:t>()</a:t>
            </a:r>
            <a:r>
              <a:rPr lang="zh-CN" altLang="zh-CN" dirty="0">
                <a:latin typeface="+mn-ea"/>
              </a:rPr>
              <a:t>函数中添加函数调用。</a:t>
            </a:r>
          </a:p>
        </p:txBody>
      </p:sp>
      <p:sp>
        <p:nvSpPr>
          <p:cNvPr id="34819" name="AutoShape 4"/>
          <p:cNvSpPr>
            <a:spLocks noChangeArrowheads="1"/>
          </p:cNvSpPr>
          <p:nvPr/>
        </p:nvSpPr>
        <p:spPr bwMode="gray">
          <a:xfrm>
            <a:off x="2209949" y="1988840"/>
            <a:ext cx="6840538" cy="40767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rgbClr val="FF9900"/>
                </a:solidFill>
                <a:latin typeface="Arial" panose="020B0604020202020204" pitchFamily="34" charset="0"/>
              </a:rPr>
              <a:t>window.requestAnimationFrame(drawAFrame)</a:t>
            </a:r>
            <a:endParaRPr kumimoji="1" lang="zh-CN" altLang="zh-CN" sz="1600">
              <a:solidFill>
                <a:srgbClr val="FF9900"/>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function drawAFrame() {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pathRadius+=0.2</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x = cvs.width/2 + Math.cos(angle)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y = cvs.height/2 + Math.sin(angle)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if(x &lt; cvs.width-10) {</a:t>
            </a:r>
            <a:endParaRPr kumimoji="1" lang="zh-CN" altLang="zh-CN" sz="1600">
              <a:solidFill>
                <a:srgbClr val="FF9900"/>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window.requestAnimationFrame(drawAFrame)</a:t>
            </a:r>
            <a:endParaRPr kumimoji="1" lang="zh-CN" altLang="zh-CN" sz="1600">
              <a:solidFill>
                <a:srgbClr val="FF9900"/>
              </a:solidFill>
              <a:latin typeface="Arial" panose="020B0604020202020204" pitchFamily="34" charset="0"/>
            </a:endParaRPr>
          </a:p>
          <a:p>
            <a:pPr algn="l" eaLnBrk="1" hangingPunct="1"/>
            <a:r>
              <a:rPr kumimoji="1" lang="en-US" altLang="zh-CN" sz="1600">
                <a:solidFill>
                  <a:srgbClr val="FF9900"/>
                </a:solidFill>
                <a:latin typeface="Arial" panose="020B0604020202020204" pitchFamily="34" charset="0"/>
              </a:rPr>
              <a:t>           }</a:t>
            </a:r>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angle += 0.05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drawBall(cxt,x,y,ballRadius,"red")</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a:t>
            </a:r>
            <a:endParaRPr kumimoji="1" lang="zh-CN" altLang="zh-CN" sz="1600">
              <a:solidFill>
                <a:schemeClr val="accent2"/>
              </a:solidFill>
              <a:latin typeface="Arial" panose="020B0604020202020204" pitchFamily="34" charset="0"/>
            </a:endParaRPr>
          </a:p>
          <a:p>
            <a:pPr algn="l" eaLnBrk="1" hangingPunct="1"/>
            <a:endParaRPr kumimoji="1" lang="en-US"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p:txBody>
      </p:sp>
      <p:sp>
        <p:nvSpPr>
          <p:cNvPr id="4" name="Rectangle 4"/>
          <p:cNvSpPr>
            <a:spLocks noGrp="1" noChangeArrowheads="1"/>
          </p:cNvSpPr>
          <p:nvPr>
            <p:ph type="title"/>
          </p:nvPr>
        </p:nvSpPr>
        <p:spPr>
          <a:xfrm>
            <a:off x="1561878" y="228601"/>
            <a:ext cx="8738618"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Tree>
    <p:extLst>
      <p:ext uri="{BB962C8B-B14F-4D97-AF65-F5344CB8AC3E}">
        <p14:creationId xmlns:p14="http://schemas.microsoft.com/office/powerpoint/2010/main" val="58758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body" idx="1"/>
          </p:nvPr>
        </p:nvSpPr>
        <p:spPr>
          <a:xfrm>
            <a:off x="1250667" y="836712"/>
            <a:ext cx="9361040" cy="1016000"/>
          </a:xfrm>
        </p:spPr>
        <p:txBody>
          <a:bodyPr/>
          <a:lstStyle/>
          <a:p>
            <a:r>
              <a:rPr lang="zh-CN" altLang="zh-CN" dirty="0">
                <a:latin typeface="+mn-ea"/>
              </a:rPr>
              <a:t>例</a:t>
            </a:r>
            <a:r>
              <a:rPr lang="en-US" altLang="zh-CN" dirty="0">
                <a:latin typeface="+mn-ea"/>
              </a:rPr>
              <a:t>7-8</a:t>
            </a:r>
            <a:r>
              <a:rPr lang="zh-CN" altLang="zh-CN" dirty="0">
                <a:latin typeface="+mn-ea"/>
              </a:rPr>
              <a:t>如果想到达到绘制圆形运动但不留下路径痕迹的效果，则可以在</a:t>
            </a:r>
            <a:r>
              <a:rPr lang="en-US" altLang="zh-CN" dirty="0" err="1">
                <a:latin typeface="+mn-ea"/>
              </a:rPr>
              <a:t>drawAframe</a:t>
            </a:r>
            <a:r>
              <a:rPr lang="en-US" altLang="zh-CN" dirty="0">
                <a:latin typeface="+mn-ea"/>
              </a:rPr>
              <a:t>()</a:t>
            </a:r>
            <a:r>
              <a:rPr lang="zh-CN" altLang="zh-CN" dirty="0">
                <a:latin typeface="+mn-ea"/>
              </a:rPr>
              <a:t>函数中第一行添加下面的代码先清除整个画布，然后再进行绘制。</a:t>
            </a:r>
          </a:p>
        </p:txBody>
      </p:sp>
      <p:sp>
        <p:nvSpPr>
          <p:cNvPr id="35843" name="AutoShape 4"/>
          <p:cNvSpPr>
            <a:spLocks noChangeArrowheads="1"/>
          </p:cNvSpPr>
          <p:nvPr/>
        </p:nvSpPr>
        <p:spPr bwMode="gray">
          <a:xfrm>
            <a:off x="2282031" y="2133600"/>
            <a:ext cx="6840538" cy="40767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chemeClr val="accent2"/>
                </a:solidFill>
                <a:latin typeface="Arial" panose="020B0604020202020204" pitchFamily="34" charset="0"/>
              </a:rPr>
              <a:t>window.requestAnimationFrame(drawAFrame)</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function drawAFrame() {</a:t>
            </a:r>
          </a:p>
          <a:p>
            <a:pPr algn="l" eaLnBrk="1" hangingPunct="1"/>
            <a:r>
              <a:rPr kumimoji="1" lang="en-US" altLang="zh-CN" sz="1600">
                <a:solidFill>
                  <a:srgbClr val="FF9900"/>
                </a:solidFill>
                <a:latin typeface="Arial" panose="020B0604020202020204" pitchFamily="34" charset="0"/>
              </a:rPr>
              <a:t>           cxt.clearRect(0,0,cvs.width,cvs.height)</a:t>
            </a:r>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pathRadius+=0.2</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x = cvs.width/2 + Math.cos(angle)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y = cvs.height/2 + Math.sin(angle) * pathRadius</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if(x &lt; cvs.width-10)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window.requestAnimationFrame(drawAFrame)</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angle += 0.05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drawBall(cxt,x,y,ballRadius,"red")</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a:t>
            </a:r>
            <a:endParaRPr kumimoji="1" lang="zh-CN" altLang="zh-CN" sz="1600">
              <a:solidFill>
                <a:schemeClr val="accent2"/>
              </a:solidFill>
              <a:latin typeface="Arial" panose="020B0604020202020204" pitchFamily="34" charset="0"/>
            </a:endParaRPr>
          </a:p>
          <a:p>
            <a:pPr algn="l" eaLnBrk="1" hangingPunct="1"/>
            <a:endParaRPr kumimoji="1" lang="en-US"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p:txBody>
      </p:sp>
      <p:sp>
        <p:nvSpPr>
          <p:cNvPr id="4" name="Rectangle 4"/>
          <p:cNvSpPr>
            <a:spLocks noGrp="1" noChangeArrowheads="1"/>
          </p:cNvSpPr>
          <p:nvPr>
            <p:ph type="title"/>
          </p:nvPr>
        </p:nvSpPr>
        <p:spPr>
          <a:xfrm>
            <a:off x="1561878" y="228601"/>
            <a:ext cx="8738618"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7.6 </a:t>
            </a:r>
            <a:r>
              <a:rPr lang="zh-CN" altLang="zh-CN" dirty="0" smtClean="0">
                <a:latin typeface="+mj-ea"/>
              </a:rPr>
              <a:t>动画制作</a:t>
            </a:r>
            <a:endParaRPr lang="zh-CN" altLang="en-US" dirty="0">
              <a:latin typeface="+mj-ea"/>
            </a:endParaRPr>
          </a:p>
        </p:txBody>
      </p:sp>
    </p:spTree>
    <p:extLst>
      <p:ext uri="{BB962C8B-B14F-4D97-AF65-F5344CB8AC3E}">
        <p14:creationId xmlns:p14="http://schemas.microsoft.com/office/powerpoint/2010/main" val="22483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345854" y="228600"/>
            <a:ext cx="895464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36867" name="Rectangle 5"/>
          <p:cNvSpPr>
            <a:spLocks noGrp="1" noChangeArrowheads="1"/>
          </p:cNvSpPr>
          <p:nvPr>
            <p:ph type="body" idx="1"/>
          </p:nvPr>
        </p:nvSpPr>
        <p:spPr>
          <a:xfrm>
            <a:off x="1480345" y="863799"/>
            <a:ext cx="9010523" cy="1384300"/>
          </a:xfrm>
        </p:spPr>
        <p:txBody>
          <a:bodyPr/>
          <a:lstStyle/>
          <a:p>
            <a:r>
              <a:rPr lang="zh-CN" altLang="zh-CN" dirty="0">
                <a:latin typeface="+mn-ea"/>
              </a:rPr>
              <a:t>本节案例，综合了路径、变换、图像及动画制作等制作了一个时钟。 </a:t>
            </a:r>
            <a:endParaRPr lang="en-US" altLang="zh-CN" dirty="0">
              <a:latin typeface="+mn-ea"/>
            </a:endParaRPr>
          </a:p>
          <a:p>
            <a:r>
              <a:rPr lang="zh-CN" altLang="zh-CN" dirty="0">
                <a:latin typeface="+mn-ea"/>
              </a:rPr>
              <a:t>案例中添加一个</a:t>
            </a:r>
            <a:r>
              <a:rPr lang="en-US" altLang="zh-CN" dirty="0">
                <a:latin typeface="+mn-ea"/>
              </a:rPr>
              <a:t>200</a:t>
            </a:r>
            <a:r>
              <a:rPr lang="zh-CN" altLang="zh-CN" dirty="0">
                <a:latin typeface="+mn-ea"/>
              </a:rPr>
              <a:t>×</a:t>
            </a:r>
            <a:r>
              <a:rPr lang="en-US" altLang="zh-CN" dirty="0">
                <a:latin typeface="+mn-ea"/>
              </a:rPr>
              <a:t>200</a:t>
            </a:r>
            <a:r>
              <a:rPr lang="zh-CN" altLang="zh-CN" dirty="0">
                <a:latin typeface="+mn-ea"/>
              </a:rPr>
              <a:t>像素的</a:t>
            </a:r>
            <a:r>
              <a:rPr lang="en-US" altLang="zh-CN" dirty="0">
                <a:latin typeface="+mn-ea"/>
              </a:rPr>
              <a:t>Canvas</a:t>
            </a:r>
            <a:r>
              <a:rPr lang="zh-CN" altLang="zh-CN" dirty="0">
                <a:latin typeface="+mn-ea"/>
              </a:rPr>
              <a:t>，</a:t>
            </a:r>
            <a:r>
              <a:rPr lang="en-US" altLang="zh-CN" dirty="0">
                <a:latin typeface="+mn-ea"/>
              </a:rPr>
              <a:t>JavaScript</a:t>
            </a:r>
            <a:r>
              <a:rPr lang="zh-CN" altLang="zh-CN" dirty="0">
                <a:latin typeface="+mn-ea"/>
              </a:rPr>
              <a:t>代码中首先创建一个图片对象作为时钟的表盘背景。图片加载完成后，首先调用</a:t>
            </a:r>
            <a:r>
              <a:rPr lang="en-US" altLang="zh-CN" dirty="0" err="1">
                <a:latin typeface="+mn-ea"/>
              </a:rPr>
              <a:t>drawAClock</a:t>
            </a:r>
            <a:r>
              <a:rPr lang="en-US" altLang="zh-CN" dirty="0">
                <a:latin typeface="+mn-ea"/>
              </a:rPr>
              <a:t>()</a:t>
            </a:r>
            <a:r>
              <a:rPr lang="zh-CN" altLang="zh-CN" dirty="0">
                <a:latin typeface="+mn-ea"/>
              </a:rPr>
              <a:t>绘制一个时钟，然后再调用</a:t>
            </a:r>
            <a:r>
              <a:rPr lang="en-US" altLang="zh-CN" dirty="0" err="1">
                <a:latin typeface="+mn-ea"/>
              </a:rPr>
              <a:t>setInerval</a:t>
            </a:r>
            <a:r>
              <a:rPr lang="en-US" altLang="zh-CN" dirty="0">
                <a:latin typeface="+mn-ea"/>
              </a:rPr>
              <a:t>()</a:t>
            </a:r>
            <a:r>
              <a:rPr lang="zh-CN" altLang="zh-CN" dirty="0">
                <a:latin typeface="+mn-ea"/>
              </a:rPr>
              <a:t>方法每秒钟重新绘制一</a:t>
            </a:r>
            <a:r>
              <a:rPr lang="zh-CN" altLang="en-US" dirty="0">
                <a:latin typeface="+mn-ea"/>
              </a:rPr>
              <a:t>遍</a:t>
            </a:r>
            <a:r>
              <a:rPr lang="zh-CN" altLang="zh-CN" dirty="0">
                <a:latin typeface="+mn-ea"/>
              </a:rPr>
              <a:t>图形。</a:t>
            </a:r>
          </a:p>
        </p:txBody>
      </p:sp>
      <p:pic>
        <p:nvPicPr>
          <p:cNvPr id="36868"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4506" y="3429001"/>
            <a:ext cx="2027238"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4"/>
          <p:cNvSpPr>
            <a:spLocks noChangeArrowheads="1"/>
          </p:cNvSpPr>
          <p:nvPr/>
        </p:nvSpPr>
        <p:spPr bwMode="gray">
          <a:xfrm>
            <a:off x="1849909" y="2418160"/>
            <a:ext cx="5616624" cy="40338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a:solidFill>
                  <a:schemeClr val="accent2"/>
                </a:solidFill>
                <a:latin typeface="Arial" panose="020B0604020202020204" pitchFamily="34" charset="0"/>
              </a:rPr>
              <a:t> &lt;!DOCTYPE html&gt;</a:t>
            </a:r>
          </a:p>
          <a:p>
            <a:pPr algn="l" eaLnBrk="1" hangingPunct="1"/>
            <a:r>
              <a:rPr kumimoji="1" lang="en-US" altLang="zh-CN" sz="1400">
                <a:solidFill>
                  <a:schemeClr val="accent2"/>
                </a:solidFill>
                <a:latin typeface="Arial" panose="020B0604020202020204" pitchFamily="34" charset="0"/>
              </a:rPr>
              <a:t>&lt;html&gt;</a:t>
            </a:r>
          </a:p>
          <a:p>
            <a:pPr algn="l" eaLnBrk="1" hangingPunct="1"/>
            <a:r>
              <a:rPr kumimoji="1" lang="en-US" altLang="zh-CN" sz="1400">
                <a:solidFill>
                  <a:schemeClr val="accent2"/>
                </a:solidFill>
                <a:latin typeface="Arial" panose="020B0604020202020204" pitchFamily="34" charset="0"/>
              </a:rPr>
              <a:t>&lt;head&gt;</a:t>
            </a:r>
          </a:p>
          <a:p>
            <a:pPr algn="l" eaLnBrk="1" hangingPunct="1"/>
            <a:r>
              <a:rPr kumimoji="1" lang="en-US" altLang="zh-CN" sz="1400">
                <a:solidFill>
                  <a:schemeClr val="accent2"/>
                </a:solidFill>
                <a:latin typeface="Arial" panose="020B0604020202020204" pitchFamily="34" charset="0"/>
              </a:rPr>
              <a:t>	&lt;meta charset="UTF-8"&gt;</a:t>
            </a:r>
          </a:p>
          <a:p>
            <a:pPr algn="l" eaLnBrk="1" hangingPunct="1"/>
            <a:r>
              <a:rPr kumimoji="1" lang="en-US" altLang="zh-CN" sz="1400">
                <a:solidFill>
                  <a:schemeClr val="accent2"/>
                </a:solidFill>
                <a:latin typeface="Arial" panose="020B0604020202020204" pitchFamily="34" charset="0"/>
              </a:rPr>
              <a:t>&lt;/head&gt;</a:t>
            </a:r>
          </a:p>
          <a:p>
            <a:pPr algn="l" eaLnBrk="1" hangingPunct="1"/>
            <a:r>
              <a:rPr kumimoji="1" lang="en-US" altLang="zh-CN" sz="1400">
                <a:solidFill>
                  <a:schemeClr val="accent2"/>
                </a:solidFill>
                <a:latin typeface="Arial" panose="020B0604020202020204" pitchFamily="34" charset="0"/>
              </a:rPr>
              <a:t>&lt;body&gt;</a:t>
            </a:r>
          </a:p>
          <a:p>
            <a:pPr algn="l" eaLnBrk="1" hangingPunct="1"/>
            <a:r>
              <a:rPr kumimoji="1" lang="en-US" altLang="zh-CN" sz="1400">
                <a:solidFill>
                  <a:schemeClr val="accent2"/>
                </a:solidFill>
                <a:latin typeface="Arial" panose="020B0604020202020204" pitchFamily="34" charset="0"/>
              </a:rPr>
              <a:t>	&lt;canvas id="clock" width="200" height="200"&gt;&lt;/canvas&gt;</a:t>
            </a:r>
          </a:p>
          <a:p>
            <a:pPr algn="l" eaLnBrk="1" hangingPunct="1"/>
            <a:r>
              <a:rPr kumimoji="1" lang="en-US" altLang="zh-CN" sz="1400">
                <a:solidFill>
                  <a:schemeClr val="accent2"/>
                </a:solidFill>
                <a:latin typeface="Arial" panose="020B0604020202020204" pitchFamily="34" charset="0"/>
              </a:rPr>
              <a:t>	&lt;script&gt;</a:t>
            </a:r>
          </a:p>
          <a:p>
            <a:pPr algn="l" eaLnBrk="1" hangingPunct="1"/>
            <a:r>
              <a:rPr kumimoji="1" lang="en-US" altLang="zh-CN" sz="1400">
                <a:solidFill>
                  <a:schemeClr val="accent2"/>
                </a:solidFill>
                <a:latin typeface="Arial" panose="020B0604020202020204" pitchFamily="34" charset="0"/>
              </a:rPr>
              <a:t>		var backImg = new Image() </a:t>
            </a:r>
          </a:p>
          <a:p>
            <a:pPr algn="l" eaLnBrk="1" hangingPunct="1"/>
            <a:r>
              <a:rPr kumimoji="1" lang="en-US" altLang="zh-CN" sz="1400">
                <a:solidFill>
                  <a:schemeClr val="accent2"/>
                </a:solidFill>
                <a:latin typeface="Arial" panose="020B0604020202020204" pitchFamily="34" charset="0"/>
              </a:rPr>
              <a:t>		backImg.src = "img/clock.png"  </a:t>
            </a:r>
          </a:p>
          <a:p>
            <a:pPr algn="l" eaLnBrk="1" hangingPunct="1"/>
            <a:r>
              <a:rPr kumimoji="1" lang="en-US" altLang="zh-CN" sz="1400">
                <a:solidFill>
                  <a:schemeClr val="accent2"/>
                </a:solidFill>
                <a:latin typeface="Arial" panose="020B0604020202020204" pitchFamily="34" charset="0"/>
              </a:rPr>
              <a:t>		</a:t>
            </a:r>
          </a:p>
          <a:p>
            <a:pPr algn="l" eaLnBrk="1" hangingPunct="1"/>
            <a:r>
              <a:rPr kumimoji="1" lang="en-US" altLang="zh-CN" sz="1400">
                <a:solidFill>
                  <a:schemeClr val="accent2"/>
                </a:solidFill>
                <a:latin typeface="Arial" panose="020B0604020202020204" pitchFamily="34" charset="0"/>
              </a:rPr>
              <a:t>		backImg.onload = function() {   </a:t>
            </a:r>
          </a:p>
          <a:p>
            <a:pPr algn="l" eaLnBrk="1" hangingPunct="1"/>
            <a:r>
              <a:rPr kumimoji="1" lang="en-US" altLang="zh-CN" sz="1400">
                <a:solidFill>
                  <a:schemeClr val="accent2"/>
                </a:solidFill>
                <a:latin typeface="Arial" panose="020B0604020202020204" pitchFamily="34" charset="0"/>
              </a:rPr>
              <a:t>			drawAClock()		</a:t>
            </a:r>
          </a:p>
          <a:p>
            <a:pPr algn="l" eaLnBrk="1" hangingPunct="1"/>
            <a:r>
              <a:rPr kumimoji="1" lang="en-US" altLang="zh-CN" sz="1400">
                <a:solidFill>
                  <a:schemeClr val="accent2"/>
                </a:solidFill>
                <a:latin typeface="Arial" panose="020B0604020202020204" pitchFamily="34" charset="0"/>
              </a:rPr>
              <a:t>			setInterval(drawAClock, 1000)</a:t>
            </a:r>
          </a:p>
          <a:p>
            <a:pPr algn="l" eaLnBrk="1" hangingPunct="1"/>
            <a:r>
              <a:rPr kumimoji="1" lang="en-US" altLang="zh-CN" sz="1400">
                <a:solidFill>
                  <a:schemeClr val="accent2"/>
                </a:solidFill>
                <a:latin typeface="Arial" panose="020B0604020202020204" pitchFamily="34" charset="0"/>
              </a:rPr>
              <a:t>		}</a:t>
            </a:r>
          </a:p>
          <a:p>
            <a:pPr algn="l" eaLnBrk="1" hangingPunct="1"/>
            <a:r>
              <a:rPr kumimoji="1" lang="en-US" altLang="zh-CN" sz="1400">
                <a:solidFill>
                  <a:schemeClr val="accent2"/>
                </a:solidFill>
                <a:latin typeface="Arial" panose="020B0604020202020204" pitchFamily="34" charset="0"/>
              </a:rPr>
              <a:t>	&lt;/script&gt;</a:t>
            </a:r>
          </a:p>
          <a:p>
            <a:pPr algn="l" eaLnBrk="1" hangingPunct="1"/>
            <a:r>
              <a:rPr kumimoji="1" lang="en-US" altLang="zh-CN" sz="1400">
                <a:solidFill>
                  <a:schemeClr val="accent2"/>
                </a:solidFill>
                <a:latin typeface="Arial" panose="020B0604020202020204" pitchFamily="34" charset="0"/>
              </a:rPr>
              <a:t>&lt;/body&gt;</a:t>
            </a:r>
          </a:p>
          <a:p>
            <a:pPr algn="l" eaLnBrk="1" hangingPunct="1"/>
            <a:r>
              <a:rPr kumimoji="1" lang="en-US" altLang="zh-CN" sz="1400">
                <a:solidFill>
                  <a:schemeClr val="accent2"/>
                </a:solidFill>
                <a:latin typeface="Arial" panose="020B0604020202020204" pitchFamily="34" charset="0"/>
              </a:rPr>
              <a:t>&lt;/html&gt;</a:t>
            </a:r>
          </a:p>
          <a:p>
            <a:pPr algn="l" eaLnBrk="1" hangingPunct="1"/>
            <a:r>
              <a:rPr kumimoji="1" lang="en-US" altLang="zh-CN" sz="1400">
                <a:solidFill>
                  <a:schemeClr val="accent2"/>
                </a:solidFill>
                <a:latin typeface="Arial" panose="020B0604020202020204" pitchFamily="34" charset="0"/>
              </a:rPr>
              <a:t>	</a:t>
            </a:r>
            <a:endParaRPr kumimoji="1" lang="zh-CN" altLang="zh-CN" sz="1400">
              <a:solidFill>
                <a:schemeClr val="accent2"/>
              </a:solidFill>
              <a:latin typeface="Arial" panose="020B0604020202020204" pitchFamily="34" charset="0"/>
            </a:endParaRPr>
          </a:p>
        </p:txBody>
      </p:sp>
    </p:spTree>
    <p:extLst>
      <p:ext uri="{BB962C8B-B14F-4D97-AF65-F5344CB8AC3E}">
        <p14:creationId xmlns:p14="http://schemas.microsoft.com/office/powerpoint/2010/main" val="17270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37891" name="Rectangle 5"/>
          <p:cNvSpPr>
            <a:spLocks noGrp="1" noChangeArrowheads="1"/>
          </p:cNvSpPr>
          <p:nvPr>
            <p:ph type="body" idx="1"/>
          </p:nvPr>
        </p:nvSpPr>
        <p:spPr>
          <a:xfrm>
            <a:off x="1509044" y="829159"/>
            <a:ext cx="9036496" cy="1384300"/>
          </a:xfrm>
        </p:spPr>
        <p:txBody>
          <a:bodyPr/>
          <a:lstStyle/>
          <a:p>
            <a:r>
              <a:rPr lang="en-US" altLang="zh-CN" dirty="0" err="1">
                <a:latin typeface="+mn-ea"/>
              </a:rPr>
              <a:t>drawAClock</a:t>
            </a:r>
            <a:r>
              <a:rPr lang="en-US" altLang="zh-CN" dirty="0">
                <a:latin typeface="+mn-ea"/>
              </a:rPr>
              <a:t>()</a:t>
            </a:r>
            <a:r>
              <a:rPr lang="zh-CN" altLang="zh-CN" dirty="0">
                <a:latin typeface="+mn-ea"/>
              </a:rPr>
              <a:t>的功能是先获得</a:t>
            </a:r>
            <a:r>
              <a:rPr lang="en-US" altLang="zh-CN" dirty="0">
                <a:latin typeface="+mn-ea"/>
              </a:rPr>
              <a:t>Canvas</a:t>
            </a:r>
            <a:r>
              <a:rPr lang="zh-CN" altLang="zh-CN" dirty="0">
                <a:latin typeface="+mn-ea"/>
              </a:rPr>
              <a:t>及其绘制环境</a:t>
            </a:r>
            <a:r>
              <a:rPr lang="en-US" altLang="zh-CN" dirty="0">
                <a:latin typeface="+mn-ea"/>
              </a:rPr>
              <a:t>context</a:t>
            </a:r>
            <a:r>
              <a:rPr lang="zh-CN" altLang="zh-CN" dirty="0">
                <a:latin typeface="+mn-ea"/>
              </a:rPr>
              <a:t>，设置时钟的属性值，包括时钟的中心点坐标、边框粗细、时钟大小，将整个</a:t>
            </a:r>
            <a:r>
              <a:rPr lang="en-US" altLang="zh-CN" dirty="0">
                <a:latin typeface="+mn-ea"/>
              </a:rPr>
              <a:t>Canvas</a:t>
            </a:r>
            <a:r>
              <a:rPr lang="zh-CN" altLang="zh-CN" dirty="0">
                <a:latin typeface="+mn-ea"/>
              </a:rPr>
              <a:t>清除后再绘制时钟。</a:t>
            </a:r>
          </a:p>
          <a:p>
            <a:endParaRPr lang="zh-CN" altLang="zh-CN" dirty="0">
              <a:latin typeface="+mn-ea"/>
            </a:endParaRPr>
          </a:p>
        </p:txBody>
      </p:sp>
      <p:sp>
        <p:nvSpPr>
          <p:cNvPr id="37892" name="AutoShape 4"/>
          <p:cNvSpPr>
            <a:spLocks noChangeArrowheads="1"/>
          </p:cNvSpPr>
          <p:nvPr/>
        </p:nvSpPr>
        <p:spPr bwMode="gray">
          <a:xfrm>
            <a:off x="2065933" y="2348880"/>
            <a:ext cx="7056438" cy="36449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dirty="0">
                <a:solidFill>
                  <a:schemeClr val="accent2"/>
                </a:solidFill>
                <a:latin typeface="Arial" panose="020B0604020202020204" pitchFamily="34" charset="0"/>
              </a:rPr>
              <a:t>function </a:t>
            </a:r>
            <a:r>
              <a:rPr kumimoji="1" lang="en-US" altLang="zh-CN" sz="1600" dirty="0" err="1">
                <a:solidFill>
                  <a:schemeClr val="accent2"/>
                </a:solidFill>
                <a:latin typeface="Arial" panose="020B0604020202020204" pitchFamily="34" charset="0"/>
              </a:rPr>
              <a:t>drawAClock</a:t>
            </a:r>
            <a:r>
              <a:rPr kumimoji="1" lang="en-US" altLang="zh-CN" sz="1600" dirty="0">
                <a:solidFill>
                  <a:schemeClr val="accent2"/>
                </a:solidFill>
                <a:latin typeface="Arial" panose="020B0604020202020204" pitchFamily="34" charset="0"/>
              </a:rPr>
              <a:t>() {</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var</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cvs</a:t>
            </a:r>
            <a:r>
              <a:rPr kumimoji="1" lang="en-US" altLang="zh-CN" sz="1600" dirty="0">
                <a:solidFill>
                  <a:schemeClr val="accent2"/>
                </a:solidFill>
                <a:latin typeface="Arial" panose="020B0604020202020204" pitchFamily="34" charset="0"/>
              </a:rPr>
              <a:t> = </a:t>
            </a:r>
            <a:r>
              <a:rPr kumimoji="1" lang="en-US" altLang="zh-CN" sz="1600" dirty="0" err="1">
                <a:solidFill>
                  <a:schemeClr val="accent2"/>
                </a:solidFill>
                <a:latin typeface="Arial" panose="020B0604020202020204" pitchFamily="34" charset="0"/>
              </a:rPr>
              <a:t>document.getElementById</a:t>
            </a:r>
            <a:r>
              <a:rPr kumimoji="1" lang="en-US" altLang="zh-CN" sz="1600" dirty="0">
                <a:solidFill>
                  <a:schemeClr val="accent2"/>
                </a:solidFill>
                <a:latin typeface="Arial" panose="020B0604020202020204" pitchFamily="34" charset="0"/>
              </a:rPr>
              <a:t>("clock")</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var</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cxt</a:t>
            </a:r>
            <a:r>
              <a:rPr kumimoji="1" lang="en-US" altLang="zh-CN" sz="1600" dirty="0">
                <a:solidFill>
                  <a:schemeClr val="accent2"/>
                </a:solidFill>
                <a:latin typeface="Arial" panose="020B0604020202020204" pitchFamily="34" charset="0"/>
              </a:rPr>
              <a:t> = </a:t>
            </a:r>
            <a:r>
              <a:rPr kumimoji="1" lang="en-US" altLang="zh-CN" sz="1600" dirty="0" err="1">
                <a:solidFill>
                  <a:schemeClr val="accent2"/>
                </a:solidFill>
                <a:latin typeface="Arial" panose="020B0604020202020204" pitchFamily="34" charset="0"/>
              </a:rPr>
              <a:t>cvs.getContext</a:t>
            </a:r>
            <a:r>
              <a:rPr kumimoji="1" lang="en-US" altLang="zh-CN" sz="1600" dirty="0">
                <a:solidFill>
                  <a:schemeClr val="accent2"/>
                </a:solidFill>
                <a:latin typeface="Arial" panose="020B0604020202020204" pitchFamily="34" charset="0"/>
              </a:rPr>
              <a:t>("2d")	</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cxt.clearRect</a:t>
            </a:r>
            <a:r>
              <a:rPr kumimoji="1" lang="en-US" altLang="zh-CN" sz="1600" dirty="0">
                <a:solidFill>
                  <a:schemeClr val="accent2"/>
                </a:solidFill>
                <a:latin typeface="Arial" panose="020B0604020202020204" pitchFamily="34" charset="0"/>
              </a:rPr>
              <a:t>(0, 0, </a:t>
            </a:r>
            <a:r>
              <a:rPr kumimoji="1" lang="en-US" altLang="zh-CN" sz="1600" dirty="0" err="1">
                <a:solidFill>
                  <a:schemeClr val="accent2"/>
                </a:solidFill>
                <a:latin typeface="Arial" panose="020B0604020202020204" pitchFamily="34" charset="0"/>
              </a:rPr>
              <a:t>cvs.width</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cvs.height</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var</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centerX</a:t>
            </a:r>
            <a:r>
              <a:rPr kumimoji="1" lang="en-US" altLang="zh-CN" sz="1600" dirty="0">
                <a:solidFill>
                  <a:schemeClr val="accent2"/>
                </a:solidFill>
                <a:latin typeface="Arial" panose="020B0604020202020204" pitchFamily="34" charset="0"/>
              </a:rPr>
              <a:t> = </a:t>
            </a:r>
            <a:r>
              <a:rPr kumimoji="1" lang="en-US" altLang="zh-CN" sz="1600" dirty="0" err="1">
                <a:solidFill>
                  <a:schemeClr val="accent2"/>
                </a:solidFill>
                <a:latin typeface="Arial" panose="020B0604020202020204" pitchFamily="34" charset="0"/>
              </a:rPr>
              <a:t>cvs.width</a:t>
            </a:r>
            <a:r>
              <a:rPr kumimoji="1" lang="en-US" altLang="zh-CN" sz="1600" dirty="0">
                <a:solidFill>
                  <a:schemeClr val="accent2"/>
                </a:solidFill>
                <a:latin typeface="Arial" panose="020B0604020202020204" pitchFamily="34" charset="0"/>
              </a:rPr>
              <a:t> / 2,		</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centerY</a:t>
            </a:r>
            <a:r>
              <a:rPr kumimoji="1" lang="en-US" altLang="zh-CN" sz="1600" dirty="0">
                <a:solidFill>
                  <a:schemeClr val="accent2"/>
                </a:solidFill>
                <a:latin typeface="Arial" panose="020B0604020202020204" pitchFamily="34" charset="0"/>
              </a:rPr>
              <a:t> = </a:t>
            </a:r>
            <a:r>
              <a:rPr kumimoji="1" lang="en-US" altLang="zh-CN" sz="1600" dirty="0" err="1">
                <a:solidFill>
                  <a:schemeClr val="accent2"/>
                </a:solidFill>
                <a:latin typeface="Arial" panose="020B0604020202020204" pitchFamily="34" charset="0"/>
              </a:rPr>
              <a:t>cvs.height</a:t>
            </a:r>
            <a:r>
              <a:rPr kumimoji="1" lang="en-US" altLang="zh-CN" sz="1600" dirty="0">
                <a:solidFill>
                  <a:schemeClr val="accent2"/>
                </a:solidFill>
                <a:latin typeface="Arial" panose="020B0604020202020204" pitchFamily="34" charset="0"/>
              </a:rPr>
              <a:t> / 2,</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borderWidth</a:t>
            </a:r>
            <a:r>
              <a:rPr kumimoji="1" lang="en-US" altLang="zh-CN" sz="1600" dirty="0">
                <a:solidFill>
                  <a:schemeClr val="accent2"/>
                </a:solidFill>
                <a:latin typeface="Arial" panose="020B0604020202020204" pitchFamily="34" charset="0"/>
              </a:rPr>
              <a:t> = 18,	</a:t>
            </a:r>
          </a:p>
          <a:p>
            <a:pPr algn="l" eaLnBrk="1" hangingPunct="1"/>
            <a:r>
              <a:rPr kumimoji="1" lang="en-US" altLang="zh-CN" sz="1600" dirty="0">
                <a:solidFill>
                  <a:schemeClr val="accent2"/>
                </a:solidFill>
                <a:latin typeface="Arial" panose="020B0604020202020204" pitchFamily="34" charset="0"/>
              </a:rPr>
              <a:t>		radius = 100</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drawCLockBack</a:t>
            </a:r>
            <a:r>
              <a:rPr kumimoji="1" lang="en-US" altLang="zh-CN" sz="1600" dirty="0">
                <a:solidFill>
                  <a:schemeClr val="accent2"/>
                </a:solidFill>
                <a:latin typeface="Arial" panose="020B0604020202020204" pitchFamily="34" charset="0"/>
              </a:rPr>
              <a:t>(</a:t>
            </a:r>
            <a:r>
              <a:rPr kumimoji="1" lang="en-US" altLang="zh-CN" sz="1600" dirty="0" err="1">
                <a:solidFill>
                  <a:schemeClr val="accent2"/>
                </a:solidFill>
                <a:latin typeface="Arial" panose="020B0604020202020204" pitchFamily="34" charset="0"/>
              </a:rPr>
              <a:t>cxt,centerX,centerY,radius</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drawScales</a:t>
            </a:r>
            <a:r>
              <a:rPr kumimoji="1" lang="en-US" altLang="zh-CN" sz="1600" dirty="0">
                <a:solidFill>
                  <a:schemeClr val="accent2"/>
                </a:solidFill>
                <a:latin typeface="Arial" panose="020B0604020202020204" pitchFamily="34" charset="0"/>
              </a:rPr>
              <a:t>(</a:t>
            </a:r>
            <a:r>
              <a:rPr kumimoji="1" lang="en-US" altLang="zh-CN" sz="1600" dirty="0" err="1">
                <a:solidFill>
                  <a:schemeClr val="accent2"/>
                </a:solidFill>
                <a:latin typeface="Arial" panose="020B0604020202020204" pitchFamily="34" charset="0"/>
              </a:rPr>
              <a:t>cxt,centerX,centerY,radius,borderWidth</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drawClockBorder</a:t>
            </a:r>
            <a:r>
              <a:rPr kumimoji="1" lang="en-US" altLang="zh-CN" sz="1600" dirty="0">
                <a:solidFill>
                  <a:schemeClr val="accent2"/>
                </a:solidFill>
                <a:latin typeface="Arial" panose="020B0604020202020204" pitchFamily="34" charset="0"/>
              </a:rPr>
              <a:t>(</a:t>
            </a:r>
            <a:r>
              <a:rPr kumimoji="1" lang="en-US" altLang="zh-CN" sz="1600" dirty="0" err="1">
                <a:solidFill>
                  <a:schemeClr val="accent2"/>
                </a:solidFill>
                <a:latin typeface="Arial" panose="020B0604020202020204" pitchFamily="34" charset="0"/>
              </a:rPr>
              <a:t>cxt,centerX,centerY,radius,borderWidth</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drawAllHands</a:t>
            </a:r>
            <a:r>
              <a:rPr kumimoji="1" lang="en-US" altLang="zh-CN" sz="1600" dirty="0">
                <a:solidFill>
                  <a:schemeClr val="accent2"/>
                </a:solidFill>
                <a:latin typeface="Arial" panose="020B0604020202020204" pitchFamily="34" charset="0"/>
              </a:rPr>
              <a:t>(</a:t>
            </a:r>
            <a:r>
              <a:rPr kumimoji="1" lang="en-US" altLang="zh-CN" sz="1600" dirty="0" err="1">
                <a:solidFill>
                  <a:schemeClr val="accent2"/>
                </a:solidFill>
                <a:latin typeface="Arial" panose="020B0604020202020204" pitchFamily="34" charset="0"/>
              </a:rPr>
              <a:t>cxt</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centerX</a:t>
            </a:r>
            <a:r>
              <a:rPr kumimoji="1" lang="en-US" altLang="zh-CN" sz="1600" dirty="0">
                <a:solidFill>
                  <a:schemeClr val="accent2"/>
                </a:solidFill>
                <a:latin typeface="Arial" panose="020B0604020202020204" pitchFamily="34" charset="0"/>
              </a:rPr>
              <a:t>, </a:t>
            </a:r>
            <a:r>
              <a:rPr kumimoji="1" lang="en-US" altLang="zh-CN" sz="1600" dirty="0" err="1">
                <a:solidFill>
                  <a:schemeClr val="accent2"/>
                </a:solidFill>
                <a:latin typeface="Arial" panose="020B0604020202020204" pitchFamily="34" charset="0"/>
              </a:rPr>
              <a:t>centerY</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a:t>
            </a:r>
          </a:p>
        </p:txBody>
      </p:sp>
    </p:spTree>
    <p:extLst>
      <p:ext uri="{BB962C8B-B14F-4D97-AF65-F5344CB8AC3E}">
        <p14:creationId xmlns:p14="http://schemas.microsoft.com/office/powerpoint/2010/main" val="421680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17862" y="228600"/>
            <a:ext cx="8882634"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38915" name="Rectangle 5"/>
          <p:cNvSpPr>
            <a:spLocks noGrp="1" noChangeArrowheads="1"/>
          </p:cNvSpPr>
          <p:nvPr>
            <p:ph type="body" idx="1"/>
          </p:nvPr>
        </p:nvSpPr>
        <p:spPr>
          <a:xfrm>
            <a:off x="1345853" y="765176"/>
            <a:ext cx="9521663" cy="3046413"/>
          </a:xfrm>
        </p:spPr>
        <p:txBody>
          <a:bodyPr/>
          <a:lstStyle/>
          <a:p>
            <a:r>
              <a:rPr lang="zh-CN" altLang="zh-CN" dirty="0">
                <a:latin typeface="+mn-ea"/>
              </a:rPr>
              <a:t>绘制时钟的代码较长，将所有代码都放在同一个函数中会使得程序的阅读比较繁杂，因而将时钟分为背景、刻度、边框和指针四个部分分别绘制，四个部分按照从底层到顶层的结构顺序进行绘制，因为</a:t>
            </a:r>
            <a:r>
              <a:rPr lang="en-US" altLang="zh-CN" dirty="0">
                <a:latin typeface="+mn-ea"/>
              </a:rPr>
              <a:t>Canvas</a:t>
            </a:r>
            <a:r>
              <a:rPr lang="zh-CN" altLang="zh-CN" dirty="0">
                <a:latin typeface="+mn-ea"/>
              </a:rPr>
              <a:t>绘制默认后绘制的图形在先绘制的图形图像上方，所以绘制的顺序不能错。</a:t>
            </a:r>
            <a:endParaRPr lang="en-US" altLang="zh-CN" dirty="0">
              <a:latin typeface="+mn-ea"/>
            </a:endParaRPr>
          </a:p>
          <a:p>
            <a:r>
              <a:rPr lang="zh-CN" altLang="zh-CN" dirty="0">
                <a:latin typeface="+mn-ea"/>
              </a:rPr>
              <a:t>背景绘制函数</a:t>
            </a:r>
            <a:r>
              <a:rPr lang="en-US" altLang="zh-CN" dirty="0" err="1">
                <a:latin typeface="+mn-ea"/>
              </a:rPr>
              <a:t>drawCLockBack</a:t>
            </a:r>
            <a:r>
              <a:rPr lang="en-US" altLang="zh-CN" dirty="0">
                <a:latin typeface="+mn-ea"/>
              </a:rPr>
              <a:t>()</a:t>
            </a:r>
            <a:r>
              <a:rPr lang="zh-CN" altLang="zh-CN" dirty="0">
                <a:latin typeface="+mn-ea"/>
              </a:rPr>
              <a:t>设置时钟大小的圆形剪辑区域，并将背景图片以</a:t>
            </a:r>
            <a:r>
              <a:rPr lang="en-US" altLang="zh-CN" dirty="0">
                <a:latin typeface="+mn-ea"/>
              </a:rPr>
              <a:t>0.6</a:t>
            </a:r>
            <a:r>
              <a:rPr lang="zh-CN" altLang="zh-CN" dirty="0">
                <a:latin typeface="+mn-ea"/>
              </a:rPr>
              <a:t>的透明度绘制在</a:t>
            </a:r>
            <a:r>
              <a:rPr lang="en-US" altLang="zh-CN" dirty="0">
                <a:latin typeface="+mn-ea"/>
              </a:rPr>
              <a:t>Canvas</a:t>
            </a:r>
            <a:r>
              <a:rPr lang="zh-CN" altLang="zh-CN" dirty="0">
                <a:latin typeface="+mn-ea"/>
              </a:rPr>
              <a:t>中。</a:t>
            </a:r>
            <a:endParaRPr lang="en-US" altLang="zh-CN" dirty="0">
              <a:latin typeface="+mn-ea"/>
            </a:endParaRPr>
          </a:p>
          <a:p>
            <a:r>
              <a:rPr lang="zh-CN" altLang="zh-CN" dirty="0">
                <a:latin typeface="+mn-ea"/>
              </a:rPr>
              <a:t>刻度绘制函数</a:t>
            </a:r>
            <a:r>
              <a:rPr lang="en-US" altLang="zh-CN" dirty="0" err="1">
                <a:latin typeface="+mn-ea"/>
              </a:rPr>
              <a:t>drawScales</a:t>
            </a:r>
            <a:r>
              <a:rPr lang="en-US" altLang="zh-CN" dirty="0">
                <a:latin typeface="+mn-ea"/>
              </a:rPr>
              <a:t>()</a:t>
            </a:r>
            <a:r>
              <a:rPr lang="zh-CN" altLang="zh-CN" dirty="0">
                <a:latin typeface="+mn-ea"/>
              </a:rPr>
              <a:t>将时钟分为</a:t>
            </a:r>
            <a:r>
              <a:rPr lang="en-US" altLang="zh-CN" dirty="0">
                <a:latin typeface="+mn-ea"/>
              </a:rPr>
              <a:t>60</a:t>
            </a:r>
            <a:r>
              <a:rPr lang="zh-CN" altLang="zh-CN" dirty="0">
                <a:latin typeface="+mn-ea"/>
              </a:rPr>
              <a:t>个分钟刻度，每</a:t>
            </a:r>
            <a:r>
              <a:rPr lang="en-US" altLang="zh-CN" dirty="0">
                <a:latin typeface="+mn-ea"/>
              </a:rPr>
              <a:t>5</a:t>
            </a:r>
            <a:r>
              <a:rPr lang="zh-CN" altLang="zh-CN" dirty="0">
                <a:latin typeface="+mn-ea"/>
              </a:rPr>
              <a:t>个分钟刻度为一个时刻度，分别填充不同大小的矩形作为时、分刻度。</a:t>
            </a:r>
          </a:p>
          <a:p>
            <a:endParaRPr lang="zh-CN" altLang="zh-CN" dirty="0">
              <a:latin typeface="+mn-ea"/>
            </a:endParaRPr>
          </a:p>
        </p:txBody>
      </p:sp>
      <p:sp>
        <p:nvSpPr>
          <p:cNvPr id="38916" name="AutoShape 4"/>
          <p:cNvSpPr>
            <a:spLocks noChangeArrowheads="1"/>
          </p:cNvSpPr>
          <p:nvPr/>
        </p:nvSpPr>
        <p:spPr bwMode="gray">
          <a:xfrm>
            <a:off x="2210595" y="3654428"/>
            <a:ext cx="3527425" cy="27082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dirty="0">
                <a:solidFill>
                  <a:schemeClr val="accent2"/>
                </a:solidFill>
                <a:latin typeface="Arial" panose="020B0604020202020204" pitchFamily="34" charset="0"/>
              </a:rPr>
              <a:t>function </a:t>
            </a:r>
            <a:r>
              <a:rPr kumimoji="1" lang="en-US" altLang="zh-CN" sz="1400" dirty="0" err="1">
                <a:solidFill>
                  <a:schemeClr val="accent2"/>
                </a:solidFill>
                <a:latin typeface="Arial" panose="020B0604020202020204" pitchFamily="34" charset="0"/>
              </a:rPr>
              <a:t>drawCLockBack</a:t>
            </a:r>
            <a:r>
              <a:rPr kumimoji="1" lang="en-US" altLang="zh-CN" sz="1400" dirty="0">
                <a:solidFill>
                  <a:schemeClr val="accent2"/>
                </a:solidFill>
                <a:latin typeface="Arial" panose="020B0604020202020204" pitchFamily="34" charset="0"/>
              </a:rPr>
              <a:t>(</a:t>
            </a:r>
            <a:r>
              <a:rPr kumimoji="1" lang="en-US" altLang="zh-CN" sz="1400" dirty="0" err="1">
                <a:solidFill>
                  <a:schemeClr val="accent2"/>
                </a:solidFill>
                <a:latin typeface="Arial" panose="020B0604020202020204" pitchFamily="34" charset="0"/>
              </a:rPr>
              <a:t>cxt,x,y,r</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cxt.save</a:t>
            </a:r>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cxt.beginPath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cxt.arc(x, y, r, 0, </a:t>
            </a:r>
            <a:r>
              <a:rPr kumimoji="1" lang="en-US" altLang="zh-CN" sz="1400" dirty="0" err="1">
                <a:solidFill>
                  <a:schemeClr val="accent2"/>
                </a:solidFill>
                <a:latin typeface="Arial" panose="020B0604020202020204" pitchFamily="34" charset="0"/>
              </a:rPr>
              <a:t>Math.PI</a:t>
            </a:r>
            <a:r>
              <a:rPr kumimoji="1" lang="en-US" altLang="zh-CN" sz="1400" dirty="0">
                <a:solidFill>
                  <a:schemeClr val="accent2"/>
                </a:solidFill>
                <a:latin typeface="Arial" panose="020B0604020202020204" pitchFamily="34" charset="0"/>
              </a:rPr>
              <a:t> * 2)</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cxt.closePath</a:t>
            </a:r>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cxt.clip</a:t>
            </a:r>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cxt.globalAlpha</a:t>
            </a:r>
            <a:r>
              <a:rPr kumimoji="1" lang="en-US" altLang="zh-CN" sz="1400" dirty="0">
                <a:solidFill>
                  <a:schemeClr val="accent2"/>
                </a:solidFill>
                <a:latin typeface="Arial" panose="020B0604020202020204" pitchFamily="34" charset="0"/>
              </a:rPr>
              <a:t>=0.5</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cxt.drawImage</a:t>
            </a:r>
            <a:r>
              <a:rPr kumimoji="1" lang="en-US" altLang="zh-CN" sz="1400" dirty="0">
                <a:solidFill>
                  <a:schemeClr val="accent2"/>
                </a:solidFill>
                <a:latin typeface="Arial" panose="020B0604020202020204" pitchFamily="34" charset="0"/>
              </a:rPr>
              <a:t>(backImg,0,0)</a:t>
            </a:r>
          </a:p>
          <a:p>
            <a:pPr algn="l" eaLnBrk="1" hangingPunct="1"/>
            <a:r>
              <a:rPr kumimoji="1" lang="en-US" altLang="zh-CN" sz="1400" dirty="0">
                <a:solidFill>
                  <a:schemeClr val="accent2"/>
                </a:solidFill>
                <a:latin typeface="Arial" panose="020B0604020202020204" pitchFamily="34" charset="0"/>
              </a:rPr>
              <a:t>	</a:t>
            </a:r>
            <a:r>
              <a:rPr kumimoji="1" lang="en-US" altLang="zh-CN" sz="1400" dirty="0" err="1">
                <a:solidFill>
                  <a:schemeClr val="accent2"/>
                </a:solidFill>
                <a:latin typeface="Arial" panose="020B0604020202020204" pitchFamily="34" charset="0"/>
              </a:rPr>
              <a:t>cxt.restore</a:t>
            </a:r>
            <a:r>
              <a:rPr kumimoji="1" lang="en-US" altLang="zh-CN" sz="1400" dirty="0">
                <a:solidFill>
                  <a:schemeClr val="accent2"/>
                </a:solidFill>
                <a:latin typeface="Arial" panose="020B0604020202020204" pitchFamily="34" charset="0"/>
              </a:rPr>
              <a:t>()	</a:t>
            </a:r>
          </a:p>
          <a:p>
            <a:pPr algn="l" eaLnBrk="1" hangingPunct="1"/>
            <a:r>
              <a:rPr kumimoji="1" lang="en-US" altLang="zh-CN" sz="1400" dirty="0">
                <a:solidFill>
                  <a:schemeClr val="accent2"/>
                </a:solidFill>
                <a:latin typeface="Arial" panose="020B0604020202020204" pitchFamily="34" charset="0"/>
              </a:rPr>
              <a:t>}</a:t>
            </a:r>
          </a:p>
          <a:p>
            <a:pPr algn="l" eaLnBrk="1" hangingPunct="1"/>
            <a:r>
              <a:rPr kumimoji="1" lang="en-US" altLang="zh-CN" sz="1400" dirty="0">
                <a:solidFill>
                  <a:schemeClr val="accent2"/>
                </a:solidFill>
                <a:latin typeface="Arial" panose="020B0604020202020204" pitchFamily="34" charset="0"/>
              </a:rPr>
              <a:t>			</a:t>
            </a:r>
            <a:endParaRPr kumimoji="1" lang="zh-CN" altLang="zh-CN" sz="1400" dirty="0">
              <a:solidFill>
                <a:schemeClr val="accent2"/>
              </a:solidFill>
              <a:latin typeface="Arial" panose="020B0604020202020204" pitchFamily="34" charset="0"/>
            </a:endParaRPr>
          </a:p>
        </p:txBody>
      </p:sp>
      <p:sp>
        <p:nvSpPr>
          <p:cNvPr id="38917" name="AutoShape 4"/>
          <p:cNvSpPr>
            <a:spLocks noChangeArrowheads="1"/>
          </p:cNvSpPr>
          <p:nvPr/>
        </p:nvSpPr>
        <p:spPr bwMode="gray">
          <a:xfrm>
            <a:off x="6241257" y="3579813"/>
            <a:ext cx="4303713" cy="28797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400">
                <a:solidFill>
                  <a:schemeClr val="accent2"/>
                </a:solidFill>
                <a:latin typeface="Arial" panose="020B0604020202020204" pitchFamily="34" charset="0"/>
              </a:rPr>
              <a:t>function drawScales(cxt,x,y,r,bw){</a:t>
            </a:r>
          </a:p>
          <a:p>
            <a:pPr algn="l" eaLnBrk="1" hangingPunct="1"/>
            <a:r>
              <a:rPr kumimoji="1" lang="en-US" altLang="zh-CN" sz="1400">
                <a:solidFill>
                  <a:schemeClr val="accent2"/>
                </a:solidFill>
                <a:latin typeface="Arial" panose="020B0604020202020204" pitchFamily="34" charset="0"/>
              </a:rPr>
              <a:t>	for(var i = 0; i &lt; 60; i++) {</a:t>
            </a:r>
          </a:p>
          <a:p>
            <a:pPr algn="l" eaLnBrk="1" hangingPunct="1"/>
            <a:r>
              <a:rPr kumimoji="1" lang="en-US" altLang="zh-CN" sz="1400">
                <a:solidFill>
                  <a:schemeClr val="accent2"/>
                </a:solidFill>
                <a:latin typeface="Arial" panose="020B0604020202020204" pitchFamily="34" charset="0"/>
              </a:rPr>
              <a:t>		cxt.save()		</a:t>
            </a:r>
          </a:p>
          <a:p>
            <a:pPr algn="l" eaLnBrk="1" hangingPunct="1"/>
            <a:r>
              <a:rPr kumimoji="1" lang="en-US" altLang="zh-CN" sz="1400">
                <a:solidFill>
                  <a:schemeClr val="accent2"/>
                </a:solidFill>
                <a:latin typeface="Arial" panose="020B0604020202020204" pitchFamily="34" charset="0"/>
              </a:rPr>
              <a:t>		cxt.translate(x, y)	</a:t>
            </a:r>
          </a:p>
          <a:p>
            <a:pPr algn="l" eaLnBrk="1" hangingPunct="1"/>
            <a:r>
              <a:rPr kumimoji="1" lang="en-US" altLang="zh-CN" sz="1400">
                <a:solidFill>
                  <a:schemeClr val="accent2"/>
                </a:solidFill>
                <a:latin typeface="Arial" panose="020B0604020202020204" pitchFamily="34" charset="0"/>
              </a:rPr>
              <a:t>		cxt.rotate(i * Math.PI / 30 - Math.PI / 2)</a:t>
            </a:r>
          </a:p>
          <a:p>
            <a:pPr algn="l" eaLnBrk="1" hangingPunct="1"/>
            <a:r>
              <a:rPr kumimoji="1" lang="en-US" altLang="zh-CN" sz="1400">
                <a:solidFill>
                  <a:schemeClr val="accent2"/>
                </a:solidFill>
                <a:latin typeface="Arial" panose="020B0604020202020204" pitchFamily="34" charset="0"/>
              </a:rPr>
              <a:t>		if(i % 5 == 0) {</a:t>
            </a:r>
          </a:p>
          <a:p>
            <a:pPr algn="l" eaLnBrk="1" hangingPunct="1"/>
            <a:r>
              <a:rPr kumimoji="1" lang="en-US" altLang="zh-CN" sz="1400">
                <a:solidFill>
                  <a:schemeClr val="accent2"/>
                </a:solidFill>
                <a:latin typeface="Arial" panose="020B0604020202020204" pitchFamily="34" charset="0"/>
              </a:rPr>
              <a:t>			cxt.fillRect(r - bw / 2 - 10, -2, 10, 4)</a:t>
            </a:r>
          </a:p>
          <a:p>
            <a:pPr algn="l" eaLnBrk="1" hangingPunct="1"/>
            <a:r>
              <a:rPr kumimoji="1" lang="en-US" altLang="zh-CN" sz="1400">
                <a:solidFill>
                  <a:schemeClr val="accent2"/>
                </a:solidFill>
                <a:latin typeface="Arial" panose="020B0604020202020204" pitchFamily="34" charset="0"/>
              </a:rPr>
              <a:t>		} else {</a:t>
            </a:r>
          </a:p>
          <a:p>
            <a:pPr algn="l" eaLnBrk="1" hangingPunct="1"/>
            <a:r>
              <a:rPr kumimoji="1" lang="en-US" altLang="zh-CN" sz="1400">
                <a:solidFill>
                  <a:schemeClr val="accent2"/>
                </a:solidFill>
                <a:latin typeface="Arial" panose="020B0604020202020204" pitchFamily="34" charset="0"/>
              </a:rPr>
              <a:t>			cxt.fillRect(r - bw / 2 - 5, -1, 5, 2)</a:t>
            </a:r>
          </a:p>
          <a:p>
            <a:pPr algn="l" eaLnBrk="1" hangingPunct="1"/>
            <a:r>
              <a:rPr kumimoji="1" lang="en-US" altLang="zh-CN" sz="1400">
                <a:solidFill>
                  <a:schemeClr val="accent2"/>
                </a:solidFill>
                <a:latin typeface="Arial" panose="020B0604020202020204" pitchFamily="34" charset="0"/>
              </a:rPr>
              <a:t>		}</a:t>
            </a:r>
          </a:p>
          <a:p>
            <a:pPr algn="l" eaLnBrk="1" hangingPunct="1"/>
            <a:r>
              <a:rPr kumimoji="1" lang="en-US" altLang="zh-CN" sz="1400">
                <a:solidFill>
                  <a:schemeClr val="accent2"/>
                </a:solidFill>
                <a:latin typeface="Arial" panose="020B0604020202020204" pitchFamily="34" charset="0"/>
              </a:rPr>
              <a:t>		cxt.restore()</a:t>
            </a:r>
          </a:p>
          <a:p>
            <a:pPr algn="l" eaLnBrk="1" hangingPunct="1"/>
            <a:r>
              <a:rPr kumimoji="1" lang="en-US" altLang="zh-CN" sz="1400">
                <a:solidFill>
                  <a:schemeClr val="accent2"/>
                </a:solidFill>
                <a:latin typeface="Arial" panose="020B0604020202020204" pitchFamily="34" charset="0"/>
              </a:rPr>
              <a:t>	}</a:t>
            </a:r>
          </a:p>
          <a:p>
            <a:pPr algn="l" eaLnBrk="1" hangingPunct="1"/>
            <a:r>
              <a:rPr kumimoji="1" lang="en-US" altLang="zh-CN" sz="1400">
                <a:solidFill>
                  <a:schemeClr val="accent2"/>
                </a:solidFill>
                <a:latin typeface="Arial" panose="020B0604020202020204" pitchFamily="34" charset="0"/>
              </a:rPr>
              <a:t>}</a:t>
            </a:r>
          </a:p>
        </p:txBody>
      </p:sp>
    </p:spTree>
    <p:extLst>
      <p:ext uri="{BB962C8B-B14F-4D97-AF65-F5344CB8AC3E}">
        <p14:creationId xmlns:p14="http://schemas.microsoft.com/office/powerpoint/2010/main" val="963659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a:latin typeface="+mj-ea"/>
              </a:rPr>
              <a:t>7.7 </a:t>
            </a:r>
            <a:r>
              <a:rPr lang="zh-CN" altLang="zh-CN">
                <a:latin typeface="+mj-ea"/>
              </a:rPr>
              <a:t>时钟案例实践</a:t>
            </a:r>
            <a:endParaRPr lang="zh-CN" altLang="en-US">
              <a:latin typeface="+mj-ea"/>
            </a:endParaRPr>
          </a:p>
        </p:txBody>
      </p:sp>
      <p:sp>
        <p:nvSpPr>
          <p:cNvPr id="39939" name="Rectangle 5"/>
          <p:cNvSpPr>
            <a:spLocks noGrp="1" noChangeArrowheads="1"/>
          </p:cNvSpPr>
          <p:nvPr>
            <p:ph type="body" idx="1"/>
          </p:nvPr>
        </p:nvSpPr>
        <p:spPr>
          <a:xfrm>
            <a:off x="1693863" y="876301"/>
            <a:ext cx="8820150" cy="708025"/>
          </a:xfrm>
        </p:spPr>
        <p:txBody>
          <a:bodyPr/>
          <a:lstStyle/>
          <a:p>
            <a:r>
              <a:rPr lang="zh-CN" altLang="zh-CN" dirty="0">
                <a:latin typeface="+mn-ea"/>
              </a:rPr>
              <a:t>边框绘制函数</a:t>
            </a:r>
            <a:r>
              <a:rPr lang="en-US" altLang="zh-CN" dirty="0" err="1">
                <a:latin typeface="+mn-ea"/>
              </a:rPr>
              <a:t>drawClockBorder</a:t>
            </a:r>
            <a:r>
              <a:rPr lang="en-US" altLang="zh-CN" dirty="0">
                <a:latin typeface="+mn-ea"/>
              </a:rPr>
              <a:t>()</a:t>
            </a:r>
            <a:r>
              <a:rPr lang="zh-CN" altLang="zh-CN" dirty="0">
                <a:latin typeface="+mn-ea"/>
              </a:rPr>
              <a:t>用渐变颜色对时钟进行描边。</a:t>
            </a:r>
            <a:r>
              <a:rPr lang="zh-CN" altLang="en-US" dirty="0">
                <a:latin typeface="+mn-ea"/>
              </a:rPr>
              <a:t>渐变色的范围是边框范围。因为边框的宽度是跨时钟半径的，也就是边框</a:t>
            </a:r>
            <a:endParaRPr lang="zh-CN" altLang="zh-CN" dirty="0">
              <a:latin typeface="+mn-ea"/>
            </a:endParaRPr>
          </a:p>
        </p:txBody>
      </p:sp>
      <p:sp>
        <p:nvSpPr>
          <p:cNvPr id="39940" name="AutoShape 4"/>
          <p:cNvSpPr>
            <a:spLocks noChangeArrowheads="1"/>
          </p:cNvSpPr>
          <p:nvPr/>
        </p:nvSpPr>
        <p:spPr bwMode="gray">
          <a:xfrm>
            <a:off x="2065933" y="1988840"/>
            <a:ext cx="7488237" cy="41036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chemeClr val="accent2"/>
                </a:solidFill>
                <a:latin typeface="Arial" panose="020B0604020202020204" pitchFamily="34" charset="0"/>
              </a:rPr>
              <a:t>function drawClockBorder(cxt,x,y,r,bw){</a:t>
            </a:r>
          </a:p>
          <a:p>
            <a:pPr algn="l" eaLnBrk="1" hangingPunct="1"/>
            <a:r>
              <a:rPr kumimoji="1" lang="en-US" altLang="zh-CN" sz="1600">
                <a:solidFill>
                  <a:schemeClr val="accent2"/>
                </a:solidFill>
                <a:latin typeface="Arial" panose="020B0604020202020204" pitchFamily="34" charset="0"/>
              </a:rPr>
              <a:t>	var rL=r -bw ,</a:t>
            </a:r>
          </a:p>
          <a:p>
            <a:pPr algn="l" eaLnBrk="1" hangingPunct="1"/>
            <a:r>
              <a:rPr kumimoji="1" lang="en-US" altLang="zh-CN" sz="1600">
                <a:solidFill>
                  <a:schemeClr val="accent2"/>
                </a:solidFill>
                <a:latin typeface="Arial" panose="020B0604020202020204" pitchFamily="34" charset="0"/>
              </a:rPr>
              <a:t>		rB=r</a:t>
            </a:r>
          </a:p>
          <a:p>
            <a:pPr algn="l" eaLnBrk="1" hangingPunct="1"/>
            <a:r>
              <a:rPr kumimoji="1" lang="en-US" altLang="zh-CN" sz="1600">
                <a:solidFill>
                  <a:schemeClr val="accent2"/>
                </a:solidFill>
                <a:latin typeface="Arial" panose="020B0604020202020204" pitchFamily="34" charset="0"/>
              </a:rPr>
              <a:t>	var radialGrad = cxt.createRadialGradient(x, y,rL , x, y, rB)</a:t>
            </a:r>
          </a:p>
          <a:p>
            <a:pPr algn="l" eaLnBrk="1" hangingPunct="1"/>
            <a:r>
              <a:rPr kumimoji="1" lang="en-US" altLang="zh-CN" sz="1600">
                <a:solidFill>
                  <a:schemeClr val="accent2"/>
                </a:solidFill>
                <a:latin typeface="Arial" panose="020B0604020202020204" pitchFamily="34" charset="0"/>
              </a:rPr>
              <a:t>	radialGrad.addColorStop(0, "#708090")</a:t>
            </a:r>
          </a:p>
          <a:p>
            <a:pPr algn="l" eaLnBrk="1" hangingPunct="1"/>
            <a:r>
              <a:rPr kumimoji="1" lang="en-US" altLang="zh-CN" sz="1600">
                <a:solidFill>
                  <a:schemeClr val="accent2"/>
                </a:solidFill>
                <a:latin typeface="Arial" panose="020B0604020202020204" pitchFamily="34" charset="0"/>
              </a:rPr>
              <a:t>	radialGrad.addColorStop(0.3, "#b0b0a0")</a:t>
            </a:r>
          </a:p>
          <a:p>
            <a:pPr algn="l" eaLnBrk="1" hangingPunct="1"/>
            <a:r>
              <a:rPr kumimoji="1" lang="en-US" altLang="zh-CN" sz="1600">
                <a:solidFill>
                  <a:schemeClr val="accent2"/>
                </a:solidFill>
                <a:latin typeface="Arial" panose="020B0604020202020204" pitchFamily="34" charset="0"/>
              </a:rPr>
              <a:t>	radialGrad.addColorStop(1, "#696969")</a:t>
            </a:r>
          </a:p>
          <a:p>
            <a:pPr algn="l" eaLnBrk="1" hangingPunct="1"/>
            <a:r>
              <a:rPr kumimoji="1" lang="en-US" altLang="zh-CN" sz="1600">
                <a:solidFill>
                  <a:schemeClr val="accent2"/>
                </a:solidFill>
                <a:latin typeface="Arial" panose="020B0604020202020204" pitchFamily="34" charset="0"/>
              </a:rPr>
              <a:t>	cxt.save()</a:t>
            </a:r>
          </a:p>
          <a:p>
            <a:pPr algn="l" eaLnBrk="1" hangingPunct="1"/>
            <a:r>
              <a:rPr kumimoji="1" lang="en-US" altLang="zh-CN" sz="1600">
                <a:solidFill>
                  <a:schemeClr val="accent2"/>
                </a:solidFill>
                <a:latin typeface="Arial" panose="020B0604020202020204" pitchFamily="34" charset="0"/>
              </a:rPr>
              <a:t>	cxt.lineWidth = bw</a:t>
            </a:r>
          </a:p>
          <a:p>
            <a:pPr algn="l" eaLnBrk="1" hangingPunct="1"/>
            <a:r>
              <a:rPr kumimoji="1" lang="en-US" altLang="zh-CN" sz="1600">
                <a:solidFill>
                  <a:schemeClr val="accent2"/>
                </a:solidFill>
                <a:latin typeface="Arial" panose="020B0604020202020204" pitchFamily="34" charset="0"/>
              </a:rPr>
              <a:t>	cxt.strokeStyle = radialGrad</a:t>
            </a:r>
          </a:p>
          <a:p>
            <a:pPr algn="l" eaLnBrk="1" hangingPunct="1"/>
            <a:r>
              <a:rPr kumimoji="1" lang="en-US" altLang="zh-CN" sz="1600">
                <a:solidFill>
                  <a:schemeClr val="accent2"/>
                </a:solidFill>
                <a:latin typeface="Arial" panose="020B0604020202020204" pitchFamily="34" charset="0"/>
              </a:rPr>
              <a:t>	cxt.beginPath()</a:t>
            </a:r>
          </a:p>
          <a:p>
            <a:pPr algn="l" eaLnBrk="1" hangingPunct="1"/>
            <a:r>
              <a:rPr kumimoji="1" lang="en-US" altLang="zh-CN" sz="1600">
                <a:solidFill>
                  <a:schemeClr val="accent2"/>
                </a:solidFill>
                <a:latin typeface="Arial" panose="020B0604020202020204" pitchFamily="34" charset="0"/>
              </a:rPr>
              <a:t>	cxt.arc(x, y, r, 0, Math.PI * 2)</a:t>
            </a:r>
          </a:p>
          <a:p>
            <a:pPr algn="l" eaLnBrk="1" hangingPunct="1"/>
            <a:r>
              <a:rPr kumimoji="1" lang="en-US" altLang="zh-CN" sz="1600">
                <a:solidFill>
                  <a:schemeClr val="accent2"/>
                </a:solidFill>
                <a:latin typeface="Arial" panose="020B0604020202020204" pitchFamily="34" charset="0"/>
              </a:rPr>
              <a:t>	cxt.stroke()</a:t>
            </a:r>
          </a:p>
          <a:p>
            <a:pPr algn="l" eaLnBrk="1" hangingPunct="1"/>
            <a:r>
              <a:rPr kumimoji="1" lang="en-US" altLang="zh-CN" sz="1600">
                <a:solidFill>
                  <a:schemeClr val="accent2"/>
                </a:solidFill>
                <a:latin typeface="Arial" panose="020B0604020202020204" pitchFamily="34" charset="0"/>
              </a:rPr>
              <a:t>	cxt.restore()</a:t>
            </a:r>
          </a:p>
          <a:p>
            <a:pPr algn="l" eaLnBrk="1" hangingPunct="1"/>
            <a:r>
              <a:rPr kumimoji="1" lang="en-US" altLang="zh-CN" sz="1600">
                <a:solidFill>
                  <a:schemeClr val="accent2"/>
                </a:solidFill>
                <a:latin typeface="Arial" panose="020B0604020202020204" pitchFamily="34" charset="0"/>
              </a:rPr>
              <a:t>}</a:t>
            </a:r>
            <a:endParaRPr kumimoji="1" lang="zh-CN" altLang="zh-CN" sz="1600">
              <a:solidFill>
                <a:schemeClr val="accent2"/>
              </a:solidFill>
              <a:latin typeface="Arial" panose="020B0604020202020204" pitchFamily="34" charset="0"/>
            </a:endParaRPr>
          </a:p>
        </p:txBody>
      </p:sp>
    </p:spTree>
    <p:extLst>
      <p:ext uri="{BB962C8B-B14F-4D97-AF65-F5344CB8AC3E}">
        <p14:creationId xmlns:p14="http://schemas.microsoft.com/office/powerpoint/2010/main" val="113413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1345853" y="228600"/>
            <a:ext cx="8954643"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7.3 </a:t>
            </a:r>
            <a:r>
              <a:rPr lang="zh-CN" altLang="zh-CN" kern="1200" dirty="0">
                <a:solidFill>
                  <a:srgbClr val="F8F8F8"/>
                </a:solidFill>
                <a:latin typeface="微软雅黑"/>
                <a:ea typeface="微软雅黑"/>
                <a:cs typeface="+mn-cs"/>
              </a:rPr>
              <a:t>添加</a:t>
            </a:r>
            <a:r>
              <a:rPr lang="en-US" altLang="zh-CN" kern="1200" dirty="0">
                <a:solidFill>
                  <a:srgbClr val="F8F8F8"/>
                </a:solidFill>
                <a:latin typeface="微软雅黑"/>
                <a:ea typeface="微软雅黑"/>
                <a:cs typeface="+mn-cs"/>
              </a:rPr>
              <a:t>Canvas</a:t>
            </a:r>
            <a:r>
              <a:rPr lang="zh-CN" altLang="zh-CN" kern="1200" dirty="0">
                <a:solidFill>
                  <a:srgbClr val="F8F8F8"/>
                </a:solidFill>
                <a:latin typeface="微软雅黑"/>
                <a:ea typeface="微软雅黑"/>
                <a:cs typeface="+mn-cs"/>
              </a:rPr>
              <a:t>元素</a:t>
            </a:r>
          </a:p>
        </p:txBody>
      </p:sp>
      <p:sp>
        <p:nvSpPr>
          <p:cNvPr id="7171" name="Rectangle 5"/>
          <p:cNvSpPr>
            <a:spLocks noGrp="1" noChangeArrowheads="1"/>
          </p:cNvSpPr>
          <p:nvPr>
            <p:ph type="body" idx="1"/>
          </p:nvPr>
        </p:nvSpPr>
        <p:spPr>
          <a:xfrm>
            <a:off x="1270943" y="908844"/>
            <a:ext cx="9147918" cy="1200150"/>
          </a:xfrm>
        </p:spPr>
        <p:txBody>
          <a:bodyPr/>
          <a:lstStyle/>
          <a:p>
            <a:r>
              <a:rPr lang="zh-CN" altLang="zh-CN" dirty="0" smtClean="0">
                <a:effectLst/>
                <a:latin typeface="+mn-ea"/>
              </a:rPr>
              <a:t>使用</a:t>
            </a:r>
            <a:r>
              <a:rPr lang="en-US" altLang="zh-CN" dirty="0" smtClean="0">
                <a:effectLst/>
                <a:latin typeface="+mn-ea"/>
              </a:rPr>
              <a:t>Canvas</a:t>
            </a:r>
            <a:r>
              <a:rPr lang="zh-CN" altLang="zh-CN" dirty="0" smtClean="0">
                <a:effectLst/>
                <a:latin typeface="+mn-ea"/>
              </a:rPr>
              <a:t>的第一步是在</a:t>
            </a:r>
            <a:r>
              <a:rPr lang="en-US" altLang="zh-CN" dirty="0" smtClean="0">
                <a:effectLst/>
                <a:latin typeface="+mn-ea"/>
              </a:rPr>
              <a:t>Web</a:t>
            </a:r>
            <a:r>
              <a:rPr lang="zh-CN" altLang="zh-CN" dirty="0" smtClean="0">
                <a:effectLst/>
                <a:latin typeface="+mn-ea"/>
              </a:rPr>
              <a:t>页面中添加一个</a:t>
            </a:r>
            <a:r>
              <a:rPr lang="en-US" altLang="zh-CN" dirty="0" smtClean="0">
                <a:effectLst/>
                <a:latin typeface="+mn-ea"/>
              </a:rPr>
              <a:t>Canvas</a:t>
            </a:r>
            <a:r>
              <a:rPr lang="zh-CN" altLang="zh-CN" dirty="0" smtClean="0">
                <a:effectLst/>
                <a:latin typeface="+mn-ea"/>
              </a:rPr>
              <a:t>。添加</a:t>
            </a:r>
            <a:r>
              <a:rPr lang="en-US" altLang="zh-CN" dirty="0" smtClean="0">
                <a:effectLst/>
                <a:latin typeface="+mn-ea"/>
              </a:rPr>
              <a:t>Canvas</a:t>
            </a:r>
            <a:r>
              <a:rPr lang="zh-CN" altLang="zh-CN" dirty="0" smtClean="0">
                <a:effectLst/>
                <a:latin typeface="+mn-ea"/>
              </a:rPr>
              <a:t>很简单，只需要在</a:t>
            </a:r>
            <a:r>
              <a:rPr lang="en-US" altLang="zh-CN" dirty="0" smtClean="0">
                <a:effectLst/>
                <a:latin typeface="+mn-ea"/>
              </a:rPr>
              <a:t>&lt;body&gt;</a:t>
            </a:r>
            <a:r>
              <a:rPr lang="zh-CN" altLang="zh-CN" dirty="0" smtClean="0">
                <a:effectLst/>
                <a:latin typeface="+mn-ea"/>
              </a:rPr>
              <a:t>标签内添加一个</a:t>
            </a:r>
            <a:r>
              <a:rPr lang="en-US" altLang="zh-CN" dirty="0" smtClean="0">
                <a:effectLst/>
                <a:latin typeface="+mn-ea"/>
              </a:rPr>
              <a:t>&lt;canvas&gt;</a:t>
            </a:r>
            <a:r>
              <a:rPr lang="zh-CN" altLang="zh-CN" dirty="0" smtClean="0">
                <a:effectLst/>
                <a:latin typeface="+mn-ea"/>
              </a:rPr>
              <a:t>标签就可以了，代码如下：</a:t>
            </a:r>
          </a:p>
        </p:txBody>
      </p:sp>
      <p:sp>
        <p:nvSpPr>
          <p:cNvPr id="7172" name="AutoShape 4"/>
          <p:cNvSpPr>
            <a:spLocks noChangeArrowheads="1"/>
          </p:cNvSpPr>
          <p:nvPr/>
        </p:nvSpPr>
        <p:spPr bwMode="gray">
          <a:xfrm>
            <a:off x="2402111" y="1988840"/>
            <a:ext cx="6842125" cy="12239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 canvas id="</a:t>
            </a:r>
            <a:r>
              <a:rPr kumimoji="1" lang="en-US" altLang="zh-CN" sz="2000" dirty="0" err="1">
                <a:solidFill>
                  <a:schemeClr val="accent2"/>
                </a:solidFill>
                <a:latin typeface="Arial" panose="020B0604020202020204" pitchFamily="34" charset="0"/>
              </a:rPr>
              <a:t>myCanvas</a:t>
            </a:r>
            <a:r>
              <a:rPr kumimoji="1" lang="en-US" altLang="zh-CN" sz="2000" dirty="0">
                <a:solidFill>
                  <a:schemeClr val="accent2"/>
                </a:solidFill>
                <a:latin typeface="Arial" panose="020B0604020202020204" pitchFamily="34" charset="0"/>
              </a:rPr>
              <a:t>" width="300" height="300"&gt;</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         </a:t>
            </a:r>
            <a:r>
              <a:rPr kumimoji="1" lang="zh-CN" altLang="zh-CN" sz="2000" dirty="0">
                <a:solidFill>
                  <a:schemeClr val="accent2"/>
                </a:solidFill>
                <a:latin typeface="Arial" panose="020B0604020202020204" pitchFamily="34" charset="0"/>
              </a:rPr>
              <a:t>您的浏览器不支持</a:t>
            </a:r>
            <a:r>
              <a:rPr kumimoji="1" lang="en-US" altLang="zh-CN" sz="2000" dirty="0">
                <a:solidFill>
                  <a:schemeClr val="accent2"/>
                </a:solidFill>
                <a:latin typeface="Arial" panose="020B0604020202020204" pitchFamily="34" charset="0"/>
              </a:rPr>
              <a:t>Canvas</a:t>
            </a:r>
            <a:r>
              <a:rPr kumimoji="1" lang="zh-CN" altLang="zh-CN" sz="2000" dirty="0">
                <a:solidFill>
                  <a:schemeClr val="accent2"/>
                </a:solidFill>
                <a:latin typeface="Arial" panose="020B0604020202020204" pitchFamily="34" charset="0"/>
              </a:rPr>
              <a:t>。</a:t>
            </a:r>
            <a:endParaRPr kumimoji="1" lang="en-US"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&lt;/ canvas &gt;</a:t>
            </a:r>
          </a:p>
        </p:txBody>
      </p:sp>
      <p:sp>
        <p:nvSpPr>
          <p:cNvPr id="7173" name="Rectangle 5"/>
          <p:cNvSpPr txBox="1">
            <a:spLocks noChangeArrowheads="1"/>
          </p:cNvSpPr>
          <p:nvPr/>
        </p:nvSpPr>
        <p:spPr bwMode="auto">
          <a:xfrm>
            <a:off x="1245939" y="3784967"/>
            <a:ext cx="91729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60375" indent="-460375"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a:spcBef>
                <a:spcPct val="20000"/>
              </a:spcBef>
              <a:buClr>
                <a:schemeClr val="tx2"/>
              </a:buClr>
              <a:buFont typeface="Wingdings" panose="05000000000000000000" pitchFamily="2" charset="2"/>
              <a:buBlip>
                <a:blip r:embed="rId3"/>
              </a:buBlip>
            </a:pPr>
            <a:r>
              <a:rPr lang="zh-CN" altLang="zh-CN" sz="2000" b="0" dirty="0">
                <a:solidFill>
                  <a:srgbClr val="FF0000"/>
                </a:solidFill>
                <a:latin typeface="+mn-ea"/>
                <a:ea typeface="+mn-ea"/>
              </a:rPr>
              <a:t>对</a:t>
            </a:r>
            <a:r>
              <a:rPr lang="en-US" altLang="zh-CN" sz="2000" b="0" dirty="0">
                <a:solidFill>
                  <a:srgbClr val="FF0000"/>
                </a:solidFill>
                <a:latin typeface="+mn-ea"/>
                <a:ea typeface="+mn-ea"/>
              </a:rPr>
              <a:t>Canvas</a:t>
            </a:r>
            <a:r>
              <a:rPr lang="zh-CN" altLang="zh-CN" sz="2000" b="0" dirty="0">
                <a:solidFill>
                  <a:srgbClr val="FF0000"/>
                </a:solidFill>
                <a:latin typeface="+mn-ea"/>
                <a:ea typeface="+mn-ea"/>
              </a:rPr>
              <a:t>元素的所有操作都要通过脚本代码实现</a:t>
            </a:r>
            <a:r>
              <a:rPr lang="zh-CN" altLang="zh-CN" sz="2000" b="0" dirty="0">
                <a:solidFill>
                  <a:srgbClr val="7030A0"/>
                </a:solidFill>
                <a:latin typeface="+mn-ea"/>
                <a:ea typeface="+mn-ea"/>
              </a:rPr>
              <a:t>，为了便于在</a:t>
            </a:r>
            <a:r>
              <a:rPr lang="en-US" altLang="zh-CN" sz="2000" b="0" dirty="0">
                <a:solidFill>
                  <a:srgbClr val="7030A0"/>
                </a:solidFill>
                <a:latin typeface="+mn-ea"/>
                <a:ea typeface="+mn-ea"/>
              </a:rPr>
              <a:t>JavaScript</a:t>
            </a:r>
            <a:r>
              <a:rPr lang="zh-CN" altLang="zh-CN" sz="2000" b="0" dirty="0">
                <a:solidFill>
                  <a:srgbClr val="7030A0"/>
                </a:solidFill>
                <a:latin typeface="+mn-ea"/>
                <a:ea typeface="+mn-ea"/>
              </a:rPr>
              <a:t>中更好的操作</a:t>
            </a:r>
            <a:r>
              <a:rPr lang="en-US" altLang="zh-CN" sz="2000" b="0" dirty="0">
                <a:solidFill>
                  <a:srgbClr val="7030A0"/>
                </a:solidFill>
                <a:latin typeface="+mn-ea"/>
                <a:ea typeface="+mn-ea"/>
              </a:rPr>
              <a:t>Canvas</a:t>
            </a:r>
            <a:r>
              <a:rPr lang="zh-CN" altLang="zh-CN" sz="2000" b="0" dirty="0">
                <a:solidFill>
                  <a:srgbClr val="7030A0"/>
                </a:solidFill>
                <a:latin typeface="+mn-ea"/>
                <a:ea typeface="+mn-ea"/>
              </a:rPr>
              <a:t>，通常给</a:t>
            </a:r>
            <a:r>
              <a:rPr lang="en-US" altLang="zh-CN" sz="2000" b="0" dirty="0">
                <a:solidFill>
                  <a:srgbClr val="7030A0"/>
                </a:solidFill>
                <a:latin typeface="+mn-ea"/>
                <a:ea typeface="+mn-ea"/>
              </a:rPr>
              <a:t>Canvas</a:t>
            </a:r>
            <a:r>
              <a:rPr lang="zh-CN" altLang="zh-CN" sz="2000" b="0" dirty="0">
                <a:solidFill>
                  <a:srgbClr val="7030A0"/>
                </a:solidFill>
                <a:latin typeface="+mn-ea"/>
                <a:ea typeface="+mn-ea"/>
              </a:rPr>
              <a:t>标签添加</a:t>
            </a:r>
            <a:r>
              <a:rPr lang="en-US" altLang="zh-CN" sz="2000" b="0" dirty="0">
                <a:solidFill>
                  <a:srgbClr val="7030A0"/>
                </a:solidFill>
                <a:latin typeface="+mn-ea"/>
                <a:ea typeface="+mn-ea"/>
              </a:rPr>
              <a:t>id</a:t>
            </a:r>
            <a:r>
              <a:rPr lang="zh-CN" altLang="zh-CN" sz="2000" b="0" dirty="0">
                <a:solidFill>
                  <a:srgbClr val="7030A0"/>
                </a:solidFill>
                <a:latin typeface="+mn-ea"/>
                <a:ea typeface="+mn-ea"/>
              </a:rPr>
              <a:t>属性，通过</a:t>
            </a:r>
            <a:r>
              <a:rPr lang="en-US" altLang="zh-CN" sz="2000" b="0" dirty="0">
                <a:solidFill>
                  <a:srgbClr val="7030A0"/>
                </a:solidFill>
                <a:latin typeface="+mn-ea"/>
                <a:ea typeface="+mn-ea"/>
              </a:rPr>
              <a:t>id</a:t>
            </a:r>
            <a:r>
              <a:rPr lang="zh-CN" altLang="zh-CN" sz="2000" b="0" dirty="0">
                <a:solidFill>
                  <a:srgbClr val="7030A0"/>
                </a:solidFill>
                <a:latin typeface="+mn-ea"/>
                <a:ea typeface="+mn-ea"/>
              </a:rPr>
              <a:t>可以快速准确找到</a:t>
            </a:r>
            <a:r>
              <a:rPr lang="en-US" altLang="zh-CN" sz="2000" b="0" dirty="0">
                <a:solidFill>
                  <a:srgbClr val="7030A0"/>
                </a:solidFill>
                <a:latin typeface="+mn-ea"/>
                <a:ea typeface="+mn-ea"/>
              </a:rPr>
              <a:t>Canvas</a:t>
            </a:r>
            <a:r>
              <a:rPr lang="zh-CN" altLang="zh-CN" sz="2000" b="0" dirty="0">
                <a:solidFill>
                  <a:srgbClr val="7030A0"/>
                </a:solidFill>
                <a:latin typeface="+mn-ea"/>
                <a:ea typeface="+mn-ea"/>
              </a:rPr>
              <a:t>。</a:t>
            </a:r>
          </a:p>
        </p:txBody>
      </p:sp>
      <p:sp>
        <p:nvSpPr>
          <p:cNvPr id="2" name="矩形 1"/>
          <p:cNvSpPr/>
          <p:nvPr/>
        </p:nvSpPr>
        <p:spPr>
          <a:xfrm>
            <a:off x="2858021" y="5172768"/>
            <a:ext cx="6386215" cy="400110"/>
          </a:xfrm>
          <a:prstGeom prst="rect">
            <a:avLst/>
          </a:prstGeom>
          <a:solidFill>
            <a:srgbClr val="FFFFCC"/>
          </a:solidFill>
          <a:ln>
            <a:solidFill>
              <a:srgbClr val="FF0000"/>
            </a:solidFill>
          </a:ln>
        </p:spPr>
        <p:txBody>
          <a:bodyPr wrap="square">
            <a:spAutoFit/>
          </a:bodyPr>
          <a:lstStyle/>
          <a:p>
            <a:pPr>
              <a:buFont typeface="Wingdings" panose="05000000000000000000" pitchFamily="2" charset="2"/>
              <a:buNone/>
            </a:pPr>
            <a:r>
              <a:rPr lang="en-US" altLang="zh-CN" sz="2000" dirty="0" err="1">
                <a:solidFill>
                  <a:srgbClr val="0000FF"/>
                </a:solidFill>
                <a:latin typeface="Verdana" panose="020B0604030504040204" pitchFamily="34" charset="0"/>
              </a:rPr>
              <a:t>document.getElementById</a:t>
            </a:r>
            <a:r>
              <a:rPr lang="en-US" altLang="zh-CN" sz="2000" dirty="0" smtClean="0">
                <a:solidFill>
                  <a:srgbClr val="0000FF"/>
                </a:solidFill>
                <a:latin typeface="Verdana" panose="020B0604030504040204" pitchFamily="34" charset="0"/>
              </a:rPr>
              <a:t>(</a:t>
            </a:r>
            <a:r>
              <a:rPr kumimoji="1" lang="en-US" altLang="zh-CN" sz="2000" dirty="0" smtClean="0">
                <a:solidFill>
                  <a:srgbClr val="0000FF"/>
                </a:solidFill>
              </a:rPr>
              <a:t>"</a:t>
            </a:r>
            <a:r>
              <a:rPr kumimoji="1" lang="en-US" altLang="zh-CN" sz="2000" dirty="0" err="1">
                <a:solidFill>
                  <a:srgbClr val="0000FF"/>
                </a:solidFill>
              </a:rPr>
              <a:t>myCanvas</a:t>
            </a:r>
            <a:r>
              <a:rPr kumimoji="1" lang="en-US" altLang="zh-CN" sz="2000" dirty="0">
                <a:solidFill>
                  <a:srgbClr val="0000FF"/>
                </a:solidFill>
              </a:rPr>
              <a:t>" </a:t>
            </a:r>
            <a:r>
              <a:rPr lang="en-US" altLang="zh-CN" sz="2000" dirty="0" smtClean="0">
                <a:solidFill>
                  <a:srgbClr val="0000FF"/>
                </a:solidFill>
                <a:latin typeface="Verdana" panose="020B0604030504040204" pitchFamily="34" charset="0"/>
              </a:rPr>
              <a:t>)</a:t>
            </a:r>
            <a:endParaRPr lang="en-US" altLang="zh-CN" sz="2000" dirty="0">
              <a:solidFill>
                <a:srgbClr val="0000FF"/>
              </a:solidFill>
              <a:latin typeface="Verdana" panose="020B0604030504040204" pitchFamily="34" charset="0"/>
            </a:endParaRPr>
          </a:p>
        </p:txBody>
      </p:sp>
    </p:spTree>
    <p:extLst>
      <p:ext uri="{BB962C8B-B14F-4D97-AF65-F5344CB8AC3E}">
        <p14:creationId xmlns:p14="http://schemas.microsoft.com/office/powerpoint/2010/main" val="737351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69"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40963" name="Rectangle 5"/>
          <p:cNvSpPr>
            <a:spLocks noGrp="1" noChangeArrowheads="1"/>
          </p:cNvSpPr>
          <p:nvPr>
            <p:ph type="body" idx="1"/>
          </p:nvPr>
        </p:nvSpPr>
        <p:spPr>
          <a:xfrm>
            <a:off x="1633885" y="1066007"/>
            <a:ext cx="8820150" cy="400050"/>
          </a:xfrm>
        </p:spPr>
        <p:txBody>
          <a:bodyPr/>
          <a:lstStyle/>
          <a:p>
            <a:r>
              <a:rPr lang="zh-CN" altLang="zh-CN" dirty="0">
                <a:latin typeface="+mn-ea"/>
              </a:rPr>
              <a:t>边框绘制函数</a:t>
            </a:r>
            <a:r>
              <a:rPr lang="en-US" altLang="zh-CN" dirty="0" err="1">
                <a:latin typeface="+mn-ea"/>
              </a:rPr>
              <a:t>drawClockBorder</a:t>
            </a:r>
            <a:r>
              <a:rPr lang="en-US" altLang="zh-CN" dirty="0">
                <a:latin typeface="+mn-ea"/>
              </a:rPr>
              <a:t>()</a:t>
            </a:r>
            <a:r>
              <a:rPr lang="zh-CN" altLang="zh-CN" dirty="0">
                <a:latin typeface="+mn-ea"/>
              </a:rPr>
              <a:t>用渐变颜色对时钟进行描边。</a:t>
            </a:r>
          </a:p>
        </p:txBody>
      </p:sp>
      <p:sp>
        <p:nvSpPr>
          <p:cNvPr id="40964" name="AutoShape 4"/>
          <p:cNvSpPr>
            <a:spLocks noChangeArrowheads="1"/>
          </p:cNvSpPr>
          <p:nvPr/>
        </p:nvSpPr>
        <p:spPr bwMode="gray">
          <a:xfrm>
            <a:off x="2282031" y="1844676"/>
            <a:ext cx="6840538" cy="22764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chemeClr val="accent2"/>
                </a:solidFill>
                <a:latin typeface="Arial" panose="020B0604020202020204" pitchFamily="34" charset="0"/>
              </a:rPr>
              <a:t>function drawClockBorder(cxt,x,y,r,bw){</a:t>
            </a:r>
          </a:p>
          <a:p>
            <a:pPr algn="l" eaLnBrk="1" hangingPunct="1"/>
            <a:r>
              <a:rPr kumimoji="1" lang="en-US" altLang="zh-CN" sz="1600">
                <a:solidFill>
                  <a:schemeClr val="accent2"/>
                </a:solidFill>
                <a:latin typeface="Arial" panose="020B0604020202020204" pitchFamily="34" charset="0"/>
              </a:rPr>
              <a:t>	var rL=r -bw/2 ,</a:t>
            </a:r>
          </a:p>
          <a:p>
            <a:pPr algn="l" eaLnBrk="1" hangingPunct="1"/>
            <a:r>
              <a:rPr kumimoji="1" lang="en-US" altLang="zh-CN" sz="1600">
                <a:solidFill>
                  <a:schemeClr val="accent2"/>
                </a:solidFill>
                <a:latin typeface="Arial" panose="020B0604020202020204" pitchFamily="34" charset="0"/>
              </a:rPr>
              <a:t>		rB=r+bw/2</a:t>
            </a:r>
          </a:p>
          <a:p>
            <a:pPr algn="l" eaLnBrk="1" hangingPunct="1"/>
            <a:r>
              <a:rPr kumimoji="1" lang="en-US" altLang="zh-CN" sz="1600">
                <a:solidFill>
                  <a:schemeClr val="accent2"/>
                </a:solidFill>
                <a:latin typeface="Arial" panose="020B0604020202020204" pitchFamily="34" charset="0"/>
              </a:rPr>
              <a:t>	var radialGrad = cxt.createRadialGradient(x, y,rL , x, y, rB)</a:t>
            </a:r>
          </a:p>
          <a:p>
            <a:pPr algn="l" eaLnBrk="1" hangingPunct="1"/>
            <a:r>
              <a:rPr kumimoji="1" lang="en-US" altLang="zh-CN" sz="1600">
                <a:solidFill>
                  <a:schemeClr val="accent2"/>
                </a:solidFill>
                <a:latin typeface="Arial" panose="020B0604020202020204" pitchFamily="34" charset="0"/>
              </a:rPr>
              <a:t>	radialGrad.addColorStop(0, "#708090")</a:t>
            </a:r>
          </a:p>
          <a:p>
            <a:pPr algn="l" eaLnBrk="1" hangingPunct="1"/>
            <a:r>
              <a:rPr kumimoji="1" lang="en-US" altLang="zh-CN" sz="1600">
                <a:solidFill>
                  <a:schemeClr val="accent2"/>
                </a:solidFill>
                <a:latin typeface="Arial" panose="020B0604020202020204" pitchFamily="34" charset="0"/>
              </a:rPr>
              <a:t>	radialGrad.addColorStop(0.3, "#b0b0a0")</a:t>
            </a:r>
          </a:p>
          <a:p>
            <a:pPr algn="l" eaLnBrk="1" hangingPunct="1"/>
            <a:r>
              <a:rPr kumimoji="1" lang="en-US" altLang="zh-CN" sz="1600">
                <a:solidFill>
                  <a:schemeClr val="accent2"/>
                </a:solidFill>
                <a:latin typeface="Arial" panose="020B0604020202020204" pitchFamily="34" charset="0"/>
              </a:rPr>
              <a:t>	radialGrad.addColorStop(1, "#696969")</a:t>
            </a:r>
          </a:p>
          <a:p>
            <a:pPr algn="l" eaLnBrk="1" hangingPunct="1"/>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p:txBody>
      </p:sp>
    </p:spTree>
    <p:extLst>
      <p:ext uri="{BB962C8B-B14F-4D97-AF65-F5344CB8AC3E}">
        <p14:creationId xmlns:p14="http://schemas.microsoft.com/office/powerpoint/2010/main" val="231280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41987" name="Rectangle 5"/>
          <p:cNvSpPr>
            <a:spLocks noGrp="1" noChangeArrowheads="1"/>
          </p:cNvSpPr>
          <p:nvPr>
            <p:ph type="body" idx="1"/>
          </p:nvPr>
        </p:nvSpPr>
        <p:spPr>
          <a:xfrm>
            <a:off x="1345853" y="873324"/>
            <a:ext cx="9180190" cy="1016000"/>
          </a:xfrm>
        </p:spPr>
        <p:txBody>
          <a:bodyPr/>
          <a:lstStyle/>
          <a:p>
            <a:r>
              <a:rPr lang="zh-CN" altLang="zh-CN" dirty="0">
                <a:latin typeface="+mn-ea"/>
              </a:rPr>
              <a:t>指针绘制函数</a:t>
            </a:r>
            <a:r>
              <a:rPr lang="en-US" altLang="zh-CN" dirty="0" err="1">
                <a:latin typeface="+mn-ea"/>
              </a:rPr>
              <a:t>drawAllHands</a:t>
            </a:r>
            <a:r>
              <a:rPr lang="en-US" altLang="zh-CN" dirty="0">
                <a:latin typeface="+mn-ea"/>
              </a:rPr>
              <a:t>()</a:t>
            </a:r>
            <a:r>
              <a:rPr lang="zh-CN" altLang="zh-CN" dirty="0">
                <a:latin typeface="+mn-ea"/>
              </a:rPr>
              <a:t>首先从当前的系统时间中获取时、分、秒数值，并根据当前的数值计算指针的角度调用单指针函数</a:t>
            </a:r>
            <a:r>
              <a:rPr lang="en-US" altLang="zh-CN" dirty="0" err="1">
                <a:latin typeface="+mn-ea"/>
              </a:rPr>
              <a:t>drawAHand</a:t>
            </a:r>
            <a:r>
              <a:rPr lang="en-US" altLang="zh-CN" dirty="0">
                <a:latin typeface="+mn-ea"/>
              </a:rPr>
              <a:t>()</a:t>
            </a:r>
            <a:r>
              <a:rPr lang="zh-CN" altLang="zh-CN" dirty="0">
                <a:latin typeface="+mn-ea"/>
              </a:rPr>
              <a:t>进行绘制。</a:t>
            </a:r>
          </a:p>
        </p:txBody>
      </p:sp>
      <p:sp>
        <p:nvSpPr>
          <p:cNvPr id="41988" name="AutoShape 4"/>
          <p:cNvSpPr>
            <a:spLocks noChangeArrowheads="1"/>
          </p:cNvSpPr>
          <p:nvPr/>
        </p:nvSpPr>
        <p:spPr bwMode="gray">
          <a:xfrm>
            <a:off x="2569369" y="2205039"/>
            <a:ext cx="7345362" cy="33115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600">
                <a:solidFill>
                  <a:schemeClr val="accent2"/>
                </a:solidFill>
                <a:latin typeface="Arial" panose="020B0604020202020204" pitchFamily="34" charset="0"/>
              </a:rPr>
              <a:t>function drawAllHands(cxt, x, y) {</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var now = new Date()	</a:t>
            </a:r>
          </a:p>
          <a:p>
            <a:pPr algn="l" eaLnBrk="1" hangingPunct="1"/>
            <a:r>
              <a:rPr kumimoji="1" lang="en-US" altLang="zh-CN" sz="1600">
                <a:solidFill>
                  <a:schemeClr val="accent2"/>
                </a:solidFill>
                <a:latin typeface="Arial" panose="020B0604020202020204" pitchFamily="34" charset="0"/>
              </a:rPr>
              <a:t>	var hour = now.getHours() % 12,</a:t>
            </a:r>
          </a:p>
          <a:p>
            <a:pPr algn="l" eaLnBrk="1" hangingPunct="1"/>
            <a:r>
              <a:rPr kumimoji="1" lang="en-US" altLang="zh-CN" sz="1600">
                <a:solidFill>
                  <a:schemeClr val="accent2"/>
                </a:solidFill>
                <a:latin typeface="Arial" panose="020B0604020202020204" pitchFamily="34" charset="0"/>
              </a:rPr>
              <a:t>		minute = now.getMinutes(),  </a:t>
            </a:r>
          </a:p>
          <a:p>
            <a:pPr algn="l" eaLnBrk="1" hangingPunct="1"/>
            <a:r>
              <a:rPr kumimoji="1" lang="en-US" altLang="zh-CN" sz="1600">
                <a:solidFill>
                  <a:schemeClr val="accent2"/>
                </a:solidFill>
                <a:latin typeface="Arial" panose="020B0604020202020204" pitchFamily="34" charset="0"/>
              </a:rPr>
              <a:t>		second = now.getSeconds();</a:t>
            </a:r>
          </a:p>
          <a:p>
            <a:pPr algn="l" eaLnBrk="1" hangingPunct="1"/>
            <a:r>
              <a:rPr kumimoji="1" lang="en-US" altLang="zh-CN" sz="1600">
                <a:solidFill>
                  <a:schemeClr val="accent2"/>
                </a:solidFill>
                <a:latin typeface="Arial" panose="020B0604020202020204" pitchFamily="34" charset="0"/>
              </a:rPr>
              <a:t>	var hourAngle=hour * Math.PI / 6 + Math.PI * 2 / 60 /12 * minute,</a:t>
            </a:r>
          </a:p>
          <a:p>
            <a:pPr algn="l" eaLnBrk="1" hangingPunct="1"/>
            <a:r>
              <a:rPr kumimoji="1" lang="en-US" altLang="zh-CN" sz="1600">
                <a:solidFill>
                  <a:schemeClr val="accent2"/>
                </a:solidFill>
                <a:latin typeface="Arial" panose="020B0604020202020204" pitchFamily="34" charset="0"/>
              </a:rPr>
              <a:t>	 	minuteAngle=Math.PI * 2 / 60 * minute , </a:t>
            </a:r>
          </a:p>
          <a:p>
            <a:pPr algn="l" eaLnBrk="1" hangingPunct="1"/>
            <a:r>
              <a:rPr kumimoji="1" lang="en-US" altLang="zh-CN" sz="1600">
                <a:solidFill>
                  <a:schemeClr val="accent2"/>
                </a:solidFill>
                <a:latin typeface="Arial" panose="020B0604020202020204" pitchFamily="34" charset="0"/>
              </a:rPr>
              <a:t>		secondAngle=Math.PI * 2 / 60 * second;</a:t>
            </a:r>
          </a:p>
          <a:p>
            <a:pPr algn="l" eaLnBrk="1" hangingPunct="1"/>
            <a:r>
              <a:rPr kumimoji="1" lang="en-US" altLang="zh-CN" sz="1600">
                <a:solidFill>
                  <a:schemeClr val="accent2"/>
                </a:solidFill>
                <a:latin typeface="Arial" panose="020B0604020202020204" pitchFamily="34" charset="0"/>
              </a:rPr>
              <a:t>	drawAHand(cxt,x,y,50,6,hourAngle-Math.PI/2)</a:t>
            </a:r>
          </a:p>
          <a:p>
            <a:pPr algn="l" eaLnBrk="1" hangingPunct="1"/>
            <a:r>
              <a:rPr kumimoji="1" lang="en-US" altLang="zh-CN" sz="1600">
                <a:solidFill>
                  <a:schemeClr val="accent2"/>
                </a:solidFill>
                <a:latin typeface="Arial" panose="020B0604020202020204" pitchFamily="34" charset="0"/>
              </a:rPr>
              <a:t>	drawAHand(cxt,x,y,75,4,minuteAngle-Math.PI/2)</a:t>
            </a:r>
          </a:p>
          <a:p>
            <a:pPr algn="l" eaLnBrk="1" hangingPunct="1"/>
            <a:r>
              <a:rPr kumimoji="1" lang="en-US" altLang="zh-CN" sz="1600">
                <a:solidFill>
                  <a:schemeClr val="accent2"/>
                </a:solidFill>
                <a:latin typeface="Arial" panose="020B0604020202020204" pitchFamily="34" charset="0"/>
              </a:rPr>
              <a:t>	drawAHand(cxt,x,y,90,2,secondAngle-Math.PI/2)</a:t>
            </a:r>
          </a:p>
          <a:p>
            <a:pPr algn="l" eaLnBrk="1" hangingPunct="1"/>
            <a:r>
              <a:rPr kumimoji="1" lang="en-US" altLang="zh-CN" sz="1600">
                <a:solidFill>
                  <a:schemeClr val="accent2"/>
                </a:solidFill>
                <a:latin typeface="Arial" panose="020B0604020202020204" pitchFamily="34" charset="0"/>
              </a:rPr>
              <a:t>}</a:t>
            </a:r>
            <a:endParaRPr kumimoji="1" lang="zh-CN" altLang="zh-CN" sz="1600">
              <a:solidFill>
                <a:schemeClr val="accent2"/>
              </a:solidFill>
              <a:latin typeface="Arial" panose="020B0604020202020204" pitchFamily="34" charset="0"/>
            </a:endParaRPr>
          </a:p>
          <a:p>
            <a:pPr algn="l" eaLnBrk="1" hangingPunct="1"/>
            <a:r>
              <a:rPr kumimoji="1" lang="en-US" altLang="zh-CN" sz="1600">
                <a:solidFill>
                  <a:schemeClr val="accent2"/>
                </a:solidFill>
                <a:latin typeface="Arial" panose="020B0604020202020204" pitchFamily="34" charset="0"/>
              </a:rPr>
              <a:t>		</a:t>
            </a:r>
            <a:endParaRPr kumimoji="1" lang="zh-CN" altLang="zh-CN" sz="1600">
              <a:solidFill>
                <a:schemeClr val="accent2"/>
              </a:solidFill>
              <a:latin typeface="Arial" panose="020B0604020202020204" pitchFamily="34" charset="0"/>
            </a:endParaRPr>
          </a:p>
        </p:txBody>
      </p:sp>
    </p:spTree>
    <p:extLst>
      <p:ext uri="{BB962C8B-B14F-4D97-AF65-F5344CB8AC3E}">
        <p14:creationId xmlns:p14="http://schemas.microsoft.com/office/powerpoint/2010/main" val="344405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633886" y="228600"/>
            <a:ext cx="8666610"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7.7 </a:t>
            </a:r>
            <a:r>
              <a:rPr lang="zh-CN" altLang="zh-CN" dirty="0">
                <a:latin typeface="+mj-ea"/>
              </a:rPr>
              <a:t>时钟案例实践</a:t>
            </a:r>
            <a:endParaRPr lang="zh-CN" altLang="en-US" dirty="0">
              <a:latin typeface="+mj-ea"/>
            </a:endParaRPr>
          </a:p>
        </p:txBody>
      </p:sp>
      <p:sp>
        <p:nvSpPr>
          <p:cNvPr id="43011" name="Rectangle 5"/>
          <p:cNvSpPr>
            <a:spLocks noGrp="1" noChangeArrowheads="1"/>
          </p:cNvSpPr>
          <p:nvPr>
            <p:ph type="body" idx="1"/>
          </p:nvPr>
        </p:nvSpPr>
        <p:spPr>
          <a:xfrm>
            <a:off x="1417861" y="984251"/>
            <a:ext cx="8820150" cy="708025"/>
          </a:xfrm>
        </p:spPr>
        <p:txBody>
          <a:bodyPr/>
          <a:lstStyle/>
          <a:p>
            <a:r>
              <a:rPr lang="zh-CN" altLang="en-US" dirty="0">
                <a:latin typeface="+mn-ea"/>
              </a:rPr>
              <a:t>单</a:t>
            </a:r>
            <a:r>
              <a:rPr lang="zh-CN" altLang="zh-CN" dirty="0">
                <a:latin typeface="+mn-ea"/>
              </a:rPr>
              <a:t>指针绘制函数</a:t>
            </a:r>
            <a:r>
              <a:rPr lang="en-US" altLang="zh-CN" dirty="0" err="1">
                <a:latin typeface="+mn-ea"/>
              </a:rPr>
              <a:t>drawAHand</a:t>
            </a:r>
            <a:r>
              <a:rPr lang="en-US" altLang="zh-CN" dirty="0">
                <a:latin typeface="+mn-ea"/>
              </a:rPr>
              <a:t>()</a:t>
            </a:r>
            <a:r>
              <a:rPr lang="zh-CN" altLang="en-US" dirty="0">
                <a:latin typeface="+mn-ea"/>
              </a:rPr>
              <a:t>在指定中心点位置，指定角度绘制一个指定大小的指针</a:t>
            </a:r>
            <a:r>
              <a:rPr lang="zh-CN" altLang="zh-CN" dirty="0">
                <a:latin typeface="+mn-ea"/>
              </a:rPr>
              <a:t>。</a:t>
            </a:r>
          </a:p>
        </p:txBody>
      </p:sp>
      <p:sp>
        <p:nvSpPr>
          <p:cNvPr id="43012" name="AutoShape 4"/>
          <p:cNvSpPr>
            <a:spLocks noChangeArrowheads="1"/>
          </p:cNvSpPr>
          <p:nvPr/>
        </p:nvSpPr>
        <p:spPr bwMode="gray">
          <a:xfrm>
            <a:off x="3218656" y="1989139"/>
            <a:ext cx="4895850" cy="27082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defTabSz="265113"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defTabSz="265113"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defTabSz="265113"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defTabSz="265113"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a:solidFill>
                  <a:schemeClr val="accent2"/>
                </a:solidFill>
                <a:latin typeface="Arial" panose="020B0604020202020204" pitchFamily="34" charset="0"/>
              </a:rPr>
              <a:t>function drawAHand(cxt,x,y,w,h,a){</a:t>
            </a:r>
          </a:p>
          <a:p>
            <a:pPr algn="l" eaLnBrk="1" hangingPunct="1"/>
            <a:r>
              <a:rPr kumimoji="1" lang="en-US" altLang="zh-CN" sz="1800">
                <a:solidFill>
                  <a:schemeClr val="accent2"/>
                </a:solidFill>
                <a:latin typeface="Arial" panose="020B0604020202020204" pitchFamily="34" charset="0"/>
              </a:rPr>
              <a:t>	cxt.save()</a:t>
            </a:r>
          </a:p>
          <a:p>
            <a:pPr algn="l" eaLnBrk="1" hangingPunct="1"/>
            <a:r>
              <a:rPr kumimoji="1" lang="en-US" altLang="zh-CN" sz="1800">
                <a:solidFill>
                  <a:schemeClr val="accent2"/>
                </a:solidFill>
                <a:latin typeface="Arial" panose="020B0604020202020204" pitchFamily="34" charset="0"/>
              </a:rPr>
              <a:t>	cxt.translate(x, y)</a:t>
            </a:r>
          </a:p>
          <a:p>
            <a:pPr algn="l" eaLnBrk="1" hangingPunct="1"/>
            <a:r>
              <a:rPr kumimoji="1" lang="en-US" altLang="zh-CN" sz="1800">
                <a:solidFill>
                  <a:schemeClr val="accent2"/>
                </a:solidFill>
                <a:latin typeface="Arial" panose="020B0604020202020204" pitchFamily="34" charset="0"/>
              </a:rPr>
              <a:t>	cxt.rotate(a)</a:t>
            </a:r>
          </a:p>
          <a:p>
            <a:pPr algn="l" eaLnBrk="1" hangingPunct="1"/>
            <a:r>
              <a:rPr kumimoji="1" lang="en-US" altLang="zh-CN" sz="1800">
                <a:solidFill>
                  <a:schemeClr val="accent2"/>
                </a:solidFill>
                <a:latin typeface="Arial" panose="020B0604020202020204" pitchFamily="34" charset="0"/>
              </a:rPr>
              <a:t>	cxt.fillRect(-w/5, -h/2, w, h)</a:t>
            </a:r>
          </a:p>
          <a:p>
            <a:pPr algn="l" eaLnBrk="1" hangingPunct="1"/>
            <a:r>
              <a:rPr kumimoji="1" lang="en-US" altLang="zh-CN" sz="1800">
                <a:solidFill>
                  <a:schemeClr val="accent2"/>
                </a:solidFill>
                <a:latin typeface="Arial" panose="020B0604020202020204" pitchFamily="34" charset="0"/>
              </a:rPr>
              <a:t>	cxt.restore()</a:t>
            </a:r>
          </a:p>
          <a:p>
            <a:pPr algn="l" eaLnBrk="1" hangingPunct="1"/>
            <a:r>
              <a:rPr kumimoji="1" lang="en-US" altLang="zh-CN" sz="1800">
                <a:solidFill>
                  <a:schemeClr val="accent2"/>
                </a:solidFill>
                <a:latin typeface="Arial" panose="020B0604020202020204" pitchFamily="34" charset="0"/>
              </a:rPr>
              <a:t>}		</a:t>
            </a:r>
            <a:endParaRPr kumimoji="1" lang="zh-CN" altLang="zh-CN" sz="1800">
              <a:solidFill>
                <a:schemeClr val="accent2"/>
              </a:solidFill>
              <a:latin typeface="Arial" panose="020B0604020202020204" pitchFamily="34" charset="0"/>
            </a:endParaRPr>
          </a:p>
        </p:txBody>
      </p:sp>
    </p:spTree>
    <p:extLst>
      <p:ext uri="{BB962C8B-B14F-4D97-AF65-F5344CB8AC3E}">
        <p14:creationId xmlns:p14="http://schemas.microsoft.com/office/powerpoint/2010/main" val="412628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2147482623" descr="20141003424H6D08D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662" y="1520031"/>
            <a:ext cx="44450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945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1297980" y="1052736"/>
            <a:ext cx="8928992" cy="3379787"/>
          </a:xfrm>
        </p:spPr>
        <p:txBody>
          <a:bodyPr/>
          <a:lstStyle/>
          <a:p>
            <a:pPr eaLnBrk="1" hangingPunct="1">
              <a:defRPr/>
            </a:pPr>
            <a:r>
              <a:rPr lang="en-US" altLang="zh-CN" dirty="0" smtClean="0">
                <a:effectLst/>
                <a:latin typeface="+mn-ea"/>
              </a:rPr>
              <a:t>Canvas</a:t>
            </a:r>
            <a:r>
              <a:rPr lang="zh-CN" altLang="zh-CN" dirty="0" smtClean="0">
                <a:effectLst/>
                <a:latin typeface="+mn-ea"/>
              </a:rPr>
              <a:t>是一个矩形的区域，其默认高度宽度为</a:t>
            </a:r>
            <a:r>
              <a:rPr lang="en-US" altLang="zh-CN" dirty="0" smtClean="0">
                <a:effectLst/>
                <a:latin typeface="+mn-ea"/>
              </a:rPr>
              <a:t>300</a:t>
            </a:r>
            <a:r>
              <a:rPr lang="zh-CN" altLang="zh-CN" dirty="0" smtClean="0">
                <a:effectLst/>
                <a:latin typeface="+mn-ea"/>
              </a:rPr>
              <a:t>×</a:t>
            </a:r>
            <a:r>
              <a:rPr lang="en-US" altLang="zh-CN" dirty="0" smtClean="0">
                <a:effectLst/>
                <a:latin typeface="+mn-ea"/>
              </a:rPr>
              <a:t>150</a:t>
            </a:r>
            <a:r>
              <a:rPr lang="zh-CN" altLang="zh-CN" dirty="0" smtClean="0">
                <a:effectLst/>
                <a:latin typeface="+mn-ea"/>
              </a:rPr>
              <a:t>像素</a:t>
            </a:r>
            <a:r>
              <a:rPr lang="zh-CN" altLang="en-US" dirty="0" smtClean="0">
                <a:effectLst/>
                <a:latin typeface="+mn-ea"/>
              </a:rPr>
              <a:t>。</a:t>
            </a:r>
            <a:endParaRPr lang="en-US" altLang="zh-CN" dirty="0" smtClean="0">
              <a:effectLst/>
              <a:latin typeface="+mn-ea"/>
            </a:endParaRPr>
          </a:p>
          <a:p>
            <a:pPr eaLnBrk="1" hangingPunct="1">
              <a:defRPr/>
            </a:pPr>
            <a:r>
              <a:rPr lang="zh-CN" altLang="zh-CN" dirty="0" smtClean="0">
                <a:effectLst/>
                <a:latin typeface="+mn-ea"/>
              </a:rPr>
              <a:t>设置</a:t>
            </a:r>
            <a:r>
              <a:rPr lang="en-US" altLang="zh-CN" dirty="0" smtClean="0">
                <a:effectLst/>
                <a:latin typeface="+mn-ea"/>
              </a:rPr>
              <a:t>Canvas</a:t>
            </a:r>
            <a:r>
              <a:rPr lang="zh-CN" altLang="zh-CN" dirty="0" smtClean="0">
                <a:effectLst/>
                <a:latin typeface="+mn-ea"/>
              </a:rPr>
              <a:t>的高度宽度要在</a:t>
            </a:r>
            <a:r>
              <a:rPr lang="en-US" altLang="zh-CN" dirty="0" smtClean="0">
                <a:effectLst/>
                <a:latin typeface="+mn-ea"/>
              </a:rPr>
              <a:t>HTML</a:t>
            </a:r>
            <a:r>
              <a:rPr lang="zh-CN" altLang="zh-CN" dirty="0" smtClean="0">
                <a:effectLst/>
                <a:latin typeface="+mn-ea"/>
              </a:rPr>
              <a:t>标签中设置高度与宽度属性，如上面的代码中所示</a:t>
            </a:r>
            <a:r>
              <a:rPr lang="zh-CN" altLang="en-US" dirty="0" smtClean="0">
                <a:effectLst/>
                <a:latin typeface="+mn-ea"/>
              </a:rPr>
              <a:t>。</a:t>
            </a:r>
            <a:endParaRPr lang="en-US" altLang="zh-CN" dirty="0" smtClean="0">
              <a:effectLst/>
              <a:latin typeface="+mn-ea"/>
            </a:endParaRPr>
          </a:p>
          <a:p>
            <a:pPr eaLnBrk="1" hangingPunct="1">
              <a:defRPr/>
            </a:pPr>
            <a:r>
              <a:rPr lang="zh-CN" altLang="zh-CN" dirty="0" smtClean="0">
                <a:effectLst/>
                <a:latin typeface="+mn-ea"/>
              </a:rPr>
              <a:t>或者通过</a:t>
            </a:r>
            <a:r>
              <a:rPr lang="en-US" altLang="zh-CN" dirty="0" smtClean="0">
                <a:effectLst/>
                <a:latin typeface="+mn-ea"/>
              </a:rPr>
              <a:t>JavaScript</a:t>
            </a:r>
            <a:r>
              <a:rPr lang="zh-CN" altLang="zh-CN" dirty="0" smtClean="0">
                <a:effectLst/>
                <a:latin typeface="+mn-ea"/>
              </a:rPr>
              <a:t>对</a:t>
            </a:r>
            <a:r>
              <a:rPr lang="en-US" altLang="zh-CN" dirty="0" smtClean="0">
                <a:effectLst/>
                <a:latin typeface="+mn-ea"/>
              </a:rPr>
              <a:t>Canvas</a:t>
            </a:r>
            <a:r>
              <a:rPr lang="zh-CN" altLang="zh-CN" dirty="0" smtClean="0">
                <a:effectLst/>
                <a:latin typeface="+mn-ea"/>
              </a:rPr>
              <a:t>对象的</a:t>
            </a:r>
            <a:r>
              <a:rPr lang="en-US" altLang="zh-CN" dirty="0" smtClean="0">
                <a:effectLst/>
                <a:latin typeface="+mn-ea"/>
              </a:rPr>
              <a:t>width</a:t>
            </a:r>
            <a:r>
              <a:rPr lang="zh-CN" altLang="zh-CN" dirty="0" smtClean="0">
                <a:effectLst/>
                <a:latin typeface="+mn-ea"/>
              </a:rPr>
              <a:t>和</a:t>
            </a:r>
            <a:r>
              <a:rPr lang="en-US" altLang="zh-CN" dirty="0" smtClean="0">
                <a:effectLst/>
                <a:latin typeface="+mn-ea"/>
              </a:rPr>
              <a:t>height</a:t>
            </a:r>
            <a:r>
              <a:rPr lang="zh-CN" altLang="zh-CN" dirty="0" smtClean="0">
                <a:effectLst/>
                <a:latin typeface="+mn-ea"/>
              </a:rPr>
              <a:t>属性进行赋值</a:t>
            </a:r>
            <a:r>
              <a:rPr lang="zh-CN" altLang="en-US" dirty="0" smtClean="0">
                <a:effectLst/>
                <a:latin typeface="+mn-ea"/>
              </a:rPr>
              <a:t>。</a:t>
            </a:r>
            <a:endParaRPr lang="en-US" altLang="zh-CN" dirty="0" smtClean="0">
              <a:effectLst/>
              <a:latin typeface="+mn-ea"/>
            </a:endParaRPr>
          </a:p>
          <a:p>
            <a:pPr eaLnBrk="1" hangingPunct="1">
              <a:defRPr/>
            </a:pPr>
            <a:r>
              <a:rPr lang="en-US" altLang="zh-CN" dirty="0" smtClean="0">
                <a:effectLst/>
                <a:latin typeface="+mn-ea"/>
              </a:rPr>
              <a:t>Canvas</a:t>
            </a:r>
            <a:r>
              <a:rPr lang="zh-CN" altLang="zh-CN" dirty="0" smtClean="0">
                <a:effectLst/>
                <a:latin typeface="+mn-ea"/>
              </a:rPr>
              <a:t>的宽度和</a:t>
            </a:r>
            <a:r>
              <a:rPr lang="zh-CN" altLang="en-US" dirty="0" smtClean="0">
                <a:effectLst/>
                <a:latin typeface="+mn-ea"/>
              </a:rPr>
              <a:t>高</a:t>
            </a:r>
            <a:r>
              <a:rPr lang="zh-CN" altLang="zh-CN" dirty="0" smtClean="0">
                <a:effectLst/>
                <a:latin typeface="+mn-ea"/>
              </a:rPr>
              <a:t>度</a:t>
            </a:r>
            <a:r>
              <a:rPr lang="zh-CN" altLang="en-US" dirty="0" smtClean="0">
                <a:effectLst/>
                <a:latin typeface="+mn-ea"/>
              </a:rPr>
              <a:t>由</a:t>
            </a:r>
            <a:r>
              <a:rPr lang="en-US" altLang="zh-CN" dirty="0" smtClean="0">
                <a:effectLst/>
                <a:latin typeface="+mn-ea"/>
              </a:rPr>
              <a:t>CSS</a:t>
            </a:r>
            <a:r>
              <a:rPr lang="zh-CN" altLang="zh-CN" dirty="0" smtClean="0">
                <a:effectLst/>
                <a:latin typeface="+mn-ea"/>
              </a:rPr>
              <a:t>设置，实际上是对</a:t>
            </a:r>
            <a:r>
              <a:rPr lang="en-US" altLang="zh-CN" dirty="0" smtClean="0">
                <a:effectLst/>
                <a:latin typeface="+mn-ea"/>
              </a:rPr>
              <a:t>Canvas</a:t>
            </a:r>
            <a:r>
              <a:rPr lang="zh-CN" altLang="zh-CN" dirty="0" smtClean="0">
                <a:effectLst/>
                <a:latin typeface="+mn-ea"/>
              </a:rPr>
              <a:t>的默认大小进行拉伸压缩，会造成绘制的图形比例失调。</a:t>
            </a:r>
            <a:endParaRPr lang="en-US" altLang="zh-CN" dirty="0" smtClean="0">
              <a:effectLst/>
              <a:latin typeface="+mn-ea"/>
            </a:endParaRPr>
          </a:p>
          <a:p>
            <a:pPr eaLnBrk="1" hangingPunct="1">
              <a:defRPr/>
            </a:pPr>
            <a:r>
              <a:rPr lang="en-US" altLang="zh-CN" dirty="0" smtClean="0">
                <a:effectLst/>
                <a:latin typeface="+mn-ea"/>
              </a:rPr>
              <a:t>Canvas</a:t>
            </a:r>
            <a:r>
              <a:rPr lang="zh-CN" altLang="zh-CN" dirty="0" smtClean="0">
                <a:effectLst/>
                <a:latin typeface="+mn-ea"/>
              </a:rPr>
              <a:t>的其他样式都可以交由</a:t>
            </a:r>
            <a:r>
              <a:rPr lang="en-US" altLang="zh-CN" dirty="0" smtClean="0">
                <a:effectLst/>
                <a:latin typeface="+mn-ea"/>
              </a:rPr>
              <a:t>CSS</a:t>
            </a:r>
            <a:r>
              <a:rPr lang="zh-CN" altLang="zh-CN" dirty="0" smtClean="0">
                <a:effectLst/>
                <a:latin typeface="+mn-ea"/>
              </a:rPr>
              <a:t>进行设置。</a:t>
            </a:r>
            <a:endParaRPr lang="zh-CN" altLang="en-US" dirty="0" smtClean="0">
              <a:latin typeface="+mn-ea"/>
            </a:endParaRPr>
          </a:p>
        </p:txBody>
      </p:sp>
      <p:sp>
        <p:nvSpPr>
          <p:cNvPr id="3" name="Rectangle 4"/>
          <p:cNvSpPr>
            <a:spLocks noGrp="1" noChangeArrowheads="1"/>
          </p:cNvSpPr>
          <p:nvPr>
            <p:ph type="title"/>
          </p:nvPr>
        </p:nvSpPr>
        <p:spPr>
          <a:xfrm>
            <a:off x="1345853" y="228600"/>
            <a:ext cx="8954643"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7.3 </a:t>
            </a:r>
            <a:r>
              <a:rPr lang="zh-CN" altLang="zh-CN" kern="1200" dirty="0">
                <a:solidFill>
                  <a:srgbClr val="F8F8F8"/>
                </a:solidFill>
                <a:latin typeface="微软雅黑"/>
                <a:ea typeface="微软雅黑"/>
                <a:cs typeface="+mn-cs"/>
              </a:rPr>
              <a:t>添加</a:t>
            </a:r>
            <a:r>
              <a:rPr lang="en-US" altLang="zh-CN" kern="1200" dirty="0">
                <a:solidFill>
                  <a:srgbClr val="F8F8F8"/>
                </a:solidFill>
                <a:latin typeface="微软雅黑"/>
                <a:ea typeface="微软雅黑"/>
                <a:cs typeface="+mn-cs"/>
              </a:rPr>
              <a:t>Canvas</a:t>
            </a:r>
            <a:r>
              <a:rPr lang="zh-CN" altLang="zh-CN" kern="1200" dirty="0">
                <a:solidFill>
                  <a:srgbClr val="F8F8F8"/>
                </a:solidFill>
                <a:latin typeface="微软雅黑"/>
                <a:ea typeface="微软雅黑"/>
                <a:cs typeface="+mn-cs"/>
              </a:rPr>
              <a:t>元素</a:t>
            </a:r>
          </a:p>
        </p:txBody>
      </p:sp>
    </p:spTree>
    <p:extLst>
      <p:ext uri="{BB962C8B-B14F-4D97-AF65-F5344CB8AC3E}">
        <p14:creationId xmlns:p14="http://schemas.microsoft.com/office/powerpoint/2010/main" val="43355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1345854" y="228600"/>
            <a:ext cx="895464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7.4 Canvas</a:t>
            </a:r>
            <a:r>
              <a:rPr lang="zh-CN" altLang="zh-CN" kern="1200" dirty="0">
                <a:solidFill>
                  <a:srgbClr val="F8F8F8"/>
                </a:solidFill>
                <a:latin typeface="微软雅黑"/>
                <a:ea typeface="微软雅黑"/>
                <a:cs typeface="+mn-cs"/>
              </a:rPr>
              <a:t>绘制环境</a:t>
            </a:r>
          </a:p>
        </p:txBody>
      </p:sp>
      <p:sp>
        <p:nvSpPr>
          <p:cNvPr id="9219" name="Rectangle 5"/>
          <p:cNvSpPr>
            <a:spLocks noGrp="1" noChangeArrowheads="1"/>
          </p:cNvSpPr>
          <p:nvPr>
            <p:ph type="body" idx="1"/>
          </p:nvPr>
        </p:nvSpPr>
        <p:spPr>
          <a:xfrm>
            <a:off x="1345854" y="981076"/>
            <a:ext cx="9108181" cy="4524375"/>
          </a:xfrm>
        </p:spPr>
        <p:txBody>
          <a:bodyPr/>
          <a:lstStyle/>
          <a:p>
            <a:r>
              <a:rPr lang="zh-CN" altLang="zh-CN" dirty="0" smtClean="0">
                <a:effectLst/>
                <a:latin typeface="+mn-ea"/>
              </a:rPr>
              <a:t>每个</a:t>
            </a:r>
            <a:r>
              <a:rPr lang="en-US" altLang="zh-CN" dirty="0" smtClean="0">
                <a:effectLst/>
                <a:latin typeface="+mn-ea"/>
              </a:rPr>
              <a:t>Canvas</a:t>
            </a:r>
            <a:r>
              <a:rPr lang="zh-CN" altLang="zh-CN" dirty="0" smtClean="0">
                <a:effectLst/>
                <a:latin typeface="+mn-ea"/>
              </a:rPr>
              <a:t>元素都包含一个</a:t>
            </a:r>
            <a:r>
              <a:rPr lang="en-US" altLang="zh-CN" dirty="0" smtClean="0">
                <a:effectLst/>
                <a:latin typeface="+mn-ea"/>
              </a:rPr>
              <a:t>HTML5</a:t>
            </a:r>
            <a:r>
              <a:rPr lang="zh-CN" altLang="zh-CN" dirty="0" smtClean="0">
                <a:effectLst/>
                <a:latin typeface="+mn-ea"/>
              </a:rPr>
              <a:t>内建的</a:t>
            </a:r>
            <a:r>
              <a:rPr lang="en-US" altLang="zh-CN" dirty="0" smtClean="0">
                <a:effectLst/>
                <a:latin typeface="+mn-ea"/>
              </a:rPr>
              <a:t>context</a:t>
            </a:r>
            <a:r>
              <a:rPr lang="zh-CN" altLang="zh-CN" dirty="0" smtClean="0">
                <a:effectLst/>
                <a:latin typeface="+mn-ea"/>
              </a:rPr>
              <a:t>对象，通常称为</a:t>
            </a:r>
            <a:r>
              <a:rPr lang="zh-CN" altLang="zh-CN" dirty="0" smtClean="0">
                <a:solidFill>
                  <a:srgbClr val="FF0000"/>
                </a:solidFill>
                <a:effectLst/>
                <a:latin typeface="+mn-ea"/>
              </a:rPr>
              <a:t>绘制环境</a:t>
            </a:r>
            <a:r>
              <a:rPr lang="zh-CN" altLang="zh-CN" dirty="0" smtClean="0">
                <a:effectLst/>
                <a:latin typeface="+mn-ea"/>
              </a:rPr>
              <a:t>或者</a:t>
            </a:r>
            <a:r>
              <a:rPr lang="zh-CN" altLang="zh-CN" dirty="0" smtClean="0">
                <a:solidFill>
                  <a:srgbClr val="FF0000"/>
                </a:solidFill>
                <a:effectLst/>
                <a:latin typeface="+mn-ea"/>
              </a:rPr>
              <a:t>上下文</a:t>
            </a:r>
            <a:r>
              <a:rPr lang="zh-CN" altLang="zh-CN" dirty="0" smtClean="0">
                <a:effectLst/>
                <a:latin typeface="+mn-ea"/>
              </a:rPr>
              <a:t>，通过它可以访问绘图</a:t>
            </a:r>
            <a:r>
              <a:rPr lang="en-US" altLang="zh-CN" dirty="0" smtClean="0">
                <a:effectLst/>
                <a:latin typeface="+mn-ea"/>
              </a:rPr>
              <a:t>API</a:t>
            </a:r>
            <a:r>
              <a:rPr lang="zh-CN" altLang="zh-CN" dirty="0" smtClean="0">
                <a:effectLst/>
                <a:latin typeface="+mn-ea"/>
              </a:rPr>
              <a:t>。</a:t>
            </a:r>
            <a:endParaRPr lang="en-US" altLang="zh-CN" dirty="0" smtClean="0">
              <a:effectLst/>
              <a:latin typeface="+mn-ea"/>
            </a:endParaRPr>
          </a:p>
          <a:p>
            <a:r>
              <a:rPr lang="zh-CN" altLang="zh-CN" dirty="0" smtClean="0">
                <a:effectLst/>
                <a:latin typeface="+mn-ea"/>
              </a:rPr>
              <a:t>要获取</a:t>
            </a:r>
            <a:r>
              <a:rPr lang="en-US" altLang="zh-CN" dirty="0" smtClean="0">
                <a:effectLst/>
                <a:latin typeface="+mn-ea"/>
              </a:rPr>
              <a:t>Canvas</a:t>
            </a:r>
            <a:r>
              <a:rPr lang="zh-CN" altLang="zh-CN" dirty="0" smtClean="0">
                <a:effectLst/>
                <a:latin typeface="+mn-ea"/>
              </a:rPr>
              <a:t>中的上下文，只需要通过</a:t>
            </a:r>
            <a:r>
              <a:rPr lang="en-US" altLang="zh-CN" dirty="0" smtClean="0">
                <a:effectLst/>
                <a:latin typeface="+mn-ea"/>
              </a:rPr>
              <a:t>Canvas</a:t>
            </a:r>
            <a:r>
              <a:rPr lang="zh-CN" altLang="zh-CN" dirty="0" smtClean="0">
                <a:effectLst/>
                <a:latin typeface="+mn-ea"/>
              </a:rPr>
              <a:t>对象调用</a:t>
            </a:r>
            <a:r>
              <a:rPr lang="en-US" altLang="zh-CN" dirty="0" err="1" smtClean="0">
                <a:effectLst/>
                <a:latin typeface="+mn-ea"/>
              </a:rPr>
              <a:t>getContext</a:t>
            </a:r>
            <a:r>
              <a:rPr lang="en-US" altLang="zh-CN" dirty="0" smtClean="0">
                <a:effectLst/>
                <a:latin typeface="+mn-ea"/>
              </a:rPr>
              <a:t>()</a:t>
            </a:r>
            <a:r>
              <a:rPr lang="zh-CN" altLang="zh-CN" dirty="0" smtClean="0">
                <a:effectLst/>
                <a:latin typeface="+mn-ea"/>
              </a:rPr>
              <a:t>方法即可，语法为：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p>
          <a:p>
            <a:r>
              <a:rPr lang="zh-CN" altLang="zh-CN" dirty="0" smtClean="0">
                <a:effectLst/>
                <a:latin typeface="+mn-ea"/>
              </a:rPr>
              <a:t>其中绘制类型取值有三种：</a:t>
            </a:r>
          </a:p>
          <a:p>
            <a:pPr lvl="1"/>
            <a:r>
              <a:rPr lang="zh-CN" altLang="zh-CN" dirty="0" smtClean="0">
                <a:effectLst/>
                <a:latin typeface="+mn-ea"/>
                <a:ea typeface="+mn-ea"/>
              </a:rPr>
              <a:t>“</a:t>
            </a:r>
            <a:r>
              <a:rPr lang="en-US" altLang="zh-CN" dirty="0" smtClean="0">
                <a:effectLst/>
                <a:latin typeface="+mn-ea"/>
                <a:ea typeface="+mn-ea"/>
              </a:rPr>
              <a:t>2d</a:t>
            </a:r>
            <a:r>
              <a:rPr lang="zh-CN" altLang="zh-CN" dirty="0" smtClean="0">
                <a:effectLst/>
                <a:latin typeface="+mn-ea"/>
                <a:ea typeface="+mn-ea"/>
              </a:rPr>
              <a:t>”为二维环境</a:t>
            </a:r>
          </a:p>
          <a:p>
            <a:pPr lvl="1"/>
            <a:r>
              <a:rPr lang="zh-CN" altLang="zh-CN" dirty="0" smtClean="0">
                <a:effectLst/>
                <a:latin typeface="+mn-ea"/>
                <a:ea typeface="+mn-ea"/>
              </a:rPr>
              <a:t>“</a:t>
            </a:r>
            <a:r>
              <a:rPr lang="en-US" altLang="zh-CN" dirty="0" smtClean="0">
                <a:effectLst/>
                <a:latin typeface="+mn-ea"/>
                <a:ea typeface="+mn-ea"/>
              </a:rPr>
              <a:t>experimental-</a:t>
            </a:r>
            <a:r>
              <a:rPr lang="en-US" altLang="zh-CN" dirty="0" err="1" smtClean="0">
                <a:effectLst/>
                <a:latin typeface="+mn-ea"/>
                <a:ea typeface="+mn-ea"/>
              </a:rPr>
              <a:t>webgl</a:t>
            </a:r>
            <a:r>
              <a:rPr lang="zh-CN" altLang="zh-CN" dirty="0" smtClean="0">
                <a:effectLst/>
                <a:latin typeface="+mn-ea"/>
                <a:ea typeface="+mn-ea"/>
              </a:rPr>
              <a:t>”为试验版三维环境</a:t>
            </a:r>
          </a:p>
          <a:p>
            <a:pPr lvl="1"/>
            <a:r>
              <a:rPr lang="zh-CN" altLang="zh-CN" dirty="0" smtClean="0">
                <a:effectLst/>
                <a:latin typeface="+mn-ea"/>
                <a:ea typeface="+mn-ea"/>
              </a:rPr>
              <a:t>“</a:t>
            </a:r>
            <a:r>
              <a:rPr lang="en-US" altLang="zh-CN" dirty="0" err="1" smtClean="0">
                <a:effectLst/>
                <a:latin typeface="+mn-ea"/>
                <a:ea typeface="+mn-ea"/>
              </a:rPr>
              <a:t>webgl</a:t>
            </a:r>
            <a:r>
              <a:rPr lang="zh-CN" altLang="zh-CN" dirty="0" smtClean="0">
                <a:effectLst/>
                <a:latin typeface="+mn-ea"/>
                <a:ea typeface="+mn-ea"/>
              </a:rPr>
              <a:t>”为三维环境</a:t>
            </a:r>
            <a:endParaRPr lang="en-US" altLang="zh-CN" dirty="0" smtClean="0">
              <a:effectLst/>
              <a:latin typeface="+mn-ea"/>
              <a:ea typeface="+mn-ea"/>
            </a:endParaRPr>
          </a:p>
          <a:p>
            <a:r>
              <a:rPr lang="zh-CN" altLang="zh-CN" dirty="0" smtClean="0">
                <a:effectLst/>
                <a:latin typeface="+mn-ea"/>
              </a:rPr>
              <a:t>本章中我们使用的绘制类型是“</a:t>
            </a:r>
            <a:r>
              <a:rPr lang="en-US" altLang="zh-CN" dirty="0" smtClean="0">
                <a:effectLst/>
                <a:latin typeface="+mn-ea"/>
              </a:rPr>
              <a:t>2d</a:t>
            </a:r>
            <a:r>
              <a:rPr lang="zh-CN" altLang="zh-CN" dirty="0" smtClean="0">
                <a:effectLst/>
                <a:latin typeface="+mn-ea"/>
              </a:rPr>
              <a:t>”。</a:t>
            </a:r>
          </a:p>
        </p:txBody>
      </p:sp>
      <p:sp>
        <p:nvSpPr>
          <p:cNvPr id="9220" name="AutoShape 4"/>
          <p:cNvSpPr>
            <a:spLocks noChangeArrowheads="1"/>
          </p:cNvSpPr>
          <p:nvPr/>
        </p:nvSpPr>
        <p:spPr bwMode="gray">
          <a:xfrm>
            <a:off x="3362077" y="2348880"/>
            <a:ext cx="4032250" cy="6127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canvas.getContext</a:t>
            </a:r>
            <a:r>
              <a:rPr kumimoji="1" lang="en-US" altLang="zh-CN" sz="2000" dirty="0">
                <a:solidFill>
                  <a:schemeClr val="accent2"/>
                </a:solidFill>
                <a:latin typeface="Arial" panose="020B0604020202020204" pitchFamily="34" charset="0"/>
              </a:rPr>
              <a:t>(</a:t>
            </a:r>
            <a:r>
              <a:rPr kumimoji="1" lang="zh-CN" altLang="zh-CN" sz="2000" dirty="0">
                <a:solidFill>
                  <a:schemeClr val="accent2"/>
                </a:solidFill>
                <a:latin typeface="Arial" panose="020B0604020202020204" pitchFamily="34" charset="0"/>
              </a:rPr>
              <a:t>绘制的类型</a:t>
            </a:r>
            <a:r>
              <a:rPr kumimoji="1" lang="en-US" altLang="zh-CN" sz="2000" dirty="0">
                <a:solidFill>
                  <a:schemeClr val="accent2"/>
                </a:solidFill>
                <a:latin typeface="Arial" panose="020B0604020202020204" pitchFamily="34" charset="0"/>
              </a:rPr>
              <a:t>)</a:t>
            </a:r>
            <a:endParaRPr kumimoji="1" lang="zh-CN" altLang="zh-CN" sz="20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49913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body" idx="1"/>
          </p:nvPr>
        </p:nvSpPr>
        <p:spPr>
          <a:xfrm>
            <a:off x="1561877" y="908050"/>
            <a:ext cx="9001000" cy="5041900"/>
          </a:xfrm>
        </p:spPr>
        <p:txBody>
          <a:bodyPr/>
          <a:lstStyle/>
          <a:p>
            <a:r>
              <a:rPr lang="zh-CN" altLang="zh-CN" dirty="0" smtClean="0">
                <a:effectLst/>
                <a:latin typeface="+mn-ea"/>
              </a:rPr>
              <a:t>使用</a:t>
            </a:r>
            <a:r>
              <a:rPr lang="en-US" altLang="zh-CN" dirty="0" smtClean="0">
                <a:effectLst/>
                <a:latin typeface="+mn-ea"/>
              </a:rPr>
              <a:t>Canvas</a:t>
            </a:r>
            <a:r>
              <a:rPr lang="zh-CN" altLang="zh-CN" dirty="0" smtClean="0">
                <a:effectLst/>
                <a:latin typeface="+mn-ea"/>
              </a:rPr>
              <a:t>绘制图形的过程，首先要获取其绘制环境</a:t>
            </a:r>
            <a:r>
              <a:rPr lang="en-US" altLang="zh-CN" dirty="0" smtClean="0">
                <a:effectLst/>
                <a:latin typeface="+mn-ea"/>
              </a:rPr>
              <a:t>context</a:t>
            </a:r>
            <a:r>
              <a:rPr lang="zh-CN" altLang="zh-CN" dirty="0" smtClean="0">
                <a:effectLst/>
                <a:latin typeface="+mn-ea"/>
              </a:rPr>
              <a:t>，然后在绘制环境中执行动作，最后将这些动作应用到绘制环境中。</a:t>
            </a:r>
          </a:p>
          <a:p>
            <a:r>
              <a:rPr lang="zh-CN" altLang="zh-CN" dirty="0" smtClean="0">
                <a:effectLst/>
                <a:latin typeface="+mn-ea"/>
              </a:rPr>
              <a:t>绘制过程的代码如下所示：</a:t>
            </a: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r>
              <a:rPr lang="zh-CN" altLang="zh-CN" dirty="0" smtClean="0">
                <a:effectLst/>
                <a:latin typeface="+mn-ea"/>
              </a:rPr>
              <a:t>以上代码通过</a:t>
            </a:r>
            <a:r>
              <a:rPr lang="en-US" altLang="zh-CN" dirty="0" smtClean="0">
                <a:effectLst/>
                <a:latin typeface="+mn-ea"/>
              </a:rPr>
              <a:t>id</a:t>
            </a:r>
            <a:r>
              <a:rPr lang="zh-CN" altLang="zh-CN" dirty="0" smtClean="0">
                <a:effectLst/>
                <a:latin typeface="+mn-ea"/>
              </a:rPr>
              <a:t>获得</a:t>
            </a:r>
            <a:r>
              <a:rPr lang="en-US" altLang="zh-CN" dirty="0" smtClean="0">
                <a:effectLst/>
                <a:latin typeface="+mn-ea"/>
              </a:rPr>
              <a:t>Canvas</a:t>
            </a:r>
            <a:r>
              <a:rPr lang="zh-CN" altLang="zh-CN" dirty="0" smtClean="0">
                <a:effectLst/>
                <a:latin typeface="+mn-ea"/>
              </a:rPr>
              <a:t>对象，并获得</a:t>
            </a:r>
            <a:r>
              <a:rPr lang="en-US" altLang="zh-CN" dirty="0" smtClean="0">
                <a:effectLst/>
                <a:latin typeface="+mn-ea"/>
              </a:rPr>
              <a:t>2d</a:t>
            </a:r>
            <a:r>
              <a:rPr lang="zh-CN" altLang="zh-CN" dirty="0" smtClean="0">
                <a:effectLst/>
                <a:latin typeface="+mn-ea"/>
              </a:rPr>
              <a:t>环境，设置笔触颜色为红色，从（</a:t>
            </a:r>
            <a:r>
              <a:rPr lang="en-US" altLang="zh-CN" dirty="0" smtClean="0">
                <a:effectLst/>
                <a:latin typeface="+mn-ea"/>
              </a:rPr>
              <a:t>20</a:t>
            </a:r>
            <a:r>
              <a:rPr lang="zh-CN" altLang="zh-CN" dirty="0" smtClean="0">
                <a:effectLst/>
                <a:latin typeface="+mn-ea"/>
              </a:rPr>
              <a:t>，</a:t>
            </a:r>
            <a:r>
              <a:rPr lang="en-US" altLang="zh-CN" dirty="0" smtClean="0">
                <a:effectLst/>
                <a:latin typeface="+mn-ea"/>
              </a:rPr>
              <a:t>20</a:t>
            </a:r>
            <a:r>
              <a:rPr lang="zh-CN" altLang="zh-CN" dirty="0" smtClean="0">
                <a:effectLst/>
                <a:latin typeface="+mn-ea"/>
              </a:rPr>
              <a:t>）位置开始填充一个长</a:t>
            </a:r>
            <a:r>
              <a:rPr lang="en-US" altLang="zh-CN" dirty="0" smtClean="0">
                <a:effectLst/>
                <a:latin typeface="+mn-ea"/>
              </a:rPr>
              <a:t>100</a:t>
            </a:r>
            <a:r>
              <a:rPr lang="zh-CN" altLang="zh-CN" dirty="0" smtClean="0">
                <a:effectLst/>
                <a:latin typeface="+mn-ea"/>
              </a:rPr>
              <a:t>，高</a:t>
            </a:r>
            <a:r>
              <a:rPr lang="en-US" altLang="zh-CN" dirty="0" smtClean="0">
                <a:effectLst/>
                <a:latin typeface="+mn-ea"/>
              </a:rPr>
              <a:t>50</a:t>
            </a:r>
            <a:r>
              <a:rPr lang="zh-CN" altLang="zh-CN" dirty="0" smtClean="0">
                <a:effectLst/>
                <a:latin typeface="+mn-ea"/>
              </a:rPr>
              <a:t>的矩形边框。</a:t>
            </a:r>
            <a:endParaRPr lang="en-US" altLang="zh-CN" dirty="0" smtClean="0">
              <a:effectLst/>
              <a:latin typeface="+mn-ea"/>
            </a:endParaRPr>
          </a:p>
          <a:p>
            <a:pPr>
              <a:buNone/>
            </a:pPr>
            <a:r>
              <a:rPr lang="zh-CN" altLang="en-US" dirty="0">
                <a:sym typeface="ZapfDingbats" charset="2"/>
              </a:rPr>
              <a:t>调用</a:t>
            </a:r>
            <a:r>
              <a:rPr lang="en-US" altLang="zh-CN" dirty="0">
                <a:sym typeface="ZapfDingbats" charset="2"/>
              </a:rPr>
              <a:t>stroke()</a:t>
            </a:r>
            <a:r>
              <a:rPr lang="zh-CN" altLang="en-US" dirty="0">
                <a:sym typeface="ZapfDingbats" charset="2"/>
              </a:rPr>
              <a:t>方法，绘制图形的边界轮廓</a:t>
            </a:r>
            <a:r>
              <a:rPr lang="zh-CN" altLang="en-US" dirty="0" smtClean="0">
                <a:sym typeface="ZapfDingbats" charset="2"/>
              </a:rPr>
              <a:t>。</a:t>
            </a:r>
            <a:endParaRPr lang="zh-CN" altLang="zh-CN" b="1" dirty="0" smtClean="0">
              <a:effectLst/>
              <a:latin typeface="+mn-ea"/>
            </a:endParaRPr>
          </a:p>
        </p:txBody>
      </p:sp>
      <p:sp>
        <p:nvSpPr>
          <p:cNvPr id="10243" name="AutoShape 3"/>
          <p:cNvSpPr>
            <a:spLocks noChangeArrowheads="1"/>
          </p:cNvSpPr>
          <p:nvPr/>
        </p:nvSpPr>
        <p:spPr bwMode="gray">
          <a:xfrm>
            <a:off x="2497981" y="2132856"/>
            <a:ext cx="6875462" cy="18732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smtClean="0">
                <a:solidFill>
                  <a:schemeClr val="accent2"/>
                </a:solidFill>
                <a:latin typeface="Arial" panose="020B0604020202020204" pitchFamily="34" charset="0"/>
              </a:rPr>
              <a:t>var</a:t>
            </a:r>
            <a:r>
              <a:rPr kumimoji="1" lang="en-US" altLang="zh-CN" sz="2000" dirty="0" smtClean="0">
                <a:solidFill>
                  <a:schemeClr val="accent2"/>
                </a:solidFill>
                <a:latin typeface="Arial" panose="020B0604020202020204" pitchFamily="34" charset="0"/>
              </a:rPr>
              <a:t>  </a:t>
            </a:r>
            <a:r>
              <a:rPr kumimoji="1" lang="en-US" altLang="zh-CN" sz="2000" dirty="0">
                <a:solidFill>
                  <a:schemeClr val="accent2"/>
                </a:solidFill>
                <a:latin typeface="Arial" panose="020B0604020202020204" pitchFamily="34" charset="0"/>
              </a:rPr>
              <a:t>canvas=</a:t>
            </a:r>
            <a:r>
              <a:rPr kumimoji="1" lang="en-US" altLang="zh-CN" sz="2000" dirty="0" err="1">
                <a:solidFill>
                  <a:schemeClr val="accent2"/>
                </a:solidFill>
                <a:latin typeface="Arial" panose="020B0604020202020204" pitchFamily="34" charset="0"/>
              </a:rPr>
              <a:t>document.getElementById</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myCanvas</a:t>
            </a:r>
            <a:r>
              <a:rPr kumimoji="1" lang="en-US" altLang="zh-CN" sz="2000" dirty="0">
                <a:solidFill>
                  <a:schemeClr val="accent2"/>
                </a:solidFill>
                <a:latin typeface="Arial" panose="020B0604020202020204" pitchFamily="34" charset="0"/>
              </a:rPr>
              <a:t>");</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context=</a:t>
            </a:r>
            <a:r>
              <a:rPr kumimoji="1" lang="en-US" altLang="zh-CN" sz="2000" dirty="0" err="1">
                <a:solidFill>
                  <a:schemeClr val="accent2"/>
                </a:solidFill>
                <a:latin typeface="Arial" panose="020B0604020202020204" pitchFamily="34" charset="0"/>
              </a:rPr>
              <a:t>canvas.getContext</a:t>
            </a:r>
            <a:r>
              <a:rPr kumimoji="1" lang="en-US" altLang="zh-CN" sz="2000" dirty="0">
                <a:solidFill>
                  <a:schemeClr val="accent2"/>
                </a:solidFill>
                <a:latin typeface="Arial" panose="020B0604020202020204" pitchFamily="34" charset="0"/>
              </a:rPr>
              <a:t>("2d");</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context.strokeStyle</a:t>
            </a:r>
            <a:r>
              <a:rPr kumimoji="1" lang="en-US" altLang="zh-CN" sz="2000" dirty="0">
                <a:solidFill>
                  <a:schemeClr val="accent2"/>
                </a:solidFill>
                <a:latin typeface="Arial" panose="020B0604020202020204" pitchFamily="34" charset="0"/>
              </a:rPr>
              <a:t>="#FF0000";</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context.rect</a:t>
            </a:r>
            <a:r>
              <a:rPr kumimoji="1" lang="en-US" altLang="zh-CN" sz="2000" dirty="0">
                <a:solidFill>
                  <a:schemeClr val="accent2"/>
                </a:solidFill>
                <a:latin typeface="Arial" panose="020B0604020202020204" pitchFamily="34" charset="0"/>
              </a:rPr>
              <a:t>(20,20,100,50);</a:t>
            </a:r>
            <a:endParaRPr kumimoji="1" lang="zh-CN" altLang="zh-CN" sz="2000" dirty="0">
              <a:solidFill>
                <a:schemeClr val="accent2"/>
              </a:solidFill>
              <a:latin typeface="Arial" panose="020B0604020202020204" pitchFamily="34" charset="0"/>
            </a:endParaRPr>
          </a:p>
          <a:p>
            <a:pPr algn="l" eaLnBrk="1" hangingPunct="1"/>
            <a:r>
              <a:rPr kumimoji="1" lang="en-US" altLang="zh-CN" sz="2000" dirty="0" err="1">
                <a:solidFill>
                  <a:schemeClr val="accent2"/>
                </a:solidFill>
                <a:latin typeface="Arial" panose="020B0604020202020204" pitchFamily="34" charset="0"/>
              </a:rPr>
              <a:t>context.stroke</a:t>
            </a:r>
            <a:r>
              <a:rPr kumimoji="1" lang="en-US" altLang="zh-CN" sz="2000" dirty="0">
                <a:solidFill>
                  <a:schemeClr val="accent2"/>
                </a:solidFill>
                <a:latin typeface="Arial" panose="020B0604020202020204" pitchFamily="34" charset="0"/>
              </a:rPr>
              <a:t>();</a:t>
            </a:r>
            <a:endParaRPr kumimoji="1" lang="zh-CN" altLang="zh-CN" sz="2000" dirty="0">
              <a:solidFill>
                <a:schemeClr val="accent2"/>
              </a:solidFill>
              <a:latin typeface="Arial" panose="020B0604020202020204" pitchFamily="34" charset="0"/>
            </a:endParaRPr>
          </a:p>
        </p:txBody>
      </p:sp>
      <p:sp>
        <p:nvSpPr>
          <p:cNvPr id="4" name="Rectangle 4"/>
          <p:cNvSpPr>
            <a:spLocks noGrp="1" noChangeArrowheads="1"/>
          </p:cNvSpPr>
          <p:nvPr>
            <p:ph type="title"/>
          </p:nvPr>
        </p:nvSpPr>
        <p:spPr>
          <a:xfrm>
            <a:off x="1345854" y="228600"/>
            <a:ext cx="8954642"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ea typeface="微软雅黑"/>
                <a:cs typeface="+mn-cs"/>
              </a:rPr>
              <a:t>7.4 Canvas</a:t>
            </a:r>
            <a:r>
              <a:rPr lang="zh-CN" altLang="zh-CN" kern="1200" dirty="0">
                <a:solidFill>
                  <a:srgbClr val="F8F8F8"/>
                </a:solidFill>
                <a:latin typeface="微软雅黑"/>
                <a:ea typeface="微软雅黑"/>
                <a:cs typeface="+mn-cs"/>
              </a:rPr>
              <a:t>绘制环境</a:t>
            </a:r>
          </a:p>
        </p:txBody>
      </p:sp>
    </p:spTree>
    <p:extLst>
      <p:ext uri="{BB962C8B-B14F-4D97-AF65-F5344CB8AC3E}">
        <p14:creationId xmlns:p14="http://schemas.microsoft.com/office/powerpoint/2010/main" val="2299511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默认设计模板">
  <a:themeElements>
    <a:clrScheme name="自定义 1">
      <a:dk1>
        <a:srgbClr val="FEAE01"/>
      </a:dk1>
      <a:lt1>
        <a:srgbClr val="37CCCE"/>
      </a:lt1>
      <a:dk2>
        <a:srgbClr val="E25C36"/>
      </a:dk2>
      <a:lt2>
        <a:srgbClr val="C2D432"/>
      </a:lt2>
      <a:accent1>
        <a:srgbClr val="37B223"/>
      </a:accent1>
      <a:accent2>
        <a:srgbClr val="2B2A30"/>
      </a:accent2>
      <a:accent3>
        <a:srgbClr val="E0DFDD"/>
      </a:accent3>
      <a:accent4>
        <a:srgbClr val="746E6F"/>
      </a:accent4>
      <a:accent5>
        <a:srgbClr val="37CCCE"/>
      </a:accent5>
      <a:accent6>
        <a:srgbClr val="2B2A30"/>
      </a:accent6>
      <a:hlink>
        <a:srgbClr val="746E6F"/>
      </a:hlink>
      <a:folHlink>
        <a:srgbClr val="FEAE01"/>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4801</TotalTime>
  <Pages>0</Pages>
  <Words>5599</Words>
  <Characters>0</Characters>
  <Application>Microsoft Office PowerPoint</Application>
  <DocSecurity>0</DocSecurity>
  <PresentationFormat>自定义</PresentationFormat>
  <Lines>0</Lines>
  <Paragraphs>1020</Paragraphs>
  <Slides>63</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ZapfDingbats</vt:lpstr>
      <vt:lpstr>仿宋_GB2312</vt:lpstr>
      <vt:lpstr>黑体</vt:lpstr>
      <vt:lpstr>华文仿宋</vt:lpstr>
      <vt:lpstr>华文楷体</vt:lpstr>
      <vt:lpstr>宋体</vt:lpstr>
      <vt:lpstr>微软雅黑</vt:lpstr>
      <vt:lpstr>Arial</vt:lpstr>
      <vt:lpstr>Calibri</vt:lpstr>
      <vt:lpstr>Franklin Gothic Medium</vt:lpstr>
      <vt:lpstr>Verdana</vt:lpstr>
      <vt:lpstr>Wingdings</vt:lpstr>
      <vt:lpstr>1_默认设计模板</vt:lpstr>
      <vt:lpstr>第7章 图形绘制</vt:lpstr>
      <vt:lpstr>PowerPoint 演示文稿</vt:lpstr>
      <vt:lpstr>第7章  图形绘制</vt:lpstr>
      <vt:lpstr>7.1 初识Canvas</vt:lpstr>
      <vt:lpstr>7.2 Canvas的坐标系统</vt:lpstr>
      <vt:lpstr>7.3 添加Canvas元素</vt:lpstr>
      <vt:lpstr>7.3 添加Canvas元素</vt:lpstr>
      <vt:lpstr>7.4 Canvas绘制环境</vt:lpstr>
      <vt:lpstr>7.4 Canvas绘制环境</vt:lpstr>
      <vt:lpstr>7.5绘图API</vt:lpstr>
      <vt:lpstr>7.5.1 绘制路径</vt:lpstr>
      <vt:lpstr>PowerPoint 演示文稿</vt:lpstr>
      <vt:lpstr>7.5.1 绘制路径</vt:lpstr>
      <vt:lpstr>7.5.1 绘制路径</vt:lpstr>
      <vt:lpstr>7.5.1 绘制路径</vt:lpstr>
      <vt:lpstr>7.5.1 绘制路径</vt:lpstr>
      <vt:lpstr>7.5.1 绘制路径</vt:lpstr>
      <vt:lpstr>7.5.1 绘制路径</vt:lpstr>
      <vt:lpstr>7.5.1 绘制路径</vt:lpstr>
      <vt:lpstr>7.5.1 绘制路径</vt:lpstr>
      <vt:lpstr>7.5.1 绘制路径</vt:lpstr>
      <vt:lpstr>7.5.1 绘制路径</vt:lpstr>
      <vt:lpstr>7.5.1 绘制路径</vt:lpstr>
      <vt:lpstr>7.5.1 绘制路径</vt:lpstr>
      <vt:lpstr>PowerPoint 演示文稿</vt:lpstr>
      <vt:lpstr>7.5绘图API</vt:lpstr>
      <vt:lpstr>7.5.2 渐变色的使用</vt:lpstr>
      <vt:lpstr>7.5.2 渐变色的使用</vt:lpstr>
      <vt:lpstr>7.5.2 渐变色的使用</vt:lpstr>
      <vt:lpstr>7.5.2 渐变色的使用</vt:lpstr>
      <vt:lpstr>PowerPoint 演示文稿</vt:lpstr>
      <vt:lpstr>7.5绘图API</vt:lpstr>
      <vt:lpstr>7.5.3 图形变换</vt:lpstr>
      <vt:lpstr>PowerPoint 演示文稿</vt:lpstr>
      <vt:lpstr>PowerPoint 演示文稿</vt:lpstr>
      <vt:lpstr>PowerPoint 演示文稿</vt:lpstr>
      <vt:lpstr>7.5.4 绘制环境的保存与恢复</vt:lpstr>
      <vt:lpstr>7.5.5 绘制图像</vt:lpstr>
      <vt:lpstr>7.5.5 绘制图像</vt:lpstr>
      <vt:lpstr>7.5.5 绘制图像</vt:lpstr>
      <vt:lpstr>PowerPoint 演示文稿</vt:lpstr>
      <vt:lpstr>7.5.5 绘制图像</vt:lpstr>
      <vt:lpstr>7.5.5 绘制图像</vt:lpstr>
      <vt:lpstr>7.5.5 绘制图像</vt:lpstr>
      <vt:lpstr>7.5.6 绘制文本</vt:lpstr>
      <vt:lpstr>7.5.6 绘制文本</vt:lpstr>
      <vt:lpstr>7.5.6 绘制文本</vt:lpstr>
      <vt:lpstr>7.5.6 绘制文本</vt:lpstr>
      <vt:lpstr>7.6 动画制作</vt:lpstr>
      <vt:lpstr>7.6 动画制作</vt:lpstr>
      <vt:lpstr>7.6 动画制作</vt:lpstr>
      <vt:lpstr>7.6 动画制作</vt:lpstr>
      <vt:lpstr>7.6 动画制作</vt:lpstr>
      <vt:lpstr>7.6 动画制作</vt:lpstr>
      <vt:lpstr>7.6 动画制作</vt:lpstr>
      <vt:lpstr>7.7 时钟案例实践</vt:lpstr>
      <vt:lpstr>7.7 时钟案例实践</vt:lpstr>
      <vt:lpstr>7.7 时钟案例实践</vt:lpstr>
      <vt:lpstr>7.7 时钟案例实践</vt:lpstr>
      <vt:lpstr>7.7 时钟案例实践</vt:lpstr>
      <vt:lpstr>7.7 时钟案例实践</vt:lpstr>
      <vt:lpstr>7.7 时钟案例实践</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Administrator</cp:lastModifiedBy>
  <cp:revision>398</cp:revision>
  <dcterms:created xsi:type="dcterms:W3CDTF">2013-01-25T01:44:32Z</dcterms:created>
  <dcterms:modified xsi:type="dcterms:W3CDTF">2021-06-30T22:09:11Z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