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987" r:id="rId1"/>
    <p:sldMasterId id="2147483711" r:id="rId2"/>
    <p:sldMasterId id="2147483723" r:id="rId3"/>
    <p:sldMasterId id="2147483735" r:id="rId4"/>
    <p:sldMasterId id="2147483747" r:id="rId5"/>
    <p:sldMasterId id="2147483759" r:id="rId6"/>
    <p:sldMasterId id="2147483771" r:id="rId7"/>
    <p:sldMasterId id="2147484635" r:id="rId8"/>
    <p:sldMasterId id="2147484975" r:id="rId9"/>
  </p:sldMasterIdLst>
  <p:notesMasterIdLst>
    <p:notesMasterId r:id="rId92"/>
  </p:notesMasterIdLst>
  <p:sldIdLst>
    <p:sldId id="256" r:id="rId10"/>
    <p:sldId id="257" r:id="rId11"/>
    <p:sldId id="281" r:id="rId12"/>
    <p:sldId id="350" r:id="rId13"/>
    <p:sldId id="353" r:id="rId14"/>
    <p:sldId id="351" r:id="rId15"/>
    <p:sldId id="354" r:id="rId16"/>
    <p:sldId id="355" r:id="rId17"/>
    <p:sldId id="282" r:id="rId18"/>
    <p:sldId id="356" r:id="rId19"/>
    <p:sldId id="285" r:id="rId20"/>
    <p:sldId id="357" r:id="rId21"/>
    <p:sldId id="358" r:id="rId22"/>
    <p:sldId id="288" r:id="rId23"/>
    <p:sldId id="361" r:id="rId24"/>
    <p:sldId id="359" r:id="rId25"/>
    <p:sldId id="360" r:id="rId26"/>
    <p:sldId id="362" r:id="rId27"/>
    <p:sldId id="291" r:id="rId28"/>
    <p:sldId id="295" r:id="rId29"/>
    <p:sldId id="296" r:id="rId30"/>
    <p:sldId id="297" r:id="rId31"/>
    <p:sldId id="298" r:id="rId32"/>
    <p:sldId id="299" r:id="rId33"/>
    <p:sldId id="300" r:id="rId34"/>
    <p:sldId id="280" r:id="rId35"/>
    <p:sldId id="389" r:id="rId36"/>
    <p:sldId id="388" r:id="rId37"/>
    <p:sldId id="268" r:id="rId38"/>
    <p:sldId id="363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4" r:id="rId62"/>
    <p:sldId id="391" r:id="rId63"/>
    <p:sldId id="392" r:id="rId64"/>
    <p:sldId id="393" r:id="rId65"/>
    <p:sldId id="394" r:id="rId66"/>
    <p:sldId id="395" r:id="rId67"/>
    <p:sldId id="396" r:id="rId68"/>
    <p:sldId id="390" r:id="rId69"/>
    <p:sldId id="269" r:id="rId70"/>
    <p:sldId id="332" r:id="rId71"/>
    <p:sldId id="333" r:id="rId72"/>
    <p:sldId id="334" r:id="rId73"/>
    <p:sldId id="335" r:id="rId74"/>
    <p:sldId id="339" r:id="rId75"/>
    <p:sldId id="345" r:id="rId76"/>
    <p:sldId id="348" r:id="rId77"/>
    <p:sldId id="364" r:id="rId78"/>
    <p:sldId id="365" r:id="rId79"/>
    <p:sldId id="366" r:id="rId80"/>
    <p:sldId id="270" r:id="rId81"/>
    <p:sldId id="367" r:id="rId82"/>
    <p:sldId id="368" r:id="rId83"/>
    <p:sldId id="369" r:id="rId84"/>
    <p:sldId id="370" r:id="rId85"/>
    <p:sldId id="371" r:id="rId86"/>
    <p:sldId id="382" r:id="rId87"/>
    <p:sldId id="383" r:id="rId88"/>
    <p:sldId id="384" r:id="rId89"/>
    <p:sldId id="385" r:id="rId90"/>
    <p:sldId id="267" r:id="rId9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008000"/>
    <a:srgbClr val="009900"/>
    <a:srgbClr val="FFFFCC"/>
    <a:srgbClr val="F8F8F8"/>
    <a:srgbClr val="FFFF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1" autoAdjust="0"/>
    <p:restoredTop sz="91125" autoAdjust="0"/>
  </p:normalViewPr>
  <p:slideViewPr>
    <p:cSldViewPr>
      <p:cViewPr varScale="1">
        <p:scale>
          <a:sx n="93" d="100"/>
          <a:sy n="93" d="100"/>
        </p:scale>
        <p:origin x="9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80023" cy="18002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84" Type="http://schemas.openxmlformats.org/officeDocument/2006/relationships/slide" Target="slides/slide75.xml"/><Relationship Id="rId89" Type="http://schemas.openxmlformats.org/officeDocument/2006/relationships/slide" Target="slides/slide80.xml"/><Relationship Id="rId16" Type="http://schemas.openxmlformats.org/officeDocument/2006/relationships/slide" Target="slides/slide7.xml"/><Relationship Id="rId11" Type="http://schemas.openxmlformats.org/officeDocument/2006/relationships/slide" Target="slides/slide2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74" Type="http://schemas.openxmlformats.org/officeDocument/2006/relationships/slide" Target="slides/slide65.xml"/><Relationship Id="rId79" Type="http://schemas.openxmlformats.org/officeDocument/2006/relationships/slide" Target="slides/slide70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1.xml"/><Relationship Id="rId95" Type="http://schemas.openxmlformats.org/officeDocument/2006/relationships/theme" Target="theme/theme1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80" Type="http://schemas.openxmlformats.org/officeDocument/2006/relationships/slide" Target="slides/slide71.xml"/><Relationship Id="rId85" Type="http://schemas.openxmlformats.org/officeDocument/2006/relationships/slide" Target="slides/slide76.xml"/><Relationship Id="rId9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slide" Target="slides/slide61.xml"/><Relationship Id="rId75" Type="http://schemas.openxmlformats.org/officeDocument/2006/relationships/slide" Target="slides/slide66.xml"/><Relationship Id="rId83" Type="http://schemas.openxmlformats.org/officeDocument/2006/relationships/slide" Target="slides/slide74.xml"/><Relationship Id="rId88" Type="http://schemas.openxmlformats.org/officeDocument/2006/relationships/slide" Target="slides/slide79.xml"/><Relationship Id="rId91" Type="http://schemas.openxmlformats.org/officeDocument/2006/relationships/slide" Target="slides/slide82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slide" Target="slides/slide64.xml"/><Relationship Id="rId78" Type="http://schemas.openxmlformats.org/officeDocument/2006/relationships/slide" Target="slides/slide69.xml"/><Relationship Id="rId81" Type="http://schemas.openxmlformats.org/officeDocument/2006/relationships/slide" Target="slides/slide72.xml"/><Relationship Id="rId86" Type="http://schemas.openxmlformats.org/officeDocument/2006/relationships/slide" Target="slides/slide77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6" Type="http://schemas.openxmlformats.org/officeDocument/2006/relationships/slide" Target="slides/slide6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2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4" Type="http://schemas.openxmlformats.org/officeDocument/2006/relationships/slide" Target="slides/slide15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66" Type="http://schemas.openxmlformats.org/officeDocument/2006/relationships/slide" Target="slides/slide57.xml"/><Relationship Id="rId87" Type="http://schemas.openxmlformats.org/officeDocument/2006/relationships/slide" Target="slides/slide78.xml"/><Relationship Id="rId61" Type="http://schemas.openxmlformats.org/officeDocument/2006/relationships/slide" Target="slides/slide52.xml"/><Relationship Id="rId82" Type="http://schemas.openxmlformats.org/officeDocument/2006/relationships/slide" Target="slides/slide73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56" Type="http://schemas.openxmlformats.org/officeDocument/2006/relationships/slide" Target="slides/slide47.xml"/><Relationship Id="rId77" Type="http://schemas.openxmlformats.org/officeDocument/2006/relationships/slide" Target="slides/slide6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76C7BB2-DA8C-4C52-B495-0F336FC3A78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55600" y="4321175"/>
            <a:ext cx="84105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  <a:ea typeface="宋体" charset="-122"/>
            </a:endParaRPr>
          </a:p>
        </p:txBody>
      </p:sp>
      <p:pic>
        <p:nvPicPr>
          <p:cNvPr id="5" name="Picture 2" descr="C:\Documents and Settings\Yang Jufeng\桌面\11\主楼总理像\17.jpg"/>
          <p:cNvPicPr preferRelativeResize="0"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7825" y="307975"/>
            <a:ext cx="8370888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9"/>
          <p:cNvGrpSpPr>
            <a:grpSpLocks/>
          </p:cNvGrpSpPr>
          <p:nvPr userDrawn="1"/>
        </p:nvGrpSpPr>
        <p:grpSpPr bwMode="auto">
          <a:xfrm>
            <a:off x="5437188" y="5876925"/>
            <a:ext cx="3311525" cy="720725"/>
            <a:chOff x="5436776" y="5877352"/>
            <a:chExt cx="3311688" cy="720000"/>
          </a:xfrm>
        </p:grpSpPr>
        <p:pic>
          <p:nvPicPr>
            <p:cNvPr id="7" name="Picture 3" descr="badge-logon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21894" y="5877352"/>
              <a:ext cx="720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436776" y="6093035"/>
              <a:ext cx="3311688" cy="339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zh-CN" altLang="en-US" sz="1600" dirty="0">
                  <a:latin typeface="Arial" pitchFamily="34" charset="0"/>
                </a:rPr>
                <a:t>计算机学院</a:t>
              </a:r>
            </a:p>
          </p:txBody>
        </p:sp>
      </p:grp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448050"/>
            <a:ext cx="8382000" cy="81915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4435475"/>
            <a:ext cx="8382000" cy="1279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18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F3FAE-EA7F-4414-AA05-2D5D9E58551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D88B6-0901-413C-89B8-F50C3773864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2763"/>
            <a:ext cx="1846262" cy="5586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2763"/>
            <a:ext cx="5389563" cy="55864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9E19F-7477-4BD6-BE3C-910ACD5A0C2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5250" y="506413"/>
            <a:ext cx="1841500" cy="5589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7575" y="506413"/>
            <a:ext cx="5375275" cy="5589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548C4-9DAF-4D10-9706-09531290B14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602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082800" y="6524625"/>
            <a:ext cx="2130425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B4B4B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8B6E5-BB53-4D35-9A46-155A7EBC374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4" name="Picture 5" descr="hc_DividerBG_pur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DDB20-B95B-4300-B9DE-8557716FBD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BB0F3-9DB2-4941-A204-292AD15D120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D76C8-2605-4662-A0EB-9B5DCA754B0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89882-5609-46C3-9FCF-69C8FA6793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EEA53-5469-4FCA-8FEA-9DD0BDAB6AE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DBFE6-D621-4220-B05C-D476CED5420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90121-98CF-47A2-9319-6F2A008A96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661C0-60CC-40E1-995A-28C2E9585EA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80716-7160-4277-87A5-C50079F19CD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7410C-417E-4BFB-B5AF-2B06B67FDFB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16A46-729A-4A10-A513-39732D8F06C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11150"/>
            <a:ext cx="8420100" cy="1665288"/>
          </a:xfrm>
        </p:spPr>
        <p:txBody>
          <a:bodyPr/>
          <a:lstStyle>
            <a:lvl1pPr>
              <a:lnSpc>
                <a:spcPct val="90000"/>
              </a:lnSpc>
              <a:defRPr sz="41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2390775"/>
            <a:ext cx="8382000" cy="1152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5" descr="hc_DividerGraphBG_pur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92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B6E79-52BE-4E50-B207-34ADC165A8E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CAB91-E8BC-42EA-B598-27F9DE57DD8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9F7B7-CD20-4D34-AF57-8C0F54892D4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9F52B-BE59-43CF-BEA3-C677269C0E9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0C8BD-93DB-4210-8DC5-8AD5D1B54C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8AD76-57B2-489C-9D47-455AD4017BE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98D65-B6BF-45CB-9E47-6CFED7AE8A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A7B7A-4F0A-49AF-A02F-A5B0E94D4F4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5FE1B-CD73-4970-8B85-E3FB8CE6492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53E37-42D8-44A2-AA27-1E0043A6E50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A867D-4F3D-4EC1-A861-D7236DE8770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Wgre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28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4A2C0-53EF-4AB6-8148-F542143CF01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87E1F-9DEE-4BBB-A5DA-3C7002B3FAC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9A25C-5F4C-4CC1-B8D8-97D68373156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7575" y="1525588"/>
            <a:ext cx="3608388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525588"/>
            <a:ext cx="3608387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80C47-F6BD-4C13-8A79-66EFC90E8FC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F4878-9825-4F61-A9CF-9668475A2D3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EC813-1F89-4972-807F-ADE9F96F025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21936-C520-4039-89D3-18DE55A69A3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9303E-591D-41E9-B3C2-4247BF0FD61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F8228-6F44-4B02-A7F1-F448FF00868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172AA-82A0-4E89-8011-7C3B159DBA1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682D9-9B2B-4289-9478-69DC3A091B6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9" descr="hc_DividerGraphBG_W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33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679575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6044B-C2D4-4328-82F0-92B5F8AEF83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ECBE3-0B75-4519-B217-8D755764ACE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C768A-B2A7-4399-A1C5-DE414A87E27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A7110-3220-4D0F-8E83-0628175197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D3D65-FCB5-4C97-8342-60C70CD862E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BF7CF-6CF6-46B1-8EF4-A96F19D6D13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5D5EE-53A5-4AEA-B21B-0487FE6B117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A3C86-9F68-4068-ADF5-A6F8B37AD07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F5380-4BC6-4175-A1A2-B8458B535AF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CDE94-89B2-4ADD-90B6-17E8F144D11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93713"/>
            <a:ext cx="1846262" cy="5605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93713"/>
            <a:ext cx="5389563" cy="56054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EF2FD-B16F-4257-930D-CE8DF0C67FB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Cgre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53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12B58-0831-482E-ACBB-66E1940C679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E2FFF-1770-4444-BCF1-C76BA4C0C44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1F9D0-700C-4597-9639-23A72842D97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160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160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5AC33-D997-4F2A-9DED-C22FBE6D7BE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4B368-C04C-48D9-A8FB-9866EDECEA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4245F-675D-4923-9788-6EF38215FC3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571F8-B7C1-4753-8032-0C954AE1E6A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11A1B-9838-47C4-A756-A1FF00C5FB6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C955D-05A3-47C7-9D34-BD1E452F8CB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34C33-6AEE-4904-BE2A-3AF7E32A9C9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87363"/>
            <a:ext cx="1846262" cy="5599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873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CC765-FCC6-4053-B2A4-AFE0016E36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9" descr="hc_DividerGraphBG_C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74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2A82B-6F2F-42BE-B338-806BCCF9E14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533BB-D70A-472E-992A-CE622D1E5A4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CB857-022B-4CC0-897C-54DF41DB9E0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CC623-6ED0-41F2-874B-8C0B29B232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A49A0-D7D1-4D7C-A99A-4BBB955FE4B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E29C4-400A-48B0-A931-A9BE022E7F4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6B9F0-A394-4D66-BC8F-2D813DC2311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247B7-1BC7-4563-BC50-3FEB7EAC114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57959-FD0C-491B-966B-7D4A68300F7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85A4E-3F0F-4662-8BC6-5276BD3BB76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00063"/>
            <a:ext cx="1846262" cy="5599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000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542ED-51C4-40A4-A8EE-A69CD4BB77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E4C39-E38E-498E-A439-6B000FC88A4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 descr="hc_DividerGraphBG_bl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3B6DF-D41A-4046-9FF0-72640D8F1F2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5947B-44C4-4BE9-951A-E36C175DD1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6221E-ACAC-4EAC-8C20-E060C5BA910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8A4FC-4379-4CC3-9DC3-68924CAB9D5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81269-D279-43D0-BE98-51F24D5D403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1A27C-F849-4C1F-80B0-2E64654E13A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B3BBC-62F9-46D1-8C74-D13976B2C91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CD3B-9359-443E-ADFF-5986E538688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B27D0-762C-40FA-BEDC-E56222BD1E2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D35BA-5032-4100-8F3F-A6E5A13EBFF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92897-C941-4928-9B61-83C37B4973A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 descr="hc_DividerBG_bl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3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860AF-9F97-4A91-B035-1BD9A00D63E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EBF6F-F8C7-432F-A634-F0F85605E70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1991F-0A68-4170-8AD8-FFE81558E5D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0D13A-1507-4E19-A14C-F6DF60E550C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B7F68-6F5A-46C9-BC83-67FFD13A00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75AFB-904F-4B7F-8A0F-CECE68DC77B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773E5-AAC2-46A3-8FA1-8B92D702B05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C6499-D734-4BC1-994E-74E938C41CB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7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9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10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1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3.jpe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1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336550" y="153035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Clr>
                <a:srgbClr val="FF8000"/>
              </a:buClr>
              <a:buFontTx/>
              <a:buChar char="•"/>
              <a:defRPr/>
            </a:pPr>
            <a:endParaRPr lang="zh-CN" altLang="zh-CN">
              <a:solidFill>
                <a:srgbClr val="4B4B4B"/>
              </a:solidFill>
              <a:ea typeface="宋体" charset="-122"/>
            </a:endParaRP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0363" y="6394450"/>
            <a:ext cx="9017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4B4B4B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D185ABC-E49F-45C2-AF20-C626818535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19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506413"/>
            <a:ext cx="7369175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819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1525588"/>
            <a:ext cx="736917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917575" y="1365250"/>
            <a:ext cx="73691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  <a:ea typeface="宋体" charset="-122"/>
            </a:endParaRPr>
          </a:p>
        </p:txBody>
      </p:sp>
      <p:grpSp>
        <p:nvGrpSpPr>
          <p:cNvPr id="8200" name="组合 15"/>
          <p:cNvGrpSpPr>
            <a:grpSpLocks/>
          </p:cNvGrpSpPr>
          <p:nvPr userDrawn="1"/>
        </p:nvGrpSpPr>
        <p:grpSpPr bwMode="auto">
          <a:xfrm>
            <a:off x="395288" y="6200775"/>
            <a:ext cx="3100387" cy="541338"/>
            <a:chOff x="4716016" y="5877352"/>
            <a:chExt cx="3099614" cy="540000"/>
          </a:xfrm>
        </p:grpSpPr>
        <p:pic>
          <p:nvPicPr>
            <p:cNvPr id="8201" name="Picture 3" descr="badge-logon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716016" y="5877352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 userDrawn="1"/>
          </p:nvSpPr>
          <p:spPr>
            <a:xfrm>
              <a:off x="5292134" y="5970783"/>
              <a:ext cx="2523496" cy="3373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dirty="0">
                  <a:latin typeface="Arial" pitchFamily="34" charset="0"/>
                </a:rPr>
                <a:t>计算机学院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98420" r:id="rId1"/>
    <p:sldLayoutId id="2147498330" r:id="rId2"/>
    <p:sldLayoutId id="2147498331" r:id="rId3"/>
    <p:sldLayoutId id="2147498332" r:id="rId4"/>
    <p:sldLayoutId id="2147498333" r:id="rId5"/>
    <p:sldLayoutId id="2147498334" r:id="rId6"/>
    <p:sldLayoutId id="2147498335" r:id="rId7"/>
    <p:sldLayoutId id="2147498336" r:id="rId8"/>
    <p:sldLayoutId id="2147498337" r:id="rId9"/>
    <p:sldLayoutId id="2147498338" r:id="rId10"/>
    <p:sldLayoutId id="2147498339" r:id="rId11"/>
    <p:sldLayoutId id="2147498421" r:id="rId12"/>
  </p:sldLayoutIdLst>
  <p:transition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Char char="•"/>
        <a:defRPr sz="2800" b="1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914400" indent="-17145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1485900" indent="-1143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19431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6pPr>
      <a:lvl7pPr marL="24003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7pPr>
      <a:lvl8pPr marL="28575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8pPr>
      <a:lvl9pPr marL="33147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616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9227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219" name="Picture 5" descr="hc_DividerBG_purpl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6" descr="hc_Divider_TransLogo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616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5C562A8-5127-4905-990C-1465D58E32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7617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9224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76175" name="Line 15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422" r:id="rId1"/>
    <p:sldLayoutId id="2147498340" r:id="rId2"/>
    <p:sldLayoutId id="2147498341" r:id="rId3"/>
    <p:sldLayoutId id="2147498342" r:id="rId4"/>
    <p:sldLayoutId id="2147498343" r:id="rId5"/>
    <p:sldLayoutId id="2147498344" r:id="rId6"/>
    <p:sldLayoutId id="2147498345" r:id="rId7"/>
    <p:sldLayoutId id="2147498346" r:id="rId8"/>
    <p:sldLayoutId id="2147498347" r:id="rId9"/>
    <p:sldLayoutId id="2147498348" r:id="rId10"/>
    <p:sldLayoutId id="2147498349" r:id="rId11"/>
    <p:sldLayoutId id="2147498423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defTabSz="800100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defTabSz="800100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defTabSz="800100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defTabSz="800100" rtl="0" eaLnBrk="0" fontAlgn="base" hangingPunct="0">
        <a:spcBef>
          <a:spcPct val="25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defTabSz="800100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8211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10250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43" name="Picture 5" descr="hc_DividerGraphBG_purpl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82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56ED0F9-A978-4B83-BA00-CCD5D5C6317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7821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47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78221" name="Line 13"/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424" r:id="rId1"/>
    <p:sldLayoutId id="2147498350" r:id="rId2"/>
    <p:sldLayoutId id="2147498351" r:id="rId3"/>
    <p:sldLayoutId id="2147498352" r:id="rId4"/>
    <p:sldLayoutId id="2147498353" r:id="rId5"/>
    <p:sldLayoutId id="2147498354" r:id="rId6"/>
    <p:sldLayoutId id="2147498355" r:id="rId7"/>
    <p:sldLayoutId id="2147498356" r:id="rId8"/>
    <p:sldLayoutId id="2147498357" r:id="rId9"/>
    <p:sldLayoutId id="2147498358" r:id="rId10"/>
    <p:sldLayoutId id="2147498359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0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1127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267" name="Picture 12" descr="hc_DividerBG_W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026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09AAD4C-6DB5-464B-BAA2-C917F96032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126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127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0272" name="Line 16"/>
          <p:cNvSpPr>
            <a:spLocks noChangeShapeType="1"/>
          </p:cNvSpPr>
          <p:nvPr/>
        </p:nvSpPr>
        <p:spPr bwMode="auto">
          <a:xfrm flipV="1">
            <a:off x="898525" y="1368425"/>
            <a:ext cx="7388225" cy="3175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11272" name="Picture 6" descr="hc_Divider_Trans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0279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425" r:id="rId1"/>
    <p:sldLayoutId id="2147498360" r:id="rId2"/>
    <p:sldLayoutId id="2147498361" r:id="rId3"/>
    <p:sldLayoutId id="2147498362" r:id="rId4"/>
    <p:sldLayoutId id="2147498363" r:id="rId5"/>
    <p:sldLayoutId id="2147498364" r:id="rId6"/>
    <p:sldLayoutId id="2147498365" r:id="rId7"/>
    <p:sldLayoutId id="2147498366" r:id="rId8"/>
    <p:sldLayoutId id="2147498367" r:id="rId9"/>
    <p:sldLayoutId id="2147498368" r:id="rId10"/>
    <p:sldLayoutId id="214749836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2307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12298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2291" name="Picture 11" descr="hc_DividerGraphBG_W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23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E8CF369-59F8-4B8B-B7E6-D0368322121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2293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9371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2294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2318" name="Line 14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231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426" r:id="rId1"/>
    <p:sldLayoutId id="2147498370" r:id="rId2"/>
    <p:sldLayoutId id="2147498371" r:id="rId3"/>
    <p:sldLayoutId id="2147498372" r:id="rId4"/>
    <p:sldLayoutId id="2147498373" r:id="rId5"/>
    <p:sldLayoutId id="2147498374" r:id="rId6"/>
    <p:sldLayoutId id="2147498375" r:id="rId7"/>
    <p:sldLayoutId id="2147498376" r:id="rId8"/>
    <p:sldLayoutId id="2147498377" r:id="rId9"/>
    <p:sldLayoutId id="2147498378" r:id="rId10"/>
    <p:sldLayoutId id="214749837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2" descr="hc_DividerBG_Cgrey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6" descr="hc_Divider_Trans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436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EC0AFE6-3564-4924-A31E-DEA67DBB18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8436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87363"/>
            <a:ext cx="7388225" cy="84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33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160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4368" name="Line 16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427" r:id="rId1"/>
    <p:sldLayoutId id="2147498380" r:id="rId2"/>
    <p:sldLayoutId id="2147498381" r:id="rId3"/>
    <p:sldLayoutId id="2147498382" r:id="rId4"/>
    <p:sldLayoutId id="2147498383" r:id="rId5"/>
    <p:sldLayoutId id="2147498384" r:id="rId6"/>
    <p:sldLayoutId id="2147498385" r:id="rId7"/>
    <p:sldLayoutId id="2147498386" r:id="rId8"/>
    <p:sldLayoutId id="2147498387" r:id="rId9"/>
    <p:sldLayoutId id="2147498388" r:id="rId10"/>
    <p:sldLayoutId id="214749838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640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14346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4339" name="Picture 11" descr="hc_DividerGraphBG_C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64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10CF16A9-141A-4528-8524-F969EBA47D7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434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0006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4342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641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428" r:id="rId1"/>
    <p:sldLayoutId id="2147498390" r:id="rId2"/>
    <p:sldLayoutId id="2147498391" r:id="rId3"/>
    <p:sldLayoutId id="2147498392" r:id="rId4"/>
    <p:sldLayoutId id="2147498393" r:id="rId5"/>
    <p:sldLayoutId id="2147498394" r:id="rId6"/>
    <p:sldLayoutId id="2147498395" r:id="rId7"/>
    <p:sldLayoutId id="2147498396" r:id="rId8"/>
    <p:sldLayoutId id="2147498397" r:id="rId9"/>
    <p:sldLayoutId id="2147498398" r:id="rId10"/>
    <p:sldLayoutId id="214749839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6" descr="hc_DividerGraphBG_blu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4B4D6F9-6A3F-48DA-BCF0-054E43B8B8B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422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5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5366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429" r:id="rId1"/>
    <p:sldLayoutId id="2147498400" r:id="rId2"/>
    <p:sldLayoutId id="2147498401" r:id="rId3"/>
    <p:sldLayoutId id="2147498402" r:id="rId4"/>
    <p:sldLayoutId id="2147498403" r:id="rId5"/>
    <p:sldLayoutId id="2147498404" r:id="rId6"/>
    <p:sldLayoutId id="2147498405" r:id="rId7"/>
    <p:sldLayoutId id="2147498406" r:id="rId8"/>
    <p:sldLayoutId id="2147498407" r:id="rId9"/>
    <p:sldLayoutId id="2147498408" r:id="rId10"/>
    <p:sldLayoutId id="2147498409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2573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5pPr>
      <a:lvl6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18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0973" name="Rectangle 1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  <a:ea typeface="宋体" charset="-122"/>
              </a:endParaRPr>
            </a:p>
          </p:txBody>
        </p:sp>
        <p:pic>
          <p:nvPicPr>
            <p:cNvPr id="16395" name="Picture 10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6387" name="Picture 22" descr="hc_DividerBG_blu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17" descr="hc_Divider_Trans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276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639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5700AFD-C6C3-414E-B3F2-A228AC72131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430" r:id="rId1"/>
    <p:sldLayoutId id="2147498410" r:id="rId2"/>
    <p:sldLayoutId id="2147498411" r:id="rId3"/>
    <p:sldLayoutId id="2147498412" r:id="rId4"/>
    <p:sldLayoutId id="2147498413" r:id="rId5"/>
    <p:sldLayoutId id="2147498414" r:id="rId6"/>
    <p:sldLayoutId id="2147498415" r:id="rId7"/>
    <p:sldLayoutId id="2147498416" r:id="rId8"/>
    <p:sldLayoutId id="2147498417" r:id="rId9"/>
    <p:sldLayoutId id="2147498418" r:id="rId10"/>
    <p:sldLayoutId id="214749841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rtl="0" eaLnBrk="0" fontAlgn="base" hangingPunct="0">
        <a:spcBef>
          <a:spcPct val="25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8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第</a:t>
            </a:r>
            <a:r>
              <a:rPr lang="en-US" altLang="zh-CN">
                <a:ea typeface="宋体" pitchFamily="2" charset="-122"/>
              </a:rPr>
              <a:t>12</a:t>
            </a:r>
            <a:r>
              <a:rPr lang="zh-CN" altLang="en-US">
                <a:ea typeface="宋体" pitchFamily="2" charset="-122"/>
              </a:rPr>
              <a:t>章  图（一）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基本概念</a:t>
            </a:r>
            <a:r>
              <a:rPr lang="en-US" altLang="zh-CN"/>
              <a:t>9-13</a:t>
            </a:r>
            <a:endParaRPr lang="zh-CN" altLang="en-US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(9)</a:t>
            </a:r>
            <a:r>
              <a:rPr lang="zh-CN" altLang="en-US"/>
              <a:t>无向图：所有边都是无向边的图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(10)</a:t>
            </a:r>
            <a:r>
              <a:rPr lang="zh-CN" altLang="en-US"/>
              <a:t>有向图：所有边都是有向边的图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(11)</a:t>
            </a:r>
            <a:r>
              <a:rPr lang="zh-CN" altLang="en-US"/>
              <a:t>完全图：边数达到最大的图  </a:t>
            </a:r>
            <a:r>
              <a:rPr lang="en-US" altLang="zh-CN"/>
              <a:t>n(n-1)/2</a:t>
            </a:r>
          </a:p>
          <a:p>
            <a:pPr>
              <a:buFontTx/>
              <a:buNone/>
            </a:pPr>
            <a:r>
              <a:rPr lang="en-US" altLang="zh-CN"/>
              <a:t>(12)</a:t>
            </a:r>
            <a:r>
              <a:rPr lang="zh-CN" altLang="en-US"/>
              <a:t>稀疏图：有很少边的图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(13)</a:t>
            </a:r>
            <a:r>
              <a:rPr lang="zh-CN" altLang="en-US"/>
              <a:t>稠密图：有较多边的图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2070851-B0D7-4FC1-A09D-A6FD690630A2}" type="slidenum">
              <a:rPr lang="en-US" altLang="en-US" smtClean="0">
                <a:ea typeface="宋体" pitchFamily="2" charset="-122"/>
              </a:rPr>
              <a:pPr/>
              <a:t>10</a:t>
            </a:fld>
            <a:endParaRPr lang="en-US" altLang="en-US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4448" y="4684716"/>
            <a:ext cx="3534942" cy="120032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关于边的基本认识：</a:t>
            </a:r>
            <a:endParaRPr lang="en-US" altLang="zh-CN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zh-CN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1.</a:t>
            </a:r>
            <a:r>
              <a:rPr lang="zh-CN" alt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两点之间至多有一条边</a:t>
            </a:r>
            <a:endParaRPr lang="en-US" altLang="zh-CN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zh-CN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2.</a:t>
            </a:r>
            <a:r>
              <a:rPr lang="zh-CN" alt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不存在自连边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基本概念</a:t>
            </a:r>
            <a:r>
              <a:rPr lang="en-US" altLang="zh-CN"/>
              <a:t>14</a:t>
            </a:r>
            <a:endParaRPr lang="zh-CN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2"/>
                </a:solidFill>
              </a:rPr>
              <a:t>加权有向图、加权无向图</a:t>
            </a:r>
            <a:r>
              <a:rPr lang="zh-CN" altLang="en-US"/>
              <a:t>：</a:t>
            </a:r>
            <a:br>
              <a:rPr lang="zh-CN" altLang="en-US"/>
            </a:br>
            <a:r>
              <a:rPr lang="zh-CN" altLang="en-US"/>
              <a:t>每条边赋予一个权重</a:t>
            </a:r>
            <a:br>
              <a:rPr lang="zh-CN" altLang="en-US"/>
            </a:br>
            <a:r>
              <a:rPr lang="en-US" altLang="zh-CN"/>
              <a:t>——(14)</a:t>
            </a:r>
            <a:r>
              <a:rPr lang="zh-CN" altLang="en-US">
                <a:solidFill>
                  <a:schemeClr val="accent2"/>
                </a:solidFill>
              </a:rPr>
              <a:t>网络</a:t>
            </a:r>
            <a:r>
              <a:rPr lang="zh-CN" altLang="en-US"/>
              <a:t>（</a:t>
            </a:r>
            <a:r>
              <a:rPr lang="en-US" altLang="zh-CN">
                <a:solidFill>
                  <a:schemeClr val="hlink"/>
                </a:solidFill>
              </a:rPr>
              <a:t>network</a:t>
            </a:r>
            <a:r>
              <a:rPr lang="zh-CN" altLang="en-US"/>
              <a:t>）</a:t>
            </a:r>
          </a:p>
        </p:txBody>
      </p:sp>
      <p:pic>
        <p:nvPicPr>
          <p:cNvPr id="38916" name="Picture 1" descr="span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188" y="3249613"/>
            <a:ext cx="5022850" cy="334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9577295-7218-423D-B4B5-8FBE958D9395}" type="slidenum">
              <a:rPr lang="en-US" altLang="en-US" smtClean="0">
                <a:ea typeface="宋体" pitchFamily="2" charset="-122"/>
              </a:rPr>
              <a:pPr/>
              <a:t>11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基本概念</a:t>
            </a:r>
            <a:r>
              <a:rPr lang="en-US" altLang="zh-CN"/>
              <a:t>15</a:t>
            </a:r>
            <a:endParaRPr lang="zh-CN" altLang="en-US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7959725" cy="45704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(15)</a:t>
            </a:r>
            <a:r>
              <a:rPr lang="zh-CN" altLang="en-US"/>
              <a:t>子图：设有两个图</a:t>
            </a:r>
            <a:r>
              <a:rPr lang="en-US" altLang="zh-CN"/>
              <a:t>G=(V, E)</a:t>
            </a:r>
            <a:r>
              <a:rPr lang="zh-CN" altLang="en-US"/>
              <a:t>和</a:t>
            </a:r>
            <a:r>
              <a:rPr lang="en-US" altLang="zh-CN"/>
              <a:t>G'=(V', E')</a:t>
            </a:r>
            <a:r>
              <a:rPr lang="zh-CN" altLang="en-US"/>
              <a:t>，</a:t>
            </a:r>
            <a:endParaRPr lang="en-US" altLang="zh-CN"/>
          </a:p>
          <a:p>
            <a:pPr lvl="1"/>
            <a:r>
              <a:rPr lang="zh-CN" altLang="en-US"/>
              <a:t>如果</a:t>
            </a:r>
            <a:r>
              <a:rPr lang="en-US" altLang="zh-CN"/>
              <a:t>V'</a:t>
            </a:r>
            <a:r>
              <a:rPr lang="zh-CN" altLang="en-US"/>
              <a:t>是</a:t>
            </a:r>
            <a:r>
              <a:rPr lang="en-US" altLang="zh-CN"/>
              <a:t>V</a:t>
            </a:r>
            <a:r>
              <a:rPr lang="zh-CN" altLang="en-US"/>
              <a:t>的子集</a:t>
            </a:r>
            <a:endParaRPr lang="en-US" altLang="zh-CN"/>
          </a:p>
          <a:p>
            <a:pPr lvl="1"/>
            <a:r>
              <a:rPr lang="zh-CN" altLang="en-US"/>
              <a:t>而且</a:t>
            </a:r>
            <a:r>
              <a:rPr lang="en-US" altLang="zh-CN"/>
              <a:t>E'</a:t>
            </a:r>
            <a:r>
              <a:rPr lang="zh-CN" altLang="en-US"/>
              <a:t>是</a:t>
            </a:r>
            <a:r>
              <a:rPr lang="en-US" altLang="zh-CN"/>
              <a:t>E</a:t>
            </a:r>
            <a:r>
              <a:rPr lang="zh-CN" altLang="en-US"/>
              <a:t>的子集</a:t>
            </a:r>
            <a:endParaRPr lang="en-US" altLang="zh-CN"/>
          </a:p>
          <a:p>
            <a:pPr lvl="1"/>
            <a:r>
              <a:rPr lang="zh-CN" altLang="en-US"/>
              <a:t>则称</a:t>
            </a:r>
            <a:r>
              <a:rPr lang="en-US" altLang="zh-CN"/>
              <a:t>G'</a:t>
            </a:r>
            <a:r>
              <a:rPr lang="zh-CN" altLang="en-US"/>
              <a:t>是</a:t>
            </a:r>
            <a:r>
              <a:rPr lang="en-US" altLang="zh-CN"/>
              <a:t>G</a:t>
            </a:r>
            <a:r>
              <a:rPr lang="zh-CN" altLang="en-US"/>
              <a:t>的子图</a:t>
            </a: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2986D76-AD21-420B-A7B8-8BD95F9F2FDA}" type="slidenum">
              <a:rPr lang="en-US" altLang="en-US" smtClean="0">
                <a:ea typeface="宋体" pitchFamily="2" charset="-122"/>
              </a:rPr>
              <a:pPr/>
              <a:t>12</a:t>
            </a:fld>
            <a:endParaRPr lang="en-US" altLang="en-US"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84250" y="3967163"/>
            <a:ext cx="538163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2598738" y="3967163"/>
            <a:ext cx="538162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84250" y="5581650"/>
            <a:ext cx="538163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598738" y="5581650"/>
            <a:ext cx="538162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5" idx="6"/>
            <a:endCxn id="6" idx="2"/>
          </p:cNvCxnSpPr>
          <p:nvPr/>
        </p:nvCxnSpPr>
        <p:spPr bwMode="auto">
          <a:xfrm>
            <a:off x="1522413" y="4237038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4"/>
            <a:endCxn id="7" idx="0"/>
          </p:cNvCxnSpPr>
          <p:nvPr/>
        </p:nvCxnSpPr>
        <p:spPr bwMode="auto">
          <a:xfrm rot="5400000">
            <a:off x="715169" y="5044282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6"/>
            <a:endCxn id="8" idx="2"/>
          </p:cNvCxnSpPr>
          <p:nvPr/>
        </p:nvCxnSpPr>
        <p:spPr bwMode="auto">
          <a:xfrm>
            <a:off x="1522413" y="5851525"/>
            <a:ext cx="10763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1"/>
            <a:endCxn id="5" idx="5"/>
          </p:cNvCxnSpPr>
          <p:nvPr/>
        </p:nvCxnSpPr>
        <p:spPr bwMode="auto">
          <a:xfrm rot="16200000" flipV="1">
            <a:off x="1443038" y="4425950"/>
            <a:ext cx="1235075" cy="12350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 bwMode="auto">
          <a:xfrm>
            <a:off x="4930775" y="3967163"/>
            <a:ext cx="538163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6545263" y="3967163"/>
            <a:ext cx="538162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4930775" y="5581650"/>
            <a:ext cx="538163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0" idx="6"/>
            <a:endCxn id="21" idx="2"/>
          </p:cNvCxnSpPr>
          <p:nvPr/>
        </p:nvCxnSpPr>
        <p:spPr bwMode="auto">
          <a:xfrm>
            <a:off x="5468938" y="4237038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4"/>
            <a:endCxn id="22" idx="0"/>
          </p:cNvCxnSpPr>
          <p:nvPr/>
        </p:nvCxnSpPr>
        <p:spPr bwMode="auto">
          <a:xfrm rot="5400000">
            <a:off x="4661694" y="5044282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基本概念</a:t>
            </a:r>
            <a:r>
              <a:rPr lang="en-US" altLang="zh-CN"/>
              <a:t>16-18</a:t>
            </a:r>
            <a:endParaRPr lang="zh-CN" altLang="en-US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7780338" cy="45704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(16)</a:t>
            </a:r>
            <a:r>
              <a:rPr lang="zh-CN" altLang="en-US"/>
              <a:t>顶点</a:t>
            </a:r>
            <a:r>
              <a:rPr lang="en-US" altLang="zh-CN"/>
              <a:t>v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度</a:t>
            </a:r>
            <a:r>
              <a:rPr lang="zh-CN" altLang="en-US"/>
              <a:t>：与</a:t>
            </a:r>
            <a:r>
              <a:rPr lang="en-US" altLang="zh-CN"/>
              <a:t>v</a:t>
            </a:r>
            <a:r>
              <a:rPr lang="zh-CN" altLang="en-US"/>
              <a:t>关联的边的数目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(17)</a:t>
            </a:r>
            <a:r>
              <a:rPr lang="zh-CN" altLang="en-US"/>
              <a:t>有向图中顶点</a:t>
            </a:r>
            <a:r>
              <a:rPr lang="en-US" altLang="zh-CN"/>
              <a:t>v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入度</a:t>
            </a:r>
            <a:r>
              <a:rPr lang="zh-CN" altLang="en-US"/>
              <a:t>：关联至</a:t>
            </a:r>
            <a:r>
              <a:rPr lang="en-US" altLang="zh-CN"/>
              <a:t>v</a:t>
            </a:r>
            <a:r>
              <a:rPr lang="zh-CN" altLang="en-US"/>
              <a:t>的边的数目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(18)</a:t>
            </a:r>
            <a:r>
              <a:rPr lang="zh-CN" altLang="en-US"/>
              <a:t>有向图中顶点</a:t>
            </a:r>
            <a:r>
              <a:rPr lang="en-US" altLang="zh-CN"/>
              <a:t>v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出度</a:t>
            </a:r>
            <a:r>
              <a:rPr lang="zh-CN" altLang="en-US"/>
              <a:t>：关联于</a:t>
            </a:r>
            <a:r>
              <a:rPr lang="en-US" altLang="zh-CN"/>
              <a:t>v</a:t>
            </a:r>
            <a:r>
              <a:rPr lang="zh-CN" altLang="en-US"/>
              <a:t>的边的数目</a:t>
            </a:r>
          </a:p>
          <a:p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C6AECE-1A63-4BAE-800C-C427DF442D35}" type="slidenum">
              <a:rPr lang="en-US" altLang="en-US" smtClean="0">
                <a:ea typeface="宋体" pitchFamily="2" charset="-122"/>
              </a:rPr>
              <a:pPr/>
              <a:t>13</a:t>
            </a:fld>
            <a:endParaRPr lang="en-US" altLang="en-US"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84250" y="3967163"/>
            <a:ext cx="538163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2598738" y="3967163"/>
            <a:ext cx="538162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84250" y="5581650"/>
            <a:ext cx="538163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598738" y="5581650"/>
            <a:ext cx="538162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5" idx="6"/>
            <a:endCxn id="6" idx="2"/>
          </p:cNvCxnSpPr>
          <p:nvPr/>
        </p:nvCxnSpPr>
        <p:spPr bwMode="auto">
          <a:xfrm>
            <a:off x="1522413" y="4237038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4"/>
            <a:endCxn id="7" idx="0"/>
          </p:cNvCxnSpPr>
          <p:nvPr/>
        </p:nvCxnSpPr>
        <p:spPr bwMode="auto">
          <a:xfrm rot="5400000">
            <a:off x="715169" y="5044282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6"/>
            <a:endCxn id="8" idx="2"/>
          </p:cNvCxnSpPr>
          <p:nvPr/>
        </p:nvCxnSpPr>
        <p:spPr bwMode="auto">
          <a:xfrm>
            <a:off x="1522413" y="5851525"/>
            <a:ext cx="10763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1"/>
            <a:endCxn id="5" idx="5"/>
          </p:cNvCxnSpPr>
          <p:nvPr/>
        </p:nvCxnSpPr>
        <p:spPr bwMode="auto">
          <a:xfrm rot="16200000" flipV="1">
            <a:off x="1443038" y="4425950"/>
            <a:ext cx="1235075" cy="12350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213225" y="4146550"/>
            <a:ext cx="37671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入度：</a:t>
            </a:r>
            <a:r>
              <a:rPr lang="en-US" altLang="zh-CN">
                <a:solidFill>
                  <a:srgbClr val="FF0000"/>
                </a:solidFill>
              </a:rPr>
              <a:t>1,1,1,1</a:t>
            </a:r>
          </a:p>
          <a:p>
            <a:r>
              <a:rPr lang="zh-CN" altLang="en-US">
                <a:solidFill>
                  <a:srgbClr val="FF0000"/>
                </a:solidFill>
              </a:rPr>
              <a:t>出度：</a:t>
            </a:r>
            <a:r>
              <a:rPr lang="en-US" altLang="zh-CN">
                <a:solidFill>
                  <a:srgbClr val="FF0000"/>
                </a:solidFill>
              </a:rPr>
              <a:t>2,0,1,1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基本概念</a:t>
            </a:r>
            <a:r>
              <a:rPr lang="en-US" altLang="zh-CN"/>
              <a:t>19-22</a:t>
            </a: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525588"/>
            <a:ext cx="8139113" cy="45704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(19)</a:t>
            </a:r>
            <a:r>
              <a:rPr lang="zh-CN" altLang="en-US">
                <a:solidFill>
                  <a:schemeClr val="accent2"/>
                </a:solidFill>
              </a:rPr>
              <a:t>路径</a:t>
            </a:r>
            <a:r>
              <a:rPr lang="zh-CN" altLang="en-US"/>
              <a:t>：</a:t>
            </a:r>
            <a:br>
              <a:rPr lang="zh-CN" altLang="en-US"/>
            </a:br>
            <a:r>
              <a:rPr lang="zh-CN" altLang="en-US"/>
              <a:t>当且仅当对于每一个</a:t>
            </a:r>
            <a:r>
              <a:rPr lang="en-US" altLang="zh-CN" i="1"/>
              <a:t>j</a:t>
            </a:r>
            <a:r>
              <a:rPr lang="zh-CN" altLang="en-US"/>
              <a:t>（</a:t>
            </a:r>
            <a:r>
              <a:rPr lang="en-US" altLang="zh-CN"/>
              <a:t>1≤</a:t>
            </a:r>
            <a:r>
              <a:rPr lang="en-US" altLang="zh-CN" i="1"/>
              <a:t>j</a:t>
            </a:r>
            <a:r>
              <a:rPr lang="en-US" altLang="zh-CN"/>
              <a:t>≤</a:t>
            </a:r>
            <a:r>
              <a:rPr lang="en-US" altLang="zh-CN" i="1"/>
              <a:t>k</a:t>
            </a:r>
            <a:r>
              <a:rPr lang="zh-CN" altLang="en-US"/>
              <a:t>），</a:t>
            </a:r>
            <a:br>
              <a:rPr lang="zh-CN" altLang="en-US"/>
            </a:br>
            <a:r>
              <a:rPr lang="zh-CN" altLang="en-US"/>
              <a:t>边</a:t>
            </a:r>
            <a:r>
              <a:rPr lang="en-US" altLang="zh-CN"/>
              <a:t>(</a:t>
            </a:r>
            <a:r>
              <a:rPr lang="en-US" altLang="zh-CN" i="1"/>
              <a:t>i</a:t>
            </a:r>
            <a:r>
              <a:rPr lang="en-US" altLang="zh-CN" i="1" baseline="-25000"/>
              <a:t>j</a:t>
            </a:r>
            <a:r>
              <a:rPr lang="en-US" altLang="zh-CN"/>
              <a:t>, </a:t>
            </a:r>
            <a:r>
              <a:rPr lang="en-US" altLang="zh-CN" i="1"/>
              <a:t>i</a:t>
            </a:r>
            <a:r>
              <a:rPr lang="en-US" altLang="zh-CN" i="1" baseline="-25000"/>
              <a:t>j</a:t>
            </a:r>
            <a:r>
              <a:rPr lang="en-US" altLang="zh-CN" baseline="-25000"/>
              <a:t>+1</a:t>
            </a:r>
            <a:r>
              <a:rPr lang="en-US" altLang="zh-CN"/>
              <a:t>)</a:t>
            </a:r>
            <a:r>
              <a:rPr lang="zh-CN" altLang="en-US"/>
              <a:t>都在</a:t>
            </a:r>
            <a:r>
              <a:rPr lang="en-US" altLang="zh-CN" i="1"/>
              <a:t>E</a:t>
            </a:r>
            <a:r>
              <a:rPr lang="zh-CN" altLang="en-US"/>
              <a:t>中时，</a:t>
            </a:r>
            <a:br>
              <a:rPr lang="zh-CN" altLang="en-US"/>
            </a:br>
            <a:r>
              <a:rPr lang="zh-CN" altLang="en-US">
                <a:solidFill>
                  <a:srgbClr val="FF0000"/>
                </a:solidFill>
              </a:rPr>
              <a:t>顶点序列</a:t>
            </a:r>
            <a:r>
              <a:rPr lang="en-US" altLang="zh-CN" i="1">
                <a:solidFill>
                  <a:srgbClr val="FF0000"/>
                </a:solidFill>
              </a:rPr>
              <a:t>P</a:t>
            </a:r>
            <a:r>
              <a:rPr lang="en-US" altLang="zh-CN">
                <a:solidFill>
                  <a:srgbClr val="FF0000"/>
                </a:solidFill>
              </a:rPr>
              <a:t>=</a:t>
            </a:r>
            <a:r>
              <a:rPr lang="en-US" altLang="zh-CN" i="1">
                <a:solidFill>
                  <a:srgbClr val="FF0000"/>
                </a:solidFill>
              </a:rPr>
              <a:t>i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en-US" altLang="zh-CN" i="1">
                <a:solidFill>
                  <a:srgbClr val="FF0000"/>
                </a:solidFill>
              </a:rPr>
              <a:t>i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r>
              <a:rPr lang="en-US" altLang="zh-CN">
                <a:solidFill>
                  <a:srgbClr val="FF0000"/>
                </a:solidFill>
              </a:rPr>
              <a:t>, ..., </a:t>
            </a:r>
            <a:r>
              <a:rPr lang="en-US" altLang="zh-CN" i="1">
                <a:solidFill>
                  <a:srgbClr val="FF0000"/>
                </a:solidFill>
              </a:rPr>
              <a:t>i</a:t>
            </a:r>
            <a:r>
              <a:rPr lang="en-US" altLang="zh-CN" i="1" baseline="-25000">
                <a:solidFill>
                  <a:srgbClr val="FF0000"/>
                </a:solidFill>
              </a:rPr>
              <a:t>k</a:t>
            </a:r>
            <a:r>
              <a:rPr lang="zh-CN" altLang="en-US">
                <a:solidFill>
                  <a:srgbClr val="FF0000"/>
                </a:solidFill>
              </a:rPr>
              <a:t>是图或有向图</a:t>
            </a:r>
            <a:r>
              <a:rPr lang="en-US" altLang="zh-CN" i="1">
                <a:solidFill>
                  <a:srgbClr val="FF0000"/>
                </a:solidFill>
              </a:rPr>
              <a:t>G</a:t>
            </a:r>
            <a:r>
              <a:rPr lang="en-US" altLang="zh-CN">
                <a:solidFill>
                  <a:srgbClr val="FF0000"/>
                </a:solidFill>
              </a:rPr>
              <a:t>=(</a:t>
            </a:r>
            <a:r>
              <a:rPr lang="en-US" altLang="zh-CN" i="1">
                <a:solidFill>
                  <a:srgbClr val="FF0000"/>
                </a:solidFill>
              </a:rPr>
              <a:t>V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en-US" altLang="zh-CN" i="1">
                <a:solidFill>
                  <a:srgbClr val="FF0000"/>
                </a:solidFill>
              </a:rPr>
              <a:t>E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>
                <a:solidFill>
                  <a:srgbClr val="FF0000"/>
                </a:solidFill>
              </a:rPr>
              <a:t>中一条从</a:t>
            </a:r>
            <a:r>
              <a:rPr lang="en-US" altLang="zh-CN" i="1">
                <a:solidFill>
                  <a:srgbClr val="FF0000"/>
                </a:solidFill>
              </a:rPr>
              <a:t>i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到</a:t>
            </a:r>
            <a:r>
              <a:rPr lang="en-US" altLang="zh-CN" i="1">
                <a:solidFill>
                  <a:srgbClr val="FF0000"/>
                </a:solidFill>
              </a:rPr>
              <a:t>i</a:t>
            </a:r>
            <a:r>
              <a:rPr lang="en-US" altLang="zh-CN" i="1" baseline="-25000">
                <a:solidFill>
                  <a:srgbClr val="FF0000"/>
                </a:solidFill>
              </a:rPr>
              <a:t>k</a:t>
            </a:r>
            <a:r>
              <a:rPr lang="zh-CN" altLang="en-US">
                <a:solidFill>
                  <a:srgbClr val="FF0000"/>
                </a:solidFill>
              </a:rPr>
              <a:t>的路径</a:t>
            </a:r>
          </a:p>
          <a:p>
            <a:pPr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(20)</a:t>
            </a:r>
            <a:r>
              <a:rPr lang="zh-CN" altLang="en-US">
                <a:solidFill>
                  <a:schemeClr val="accent2"/>
                </a:solidFill>
              </a:rPr>
              <a:t>路径长度</a:t>
            </a:r>
            <a:r>
              <a:rPr lang="zh-CN" altLang="en-US"/>
              <a:t>：路径上所有边的长度之和</a:t>
            </a:r>
          </a:p>
          <a:p>
            <a:pPr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(21)</a:t>
            </a:r>
            <a:r>
              <a:rPr lang="zh-CN" altLang="en-US">
                <a:solidFill>
                  <a:schemeClr val="accent2"/>
                </a:solidFill>
              </a:rPr>
              <a:t>简单路径</a:t>
            </a:r>
            <a:r>
              <a:rPr lang="zh-CN" altLang="en-US"/>
              <a:t>：序列中顶点不重复出现的路径</a:t>
            </a:r>
            <a:endParaRPr lang="en-US" altLang="zh-CN"/>
          </a:p>
          <a:p>
            <a:pPr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(22)</a:t>
            </a:r>
            <a:r>
              <a:rPr lang="zh-CN" altLang="en-US">
                <a:solidFill>
                  <a:schemeClr val="accent2"/>
                </a:solidFill>
              </a:rPr>
              <a:t>回路</a:t>
            </a:r>
            <a:r>
              <a:rPr lang="zh-CN" altLang="en-US"/>
              <a:t>：第一个顶点和最后一个顶点相同的路径</a:t>
            </a: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B636C50-17A9-4B54-B00F-E35337C43020}" type="slidenum">
              <a:rPr lang="en-US" altLang="en-US" smtClean="0">
                <a:ea typeface="宋体" pitchFamily="2" charset="-122"/>
              </a:rPr>
              <a:pPr/>
              <a:t>14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基本概念</a:t>
            </a:r>
            <a:r>
              <a:rPr lang="en-US" altLang="zh-CN"/>
              <a:t>23-24</a:t>
            </a:r>
            <a:endParaRPr lang="zh-CN" altLang="en-US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7600950" cy="45704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(23)</a:t>
            </a:r>
            <a:r>
              <a:rPr lang="zh-CN" altLang="en-US"/>
              <a:t>如果图中任意两个顶点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zh-CN" altLang="en-US"/>
              <a:t>和</a:t>
            </a:r>
            <a:r>
              <a:rPr lang="en-US" altLang="zh-CN"/>
              <a:t>v</a:t>
            </a:r>
            <a:r>
              <a:rPr lang="en-US" altLang="zh-CN" baseline="-25000"/>
              <a:t>j</a:t>
            </a:r>
            <a:r>
              <a:rPr lang="zh-CN" altLang="en-US"/>
              <a:t>都是连通的，则图</a:t>
            </a:r>
            <a:r>
              <a:rPr lang="en-US" altLang="zh-CN"/>
              <a:t>G</a:t>
            </a:r>
            <a:r>
              <a:rPr lang="zh-CN" altLang="en-US"/>
              <a:t>是</a:t>
            </a:r>
            <a:r>
              <a:rPr lang="zh-CN" altLang="en-US">
                <a:solidFill>
                  <a:srgbClr val="FF0000"/>
                </a:solidFill>
              </a:rPr>
              <a:t>连通图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/>
              <a:t>(24)</a:t>
            </a:r>
            <a:r>
              <a:rPr lang="zh-CN" altLang="en-US"/>
              <a:t>无向图中的</a:t>
            </a:r>
            <a:r>
              <a:rPr lang="zh-CN" altLang="en-US">
                <a:solidFill>
                  <a:srgbClr val="0000CC"/>
                </a:solidFill>
              </a:rPr>
              <a:t>极大</a:t>
            </a:r>
            <a:r>
              <a:rPr lang="zh-CN" altLang="en-US"/>
              <a:t>连通子图称为</a:t>
            </a:r>
            <a:r>
              <a:rPr lang="zh-CN" altLang="en-US">
                <a:solidFill>
                  <a:srgbClr val="FF0000"/>
                </a:solidFill>
              </a:rPr>
              <a:t>连通分量</a:t>
            </a: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4DD73C7-4FF1-4776-915B-588F1694F179}" type="slidenum">
              <a:rPr lang="en-US" altLang="en-US" smtClean="0">
                <a:ea typeface="宋体" pitchFamily="2" charset="-122"/>
              </a:rPr>
              <a:pPr/>
              <a:t>15</a:t>
            </a:fld>
            <a:endParaRPr lang="en-US" altLang="en-US"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4930775" y="3429000"/>
            <a:ext cx="538163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7083425" y="3429000"/>
            <a:ext cx="538163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4930775" y="5761038"/>
            <a:ext cx="538163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083425" y="5761038"/>
            <a:ext cx="538163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6007100" y="4505325"/>
            <a:ext cx="538163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23" name="直接连接符 22"/>
          <p:cNvCxnSpPr>
            <a:stCxn id="13" idx="6"/>
            <a:endCxn id="14" idx="2"/>
          </p:cNvCxnSpPr>
          <p:nvPr/>
        </p:nvCxnSpPr>
        <p:spPr bwMode="auto">
          <a:xfrm>
            <a:off x="5468938" y="3698875"/>
            <a:ext cx="1614487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3" idx="4"/>
            <a:endCxn id="15" idx="0"/>
          </p:cNvCxnSpPr>
          <p:nvPr/>
        </p:nvCxnSpPr>
        <p:spPr bwMode="auto">
          <a:xfrm rot="5400000">
            <a:off x="4302919" y="4864894"/>
            <a:ext cx="179387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6" idx="0"/>
            <a:endCxn id="14" idx="4"/>
          </p:cNvCxnSpPr>
          <p:nvPr/>
        </p:nvCxnSpPr>
        <p:spPr bwMode="auto">
          <a:xfrm rot="5400000" flipH="1" flipV="1">
            <a:off x="6455569" y="4864894"/>
            <a:ext cx="179387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1" idx="3"/>
            <a:endCxn id="15" idx="7"/>
          </p:cNvCxnSpPr>
          <p:nvPr/>
        </p:nvCxnSpPr>
        <p:spPr bwMode="auto">
          <a:xfrm rot="5400000">
            <a:off x="5299869" y="5053807"/>
            <a:ext cx="876300" cy="6969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1" idx="7"/>
            <a:endCxn id="14" idx="3"/>
          </p:cNvCxnSpPr>
          <p:nvPr/>
        </p:nvCxnSpPr>
        <p:spPr bwMode="auto">
          <a:xfrm rot="5400000" flipH="1" flipV="1">
            <a:off x="6465888" y="3887788"/>
            <a:ext cx="696912" cy="6969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1" idx="5"/>
            <a:endCxn id="16" idx="1"/>
          </p:cNvCxnSpPr>
          <p:nvPr/>
        </p:nvCxnSpPr>
        <p:spPr bwMode="auto">
          <a:xfrm rot="16200000" flipH="1">
            <a:off x="6376194" y="5053807"/>
            <a:ext cx="876300" cy="6969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B57ABD-19C1-48FC-98CD-BEE04DD52A0C}" type="slidenum">
              <a:rPr lang="en-US" altLang="en-US" smtClean="0">
                <a:ea typeface="宋体" pitchFamily="2" charset="-122"/>
              </a:rPr>
              <a:pPr/>
              <a:t>16</a:t>
            </a:fld>
            <a:endParaRPr lang="en-US" altLang="en-US"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625475" y="917575"/>
            <a:ext cx="360363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5" idx="6"/>
            <a:endCxn id="16" idx="2"/>
          </p:cNvCxnSpPr>
          <p:nvPr/>
        </p:nvCxnSpPr>
        <p:spPr bwMode="auto">
          <a:xfrm flipV="1">
            <a:off x="985838" y="1096963"/>
            <a:ext cx="215106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4"/>
            <a:endCxn id="17" idx="0"/>
          </p:cNvCxnSpPr>
          <p:nvPr/>
        </p:nvCxnSpPr>
        <p:spPr bwMode="auto">
          <a:xfrm rot="5400000">
            <a:off x="-180181" y="2262982"/>
            <a:ext cx="197167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8" idx="2"/>
            <a:endCxn id="17" idx="6"/>
          </p:cNvCxnSpPr>
          <p:nvPr/>
        </p:nvCxnSpPr>
        <p:spPr bwMode="auto">
          <a:xfrm rot="10800000" flipV="1">
            <a:off x="985838" y="3427413"/>
            <a:ext cx="2151062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 bwMode="auto">
          <a:xfrm>
            <a:off x="3136900" y="915988"/>
            <a:ext cx="360363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625475" y="3248025"/>
            <a:ext cx="360363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3136900" y="3246438"/>
            <a:ext cx="360363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直接连接符 22"/>
          <p:cNvCxnSpPr>
            <a:stCxn id="16" idx="4"/>
            <a:endCxn id="18" idx="0"/>
          </p:cNvCxnSpPr>
          <p:nvPr/>
        </p:nvCxnSpPr>
        <p:spPr bwMode="auto">
          <a:xfrm rot="5400000">
            <a:off x="2331244" y="2261394"/>
            <a:ext cx="197167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 bwMode="auto">
          <a:xfrm>
            <a:off x="1879600" y="1454150"/>
            <a:ext cx="360363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2598738" y="1452563"/>
            <a:ext cx="360362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163638" y="1455738"/>
            <a:ext cx="360362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879600" y="1990725"/>
            <a:ext cx="360363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2598738" y="1990725"/>
            <a:ext cx="360362" cy="3587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163638" y="1992313"/>
            <a:ext cx="360362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1879600" y="2528888"/>
            <a:ext cx="360363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2598738" y="2528888"/>
            <a:ext cx="360362" cy="3587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1163638" y="2530475"/>
            <a:ext cx="360362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4052" name="TextBox 34"/>
          <p:cNvSpPr txBox="1">
            <a:spLocks noChangeArrowheads="1"/>
          </p:cNvSpPr>
          <p:nvPr/>
        </p:nvSpPr>
        <p:spPr bwMode="auto">
          <a:xfrm>
            <a:off x="2598738" y="1993900"/>
            <a:ext cx="358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/>
              <a:t>10</a:t>
            </a:r>
            <a:endParaRPr lang="zh-CN" altLang="en-US" sz="1200" b="1"/>
          </a:p>
        </p:txBody>
      </p:sp>
      <p:sp>
        <p:nvSpPr>
          <p:cNvPr id="44053" name="TextBox 35"/>
          <p:cNvSpPr txBox="1">
            <a:spLocks noChangeArrowheads="1"/>
          </p:cNvSpPr>
          <p:nvPr/>
        </p:nvSpPr>
        <p:spPr bwMode="auto">
          <a:xfrm>
            <a:off x="1163638" y="2532063"/>
            <a:ext cx="358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/>
              <a:t>11</a:t>
            </a:r>
            <a:endParaRPr lang="zh-CN" altLang="en-US" sz="1200" b="1"/>
          </a:p>
        </p:txBody>
      </p:sp>
      <p:sp>
        <p:nvSpPr>
          <p:cNvPr id="44054" name="TextBox 36"/>
          <p:cNvSpPr txBox="1">
            <a:spLocks noChangeArrowheads="1"/>
          </p:cNvSpPr>
          <p:nvPr/>
        </p:nvSpPr>
        <p:spPr bwMode="auto">
          <a:xfrm>
            <a:off x="1881188" y="2532063"/>
            <a:ext cx="358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/>
              <a:t>12</a:t>
            </a:r>
            <a:endParaRPr lang="zh-CN" altLang="en-US" sz="1200" b="1"/>
          </a:p>
        </p:txBody>
      </p:sp>
      <p:sp>
        <p:nvSpPr>
          <p:cNvPr id="44055" name="TextBox 37"/>
          <p:cNvSpPr txBox="1">
            <a:spLocks noChangeArrowheads="1"/>
          </p:cNvSpPr>
          <p:nvPr/>
        </p:nvSpPr>
        <p:spPr bwMode="auto">
          <a:xfrm>
            <a:off x="2598738" y="2532063"/>
            <a:ext cx="358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/>
              <a:t>13</a:t>
            </a:r>
            <a:endParaRPr lang="zh-CN" altLang="en-US" sz="1200" b="1"/>
          </a:p>
        </p:txBody>
      </p:sp>
      <p:cxnSp>
        <p:nvCxnSpPr>
          <p:cNvPr id="39" name="直接连接符 38"/>
          <p:cNvCxnSpPr>
            <a:stCxn id="5" idx="5"/>
            <a:endCxn id="28" idx="1"/>
          </p:cNvCxnSpPr>
          <p:nvPr/>
        </p:nvCxnSpPr>
        <p:spPr bwMode="auto">
          <a:xfrm rot="16200000" flipH="1">
            <a:off x="933450" y="1225550"/>
            <a:ext cx="282575" cy="2825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5" idx="5"/>
            <a:endCxn id="31" idx="2"/>
          </p:cNvCxnSpPr>
          <p:nvPr/>
        </p:nvCxnSpPr>
        <p:spPr bwMode="auto">
          <a:xfrm rot="16200000" flipH="1">
            <a:off x="574675" y="1584325"/>
            <a:ext cx="947738" cy="23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6" idx="6"/>
            <a:endCxn id="27" idx="2"/>
          </p:cNvCxnSpPr>
          <p:nvPr/>
        </p:nvCxnSpPr>
        <p:spPr bwMode="auto">
          <a:xfrm flipV="1">
            <a:off x="2239963" y="1633538"/>
            <a:ext cx="35877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 bwMode="auto">
          <a:xfrm flipV="1">
            <a:off x="2239963" y="2171700"/>
            <a:ext cx="358775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4055" idx="0"/>
            <a:endCxn id="30" idx="4"/>
          </p:cNvCxnSpPr>
          <p:nvPr/>
        </p:nvCxnSpPr>
        <p:spPr bwMode="auto">
          <a:xfrm rot="5400000" flipH="1" flipV="1">
            <a:off x="2686843" y="2440782"/>
            <a:ext cx="18256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9" idx="5"/>
            <a:endCxn id="44055" idx="1"/>
          </p:cNvCxnSpPr>
          <p:nvPr/>
        </p:nvCxnSpPr>
        <p:spPr bwMode="auto">
          <a:xfrm rot="16200000" flipH="1">
            <a:off x="2207419" y="2278856"/>
            <a:ext cx="371475" cy="411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29" idx="3"/>
            <a:endCxn id="44053" idx="3"/>
          </p:cNvCxnSpPr>
          <p:nvPr/>
        </p:nvCxnSpPr>
        <p:spPr bwMode="auto">
          <a:xfrm rot="5400000">
            <a:off x="1541463" y="2279650"/>
            <a:ext cx="371475" cy="4095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2" idx="5"/>
            <a:endCxn id="18" idx="1"/>
          </p:cNvCxnSpPr>
          <p:nvPr/>
        </p:nvCxnSpPr>
        <p:spPr bwMode="auto">
          <a:xfrm rot="16200000" flipH="1">
            <a:off x="2456657" y="2567781"/>
            <a:ext cx="463550" cy="10017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32" idx="3"/>
            <a:endCxn id="17" idx="7"/>
          </p:cNvCxnSpPr>
          <p:nvPr/>
        </p:nvCxnSpPr>
        <p:spPr bwMode="auto">
          <a:xfrm rot="5400000">
            <a:off x="1200944" y="2569369"/>
            <a:ext cx="463550" cy="998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 bwMode="auto">
          <a:xfrm>
            <a:off x="4749800" y="919163"/>
            <a:ext cx="360363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7" name="直接连接符 66"/>
          <p:cNvCxnSpPr>
            <a:stCxn id="66" idx="6"/>
            <a:endCxn id="70" idx="2"/>
          </p:cNvCxnSpPr>
          <p:nvPr/>
        </p:nvCxnSpPr>
        <p:spPr bwMode="auto">
          <a:xfrm flipV="1">
            <a:off x="5110163" y="1096963"/>
            <a:ext cx="2151062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6" idx="4"/>
            <a:endCxn id="71" idx="0"/>
          </p:cNvCxnSpPr>
          <p:nvPr/>
        </p:nvCxnSpPr>
        <p:spPr bwMode="auto">
          <a:xfrm rot="5400000">
            <a:off x="3944938" y="2263775"/>
            <a:ext cx="1970088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72" idx="2"/>
            <a:endCxn id="71" idx="6"/>
          </p:cNvCxnSpPr>
          <p:nvPr/>
        </p:nvCxnSpPr>
        <p:spPr bwMode="auto">
          <a:xfrm rot="10800000" flipV="1">
            <a:off x="5110163" y="3429000"/>
            <a:ext cx="215106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 bwMode="auto">
          <a:xfrm>
            <a:off x="7261225" y="917575"/>
            <a:ext cx="360363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4749800" y="3249613"/>
            <a:ext cx="360363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7261225" y="3248025"/>
            <a:ext cx="360363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3" name="直接连接符 72"/>
          <p:cNvCxnSpPr>
            <a:stCxn id="70" idx="4"/>
            <a:endCxn id="72" idx="0"/>
          </p:cNvCxnSpPr>
          <p:nvPr/>
        </p:nvCxnSpPr>
        <p:spPr bwMode="auto">
          <a:xfrm rot="5400000">
            <a:off x="6455569" y="2262982"/>
            <a:ext cx="197167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 bwMode="auto">
          <a:xfrm>
            <a:off x="5287963" y="1457325"/>
            <a:ext cx="360362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9" name="椭圆 78"/>
          <p:cNvSpPr/>
          <p:nvPr/>
        </p:nvSpPr>
        <p:spPr bwMode="auto">
          <a:xfrm>
            <a:off x="5287963" y="1993900"/>
            <a:ext cx="360362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椭圆 79"/>
          <p:cNvSpPr/>
          <p:nvPr/>
        </p:nvSpPr>
        <p:spPr bwMode="auto">
          <a:xfrm>
            <a:off x="6003925" y="2530475"/>
            <a:ext cx="360363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4076" name="TextBox 84"/>
          <p:cNvSpPr txBox="1">
            <a:spLocks noChangeArrowheads="1"/>
          </p:cNvSpPr>
          <p:nvPr/>
        </p:nvSpPr>
        <p:spPr bwMode="auto">
          <a:xfrm>
            <a:off x="6005513" y="2533650"/>
            <a:ext cx="358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/>
              <a:t>12</a:t>
            </a:r>
            <a:endParaRPr lang="zh-CN" altLang="en-US" sz="1200" b="1"/>
          </a:p>
        </p:txBody>
      </p:sp>
      <p:cxnSp>
        <p:nvCxnSpPr>
          <p:cNvPr id="87" name="直接连接符 86"/>
          <p:cNvCxnSpPr>
            <a:stCxn id="66" idx="5"/>
            <a:endCxn id="76" idx="1"/>
          </p:cNvCxnSpPr>
          <p:nvPr/>
        </p:nvCxnSpPr>
        <p:spPr bwMode="auto">
          <a:xfrm rot="16200000" flipH="1">
            <a:off x="5056981" y="1226344"/>
            <a:ext cx="284163" cy="2825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66" idx="5"/>
            <a:endCxn id="79" idx="2"/>
          </p:cNvCxnSpPr>
          <p:nvPr/>
        </p:nvCxnSpPr>
        <p:spPr bwMode="auto">
          <a:xfrm rot="16200000" flipH="1">
            <a:off x="4699000" y="1584325"/>
            <a:ext cx="947738" cy="23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80" idx="5"/>
            <a:endCxn id="72" idx="1"/>
          </p:cNvCxnSpPr>
          <p:nvPr/>
        </p:nvCxnSpPr>
        <p:spPr bwMode="auto">
          <a:xfrm rot="16200000" flipH="1">
            <a:off x="6581775" y="2568575"/>
            <a:ext cx="461963" cy="10017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80" idx="3"/>
            <a:endCxn id="71" idx="7"/>
          </p:cNvCxnSpPr>
          <p:nvPr/>
        </p:nvCxnSpPr>
        <p:spPr bwMode="auto">
          <a:xfrm rot="5400000">
            <a:off x="5326063" y="2570162"/>
            <a:ext cx="463550" cy="10001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椭圆 95"/>
          <p:cNvSpPr/>
          <p:nvPr/>
        </p:nvSpPr>
        <p:spPr bwMode="auto">
          <a:xfrm>
            <a:off x="3851275" y="4860925"/>
            <a:ext cx="360363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椭圆 96"/>
          <p:cNvSpPr/>
          <p:nvPr/>
        </p:nvSpPr>
        <p:spPr bwMode="auto">
          <a:xfrm>
            <a:off x="4570413" y="4860925"/>
            <a:ext cx="360362" cy="3587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4570413" y="5399088"/>
            <a:ext cx="360362" cy="3587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3135313" y="5400675"/>
            <a:ext cx="360362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4085" name="TextBox 101"/>
          <p:cNvSpPr txBox="1">
            <a:spLocks noChangeArrowheads="1"/>
          </p:cNvSpPr>
          <p:nvPr/>
        </p:nvSpPr>
        <p:spPr bwMode="auto">
          <a:xfrm>
            <a:off x="4570413" y="4864100"/>
            <a:ext cx="358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/>
              <a:t>10</a:t>
            </a:r>
            <a:endParaRPr lang="zh-CN" altLang="en-US" sz="1200" b="1"/>
          </a:p>
        </p:txBody>
      </p:sp>
      <p:sp>
        <p:nvSpPr>
          <p:cNvPr id="44086" name="TextBox 102"/>
          <p:cNvSpPr txBox="1">
            <a:spLocks noChangeArrowheads="1"/>
          </p:cNvSpPr>
          <p:nvPr/>
        </p:nvSpPr>
        <p:spPr bwMode="auto">
          <a:xfrm>
            <a:off x="3135313" y="5402263"/>
            <a:ext cx="358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/>
              <a:t>11</a:t>
            </a:r>
            <a:endParaRPr lang="zh-CN" altLang="en-US" sz="1200" b="1"/>
          </a:p>
        </p:txBody>
      </p:sp>
      <p:sp>
        <p:nvSpPr>
          <p:cNvPr id="44087" name="TextBox 104"/>
          <p:cNvSpPr txBox="1">
            <a:spLocks noChangeArrowheads="1"/>
          </p:cNvSpPr>
          <p:nvPr/>
        </p:nvSpPr>
        <p:spPr bwMode="auto">
          <a:xfrm>
            <a:off x="4570413" y="5402263"/>
            <a:ext cx="358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/>
              <a:t>13</a:t>
            </a:r>
            <a:endParaRPr lang="zh-CN" altLang="en-US" sz="1200" b="1"/>
          </a:p>
        </p:txBody>
      </p:sp>
      <p:cxnSp>
        <p:nvCxnSpPr>
          <p:cNvPr id="106" name="直接连接符 105"/>
          <p:cNvCxnSpPr/>
          <p:nvPr/>
        </p:nvCxnSpPr>
        <p:spPr bwMode="auto">
          <a:xfrm flipV="1">
            <a:off x="4211638" y="5041900"/>
            <a:ext cx="358775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44087" idx="0"/>
            <a:endCxn id="97" idx="4"/>
          </p:cNvCxnSpPr>
          <p:nvPr/>
        </p:nvCxnSpPr>
        <p:spPr bwMode="auto">
          <a:xfrm rot="5400000" flipH="1" flipV="1">
            <a:off x="4659312" y="5310188"/>
            <a:ext cx="182563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96" idx="5"/>
            <a:endCxn id="44087" idx="1"/>
          </p:cNvCxnSpPr>
          <p:nvPr/>
        </p:nvCxnSpPr>
        <p:spPr bwMode="auto">
          <a:xfrm rot="16200000" flipH="1">
            <a:off x="4179094" y="5149056"/>
            <a:ext cx="371475" cy="411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96" idx="3"/>
            <a:endCxn id="44086" idx="3"/>
          </p:cNvCxnSpPr>
          <p:nvPr/>
        </p:nvCxnSpPr>
        <p:spPr bwMode="auto">
          <a:xfrm rot="5400000">
            <a:off x="3513931" y="5149057"/>
            <a:ext cx="371475" cy="4111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 bwMode="auto">
          <a:xfrm>
            <a:off x="6364288" y="5045075"/>
            <a:ext cx="360362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1" name="椭圆 110"/>
          <p:cNvSpPr/>
          <p:nvPr/>
        </p:nvSpPr>
        <p:spPr bwMode="auto">
          <a:xfrm>
            <a:off x="7083425" y="5043488"/>
            <a:ext cx="360363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12" name="直接连接符 111"/>
          <p:cNvCxnSpPr>
            <a:stCxn id="110" idx="6"/>
            <a:endCxn id="111" idx="2"/>
          </p:cNvCxnSpPr>
          <p:nvPr/>
        </p:nvCxnSpPr>
        <p:spPr bwMode="auto">
          <a:xfrm flipV="1">
            <a:off x="6724650" y="5222875"/>
            <a:ext cx="358775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基本概念</a:t>
            </a:r>
            <a:r>
              <a:rPr lang="en-US" altLang="zh-CN"/>
              <a:t>25-26</a:t>
            </a:r>
            <a:endParaRPr lang="zh-CN" altLang="en-US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(25)</a:t>
            </a:r>
            <a:r>
              <a:rPr lang="zh-CN" altLang="en-US"/>
              <a:t>对于有向图中任意两个顶点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zh-CN" altLang="en-US"/>
              <a:t>和</a:t>
            </a:r>
            <a:r>
              <a:rPr lang="en-US" altLang="zh-CN"/>
              <a:t>v</a:t>
            </a:r>
            <a:r>
              <a:rPr lang="en-US" altLang="zh-CN" baseline="-25000"/>
              <a:t>j</a:t>
            </a:r>
            <a:r>
              <a:rPr lang="zh-CN" altLang="en-US"/>
              <a:t>，如果从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zh-CN" altLang="en-US"/>
              <a:t>到</a:t>
            </a:r>
            <a:r>
              <a:rPr lang="en-US" altLang="zh-CN"/>
              <a:t>v</a:t>
            </a:r>
            <a:r>
              <a:rPr lang="en-US" altLang="zh-CN" baseline="-25000"/>
              <a:t>j</a:t>
            </a:r>
            <a:r>
              <a:rPr lang="zh-CN" altLang="en-US"/>
              <a:t>和从</a:t>
            </a:r>
            <a:r>
              <a:rPr lang="en-US" altLang="zh-CN"/>
              <a:t>v</a:t>
            </a:r>
            <a:r>
              <a:rPr lang="en-US" altLang="zh-CN" baseline="-25000"/>
              <a:t>j</a:t>
            </a:r>
            <a:r>
              <a:rPr lang="zh-CN" altLang="en-US"/>
              <a:t>到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zh-CN" altLang="en-US"/>
              <a:t>都有路径，则图</a:t>
            </a:r>
            <a:r>
              <a:rPr lang="en-US" altLang="zh-CN"/>
              <a:t>G</a:t>
            </a:r>
            <a:r>
              <a:rPr lang="zh-CN" altLang="en-US"/>
              <a:t>是</a:t>
            </a:r>
            <a:r>
              <a:rPr lang="zh-CN" altLang="en-US">
                <a:solidFill>
                  <a:srgbClr val="FF0000"/>
                </a:solidFill>
              </a:rPr>
              <a:t>强连通图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/>
              <a:t>(26)</a:t>
            </a:r>
            <a:r>
              <a:rPr lang="zh-CN" altLang="en-US"/>
              <a:t>有向图中的极大连通子图称为</a:t>
            </a:r>
            <a:r>
              <a:rPr lang="zh-CN" altLang="en-US">
                <a:solidFill>
                  <a:srgbClr val="FF0000"/>
                </a:solidFill>
              </a:rPr>
              <a:t>强连通分量</a:t>
            </a:r>
          </a:p>
          <a:p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18D9D29-2749-4487-B524-E6828D7C902F}" type="slidenum">
              <a:rPr lang="en-US" altLang="en-US" smtClean="0">
                <a:ea typeface="宋体" pitchFamily="2" charset="-122"/>
              </a:rPr>
              <a:pPr/>
              <a:t>17</a:t>
            </a:fld>
            <a:endParaRPr lang="en-US" altLang="en-US"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84250" y="3787775"/>
            <a:ext cx="538163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2598738" y="3787775"/>
            <a:ext cx="538162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84250" y="5402263"/>
            <a:ext cx="538163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598738" y="5402263"/>
            <a:ext cx="538162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5" idx="6"/>
            <a:endCxn id="6" idx="2"/>
          </p:cNvCxnSpPr>
          <p:nvPr/>
        </p:nvCxnSpPr>
        <p:spPr bwMode="auto">
          <a:xfrm>
            <a:off x="1522413" y="4057650"/>
            <a:ext cx="10763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4"/>
            <a:endCxn id="7" idx="0"/>
          </p:cNvCxnSpPr>
          <p:nvPr/>
        </p:nvCxnSpPr>
        <p:spPr bwMode="auto">
          <a:xfrm rot="5400000">
            <a:off x="715169" y="4864894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6"/>
            <a:endCxn id="8" idx="2"/>
          </p:cNvCxnSpPr>
          <p:nvPr/>
        </p:nvCxnSpPr>
        <p:spPr bwMode="auto">
          <a:xfrm>
            <a:off x="1522413" y="5672138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1"/>
            <a:endCxn id="5" idx="5"/>
          </p:cNvCxnSpPr>
          <p:nvPr/>
        </p:nvCxnSpPr>
        <p:spPr bwMode="auto">
          <a:xfrm rot="16200000" flipV="1">
            <a:off x="1443038" y="4246563"/>
            <a:ext cx="1235075" cy="12350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 bwMode="auto">
          <a:xfrm>
            <a:off x="4751388" y="3787775"/>
            <a:ext cx="538162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7083425" y="3608388"/>
            <a:ext cx="538163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4751388" y="5402263"/>
            <a:ext cx="538162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6365875" y="5402263"/>
            <a:ext cx="538163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3" idx="4"/>
            <a:endCxn id="15" idx="0"/>
          </p:cNvCxnSpPr>
          <p:nvPr/>
        </p:nvCxnSpPr>
        <p:spPr bwMode="auto">
          <a:xfrm rot="5400000">
            <a:off x="4482306" y="4864894"/>
            <a:ext cx="10763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6"/>
            <a:endCxn id="16" idx="2"/>
          </p:cNvCxnSpPr>
          <p:nvPr/>
        </p:nvCxnSpPr>
        <p:spPr bwMode="auto">
          <a:xfrm>
            <a:off x="5289550" y="5672138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1"/>
            <a:endCxn id="13" idx="5"/>
          </p:cNvCxnSpPr>
          <p:nvPr/>
        </p:nvCxnSpPr>
        <p:spPr bwMode="auto">
          <a:xfrm rot="16200000" flipV="1">
            <a:off x="5210175" y="4246563"/>
            <a:ext cx="1235075" cy="12350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778120" y="6119820"/>
            <a:ext cx="5134739" cy="46166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思考：如何将左图修改为强连通图？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基本概念</a:t>
            </a:r>
            <a:r>
              <a:rPr lang="en-US" altLang="zh-CN"/>
              <a:t>27-28</a:t>
            </a:r>
            <a:endParaRPr lang="zh-CN" altLang="en-US"/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984250" y="1455738"/>
            <a:ext cx="7369175" cy="45704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(27)</a:t>
            </a:r>
            <a:r>
              <a:rPr lang="zh-CN" altLang="en-US"/>
              <a:t>一个连通图的</a:t>
            </a:r>
            <a:r>
              <a:rPr lang="zh-CN" altLang="en-US">
                <a:solidFill>
                  <a:srgbClr val="FF0000"/>
                </a:solidFill>
              </a:rPr>
              <a:t>生成树</a:t>
            </a:r>
            <a:r>
              <a:rPr lang="zh-CN" altLang="en-US"/>
              <a:t>含有图中全部顶点，但只有足以构成一棵树的</a:t>
            </a:r>
            <a:r>
              <a:rPr lang="en-US" altLang="zh-CN"/>
              <a:t>n-1</a:t>
            </a:r>
            <a:r>
              <a:rPr lang="zh-CN" altLang="en-US"/>
              <a:t>条边</a:t>
            </a:r>
            <a:endParaRPr lang="en-US" altLang="zh-CN"/>
          </a:p>
          <a:p>
            <a:r>
              <a:rPr lang="zh-CN" altLang="en-US"/>
              <a:t>无环的无向连通图</a:t>
            </a:r>
            <a:r>
              <a:rPr lang="en-US" altLang="zh-CN"/>
              <a:t>——</a:t>
            </a:r>
            <a:r>
              <a:rPr lang="zh-CN" altLang="en-US"/>
              <a:t>树</a:t>
            </a:r>
          </a:p>
          <a:p>
            <a:r>
              <a:rPr lang="zh-CN" altLang="en-US">
                <a:solidFill>
                  <a:schemeClr val="accent2"/>
                </a:solidFill>
              </a:rPr>
              <a:t>生成树</a:t>
            </a:r>
            <a:r>
              <a:rPr lang="zh-CN" altLang="en-US"/>
              <a:t>（</a:t>
            </a:r>
            <a:r>
              <a:rPr lang="en-US" altLang="zh-CN">
                <a:solidFill>
                  <a:schemeClr val="hlink"/>
                </a:solidFill>
              </a:rPr>
              <a:t>spanning tree</a:t>
            </a:r>
            <a:r>
              <a:rPr lang="zh-CN" altLang="en-US"/>
              <a:t>）：包含</a:t>
            </a:r>
            <a:r>
              <a:rPr lang="en-US" altLang="zh-CN"/>
              <a:t>G</a:t>
            </a:r>
            <a:r>
              <a:rPr lang="zh-CN" altLang="en-US"/>
              <a:t>中所有顶点且是</a:t>
            </a:r>
            <a:r>
              <a:rPr lang="en-US" altLang="zh-CN"/>
              <a:t>G</a:t>
            </a:r>
            <a:r>
              <a:rPr lang="zh-CN" altLang="en-US"/>
              <a:t>的子图的树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(28)</a:t>
            </a:r>
            <a:r>
              <a:rPr lang="zh-CN" altLang="en-US"/>
              <a:t>生成森林：略</a:t>
            </a:r>
          </a:p>
          <a:p>
            <a:endParaRPr lang="zh-CN" altLang="en-US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2542043-486B-4954-B68C-DBD90E19614F}" type="slidenum">
              <a:rPr lang="en-US" altLang="en-US" smtClean="0">
                <a:ea typeface="宋体" pitchFamily="2" charset="-122"/>
              </a:rPr>
              <a:pPr/>
              <a:t>18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生成树例</a:t>
            </a:r>
          </a:p>
        </p:txBody>
      </p:sp>
      <p:pic>
        <p:nvPicPr>
          <p:cNvPr id="47107" name="Picture 4" descr="C:\Documents and Settings\Administrator\My Documents\wg\数据结构\lecture\pictures\12\spantree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363" y="1524000"/>
            <a:ext cx="1392237" cy="17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5" descr="C:\Documents and Settings\Administrator\My Documents\wg\数据结构\lecture\pictures\12\spantre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9088" y="1295400"/>
            <a:ext cx="5599112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AutoShape 6"/>
          <p:cNvSpPr>
            <a:spLocks noChangeArrowheads="1"/>
          </p:cNvSpPr>
          <p:nvPr/>
        </p:nvSpPr>
        <p:spPr bwMode="ltGray">
          <a:xfrm>
            <a:off x="2057400" y="22098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585E57-9818-4808-BEDC-7A2D817A40AF}" type="slidenum">
              <a:rPr lang="en-US" altLang="en-US" smtClean="0">
                <a:ea typeface="宋体" pitchFamily="2" charset="-122"/>
              </a:rPr>
              <a:pPr/>
              <a:t>19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图的基本概念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图的存储</a:t>
            </a:r>
            <a:endParaRPr lang="en-US" altLang="zh-CN"/>
          </a:p>
          <a:p>
            <a:r>
              <a:rPr lang="zh-CN" altLang="en-US"/>
              <a:t>图的遍历</a:t>
            </a:r>
            <a:endParaRPr lang="en-US" altLang="zh-CN"/>
          </a:p>
          <a:p>
            <a:r>
              <a:rPr lang="zh-CN" altLang="en-US"/>
              <a:t>最小生成树</a:t>
            </a:r>
            <a:endParaRPr lang="en-US" altLang="zh-CN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600FB4-E57F-44E6-8C61-DD8FF46F73F2}" type="slidenum">
              <a:rPr lang="en-US" altLang="en-US" smtClean="0">
                <a:ea typeface="宋体" pitchFamily="2" charset="-122"/>
              </a:rPr>
              <a:pPr/>
              <a:t>2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图的特性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CN"/>
              <a:t>G</a:t>
            </a:r>
            <a:r>
              <a:rPr lang="zh-CN" altLang="en-US"/>
              <a:t>为无向图，顶点</a:t>
            </a:r>
            <a:r>
              <a:rPr lang="en-US" altLang="zh-CN"/>
              <a:t>i</a:t>
            </a:r>
            <a:r>
              <a:rPr lang="zh-CN" altLang="en-US"/>
              <a:t>的</a:t>
            </a:r>
            <a:r>
              <a:rPr lang="zh-CN" altLang="en-US">
                <a:solidFill>
                  <a:schemeClr val="accent2"/>
                </a:solidFill>
              </a:rPr>
              <a:t>度</a:t>
            </a:r>
            <a:r>
              <a:rPr lang="zh-CN" altLang="en-US"/>
              <a:t>（</a:t>
            </a:r>
            <a:r>
              <a:rPr lang="en-US" altLang="zh-CN">
                <a:solidFill>
                  <a:schemeClr val="hlink"/>
                </a:solidFill>
              </a:rPr>
              <a:t>degree</a:t>
            </a:r>
            <a:r>
              <a:rPr lang="zh-CN" altLang="en-US"/>
              <a:t>）：与顶点</a:t>
            </a:r>
            <a:r>
              <a:rPr lang="en-US" altLang="zh-CN"/>
              <a:t>i</a:t>
            </a:r>
            <a:r>
              <a:rPr lang="zh-CN" altLang="en-US"/>
              <a:t>相连的边的数目</a:t>
            </a:r>
          </a:p>
          <a:p>
            <a:pPr marL="609600" indent="-609600"/>
            <a:r>
              <a:rPr lang="zh-CN" altLang="en-US">
                <a:solidFill>
                  <a:schemeClr val="accent2"/>
                </a:solidFill>
              </a:rPr>
              <a:t>特性</a:t>
            </a:r>
            <a:r>
              <a:rPr lang="en-US" altLang="zh-CN">
                <a:solidFill>
                  <a:schemeClr val="accent2"/>
                </a:solidFill>
              </a:rPr>
              <a:t>1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/>
              <a:t>G=(V, E)</a:t>
            </a:r>
            <a:r>
              <a:rPr lang="zh-CN" altLang="en-US"/>
              <a:t>为无向图，</a:t>
            </a:r>
            <a:r>
              <a:rPr lang="en-US" altLang="zh-CN"/>
              <a:t>|V|=n</a:t>
            </a:r>
            <a:r>
              <a:rPr lang="zh-CN" altLang="en-US"/>
              <a:t>，</a:t>
            </a:r>
            <a:r>
              <a:rPr lang="en-US" altLang="zh-CN"/>
              <a:t>|E|=e</a:t>
            </a:r>
            <a:r>
              <a:rPr lang="zh-CN" altLang="en-US"/>
              <a:t>，</a:t>
            </a:r>
            <a:r>
              <a:rPr lang="en-US" altLang="zh-CN"/>
              <a:t>d</a:t>
            </a:r>
            <a:r>
              <a:rPr lang="en-US" altLang="zh-CN" baseline="-25000"/>
              <a:t>i</a:t>
            </a:r>
            <a:r>
              <a:rPr lang="zh-CN" altLang="en-US"/>
              <a:t>为顶点</a:t>
            </a:r>
            <a:r>
              <a:rPr lang="en-US" altLang="zh-CN"/>
              <a:t>i</a:t>
            </a:r>
            <a:r>
              <a:rPr lang="zh-CN" altLang="en-US"/>
              <a:t>的度，则有</a:t>
            </a:r>
          </a:p>
          <a:p>
            <a:pPr marL="990600" lvl="1" indent="-533400">
              <a:buFont typeface="Wingdings" pitchFamily="2" charset="2"/>
              <a:buAutoNum type="arabicParenR"/>
            </a:pPr>
            <a:br>
              <a:rPr lang="zh-CN" altLang="en-US"/>
            </a:br>
            <a:r>
              <a:rPr lang="zh-CN" altLang="en-US"/>
              <a:t> </a:t>
            </a:r>
          </a:p>
          <a:p>
            <a:pPr marL="990600" lvl="1" indent="-533400">
              <a:buFont typeface="Wingdings" pitchFamily="2" charset="2"/>
              <a:buAutoNum type="arabicParenR"/>
            </a:pPr>
            <a:r>
              <a:rPr lang="en-US" altLang="zh-CN"/>
              <a:t>0</a:t>
            </a:r>
            <a:r>
              <a:rPr lang="en-US" altLang="zh-CN">
                <a:latin typeface="宋体" pitchFamily="2" charset="-122"/>
              </a:rPr>
              <a:t>≤</a:t>
            </a:r>
            <a:r>
              <a:rPr lang="en-US" altLang="zh-CN"/>
              <a:t>e</a:t>
            </a:r>
            <a:r>
              <a:rPr lang="en-US" altLang="zh-CN">
                <a:latin typeface="宋体" pitchFamily="2" charset="-122"/>
              </a:rPr>
              <a:t>≤</a:t>
            </a:r>
            <a:r>
              <a:rPr lang="en-US" altLang="zh-CN"/>
              <a:t>n(n-1)/2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133600" y="3352800"/>
          <a:ext cx="1524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2" imgW="647640" imgH="431640" progId="Equation.3">
                  <p:embed/>
                </p:oleObj>
              </mc:Choice>
              <mc:Fallback>
                <p:oleObj name="Equation" r:id="rId2" imgW="64764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52800"/>
                        <a:ext cx="15240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DF27695-E0F8-4D98-9EED-8B1578BF0F0D}" type="slidenum">
              <a:rPr lang="en-US" altLang="en-US" smtClean="0">
                <a:ea typeface="宋体" pitchFamily="2" charset="-122"/>
              </a:rPr>
              <a:pPr/>
              <a:t>20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特性</a:t>
            </a:r>
            <a:r>
              <a:rPr lang="en-US" altLang="zh-CN"/>
              <a:t>1</a:t>
            </a:r>
            <a:r>
              <a:rPr lang="zh-CN" altLang="en-US"/>
              <a:t>示例</a:t>
            </a:r>
          </a:p>
        </p:txBody>
      </p:sp>
      <p:pic>
        <p:nvPicPr>
          <p:cNvPr id="48131" name="Picture 5" descr="C:\Documents and Settings\Administrator\My Documents\wg\数据结构\lecture\pictures\12\complet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60613"/>
            <a:ext cx="8208963" cy="213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Text Box 6"/>
          <p:cNvSpPr txBox="1">
            <a:spLocks noChangeArrowheads="1"/>
          </p:cNvSpPr>
          <p:nvPr/>
        </p:nvSpPr>
        <p:spPr bwMode="ltGray">
          <a:xfrm>
            <a:off x="4419600" y="1293813"/>
            <a:ext cx="3200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e=n(n-1)/2——</a:t>
            </a:r>
            <a:r>
              <a:rPr lang="zh-CN" altLang="en-US">
                <a:solidFill>
                  <a:srgbClr val="FF0000"/>
                </a:solidFill>
              </a:rPr>
              <a:t>完全图</a:t>
            </a:r>
          </a:p>
        </p:txBody>
      </p:sp>
      <p:sp>
        <p:nvSpPr>
          <p:cNvPr id="48133" name="Line 7"/>
          <p:cNvSpPr>
            <a:spLocks noChangeShapeType="1"/>
          </p:cNvSpPr>
          <p:nvPr/>
        </p:nvSpPr>
        <p:spPr bwMode="ltGray">
          <a:xfrm flipH="1">
            <a:off x="4876800" y="1674813"/>
            <a:ext cx="1066800" cy="1371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017797A-9902-4E8D-8614-09674BAF005A}" type="slidenum">
              <a:rPr lang="en-US" altLang="en-US" smtClean="0">
                <a:ea typeface="宋体" pitchFamily="2" charset="-122"/>
              </a:rPr>
              <a:pPr/>
              <a:t>21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特性</a:t>
            </a:r>
            <a:r>
              <a:rPr lang="en-US" altLang="zh-CN"/>
              <a:t>2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7812088" cy="4724400"/>
          </a:xfrm>
        </p:spPr>
        <p:txBody>
          <a:bodyPr/>
          <a:lstStyle/>
          <a:p>
            <a:pPr marL="609600" indent="-609600"/>
            <a:r>
              <a:rPr lang="en-US" altLang="zh-CN"/>
              <a:t>G</a:t>
            </a:r>
            <a:r>
              <a:rPr lang="zh-CN" altLang="en-US"/>
              <a:t>为有向图</a:t>
            </a:r>
            <a:br>
              <a:rPr lang="zh-CN" altLang="en-US"/>
            </a:br>
            <a:r>
              <a:rPr lang="zh-CN" altLang="en-US">
                <a:solidFill>
                  <a:schemeClr val="accent2"/>
                </a:solidFill>
              </a:rPr>
              <a:t>入度</a:t>
            </a:r>
            <a:r>
              <a:rPr lang="zh-CN" altLang="en-US"/>
              <a:t>（</a:t>
            </a:r>
            <a:r>
              <a:rPr lang="en-US" altLang="zh-CN">
                <a:solidFill>
                  <a:schemeClr val="hlink"/>
                </a:solidFill>
              </a:rPr>
              <a:t>in-degree</a:t>
            </a:r>
            <a:r>
              <a:rPr lang="zh-CN" altLang="en-US"/>
              <a:t>）：关联</a:t>
            </a:r>
            <a:r>
              <a:rPr lang="zh-CN" altLang="en-US">
                <a:solidFill>
                  <a:srgbClr val="FF0000"/>
                </a:solidFill>
              </a:rPr>
              <a:t>至</a:t>
            </a:r>
            <a:r>
              <a:rPr lang="zh-CN" altLang="en-US"/>
              <a:t>顶点</a:t>
            </a:r>
            <a:r>
              <a:rPr lang="en-US" altLang="zh-CN"/>
              <a:t>i</a:t>
            </a:r>
            <a:r>
              <a:rPr lang="zh-CN" altLang="en-US"/>
              <a:t>的边的数目，</a:t>
            </a:r>
            <a:r>
              <a:rPr lang="en-US" altLang="zh-CN"/>
              <a:t>d</a:t>
            </a:r>
            <a:r>
              <a:rPr lang="en-US" altLang="zh-CN" baseline="-25000"/>
              <a:t>i</a:t>
            </a:r>
            <a:r>
              <a:rPr lang="en-US" altLang="zh-CN" baseline="30000"/>
              <a:t>in</a:t>
            </a:r>
            <a:br>
              <a:rPr lang="en-US" altLang="zh-CN" baseline="30000"/>
            </a:br>
            <a:r>
              <a:rPr lang="zh-CN" altLang="en-US">
                <a:solidFill>
                  <a:schemeClr val="accent2"/>
                </a:solidFill>
              </a:rPr>
              <a:t>出度</a:t>
            </a:r>
            <a:r>
              <a:rPr lang="zh-CN" altLang="en-US"/>
              <a:t>（</a:t>
            </a:r>
            <a:r>
              <a:rPr lang="en-US" altLang="zh-CN">
                <a:solidFill>
                  <a:schemeClr val="hlink"/>
                </a:solidFill>
              </a:rPr>
              <a:t>out-degree</a:t>
            </a:r>
            <a:r>
              <a:rPr lang="zh-CN" altLang="en-US"/>
              <a:t>）：关联</a:t>
            </a:r>
            <a:r>
              <a:rPr lang="zh-CN" altLang="en-US">
                <a:solidFill>
                  <a:srgbClr val="FF0000"/>
                </a:solidFill>
              </a:rPr>
              <a:t>于</a:t>
            </a:r>
            <a:r>
              <a:rPr lang="zh-CN" altLang="en-US"/>
              <a:t>顶点</a:t>
            </a:r>
            <a:r>
              <a:rPr lang="en-US" altLang="zh-CN"/>
              <a:t>i</a:t>
            </a:r>
            <a:r>
              <a:rPr lang="zh-CN" altLang="en-US"/>
              <a:t>的边的数目，</a:t>
            </a:r>
            <a:r>
              <a:rPr lang="en-US" altLang="zh-CN"/>
              <a:t>d</a:t>
            </a:r>
            <a:r>
              <a:rPr lang="en-US" altLang="zh-CN" baseline="-25000"/>
              <a:t>i</a:t>
            </a:r>
            <a:r>
              <a:rPr lang="en-US" altLang="zh-CN" baseline="30000"/>
              <a:t>out</a:t>
            </a:r>
          </a:p>
          <a:p>
            <a:pPr marL="609600" indent="-609600"/>
            <a:r>
              <a:rPr lang="zh-CN" altLang="en-US"/>
              <a:t>特性</a:t>
            </a:r>
            <a:r>
              <a:rPr lang="en-US" altLang="zh-CN"/>
              <a:t>2  G=(V, E)</a:t>
            </a:r>
            <a:r>
              <a:rPr lang="zh-CN" altLang="en-US"/>
              <a:t>为有向图，有：</a:t>
            </a:r>
          </a:p>
          <a:p>
            <a:pPr marL="990600" lvl="1" indent="-533400">
              <a:buFont typeface="Wingdings" pitchFamily="2" charset="2"/>
              <a:buAutoNum type="arabicParenR"/>
            </a:pPr>
            <a:r>
              <a:rPr lang="en-US" altLang="zh-CN"/>
              <a:t>0</a:t>
            </a:r>
            <a:r>
              <a:rPr lang="en-US" altLang="zh-CN">
                <a:latin typeface="宋体" pitchFamily="2" charset="-122"/>
              </a:rPr>
              <a:t>≤</a:t>
            </a:r>
            <a:r>
              <a:rPr lang="en-US" altLang="zh-CN"/>
              <a:t>e</a:t>
            </a:r>
            <a:r>
              <a:rPr lang="en-US" altLang="zh-CN">
                <a:latin typeface="宋体" pitchFamily="2" charset="-122"/>
              </a:rPr>
              <a:t>≤</a:t>
            </a:r>
            <a:r>
              <a:rPr lang="en-US" altLang="zh-CN"/>
              <a:t>n(n-1)</a:t>
            </a:r>
          </a:p>
          <a:p>
            <a:pPr marL="990600" lvl="1" indent="-533400">
              <a:buFont typeface="Wingdings" pitchFamily="2" charset="2"/>
              <a:buAutoNum type="arabicParenR"/>
            </a:pPr>
            <a:endParaRPr lang="en-US" altLang="zh-CN"/>
          </a:p>
          <a:p>
            <a:pPr marL="990600" lvl="1" indent="-533400">
              <a:buFont typeface="Wingdings" pitchFamily="2" charset="2"/>
              <a:buAutoNum type="arabicParenR"/>
            </a:pPr>
            <a:r>
              <a:rPr lang="en-US" altLang="zh-CN"/>
              <a:t> 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209800" y="4879975"/>
          <a:ext cx="24384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2" imgW="1193760" imgH="431640" progId="Equation.3">
                  <p:embed/>
                </p:oleObj>
              </mc:Choice>
              <mc:Fallback>
                <p:oleObj name="Equation" r:id="rId2" imgW="119376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9975"/>
                        <a:ext cx="2438400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49225DE-F677-4D18-B214-DFE83EC59A60}" type="slidenum">
              <a:rPr lang="en-US" altLang="en-US" smtClean="0">
                <a:ea typeface="宋体" pitchFamily="2" charset="-122"/>
              </a:rPr>
              <a:pPr/>
              <a:t>22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特性</a:t>
            </a:r>
            <a:r>
              <a:rPr lang="en-US" altLang="zh-CN"/>
              <a:t>2</a:t>
            </a:r>
            <a:r>
              <a:rPr lang="zh-CN" altLang="en-US"/>
              <a:t>示例</a:t>
            </a:r>
          </a:p>
        </p:txBody>
      </p:sp>
      <p:pic>
        <p:nvPicPr>
          <p:cNvPr id="49155" name="Picture 5" descr="C:\Documents and Settings\Administrator\My Documents\wg\数据结构\lecture\pictures\12\completedi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09800"/>
            <a:ext cx="79279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Text Box 6"/>
          <p:cNvSpPr txBox="1">
            <a:spLocks noChangeArrowheads="1"/>
          </p:cNvSpPr>
          <p:nvPr/>
        </p:nvSpPr>
        <p:spPr bwMode="ltGray">
          <a:xfrm>
            <a:off x="4346575" y="1219200"/>
            <a:ext cx="3733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e=n(n-1)——</a:t>
            </a:r>
            <a:r>
              <a:rPr lang="zh-CN" altLang="en-US">
                <a:solidFill>
                  <a:srgbClr val="FF0000"/>
                </a:solidFill>
              </a:rPr>
              <a:t>完全有向图</a:t>
            </a:r>
          </a:p>
        </p:txBody>
      </p:sp>
      <p:sp>
        <p:nvSpPr>
          <p:cNvPr id="49157" name="Line 7"/>
          <p:cNvSpPr>
            <a:spLocks noChangeShapeType="1"/>
          </p:cNvSpPr>
          <p:nvPr/>
        </p:nvSpPr>
        <p:spPr bwMode="ltGray">
          <a:xfrm flipH="1">
            <a:off x="4803775" y="1600200"/>
            <a:ext cx="987425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E03E474-D530-4F9E-A0D9-366BDD6FBB30}" type="slidenum">
              <a:rPr lang="en-US" altLang="en-US" smtClean="0">
                <a:ea typeface="宋体" pitchFamily="2" charset="-122"/>
              </a:rPr>
              <a:pPr/>
              <a:t>23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抽象数据类型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/>
              <a:t>抽象数据类型</a:t>
            </a:r>
            <a:r>
              <a:rPr lang="en-US" altLang="zh-CN" sz="2000" i="1"/>
              <a:t>Graph</a:t>
            </a:r>
            <a:r>
              <a:rPr lang="en-US" altLang="zh-CN" sz="20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/>
              <a:t>实例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/>
              <a:t>	顶点集合</a:t>
            </a:r>
            <a:r>
              <a:rPr lang="en-US" altLang="zh-CN" sz="2000" i="1"/>
              <a:t>V</a:t>
            </a:r>
            <a:r>
              <a:rPr lang="zh-CN" altLang="en-US" sz="2000"/>
              <a:t>和边集合</a:t>
            </a:r>
            <a:r>
              <a:rPr lang="en-US" altLang="zh-CN" sz="2000" i="1"/>
              <a:t>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/>
              <a:t>操作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i="1"/>
              <a:t>	</a:t>
            </a:r>
            <a:r>
              <a:rPr lang="en-US" altLang="zh-CN" sz="2000" i="1"/>
              <a:t>Create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  <a:r>
              <a:rPr lang="zh-CN" altLang="en-US" sz="2000"/>
              <a:t>：创建一个具有</a:t>
            </a:r>
            <a:r>
              <a:rPr lang="en-US" altLang="zh-CN" sz="2000" i="1"/>
              <a:t>n</a:t>
            </a:r>
            <a:r>
              <a:rPr lang="zh-CN" altLang="en-US" sz="2000"/>
              <a:t>个顶点、没有边的无向图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i="1"/>
              <a:t>	</a:t>
            </a:r>
            <a:r>
              <a:rPr lang="en-US" altLang="zh-CN" sz="2000" i="1"/>
              <a:t>Exist</a:t>
            </a:r>
            <a:r>
              <a:rPr lang="en-US" altLang="zh-CN" sz="2000"/>
              <a:t>(</a:t>
            </a:r>
            <a:r>
              <a:rPr lang="en-US" altLang="zh-CN" sz="2000" i="1"/>
              <a:t>i</a:t>
            </a:r>
            <a:r>
              <a:rPr lang="en-US" altLang="zh-CN" sz="2000"/>
              <a:t>,</a:t>
            </a:r>
            <a:r>
              <a:rPr lang="en-US" altLang="zh-CN" sz="2000" i="1"/>
              <a:t>j</a:t>
            </a:r>
            <a:r>
              <a:rPr lang="en-US" altLang="zh-CN" sz="2000"/>
              <a:t>)</a:t>
            </a:r>
            <a:r>
              <a:rPr lang="zh-CN" altLang="en-US" sz="2000"/>
              <a:t>：如果存在边（</a:t>
            </a:r>
            <a:r>
              <a:rPr lang="en-US" altLang="zh-CN" sz="2000" i="1"/>
              <a:t>i</a:t>
            </a:r>
            <a:r>
              <a:rPr lang="en-US" altLang="zh-CN" sz="2000"/>
              <a:t>,</a:t>
            </a:r>
            <a:r>
              <a:rPr lang="en-US" altLang="zh-CN" sz="2000" i="1"/>
              <a:t>j</a:t>
            </a:r>
            <a:r>
              <a:rPr lang="zh-CN" altLang="en-US" sz="2000"/>
              <a:t>）则返回</a:t>
            </a:r>
            <a:r>
              <a:rPr lang="en-US" altLang="zh-CN" sz="2000"/>
              <a:t>true</a:t>
            </a:r>
            <a:r>
              <a:rPr lang="zh-CN" altLang="en-US" sz="2000"/>
              <a:t>，否则返回</a:t>
            </a:r>
            <a:r>
              <a:rPr lang="en-US" altLang="zh-CN" sz="2000"/>
              <a:t>false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/>
              <a:t>	Edges</a:t>
            </a:r>
            <a:r>
              <a:rPr lang="en-US" altLang="zh-CN" sz="2000"/>
              <a:t>()</a:t>
            </a:r>
            <a:r>
              <a:rPr lang="zh-CN" altLang="en-US" sz="2000"/>
              <a:t>：返回图中边的数目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i="1"/>
              <a:t>	</a:t>
            </a:r>
            <a:r>
              <a:rPr lang="en-US" altLang="zh-CN" sz="2000" i="1"/>
              <a:t>Vertices</a:t>
            </a:r>
            <a:r>
              <a:rPr lang="en-US" altLang="zh-CN" sz="2000"/>
              <a:t>()</a:t>
            </a:r>
            <a:r>
              <a:rPr lang="zh-CN" altLang="en-US" sz="2000"/>
              <a:t>：返回图中顶点的数目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i="1"/>
              <a:t>	</a:t>
            </a:r>
            <a:r>
              <a:rPr lang="en-US" altLang="zh-CN" sz="2000" i="1"/>
              <a:t>Add</a:t>
            </a:r>
            <a:r>
              <a:rPr lang="en-US" altLang="zh-CN" sz="2000"/>
              <a:t>(</a:t>
            </a:r>
            <a:r>
              <a:rPr lang="en-US" altLang="zh-CN" sz="2000" i="1"/>
              <a:t>i</a:t>
            </a:r>
            <a:r>
              <a:rPr lang="en-US" altLang="zh-CN" sz="2000"/>
              <a:t>,</a:t>
            </a:r>
            <a:r>
              <a:rPr lang="en-US" altLang="zh-CN" sz="2000" i="1"/>
              <a:t>j</a:t>
            </a:r>
            <a:r>
              <a:rPr lang="en-US" altLang="zh-CN" sz="2000"/>
              <a:t>)</a:t>
            </a:r>
            <a:r>
              <a:rPr lang="zh-CN" altLang="en-US" sz="2000"/>
              <a:t>：向图中添加边（</a:t>
            </a:r>
            <a:r>
              <a:rPr lang="en-US" altLang="zh-CN" sz="2000" i="1"/>
              <a:t>i</a:t>
            </a:r>
            <a:r>
              <a:rPr lang="en-US" altLang="zh-CN" sz="2000"/>
              <a:t>,</a:t>
            </a:r>
            <a:r>
              <a:rPr lang="en-US" altLang="zh-CN" sz="2000" i="1"/>
              <a:t>j</a:t>
            </a:r>
            <a:r>
              <a:rPr lang="zh-CN" altLang="en-US" sz="2000"/>
              <a:t>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i="1"/>
              <a:t>	</a:t>
            </a:r>
            <a:r>
              <a:rPr lang="en-US" altLang="zh-CN" sz="2000" i="1"/>
              <a:t>Delete</a:t>
            </a:r>
            <a:r>
              <a:rPr lang="en-US" altLang="zh-CN" sz="2000"/>
              <a:t>(</a:t>
            </a:r>
            <a:r>
              <a:rPr lang="en-US" altLang="zh-CN" sz="2000" i="1"/>
              <a:t>i</a:t>
            </a:r>
            <a:r>
              <a:rPr lang="en-US" altLang="zh-CN" sz="2000"/>
              <a:t>,</a:t>
            </a:r>
            <a:r>
              <a:rPr lang="en-US" altLang="zh-CN" sz="2000" i="1"/>
              <a:t>j</a:t>
            </a:r>
            <a:r>
              <a:rPr lang="en-US" altLang="zh-CN" sz="2000"/>
              <a:t>)</a:t>
            </a:r>
            <a:r>
              <a:rPr lang="zh-CN" altLang="en-US" sz="2000"/>
              <a:t>：删除边（</a:t>
            </a:r>
            <a:r>
              <a:rPr lang="en-US" altLang="zh-CN" sz="2000" i="1"/>
              <a:t>i</a:t>
            </a:r>
            <a:r>
              <a:rPr lang="en-US" altLang="zh-CN" sz="2000"/>
              <a:t>,</a:t>
            </a:r>
            <a:r>
              <a:rPr lang="en-US" altLang="zh-CN" sz="2000" i="1"/>
              <a:t>j</a:t>
            </a:r>
            <a:r>
              <a:rPr lang="zh-CN" altLang="en-US" sz="2000"/>
              <a:t>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i="1"/>
              <a:t>	</a:t>
            </a:r>
            <a:r>
              <a:rPr lang="en-US" altLang="zh-CN" sz="2000" i="1"/>
              <a:t>Degree</a:t>
            </a:r>
            <a:r>
              <a:rPr lang="en-US" altLang="zh-CN" sz="2000"/>
              <a:t>(</a:t>
            </a:r>
            <a:r>
              <a:rPr lang="en-US" altLang="zh-CN" sz="2000" i="1"/>
              <a:t>i</a:t>
            </a:r>
            <a:r>
              <a:rPr lang="en-US" altLang="zh-CN" sz="2000"/>
              <a:t>)</a:t>
            </a:r>
            <a:r>
              <a:rPr lang="zh-CN" altLang="en-US" sz="2000"/>
              <a:t>：返回顶点</a:t>
            </a:r>
            <a:r>
              <a:rPr lang="en-US" altLang="zh-CN" sz="2000" i="1"/>
              <a:t>i</a:t>
            </a:r>
            <a:r>
              <a:rPr lang="zh-CN" altLang="en-US" sz="2000"/>
              <a:t>的度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421BD52-A7BD-419A-A613-D574D027D407}" type="slidenum">
              <a:rPr lang="en-US" altLang="en-US" smtClean="0">
                <a:ea typeface="宋体" pitchFamily="2" charset="-122"/>
              </a:rPr>
              <a:pPr/>
              <a:t>24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有向图抽象数据类型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/>
              <a:t>抽象数据类型</a:t>
            </a:r>
            <a:r>
              <a:rPr lang="en-US" altLang="zh-CN" sz="2000" i="1"/>
              <a:t>DiGraph</a:t>
            </a:r>
            <a:r>
              <a:rPr lang="en-US" altLang="zh-CN" sz="20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/>
              <a:t>实例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/>
              <a:t>顶点集合</a:t>
            </a:r>
            <a:r>
              <a:rPr lang="en-US" altLang="zh-CN" sz="2000" i="1"/>
              <a:t>V</a:t>
            </a:r>
            <a:r>
              <a:rPr lang="zh-CN" altLang="en-US" sz="2000"/>
              <a:t>和边集合</a:t>
            </a:r>
            <a:r>
              <a:rPr lang="en-US" altLang="zh-CN" sz="2000" i="1"/>
              <a:t>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/>
              <a:t>操作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/>
              <a:t>Create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  <a:r>
              <a:rPr lang="zh-CN" altLang="en-US" sz="2000"/>
              <a:t>：创建一个具有</a:t>
            </a:r>
            <a:r>
              <a:rPr lang="en-US" altLang="zh-CN" sz="2000" i="1"/>
              <a:t>n</a:t>
            </a:r>
            <a:r>
              <a:rPr lang="zh-CN" altLang="en-US" sz="2000"/>
              <a:t>个顶点、没有边的有向图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/>
              <a:t>Exist</a:t>
            </a:r>
            <a:r>
              <a:rPr lang="en-US" altLang="zh-CN" sz="2000"/>
              <a:t>(</a:t>
            </a:r>
            <a:r>
              <a:rPr lang="en-US" altLang="zh-CN" sz="2000" i="1"/>
              <a:t>i</a:t>
            </a:r>
            <a:r>
              <a:rPr lang="en-US" altLang="zh-CN" sz="2000"/>
              <a:t>,</a:t>
            </a:r>
            <a:r>
              <a:rPr lang="en-US" altLang="zh-CN" sz="2000" i="1"/>
              <a:t>j</a:t>
            </a:r>
            <a:r>
              <a:rPr lang="en-US" altLang="zh-CN" sz="2000"/>
              <a:t>)</a:t>
            </a:r>
            <a:r>
              <a:rPr lang="zh-CN" altLang="en-US" sz="2000"/>
              <a:t>：如果存在边（</a:t>
            </a:r>
            <a:r>
              <a:rPr lang="en-US" altLang="zh-CN" sz="2000" i="1"/>
              <a:t>i</a:t>
            </a:r>
            <a:r>
              <a:rPr lang="en-US" altLang="zh-CN" sz="2000"/>
              <a:t>,</a:t>
            </a:r>
            <a:r>
              <a:rPr lang="en-US" altLang="zh-CN" sz="2000" i="1"/>
              <a:t>j</a:t>
            </a:r>
            <a:r>
              <a:rPr lang="zh-CN" altLang="en-US" sz="2000"/>
              <a:t>）则返回</a:t>
            </a:r>
            <a:r>
              <a:rPr lang="en-US" altLang="zh-CN" sz="2000"/>
              <a:t>true</a:t>
            </a:r>
            <a:r>
              <a:rPr lang="zh-CN" altLang="en-US" sz="2000"/>
              <a:t>，否则返回</a:t>
            </a:r>
            <a:r>
              <a:rPr lang="en-US" altLang="zh-CN" sz="2000"/>
              <a:t>false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/>
              <a:t>Edges</a:t>
            </a:r>
            <a:r>
              <a:rPr lang="en-US" altLang="zh-CN" sz="2000"/>
              <a:t>()</a:t>
            </a:r>
            <a:r>
              <a:rPr lang="zh-CN" altLang="en-US" sz="2000"/>
              <a:t>：返回图中边的数目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/>
              <a:t>Vertices</a:t>
            </a:r>
            <a:r>
              <a:rPr lang="en-US" altLang="zh-CN" sz="2000"/>
              <a:t>()</a:t>
            </a:r>
            <a:r>
              <a:rPr lang="zh-CN" altLang="en-US" sz="2000"/>
              <a:t>：返回图中顶点的数目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/>
              <a:t>Add</a:t>
            </a:r>
            <a:r>
              <a:rPr lang="en-US" altLang="zh-CN" sz="2000"/>
              <a:t>(</a:t>
            </a:r>
            <a:r>
              <a:rPr lang="en-US" altLang="zh-CN" sz="2000" i="1"/>
              <a:t>i</a:t>
            </a:r>
            <a:r>
              <a:rPr lang="en-US" altLang="zh-CN" sz="2000"/>
              <a:t>,</a:t>
            </a:r>
            <a:r>
              <a:rPr lang="en-US" altLang="zh-CN" sz="2000" i="1"/>
              <a:t>j</a:t>
            </a:r>
            <a:r>
              <a:rPr lang="en-US" altLang="zh-CN" sz="2000"/>
              <a:t>)</a:t>
            </a:r>
            <a:r>
              <a:rPr lang="zh-CN" altLang="en-US" sz="2000"/>
              <a:t>：向图中添加边（</a:t>
            </a:r>
            <a:r>
              <a:rPr lang="en-US" altLang="zh-CN" sz="2000" i="1"/>
              <a:t>i</a:t>
            </a:r>
            <a:r>
              <a:rPr lang="en-US" altLang="zh-CN" sz="2000"/>
              <a:t>,</a:t>
            </a:r>
            <a:r>
              <a:rPr lang="en-US" altLang="zh-CN" sz="2000" i="1"/>
              <a:t>j</a:t>
            </a:r>
            <a:r>
              <a:rPr lang="zh-CN" altLang="en-US" sz="2000"/>
              <a:t>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/>
              <a:t>Delete</a:t>
            </a:r>
            <a:r>
              <a:rPr lang="en-US" altLang="zh-CN" sz="2000"/>
              <a:t>(</a:t>
            </a:r>
            <a:r>
              <a:rPr lang="en-US" altLang="zh-CN" sz="2000" i="1"/>
              <a:t>i</a:t>
            </a:r>
            <a:r>
              <a:rPr lang="en-US" altLang="zh-CN" sz="2000"/>
              <a:t>,</a:t>
            </a:r>
            <a:r>
              <a:rPr lang="en-US" altLang="zh-CN" sz="2000" i="1"/>
              <a:t>j</a:t>
            </a:r>
            <a:r>
              <a:rPr lang="en-US" altLang="zh-CN" sz="2000"/>
              <a:t>)</a:t>
            </a:r>
            <a:r>
              <a:rPr lang="zh-CN" altLang="en-US" sz="2000"/>
              <a:t>：删除边（</a:t>
            </a:r>
            <a:r>
              <a:rPr lang="en-US" altLang="zh-CN" sz="2000" i="1"/>
              <a:t>i</a:t>
            </a:r>
            <a:r>
              <a:rPr lang="en-US" altLang="zh-CN" sz="2000"/>
              <a:t>,</a:t>
            </a:r>
            <a:r>
              <a:rPr lang="en-US" altLang="zh-CN" sz="2000" i="1"/>
              <a:t>j</a:t>
            </a:r>
            <a:r>
              <a:rPr lang="zh-CN" altLang="en-US" sz="2000"/>
              <a:t>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/>
              <a:t>InDegree</a:t>
            </a:r>
            <a:r>
              <a:rPr lang="en-US" altLang="zh-CN" sz="2000"/>
              <a:t>(</a:t>
            </a:r>
            <a:r>
              <a:rPr lang="en-US" altLang="zh-CN" sz="2000" i="1"/>
              <a:t>i</a:t>
            </a:r>
            <a:r>
              <a:rPr lang="en-US" altLang="zh-CN" sz="2000"/>
              <a:t>)</a:t>
            </a:r>
            <a:r>
              <a:rPr lang="zh-CN" altLang="en-US" sz="2000"/>
              <a:t>：返回顶点</a:t>
            </a:r>
            <a:r>
              <a:rPr lang="en-US" altLang="zh-CN" sz="2000" i="1"/>
              <a:t>i</a:t>
            </a:r>
            <a:r>
              <a:rPr lang="zh-CN" altLang="en-US" sz="2000"/>
              <a:t>的入度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/>
              <a:t>OutDegree</a:t>
            </a:r>
            <a:r>
              <a:rPr lang="en-US" altLang="zh-CN" sz="2000"/>
              <a:t>(</a:t>
            </a:r>
            <a:r>
              <a:rPr lang="en-US" altLang="zh-CN" sz="2000" i="1"/>
              <a:t>i</a:t>
            </a:r>
            <a:r>
              <a:rPr lang="en-US" altLang="zh-CN" sz="2000"/>
              <a:t>)</a:t>
            </a:r>
            <a:r>
              <a:rPr lang="zh-CN" altLang="en-US" sz="2000"/>
              <a:t>：返回顶点</a:t>
            </a:r>
            <a:r>
              <a:rPr lang="en-US" altLang="zh-CN" sz="2000" i="1"/>
              <a:t>i</a:t>
            </a:r>
            <a:r>
              <a:rPr lang="zh-CN" altLang="en-US" sz="2000"/>
              <a:t>的出度   </a:t>
            </a:r>
            <a:r>
              <a:rPr lang="en-US" altLang="zh-CN" sz="2000"/>
              <a:t>}</a:t>
            </a: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B4174C5-1092-46AC-9AC6-73254BB99A14}" type="slidenum">
              <a:rPr lang="en-US" altLang="en-US" smtClean="0">
                <a:ea typeface="宋体" pitchFamily="2" charset="-122"/>
              </a:rPr>
              <a:pPr/>
              <a:t>25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线性表：单前驱、单后继</a:t>
            </a:r>
            <a:endParaRPr lang="en-US" altLang="zh-CN"/>
          </a:p>
          <a:p>
            <a:r>
              <a:rPr lang="zh-CN" altLang="en-US"/>
              <a:t>树：单前驱、多后继</a:t>
            </a:r>
            <a:endParaRPr lang="en-US" altLang="zh-CN"/>
          </a:p>
          <a:p>
            <a:r>
              <a:rPr lang="zh-CN" altLang="en-US"/>
              <a:t>图：节点之间的关系是任意的，图中任意两个数据元素之间都可能是相关的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图是真实世界中最一般的情况</a:t>
            </a:r>
            <a:endParaRPr lang="en-US" altLang="zh-CN"/>
          </a:p>
          <a:p>
            <a:r>
              <a:rPr lang="zh-CN" altLang="en-US"/>
              <a:t>曾经最热的研究：社会计算！</a:t>
            </a: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4486197-9747-493A-8FFB-5C7FC10139E7}" type="slidenum">
              <a:rPr lang="en-US" altLang="en-US" smtClean="0">
                <a:ea typeface="宋体" pitchFamily="2" charset="-122"/>
              </a:rPr>
              <a:pPr/>
              <a:t>26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小结（续）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无向图</a:t>
            </a:r>
            <a:r>
              <a:rPr lang="zh-CN" altLang="en-US" dirty="0"/>
              <a:t>考虑连通性，有向图考虑强连通性</a:t>
            </a:r>
            <a:endParaRPr lang="en-US" altLang="zh-CN" dirty="0"/>
          </a:p>
          <a:p>
            <a:r>
              <a:rPr lang="zh-CN" altLang="en-US" dirty="0"/>
              <a:t>对非强连通的有向图和非连通的无向图遍历将得到</a:t>
            </a:r>
            <a:r>
              <a:rPr lang="zh-CN" altLang="en-US" dirty="0">
                <a:solidFill>
                  <a:srgbClr val="FF0000"/>
                </a:solidFill>
              </a:rPr>
              <a:t>生成森林</a:t>
            </a: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3E484B-4DF0-421D-B65A-F8334E92D249}" type="slidenum">
              <a:rPr lang="en-US" altLang="en-US" smtClean="0">
                <a:ea typeface="宋体" pitchFamily="2" charset="-122"/>
              </a:rPr>
              <a:pPr/>
              <a:t>27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特别说明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顶点对的细致表示方式</a:t>
            </a:r>
            <a:endParaRPr lang="en-US" altLang="zh-CN"/>
          </a:p>
          <a:p>
            <a:pPr lvl="1"/>
            <a:r>
              <a:rPr lang="zh-CN" altLang="en-US"/>
              <a:t>有向图中：</a:t>
            </a:r>
            <a:r>
              <a:rPr lang="en-US" altLang="zh-CN"/>
              <a:t>&lt;i,j&gt;</a:t>
            </a:r>
          </a:p>
          <a:p>
            <a:pPr lvl="1"/>
            <a:r>
              <a:rPr lang="zh-CN" altLang="en-US"/>
              <a:t>无向图中：</a:t>
            </a:r>
            <a:r>
              <a:rPr lang="en-US" altLang="zh-CN"/>
              <a:t>(i,j)</a:t>
            </a:r>
          </a:p>
          <a:p>
            <a:pPr lvl="1"/>
            <a:endParaRPr lang="en-US" altLang="zh-CN"/>
          </a:p>
          <a:p>
            <a:r>
              <a:rPr lang="zh-CN" altLang="en-US"/>
              <a:t>顶点对的通用表示方式</a:t>
            </a:r>
            <a:endParaRPr lang="en-US" altLang="zh-CN"/>
          </a:p>
          <a:p>
            <a:pPr lvl="1"/>
            <a:r>
              <a:rPr lang="zh-CN" altLang="en-US"/>
              <a:t>有向图和无向图均为</a:t>
            </a:r>
            <a:r>
              <a:rPr lang="en-US" altLang="zh-CN"/>
              <a:t>(i,j)</a:t>
            </a:r>
          </a:p>
          <a:p>
            <a:pPr lvl="1"/>
            <a:endParaRPr lang="en-US" altLang="zh-CN"/>
          </a:p>
          <a:p>
            <a:r>
              <a:rPr lang="zh-CN" altLang="en-US"/>
              <a:t>无特殊要求时，上述方式都可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AE8E109-17BE-42BA-A827-E8361B8AA0A3}" type="slidenum">
              <a:rPr lang="en-US" altLang="en-US" smtClean="0">
                <a:ea typeface="宋体" pitchFamily="2" charset="-122"/>
              </a:rPr>
              <a:pPr/>
              <a:t>28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图的基本概念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图的存储及基本操作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图的遍历</a:t>
            </a:r>
            <a:endParaRPr lang="en-US" altLang="zh-CN"/>
          </a:p>
          <a:p>
            <a:r>
              <a:rPr lang="zh-CN" altLang="en-US"/>
              <a:t>最小生成树</a:t>
            </a:r>
            <a:endParaRPr lang="en-US" altLang="zh-CN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B65796-4BB9-4C5C-8E90-7105A737A4F8}" type="slidenum">
              <a:rPr lang="en-US" altLang="en-US" smtClean="0">
                <a:ea typeface="宋体" pitchFamily="2" charset="-122"/>
              </a:rPr>
              <a:pPr/>
              <a:t>29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图的定义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2"/>
                </a:solidFill>
              </a:rPr>
              <a:t>图</a:t>
            </a:r>
            <a:r>
              <a:rPr lang="zh-CN" altLang="en-US"/>
              <a:t>（</a:t>
            </a:r>
            <a:r>
              <a:rPr lang="en-US" altLang="zh-CN">
                <a:solidFill>
                  <a:schemeClr val="hlink"/>
                </a:solidFill>
              </a:rPr>
              <a:t>graph</a:t>
            </a:r>
            <a:r>
              <a:rPr lang="zh-CN" altLang="en-US"/>
              <a:t>）：用线（</a:t>
            </a:r>
            <a:r>
              <a:rPr lang="zh-CN" altLang="en-US">
                <a:solidFill>
                  <a:srgbClr val="FF0000"/>
                </a:solidFill>
              </a:rPr>
              <a:t>边</a:t>
            </a:r>
            <a:r>
              <a:rPr lang="zh-CN" altLang="en-US"/>
              <a:t>）连接起来的顶点（</a:t>
            </a:r>
            <a:r>
              <a:rPr lang="zh-CN" altLang="en-US">
                <a:solidFill>
                  <a:srgbClr val="FF0000"/>
                </a:solidFill>
              </a:rPr>
              <a:t>节点</a:t>
            </a:r>
            <a:r>
              <a:rPr lang="zh-CN" altLang="en-US"/>
              <a:t>）的集合</a:t>
            </a:r>
          </a:p>
          <a:p>
            <a:r>
              <a:rPr lang="zh-CN" altLang="en-US"/>
              <a:t>图</a:t>
            </a:r>
            <a:r>
              <a:rPr lang="en-US" altLang="zh-CN"/>
              <a:t>G=(V, E)</a:t>
            </a:r>
          </a:p>
          <a:p>
            <a:pPr lvl="1"/>
            <a:r>
              <a:rPr lang="en-US" altLang="zh-CN"/>
              <a:t>V</a:t>
            </a:r>
            <a:r>
              <a:rPr lang="zh-CN" altLang="en-US"/>
              <a:t>：顶点有限集合</a:t>
            </a:r>
          </a:p>
          <a:p>
            <a:pPr lvl="1"/>
            <a:r>
              <a:rPr lang="en-US" altLang="zh-CN"/>
              <a:t>E</a:t>
            </a:r>
            <a:r>
              <a:rPr lang="zh-CN" altLang="en-US"/>
              <a:t>：边有限集合，</a:t>
            </a:r>
            <a:r>
              <a:rPr lang="en-US" altLang="zh-CN"/>
              <a:t>(i, j)</a:t>
            </a:r>
            <a:r>
              <a:rPr lang="zh-CN" altLang="en-US"/>
              <a:t>，</a:t>
            </a:r>
            <a:r>
              <a:rPr lang="en-US" altLang="zh-CN"/>
              <a:t>i</a:t>
            </a:r>
            <a:r>
              <a:rPr lang="zh-CN" altLang="en-US"/>
              <a:t>、</a:t>
            </a:r>
            <a:r>
              <a:rPr lang="en-US" altLang="zh-CN"/>
              <a:t>j</a:t>
            </a:r>
            <a:r>
              <a:rPr lang="en-US" altLang="zh-CN">
                <a:latin typeface="宋体" pitchFamily="2" charset="-122"/>
              </a:rPr>
              <a:t>∈</a:t>
            </a:r>
            <a:r>
              <a:rPr lang="en-US" altLang="zh-CN"/>
              <a:t>V</a:t>
            </a:r>
          </a:p>
          <a:p>
            <a:endParaRPr lang="en-US" altLang="zh-CN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2E27757-8A27-4865-95FE-544E01DA82CC}" type="slidenum">
              <a:rPr lang="en-US" altLang="en-US" smtClean="0">
                <a:ea typeface="宋体" pitchFamily="2" charset="-122"/>
              </a:rPr>
              <a:pPr/>
              <a:t>3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三种存储方式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邻接矩阵</a:t>
            </a:r>
            <a:endParaRPr lang="en-US" altLang="zh-CN"/>
          </a:p>
          <a:p>
            <a:r>
              <a:rPr lang="zh-CN" altLang="en-US"/>
              <a:t>邻接压缩表</a:t>
            </a:r>
            <a:endParaRPr lang="en-US" altLang="zh-CN"/>
          </a:p>
          <a:p>
            <a:r>
              <a:rPr lang="zh-CN" altLang="en-US"/>
              <a:t>邻接链表</a:t>
            </a:r>
            <a:endParaRPr lang="en-US" altLang="zh-CN"/>
          </a:p>
          <a:p>
            <a:r>
              <a:rPr lang="zh-CN" altLang="en-US"/>
              <a:t>十字链表</a:t>
            </a:r>
            <a:endParaRPr lang="en-US" altLang="zh-CN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63F0DF-9F8A-40C8-86B5-2221FB052D1A}" type="slidenum">
              <a:rPr lang="en-US" altLang="en-US" smtClean="0">
                <a:ea typeface="宋体" pitchFamily="2" charset="-122"/>
              </a:rPr>
              <a:pPr/>
              <a:t>30</a:t>
            </a:fld>
            <a:endParaRPr lang="en-US" altLang="en-US">
              <a:ea typeface="宋体" pitchFamily="2" charset="-122"/>
            </a:endParaRPr>
          </a:p>
        </p:txBody>
      </p:sp>
      <p:sp>
        <p:nvSpPr>
          <p:cNvPr id="5" name="右大括号 4"/>
          <p:cNvSpPr/>
          <p:nvPr/>
        </p:nvSpPr>
        <p:spPr bwMode="auto">
          <a:xfrm>
            <a:off x="3854450" y="1635125"/>
            <a:ext cx="358775" cy="896938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/>
          </a:p>
        </p:txBody>
      </p:sp>
      <p:sp>
        <p:nvSpPr>
          <p:cNvPr id="56326" name="TextBox 5"/>
          <p:cNvSpPr txBox="1">
            <a:spLocks noChangeArrowheads="1"/>
          </p:cNvSpPr>
          <p:nvPr/>
        </p:nvSpPr>
        <p:spPr bwMode="auto">
          <a:xfrm>
            <a:off x="4213225" y="1814513"/>
            <a:ext cx="16144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顺序存储</a:t>
            </a:r>
          </a:p>
        </p:txBody>
      </p:sp>
      <p:sp>
        <p:nvSpPr>
          <p:cNvPr id="56327" name="TextBox 7"/>
          <p:cNvSpPr txBox="1">
            <a:spLocks noChangeArrowheads="1"/>
          </p:cNvSpPr>
          <p:nvPr/>
        </p:nvSpPr>
        <p:spPr bwMode="auto">
          <a:xfrm>
            <a:off x="4213225" y="3070225"/>
            <a:ext cx="1614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链表存储</a:t>
            </a:r>
          </a:p>
        </p:txBody>
      </p:sp>
      <p:sp>
        <p:nvSpPr>
          <p:cNvPr id="11" name="右大括号 10"/>
          <p:cNvSpPr/>
          <p:nvPr/>
        </p:nvSpPr>
        <p:spPr bwMode="auto">
          <a:xfrm>
            <a:off x="3854450" y="2890838"/>
            <a:ext cx="358775" cy="896937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存储方式</a:t>
            </a:r>
            <a:r>
              <a:rPr lang="en-US" altLang="zh-CN"/>
              <a:t>1</a:t>
            </a:r>
            <a:r>
              <a:rPr lang="zh-CN" altLang="en-US"/>
              <a:t>：邻接矩阵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2"/>
                </a:solidFill>
              </a:rPr>
              <a:t>邻接矩阵</a:t>
            </a:r>
            <a:r>
              <a:rPr lang="zh-CN" altLang="en-US"/>
              <a:t>（</a:t>
            </a:r>
            <a:r>
              <a:rPr lang="en-US" altLang="zh-CN">
                <a:solidFill>
                  <a:schemeClr val="hlink"/>
                </a:solidFill>
              </a:rPr>
              <a:t>adjacency matrix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图</a:t>
            </a:r>
            <a:r>
              <a:rPr lang="en-US" altLang="zh-CN"/>
              <a:t>G=(V, E)</a:t>
            </a:r>
            <a:r>
              <a:rPr lang="zh-CN" altLang="en-US"/>
              <a:t>有</a:t>
            </a:r>
            <a:r>
              <a:rPr lang="en-US" altLang="zh-CN"/>
              <a:t>n</a:t>
            </a:r>
            <a:r>
              <a:rPr lang="zh-CN" altLang="en-US"/>
              <a:t>个顶点，</a:t>
            </a:r>
            <a:r>
              <a:rPr lang="en-US" altLang="zh-CN"/>
              <a:t>V={1, 2, ..., n}</a:t>
            </a:r>
          </a:p>
          <a:p>
            <a:pPr lvl="1"/>
            <a:r>
              <a:rPr lang="en-US" altLang="zh-CN"/>
              <a:t>n×n</a:t>
            </a:r>
            <a:r>
              <a:rPr lang="zh-CN" altLang="en-US"/>
              <a:t>的矩阵</a:t>
            </a:r>
            <a:r>
              <a:rPr lang="en-US" altLang="zh-CN"/>
              <a:t>A</a:t>
            </a:r>
          </a:p>
          <a:p>
            <a:pPr lvl="1"/>
            <a:r>
              <a:rPr lang="en-US" altLang="zh-CN"/>
              <a:t>G</a:t>
            </a:r>
            <a:r>
              <a:rPr lang="zh-CN" altLang="en-US"/>
              <a:t>为无向图</a:t>
            </a:r>
            <a:br>
              <a:rPr lang="zh-CN" altLang="en-US"/>
            </a:br>
            <a:endParaRPr lang="zh-CN" altLang="en-US"/>
          </a:p>
          <a:p>
            <a:pPr lvl="1"/>
            <a:r>
              <a:rPr lang="en-US" altLang="zh-CN"/>
              <a:t>G</a:t>
            </a:r>
            <a:r>
              <a:rPr lang="zh-CN" altLang="en-US"/>
              <a:t>为有向图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657600" y="2700338"/>
          <a:ext cx="42672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2" imgW="1993680" imgH="482400" progId="Equation.3">
                  <p:embed/>
                </p:oleObj>
              </mc:Choice>
              <mc:Fallback>
                <p:oleObj name="Equation" r:id="rId2" imgW="199368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700338"/>
                        <a:ext cx="4267200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678238" y="3733800"/>
          <a:ext cx="279876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1307880" imgH="457200" progId="Equation.3">
                  <p:embed/>
                </p:oleObj>
              </mc:Choice>
              <mc:Fallback>
                <p:oleObj name="Equation" r:id="rId4" imgW="13078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3733800"/>
                        <a:ext cx="2798762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CE07548-244B-4EF4-B13C-61A0D62FAEA7}" type="slidenum">
              <a:rPr lang="en-US" altLang="en-US" smtClean="0">
                <a:ea typeface="宋体" pitchFamily="2" charset="-122"/>
              </a:rPr>
              <a:pPr/>
              <a:t>31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邻接矩阵例</a:t>
            </a:r>
          </a:p>
        </p:txBody>
      </p:sp>
      <p:pic>
        <p:nvPicPr>
          <p:cNvPr id="57347" name="Picture 6" descr="C:\Documents and Settings\Administrator\My Documents\wg\教学\数据结构\lecture\pictures\12\graph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828800"/>
            <a:ext cx="2178050" cy="281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8" name="Picture 7" descr="C:\Documents and Settings\Administrator\My Documents\wg\教学\数据结构\lecture\pictures\12\adjmatrix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905000"/>
            <a:ext cx="2522538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2083133-0910-4DD7-8304-AF8E61DAA728}" type="slidenum">
              <a:rPr lang="en-US" altLang="en-US" smtClean="0">
                <a:ea typeface="宋体" pitchFamily="2" charset="-122"/>
              </a:rPr>
              <a:pPr/>
              <a:t>32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邻接矩阵例（续）</a:t>
            </a:r>
          </a:p>
        </p:txBody>
      </p:sp>
      <p:pic>
        <p:nvPicPr>
          <p:cNvPr id="58371" name="Picture 6" descr="C:\Documents and Settings\Administrator\My Documents\wg\教学\数据结构\lecture\pictures\12\adjmatrix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25" y="1600200"/>
            <a:ext cx="3152775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8372" name="组合 25"/>
          <p:cNvGrpSpPr>
            <a:grpSpLocks/>
          </p:cNvGrpSpPr>
          <p:nvPr/>
        </p:nvGrpSpPr>
        <p:grpSpPr bwMode="auto">
          <a:xfrm>
            <a:off x="982663" y="2532063"/>
            <a:ext cx="3411537" cy="2511425"/>
            <a:chOff x="983016" y="2532060"/>
            <a:chExt cx="3410820" cy="2511432"/>
          </a:xfrm>
        </p:grpSpPr>
        <p:sp>
          <p:nvSpPr>
            <p:cNvPr id="5" name="椭圆 4"/>
            <p:cNvSpPr/>
            <p:nvPr/>
          </p:nvSpPr>
          <p:spPr bwMode="auto">
            <a:xfrm>
              <a:off x="1522653" y="2532060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983016" y="3428999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2059115" y="3428999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3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3497088" y="3787775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5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2957451" y="4684716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6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4033550" y="4684716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7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3497088" y="2890836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连接符 12"/>
            <p:cNvCxnSpPr>
              <a:stCxn id="5" idx="4"/>
              <a:endCxn id="6" idx="7"/>
            </p:cNvCxnSpPr>
            <p:nvPr/>
          </p:nvCxnSpPr>
          <p:spPr bwMode="auto">
            <a:xfrm rot="5400000">
              <a:off x="1201188" y="2980574"/>
              <a:ext cx="590552" cy="4110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5" idx="4"/>
              <a:endCxn id="7" idx="1"/>
            </p:cNvCxnSpPr>
            <p:nvPr/>
          </p:nvCxnSpPr>
          <p:spPr bwMode="auto">
            <a:xfrm rot="16200000" flipH="1">
              <a:off x="1611471" y="2981367"/>
              <a:ext cx="590552" cy="4094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4"/>
              <a:endCxn id="9" idx="7"/>
            </p:cNvCxnSpPr>
            <p:nvPr/>
          </p:nvCxnSpPr>
          <p:spPr bwMode="auto">
            <a:xfrm rot="5400000">
              <a:off x="3175623" y="4236290"/>
              <a:ext cx="590552" cy="4110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0" idx="1"/>
            </p:cNvCxnSpPr>
            <p:nvPr/>
          </p:nvCxnSpPr>
          <p:spPr bwMode="auto">
            <a:xfrm rot="16200000" flipH="1">
              <a:off x="3585906" y="4237082"/>
              <a:ext cx="590552" cy="4094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1" idx="4"/>
              <a:endCxn id="8" idx="0"/>
            </p:cNvCxnSpPr>
            <p:nvPr/>
          </p:nvCxnSpPr>
          <p:spPr bwMode="auto">
            <a:xfrm rot="5400000">
              <a:off x="3408148" y="3519488"/>
              <a:ext cx="538165" cy="15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8" name="直接连接符 17"/>
          <p:cNvCxnSpPr>
            <a:stCxn id="10" idx="2"/>
            <a:endCxn id="9" idx="6"/>
          </p:cNvCxnSpPr>
          <p:nvPr/>
        </p:nvCxnSpPr>
        <p:spPr bwMode="auto">
          <a:xfrm flipH="1">
            <a:off x="3317875" y="4864100"/>
            <a:ext cx="71596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837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78839E6-029A-4EC7-9053-07E9F6C29BEC}" type="slidenum">
              <a:rPr lang="en-US" altLang="en-US" smtClean="0">
                <a:ea typeface="宋体" pitchFamily="2" charset="-122"/>
              </a:rPr>
              <a:pPr/>
              <a:t>33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邻接矩阵例（续）</a:t>
            </a:r>
          </a:p>
        </p:txBody>
      </p:sp>
      <p:pic>
        <p:nvPicPr>
          <p:cNvPr id="59395" name="Picture 5" descr="C:\Documents and Settings\Administrator\My Documents\wg\教学\数据结构\lecture\pictures\12\adjmatrix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676400"/>
            <a:ext cx="2968625" cy="30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6" descr="C:\Documents and Settings\Administrator\My Documents\wg\教学\数据结构\lecture\pictures\12\graph3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295400"/>
            <a:ext cx="2212975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7496F8-0DFC-462B-AD74-E851D6C0FDD6}" type="slidenum">
              <a:rPr lang="en-US" altLang="en-US" smtClean="0">
                <a:ea typeface="宋体" pitchFamily="2" charset="-122"/>
              </a:rPr>
              <a:pPr/>
              <a:t>34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邻接矩阵特性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arenR"/>
            </a:pPr>
            <a:r>
              <a:rPr lang="zh-CN" altLang="en-US"/>
              <a:t>对</a:t>
            </a:r>
            <a:r>
              <a:rPr lang="en-US" altLang="zh-CN"/>
              <a:t>n</a:t>
            </a:r>
            <a:r>
              <a:rPr lang="zh-CN" altLang="en-US"/>
              <a:t>顶点的无向图，</a:t>
            </a:r>
            <a:r>
              <a:rPr lang="en-US" altLang="zh-CN"/>
              <a:t>A(i, i)=0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en-US" altLang="zh-CN">
                <a:latin typeface="宋体" pitchFamily="2" charset="-122"/>
              </a:rPr>
              <a:t>≤</a:t>
            </a:r>
            <a:r>
              <a:rPr lang="en-US" altLang="zh-CN"/>
              <a:t>i</a:t>
            </a:r>
            <a:r>
              <a:rPr lang="en-US" altLang="zh-CN">
                <a:latin typeface="宋体" pitchFamily="2" charset="-122"/>
              </a:rPr>
              <a:t>≤</a:t>
            </a:r>
            <a:r>
              <a:rPr lang="en-US" altLang="zh-CN"/>
              <a:t>n</a:t>
            </a:r>
          </a:p>
          <a:p>
            <a:pPr marL="609600" indent="-609600">
              <a:buFont typeface="Wingdings" pitchFamily="2" charset="2"/>
              <a:buAutoNum type="arabicParenR"/>
            </a:pPr>
            <a:r>
              <a:rPr lang="zh-CN" altLang="en-US"/>
              <a:t>无向图的邻接矩阵是</a:t>
            </a:r>
            <a:r>
              <a:rPr lang="zh-CN" altLang="en-US">
                <a:solidFill>
                  <a:srgbClr val="FF0000"/>
                </a:solidFill>
              </a:rPr>
              <a:t>对称</a:t>
            </a:r>
            <a:r>
              <a:rPr lang="zh-CN" altLang="en-US"/>
              <a:t>的，</a:t>
            </a:r>
            <a:br>
              <a:rPr lang="zh-CN" altLang="en-US"/>
            </a:br>
            <a:r>
              <a:rPr lang="en-US" altLang="zh-CN"/>
              <a:t>A(i, j)=A(j, i), 1</a:t>
            </a:r>
            <a:r>
              <a:rPr lang="en-US" altLang="zh-CN">
                <a:latin typeface="宋体" pitchFamily="2" charset="-122"/>
              </a:rPr>
              <a:t>≤</a:t>
            </a:r>
            <a:r>
              <a:rPr lang="en-US" altLang="zh-CN"/>
              <a:t>i</a:t>
            </a:r>
            <a:r>
              <a:rPr lang="en-US" altLang="zh-CN">
                <a:latin typeface="宋体" pitchFamily="2" charset="-122"/>
              </a:rPr>
              <a:t>≤</a:t>
            </a:r>
            <a:r>
              <a:rPr lang="en-US" altLang="zh-CN"/>
              <a:t>n</a:t>
            </a:r>
          </a:p>
          <a:p>
            <a:pPr marL="609600" indent="-609600">
              <a:buFont typeface="Wingdings" pitchFamily="2" charset="2"/>
              <a:buAutoNum type="arabicParenR"/>
            </a:pPr>
            <a:r>
              <a:rPr lang="zh-CN" altLang="en-US"/>
              <a:t>对</a:t>
            </a:r>
            <a:r>
              <a:rPr lang="en-US" altLang="zh-CN"/>
              <a:t>n</a:t>
            </a:r>
            <a:r>
              <a:rPr lang="zh-CN" altLang="en-US"/>
              <a:t>顶点的无向图，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行、列之和均等于顶点的度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572000" y="2890838"/>
          <a:ext cx="3886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2" imgW="1562040" imgH="444240" progId="Equation.3">
                  <p:embed/>
                </p:oleObj>
              </mc:Choice>
              <mc:Fallback>
                <p:oleObj name="Equation" r:id="rId2" imgW="156204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0838"/>
                        <a:ext cx="38862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09DBC6-4445-424A-A1EB-EFE8A5E23029}" type="slidenum">
              <a:rPr lang="en-US" altLang="en-US" smtClean="0">
                <a:ea typeface="宋体" pitchFamily="2" charset="-122"/>
              </a:rPr>
              <a:pPr/>
              <a:t>35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邻接矩阵特性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arenR" startAt="4"/>
            </a:pPr>
            <a:r>
              <a:rPr lang="zh-CN" altLang="en-US"/>
              <a:t>对</a:t>
            </a:r>
            <a:r>
              <a:rPr lang="en-US" altLang="zh-CN"/>
              <a:t>n</a:t>
            </a:r>
            <a:r>
              <a:rPr lang="zh-CN" altLang="en-US"/>
              <a:t>顶点的有向图</a:t>
            </a: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r>
              <a:rPr lang="zh-CN" altLang="en-US"/>
              <a:t>行之和等于顶点的出度</a:t>
            </a:r>
            <a:br>
              <a:rPr lang="zh-CN" altLang="en-US"/>
            </a:br>
            <a:r>
              <a:rPr lang="zh-CN" altLang="en-US"/>
              <a:t>列之和等于顶点的入度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105400" y="1143000"/>
          <a:ext cx="228600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2" imgW="838080" imgH="825480" progId="Equation.3">
                  <p:embed/>
                </p:oleObj>
              </mc:Choice>
              <mc:Fallback>
                <p:oleObj name="Equation" r:id="rId2" imgW="838080" imgH="825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143000"/>
                        <a:ext cx="2286000" cy="224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8BBD44C-5251-4E2F-B9B1-770E93132FA0}" type="slidenum">
              <a:rPr lang="en-US" altLang="en-US" smtClean="0">
                <a:ea typeface="宋体" pitchFamily="2" charset="-122"/>
              </a:rPr>
              <a:pPr/>
              <a:t>36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使用数组实现邻接矩阵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二维数组</a:t>
            </a:r>
          </a:p>
          <a:p>
            <a:pPr lvl="1"/>
            <a:r>
              <a:rPr lang="en-US" altLang="zh-CN"/>
              <a:t>a[n+1][n+1]</a:t>
            </a:r>
            <a:r>
              <a:rPr lang="zh-CN" altLang="en-US"/>
              <a:t>，</a:t>
            </a:r>
            <a:r>
              <a:rPr lang="en-US" altLang="zh-CN"/>
              <a:t>a[i][j]</a:t>
            </a:r>
            <a:r>
              <a:rPr lang="en-US" altLang="zh-CN">
                <a:sym typeface="Wingdings" pitchFamily="2" charset="2"/>
              </a:rPr>
              <a:t>A(i, j)</a:t>
            </a:r>
            <a:r>
              <a:rPr lang="zh-CN" altLang="en-US">
                <a:sym typeface="Wingdings" pitchFamily="2" charset="2"/>
              </a:rPr>
              <a:t>，</a:t>
            </a:r>
            <a:r>
              <a:rPr lang="en-US" altLang="zh-CN">
                <a:sym typeface="Wingdings" pitchFamily="2" charset="2"/>
              </a:rPr>
              <a:t>2(n+1)</a:t>
            </a:r>
            <a:r>
              <a:rPr lang="en-US" altLang="zh-CN" baseline="30000">
                <a:sym typeface="Wingdings" pitchFamily="2" charset="2"/>
              </a:rPr>
              <a:t>2</a:t>
            </a:r>
            <a:r>
              <a:rPr lang="zh-CN" altLang="en-US">
                <a:sym typeface="Wingdings" pitchFamily="2" charset="2"/>
              </a:rPr>
              <a:t>字节</a:t>
            </a:r>
          </a:p>
          <a:p>
            <a:pPr lvl="1"/>
            <a:r>
              <a:rPr lang="en-US" altLang="zh-CN">
                <a:sym typeface="Wingdings" pitchFamily="2" charset="2"/>
              </a:rPr>
              <a:t>a[n][n]</a:t>
            </a:r>
            <a:r>
              <a:rPr lang="zh-CN" altLang="en-US">
                <a:sym typeface="Wingdings" pitchFamily="2" charset="2"/>
              </a:rPr>
              <a:t>，</a:t>
            </a:r>
            <a:r>
              <a:rPr lang="en-US" altLang="zh-CN">
                <a:sym typeface="Wingdings" pitchFamily="2" charset="2"/>
              </a:rPr>
              <a:t>a[i-1][j-1]A(i, j)</a:t>
            </a:r>
            <a:r>
              <a:rPr lang="zh-CN" altLang="en-US">
                <a:sym typeface="Wingdings" pitchFamily="2" charset="2"/>
              </a:rPr>
              <a:t>，</a:t>
            </a:r>
            <a:r>
              <a:rPr lang="en-US" altLang="zh-CN">
                <a:sym typeface="Wingdings" pitchFamily="2" charset="2"/>
              </a:rPr>
              <a:t>2n</a:t>
            </a:r>
            <a:r>
              <a:rPr lang="en-US" altLang="zh-CN" baseline="30000">
                <a:sym typeface="Wingdings" pitchFamily="2" charset="2"/>
              </a:rPr>
              <a:t>2</a:t>
            </a:r>
            <a:r>
              <a:rPr lang="zh-CN" altLang="en-US">
                <a:sym typeface="Wingdings" pitchFamily="2" charset="2"/>
              </a:rPr>
              <a:t>字节</a:t>
            </a:r>
            <a:endParaRPr lang="zh-CN" altLang="en-US" baseline="-25000">
              <a:sym typeface="Wingdings" pitchFamily="2" charset="2"/>
            </a:endParaRPr>
          </a:p>
          <a:p>
            <a:r>
              <a:rPr lang="zh-CN" altLang="en-US"/>
              <a:t>优化策略</a:t>
            </a:r>
            <a:endParaRPr lang="en-US" altLang="zh-CN"/>
          </a:p>
          <a:p>
            <a:pPr lvl="1"/>
            <a:r>
              <a:rPr lang="zh-CN" altLang="en-US"/>
              <a:t>对角线无需存储，节省</a:t>
            </a:r>
            <a:r>
              <a:rPr lang="en-US" altLang="zh-CN"/>
              <a:t>2n</a:t>
            </a:r>
            <a:r>
              <a:rPr lang="zh-CN" altLang="en-US"/>
              <a:t>字节，形成一个新的</a:t>
            </a:r>
            <a:r>
              <a:rPr lang="en-US" altLang="zh-CN"/>
              <a:t> (n-1)×n</a:t>
            </a:r>
            <a:r>
              <a:rPr lang="zh-CN" altLang="en-US"/>
              <a:t>的矩阵</a:t>
            </a:r>
            <a:endParaRPr lang="en-US" altLang="zh-CN"/>
          </a:p>
        </p:txBody>
      </p:sp>
      <p:cxnSp>
        <p:nvCxnSpPr>
          <p:cNvPr id="60420" name="直接箭头连接符 4"/>
          <p:cNvCxnSpPr>
            <a:cxnSpLocks noChangeShapeType="1"/>
          </p:cNvCxnSpPr>
          <p:nvPr/>
        </p:nvCxnSpPr>
        <p:spPr bwMode="auto">
          <a:xfrm rot="5400000">
            <a:off x="5917406" y="1186657"/>
            <a:ext cx="896937" cy="7175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60421" name="TextBox 5"/>
          <p:cNvSpPr txBox="1">
            <a:spLocks noChangeArrowheads="1"/>
          </p:cNvSpPr>
          <p:nvPr/>
        </p:nvSpPr>
        <p:spPr bwMode="auto">
          <a:xfrm>
            <a:off x="6545263" y="558800"/>
            <a:ext cx="1973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sizeof(int)=2</a:t>
            </a:r>
            <a:endParaRPr lang="zh-CN" altLang="en-US"/>
          </a:p>
        </p:txBody>
      </p:sp>
      <p:sp>
        <p:nvSpPr>
          <p:cNvPr id="6042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FA05FF5-1B4B-431F-8DFC-2D8F7A15B59A}" type="slidenum">
              <a:rPr lang="en-US" altLang="en-US" smtClean="0">
                <a:ea typeface="宋体" pitchFamily="2" charset="-122"/>
              </a:rPr>
              <a:pPr/>
              <a:t>37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数组实现示例</a:t>
            </a:r>
          </a:p>
        </p:txBody>
      </p:sp>
      <p:pic>
        <p:nvPicPr>
          <p:cNvPr id="61443" name="Picture 7" descr="C:\Documents and Settings\Administrator\My Documents\wg\教学\数据结构\lecture\pictures\12\graph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676400"/>
            <a:ext cx="2178050" cy="281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4" name="Picture 8" descr="C:\Documents and Settings\Administrator\My Documents\wg\教学\数据结构\lecture\pictures\12\nodiag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1981200"/>
            <a:ext cx="2317750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2327771-3920-464F-95ED-F5238640B389}" type="slidenum">
              <a:rPr lang="en-US" altLang="en-US" smtClean="0">
                <a:ea typeface="宋体" pitchFamily="2" charset="-122"/>
              </a:rPr>
              <a:pPr/>
              <a:t>38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数组实现示例（续）</a:t>
            </a:r>
          </a:p>
        </p:txBody>
      </p:sp>
      <p:pic>
        <p:nvPicPr>
          <p:cNvPr id="62467" name="Picture 6" descr="C:\Documents and Settings\Administrator\My Documents\wg\教学\数据结构\lecture\pictures\12\nodiag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600200"/>
            <a:ext cx="3043238" cy="272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2468" name="组合 4"/>
          <p:cNvGrpSpPr>
            <a:grpSpLocks/>
          </p:cNvGrpSpPr>
          <p:nvPr/>
        </p:nvGrpSpPr>
        <p:grpSpPr bwMode="auto">
          <a:xfrm>
            <a:off x="982663" y="2532063"/>
            <a:ext cx="3411537" cy="2511425"/>
            <a:chOff x="983016" y="2532060"/>
            <a:chExt cx="3410820" cy="2511432"/>
          </a:xfrm>
        </p:grpSpPr>
        <p:sp>
          <p:nvSpPr>
            <p:cNvPr id="6" name="椭圆 5"/>
            <p:cNvSpPr/>
            <p:nvPr/>
          </p:nvSpPr>
          <p:spPr bwMode="auto">
            <a:xfrm>
              <a:off x="1522653" y="2532060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983016" y="3428999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059115" y="3428999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3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3497088" y="3787775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5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2957451" y="4684716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6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4033550" y="4684716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7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3497088" y="2890836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连接符 12"/>
            <p:cNvCxnSpPr>
              <a:stCxn id="6" idx="4"/>
              <a:endCxn id="7" idx="7"/>
            </p:cNvCxnSpPr>
            <p:nvPr/>
          </p:nvCxnSpPr>
          <p:spPr bwMode="auto">
            <a:xfrm rot="5400000">
              <a:off x="1201188" y="2980574"/>
              <a:ext cx="590552" cy="4110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4"/>
              <a:endCxn id="8" idx="1"/>
            </p:cNvCxnSpPr>
            <p:nvPr/>
          </p:nvCxnSpPr>
          <p:spPr bwMode="auto">
            <a:xfrm rot="16200000" flipH="1">
              <a:off x="1611471" y="2981367"/>
              <a:ext cx="590552" cy="4094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9" idx="4"/>
              <a:endCxn id="10" idx="7"/>
            </p:cNvCxnSpPr>
            <p:nvPr/>
          </p:nvCxnSpPr>
          <p:spPr bwMode="auto">
            <a:xfrm rot="5400000">
              <a:off x="3175623" y="4236290"/>
              <a:ext cx="590552" cy="4110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9" idx="4"/>
              <a:endCxn id="11" idx="1"/>
            </p:cNvCxnSpPr>
            <p:nvPr/>
          </p:nvCxnSpPr>
          <p:spPr bwMode="auto">
            <a:xfrm rot="16200000" flipH="1">
              <a:off x="3585906" y="4237082"/>
              <a:ext cx="590552" cy="4094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2" idx="4"/>
              <a:endCxn id="9" idx="0"/>
            </p:cNvCxnSpPr>
            <p:nvPr/>
          </p:nvCxnSpPr>
          <p:spPr bwMode="auto">
            <a:xfrm rot="5400000">
              <a:off x="3408148" y="3519488"/>
              <a:ext cx="538165" cy="15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8" name="直接连接符 17"/>
          <p:cNvCxnSpPr>
            <a:stCxn id="11" idx="2"/>
            <a:endCxn id="10" idx="6"/>
          </p:cNvCxnSpPr>
          <p:nvPr/>
        </p:nvCxnSpPr>
        <p:spPr bwMode="auto">
          <a:xfrm flipH="1">
            <a:off x="3317875" y="4864100"/>
            <a:ext cx="71596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247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FCF3444-59F5-4B0C-89FF-5B57E25E8C07}" type="slidenum">
              <a:rPr lang="en-US" altLang="en-US" smtClean="0">
                <a:ea typeface="宋体" pitchFamily="2" charset="-122"/>
              </a:rPr>
              <a:pPr/>
              <a:t>39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94E03-C39B-4F9A-A3F3-4FFB1DCD6806}" type="slidenum">
              <a:rPr lang="en-US" altLang="en-US" smtClean="0">
                <a:ea typeface="宋体" pitchFamily="2" charset="-122"/>
              </a:rPr>
              <a:pPr/>
              <a:t>4</a:t>
            </a:fld>
            <a:endParaRPr lang="en-US" altLang="en-US">
              <a:ea typeface="宋体" pitchFamily="2" charset="-122"/>
            </a:endParaRPr>
          </a:p>
        </p:txBody>
      </p:sp>
      <p:pic>
        <p:nvPicPr>
          <p:cNvPr id="31749" name="Picture 4" descr="http://news.nankai.edu.cn/pic/0/00/01/55/15596_42297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379413"/>
            <a:ext cx="8431213" cy="591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数组实现示例（续）</a:t>
            </a:r>
          </a:p>
        </p:txBody>
      </p:sp>
      <p:pic>
        <p:nvPicPr>
          <p:cNvPr id="63491" name="Picture 5" descr="C:\Documents and Settings\Administrator\My Documents\wg\教学\数据结构\lecture\pictures\12\graph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371600"/>
            <a:ext cx="2211388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2" name="Picture 6" descr="C:\Documents and Settings\Administrator\My Documents\wg\教学\数据结构\lecture\pictures\12\nodiag3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981200"/>
            <a:ext cx="2862263" cy="238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707E15-99EA-4E92-822D-3B1346933AC9}" type="slidenum">
              <a:rPr lang="en-US" altLang="en-US" smtClean="0">
                <a:ea typeface="宋体" pitchFamily="2" charset="-122"/>
              </a:rPr>
              <a:pPr/>
              <a:t>40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可能的优化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953000"/>
          </a:xfrm>
        </p:spPr>
        <p:txBody>
          <a:bodyPr/>
          <a:lstStyle/>
          <a:p>
            <a:r>
              <a:rPr lang="zh-CN" altLang="en-US"/>
              <a:t>矩阵元素取值只是</a:t>
            </a:r>
            <a:r>
              <a:rPr lang="en-US" altLang="zh-CN"/>
              <a:t>0</a:t>
            </a:r>
            <a:r>
              <a:rPr lang="zh-CN" altLang="en-US"/>
              <a:t>或</a:t>
            </a:r>
            <a:r>
              <a:rPr lang="en-US" altLang="zh-CN"/>
              <a:t>1</a:t>
            </a:r>
            <a:r>
              <a:rPr lang="zh-CN" altLang="en-US"/>
              <a:t>，只需一个二进制位即可保存</a:t>
            </a:r>
          </a:p>
          <a:p>
            <a:pPr lvl="1"/>
            <a:r>
              <a:rPr lang="en-US" altLang="zh-CN"/>
              <a:t>n(n-1)/8</a:t>
            </a:r>
            <a:r>
              <a:rPr lang="zh-CN" altLang="en-US"/>
              <a:t>字节，节省</a:t>
            </a:r>
            <a:r>
              <a:rPr lang="en-US" altLang="zh-CN"/>
              <a:t>16</a:t>
            </a:r>
            <a:r>
              <a:rPr lang="zh-CN" altLang="en-US"/>
              <a:t>倍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整数操作</a:t>
            </a:r>
            <a:r>
              <a:rPr lang="zh-CN" altLang="en-US">
                <a:solidFill>
                  <a:srgbClr val="FF0000"/>
                </a:solidFill>
                <a:sym typeface="Wingdings" pitchFamily="2" charset="2"/>
              </a:rPr>
              <a:t>位操作</a:t>
            </a:r>
            <a:r>
              <a:rPr lang="zh-CN" altLang="en-US">
                <a:sym typeface="Wingdings" pitchFamily="2" charset="2"/>
              </a:rPr>
              <a:t>，存储、检索复杂</a:t>
            </a:r>
          </a:p>
          <a:p>
            <a:r>
              <a:rPr lang="zh-CN" altLang="en-US"/>
              <a:t>无向图是对称矩阵，只保存上（下）三角即可</a:t>
            </a:r>
          </a:p>
          <a:p>
            <a:pPr lvl="1"/>
            <a:r>
              <a:rPr lang="en-US" altLang="zh-CN"/>
              <a:t>n(n-1)/16</a:t>
            </a:r>
            <a:r>
              <a:rPr lang="zh-CN" altLang="en-US"/>
              <a:t>字节</a:t>
            </a: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6A12F61-C6F7-492B-A83F-6EAFC9DAE5E0}" type="slidenum">
              <a:rPr lang="en-US" altLang="en-US" smtClean="0">
                <a:ea typeface="宋体" pitchFamily="2" charset="-122"/>
              </a:rPr>
              <a:pPr/>
              <a:t>41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时间复杂性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953000"/>
          </a:xfrm>
        </p:spPr>
        <p:txBody>
          <a:bodyPr/>
          <a:lstStyle/>
          <a:p>
            <a:r>
              <a:rPr lang="zh-CN" altLang="en-US"/>
              <a:t>求给定节点的邻接节点集合，</a:t>
            </a:r>
            <a:r>
              <a:rPr lang="en-US" altLang="zh-CN">
                <a:latin typeface="Symbol" pitchFamily="18" charset="2"/>
              </a:rPr>
              <a:t>Q</a:t>
            </a:r>
            <a:r>
              <a:rPr lang="en-US" altLang="zh-CN"/>
              <a:t>(n)</a:t>
            </a:r>
          </a:p>
          <a:p>
            <a:r>
              <a:rPr lang="zh-CN" altLang="en-US"/>
              <a:t>求图中总的边数，</a:t>
            </a:r>
            <a:r>
              <a:rPr lang="en-US" altLang="zh-CN">
                <a:latin typeface="Symbol" pitchFamily="18" charset="2"/>
              </a:rPr>
              <a:t>Q</a:t>
            </a:r>
            <a:r>
              <a:rPr lang="en-US" altLang="zh-CN"/>
              <a:t>(n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</a:p>
          <a:p>
            <a:r>
              <a:rPr lang="zh-CN" altLang="en-US"/>
              <a:t>增加、删除一条边，</a:t>
            </a:r>
            <a:r>
              <a:rPr lang="en-US" altLang="zh-CN">
                <a:latin typeface="Symbol" pitchFamily="18" charset="2"/>
              </a:rPr>
              <a:t>Q</a:t>
            </a:r>
            <a:r>
              <a:rPr lang="en-US" altLang="zh-CN"/>
              <a:t>(1)</a:t>
            </a:r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D52D1A-7E75-4492-BB70-2EABA98F7CAD}" type="slidenum">
              <a:rPr lang="en-US" altLang="en-US" smtClean="0">
                <a:ea typeface="宋体" pitchFamily="2" charset="-122"/>
              </a:rPr>
              <a:pPr/>
              <a:t>42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存储方式</a:t>
            </a:r>
            <a:r>
              <a:rPr lang="en-US" altLang="zh-CN"/>
              <a:t>2</a:t>
            </a:r>
            <a:r>
              <a:rPr lang="zh-CN" altLang="en-US"/>
              <a:t>：邻接压缩表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图较为“稀疏”，邻接矩阵空间浪费</a:t>
            </a:r>
          </a:p>
          <a:p>
            <a:r>
              <a:rPr lang="zh-CN" altLang="en-US"/>
              <a:t>邻接压缩表，</a:t>
            </a:r>
            <a:r>
              <a:rPr lang="en-US" altLang="zh-CN">
                <a:solidFill>
                  <a:schemeClr val="hlink"/>
                </a:solidFill>
              </a:rPr>
              <a:t>packed-adjacency-list</a:t>
            </a:r>
          </a:p>
          <a:p>
            <a:pPr lvl="1"/>
            <a:r>
              <a:rPr lang="zh-CN" altLang="en-US"/>
              <a:t>使用一维数组</a:t>
            </a:r>
            <a:r>
              <a:rPr lang="en-US" altLang="zh-CN"/>
              <a:t>h[0:n+1]</a:t>
            </a:r>
            <a:r>
              <a:rPr lang="zh-CN" altLang="en-US"/>
              <a:t>，</a:t>
            </a:r>
            <a:r>
              <a:rPr lang="en-US" altLang="zh-CN" i="1">
                <a:latin typeface="Century Schoolbook" pitchFamily="18" charset="0"/>
              </a:rPr>
              <a:t>l</a:t>
            </a:r>
            <a:r>
              <a:rPr lang="en-US" altLang="zh-CN"/>
              <a:t>[0:x]</a:t>
            </a:r>
          </a:p>
          <a:p>
            <a:pPr lvl="1"/>
            <a:r>
              <a:rPr lang="zh-CN" altLang="en-US"/>
              <a:t>有向图：</a:t>
            </a:r>
            <a:r>
              <a:rPr lang="en-US" altLang="zh-CN"/>
              <a:t>x=e-1</a:t>
            </a:r>
            <a:r>
              <a:rPr lang="zh-CN" altLang="en-US"/>
              <a:t>；无向图：</a:t>
            </a:r>
            <a:r>
              <a:rPr lang="en-US" altLang="zh-CN"/>
              <a:t>x=2e-1</a:t>
            </a:r>
          </a:p>
          <a:p>
            <a:pPr lvl="1"/>
            <a:r>
              <a:rPr lang="en-US" altLang="zh-CN" i="1">
                <a:latin typeface="Century Schoolbook" pitchFamily="18" charset="0"/>
              </a:rPr>
              <a:t>l</a:t>
            </a:r>
            <a:r>
              <a:rPr lang="zh-CN" altLang="en-US"/>
              <a:t>：保存邻接顶点集合</a:t>
            </a:r>
            <a:br>
              <a:rPr lang="zh-CN" altLang="en-US"/>
            </a:br>
            <a:r>
              <a:rPr lang="zh-CN" altLang="en-US"/>
              <a:t>顶点</a:t>
            </a:r>
            <a:r>
              <a:rPr lang="en-US" altLang="zh-CN"/>
              <a:t>1</a:t>
            </a:r>
            <a:r>
              <a:rPr lang="zh-CN" altLang="en-US"/>
              <a:t>的邻接顶点，顶点</a:t>
            </a:r>
            <a:r>
              <a:rPr lang="en-US" altLang="zh-CN"/>
              <a:t>2</a:t>
            </a:r>
            <a:r>
              <a:rPr lang="zh-CN" altLang="en-US"/>
              <a:t>的邻接顶点，</a:t>
            </a:r>
            <a:r>
              <a:rPr lang="en-US" altLang="zh-CN"/>
              <a:t>...</a:t>
            </a:r>
          </a:p>
          <a:p>
            <a:pPr lvl="1"/>
            <a:r>
              <a:rPr lang="en-US" altLang="zh-CN"/>
              <a:t>h[i]</a:t>
            </a:r>
            <a:r>
              <a:rPr lang="zh-CN" altLang="en-US"/>
              <a:t>：顶点</a:t>
            </a:r>
            <a:r>
              <a:rPr lang="en-US" altLang="zh-CN"/>
              <a:t>i</a:t>
            </a:r>
            <a:r>
              <a:rPr lang="zh-CN" altLang="en-US"/>
              <a:t>邻接顶点集合在</a:t>
            </a:r>
            <a:r>
              <a:rPr lang="en-US" altLang="zh-CN" i="1">
                <a:latin typeface="Century Schoolbook" pitchFamily="18" charset="0"/>
              </a:rPr>
              <a:t>l</a:t>
            </a:r>
            <a:r>
              <a:rPr lang="zh-CN" altLang="en-US"/>
              <a:t>中的起始位置</a:t>
            </a:r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B0CD0A5-AD98-4A58-9329-7C3099B6DF1E}" type="slidenum">
              <a:rPr lang="en-US" altLang="en-US" smtClean="0">
                <a:ea typeface="宋体" pitchFamily="2" charset="-122"/>
              </a:rPr>
              <a:pPr/>
              <a:t>43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C:\Documents and Settings\Administrator\My Documents\wg\数据结构\lecture\pictures\12\spantree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1989138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邻接压缩表示例</a:t>
            </a:r>
          </a:p>
        </p:txBody>
      </p:sp>
      <p:pic>
        <p:nvPicPr>
          <p:cNvPr id="67588" name="Picture 5" descr="C:\Documents and Settings\Administrator\My Documents\wg\数据结构\lecture\pictures\12\pack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1475" y="1371600"/>
            <a:ext cx="6232525" cy="16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9" name="Picture 6" descr="C:\Documents and Settings\Administrator\My Documents\wg\教学\数据结构\lecture\pictures\12\adjmatrix1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2895600"/>
            <a:ext cx="1684338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9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33E110-BC1C-43DC-932E-C6083A9E4669}" type="slidenum">
              <a:rPr lang="en-US" altLang="en-US" smtClean="0">
                <a:ea typeface="宋体" pitchFamily="2" charset="-122"/>
              </a:rPr>
              <a:pPr/>
              <a:t>44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邻接压缩表示例（续）</a:t>
            </a:r>
          </a:p>
        </p:txBody>
      </p:sp>
      <p:pic>
        <p:nvPicPr>
          <p:cNvPr id="1454085" name="Picture 5" descr="C:\Documents and Settings\Administrator\My Documents\wg\数据结构\lecture\pictures\12\pack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5463" y="1524000"/>
            <a:ext cx="6078537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2" name="Picture 9" descr="C:\Documents and Settings\Administrator\My Documents\wg\教学\数据结构\lecture\pictures\12\adjmatrix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600200"/>
            <a:ext cx="2627313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8613" name="组合 5"/>
          <p:cNvGrpSpPr>
            <a:grpSpLocks/>
          </p:cNvGrpSpPr>
          <p:nvPr/>
        </p:nvGrpSpPr>
        <p:grpSpPr bwMode="auto">
          <a:xfrm>
            <a:off x="4392613" y="3429000"/>
            <a:ext cx="3411537" cy="2511425"/>
            <a:chOff x="983016" y="2532060"/>
            <a:chExt cx="3410820" cy="2511432"/>
          </a:xfrm>
        </p:grpSpPr>
        <p:sp>
          <p:nvSpPr>
            <p:cNvPr id="7" name="椭圆 6"/>
            <p:cNvSpPr/>
            <p:nvPr/>
          </p:nvSpPr>
          <p:spPr bwMode="auto">
            <a:xfrm>
              <a:off x="1522653" y="2532060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983016" y="3429001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2059115" y="3429001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3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3497088" y="3787777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5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2957451" y="4684716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6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4033550" y="4684716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7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3497088" y="2890836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连接符 13"/>
            <p:cNvCxnSpPr>
              <a:stCxn id="7" idx="4"/>
              <a:endCxn id="8" idx="7"/>
            </p:cNvCxnSpPr>
            <p:nvPr/>
          </p:nvCxnSpPr>
          <p:spPr bwMode="auto">
            <a:xfrm rot="5400000">
              <a:off x="1201188" y="2980574"/>
              <a:ext cx="590552" cy="4110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4"/>
              <a:endCxn id="9" idx="1"/>
            </p:cNvCxnSpPr>
            <p:nvPr/>
          </p:nvCxnSpPr>
          <p:spPr bwMode="auto">
            <a:xfrm rot="16200000" flipH="1">
              <a:off x="1611471" y="2981367"/>
              <a:ext cx="590552" cy="4094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0" idx="4"/>
              <a:endCxn id="11" idx="7"/>
            </p:cNvCxnSpPr>
            <p:nvPr/>
          </p:nvCxnSpPr>
          <p:spPr bwMode="auto">
            <a:xfrm rot="5400000">
              <a:off x="3175623" y="4236291"/>
              <a:ext cx="590552" cy="4110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0" idx="4"/>
              <a:endCxn id="12" idx="1"/>
            </p:cNvCxnSpPr>
            <p:nvPr/>
          </p:nvCxnSpPr>
          <p:spPr bwMode="auto">
            <a:xfrm rot="16200000" flipH="1">
              <a:off x="3585906" y="4237083"/>
              <a:ext cx="590552" cy="4094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3" idx="4"/>
              <a:endCxn id="10" idx="0"/>
            </p:cNvCxnSpPr>
            <p:nvPr/>
          </p:nvCxnSpPr>
          <p:spPr bwMode="auto">
            <a:xfrm rot="5400000">
              <a:off x="3408149" y="3519488"/>
              <a:ext cx="538163" cy="15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>
            <a:stCxn id="12" idx="2"/>
            <a:endCxn id="11" idx="6"/>
          </p:cNvCxnSpPr>
          <p:nvPr/>
        </p:nvCxnSpPr>
        <p:spPr bwMode="auto">
          <a:xfrm flipH="1">
            <a:off x="6727825" y="5761038"/>
            <a:ext cx="71596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861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4295C3B-94DE-4537-A486-A8A16E172AD7}" type="slidenum">
              <a:rPr lang="en-US" altLang="en-US" smtClean="0">
                <a:ea typeface="宋体" pitchFamily="2" charset="-122"/>
              </a:rPr>
              <a:pPr/>
              <a:t>45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邻接压缩表示例</a:t>
            </a:r>
          </a:p>
        </p:txBody>
      </p:sp>
      <p:pic>
        <p:nvPicPr>
          <p:cNvPr id="69635" name="Picture 5" descr="C:\Documents and Settings\Administrator\My Documents\wg\数据结构\lecture\pictures\12\pack5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1931988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4678" name="Picture 6" descr="C:\Documents and Settings\Administrator\My Documents\wg\数据结构\lecture\pictures\12\pack3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371600"/>
            <a:ext cx="45783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7" name="Picture 7" descr="C:\Documents and Settings\Administrator\My Documents\wg\教学\数据结构\lecture\pictures\12\adjmatrix3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2971800"/>
            <a:ext cx="1979613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265A718-C877-43B1-8E29-AFC31FABC43D}" type="slidenum">
              <a:rPr lang="en-US" altLang="en-US" smtClean="0">
                <a:ea typeface="宋体" pitchFamily="2" charset="-122"/>
              </a:rPr>
              <a:pPr/>
              <a:t>46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优化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257800"/>
          </a:xfrm>
        </p:spPr>
        <p:txBody>
          <a:bodyPr/>
          <a:lstStyle/>
          <a:p>
            <a:r>
              <a:rPr lang="zh-CN" altLang="en-US"/>
              <a:t>数组元素的压缩</a:t>
            </a:r>
          </a:p>
          <a:p>
            <a:pPr lvl="1"/>
            <a:r>
              <a:rPr lang="en-US" altLang="zh-CN"/>
              <a:t>h</a:t>
            </a:r>
            <a:r>
              <a:rPr lang="zh-CN" altLang="en-US"/>
              <a:t>：取值范围</a:t>
            </a:r>
            <a:r>
              <a:rPr lang="en-US" altLang="zh-CN"/>
              <a:t>0~2e</a:t>
            </a:r>
            <a:r>
              <a:rPr lang="zh-CN" altLang="en-US"/>
              <a:t>，                    位即可</a:t>
            </a:r>
          </a:p>
          <a:p>
            <a:pPr lvl="1"/>
            <a:r>
              <a:rPr lang="en-US" altLang="zh-CN" i="1"/>
              <a:t>l</a:t>
            </a:r>
            <a:r>
              <a:rPr lang="zh-CN" altLang="en-US"/>
              <a:t>：取值范围</a:t>
            </a:r>
            <a:r>
              <a:rPr lang="en-US" altLang="zh-CN"/>
              <a:t>1~n</a:t>
            </a:r>
            <a:r>
              <a:rPr lang="zh-CN" altLang="en-US"/>
              <a:t>，          位即可</a:t>
            </a:r>
          </a:p>
          <a:p>
            <a:pPr lvl="1"/>
            <a:r>
              <a:rPr lang="zh-CN" altLang="en-US"/>
              <a:t>总空间：</a:t>
            </a:r>
          </a:p>
          <a:p>
            <a:pPr lvl="1"/>
            <a:endParaRPr lang="en-US" altLang="zh-CN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5110163" y="1814513"/>
          <a:ext cx="19050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2" imgW="863280" imgH="228600" progId="Equation.3">
                  <p:embed/>
                </p:oleObj>
              </mc:Choice>
              <mc:Fallback>
                <p:oleObj name="Equation" r:id="rId2" imgW="86328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1814513"/>
                        <a:ext cx="190500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572000" y="2438400"/>
          <a:ext cx="11207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4" imgW="507960" imgH="228600" progId="Equation.3">
                  <p:embed/>
                </p:oleObj>
              </mc:Choice>
              <mc:Fallback>
                <p:oleObj name="Equation" r:id="rId4" imgW="50796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38400"/>
                        <a:ext cx="112077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2057400" y="3505200"/>
          <a:ext cx="67802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6" imgW="3073320" imgH="228600" progId="Equation.3">
                  <p:embed/>
                </p:oleObj>
              </mc:Choice>
              <mc:Fallback>
                <p:oleObj name="Equation" r:id="rId6" imgW="30733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05200"/>
                        <a:ext cx="678021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83C2023-908D-46C8-89CA-C515184B6C3D}" type="slidenum">
              <a:rPr lang="en-US" altLang="en-US" smtClean="0">
                <a:ea typeface="宋体" pitchFamily="2" charset="-122"/>
              </a:rPr>
              <a:pPr/>
              <a:t>47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时间复杂性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257800"/>
          </a:xfrm>
        </p:spPr>
        <p:txBody>
          <a:bodyPr/>
          <a:lstStyle/>
          <a:p>
            <a:r>
              <a:rPr lang="en-US" altLang="zh-CN"/>
              <a:t>e</a:t>
            </a:r>
            <a:r>
              <a:rPr lang="zh-CN" altLang="en-US"/>
              <a:t>远远小于</a:t>
            </a:r>
            <a:r>
              <a:rPr lang="en-US" altLang="zh-CN"/>
              <a:t>n</a:t>
            </a:r>
            <a:r>
              <a:rPr lang="en-US" altLang="zh-CN" baseline="30000"/>
              <a:t>2</a:t>
            </a:r>
            <a:r>
              <a:rPr lang="en-US" altLang="zh-CN">
                <a:sym typeface="Wingdings" pitchFamily="2" charset="2"/>
              </a:rPr>
              <a:t></a:t>
            </a:r>
            <a:r>
              <a:rPr lang="zh-CN" altLang="en-US"/>
              <a:t>空间复杂性远优于邻接矩阵</a:t>
            </a:r>
          </a:p>
          <a:p>
            <a:r>
              <a:rPr lang="zh-CN" altLang="en-US"/>
              <a:t>顶点</a:t>
            </a:r>
            <a:r>
              <a:rPr lang="en-US" altLang="zh-CN"/>
              <a:t>i</a:t>
            </a:r>
            <a:r>
              <a:rPr lang="zh-CN" altLang="en-US"/>
              <a:t>的度</a:t>
            </a:r>
            <a:r>
              <a:rPr lang="en-US" altLang="zh-CN"/>
              <a:t>h[i+1]-h[i]</a:t>
            </a:r>
            <a:r>
              <a:rPr lang="zh-CN" altLang="en-US"/>
              <a:t>，边总数</a:t>
            </a:r>
            <a:r>
              <a:rPr lang="en-US" altLang="zh-CN"/>
              <a:t>h[n+1]/2</a:t>
            </a:r>
            <a:r>
              <a:rPr lang="zh-CN" altLang="en-US"/>
              <a:t>，</a:t>
            </a:r>
            <a:r>
              <a:rPr lang="en-US" altLang="zh-CN">
                <a:latin typeface="Symbol" pitchFamily="18" charset="2"/>
              </a:rPr>
              <a:t>Q</a:t>
            </a:r>
            <a:r>
              <a:rPr lang="en-US" altLang="zh-CN"/>
              <a:t>(1)</a:t>
            </a:r>
          </a:p>
          <a:p>
            <a:r>
              <a:rPr lang="zh-CN" altLang="en-US"/>
              <a:t>增加、删除一条边，</a:t>
            </a:r>
            <a:r>
              <a:rPr lang="en-US" altLang="zh-CN"/>
              <a:t>O(n+e)</a:t>
            </a:r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E40F252-0BBC-4780-AD73-E6F66180517F}" type="slidenum">
              <a:rPr lang="en-US" altLang="en-US" smtClean="0">
                <a:ea typeface="宋体" pitchFamily="2" charset="-122"/>
              </a:rPr>
              <a:pPr/>
              <a:t>48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存储方式</a:t>
            </a:r>
            <a:r>
              <a:rPr lang="en-US" altLang="zh-CN"/>
              <a:t>3</a:t>
            </a:r>
            <a:r>
              <a:rPr lang="zh-CN" altLang="en-US"/>
              <a:t>：邻接链表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邻接压缩表插入、删除复杂</a:t>
            </a:r>
          </a:p>
          <a:p>
            <a:r>
              <a:rPr lang="zh-CN" altLang="en-US"/>
              <a:t>邻接链表（</a:t>
            </a:r>
            <a:r>
              <a:rPr lang="en-US" altLang="zh-CN">
                <a:solidFill>
                  <a:schemeClr val="hlink"/>
                </a:solidFill>
              </a:rPr>
              <a:t>linked-adjacency-list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邻接表（邻接顶点集合）用链表保存</a:t>
            </a:r>
          </a:p>
          <a:p>
            <a:pPr lvl="1"/>
            <a:r>
              <a:rPr lang="en-US" altLang="zh-CN"/>
              <a:t>Chain&lt;int&gt;</a:t>
            </a:r>
            <a:r>
              <a:rPr lang="zh-CN" altLang="en-US"/>
              <a:t>类型的数组</a:t>
            </a:r>
            <a:r>
              <a:rPr lang="en-US" altLang="zh-CN"/>
              <a:t>h</a:t>
            </a:r>
            <a:br>
              <a:rPr lang="en-US" altLang="zh-CN"/>
            </a:br>
            <a:r>
              <a:rPr lang="en-US" altLang="zh-CN"/>
              <a:t>h[i]——</a:t>
            </a:r>
            <a:r>
              <a:rPr lang="zh-CN" altLang="en-US"/>
              <a:t>顶点</a:t>
            </a:r>
            <a:r>
              <a:rPr lang="en-US" altLang="zh-CN"/>
              <a:t>i</a:t>
            </a:r>
            <a:r>
              <a:rPr lang="zh-CN" altLang="en-US"/>
              <a:t>的邻接表</a:t>
            </a:r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375E9EC-C927-4423-8741-E2695E13BFD8}" type="slidenum">
              <a:rPr lang="en-US" altLang="en-US" smtClean="0">
                <a:ea typeface="宋体" pitchFamily="2" charset="-122"/>
              </a:rPr>
              <a:pPr/>
              <a:t>49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CN"/>
          </a:p>
        </p:txBody>
      </p:sp>
      <p:pic>
        <p:nvPicPr>
          <p:cNvPr id="32771" name="Picture 4" descr="C:\Documents and Settings\Administrator\My Documents\wg\数据结构\lecture\pictures\12\stree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7950200" cy="33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930E793-5A17-4701-8479-642CC79C82FC}" type="slidenum">
              <a:rPr lang="en-US" altLang="en-US" smtClean="0">
                <a:ea typeface="宋体" pitchFamily="2" charset="-122"/>
              </a:rPr>
              <a:pPr/>
              <a:t>5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邻接链表示例</a:t>
            </a:r>
          </a:p>
        </p:txBody>
      </p:sp>
      <p:pic>
        <p:nvPicPr>
          <p:cNvPr id="72707" name="Picture 4" descr="C:\Documents and Settings\Administrator\My Documents\wg\数据结构\lecture\pictures\12\spantree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1989138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8" name="Picture 5" descr="C:\Documents and Settings\Administrator\My Documents\wg\数据结构\lecture\pictures\12\linkadj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1438" y="1295400"/>
            <a:ext cx="5110162" cy="280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9" name="Picture 6" descr="C:\Documents and Settings\Administrator\My Documents\wg\教学\数据结构\lecture\pictures\12\adjmatrix1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276600"/>
            <a:ext cx="1684338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1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EBB945-0F96-47E9-B263-97154992203D}" type="slidenum">
              <a:rPr lang="en-US" altLang="en-US" smtClean="0">
                <a:ea typeface="宋体" pitchFamily="2" charset="-122"/>
              </a:rPr>
              <a:pPr/>
              <a:t>50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邻接链表示例（续）</a:t>
            </a:r>
          </a:p>
        </p:txBody>
      </p:sp>
      <p:pic>
        <p:nvPicPr>
          <p:cNvPr id="1457157" name="Picture 5" descr="C:\Documents and Settings\Administrator\My Documents\wg\数据结构\lecture\pictures\12\linkadj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03338"/>
            <a:ext cx="4232275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2" name="Picture 8" descr="C:\Documents and Settings\Administrator\My Documents\wg\教学\数据结构\lecture\pictures\12\adjmatrix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8325" y="1096963"/>
            <a:ext cx="2627313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3733" name="组合 5"/>
          <p:cNvGrpSpPr>
            <a:grpSpLocks/>
          </p:cNvGrpSpPr>
          <p:nvPr/>
        </p:nvGrpSpPr>
        <p:grpSpPr bwMode="auto">
          <a:xfrm>
            <a:off x="4930775" y="3967163"/>
            <a:ext cx="3411538" cy="2511425"/>
            <a:chOff x="983016" y="2532060"/>
            <a:chExt cx="3410820" cy="2511432"/>
          </a:xfrm>
        </p:grpSpPr>
        <p:sp>
          <p:nvSpPr>
            <p:cNvPr id="7" name="椭圆 6"/>
            <p:cNvSpPr/>
            <p:nvPr/>
          </p:nvSpPr>
          <p:spPr bwMode="auto">
            <a:xfrm>
              <a:off x="1522652" y="2532060"/>
              <a:ext cx="360287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983016" y="3428999"/>
              <a:ext cx="360287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2059114" y="3428999"/>
              <a:ext cx="360287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3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3497087" y="3787775"/>
              <a:ext cx="360287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5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2957450" y="4684716"/>
              <a:ext cx="360287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6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4033549" y="4684716"/>
              <a:ext cx="360287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7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3497087" y="2890836"/>
              <a:ext cx="360287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连接符 13"/>
            <p:cNvCxnSpPr>
              <a:stCxn id="7" idx="4"/>
              <a:endCxn id="8" idx="7"/>
            </p:cNvCxnSpPr>
            <p:nvPr/>
          </p:nvCxnSpPr>
          <p:spPr bwMode="auto">
            <a:xfrm rot="5400000">
              <a:off x="1201189" y="2980573"/>
              <a:ext cx="590552" cy="4110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4"/>
              <a:endCxn id="9" idx="1"/>
            </p:cNvCxnSpPr>
            <p:nvPr/>
          </p:nvCxnSpPr>
          <p:spPr bwMode="auto">
            <a:xfrm rot="16200000" flipH="1">
              <a:off x="1611472" y="2981367"/>
              <a:ext cx="590552" cy="4094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0" idx="4"/>
              <a:endCxn id="11" idx="7"/>
            </p:cNvCxnSpPr>
            <p:nvPr/>
          </p:nvCxnSpPr>
          <p:spPr bwMode="auto">
            <a:xfrm rot="5400000">
              <a:off x="3175623" y="4236289"/>
              <a:ext cx="590552" cy="4110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0" idx="4"/>
              <a:endCxn id="12" idx="1"/>
            </p:cNvCxnSpPr>
            <p:nvPr/>
          </p:nvCxnSpPr>
          <p:spPr bwMode="auto">
            <a:xfrm rot="16200000" flipH="1">
              <a:off x="3585906" y="4237082"/>
              <a:ext cx="590552" cy="4094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3" idx="4"/>
              <a:endCxn id="10" idx="0"/>
            </p:cNvCxnSpPr>
            <p:nvPr/>
          </p:nvCxnSpPr>
          <p:spPr bwMode="auto">
            <a:xfrm rot="5400000">
              <a:off x="3408148" y="3519488"/>
              <a:ext cx="538165" cy="158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>
            <a:stCxn id="12" idx="2"/>
            <a:endCxn id="11" idx="6"/>
          </p:cNvCxnSpPr>
          <p:nvPr/>
        </p:nvCxnSpPr>
        <p:spPr bwMode="auto">
          <a:xfrm flipH="1">
            <a:off x="7265988" y="6299200"/>
            <a:ext cx="71596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373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3A06250-5096-4872-8297-ABDCFECA5B40}" type="slidenum">
              <a:rPr lang="en-US" altLang="en-US" smtClean="0">
                <a:ea typeface="宋体" pitchFamily="2" charset="-122"/>
              </a:rPr>
              <a:pPr/>
              <a:t>51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邻接链表示例（续）</a:t>
            </a:r>
          </a:p>
        </p:txBody>
      </p:sp>
      <p:pic>
        <p:nvPicPr>
          <p:cNvPr id="74755" name="Picture 5" descr="C:\Documents and Settings\Administrator\My Documents\wg\数据结构\lecture\pictures\12\pack5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1931988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58182" name="Picture 6" descr="C:\Documents and Settings\Administrator\My Documents\wg\数据结构\lecture\pictures\12\linkadj3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219200"/>
            <a:ext cx="40227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7" name="Picture 7" descr="C:\Documents and Settings\Administrator\My Documents\wg\教学\数据结构\lecture\pictures\12\adjmatrix3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2667000"/>
            <a:ext cx="1979613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23A1F2F-EECA-4075-BAAC-630167F36831}" type="slidenum">
              <a:rPr lang="en-US" altLang="en-US" smtClean="0">
                <a:ea typeface="宋体" pitchFamily="2" charset="-122"/>
              </a:rPr>
              <a:pPr/>
              <a:t>52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复杂性分析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空间复杂性</a:t>
            </a:r>
          </a:p>
          <a:p>
            <a:pPr lvl="1"/>
            <a:r>
              <a:rPr lang="en-US" altLang="zh-CN"/>
              <a:t>2(n+m+1)</a:t>
            </a:r>
            <a:r>
              <a:rPr lang="zh-CN" altLang="en-US"/>
              <a:t>，有向图：</a:t>
            </a:r>
            <a:r>
              <a:rPr lang="en-US" altLang="zh-CN"/>
              <a:t>m=e</a:t>
            </a:r>
            <a:r>
              <a:rPr lang="zh-CN" altLang="en-US"/>
              <a:t>，无向图：</a:t>
            </a:r>
            <a:r>
              <a:rPr lang="en-US" altLang="zh-CN"/>
              <a:t>m=2e</a:t>
            </a:r>
          </a:p>
          <a:p>
            <a:r>
              <a:rPr lang="zh-CN" altLang="en-US"/>
              <a:t>时间复杂性</a:t>
            </a:r>
          </a:p>
          <a:p>
            <a:pPr lvl="1"/>
            <a:r>
              <a:rPr lang="zh-CN" altLang="en-US"/>
              <a:t>插入、删除边高效</a:t>
            </a:r>
          </a:p>
          <a:p>
            <a:pPr lvl="1"/>
            <a:r>
              <a:rPr lang="zh-CN" altLang="en-US"/>
              <a:t>求邻接顶点集合：</a:t>
            </a:r>
            <a:r>
              <a:rPr lang="en-US" altLang="zh-CN">
                <a:latin typeface="Symbol" pitchFamily="18" charset="2"/>
              </a:rPr>
              <a:t>Q</a:t>
            </a:r>
            <a:r>
              <a:rPr lang="en-US" altLang="zh-CN"/>
              <a:t>(n)</a:t>
            </a:r>
          </a:p>
          <a:p>
            <a:pPr lvl="1"/>
            <a:r>
              <a:rPr lang="zh-CN" altLang="en-US"/>
              <a:t>求边的总数：</a:t>
            </a:r>
            <a:r>
              <a:rPr lang="en-US" altLang="zh-CN">
                <a:latin typeface="Symbol" pitchFamily="18" charset="2"/>
              </a:rPr>
              <a:t>Q</a:t>
            </a:r>
            <a:r>
              <a:rPr lang="en-US" altLang="zh-CN"/>
              <a:t>(e)</a:t>
            </a:r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BA3DABE-6459-4BC3-88A8-6FA93979F84F}" type="slidenum">
              <a:rPr lang="en-US" altLang="en-US" smtClean="0">
                <a:ea typeface="宋体" pitchFamily="2" charset="-122"/>
              </a:rPr>
              <a:pPr/>
              <a:t>53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存储方式</a:t>
            </a:r>
            <a:r>
              <a:rPr lang="en-US" altLang="zh-CN"/>
              <a:t>4</a:t>
            </a:r>
            <a:r>
              <a:rPr lang="zh-CN" altLang="en-US"/>
              <a:t>：十字链表</a:t>
            </a:r>
          </a:p>
        </p:txBody>
      </p:sp>
      <p:sp>
        <p:nvSpPr>
          <p:cNvPr id="768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A2EC7C-DEEE-4810-AFE6-F9F8C44C9AD1}" type="slidenum">
              <a:rPr lang="en-US" altLang="en-US" smtClean="0">
                <a:ea typeface="宋体" pitchFamily="2" charset="-122"/>
              </a:rPr>
              <a:pPr/>
              <a:t>54</a:t>
            </a:fld>
            <a:endParaRPr lang="en-US" altLang="en-US">
              <a:ea typeface="宋体" pitchFamily="2" charset="-122"/>
            </a:endParaRPr>
          </a:p>
        </p:txBody>
      </p:sp>
      <p:pic>
        <p:nvPicPr>
          <p:cNvPr id="76805" name="Picture 4" descr="C:\Documents and Settings\Administrator\My Documents\wg\教学\数据结构\lecture\pictures\12\crosslink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1635125"/>
            <a:ext cx="8680450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网络的描述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图描述简单扩充，描述边的耗费</a:t>
            </a:r>
          </a:p>
          <a:p>
            <a:r>
              <a:rPr lang="zh-CN" altLang="en-US"/>
              <a:t>耗费邻接矩阵（</a:t>
            </a:r>
            <a:r>
              <a:rPr lang="en-US" altLang="zh-CN">
                <a:solidFill>
                  <a:schemeClr val="hlink"/>
                </a:solidFill>
              </a:rPr>
              <a:t>cost-adjacency-matrix</a:t>
            </a:r>
            <a:r>
              <a:rPr lang="zh-CN" altLang="en-US"/>
              <a:t>）</a:t>
            </a:r>
            <a:r>
              <a:rPr lang="en-US" altLang="zh-CN"/>
              <a:t>C</a:t>
            </a:r>
          </a:p>
          <a:p>
            <a:pPr lvl="1"/>
            <a:r>
              <a:rPr lang="en-US" altLang="zh-CN"/>
              <a:t>A(i, j)=1</a:t>
            </a:r>
            <a:r>
              <a:rPr lang="zh-CN" altLang="en-US"/>
              <a:t>，</a:t>
            </a:r>
            <a:r>
              <a:rPr lang="en-US" altLang="zh-CN"/>
              <a:t>C(i, j)——</a:t>
            </a:r>
            <a:r>
              <a:rPr lang="zh-CN" altLang="en-US"/>
              <a:t>对应边的耗费（权重）</a:t>
            </a:r>
          </a:p>
          <a:p>
            <a:pPr lvl="1"/>
            <a:r>
              <a:rPr lang="en-US" altLang="zh-CN"/>
              <a:t>A(i, j)=0</a:t>
            </a:r>
            <a:r>
              <a:rPr lang="zh-CN" altLang="en-US"/>
              <a:t>，</a:t>
            </a:r>
            <a:r>
              <a:rPr lang="en-US" altLang="zh-CN"/>
              <a:t>C(i, j)=∞——</a:t>
            </a:r>
            <a:r>
              <a:rPr lang="zh-CN" altLang="en-US"/>
              <a:t>不存在边</a:t>
            </a:r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75A3D6-A857-4C08-93C0-01328F6678F6}" type="slidenum">
              <a:rPr lang="en-US" altLang="en-US" smtClean="0">
                <a:ea typeface="宋体" pitchFamily="2" charset="-122"/>
              </a:rPr>
              <a:pPr/>
              <a:t>55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耗费邻接矩阵例</a:t>
            </a:r>
          </a:p>
        </p:txBody>
      </p:sp>
      <p:pic>
        <p:nvPicPr>
          <p:cNvPr id="78851" name="Picture 4" descr="C:\Documents and Settings\Administrator\My Documents\wg\数据结构\lecture\pictures\12\weight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76400"/>
            <a:ext cx="1989138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2" name="Picture 5" descr="C:\Documents and Settings\Administrator\My Documents\wg\数据结构\lecture\pictures\12\costmatrix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600200"/>
            <a:ext cx="21717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4A21328-92A4-4839-AF73-D255CD414197}" type="slidenum">
              <a:rPr lang="en-US" altLang="en-US" smtClean="0">
                <a:ea typeface="宋体" pitchFamily="2" charset="-122"/>
              </a:rPr>
              <a:pPr/>
              <a:t>56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耗费邻接矩阵例（续）</a:t>
            </a:r>
          </a:p>
        </p:txBody>
      </p:sp>
      <p:pic>
        <p:nvPicPr>
          <p:cNvPr id="79875" name="Picture 4" descr="C:\Documents and Settings\Administrator\My Documents\wg\数据结构\lecture\pictures\12\weight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713" y="2286000"/>
            <a:ext cx="4916487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6" name="Picture 5" descr="C:\Documents and Settings\Administrator\My Documents\wg\数据结构\lecture\pictures\12\costmatrix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3675" y="1905000"/>
            <a:ext cx="35655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522218-9947-41EB-A5FF-1FFFAD106287}" type="slidenum">
              <a:rPr lang="en-US" altLang="en-US" smtClean="0">
                <a:ea typeface="宋体" pitchFamily="2" charset="-122"/>
              </a:rPr>
              <a:pPr/>
              <a:t>57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耗费邻接矩阵例（续）</a:t>
            </a:r>
          </a:p>
        </p:txBody>
      </p:sp>
      <p:pic>
        <p:nvPicPr>
          <p:cNvPr id="80899" name="Picture 5" descr="C:\Documents and Settings\Administrator\My Documents\wg\数据结构\lecture\pictures\12\weight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752600"/>
            <a:ext cx="1931988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0" name="Picture 6" descr="C:\Documents and Settings\Administrator\My Documents\wg\数据结构\lecture\pictures\12\costmatrix3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2209800"/>
            <a:ext cx="2651125" cy="269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6EBD096-554E-4C70-8CB2-E6387623FB4F}" type="slidenum">
              <a:rPr lang="en-US" altLang="en-US" smtClean="0">
                <a:ea typeface="宋体" pitchFamily="2" charset="-122"/>
              </a:rPr>
              <a:pPr/>
              <a:t>58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邻接链表实现</a:t>
            </a:r>
          </a:p>
        </p:txBody>
      </p:sp>
      <p:pic>
        <p:nvPicPr>
          <p:cNvPr id="81923" name="Picture 4" descr="C:\Documents and Settings\Administrator\My Documents\wg\数据结构\lecture\pictures\12\weight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0"/>
            <a:ext cx="1989138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4" name="Picture 5" descr="C:\Documents and Settings\Administrator\My Documents\wg\教学\数据结构\lecture\pictures\12\costlinkadj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981200"/>
            <a:ext cx="5718175" cy="271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C7392A-6F87-4268-8AE8-FDB0C7D06B65}" type="slidenum">
              <a:rPr lang="en-US" altLang="en-US" smtClean="0">
                <a:ea typeface="宋体" pitchFamily="2" charset="-122"/>
              </a:rPr>
              <a:pPr/>
              <a:t>59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B6ADEA8-DBF8-4365-B5C1-0153F059DC04}" type="slidenum">
              <a:rPr lang="en-US" altLang="en-US" smtClean="0">
                <a:ea typeface="宋体" pitchFamily="2" charset="-122"/>
              </a:rPr>
              <a:pPr/>
              <a:t>6</a:t>
            </a:fld>
            <a:endParaRPr lang="en-US" altLang="en-US">
              <a:ea typeface="宋体" pitchFamily="2" charset="-122"/>
            </a:endParaRPr>
          </a:p>
        </p:txBody>
      </p:sp>
      <p:pic>
        <p:nvPicPr>
          <p:cNvPr id="337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" y="428625"/>
            <a:ext cx="80867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82947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7780338" cy="4570412"/>
          </a:xfrm>
        </p:spPr>
        <p:txBody>
          <a:bodyPr/>
          <a:lstStyle/>
          <a:p>
            <a:r>
              <a:rPr lang="zh-CN" altLang="en-US"/>
              <a:t>邻接矩阵适用于稠密图、邻接表适用于稀疏图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需要熟练掌握前三种表示方法</a:t>
            </a:r>
            <a:endParaRPr lang="en-US" altLang="zh-CN"/>
          </a:p>
          <a:p>
            <a:endParaRPr lang="zh-CN" altLang="en-US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0A6FB94-3910-4F23-9ED5-C40A21D668AA}" type="slidenum">
              <a:rPr lang="en-US" altLang="en-US" smtClean="0">
                <a:ea typeface="宋体" pitchFamily="2" charset="-122"/>
              </a:rPr>
              <a:pPr/>
              <a:t>60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图的基本概念</a:t>
            </a:r>
            <a:endParaRPr lang="en-US" altLang="zh-CN"/>
          </a:p>
          <a:p>
            <a:r>
              <a:rPr lang="zh-CN" altLang="en-US"/>
              <a:t>图的存储及基本操作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图的遍历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最小生成树</a:t>
            </a:r>
            <a:endParaRPr lang="en-US" altLang="zh-CN"/>
          </a:p>
          <a:p>
            <a:endParaRPr lang="en-US" altLang="zh-CN"/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A23DF07-DB89-4558-AE9C-AEC32CBEF391}" type="slidenum">
              <a:rPr lang="en-US" altLang="en-US" smtClean="0">
                <a:ea typeface="宋体" pitchFamily="2" charset="-122"/>
              </a:rPr>
              <a:pPr/>
              <a:t>61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图的遍历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8040688" cy="4724400"/>
          </a:xfrm>
        </p:spPr>
        <p:txBody>
          <a:bodyPr/>
          <a:lstStyle/>
          <a:p>
            <a:r>
              <a:rPr lang="zh-CN" altLang="en-US"/>
              <a:t>从一个给定节点开始，访问所有可达节点，且每个顶点仅访问一次</a:t>
            </a:r>
          </a:p>
          <a:p>
            <a:r>
              <a:rPr lang="zh-CN" altLang="en-US">
                <a:solidFill>
                  <a:schemeClr val="accent2"/>
                </a:solidFill>
              </a:rPr>
              <a:t>宽度优先搜索</a:t>
            </a:r>
            <a:r>
              <a:rPr lang="zh-CN" altLang="en-US"/>
              <a:t>（</a:t>
            </a:r>
            <a:r>
              <a:rPr lang="en-US" altLang="zh-CN">
                <a:solidFill>
                  <a:schemeClr val="hlink"/>
                </a:solidFill>
              </a:rPr>
              <a:t>Breadth-First Search</a:t>
            </a:r>
            <a:r>
              <a:rPr lang="en-US" altLang="zh-CN"/>
              <a:t>, </a:t>
            </a:r>
            <a:r>
              <a:rPr lang="en-US" altLang="zh-CN">
                <a:solidFill>
                  <a:schemeClr val="hlink"/>
                </a:solidFill>
              </a:rPr>
              <a:t>BFS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开始顶点</a:t>
            </a:r>
            <a:r>
              <a:rPr lang="en-US" altLang="zh-CN"/>
              <a:t>1</a:t>
            </a:r>
          </a:p>
          <a:p>
            <a:pPr lvl="1"/>
            <a:r>
              <a:rPr lang="en-US" altLang="zh-CN"/>
              <a:t>1</a:t>
            </a:r>
            <a:r>
              <a:rPr lang="zh-CN" altLang="en-US"/>
              <a:t>可达的顶点集合</a:t>
            </a:r>
            <a:r>
              <a:rPr lang="en-US" altLang="zh-CN"/>
              <a:t>{2, 3, 4}</a:t>
            </a:r>
          </a:p>
          <a:p>
            <a:pPr lvl="1"/>
            <a:r>
              <a:rPr lang="en-US" altLang="zh-CN"/>
              <a:t>{2, 3, 4}</a:t>
            </a:r>
            <a:r>
              <a:rPr lang="zh-CN" altLang="en-US"/>
              <a:t>可达的顶点集合</a:t>
            </a:r>
            <a:r>
              <a:rPr lang="en-US" altLang="zh-CN"/>
              <a:t>{5, 6, 7}</a:t>
            </a:r>
          </a:p>
          <a:p>
            <a:pPr lvl="1"/>
            <a:r>
              <a:rPr lang="en-US" altLang="zh-CN"/>
              <a:t>{5, 6, 7}</a:t>
            </a:r>
            <a:r>
              <a:rPr lang="zh-CN" altLang="en-US"/>
              <a:t>可达的顶点集合</a:t>
            </a:r>
            <a:r>
              <a:rPr lang="en-US" altLang="zh-CN"/>
              <a:t>{8, 9}</a:t>
            </a:r>
          </a:p>
          <a:p>
            <a:pPr lvl="1"/>
            <a:endParaRPr lang="en-US" altLang="zh-CN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33E33A-9972-4AB4-8B64-99A43D0D0E4F}" type="slidenum">
              <a:rPr lang="en-US" altLang="en-US" smtClean="0">
                <a:ea typeface="宋体" pitchFamily="2" charset="-122"/>
              </a:rPr>
              <a:pPr/>
              <a:t>62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宽度优先搜索示例</a:t>
            </a:r>
          </a:p>
        </p:txBody>
      </p:sp>
      <p:pic>
        <p:nvPicPr>
          <p:cNvPr id="86019" name="Picture 4" descr="C:\Documents and Settings\Administrator\My Documents\wg\数据结构\lecture\pictures\12\bf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828800"/>
            <a:ext cx="855821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133E400-210A-4D9E-9547-167C57BD2930}" type="slidenum">
              <a:rPr lang="en-US" altLang="en-US" smtClean="0">
                <a:ea typeface="宋体" pitchFamily="2" charset="-122"/>
              </a:rPr>
              <a:pPr/>
              <a:t>63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宽度优先搜索算法伪代码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/ /</a:t>
            </a:r>
            <a:r>
              <a:rPr lang="zh-CN" altLang="en-US" sz="2400"/>
              <a:t>从顶点</a:t>
            </a:r>
            <a:r>
              <a:rPr lang="en-US" altLang="zh-CN" sz="2400" i="1"/>
              <a:t>v </a:t>
            </a:r>
            <a:r>
              <a:rPr lang="zh-CN" altLang="en-US" sz="2400"/>
              <a:t>开始的宽度优先搜索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/>
              <a:t>把顶点</a:t>
            </a:r>
            <a:r>
              <a:rPr lang="en-US" altLang="zh-CN" sz="2400"/>
              <a:t>v</a:t>
            </a:r>
            <a:r>
              <a:rPr lang="zh-CN" altLang="en-US" sz="2400"/>
              <a:t>标记为已到达顶点；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/>
              <a:t>初始化队列</a:t>
            </a:r>
            <a:r>
              <a:rPr lang="en-US" altLang="zh-CN" sz="2400" i="1"/>
              <a:t>Q</a:t>
            </a:r>
            <a:r>
              <a:rPr lang="zh-CN" altLang="en-US" sz="2400"/>
              <a:t>，其中仅包含一个元素</a:t>
            </a:r>
            <a:r>
              <a:rPr lang="en-US" altLang="zh-CN" sz="2400" i="1"/>
              <a:t>v</a:t>
            </a:r>
            <a:r>
              <a:rPr lang="en-US" altLang="zh-CN" sz="2400"/>
              <a:t>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i="1"/>
              <a:t>while </a:t>
            </a:r>
            <a:r>
              <a:rPr lang="en-US" altLang="zh-CN" sz="2400"/>
              <a:t>(</a:t>
            </a:r>
            <a:r>
              <a:rPr lang="en-US" altLang="zh-CN" sz="2400" i="1"/>
              <a:t>Q</a:t>
            </a:r>
            <a:r>
              <a:rPr lang="zh-CN" altLang="en-US" sz="2400"/>
              <a:t>不空</a:t>
            </a:r>
            <a:r>
              <a:rPr lang="en-US" altLang="zh-CN" sz="2400"/>
              <a:t>) {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zh-CN" altLang="en-US" sz="2400"/>
              <a:t>从队列中删除顶点</a:t>
            </a:r>
            <a:r>
              <a:rPr lang="en-US" altLang="zh-CN" sz="2400" i="1"/>
              <a:t>w</a:t>
            </a:r>
            <a:r>
              <a:rPr lang="en-US" altLang="zh-CN" sz="2400"/>
              <a:t>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zh-CN" altLang="en-US" sz="2400"/>
              <a:t>令</a:t>
            </a:r>
            <a:r>
              <a:rPr lang="en-US" altLang="zh-CN" sz="2400" i="1"/>
              <a:t>u </a:t>
            </a:r>
            <a:r>
              <a:rPr lang="zh-CN" altLang="en-US" sz="2400"/>
              <a:t>为邻接于</a:t>
            </a:r>
            <a:r>
              <a:rPr lang="en-US" altLang="zh-CN" sz="2400" i="1"/>
              <a:t>w </a:t>
            </a:r>
            <a:r>
              <a:rPr lang="zh-CN" altLang="en-US" sz="2400"/>
              <a:t>的顶点</a:t>
            </a:r>
            <a:r>
              <a:rPr lang="en-US" altLang="zh-CN" sz="2400"/>
              <a:t>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i="1"/>
              <a:t>	while </a:t>
            </a:r>
            <a:r>
              <a:rPr lang="en-US" altLang="zh-CN" sz="2400"/>
              <a:t>(</a:t>
            </a:r>
            <a:r>
              <a:rPr lang="en-US" altLang="zh-CN" sz="2400" i="1"/>
              <a:t>u</a:t>
            </a:r>
            <a:r>
              <a:rPr lang="en-US" altLang="zh-CN" sz="2400"/>
              <a:t>) {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i="1"/>
              <a:t>		if </a:t>
            </a:r>
            <a:r>
              <a:rPr lang="en-US" altLang="zh-CN" sz="2400"/>
              <a:t>( </a:t>
            </a:r>
            <a:r>
              <a:rPr lang="en-US" altLang="zh-CN" sz="2400" i="1"/>
              <a:t>u </a:t>
            </a:r>
            <a:r>
              <a:rPr lang="zh-CN" altLang="en-US" sz="2400"/>
              <a:t>尚未被标记</a:t>
            </a:r>
            <a:r>
              <a:rPr lang="en-US" altLang="zh-CN" sz="2400"/>
              <a:t>) {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			</a:t>
            </a:r>
            <a:r>
              <a:rPr lang="zh-CN" altLang="en-US" sz="2400"/>
              <a:t>把</a:t>
            </a:r>
            <a:r>
              <a:rPr lang="en-US" altLang="zh-CN" sz="2400" i="1"/>
              <a:t>u </a:t>
            </a:r>
            <a:r>
              <a:rPr lang="zh-CN" altLang="en-US" sz="2400"/>
              <a:t>加入队列；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/>
              <a:t>			把</a:t>
            </a:r>
            <a:r>
              <a:rPr lang="en-US" altLang="zh-CN" sz="2400" i="1"/>
              <a:t>u </a:t>
            </a:r>
            <a:r>
              <a:rPr lang="zh-CN" altLang="en-US" sz="2400"/>
              <a:t>标记为已到达顶点； </a:t>
            </a:r>
            <a:r>
              <a:rPr lang="en-US" altLang="zh-CN" sz="2400"/>
              <a:t>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i="1"/>
              <a:t>		u </a:t>
            </a:r>
            <a:r>
              <a:rPr lang="en-US" altLang="zh-CN" sz="2400"/>
              <a:t>= </a:t>
            </a:r>
            <a:r>
              <a:rPr lang="zh-CN" altLang="en-US" sz="2400"/>
              <a:t>邻接于</a:t>
            </a:r>
            <a:r>
              <a:rPr lang="en-US" altLang="zh-CN" sz="2400" i="1"/>
              <a:t>w </a:t>
            </a:r>
            <a:r>
              <a:rPr lang="zh-CN" altLang="en-US" sz="2400"/>
              <a:t>的下一个顶点；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/>
              <a:t>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85B89A6-1463-4F20-9F3B-DDB59E37A631}" type="slidenum">
              <a:rPr lang="en-US" altLang="en-US" smtClean="0">
                <a:ea typeface="宋体" pitchFamily="2" charset="-122"/>
              </a:rPr>
              <a:pPr/>
              <a:t>64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</a:t>
            </a:r>
            <a:r>
              <a:rPr lang="en-US" altLang="zh-CN"/>
              <a:t>12-1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2"/>
                </a:solidFill>
              </a:rPr>
              <a:t>定理</a:t>
            </a:r>
            <a:r>
              <a:rPr lang="en-US" altLang="zh-CN">
                <a:solidFill>
                  <a:schemeClr val="accent2"/>
                </a:solidFill>
              </a:rPr>
              <a:t>12-1</a:t>
            </a:r>
            <a:r>
              <a:rPr lang="en-US" altLang="zh-CN"/>
              <a:t> </a:t>
            </a:r>
            <a:br>
              <a:rPr lang="en-US" altLang="zh-CN"/>
            </a:br>
            <a:r>
              <a:rPr lang="zh-CN" altLang="en-US"/>
              <a:t>设</a:t>
            </a:r>
            <a:r>
              <a:rPr lang="en-US" altLang="zh-CN" i="1"/>
              <a:t>N</a:t>
            </a:r>
            <a:r>
              <a:rPr lang="zh-CN" altLang="en-US"/>
              <a:t>是一个任意的图、有向图或网络，</a:t>
            </a:r>
            <a:br>
              <a:rPr lang="zh-CN" altLang="en-US"/>
            </a:br>
            <a:r>
              <a:rPr lang="en-US" altLang="zh-CN" i="1"/>
              <a:t>v </a:t>
            </a:r>
            <a:r>
              <a:rPr lang="zh-CN" altLang="en-US"/>
              <a:t>是</a:t>
            </a:r>
            <a:r>
              <a:rPr lang="en-US" altLang="zh-CN" i="1"/>
              <a:t>N </a:t>
            </a:r>
            <a:r>
              <a:rPr lang="zh-CN" altLang="en-US"/>
              <a:t>中的任意顶点</a:t>
            </a:r>
            <a:br>
              <a:rPr lang="zh-CN" altLang="en-US"/>
            </a:br>
            <a:r>
              <a:rPr lang="zh-CN" altLang="en-US"/>
              <a:t>上述伪代码能够标记从</a:t>
            </a:r>
            <a:r>
              <a:rPr lang="en-US" altLang="zh-CN" i="1"/>
              <a:t>v </a:t>
            </a:r>
            <a:r>
              <a:rPr lang="zh-CN" altLang="en-US"/>
              <a:t>出发可以到达的所有顶点（包括顶点</a:t>
            </a:r>
            <a:r>
              <a:rPr lang="en-US" altLang="zh-CN" i="1"/>
              <a:t>v</a:t>
            </a:r>
            <a:r>
              <a:rPr lang="zh-CN" altLang="en-US"/>
              <a:t>）。</a:t>
            </a:r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EBC526B-AD94-4092-9538-E9EA205A68FF}" type="slidenum">
              <a:rPr lang="en-US" altLang="en-US" smtClean="0">
                <a:ea typeface="宋体" pitchFamily="2" charset="-122"/>
              </a:rPr>
              <a:pPr/>
              <a:t>65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复杂性分析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可达顶点都被标记</a:t>
            </a:r>
          </a:p>
          <a:p>
            <a:r>
              <a:rPr lang="zh-CN" altLang="en-US"/>
              <a:t>每个顶点只加入队列一次，也只删除一次</a:t>
            </a:r>
            <a:r>
              <a:rPr lang="en-US" altLang="zh-CN"/>
              <a:t>——</a:t>
            </a:r>
            <a:r>
              <a:rPr lang="zh-CN" altLang="en-US"/>
              <a:t>处理一次</a:t>
            </a:r>
          </a:p>
          <a:p>
            <a:r>
              <a:rPr lang="zh-CN" altLang="en-US"/>
              <a:t>处理顶点</a:t>
            </a:r>
            <a:r>
              <a:rPr lang="en-US" altLang="zh-CN"/>
              <a:t>——</a:t>
            </a:r>
            <a:r>
              <a:rPr lang="zh-CN" altLang="en-US"/>
              <a:t>遍历它所有邻接顶点</a:t>
            </a:r>
          </a:p>
          <a:p>
            <a:r>
              <a:rPr lang="zh-CN" altLang="en-US"/>
              <a:t>邻接矩阵</a:t>
            </a:r>
            <a:r>
              <a:rPr lang="en-US" altLang="zh-CN"/>
              <a:t>——</a:t>
            </a:r>
            <a:r>
              <a:rPr lang="en-US" altLang="zh-CN">
                <a:latin typeface="Symbol" pitchFamily="18" charset="2"/>
              </a:rPr>
              <a:t>Q</a:t>
            </a:r>
            <a:r>
              <a:rPr lang="en-US" altLang="zh-CN"/>
              <a:t>(sn)</a:t>
            </a:r>
          </a:p>
          <a:p>
            <a:r>
              <a:rPr lang="zh-CN" altLang="en-US"/>
              <a:t>邻接链表</a:t>
            </a:r>
            <a:r>
              <a:rPr lang="en-US" altLang="zh-CN"/>
              <a:t>——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4114800" y="4191000"/>
          <a:ext cx="17526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2" imgW="672840" imgH="342720" progId="Equation.3">
                  <p:embed/>
                </p:oleObj>
              </mc:Choice>
              <mc:Fallback>
                <p:oleObj name="Equation" r:id="rId2" imgW="672840" imgH="342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191000"/>
                        <a:ext cx="1752600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9FDDDB-FC2C-435A-9AE0-3EA4A313EE90}" type="slidenum">
              <a:rPr lang="en-US" altLang="en-US" smtClean="0">
                <a:ea typeface="宋体" pitchFamily="2" charset="-122"/>
              </a:rPr>
              <a:pPr/>
              <a:t>66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深度优先搜索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hlink"/>
                </a:solidFill>
              </a:rPr>
              <a:t>Depth-First Search</a:t>
            </a:r>
            <a:r>
              <a:rPr lang="zh-CN" altLang="en-US"/>
              <a:t>，</a:t>
            </a:r>
            <a:r>
              <a:rPr lang="en-US" altLang="zh-CN">
                <a:solidFill>
                  <a:schemeClr val="hlink"/>
                </a:solidFill>
              </a:rPr>
              <a:t>DFS</a:t>
            </a:r>
          </a:p>
          <a:p>
            <a:pPr lvl="1"/>
            <a:r>
              <a:rPr lang="en-US" altLang="zh-CN"/>
              <a:t>v</a:t>
            </a:r>
            <a:r>
              <a:rPr lang="zh-CN" altLang="en-US"/>
              <a:t>为开始顶点，首先标记</a:t>
            </a:r>
            <a:r>
              <a:rPr lang="en-US" altLang="zh-CN"/>
              <a:t>v</a:t>
            </a:r>
          </a:p>
          <a:p>
            <a:pPr lvl="1"/>
            <a:r>
              <a:rPr lang="zh-CN" altLang="en-US"/>
              <a:t>选择一个与</a:t>
            </a:r>
            <a:r>
              <a:rPr lang="en-US" altLang="zh-CN"/>
              <a:t>v</a:t>
            </a:r>
            <a:r>
              <a:rPr lang="zh-CN" altLang="en-US"/>
              <a:t>邻接，且尚未标记的顶点</a:t>
            </a:r>
            <a:r>
              <a:rPr lang="en-US" altLang="zh-CN"/>
              <a:t>u</a:t>
            </a:r>
          </a:p>
          <a:p>
            <a:pPr lvl="1"/>
            <a:r>
              <a:rPr lang="zh-CN" altLang="en-US"/>
              <a:t>像处理</a:t>
            </a:r>
            <a:r>
              <a:rPr lang="en-US" altLang="zh-CN"/>
              <a:t>v</a:t>
            </a:r>
            <a:r>
              <a:rPr lang="zh-CN" altLang="en-US"/>
              <a:t>一样对</a:t>
            </a:r>
            <a:r>
              <a:rPr lang="en-US" altLang="zh-CN"/>
              <a:t>u</a:t>
            </a:r>
            <a:r>
              <a:rPr lang="zh-CN" altLang="en-US"/>
              <a:t>进行处理</a:t>
            </a:r>
            <a:r>
              <a:rPr lang="en-US" altLang="zh-CN"/>
              <a:t>——DFS</a:t>
            </a:r>
            <a:r>
              <a:rPr lang="zh-CN" altLang="en-US"/>
              <a:t>递归调用</a:t>
            </a:r>
          </a:p>
          <a:p>
            <a:pPr lvl="1"/>
            <a:r>
              <a:rPr lang="zh-CN" altLang="en-US"/>
              <a:t>对</a:t>
            </a:r>
            <a:r>
              <a:rPr lang="en-US" altLang="zh-CN"/>
              <a:t>u</a:t>
            </a:r>
            <a:r>
              <a:rPr lang="zh-CN" altLang="en-US"/>
              <a:t>的处理完毕后，选择另一个与</a:t>
            </a:r>
            <a:r>
              <a:rPr lang="en-US" altLang="zh-CN"/>
              <a:t>v</a:t>
            </a:r>
            <a:r>
              <a:rPr lang="zh-CN" altLang="en-US"/>
              <a:t>相邻且未标记的顶点，继续搜索</a:t>
            </a:r>
          </a:p>
          <a:p>
            <a:pPr lvl="1"/>
            <a:r>
              <a:rPr lang="zh-CN" altLang="en-US"/>
              <a:t>若不存在，搜索中止</a:t>
            </a:r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824B355-9F1F-420F-857B-92E86C915B87}" type="slidenum">
              <a:rPr lang="en-US" altLang="en-US" smtClean="0">
                <a:ea typeface="宋体" pitchFamily="2" charset="-122"/>
              </a:rPr>
              <a:pPr/>
              <a:t>67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深度优先搜索例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3733800"/>
            <a:ext cx="7772400" cy="2362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en-US" altLang="zh-CN">
                <a:solidFill>
                  <a:srgbClr val="0000FF"/>
                </a:solidFill>
                <a:sym typeface="Wingdings" pitchFamily="2" charset="2"/>
              </a:rPr>
              <a:t>258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sym typeface="Wingdings" pitchFamily="2" charset="2"/>
              </a:rPr>
              <a:t>  3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sym typeface="Wingdings" pitchFamily="2" charset="2"/>
              </a:rPr>
              <a:t>  46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sym typeface="Wingdings" pitchFamily="2" charset="2"/>
              </a:rPr>
              <a:t>        79</a:t>
            </a:r>
          </a:p>
        </p:txBody>
      </p:sp>
      <p:pic>
        <p:nvPicPr>
          <p:cNvPr id="90116" name="Picture 4" descr="C:\Documents and Settings\Administrator\My Documents\wg\数据结构\lecture\pictures\12\df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371600"/>
            <a:ext cx="486886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B2A58C2-5A71-4E98-A656-E73B6099F6BA}" type="slidenum">
              <a:rPr lang="en-US" altLang="en-US" smtClean="0">
                <a:ea typeface="宋体" pitchFamily="2" charset="-122"/>
              </a:rPr>
              <a:pPr/>
              <a:t>68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生成树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对连通图进行</a:t>
            </a:r>
            <a:r>
              <a:rPr lang="en-US" altLang="zh-CN"/>
              <a:t>BFS</a:t>
            </a:r>
            <a:r>
              <a:rPr lang="zh-CN" altLang="en-US"/>
              <a:t>，所有顶点都被标记</a:t>
            </a:r>
          </a:p>
          <a:p>
            <a:r>
              <a:rPr lang="zh-CN" altLang="en-US"/>
              <a:t>到达一个新的顶点，要通过相应的边</a:t>
            </a:r>
          </a:p>
          <a:p>
            <a:r>
              <a:rPr lang="zh-CN" altLang="en-US"/>
              <a:t>恰好</a:t>
            </a:r>
            <a:r>
              <a:rPr lang="en-US" altLang="zh-CN"/>
              <a:t>n-1</a:t>
            </a:r>
            <a:r>
              <a:rPr lang="zh-CN" altLang="en-US"/>
              <a:t>条边</a:t>
            </a:r>
            <a:r>
              <a:rPr lang="en-US" altLang="zh-CN"/>
              <a:t>——</a:t>
            </a:r>
            <a:r>
              <a:rPr lang="zh-CN" altLang="en-US"/>
              <a:t>连通子图</a:t>
            </a:r>
            <a:r>
              <a:rPr lang="en-US" altLang="zh-CN"/>
              <a:t>——</a:t>
            </a:r>
            <a:r>
              <a:rPr lang="zh-CN" altLang="en-US"/>
              <a:t>生成树</a:t>
            </a:r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F0B4A0D-CFB4-495D-9878-C11090AC5204}" type="slidenum">
              <a:rPr lang="en-US" altLang="en-US" smtClean="0">
                <a:ea typeface="宋体" pitchFamily="2" charset="-122"/>
              </a:rPr>
              <a:pPr/>
              <a:t>69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D1CB48C-7FE4-45E0-BA9F-412804B5FCF7}" type="slidenum">
              <a:rPr lang="en-US" altLang="en-US" smtClean="0">
                <a:ea typeface="宋体" pitchFamily="2" charset="-122"/>
              </a:rPr>
              <a:pPr/>
              <a:t>7</a:t>
            </a:fld>
            <a:endParaRPr lang="en-US" altLang="en-US">
              <a:ea typeface="宋体" pitchFamily="2" charset="-122"/>
            </a:endParaRPr>
          </a:p>
        </p:txBody>
      </p:sp>
      <p:pic>
        <p:nvPicPr>
          <p:cNvPr id="34821" name="Picture 2" descr="http://a3.att.hudong.com/17/09/013000003548821238590934190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863" y="200025"/>
            <a:ext cx="7893050" cy="648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宽度优先搜索构造生成树</a:t>
            </a:r>
          </a:p>
        </p:txBody>
      </p:sp>
      <p:pic>
        <p:nvPicPr>
          <p:cNvPr id="92163" name="Picture 4" descr="C:\Documents and Settings\Administrator\My Documents\wg\数据结构\lecture\pictures\12\bfsspantre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71600"/>
            <a:ext cx="5737225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4" name="Text Box 5"/>
          <p:cNvSpPr txBox="1">
            <a:spLocks noChangeArrowheads="1"/>
          </p:cNvSpPr>
          <p:nvPr/>
        </p:nvSpPr>
        <p:spPr bwMode="ltGray">
          <a:xfrm>
            <a:off x="7239000" y="137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2165" name="Text Box 6"/>
          <p:cNvSpPr txBox="1">
            <a:spLocks noChangeArrowheads="1"/>
          </p:cNvSpPr>
          <p:nvPr/>
        </p:nvSpPr>
        <p:spPr bwMode="ltGray">
          <a:xfrm>
            <a:off x="7086600" y="41148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166" name="Text Box 7"/>
          <p:cNvSpPr txBox="1">
            <a:spLocks noChangeArrowheads="1"/>
          </p:cNvSpPr>
          <p:nvPr/>
        </p:nvSpPr>
        <p:spPr bwMode="ltGray">
          <a:xfrm>
            <a:off x="3505200" y="41910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9216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3472CE-B9EC-4118-B417-061E49ABB270}" type="slidenum">
              <a:rPr lang="en-US" altLang="en-US" smtClean="0">
                <a:ea typeface="宋体" pitchFamily="2" charset="-122"/>
              </a:rPr>
              <a:pPr/>
              <a:t>70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深度优先搜索构造生成树</a:t>
            </a:r>
          </a:p>
        </p:txBody>
      </p:sp>
      <p:pic>
        <p:nvPicPr>
          <p:cNvPr id="93187" name="Picture 4" descr="C:\Documents and Settings\Administrator\My Documents\wg\数据结构\lecture\pictures\12\dfsspantre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371600"/>
            <a:ext cx="588645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8" name="Picture 5" descr="C:\Documents and Settings\Administrator\My Documents\wg\数据结构\lecture\pictures\12\dfsspantree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00200"/>
            <a:ext cx="243522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D676F6-7318-49CA-93AD-5C245B91283C}" type="slidenum">
              <a:rPr lang="en-US" altLang="en-US" smtClean="0">
                <a:ea typeface="宋体" pitchFamily="2" charset="-122"/>
              </a:rPr>
              <a:pPr/>
              <a:t>71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942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图的基本概念</a:t>
            </a:r>
            <a:endParaRPr lang="en-US" altLang="zh-CN"/>
          </a:p>
          <a:p>
            <a:r>
              <a:rPr lang="zh-CN" altLang="en-US"/>
              <a:t>图的存储及基本操作</a:t>
            </a:r>
            <a:endParaRPr lang="en-US" altLang="zh-CN"/>
          </a:p>
          <a:p>
            <a:r>
              <a:rPr lang="zh-CN" altLang="en-US"/>
              <a:t>图的遍历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最小生成树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43F3375-89C4-4521-B58C-A70FEAEC8459}" type="slidenum">
              <a:rPr lang="en-US" altLang="en-US" smtClean="0">
                <a:ea typeface="宋体" pitchFamily="2" charset="-122"/>
              </a:rPr>
              <a:pPr/>
              <a:t>72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最小耗费生成树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/>
              <a:t>问题关键：如何选择生成树的</a:t>
            </a:r>
            <a:r>
              <a:rPr lang="en-US" altLang="zh-CN"/>
              <a:t>n-1</a:t>
            </a:r>
            <a:r>
              <a:rPr lang="zh-CN" altLang="en-US"/>
              <a:t>条边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CN"/>
              <a:t>Kruskal</a:t>
            </a:r>
          </a:p>
          <a:p>
            <a:pPr marL="990600" lvl="1" indent="-533400"/>
            <a:r>
              <a:rPr lang="zh-CN" altLang="en-US"/>
              <a:t>每个步骤选择一条边加入生成树</a:t>
            </a:r>
          </a:p>
          <a:p>
            <a:pPr marL="990600" lvl="1" indent="-533400"/>
            <a:r>
              <a:rPr lang="zh-CN" altLang="en-US"/>
              <a:t>贪心准则：不会产生环路，且耗费最小</a:t>
            </a:r>
          </a:p>
          <a:p>
            <a:pPr marL="990600" lvl="1" indent="-533400"/>
            <a:r>
              <a:rPr lang="zh-CN" altLang="en-US"/>
              <a:t>可按耗费递增顺序考察每条边</a:t>
            </a:r>
          </a:p>
          <a:p>
            <a:pPr marL="1371600" lvl="2" indent="-457200"/>
            <a:r>
              <a:rPr lang="zh-CN" altLang="en-US"/>
              <a:t>若产生环路，丢弃</a:t>
            </a:r>
          </a:p>
          <a:p>
            <a:pPr marL="1371600" lvl="2" indent="-457200"/>
            <a:r>
              <a:rPr lang="zh-CN" altLang="en-US"/>
              <a:t>否则，加入</a:t>
            </a:r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CC25FF-AFFC-49C2-8183-6613C75DA10D}" type="slidenum">
              <a:rPr lang="en-US" altLang="en-US" smtClean="0">
                <a:ea typeface="宋体" pitchFamily="2" charset="-122"/>
              </a:rPr>
              <a:pPr/>
              <a:t>73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</a:p>
        </p:txBody>
      </p:sp>
      <p:pic>
        <p:nvPicPr>
          <p:cNvPr id="96259" name="Picture 4" descr="kruskal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8069263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54418D-446C-4DFD-8FD9-9DCE814F9B47}" type="slidenum">
              <a:rPr lang="en-US" altLang="en-US" smtClean="0">
                <a:ea typeface="宋体" pitchFamily="2" charset="-122"/>
              </a:rPr>
              <a:pPr/>
              <a:t>74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例（续）</a:t>
            </a:r>
          </a:p>
        </p:txBody>
      </p:sp>
      <p:pic>
        <p:nvPicPr>
          <p:cNvPr id="97283" name="Picture 4" descr="kruskal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8069263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A335E6-53C9-44EB-BD0D-7487092A00EE}" type="slidenum">
              <a:rPr lang="en-US" altLang="en-US" smtClean="0">
                <a:ea typeface="宋体" pitchFamily="2" charset="-122"/>
              </a:rPr>
              <a:pPr/>
              <a:t>75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例（续）</a:t>
            </a:r>
          </a:p>
        </p:txBody>
      </p:sp>
      <p:pic>
        <p:nvPicPr>
          <p:cNvPr id="98307" name="Picture 5" descr="kruskal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371600"/>
            <a:ext cx="2141538" cy="405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30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22F474-3BAF-44CE-97B3-D1BEAB019F7E}" type="slidenum">
              <a:rPr lang="en-US" altLang="en-US" smtClean="0">
                <a:ea typeface="宋体" pitchFamily="2" charset="-122"/>
              </a:rPr>
              <a:pPr/>
              <a:t>76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伪代码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/ /</a:t>
            </a:r>
            <a:r>
              <a:rPr lang="zh-CN" altLang="en-US" sz="2000"/>
              <a:t>在一个具有</a:t>
            </a:r>
            <a:r>
              <a:rPr lang="en-US" altLang="zh-CN" sz="2000" i="1"/>
              <a:t>n </a:t>
            </a:r>
            <a:r>
              <a:rPr lang="zh-CN" altLang="en-US" sz="2000"/>
              <a:t>个顶点的网络中找到一棵最小生成树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/>
              <a:t>令</a:t>
            </a:r>
            <a:r>
              <a:rPr lang="en-US" altLang="zh-CN" sz="2000" i="1"/>
              <a:t>T</a:t>
            </a:r>
            <a:r>
              <a:rPr lang="zh-CN" altLang="en-US" sz="2000"/>
              <a:t>为所选边的集合，初始化</a:t>
            </a:r>
            <a:r>
              <a:rPr lang="en-US" altLang="zh-CN" sz="2000" i="1"/>
              <a:t>T</a:t>
            </a:r>
            <a:r>
              <a:rPr lang="en-US" altLang="zh-CN" sz="2000"/>
              <a:t>=</a:t>
            </a:r>
            <a:r>
              <a:rPr lang="en-US" altLang="zh-CN" sz="2000">
                <a:latin typeface="宋体" pitchFamily="2" charset="-122"/>
              </a:rPr>
              <a:t>Φ</a:t>
            </a:r>
            <a:endParaRPr lang="en-US" altLang="zh-CN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/>
              <a:t>令</a:t>
            </a:r>
            <a:r>
              <a:rPr lang="en-US" altLang="zh-CN" sz="2000"/>
              <a:t>E</a:t>
            </a:r>
            <a:r>
              <a:rPr lang="zh-CN" altLang="en-US" sz="2000"/>
              <a:t>为网络中边的集合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/>
              <a:t>while </a:t>
            </a:r>
            <a:r>
              <a:rPr lang="en-US" altLang="zh-CN" sz="2000"/>
              <a:t>(</a:t>
            </a:r>
            <a:r>
              <a:rPr lang="en-US" altLang="zh-CN" sz="2000" i="1"/>
              <a:t>E</a:t>
            </a:r>
            <a:r>
              <a:rPr lang="en-US" altLang="zh-CN" sz="2000"/>
              <a:t>≠</a:t>
            </a:r>
            <a:r>
              <a:rPr lang="en-US" altLang="zh-CN" sz="2000">
                <a:latin typeface="宋体" pitchFamily="2" charset="-122"/>
              </a:rPr>
              <a:t>Φ</a:t>
            </a:r>
            <a:r>
              <a:rPr lang="en-US" altLang="zh-CN" sz="2000"/>
              <a:t>) &amp;&amp; (|</a:t>
            </a:r>
            <a:r>
              <a:rPr lang="en-US" altLang="zh-CN" sz="2000" i="1"/>
              <a:t>T</a:t>
            </a:r>
            <a:r>
              <a:rPr lang="en-US" altLang="zh-CN" sz="2000"/>
              <a:t>|≠</a:t>
            </a:r>
            <a:r>
              <a:rPr lang="en-US" altLang="zh-CN" sz="2000" i="1"/>
              <a:t>n</a:t>
            </a:r>
            <a:r>
              <a:rPr lang="en-US" altLang="zh-CN" sz="2000"/>
              <a:t>-1)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/>
              <a:t>令</a:t>
            </a:r>
            <a:r>
              <a:rPr lang="en-US" altLang="zh-CN" sz="2000"/>
              <a:t>(</a:t>
            </a:r>
            <a:r>
              <a:rPr lang="en-US" altLang="zh-CN" sz="2000" i="1"/>
              <a:t>u</a:t>
            </a:r>
            <a:r>
              <a:rPr lang="en-US" altLang="zh-CN" sz="2000"/>
              <a:t>,</a:t>
            </a:r>
            <a:r>
              <a:rPr lang="en-US" altLang="zh-CN" sz="2000" i="1"/>
              <a:t>v</a:t>
            </a:r>
            <a:r>
              <a:rPr lang="en-US" altLang="zh-CN" sz="2000"/>
              <a:t>)</a:t>
            </a:r>
            <a:r>
              <a:rPr lang="zh-CN" altLang="en-US" sz="2000"/>
              <a:t>为</a:t>
            </a:r>
            <a:r>
              <a:rPr lang="en-US" altLang="zh-CN" sz="2000" i="1"/>
              <a:t>E</a:t>
            </a:r>
            <a:r>
              <a:rPr lang="zh-CN" altLang="en-US" sz="2000"/>
              <a:t>中代价最小的边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/>
              <a:t>E</a:t>
            </a:r>
            <a:r>
              <a:rPr lang="en-US" altLang="zh-CN" sz="2000"/>
              <a:t>=</a:t>
            </a:r>
            <a:r>
              <a:rPr lang="en-US" altLang="zh-CN" sz="2000" i="1"/>
              <a:t>E</a:t>
            </a:r>
            <a:r>
              <a:rPr lang="en-US" altLang="zh-CN" sz="2000"/>
              <a:t>-{ (</a:t>
            </a:r>
            <a:r>
              <a:rPr lang="en-US" altLang="zh-CN" sz="2000" i="1"/>
              <a:t>u</a:t>
            </a:r>
            <a:r>
              <a:rPr lang="en-US" altLang="zh-CN" sz="2000"/>
              <a:t>,</a:t>
            </a:r>
            <a:r>
              <a:rPr lang="en-US" altLang="zh-CN" sz="2000" i="1"/>
              <a:t>v</a:t>
            </a:r>
            <a:r>
              <a:rPr lang="en-US" altLang="zh-CN" sz="2000"/>
              <a:t>) } / /</a:t>
            </a:r>
            <a:r>
              <a:rPr lang="zh-CN" altLang="en-US" sz="2000"/>
              <a:t>从</a:t>
            </a:r>
            <a:r>
              <a:rPr lang="en-US" altLang="zh-CN" sz="2000" i="1"/>
              <a:t>E</a:t>
            </a:r>
            <a:r>
              <a:rPr lang="zh-CN" altLang="en-US" sz="2000"/>
              <a:t>中删除边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/>
              <a:t>if </a:t>
            </a:r>
            <a:r>
              <a:rPr lang="en-US" altLang="zh-CN" sz="2000"/>
              <a:t>((</a:t>
            </a:r>
            <a:r>
              <a:rPr lang="en-US" altLang="zh-CN" sz="2000" i="1"/>
              <a:t>u</a:t>
            </a:r>
            <a:r>
              <a:rPr lang="en-US" altLang="zh-CN" sz="2000"/>
              <a:t>,</a:t>
            </a:r>
            <a:r>
              <a:rPr lang="en-US" altLang="zh-CN" sz="2000" i="1"/>
              <a:t>v</a:t>
            </a:r>
            <a:r>
              <a:rPr lang="en-US" altLang="zh-CN" sz="2000"/>
              <a:t>)</a:t>
            </a:r>
            <a:r>
              <a:rPr lang="zh-CN" altLang="en-US" sz="2000"/>
              <a:t>加入</a:t>
            </a:r>
            <a:r>
              <a:rPr lang="en-US" altLang="zh-CN" sz="2000" i="1"/>
              <a:t>T</a:t>
            </a:r>
            <a:r>
              <a:rPr lang="zh-CN" altLang="en-US" sz="2000"/>
              <a:t>中不会产生环路</a:t>
            </a:r>
            <a:r>
              <a:rPr lang="en-US" altLang="zh-CN" sz="2000"/>
              <a:t>) </a:t>
            </a:r>
            <a:r>
              <a:rPr lang="zh-CN" altLang="en-US" sz="2000"/>
              <a:t>将</a:t>
            </a:r>
            <a:r>
              <a:rPr lang="en-US" altLang="zh-CN" sz="2000"/>
              <a:t>(</a:t>
            </a:r>
            <a:r>
              <a:rPr lang="en-US" altLang="zh-CN" sz="2000" i="1"/>
              <a:t>u</a:t>
            </a:r>
            <a:r>
              <a:rPr lang="en-US" altLang="zh-CN" sz="2000"/>
              <a:t>,</a:t>
            </a:r>
            <a:r>
              <a:rPr lang="en-US" altLang="zh-CN" sz="2000" i="1"/>
              <a:t>v</a:t>
            </a:r>
            <a:r>
              <a:rPr lang="en-US" altLang="zh-CN" sz="2000"/>
              <a:t>)</a:t>
            </a:r>
            <a:r>
              <a:rPr lang="zh-CN" altLang="en-US" sz="2000"/>
              <a:t>加入</a:t>
            </a:r>
            <a:r>
              <a:rPr lang="en-US" altLang="zh-CN" sz="2000" i="1"/>
              <a:t>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/>
              <a:t>i f </a:t>
            </a:r>
            <a:r>
              <a:rPr lang="en-US" altLang="zh-CN" sz="2000"/>
              <a:t>(|</a:t>
            </a:r>
            <a:r>
              <a:rPr lang="en-US" altLang="zh-CN" sz="2000" i="1"/>
              <a:t>T</a:t>
            </a:r>
            <a:r>
              <a:rPr lang="en-US" altLang="zh-CN" sz="2000"/>
              <a:t>| == </a:t>
            </a:r>
            <a:r>
              <a:rPr lang="en-US" altLang="zh-CN" sz="2000" i="1"/>
              <a:t>n</a:t>
            </a:r>
            <a:r>
              <a:rPr lang="en-US" altLang="zh-CN" sz="2000"/>
              <a:t>-1) </a:t>
            </a:r>
            <a:r>
              <a:rPr lang="en-US" altLang="zh-CN" sz="2000" i="1"/>
              <a:t>T</a:t>
            </a:r>
            <a:r>
              <a:rPr lang="zh-CN" altLang="en-US" sz="2000"/>
              <a:t>是最小耗费生成树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/>
              <a:t>else </a:t>
            </a:r>
            <a:r>
              <a:rPr lang="zh-CN" altLang="en-US" sz="2000"/>
              <a:t>网络不是连通的，不能找到生成树</a:t>
            </a:r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D7A114-53B8-4EDB-ABBF-F751BBE5847B}" type="slidenum">
              <a:rPr lang="en-US" altLang="en-US" smtClean="0">
                <a:ea typeface="宋体" pitchFamily="2" charset="-122"/>
              </a:rPr>
              <a:pPr/>
              <a:t>77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altLang="zh-CN"/>
              <a:t>Prim</a:t>
            </a:r>
            <a:r>
              <a:rPr lang="zh-CN" altLang="en-US"/>
              <a:t>算法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贪心准则</a:t>
            </a:r>
          </a:p>
          <a:p>
            <a:pPr lvl="1"/>
            <a:r>
              <a:rPr lang="zh-CN" altLang="en-US"/>
              <a:t>加入后仍形成树，且耗费最小</a:t>
            </a:r>
          </a:p>
          <a:p>
            <a:pPr lvl="1"/>
            <a:r>
              <a:rPr lang="zh-CN" altLang="en-US"/>
              <a:t>始终保持树的结构</a:t>
            </a:r>
            <a:r>
              <a:rPr lang="en-US" altLang="zh-CN"/>
              <a:t>——Kruskal</a:t>
            </a:r>
            <a:r>
              <a:rPr lang="zh-CN" altLang="en-US"/>
              <a:t>算法是森林</a:t>
            </a:r>
          </a:p>
          <a:p>
            <a:r>
              <a:rPr lang="zh-CN" altLang="en-US"/>
              <a:t>算法过程</a:t>
            </a:r>
          </a:p>
          <a:p>
            <a:pPr lvl="1"/>
            <a:r>
              <a:rPr lang="zh-CN" altLang="en-US"/>
              <a:t>从单一顶点的树</a:t>
            </a:r>
            <a:r>
              <a:rPr lang="en-US" altLang="zh-CN"/>
              <a:t>T</a:t>
            </a:r>
            <a:r>
              <a:rPr lang="zh-CN" altLang="en-US"/>
              <a:t>开始</a:t>
            </a:r>
          </a:p>
          <a:p>
            <a:pPr lvl="1"/>
            <a:r>
              <a:rPr lang="zh-CN" altLang="en-US"/>
              <a:t>不断加入耗费最小的边</a:t>
            </a:r>
            <a:r>
              <a:rPr lang="en-US" altLang="zh-CN"/>
              <a:t>(u, v)</a:t>
            </a:r>
            <a:r>
              <a:rPr lang="zh-CN" altLang="en-US"/>
              <a:t>，使</a:t>
            </a:r>
            <a:r>
              <a:rPr lang="en-US" altLang="zh-CN"/>
              <a:t>T</a:t>
            </a:r>
            <a:r>
              <a:rPr lang="en-US" altLang="zh-CN">
                <a:latin typeface="宋体" pitchFamily="2" charset="-122"/>
              </a:rPr>
              <a:t>∪</a:t>
            </a:r>
            <a:r>
              <a:rPr lang="en-US" altLang="zh-CN"/>
              <a:t>{(u, v)}</a:t>
            </a:r>
            <a:r>
              <a:rPr lang="zh-CN" altLang="en-US"/>
              <a:t>仍为树</a:t>
            </a:r>
            <a:r>
              <a:rPr lang="en-US" altLang="zh-CN"/>
              <a:t>——u</a:t>
            </a:r>
            <a:r>
              <a:rPr lang="zh-CN" altLang="en-US"/>
              <a:t>、</a:t>
            </a:r>
            <a:r>
              <a:rPr lang="en-US" altLang="zh-CN"/>
              <a:t>v</a:t>
            </a:r>
            <a:r>
              <a:rPr lang="zh-CN" altLang="en-US"/>
              <a:t>中必然有一个已经在</a:t>
            </a:r>
            <a:r>
              <a:rPr lang="en-US" altLang="zh-CN"/>
              <a:t>T</a:t>
            </a:r>
            <a:r>
              <a:rPr lang="zh-CN" altLang="en-US"/>
              <a:t>中，另一个不在</a:t>
            </a:r>
            <a:r>
              <a:rPr lang="en-US" altLang="zh-CN"/>
              <a:t>T</a:t>
            </a:r>
            <a:r>
              <a:rPr lang="zh-CN" altLang="en-US"/>
              <a:t>中</a:t>
            </a:r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E19BCC-9462-4ECC-919C-7374BC5C12DF}" type="slidenum">
              <a:rPr lang="en-US" altLang="en-US" smtClean="0">
                <a:ea typeface="宋体" pitchFamily="2" charset="-122"/>
              </a:rPr>
              <a:pPr/>
              <a:t>78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Prim</a:t>
            </a:r>
            <a:r>
              <a:rPr lang="zh-CN" altLang="en-US"/>
              <a:t>算法伪代码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//</a:t>
            </a:r>
            <a:r>
              <a:rPr lang="zh-CN" altLang="en-US" sz="2000"/>
              <a:t>假设网络中至少具有一个顶点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/>
              <a:t>设</a:t>
            </a:r>
            <a:r>
              <a:rPr lang="en-US" altLang="zh-CN" sz="2000" i="1"/>
              <a:t>T</a:t>
            </a:r>
            <a:r>
              <a:rPr lang="zh-CN" altLang="en-US" sz="2000"/>
              <a:t>为所选择的边的集合，初始化</a:t>
            </a:r>
            <a:r>
              <a:rPr lang="en-US" altLang="zh-CN" sz="2000" i="1"/>
              <a:t>T</a:t>
            </a:r>
            <a:r>
              <a:rPr lang="en-US" altLang="zh-CN" sz="2000"/>
              <a:t>=</a:t>
            </a:r>
            <a:r>
              <a:rPr lang="en-US" altLang="zh-CN" sz="2000">
                <a:latin typeface="宋体" pitchFamily="2" charset="-122"/>
              </a:rPr>
              <a:t>Φ</a:t>
            </a:r>
            <a:endParaRPr lang="en-US" altLang="zh-CN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/>
              <a:t>设</a:t>
            </a:r>
            <a:r>
              <a:rPr lang="en-US" altLang="zh-CN" sz="2000" i="1"/>
              <a:t>TV</a:t>
            </a:r>
            <a:r>
              <a:rPr lang="zh-CN" altLang="en-US" sz="2000"/>
              <a:t>为已在树中的顶点的集合，置</a:t>
            </a:r>
            <a:r>
              <a:rPr lang="en-US" altLang="zh-CN" sz="2000" i="1"/>
              <a:t>TV</a:t>
            </a:r>
            <a:r>
              <a:rPr lang="en-US" altLang="zh-CN" sz="2000"/>
              <a:t>={1}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/>
              <a:t>令</a:t>
            </a:r>
            <a:r>
              <a:rPr lang="en-US" altLang="zh-CN" sz="2000" i="1"/>
              <a:t>E</a:t>
            </a:r>
            <a:r>
              <a:rPr lang="zh-CN" altLang="en-US" sz="2000"/>
              <a:t>为网络中边的集合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/>
              <a:t>while </a:t>
            </a:r>
            <a:r>
              <a:rPr lang="en-US" altLang="zh-CN" sz="2000"/>
              <a:t>(</a:t>
            </a:r>
            <a:r>
              <a:rPr lang="en-US" altLang="zh-CN" sz="2000" i="1"/>
              <a:t>E</a:t>
            </a:r>
            <a:r>
              <a:rPr lang="en-US" altLang="zh-CN" sz="2000"/>
              <a:t>&lt;&gt;</a:t>
            </a:r>
            <a:r>
              <a:rPr lang="en-US" altLang="zh-CN" sz="2000">
                <a:latin typeface="宋体" pitchFamily="2" charset="-122"/>
              </a:rPr>
              <a:t>Φ</a:t>
            </a:r>
            <a:r>
              <a:rPr lang="en-US" altLang="zh-CN" sz="2000"/>
              <a:t>) &amp;&amp; (|</a:t>
            </a:r>
            <a:r>
              <a:rPr lang="en-US" altLang="zh-CN" sz="2000" i="1"/>
              <a:t>T</a:t>
            </a:r>
            <a:r>
              <a:rPr lang="en-US" altLang="zh-CN" sz="2000"/>
              <a:t>|&lt;&gt;</a:t>
            </a:r>
            <a:r>
              <a:rPr lang="en-US" altLang="zh-CN" sz="2000" i="1"/>
              <a:t>n</a:t>
            </a:r>
            <a:r>
              <a:rPr lang="en-US" altLang="zh-CN" sz="2000"/>
              <a:t>-1)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	</a:t>
            </a:r>
            <a:r>
              <a:rPr lang="zh-CN" altLang="en-US" sz="2000"/>
              <a:t>令</a:t>
            </a:r>
            <a:r>
              <a:rPr lang="en-US" altLang="zh-CN" sz="2000"/>
              <a:t>(</a:t>
            </a:r>
            <a:r>
              <a:rPr lang="en-US" altLang="zh-CN" sz="2000" i="1"/>
              <a:t>u,v</a:t>
            </a:r>
            <a:r>
              <a:rPr lang="en-US" altLang="zh-CN" sz="2000"/>
              <a:t>)</a:t>
            </a:r>
            <a:r>
              <a:rPr lang="zh-CN" altLang="en-US" sz="2000"/>
              <a:t>为最小代价边，其中</a:t>
            </a:r>
            <a:r>
              <a:rPr lang="en-US" altLang="zh-CN" sz="2000" i="1"/>
              <a:t>u</a:t>
            </a:r>
            <a:r>
              <a:rPr lang="en-US" altLang="zh-CN" sz="2000">
                <a:latin typeface="宋体" pitchFamily="2" charset="-122"/>
              </a:rPr>
              <a:t>∈</a:t>
            </a:r>
            <a:r>
              <a:rPr lang="en-US" altLang="zh-CN" sz="2000" i="1"/>
              <a:t>TV</a:t>
            </a:r>
            <a:r>
              <a:rPr lang="en-US" altLang="zh-CN" sz="2000"/>
              <a:t>,</a:t>
            </a:r>
            <a:r>
              <a:rPr lang="en-US" altLang="zh-CN" sz="2000" i="1"/>
              <a:t>v</a:t>
            </a:r>
            <a:r>
              <a:rPr lang="en-US" altLang="zh-CN" sz="2000">
                <a:latin typeface="宋体" pitchFamily="2" charset="-122"/>
              </a:rPr>
              <a:t>∈</a:t>
            </a:r>
            <a:r>
              <a:rPr lang="en-US" altLang="zh-CN" sz="2000" i="1"/>
              <a:t>TV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/>
              <a:t>	if </a:t>
            </a:r>
            <a:r>
              <a:rPr lang="en-US" altLang="zh-CN" sz="2000"/>
              <a:t>(</a:t>
            </a:r>
            <a:r>
              <a:rPr lang="zh-CN" altLang="en-US" sz="2000"/>
              <a:t>没有这种边</a:t>
            </a:r>
            <a:r>
              <a:rPr lang="en-US" altLang="zh-CN" sz="2000"/>
              <a:t>) </a:t>
            </a:r>
            <a:r>
              <a:rPr lang="en-US" altLang="zh-CN" sz="2000" i="1"/>
              <a:t>break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/>
              <a:t>	E</a:t>
            </a:r>
            <a:r>
              <a:rPr lang="en-US" altLang="zh-CN" sz="2000"/>
              <a:t>=</a:t>
            </a:r>
            <a:r>
              <a:rPr lang="en-US" altLang="zh-CN" sz="2000" i="1"/>
              <a:t>E</a:t>
            </a:r>
            <a:r>
              <a:rPr lang="en-US" altLang="zh-CN" sz="2000"/>
              <a:t>-{(</a:t>
            </a:r>
            <a:r>
              <a:rPr lang="en-US" altLang="zh-CN" sz="2000" i="1"/>
              <a:t>u</a:t>
            </a:r>
            <a:r>
              <a:rPr lang="en-US" altLang="zh-CN" sz="2000"/>
              <a:t>,</a:t>
            </a:r>
            <a:r>
              <a:rPr lang="en-US" altLang="zh-CN" sz="2000" i="1"/>
              <a:t>v</a:t>
            </a:r>
            <a:r>
              <a:rPr lang="en-US" altLang="zh-CN" sz="2000"/>
              <a:t>)}//</a:t>
            </a:r>
            <a:r>
              <a:rPr lang="zh-CN" altLang="en-US" sz="2000"/>
              <a:t>从</a:t>
            </a:r>
            <a:r>
              <a:rPr lang="en-US" altLang="zh-CN" sz="2000" i="1"/>
              <a:t>E</a:t>
            </a:r>
            <a:r>
              <a:rPr lang="zh-CN" altLang="en-US" sz="2000"/>
              <a:t>中删除此边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/>
              <a:t>	在</a:t>
            </a:r>
            <a:r>
              <a:rPr lang="en-US" altLang="zh-CN" sz="2000" i="1"/>
              <a:t>T</a:t>
            </a:r>
            <a:r>
              <a:rPr lang="zh-CN" altLang="en-US" sz="2000"/>
              <a:t>中加入边</a:t>
            </a:r>
            <a:r>
              <a:rPr lang="en-US" altLang="zh-CN" sz="2000"/>
              <a:t>(</a:t>
            </a:r>
            <a:r>
              <a:rPr lang="en-US" altLang="zh-CN" sz="2000" i="1"/>
              <a:t>u,v</a:t>
            </a:r>
            <a:r>
              <a:rPr lang="en-US" altLang="zh-CN" sz="200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/>
              <a:t>if </a:t>
            </a:r>
            <a:r>
              <a:rPr lang="en-US" altLang="zh-CN" sz="2000"/>
              <a:t>(|</a:t>
            </a:r>
            <a:r>
              <a:rPr lang="en-US" altLang="zh-CN" sz="2000" i="1"/>
              <a:t>T</a:t>
            </a:r>
            <a:r>
              <a:rPr lang="en-US" altLang="zh-CN" sz="2000"/>
              <a:t>|==</a:t>
            </a:r>
            <a:r>
              <a:rPr lang="en-US" altLang="zh-CN" sz="2000" i="1"/>
              <a:t>n</a:t>
            </a:r>
            <a:r>
              <a:rPr lang="en-US" altLang="zh-CN" sz="2000"/>
              <a:t>-1) </a:t>
            </a:r>
            <a:r>
              <a:rPr lang="en-US" altLang="zh-CN" sz="2000" i="1"/>
              <a:t>T</a:t>
            </a:r>
            <a:r>
              <a:rPr lang="zh-CN" altLang="en-US" sz="2000"/>
              <a:t>是一棵最小生成树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/>
              <a:t>else </a:t>
            </a:r>
            <a:r>
              <a:rPr lang="zh-CN" altLang="en-US" sz="2000"/>
              <a:t>网络是不连通的，没有最小生成树</a:t>
            </a:r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30BABA-4DFF-4E07-9B10-A06E345DB5E5}" type="slidenum">
              <a:rPr lang="en-US" altLang="en-US" smtClean="0">
                <a:ea typeface="宋体" pitchFamily="2" charset="-122"/>
              </a:rPr>
              <a:pPr/>
              <a:t>79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基本概念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000"/>
              <a:t>(1)</a:t>
            </a:r>
            <a:r>
              <a:rPr lang="zh-CN" altLang="en-US" sz="2000"/>
              <a:t>顶点    </a:t>
            </a:r>
            <a:r>
              <a:rPr lang="en-US" altLang="zh-CN" sz="2000"/>
              <a:t>(2)</a:t>
            </a:r>
            <a:r>
              <a:rPr lang="zh-CN" altLang="en-US" sz="2000"/>
              <a:t>边     </a:t>
            </a:r>
            <a:r>
              <a:rPr lang="en-US" altLang="zh-CN" sz="2000"/>
              <a:t>(3)</a:t>
            </a:r>
            <a:r>
              <a:rPr lang="zh-CN" altLang="en-US" sz="2000"/>
              <a:t>无向边    </a:t>
            </a:r>
            <a:r>
              <a:rPr lang="en-US" altLang="zh-CN" sz="2000"/>
              <a:t>(4)</a:t>
            </a:r>
            <a:r>
              <a:rPr lang="zh-CN" altLang="en-US" sz="2000"/>
              <a:t>有向边</a:t>
            </a:r>
            <a:endParaRPr lang="en-US" altLang="zh-CN" sz="2000"/>
          </a:p>
          <a:p>
            <a:pPr>
              <a:buFontTx/>
              <a:buNone/>
            </a:pPr>
            <a:r>
              <a:rPr lang="en-US" altLang="zh-CN" sz="2000"/>
              <a:t>(5)</a:t>
            </a:r>
            <a:r>
              <a:rPr lang="zh-CN" altLang="en-US" sz="2000"/>
              <a:t>关联于  </a:t>
            </a:r>
            <a:r>
              <a:rPr lang="en-US" altLang="zh-CN" sz="2000"/>
              <a:t>(6)</a:t>
            </a:r>
            <a:r>
              <a:rPr lang="zh-CN" altLang="en-US" sz="2000"/>
              <a:t>关联至 </a:t>
            </a:r>
            <a:r>
              <a:rPr lang="en-US" altLang="zh-CN" sz="2000"/>
              <a:t>(7)</a:t>
            </a:r>
            <a:r>
              <a:rPr lang="zh-CN" altLang="en-US" sz="2000"/>
              <a:t>邻接于    </a:t>
            </a:r>
            <a:r>
              <a:rPr lang="en-US" altLang="zh-CN" sz="2000"/>
              <a:t>(8)</a:t>
            </a:r>
            <a:r>
              <a:rPr lang="zh-CN" altLang="en-US" sz="2000"/>
              <a:t>邻接至    </a:t>
            </a:r>
            <a:endParaRPr lang="en-US" altLang="zh-CN" sz="2000"/>
          </a:p>
          <a:p>
            <a:pPr>
              <a:buFontTx/>
              <a:buNone/>
            </a:pPr>
            <a:r>
              <a:rPr lang="en-US" altLang="zh-CN" sz="2000"/>
              <a:t>(9)</a:t>
            </a:r>
            <a:r>
              <a:rPr lang="zh-CN" altLang="en-US" sz="2000"/>
              <a:t>无向图  </a:t>
            </a:r>
            <a:r>
              <a:rPr lang="en-US" altLang="zh-CN" sz="2000"/>
              <a:t>(10)</a:t>
            </a:r>
            <a:r>
              <a:rPr lang="zh-CN" altLang="en-US" sz="2000"/>
              <a:t>有向图  </a:t>
            </a:r>
            <a:r>
              <a:rPr lang="en-US" altLang="zh-CN" sz="2000"/>
              <a:t>(11)</a:t>
            </a:r>
            <a:r>
              <a:rPr lang="zh-CN" altLang="en-US" sz="2000"/>
              <a:t>完全图  </a:t>
            </a:r>
            <a:r>
              <a:rPr lang="en-US" altLang="zh-CN" sz="2000"/>
              <a:t>(12)</a:t>
            </a:r>
            <a:r>
              <a:rPr lang="zh-CN" altLang="en-US" sz="2000"/>
              <a:t>稀疏图 </a:t>
            </a:r>
            <a:r>
              <a:rPr lang="en-US" altLang="zh-CN" sz="2000"/>
              <a:t>(13)</a:t>
            </a:r>
            <a:r>
              <a:rPr lang="zh-CN" altLang="en-US" sz="2000"/>
              <a:t>稠密图</a:t>
            </a:r>
            <a:endParaRPr lang="en-US" altLang="zh-CN" sz="2000"/>
          </a:p>
          <a:p>
            <a:pPr>
              <a:buFontTx/>
              <a:buNone/>
            </a:pPr>
            <a:r>
              <a:rPr lang="en-US" altLang="zh-CN" sz="2000"/>
              <a:t>(14)</a:t>
            </a:r>
            <a:r>
              <a:rPr lang="zh-CN" altLang="en-US" sz="2000"/>
              <a:t>带权图  </a:t>
            </a:r>
            <a:r>
              <a:rPr lang="en-US" altLang="zh-CN" sz="2000"/>
              <a:t>(15)</a:t>
            </a:r>
            <a:r>
              <a:rPr lang="zh-CN" altLang="en-US" sz="2000"/>
              <a:t>子图</a:t>
            </a:r>
            <a:endParaRPr lang="en-US" altLang="zh-CN" sz="2000"/>
          </a:p>
          <a:p>
            <a:pPr>
              <a:buFontTx/>
              <a:buNone/>
            </a:pPr>
            <a:r>
              <a:rPr lang="en-US" altLang="zh-CN" sz="2000"/>
              <a:t>(16)</a:t>
            </a:r>
            <a:r>
              <a:rPr lang="zh-CN" altLang="en-US" sz="2000"/>
              <a:t>顶点的度  </a:t>
            </a:r>
            <a:r>
              <a:rPr lang="en-US" altLang="zh-CN" sz="2000"/>
              <a:t>(17)</a:t>
            </a:r>
            <a:r>
              <a:rPr lang="zh-CN" altLang="en-US" sz="2000"/>
              <a:t>入度   </a:t>
            </a:r>
            <a:r>
              <a:rPr lang="en-US" altLang="zh-CN" sz="2000"/>
              <a:t>(18)</a:t>
            </a:r>
            <a:r>
              <a:rPr lang="zh-CN" altLang="en-US" sz="2000"/>
              <a:t>出度</a:t>
            </a:r>
            <a:endParaRPr lang="en-US" altLang="zh-CN" sz="2000"/>
          </a:p>
          <a:p>
            <a:pPr>
              <a:buFontTx/>
              <a:buNone/>
            </a:pPr>
            <a:r>
              <a:rPr lang="en-US" altLang="zh-CN" sz="2000"/>
              <a:t>(19)</a:t>
            </a:r>
            <a:r>
              <a:rPr lang="zh-CN" altLang="en-US" sz="2000"/>
              <a:t>路径   </a:t>
            </a:r>
            <a:r>
              <a:rPr lang="en-US" altLang="zh-CN" sz="2000"/>
              <a:t>(20)</a:t>
            </a:r>
            <a:r>
              <a:rPr lang="zh-CN" altLang="en-US" sz="2000"/>
              <a:t>路径长度   </a:t>
            </a:r>
            <a:r>
              <a:rPr lang="en-US" altLang="zh-CN" sz="2000"/>
              <a:t>(21)</a:t>
            </a:r>
            <a:r>
              <a:rPr lang="zh-CN" altLang="en-US" sz="2000"/>
              <a:t>简单路径   </a:t>
            </a:r>
            <a:r>
              <a:rPr lang="en-US" altLang="zh-CN" sz="2000"/>
              <a:t>(22)</a:t>
            </a:r>
            <a:r>
              <a:rPr lang="zh-CN" altLang="en-US" sz="2000"/>
              <a:t>回路</a:t>
            </a:r>
            <a:endParaRPr lang="en-US" altLang="zh-CN" sz="2000"/>
          </a:p>
          <a:p>
            <a:pPr>
              <a:buFontTx/>
              <a:buNone/>
            </a:pPr>
            <a:r>
              <a:rPr lang="en-US" altLang="zh-CN" sz="2000"/>
              <a:t>(23)</a:t>
            </a:r>
            <a:r>
              <a:rPr lang="zh-CN" altLang="en-US" sz="2000"/>
              <a:t>连通图 </a:t>
            </a:r>
            <a:r>
              <a:rPr lang="en-US" altLang="zh-CN" sz="2000"/>
              <a:t>(24)</a:t>
            </a:r>
            <a:r>
              <a:rPr lang="zh-CN" altLang="en-US" sz="2000"/>
              <a:t>连通分量 </a:t>
            </a:r>
            <a:r>
              <a:rPr lang="en-US" altLang="zh-CN" sz="2000"/>
              <a:t>(25)</a:t>
            </a:r>
            <a:r>
              <a:rPr lang="zh-CN" altLang="en-US" sz="2000"/>
              <a:t>强连通图 </a:t>
            </a:r>
            <a:r>
              <a:rPr lang="en-US" altLang="zh-CN" sz="2000"/>
              <a:t>(26)</a:t>
            </a:r>
            <a:r>
              <a:rPr lang="zh-CN" altLang="en-US" sz="2000"/>
              <a:t>强连通分量</a:t>
            </a:r>
            <a:endParaRPr lang="en-US" altLang="zh-CN" sz="2000"/>
          </a:p>
          <a:p>
            <a:pPr>
              <a:buFontTx/>
              <a:buNone/>
            </a:pPr>
            <a:r>
              <a:rPr lang="en-US" altLang="zh-CN" sz="2000"/>
              <a:t>(27)</a:t>
            </a:r>
            <a:r>
              <a:rPr lang="zh-CN" altLang="en-US" sz="2000"/>
              <a:t>生成树 </a:t>
            </a:r>
            <a:r>
              <a:rPr lang="en-US" altLang="zh-CN" sz="2000"/>
              <a:t>(28)</a:t>
            </a:r>
            <a:r>
              <a:rPr lang="zh-CN" altLang="en-US" sz="2000"/>
              <a:t>生成森林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0D6260-D458-4552-891B-4577E76DB654}" type="slidenum">
              <a:rPr lang="en-US" altLang="en-US" smtClean="0">
                <a:ea typeface="宋体" pitchFamily="2" charset="-122"/>
              </a:rPr>
              <a:pPr/>
              <a:t>8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</a:p>
        </p:txBody>
      </p:sp>
      <p:pic>
        <p:nvPicPr>
          <p:cNvPr id="102403" name="Picture 4" descr="prim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8069263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0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B2B7E-42A3-4B35-86F2-64463D95381F}" type="slidenum">
              <a:rPr lang="en-US" altLang="en-US" smtClean="0">
                <a:ea typeface="宋体" pitchFamily="2" charset="-122"/>
              </a:rPr>
              <a:pPr/>
              <a:t>80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例（续）</a:t>
            </a:r>
          </a:p>
        </p:txBody>
      </p:sp>
      <p:pic>
        <p:nvPicPr>
          <p:cNvPr id="103427" name="Picture 4" descr="prim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8069263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2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6861E4C-13A5-4CBF-BF05-8978F1BDDF0B}" type="slidenum">
              <a:rPr lang="en-US" altLang="en-US" smtClean="0">
                <a:ea typeface="宋体" pitchFamily="2" charset="-122"/>
              </a:rPr>
              <a:pPr/>
              <a:t>81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9D2EFD5-D938-4B0C-AD82-B0E5E18AFD4A}" type="slidenum">
              <a:rPr lang="en-US" altLang="en-US" smtClean="0">
                <a:ea typeface="宋体" pitchFamily="2" charset="-122"/>
              </a:rPr>
              <a:pPr/>
              <a:t>82</a:t>
            </a:fld>
            <a:endParaRPr lang="en-US" altLang="en-US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57508" y="2173284"/>
            <a:ext cx="296748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本章结束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:\Documents and Settings\Administrator\My Documents\wg\数据结构\lecture\pictures\12\graph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63850"/>
            <a:ext cx="8316913" cy="289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基本概念</a:t>
            </a:r>
            <a:r>
              <a:rPr lang="en-US" altLang="zh-CN"/>
              <a:t>1-8</a:t>
            </a:r>
            <a:endParaRPr lang="zh-CN" altLang="en-US"/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ltGray">
          <a:xfrm>
            <a:off x="6934200" y="1951038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有向边</a:t>
            </a:r>
          </a:p>
        </p:txBody>
      </p:sp>
      <p:sp>
        <p:nvSpPr>
          <p:cNvPr id="36869" name="Line 6"/>
          <p:cNvSpPr>
            <a:spLocks noChangeShapeType="1"/>
          </p:cNvSpPr>
          <p:nvPr/>
        </p:nvSpPr>
        <p:spPr bwMode="ltGray">
          <a:xfrm>
            <a:off x="7467600" y="2332038"/>
            <a:ext cx="1524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ltGray">
          <a:xfrm>
            <a:off x="304800" y="2713038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无向边</a:t>
            </a:r>
          </a:p>
        </p:txBody>
      </p:sp>
      <p:sp>
        <p:nvSpPr>
          <p:cNvPr id="36871" name="Line 8"/>
          <p:cNvSpPr>
            <a:spLocks noChangeShapeType="1"/>
          </p:cNvSpPr>
          <p:nvPr/>
        </p:nvSpPr>
        <p:spPr bwMode="ltGray">
          <a:xfrm>
            <a:off x="838200" y="3094038"/>
            <a:ext cx="1524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TextBox 7"/>
          <p:cNvSpPr txBox="1">
            <a:spLocks noChangeArrowheads="1"/>
          </p:cNvSpPr>
          <p:nvPr/>
        </p:nvSpPr>
        <p:spPr bwMode="auto">
          <a:xfrm>
            <a:off x="2957513" y="2595563"/>
            <a:ext cx="3228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边：</a:t>
            </a:r>
            <a:r>
              <a:rPr lang="en-US" altLang="zh-CN" b="1">
                <a:solidFill>
                  <a:srgbClr val="FF0000"/>
                </a:solidFill>
              </a:rPr>
              <a:t>(i,  j)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6873" name="TextBox 8"/>
          <p:cNvSpPr txBox="1">
            <a:spLocks noChangeArrowheads="1"/>
          </p:cNvSpPr>
          <p:nvPr/>
        </p:nvSpPr>
        <p:spPr bwMode="auto">
          <a:xfrm>
            <a:off x="446088" y="5749925"/>
            <a:ext cx="448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E={(1,2),(1,3),(1,4),(2,3),(3,4)}</a:t>
            </a:r>
            <a:endParaRPr lang="zh-CN" altLang="en-US" b="1"/>
          </a:p>
        </p:txBody>
      </p:sp>
      <p:sp>
        <p:nvSpPr>
          <p:cNvPr id="36874" name="TextBox 9"/>
          <p:cNvSpPr txBox="1">
            <a:spLocks noChangeArrowheads="1"/>
          </p:cNvSpPr>
          <p:nvPr/>
        </p:nvSpPr>
        <p:spPr bwMode="auto">
          <a:xfrm>
            <a:off x="4392613" y="5749925"/>
            <a:ext cx="448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b="1"/>
              <a:t>E={(1,2),(2,3),(3,4),(4,3),(3,5),(5,4)}</a:t>
            </a:r>
            <a:endParaRPr lang="zh-CN" altLang="en-US" b="1"/>
          </a:p>
        </p:txBody>
      </p:sp>
      <p:sp>
        <p:nvSpPr>
          <p:cNvPr id="36875" name="TextBox 10"/>
          <p:cNvSpPr txBox="1">
            <a:spLocks noChangeArrowheads="1"/>
          </p:cNvSpPr>
          <p:nvPr/>
        </p:nvSpPr>
        <p:spPr bwMode="auto">
          <a:xfrm>
            <a:off x="266700" y="1635125"/>
            <a:ext cx="64579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(1)</a:t>
            </a:r>
            <a:r>
              <a:rPr lang="zh-CN" altLang="en-US"/>
              <a:t>顶点     </a:t>
            </a:r>
            <a:r>
              <a:rPr lang="en-US" altLang="zh-CN"/>
              <a:t>(2)</a:t>
            </a:r>
            <a:r>
              <a:rPr lang="zh-CN" altLang="en-US"/>
              <a:t>边         </a:t>
            </a:r>
            <a:r>
              <a:rPr lang="en-US" altLang="zh-CN"/>
              <a:t>(3)</a:t>
            </a:r>
            <a:r>
              <a:rPr lang="zh-CN" altLang="en-US"/>
              <a:t>无向边    </a:t>
            </a:r>
            <a:r>
              <a:rPr lang="en-US" altLang="zh-CN"/>
              <a:t>(4)</a:t>
            </a:r>
            <a:r>
              <a:rPr lang="zh-CN" altLang="en-US"/>
              <a:t>有向边</a:t>
            </a:r>
            <a:endParaRPr lang="en-US" altLang="zh-CN"/>
          </a:p>
          <a:p>
            <a:r>
              <a:rPr lang="en-US" altLang="zh-CN"/>
              <a:t>(5)</a:t>
            </a:r>
            <a:r>
              <a:rPr lang="zh-CN" altLang="en-US"/>
              <a:t>关联于  </a:t>
            </a:r>
            <a:r>
              <a:rPr lang="en-US" altLang="zh-CN"/>
              <a:t>(6)</a:t>
            </a:r>
            <a:r>
              <a:rPr lang="zh-CN" altLang="en-US"/>
              <a:t>关联至 </a:t>
            </a:r>
            <a:r>
              <a:rPr lang="en-US" altLang="zh-CN"/>
              <a:t>(7)</a:t>
            </a:r>
            <a:r>
              <a:rPr lang="zh-CN" altLang="en-US"/>
              <a:t>邻接于    </a:t>
            </a:r>
            <a:r>
              <a:rPr lang="en-US" altLang="zh-CN"/>
              <a:t>(8)</a:t>
            </a:r>
            <a:r>
              <a:rPr lang="zh-CN" altLang="en-US"/>
              <a:t>邻接至    </a:t>
            </a:r>
            <a:endParaRPr lang="en-US" altLang="zh-CN"/>
          </a:p>
        </p:txBody>
      </p:sp>
      <p:sp>
        <p:nvSpPr>
          <p:cNvPr id="3687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CB12B01-B1F3-4C51-BFA6-F54A23B9788B}" type="slidenum">
              <a:rPr lang="en-US" altLang="en-US" smtClean="0">
                <a:ea typeface="宋体" pitchFamily="2" charset="-122"/>
              </a:rPr>
              <a:pPr/>
              <a:t>9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ST_tr_present_080326_v1">
  <a:themeElements>
    <a:clrScheme name="TEST_tr_present_080326_v1 1">
      <a:dk1>
        <a:srgbClr val="4B4B4B"/>
      </a:dk1>
      <a:lt1>
        <a:srgbClr val="FFFFFF"/>
      </a:lt1>
      <a:dk2>
        <a:srgbClr val="FF8000"/>
      </a:dk2>
      <a:lt2>
        <a:srgbClr val="A0968C"/>
      </a:lt2>
      <a:accent1>
        <a:srgbClr val="005A84"/>
      </a:accent1>
      <a:accent2>
        <a:srgbClr val="6234A4"/>
      </a:accent2>
      <a:accent3>
        <a:srgbClr val="FFFFFF"/>
      </a:accent3>
      <a:accent4>
        <a:srgbClr val="3F3F3F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TEST_tr_present_080326_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ST_tr_present_080326_v1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Default Design">
  <a:themeElements>
    <a:clrScheme name="4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Default Design">
  <a:themeElements>
    <a:clrScheme name="5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Default Design">
  <a:themeElements>
    <a:clrScheme name="6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6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Default Design">
  <a:themeElements>
    <a:clrScheme name="7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7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7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Default Design">
  <a:themeElements>
    <a:clrScheme name="8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8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8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9_Default Design">
  <a:themeElements>
    <a:clrScheme name="9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9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9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1_Default Design">
  <a:themeElements>
    <a:clrScheme name="3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2_Default Design">
  <a:themeElements>
    <a:clrScheme name="1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4B4B4B"/>
    </a:dk1>
    <a:lt1>
      <a:srgbClr val="FFFFFF"/>
    </a:lt1>
    <a:dk2>
      <a:srgbClr val="FF8000"/>
    </a:dk2>
    <a:lt2>
      <a:srgbClr val="766C62"/>
    </a:lt2>
    <a:accent1>
      <a:srgbClr val="FF8000"/>
    </a:accent1>
    <a:accent2>
      <a:srgbClr val="FF9100"/>
    </a:accent2>
    <a:accent3>
      <a:srgbClr val="FFFFFF"/>
    </a:accent3>
    <a:accent4>
      <a:srgbClr val="3F3F3F"/>
    </a:accent4>
    <a:accent5>
      <a:srgbClr val="FFC0AA"/>
    </a:accent5>
    <a:accent6>
      <a:srgbClr val="E78300"/>
    </a:accent6>
    <a:hlink>
      <a:srgbClr val="FFB400"/>
    </a:hlink>
    <a:folHlink>
      <a:srgbClr val="A096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TS-Templates-Green</Template>
  <TotalTime>23551</TotalTime>
  <Words>3093</Words>
  <Application>Microsoft Office PowerPoint</Application>
  <PresentationFormat>全屏显示(4:3)</PresentationFormat>
  <Paragraphs>488</Paragraphs>
  <Slides>82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8" baseType="lpstr">
      <vt:lpstr>黑体</vt:lpstr>
      <vt:lpstr>宋体</vt:lpstr>
      <vt:lpstr>Arial</vt:lpstr>
      <vt:lpstr>Century Schoolbook</vt:lpstr>
      <vt:lpstr>Symbol</vt:lpstr>
      <vt:lpstr>Wingdings</vt:lpstr>
      <vt:lpstr>1_TEST_tr_present_080326_v1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11_Default Design</vt:lpstr>
      <vt:lpstr>12_Default Design</vt:lpstr>
      <vt:lpstr>Equation</vt:lpstr>
      <vt:lpstr>第12章  图（一）</vt:lpstr>
      <vt:lpstr>主要内容</vt:lpstr>
      <vt:lpstr>图的定义</vt:lpstr>
      <vt:lpstr>PowerPoint 演示文稿</vt:lpstr>
      <vt:lpstr>PowerPoint 演示文稿</vt:lpstr>
      <vt:lpstr>PowerPoint 演示文稿</vt:lpstr>
      <vt:lpstr>PowerPoint 演示文稿</vt:lpstr>
      <vt:lpstr>基本概念</vt:lpstr>
      <vt:lpstr>基本概念1-8</vt:lpstr>
      <vt:lpstr>基本概念9-13</vt:lpstr>
      <vt:lpstr>基本概念14</vt:lpstr>
      <vt:lpstr>基本概念15</vt:lpstr>
      <vt:lpstr>基本概念16-18</vt:lpstr>
      <vt:lpstr>基本概念19-22</vt:lpstr>
      <vt:lpstr>基本概念23-24</vt:lpstr>
      <vt:lpstr>PowerPoint 演示文稿</vt:lpstr>
      <vt:lpstr>基本概念25-26</vt:lpstr>
      <vt:lpstr>基本概念27-28</vt:lpstr>
      <vt:lpstr>生成树例</vt:lpstr>
      <vt:lpstr>图的特性</vt:lpstr>
      <vt:lpstr>特性1示例</vt:lpstr>
      <vt:lpstr>特性2</vt:lpstr>
      <vt:lpstr>特性2示例</vt:lpstr>
      <vt:lpstr>抽象数据类型</vt:lpstr>
      <vt:lpstr>有向图抽象数据类型</vt:lpstr>
      <vt:lpstr>小结</vt:lpstr>
      <vt:lpstr>小结（续）</vt:lpstr>
      <vt:lpstr>特别说明</vt:lpstr>
      <vt:lpstr>主要内容</vt:lpstr>
      <vt:lpstr>三种存储方式</vt:lpstr>
      <vt:lpstr>存储方式1：邻接矩阵</vt:lpstr>
      <vt:lpstr>邻接矩阵例</vt:lpstr>
      <vt:lpstr>邻接矩阵例（续）</vt:lpstr>
      <vt:lpstr>邻接矩阵例（续）</vt:lpstr>
      <vt:lpstr>邻接矩阵特性</vt:lpstr>
      <vt:lpstr>邻接矩阵特性</vt:lpstr>
      <vt:lpstr>使用数组实现邻接矩阵</vt:lpstr>
      <vt:lpstr>数组实现示例</vt:lpstr>
      <vt:lpstr>数组实现示例（续）</vt:lpstr>
      <vt:lpstr>数组实现示例（续）</vt:lpstr>
      <vt:lpstr>可能的优化</vt:lpstr>
      <vt:lpstr>时间复杂性</vt:lpstr>
      <vt:lpstr>存储方式2：邻接压缩表</vt:lpstr>
      <vt:lpstr>邻接压缩表示例</vt:lpstr>
      <vt:lpstr>邻接压缩表示例（续）</vt:lpstr>
      <vt:lpstr>邻接压缩表示例</vt:lpstr>
      <vt:lpstr>优化</vt:lpstr>
      <vt:lpstr>时间复杂性</vt:lpstr>
      <vt:lpstr>存储方式3：邻接链表</vt:lpstr>
      <vt:lpstr>邻接链表示例</vt:lpstr>
      <vt:lpstr>邻接链表示例（续）</vt:lpstr>
      <vt:lpstr>邻接链表示例（续）</vt:lpstr>
      <vt:lpstr>复杂性分析</vt:lpstr>
      <vt:lpstr>存储方式4：十字链表</vt:lpstr>
      <vt:lpstr>网络的描述</vt:lpstr>
      <vt:lpstr>耗费邻接矩阵例</vt:lpstr>
      <vt:lpstr>耗费邻接矩阵例（续）</vt:lpstr>
      <vt:lpstr>耗费邻接矩阵例（续）</vt:lpstr>
      <vt:lpstr>邻接链表实现</vt:lpstr>
      <vt:lpstr>小结</vt:lpstr>
      <vt:lpstr>主要内容</vt:lpstr>
      <vt:lpstr>图的遍历</vt:lpstr>
      <vt:lpstr>宽度优先搜索示例</vt:lpstr>
      <vt:lpstr>宽度优先搜索算法伪代码</vt:lpstr>
      <vt:lpstr>定理12-1</vt:lpstr>
      <vt:lpstr>复杂性分析</vt:lpstr>
      <vt:lpstr>深度优先搜索</vt:lpstr>
      <vt:lpstr>深度优先搜索例</vt:lpstr>
      <vt:lpstr>生成树</vt:lpstr>
      <vt:lpstr>宽度优先搜索构造生成树</vt:lpstr>
      <vt:lpstr>深度优先搜索构造生成树</vt:lpstr>
      <vt:lpstr>主要内容</vt:lpstr>
      <vt:lpstr>最小耗费生成树</vt:lpstr>
      <vt:lpstr>例</vt:lpstr>
      <vt:lpstr>例（续）</vt:lpstr>
      <vt:lpstr>例（续）</vt:lpstr>
      <vt:lpstr>伪代码</vt:lpstr>
      <vt:lpstr>Prim算法</vt:lpstr>
      <vt:lpstr>Prim算法伪代码</vt:lpstr>
      <vt:lpstr>例</vt:lpstr>
      <vt:lpstr>例（续）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杨巨峰</dc:creator>
  <cp:lastModifiedBy>y y</cp:lastModifiedBy>
  <cp:revision>1705</cp:revision>
  <dcterms:created xsi:type="dcterms:W3CDTF">2008-01-10T01:45:22Z</dcterms:created>
  <dcterms:modified xsi:type="dcterms:W3CDTF">2023-12-05T01:55:15Z</dcterms:modified>
</cp:coreProperties>
</file>