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9"/>
  </p:notesMasterIdLst>
  <p:handoutMasterIdLst>
    <p:handoutMasterId r:id="rId70"/>
  </p:handoutMasterIdLst>
  <p:sldIdLst>
    <p:sldId id="258" r:id="rId3"/>
    <p:sldId id="259" r:id="rId4"/>
    <p:sldId id="260" r:id="rId5"/>
    <p:sldId id="379" r:id="rId6"/>
    <p:sldId id="261" r:id="rId7"/>
    <p:sldId id="263" r:id="rId8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376" r:id="rId17"/>
    <p:sldId id="273" r:id="rId18"/>
    <p:sldId id="274" r:id="rId19"/>
    <p:sldId id="275" r:id="rId20"/>
    <p:sldId id="276" r:id="rId21"/>
    <p:sldId id="277" r:id="rId22"/>
    <p:sldId id="278" r:id="rId23"/>
    <p:sldId id="3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78" r:id="rId46"/>
    <p:sldId id="44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28" r:id="rId56"/>
    <p:sldId id="329" r:id="rId57"/>
    <p:sldId id="330" r:id="rId58"/>
    <p:sldId id="331" r:id="rId59"/>
    <p:sldId id="332" r:id="rId60"/>
    <p:sldId id="335" r:id="rId61"/>
    <p:sldId id="336" r:id="rId62"/>
    <p:sldId id="337" r:id="rId63"/>
    <p:sldId id="338" r:id="rId64"/>
    <p:sldId id="343" r:id="rId65"/>
    <p:sldId id="344" r:id="rId66"/>
    <p:sldId id="345" r:id="rId67"/>
    <p:sldId id="346" r:id="rId68"/>
    <p:sldId id="347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0000"/>
    <a:srgbClr val="008000"/>
    <a:srgbClr val="CCFF99"/>
    <a:srgbClr val="FA0691"/>
    <a:srgbClr val="CCECFF"/>
    <a:srgbClr val="FFCC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69" autoAdjust="0"/>
    <p:restoredTop sz="92144" autoAdjust="0"/>
  </p:normalViewPr>
  <p:slideViewPr>
    <p:cSldViewPr>
      <p:cViewPr varScale="1">
        <p:scale>
          <a:sx n="104" d="100"/>
          <a:sy n="104" d="100"/>
        </p:scale>
        <p:origin x="12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" Type="http://schemas.openxmlformats.org/officeDocument/2006/relationships/slide" Target="slides/slide8.xml"/><Relationship Id="rId7" Type="http://schemas.openxmlformats.org/officeDocument/2006/relationships/slide" Target="slides/slide7.xml"/><Relationship Id="rId62" Type="http://schemas.openxmlformats.org/officeDocument/2006/relationships/slide" Target="slides/slide66.xml"/><Relationship Id="rId61" Type="http://schemas.openxmlformats.org/officeDocument/2006/relationships/slide" Target="slides/slide65.xml"/><Relationship Id="rId60" Type="http://schemas.openxmlformats.org/officeDocument/2006/relationships/slide" Target="slides/slide64.xml"/><Relationship Id="rId6" Type="http://schemas.openxmlformats.org/officeDocument/2006/relationships/slide" Target="slides/slide6.xml"/><Relationship Id="rId59" Type="http://schemas.openxmlformats.org/officeDocument/2006/relationships/slide" Target="slides/slide63.xml"/><Relationship Id="rId58" Type="http://schemas.openxmlformats.org/officeDocument/2006/relationships/slide" Target="slides/slide62.xml"/><Relationship Id="rId57" Type="http://schemas.openxmlformats.org/officeDocument/2006/relationships/slide" Target="slides/slide61.xml"/><Relationship Id="rId56" Type="http://schemas.openxmlformats.org/officeDocument/2006/relationships/slide" Target="slides/slide60.xml"/><Relationship Id="rId55" Type="http://schemas.openxmlformats.org/officeDocument/2006/relationships/slide" Target="slides/slide59.xml"/><Relationship Id="rId54" Type="http://schemas.openxmlformats.org/officeDocument/2006/relationships/slide" Target="slides/slide58.xml"/><Relationship Id="rId53" Type="http://schemas.openxmlformats.org/officeDocument/2006/relationships/slide" Target="slides/slide57.xml"/><Relationship Id="rId52" Type="http://schemas.openxmlformats.org/officeDocument/2006/relationships/slide" Target="slides/slide56.xml"/><Relationship Id="rId51" Type="http://schemas.openxmlformats.org/officeDocument/2006/relationships/slide" Target="slides/slide55.xml"/><Relationship Id="rId50" Type="http://schemas.openxmlformats.org/officeDocument/2006/relationships/slide" Target="slides/slide54.xml"/><Relationship Id="rId5" Type="http://schemas.openxmlformats.org/officeDocument/2006/relationships/slide" Target="slides/slide5.xml"/><Relationship Id="rId49" Type="http://schemas.openxmlformats.org/officeDocument/2006/relationships/slide" Target="slides/slide52.xml"/><Relationship Id="rId48" Type="http://schemas.openxmlformats.org/officeDocument/2006/relationships/slide" Target="slides/slide51.xml"/><Relationship Id="rId47" Type="http://schemas.openxmlformats.org/officeDocument/2006/relationships/slide" Target="slides/slide50.xml"/><Relationship Id="rId46" Type="http://schemas.openxmlformats.org/officeDocument/2006/relationships/slide" Target="slides/slide49.xml"/><Relationship Id="rId45" Type="http://schemas.openxmlformats.org/officeDocument/2006/relationships/slide" Target="slides/slide48.xml"/><Relationship Id="rId44" Type="http://schemas.openxmlformats.org/officeDocument/2006/relationships/slide" Target="slides/slide47.xml"/><Relationship Id="rId43" Type="http://schemas.openxmlformats.org/officeDocument/2006/relationships/slide" Target="slides/slide46.xml"/><Relationship Id="rId42" Type="http://schemas.openxmlformats.org/officeDocument/2006/relationships/slide" Target="slides/slide45.xml"/><Relationship Id="rId41" Type="http://schemas.openxmlformats.org/officeDocument/2006/relationships/slide" Target="slides/slide43.xml"/><Relationship Id="rId40" Type="http://schemas.openxmlformats.org/officeDocument/2006/relationships/slide" Target="slides/slide42.xml"/><Relationship Id="rId4" Type="http://schemas.openxmlformats.org/officeDocument/2006/relationships/slide" Target="slides/slide4.xml"/><Relationship Id="rId39" Type="http://schemas.openxmlformats.org/officeDocument/2006/relationships/slide" Target="slides/slide41.xml"/><Relationship Id="rId38" Type="http://schemas.openxmlformats.org/officeDocument/2006/relationships/slide" Target="slides/slide40.xml"/><Relationship Id="rId37" Type="http://schemas.openxmlformats.org/officeDocument/2006/relationships/slide" Target="slides/slide39.xml"/><Relationship Id="rId36" Type="http://schemas.openxmlformats.org/officeDocument/2006/relationships/slide" Target="slides/slide38.xml"/><Relationship Id="rId35" Type="http://schemas.openxmlformats.org/officeDocument/2006/relationships/slide" Target="slides/slide37.xml"/><Relationship Id="rId34" Type="http://schemas.openxmlformats.org/officeDocument/2006/relationships/slide" Target="slides/slide36.xml"/><Relationship Id="rId33" Type="http://schemas.openxmlformats.org/officeDocument/2006/relationships/slide" Target="slides/slide35.xml"/><Relationship Id="rId32" Type="http://schemas.openxmlformats.org/officeDocument/2006/relationships/slide" Target="slides/slide34.xml"/><Relationship Id="rId31" Type="http://schemas.openxmlformats.org/officeDocument/2006/relationships/slide" Target="slides/slide33.xml"/><Relationship Id="rId30" Type="http://schemas.openxmlformats.org/officeDocument/2006/relationships/slide" Target="slides/slide32.xml"/><Relationship Id="rId3" Type="http://schemas.openxmlformats.org/officeDocument/2006/relationships/slide" Target="slides/slide3.xml"/><Relationship Id="rId29" Type="http://schemas.openxmlformats.org/officeDocument/2006/relationships/slide" Target="slides/slide31.xml"/><Relationship Id="rId28" Type="http://schemas.openxmlformats.org/officeDocument/2006/relationships/slide" Target="slides/slide30.xml"/><Relationship Id="rId27" Type="http://schemas.openxmlformats.org/officeDocument/2006/relationships/slide" Target="slides/slide29.xml"/><Relationship Id="rId26" Type="http://schemas.openxmlformats.org/officeDocument/2006/relationships/slide" Target="slides/slide28.xml"/><Relationship Id="rId25" Type="http://schemas.openxmlformats.org/officeDocument/2006/relationships/slide" Target="slides/slide27.xml"/><Relationship Id="rId24" Type="http://schemas.openxmlformats.org/officeDocument/2006/relationships/slide" Target="slides/slide26.xml"/><Relationship Id="rId23" Type="http://schemas.openxmlformats.org/officeDocument/2006/relationships/slide" Target="slides/slide25.xml"/><Relationship Id="rId22" Type="http://schemas.openxmlformats.org/officeDocument/2006/relationships/slide" Target="slides/slide24.xml"/><Relationship Id="rId21" Type="http://schemas.openxmlformats.org/officeDocument/2006/relationships/slide" Target="slides/slide23.xml"/><Relationship Id="rId20" Type="http://schemas.openxmlformats.org/officeDocument/2006/relationships/slide" Target="slides/slide22.xml"/><Relationship Id="rId2" Type="http://schemas.openxmlformats.org/officeDocument/2006/relationships/slide" Target="slides/slide2.xml"/><Relationship Id="rId19" Type="http://schemas.openxmlformats.org/officeDocument/2006/relationships/slide" Target="slides/slide21.xml"/><Relationship Id="rId18" Type="http://schemas.openxmlformats.org/officeDocument/2006/relationships/slide" Target="slides/slide20.xml"/><Relationship Id="rId17" Type="http://schemas.openxmlformats.org/officeDocument/2006/relationships/slide" Target="slides/slide18.xml"/><Relationship Id="rId16" Type="http://schemas.openxmlformats.org/officeDocument/2006/relationships/slide" Target="slides/slide17.xml"/><Relationship Id="rId15" Type="http://schemas.openxmlformats.org/officeDocument/2006/relationships/slide" Target="slides/slide16.xml"/><Relationship Id="rId14" Type="http://schemas.openxmlformats.org/officeDocument/2006/relationships/slide" Target="slides/slide15.xml"/><Relationship Id="rId13" Type="http://schemas.openxmlformats.org/officeDocument/2006/relationships/slide" Target="slides/slide13.xml"/><Relationship Id="rId12" Type="http://schemas.openxmlformats.org/officeDocument/2006/relationships/slide" Target="slides/slide12.xml"/><Relationship Id="rId11" Type="http://schemas.openxmlformats.org/officeDocument/2006/relationships/slide" Target="slides/slide11.xml"/><Relationship Id="rId10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5D1E58D7-241C-4DF3-95A6-733F282FA93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ECD6397-5AB0-4D78-A5A0-54A29F294478}" type="slidenum">
              <a:rPr lang="zh-CN" altLang="en-US" smtClean="0"/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E0860F8-888E-405C-B348-470050F9B756}" type="slidenum">
              <a:rPr lang="zh-CN" altLang="en-US" smtClean="0"/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6DE3530-F97D-4767-945F-E5F9C53D1233}" type="slidenum">
              <a:rPr lang="zh-CN" altLang="en-US" smtClean="0"/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E3E010B-81B9-4F5A-B0C0-806B852532B6}" type="slidenum">
              <a:rPr lang="zh-CN" altLang="en-US" smtClean="0"/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051BCE8-4269-4F8C-81DD-7649BC16B9F9}" type="slidenum">
              <a:rPr lang="zh-CN" altLang="en-US" smtClean="0"/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71D099A-96EA-4BFF-8734-CE60170AFEF6}" type="slidenum">
              <a:rPr lang="zh-CN" altLang="en-US" smtClean="0"/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DFBE6C2-DA8B-4949-9BE1-FB392F32F738}" type="slidenum">
              <a:rPr lang="zh-CN" altLang="en-US" smtClean="0"/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67E9EBE-049A-4615-A3DA-56568A95B3B8}" type="slidenum">
              <a:rPr lang="zh-CN" altLang="en-US" smtClean="0"/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8C7165D-36B5-4074-92E0-4783AC00AB34}" type="slidenum">
              <a:rPr lang="zh-CN" altLang="en-US" smtClean="0"/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BA3907D-F1F3-4BC3-BB27-D1439F8F5A02}" type="slidenum">
              <a:rPr lang="zh-CN" altLang="en-US" smtClean="0"/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86798789-70EF-4128-95F3-3685C1C5F485}" type="slidenum">
              <a:rPr lang="zh-CN" altLang="en-US" smtClean="0"/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1313CBD-C1E4-47F3-8102-5AA05167E7F4}" type="slidenum">
              <a:rPr lang="zh-CN" altLang="en-US" smtClean="0"/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0D16B2EF-9DB7-4B93-8DFB-2F04190FA71D}" type="slidenum">
              <a:rPr lang="zh-CN" altLang="en-US" smtClean="0"/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A304959-1E64-4E76-A042-5DD528E6E47C}" type="slidenum">
              <a:rPr lang="zh-CN" altLang="en-US" smtClean="0"/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3A6067B-30EE-467C-B116-BAB1FDD49DA0}" type="slidenum">
              <a:rPr lang="zh-CN" altLang="en-US" smtClean="0"/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D3E14A9-9529-4F47-B3A5-467A3B75D0A6}" type="slidenum">
              <a:rPr lang="zh-CN" altLang="en-US" smtClean="0"/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C037A8E-754C-48AE-BCB3-02429379A0AA}" type="slidenum">
              <a:rPr lang="zh-CN" altLang="en-US" smtClean="0"/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8D03EEC-5B76-4AAC-9D9A-CE7066519748}" type="slidenum">
              <a:rPr lang="zh-CN" altLang="en-US" smtClean="0"/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1ADE84D-8736-4761-9593-365FD1DE7598}" type="slidenum">
              <a:rPr lang="zh-CN" altLang="en-US" smtClean="0"/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3190536-EB2E-423A-BD94-E6E73F1ED222}" type="slidenum">
              <a:rPr lang="zh-CN" altLang="en-US" smtClean="0"/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BD1B291-EF9C-4A7F-8E1A-DC32A5FEA661}" type="slidenum">
              <a:rPr lang="zh-CN" altLang="en-US" smtClean="0"/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D19DC44-9145-4460-9796-4394557B9BAE}" type="slidenum">
              <a:rPr lang="zh-CN" altLang="en-US" smtClean="0"/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3319832-2717-47F7-93A3-EB039C51E3ED}" type="slidenum">
              <a:rPr lang="zh-CN" altLang="en-US" smtClean="0"/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D3807BA-7A42-43C2-ACE4-C5882F68DE06}" type="slidenum">
              <a:rPr lang="zh-CN" altLang="en-US" smtClean="0"/>
            </a:fld>
            <a:endParaRPr lang="en-US" altLang="zh-CN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0F16C36-7CCB-4B4F-B0DB-A6D33E2E55C7}" type="slidenum">
              <a:rPr lang="zh-CN" altLang="en-US" smtClean="0"/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EBDAFC2-3642-4D82-AFF5-C491066C0543}" type="slidenum">
              <a:rPr lang="zh-CN" altLang="en-US" smtClean="0"/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5DF34DD-074A-4D04-8AD8-56D1B6FC59A5}" type="slidenum">
              <a:rPr lang="zh-CN" altLang="en-US" smtClean="0"/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7E54CB9-5E09-4B36-871A-3654AFC187F3}" type="slidenum">
              <a:rPr lang="zh-CN" altLang="en-US" smtClean="0"/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BF00D3E-13D9-46B5-977F-C259987774BD}" type="slidenum">
              <a:rPr lang="zh-CN" altLang="en-US" smtClean="0"/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5DF34DD-074A-4D04-8AD8-56D1B6FC59A5}" type="slidenum">
              <a:rPr lang="zh-CN" altLang="en-US" smtClean="0"/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EF5407D-9EA9-4772-87E1-2A67915A6853}" type="slidenum">
              <a:rPr lang="zh-CN" altLang="en-US" smtClean="0"/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A6D3272-DF03-4B67-BF5C-2C871DA1E29D}" type="slidenum">
              <a:rPr lang="zh-CN" altLang="en-US" smtClean="0"/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16BAAAF-6996-4F1B-8345-33B013B6B7BF}" type="slidenum">
              <a:rPr lang="zh-CN" altLang="en-US" smtClean="0"/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0081A11-66DD-424D-A297-7CD188A61553}" type="slidenum">
              <a:rPr lang="zh-CN" altLang="en-US" smtClean="0"/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A77B5B05-71A5-4FCB-BE9E-796364C6A6AF}" type="slidenum">
              <a:rPr lang="zh-CN" altLang="en-US" smtClean="0"/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6FF0512-168D-4F67-A5B0-605D76412731}" type="slidenum">
              <a:rPr lang="zh-CN" altLang="en-US" smtClean="0"/>
            </a:fld>
            <a:endParaRPr lang="en-US" altLang="zh-CN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5E75BC4-5A54-48AB-9049-534D05C5C6A4}" type="slidenum">
              <a:rPr lang="zh-CN" altLang="en-US" smtClean="0"/>
            </a:fld>
            <a:endParaRPr lang="en-US" altLang="zh-CN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30C66C6-F96E-4DA7-B004-2F0A8F29801A}" type="slidenum">
              <a:rPr lang="zh-CN" altLang="en-US" smtClean="0"/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29C089D-D699-4607-B3AC-8FDEB23E1A01}" type="slidenum">
              <a:rPr lang="zh-CN" altLang="en-US" smtClean="0"/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66B1770-B195-49A8-AA26-ADB0D0303D14}" type="slidenum">
              <a:rPr lang="zh-CN" altLang="en-US" smtClean="0"/>
            </a:fld>
            <a:endParaRPr lang="en-US" altLang="zh-C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4B4F5AE-1752-4647-A7DD-BA65F3DBB907}" type="slidenum">
              <a:rPr lang="zh-CN" altLang="en-US" smtClean="0"/>
            </a:fld>
            <a:endParaRPr lang="en-US" altLang="zh-CN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C10EB8D-8824-4B23-8708-84266E7EDFA0}" type="slidenum">
              <a:rPr lang="zh-CN" altLang="en-US" smtClean="0"/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09A46EE4-C520-4010-A110-CBCBA9445863}" type="slidenum">
              <a:rPr lang="zh-CN" altLang="en-US" smtClean="0"/>
            </a:fld>
            <a:endParaRPr lang="en-US" altLang="zh-C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3836773-ED9C-4827-82BD-D37F144CCAB7}" type="slidenum">
              <a:rPr lang="zh-CN" altLang="en-US" smtClean="0"/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5DF880B-B57C-4AFD-BA84-CF3D69B6B441}" type="slidenum">
              <a:rPr lang="zh-CN" altLang="en-US" smtClean="0"/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CE9F74B-6A3B-4CE7-9C33-E4749766331A}" type="slidenum">
              <a:rPr lang="zh-CN" altLang="en-US" smtClean="0"/>
            </a:fld>
            <a:endParaRPr lang="en-US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B865C18-4FB1-4A96-BEAE-D7FC0965F5C8}" type="slidenum">
              <a:rPr lang="zh-CN" altLang="en-US" smtClean="0"/>
            </a:fld>
            <a:endParaRPr lang="en-US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9006C44-5B9F-42F0-A901-D4C281796A4F}" type="slidenum">
              <a:rPr lang="zh-CN" altLang="en-US" smtClean="0"/>
            </a:fld>
            <a:endParaRPr lang="en-US" altLang="zh-CN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F567FA7-E61E-4E07-B557-D41BFF2BEBE7}" type="slidenum">
              <a:rPr lang="zh-CN" altLang="en-US" smtClean="0"/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03F20896-873E-4D64-9AEE-156BDD2AEB63}" type="slidenum">
              <a:rPr lang="zh-CN" altLang="en-US" smtClean="0"/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02BCFE6-0588-4624-BCD5-B252E2A79FA0}" type="slidenum">
              <a:rPr lang="zh-CN" altLang="en-US" smtClean="0"/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979B371-3D04-444B-B1EF-9D7A23972068}" type="slidenum">
              <a:rPr lang="zh-CN" altLang="en-US" smtClean="0"/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080DC524-1903-4F08-AFC3-D71B9151C668}" type="slidenum">
              <a:rPr lang="zh-CN" altLang="en-US" smtClean="0"/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66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66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29ABB-3F1E-463C-BC2E-4DC85DBF971D}" type="datetime7">
              <a:rPr lang="zh-CN" altLang="en-US"/>
            </a:fld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DCDB1-54E5-452B-80C6-B2353551F79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91665-0FD1-445C-9B10-2E889A201AD3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85345-26BE-4738-ABFB-5833E235842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78F7-DDBD-4A91-B795-E11392824739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3FDD4-F3E5-4C8D-807B-ED0E38B3835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4DABC-2C41-4380-AFD8-00DB487B006E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791F9-52DF-4DE1-AB37-2FF6D17773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E98E9-A56C-4C38-9A26-3AAB7241F088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AA8E7-F2C0-4E8F-8822-4D1F0E957CB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81766-EC5C-4235-AA0F-C33A44A66013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EEE0F-5930-4BF9-85D2-032104CC73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7ABFF-3E73-43B2-88C2-6C23AED55F2C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18A46-4A97-4E62-899A-781D4CED46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F83AC-CA17-468D-8F74-02CCDCDB4674}" type="datetime7">
              <a:rPr lang="zh-CN" altLang="en-US"/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6C41-F9BC-4129-A5AC-E62752B60B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BDC19-96CC-483A-9DA0-0956957AEF35}" type="datetime7">
              <a:rPr lang="zh-CN" altLang="en-US"/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258AA-A832-4EC6-90E7-C589CB7246C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C4AC2-B7DA-4013-BE19-815E89166EB0}" type="datetime7">
              <a:rPr lang="zh-CN" altLang="en-US"/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63ED7-D340-4977-B8C6-98F946FAF6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1A9DF-736C-4AEF-91DE-8B979DD39DB4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25DCF-45DF-490E-86FF-923FADBA4B9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048-D4C0-40E3-BD89-E97DBB29C35D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493A-8C06-4988-924B-23A31C18A45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6048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>
              <a:defRPr/>
            </a:pPr>
            <a:fld id="{7DDCDFC0-B226-484E-9C57-997AA4AB6D81}" type="datetime7">
              <a:rPr lang="zh-CN" altLang="en-US"/>
            </a:fld>
            <a:endParaRPr lang="en-US" altLang="zh-CN"/>
          </a:p>
        </p:txBody>
      </p:sp>
      <p:sp>
        <p:nvSpPr>
          <p:cNvPr id="6604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049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CB663E5B-1F4A-440B-A4F5-1E908C6C4DFF}" type="slidenum">
              <a:rPr lang="zh-CN" altLang="en-US"/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FEE084E3-636E-4D1E-B6A9-7402254784BC}" type="datetime7">
              <a:rPr lang="zh-CN" altLang="en-US" smtClean="0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5D02C29-34F8-42CB-A1C5-7B967F700A5B}" type="slidenum">
              <a:rPr lang="zh-CN" altLang="en-US" smtClean="0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第三章</a:t>
            </a:r>
            <a:r>
              <a:rPr lang="en-US" altLang="zh-CN" dirty="0">
                <a:ea typeface="宋体" pitchFamily="2" charset="-122"/>
                <a:sym typeface="Webdings" panose="05030102010509060703" pitchFamily="18" charset="2"/>
              </a:rPr>
              <a:t> </a:t>
            </a:r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数据描述</a:t>
            </a:r>
            <a:endParaRPr lang="zh-CN" altLang="en-US" dirty="0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662113"/>
            <a:ext cx="7816850" cy="44688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3.1	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 概述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3.2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线性表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3.3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公式化描述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3.4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链表描述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3.5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间接寻址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3.6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应用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6E1F507-A7B9-4F4D-98E0-C19EB64D984D}" type="datetime7">
              <a:rPr lang="zh-CN" altLang="en-US" smtClean="0"/>
            </a:fld>
            <a:endParaRPr lang="en-US" altLang="zh-CN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60EE5EE8-61F3-433E-93B3-3406CCC00B1A}" type="slidenum">
              <a:rPr lang="zh-CN" altLang="en-US" smtClean="0"/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1638"/>
            <a:ext cx="8229600" cy="287496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映射公式如：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location(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)=i-1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</a:rPr>
              <a:t>（线性表中第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</a:rPr>
              <a:t>个元素位于数组中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i-1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</a:rPr>
              <a:t>位置处）</a:t>
            </a:r>
            <a:endParaRPr lang="zh-CN" altLang="en-US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localtion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)=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localtion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)=N-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463876" name="Group 4"/>
          <p:cNvGrpSpPr/>
          <p:nvPr/>
        </p:nvGrpSpPr>
        <p:grpSpPr bwMode="auto">
          <a:xfrm>
            <a:off x="1476375" y="5157788"/>
            <a:ext cx="6911975" cy="1331912"/>
            <a:chOff x="930" y="3249"/>
            <a:chExt cx="4354" cy="839"/>
          </a:xfrm>
        </p:grpSpPr>
        <p:sp>
          <p:nvSpPr>
            <p:cNvPr id="15367" name="Rectangle 5"/>
            <p:cNvSpPr>
              <a:spLocks noChangeArrowheads="1"/>
            </p:cNvSpPr>
            <p:nvPr/>
          </p:nvSpPr>
          <p:spPr bwMode="auto">
            <a:xfrm>
              <a:off x="1701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9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1973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8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2246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9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2518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5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15371" name="Rectangle 9"/>
            <p:cNvSpPr>
              <a:spLocks noChangeArrowheads="1"/>
            </p:cNvSpPr>
            <p:nvPr/>
          </p:nvSpPr>
          <p:spPr bwMode="auto">
            <a:xfrm>
              <a:off x="2790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8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15372" name="Rectangle 10"/>
            <p:cNvSpPr>
              <a:spLocks noChangeArrowheads="1"/>
            </p:cNvSpPr>
            <p:nvPr/>
          </p:nvSpPr>
          <p:spPr bwMode="auto">
            <a:xfrm>
              <a:off x="3062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…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15373" name="Rectangle 11"/>
            <p:cNvSpPr>
              <a:spLocks noChangeArrowheads="1"/>
            </p:cNvSpPr>
            <p:nvPr/>
          </p:nvSpPr>
          <p:spPr bwMode="auto">
            <a:xfrm>
              <a:off x="3334" y="3566"/>
              <a:ext cx="31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Rectangle 12"/>
            <p:cNvSpPr>
              <a:spLocks noChangeArrowheads="1"/>
            </p:cNvSpPr>
            <p:nvPr/>
          </p:nvSpPr>
          <p:spPr bwMode="auto">
            <a:xfrm>
              <a:off x="3606" y="3566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Text Box 13"/>
            <p:cNvSpPr txBox="1">
              <a:spLocks noChangeArrowheads="1"/>
            </p:cNvSpPr>
            <p:nvPr/>
          </p:nvSpPr>
          <p:spPr bwMode="auto">
            <a:xfrm>
              <a:off x="930" y="3838"/>
              <a:ext cx="390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  </a:t>
              </a:r>
              <a:r>
                <a:rPr kumimoji="1" lang="en-US" altLang="zh-CN" sz="2000" b="1">
                  <a:solidFill>
                    <a:schemeClr val="hlink"/>
                  </a:solidFill>
                  <a:latin typeface="Comic Sans MS" panose="030F0902030302020204" pitchFamily="66" charset="0"/>
                </a:rPr>
                <a:t>Element</a:t>
              </a:r>
              <a:r>
                <a:rPr kumimoji="1" lang="en-US" altLang="zh-CN" sz="2000" b="1">
                  <a:latin typeface="Comic Sans MS" panose="030F0902030302020204" pitchFamily="66" charset="0"/>
                </a:rPr>
                <a:t>[0] [1] [2] [3] [4]        [</a:t>
              </a:r>
              <a:r>
                <a:rPr kumimoji="1" lang="en-US" altLang="zh-CN" sz="2000" b="1">
                  <a:solidFill>
                    <a:schemeClr val="hlink"/>
                  </a:solidFill>
                  <a:latin typeface="Comic Sans MS" panose="030F0902030302020204" pitchFamily="66" charset="0"/>
                </a:rPr>
                <a:t>Maxsize</a:t>
              </a:r>
              <a:r>
                <a:rPr kumimoji="1" lang="en-US" altLang="zh-CN" sz="2000" b="1">
                  <a:latin typeface="Comic Sans MS" panose="030F0902030302020204" pitchFamily="66" charset="0"/>
                </a:rPr>
                <a:t>-1]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5376" name="Text Box 14"/>
            <p:cNvSpPr txBox="1">
              <a:spLocks noChangeArrowheads="1"/>
            </p:cNvSpPr>
            <p:nvPr/>
          </p:nvSpPr>
          <p:spPr bwMode="auto">
            <a:xfrm>
              <a:off x="1973" y="3249"/>
              <a:ext cx="331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hlink"/>
                  </a:solidFill>
                  <a:latin typeface="Comic Sans MS" panose="030F0902030302020204" pitchFamily="66" charset="0"/>
                </a:rPr>
                <a:t>Length</a:t>
              </a:r>
              <a:r>
                <a:rPr kumimoji="1" lang="en-US" altLang="zh-CN" sz="2000" b="1">
                  <a:latin typeface="Comic Sans MS" panose="030F0902030302020204" pitchFamily="66" charset="0"/>
                </a:rPr>
                <a:t>=5               </a:t>
              </a:r>
              <a:r>
                <a:rPr kumimoji="1" lang="en-US" altLang="zh-CN" sz="2400" b="1">
                  <a:latin typeface="Comic Sans MS" panose="030F0902030302020204" pitchFamily="66" charset="0"/>
                </a:rPr>
                <a:t>location(i)=i-1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F8FE072-3A7E-4251-BFE6-4CAA16CA45E9}" type="datetime7">
              <a:rPr lang="zh-CN" altLang="en-US" smtClean="0"/>
            </a:fld>
            <a:endParaRPr lang="en-US" altLang="zh-CN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AD51312-35A3-47B6-852C-4FE33B17BACF}" type="slidenum">
              <a:rPr lang="zh-CN" altLang="en-US" smtClean="0"/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ea typeface="宋体" pitchFamily="2" charset="-122"/>
              </a:rPr>
              <a:t>3.3.1 </a:t>
            </a:r>
            <a:r>
              <a:rPr lang="zh-CN" altLang="en-US" b="1">
                <a:ea typeface="宋体" pitchFamily="2" charset="-122"/>
              </a:rPr>
              <a:t>之 </a:t>
            </a:r>
            <a:r>
              <a:rPr lang="en-US" altLang="zh-CN" b="1">
                <a:ea typeface="宋体" pitchFamily="2" charset="-122"/>
              </a:rPr>
              <a:t>LinearList calss 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3373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class LinearList 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public: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MaxListSize = 10);  	// constructor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~LinearList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 {delete []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element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;}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	// destructor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IsEmpty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 {return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length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 == 0;}</a:t>
            </a:r>
            <a:endParaRPr lang="en-US" altLang="zh-CN" sz="24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Length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 {return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length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;}</a:t>
            </a:r>
            <a:endParaRPr lang="en-US" altLang="zh-CN" sz="24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Find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k, T&amp; x) const;  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在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中返回第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个元素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Search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(const T&amp; x) const; 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返回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的位置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LinearList&lt;T&gt;&amp;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k, T&amp; x); 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删第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个元素，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LinearList&lt;T&gt;&amp;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Insert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k, const T&amp; x);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	   void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Output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(ostream &amp; out) const;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length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	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表的长度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if=0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表为空表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	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存储空间长度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T *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element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 	// dynamic 1D array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程序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3-1;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5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5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5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5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5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5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46E2578-DA39-45E1-B19F-5210AF825972}" type="datetime7">
              <a:rPr lang="zh-CN" altLang="en-US" smtClean="0"/>
            </a:fld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8F6FC4C-72D3-4177-A34D-06C7D88268E9}" type="slidenum">
              <a:rPr lang="zh-CN" altLang="en-US" smtClean="0"/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823"/>
            <a:ext cx="8713788" cy="43206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&lt;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&gt;::</a:t>
            </a:r>
            <a:r>
              <a:rPr lang="en-US" altLang="zh-CN" sz="24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(int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MaxListSize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{// Constructor for 公式化描述 linear list.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MaxListSize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element = new 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];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length = 0;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}//Program 3-2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472069" name="AutoShape 5"/>
          <p:cNvSpPr>
            <a:spLocks noChangeArrowheads="1"/>
          </p:cNvSpPr>
          <p:nvPr/>
        </p:nvSpPr>
        <p:spPr bwMode="auto">
          <a:xfrm>
            <a:off x="1610043" y="5627688"/>
            <a:ext cx="6407150" cy="62071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Comic Sans MS" panose="030F0902030302020204" pitchFamily="66" charset="0"/>
              </a:rPr>
              <a:t>创建一个整数线性表</a:t>
            </a:r>
            <a:r>
              <a:rPr kumimoji="1" lang="en-US" altLang="zh-CN" sz="2000" b="1">
                <a:latin typeface="Comic Sans MS" panose="030F0902030302020204" pitchFamily="66" charset="0"/>
              </a:rPr>
              <a:t>y: LinearList &lt;int&gt; y(100);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4214923-31E5-4D5C-AF45-E2B168A9343A}" type="datetime7">
              <a:rPr lang="zh-CN" altLang="en-US" smtClean="0"/>
            </a:fld>
            <a:endParaRPr lang="en-US" altLang="zh-CN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FEC650E-8963-4731-AE7B-72BC66A687B4}" type="slidenum">
              <a:rPr lang="zh-CN" altLang="en-US" smtClean="0"/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760"/>
            <a:ext cx="8713788" cy="55895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bool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&lt;T&gt;::</a:t>
            </a:r>
            <a:r>
              <a:rPr lang="en-US" altLang="zh-CN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Find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k, T&amp; x)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{//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找到第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个元素，并用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返回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.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if (k &lt; 1 || k &gt; length) return false;  // no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k'th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x = element[k - 1];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return true;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&lt;T&gt;::</a:t>
            </a:r>
            <a:r>
              <a:rPr lang="en-US" altLang="zh-CN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Search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T&amp; x)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{// 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查找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并返回其位置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.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// Return 0 if x not in list.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for 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= 0;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&lt; length;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++)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   if (element[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] == x) return 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++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return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 0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;	     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注意：线性表元素为 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1~n</a:t>
            </a:r>
            <a:endParaRPr lang="en-US" altLang="zh-CN" sz="2400" dirty="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}//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程序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3-3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474116" name="AutoShape 4"/>
          <p:cNvSpPr>
            <a:spLocks noChangeArrowheads="1"/>
          </p:cNvSpPr>
          <p:nvPr/>
        </p:nvSpPr>
        <p:spPr bwMode="auto">
          <a:xfrm>
            <a:off x="6948488" y="4797425"/>
            <a:ext cx="1800225" cy="6477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latin typeface="Comic Sans MS" panose="030F0902030302020204" pitchFamily="66" charset="0"/>
              </a:rPr>
              <a:t>O(length)</a:t>
            </a:r>
            <a:endParaRPr kumimoji="1" lang="en-US" altLang="zh-CN" sz="2400" b="1" dirty="0">
              <a:latin typeface="Comic Sans MS" panose="030F0902030302020204" pitchFamily="66" charset="0"/>
            </a:endParaRPr>
          </a:p>
        </p:txBody>
      </p:sp>
      <p:sp>
        <p:nvSpPr>
          <p:cNvPr id="474117" name="AutoShape 5"/>
          <p:cNvSpPr>
            <a:spLocks noChangeArrowheads="1"/>
          </p:cNvSpPr>
          <p:nvPr/>
        </p:nvSpPr>
        <p:spPr bwMode="auto">
          <a:xfrm>
            <a:off x="7092949" y="1484312"/>
            <a:ext cx="1439491" cy="1008583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l-GR" altLang="zh-CN" sz="24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zh-CN" altLang="en-US" sz="2400" b="1" dirty="0">
                <a:latin typeface="Comic Sans MS" panose="030F0902030302020204" pitchFamily="66" charset="0"/>
              </a:rPr>
              <a:t> </a:t>
            </a:r>
            <a:r>
              <a:rPr kumimoji="1" lang="en-US" altLang="zh-CN" sz="2400" b="1" dirty="0">
                <a:latin typeface="Comic Sans MS" panose="030F0902030302020204" pitchFamily="66" charset="0"/>
              </a:rPr>
              <a:t>(1)</a:t>
            </a:r>
            <a:endParaRPr kumimoji="1" lang="en-US" altLang="zh-CN" sz="24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 animBg="1"/>
      <p:bldP spid="474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4910C0F-C234-4A98-849A-EA26C462D8FC}" type="datetime7">
              <a:rPr lang="zh-CN" altLang="en-US" smtClean="0"/>
            </a:fld>
            <a:endParaRPr lang="en-US" altLang="zh-CN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A28FE6F9-67A7-4912-866F-18C708A2CD61}" type="slidenum">
              <a:rPr lang="zh-CN" altLang="en-US" smtClean="0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2350" cy="865187"/>
          </a:xfrm>
        </p:spPr>
        <p:txBody>
          <a:bodyPr/>
          <a:lstStyle/>
          <a:p>
            <a:pPr eaLnBrk="1" hangingPunct="1"/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插入和删除</a:t>
            </a:r>
            <a:endParaRPr lang="zh-CN" altLang="en-US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1763713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5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293" name="Rectangle 5"/>
          <p:cNvSpPr>
            <a:spLocks noChangeArrowheads="1"/>
          </p:cNvSpPr>
          <p:nvPr/>
        </p:nvSpPr>
        <p:spPr bwMode="auto">
          <a:xfrm>
            <a:off x="2195513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6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294" name="Rectangle 6"/>
          <p:cNvSpPr>
            <a:spLocks noChangeArrowheads="1"/>
          </p:cNvSpPr>
          <p:nvPr/>
        </p:nvSpPr>
        <p:spPr bwMode="auto">
          <a:xfrm>
            <a:off x="2627313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9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3059113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12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3490913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15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auto">
          <a:xfrm>
            <a:off x="39243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20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43561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30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299" name="Rectangle 11"/>
          <p:cNvSpPr>
            <a:spLocks noChangeArrowheads="1"/>
          </p:cNvSpPr>
          <p:nvPr/>
        </p:nvSpPr>
        <p:spPr bwMode="auto">
          <a:xfrm>
            <a:off x="47879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37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00" name="Rectangle 12"/>
          <p:cNvSpPr>
            <a:spLocks noChangeArrowheads="1"/>
          </p:cNvSpPr>
          <p:nvPr/>
        </p:nvSpPr>
        <p:spPr bwMode="auto">
          <a:xfrm>
            <a:off x="52197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40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01" name="Rectangle 13"/>
          <p:cNvSpPr>
            <a:spLocks noChangeArrowheads="1"/>
          </p:cNvSpPr>
          <p:nvPr/>
        </p:nvSpPr>
        <p:spPr bwMode="auto">
          <a:xfrm>
            <a:off x="56515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50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02" name="Rectangle 14"/>
          <p:cNvSpPr>
            <a:spLocks noChangeArrowheads="1"/>
          </p:cNvSpPr>
          <p:nvPr/>
        </p:nvSpPr>
        <p:spPr bwMode="auto">
          <a:xfrm>
            <a:off x="6083300" y="29241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ahoma" panose="020B0804030504040204" pitchFamily="34" charset="0"/>
              </a:rPr>
              <a:t> 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  <p:sp>
        <p:nvSpPr>
          <p:cNvPr id="652303" name="Text Box 15"/>
          <p:cNvSpPr txBox="1">
            <a:spLocks noChangeArrowheads="1"/>
          </p:cNvSpPr>
          <p:nvPr/>
        </p:nvSpPr>
        <p:spPr bwMode="auto">
          <a:xfrm>
            <a:off x="7164388" y="3062288"/>
            <a:ext cx="15113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Comic Sans MS" panose="030F0902030302020204" pitchFamily="66" charset="0"/>
              </a:rPr>
              <a:t>Length=10</a:t>
            </a:r>
            <a:endParaRPr kumimoji="1" lang="en-US" altLang="zh-CN" b="1">
              <a:latin typeface="Comic Sans MS" panose="030F0902030302020204" pitchFamily="66" charset="0"/>
            </a:endParaRPr>
          </a:p>
        </p:txBody>
      </p:sp>
      <p:sp>
        <p:nvSpPr>
          <p:cNvPr id="652304" name="Text Box 16"/>
          <p:cNvSpPr txBox="1">
            <a:spLocks noChangeArrowheads="1"/>
          </p:cNvSpPr>
          <p:nvPr/>
        </p:nvSpPr>
        <p:spPr bwMode="auto">
          <a:xfrm>
            <a:off x="1835150" y="342900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anose="020B0804030504040204" pitchFamily="34" charset="0"/>
              </a:rPr>
              <a:t>1</a:t>
            </a:r>
            <a:endParaRPr kumimoji="1" lang="en-US" altLang="zh-CN" b="1">
              <a:latin typeface="Tahoma" panose="020B0804030504040204" pitchFamily="34" charset="0"/>
            </a:endParaRPr>
          </a:p>
        </p:txBody>
      </p:sp>
      <p:sp>
        <p:nvSpPr>
          <p:cNvPr id="652305" name="Text Box 17"/>
          <p:cNvSpPr txBox="1">
            <a:spLocks noChangeArrowheads="1"/>
          </p:cNvSpPr>
          <p:nvPr/>
        </p:nvSpPr>
        <p:spPr bwMode="auto">
          <a:xfrm>
            <a:off x="2266950" y="342900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anose="020B0804030504040204" pitchFamily="34" charset="0"/>
              </a:rPr>
              <a:t>2</a:t>
            </a:r>
            <a:endParaRPr kumimoji="1" lang="en-US" altLang="zh-CN" b="1">
              <a:latin typeface="Tahoma" panose="020B0804030504040204" pitchFamily="34" charset="0"/>
            </a:endParaRPr>
          </a:p>
        </p:txBody>
      </p:sp>
      <p:sp>
        <p:nvSpPr>
          <p:cNvPr id="652306" name="Text Box 18"/>
          <p:cNvSpPr txBox="1">
            <a:spLocks noChangeArrowheads="1"/>
          </p:cNvSpPr>
          <p:nvPr/>
        </p:nvSpPr>
        <p:spPr bwMode="auto">
          <a:xfrm>
            <a:off x="2627313" y="34290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anose="020B0804030504040204" pitchFamily="34" charset="0"/>
              </a:rPr>
              <a:t>3</a:t>
            </a:r>
            <a:endParaRPr kumimoji="1" lang="en-US" altLang="zh-CN" b="1">
              <a:latin typeface="Tahoma" panose="020B0804030504040204" pitchFamily="34" charset="0"/>
            </a:endParaRPr>
          </a:p>
        </p:txBody>
      </p:sp>
      <p:sp>
        <p:nvSpPr>
          <p:cNvPr id="652307" name="Text Box 19"/>
          <p:cNvSpPr txBox="1">
            <a:spLocks noChangeArrowheads="1"/>
          </p:cNvSpPr>
          <p:nvPr/>
        </p:nvSpPr>
        <p:spPr bwMode="auto">
          <a:xfrm>
            <a:off x="3059113" y="34290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anose="020B0804030504040204" pitchFamily="34" charset="0"/>
              </a:rPr>
              <a:t>4</a:t>
            </a:r>
            <a:endParaRPr kumimoji="1" lang="en-US" altLang="zh-CN" b="1">
              <a:latin typeface="Tahoma" panose="020B0804030504040204" pitchFamily="34" charset="0"/>
            </a:endParaRPr>
          </a:p>
        </p:txBody>
      </p:sp>
      <p:sp>
        <p:nvSpPr>
          <p:cNvPr id="652308" name="Text Box 20"/>
          <p:cNvSpPr txBox="1">
            <a:spLocks noChangeArrowheads="1"/>
          </p:cNvSpPr>
          <p:nvPr/>
        </p:nvSpPr>
        <p:spPr bwMode="auto">
          <a:xfrm>
            <a:off x="3490913" y="34290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anose="020B0804030504040204" pitchFamily="34" charset="0"/>
              </a:rPr>
              <a:t>5</a:t>
            </a:r>
            <a:endParaRPr kumimoji="1" lang="en-US" altLang="zh-CN" b="1">
              <a:latin typeface="Tahoma" panose="020B0804030504040204" pitchFamily="34" charset="0"/>
            </a:endParaRPr>
          </a:p>
        </p:txBody>
      </p:sp>
      <p:sp>
        <p:nvSpPr>
          <p:cNvPr id="652309" name="Text Box 21"/>
          <p:cNvSpPr txBox="1">
            <a:spLocks noChangeArrowheads="1"/>
          </p:cNvSpPr>
          <p:nvPr/>
        </p:nvSpPr>
        <p:spPr bwMode="auto">
          <a:xfrm>
            <a:off x="3924300" y="342900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anose="020B0804030504040204" pitchFamily="34" charset="0"/>
              </a:rPr>
              <a:t>6</a:t>
            </a:r>
            <a:endParaRPr kumimoji="1" lang="en-US" altLang="zh-CN" b="1">
              <a:latin typeface="Tahoma" panose="020B0804030504040204" pitchFamily="34" charset="0"/>
            </a:endParaRPr>
          </a:p>
        </p:txBody>
      </p:sp>
      <p:sp>
        <p:nvSpPr>
          <p:cNvPr id="652310" name="Text Box 22"/>
          <p:cNvSpPr txBox="1">
            <a:spLocks noChangeArrowheads="1"/>
          </p:cNvSpPr>
          <p:nvPr/>
        </p:nvSpPr>
        <p:spPr bwMode="auto">
          <a:xfrm>
            <a:off x="4427538" y="34290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anose="020B0804030504040204" pitchFamily="34" charset="0"/>
              </a:rPr>
              <a:t>7</a:t>
            </a:r>
            <a:endParaRPr kumimoji="1" lang="en-US" altLang="zh-CN" b="1">
              <a:latin typeface="Tahoma" panose="020B0804030504040204" pitchFamily="34" charset="0"/>
            </a:endParaRPr>
          </a:p>
        </p:txBody>
      </p:sp>
      <p:sp>
        <p:nvSpPr>
          <p:cNvPr id="652311" name="Text Box 23"/>
          <p:cNvSpPr txBox="1">
            <a:spLocks noChangeArrowheads="1"/>
          </p:cNvSpPr>
          <p:nvPr/>
        </p:nvSpPr>
        <p:spPr bwMode="auto">
          <a:xfrm>
            <a:off x="4859338" y="3429000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anose="020B0804030504040204" pitchFamily="34" charset="0"/>
              </a:rPr>
              <a:t>8</a:t>
            </a:r>
            <a:endParaRPr kumimoji="1" lang="en-US" altLang="zh-CN" b="1">
              <a:latin typeface="Tahoma" panose="020B0804030504040204" pitchFamily="34" charset="0"/>
            </a:endParaRPr>
          </a:p>
        </p:txBody>
      </p:sp>
      <p:sp>
        <p:nvSpPr>
          <p:cNvPr id="652312" name="Text Box 24"/>
          <p:cNvSpPr txBox="1">
            <a:spLocks noChangeArrowheads="1"/>
          </p:cNvSpPr>
          <p:nvPr/>
        </p:nvSpPr>
        <p:spPr bwMode="auto">
          <a:xfrm>
            <a:off x="5219700" y="3429000"/>
            <a:ext cx="3603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anose="020B0804030504040204" pitchFamily="34" charset="0"/>
              </a:rPr>
              <a:t>9</a:t>
            </a:r>
            <a:endParaRPr kumimoji="1" lang="en-US" altLang="zh-CN" b="1">
              <a:latin typeface="Tahoma" panose="020B0804030504040204" pitchFamily="34" charset="0"/>
            </a:endParaRPr>
          </a:p>
        </p:txBody>
      </p:sp>
      <p:sp>
        <p:nvSpPr>
          <p:cNvPr id="652313" name="Text Box 25"/>
          <p:cNvSpPr txBox="1">
            <a:spLocks noChangeArrowheads="1"/>
          </p:cNvSpPr>
          <p:nvPr/>
        </p:nvSpPr>
        <p:spPr bwMode="auto">
          <a:xfrm>
            <a:off x="5580063" y="3429000"/>
            <a:ext cx="5762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anose="020B0804030504040204" pitchFamily="34" charset="0"/>
              </a:rPr>
              <a:t>10</a:t>
            </a:r>
            <a:endParaRPr kumimoji="1" lang="en-US" altLang="zh-CN" b="1">
              <a:latin typeface="Tahoma" panose="020B0804030504040204" pitchFamily="34" charset="0"/>
            </a:endParaRPr>
          </a:p>
        </p:txBody>
      </p:sp>
      <p:sp>
        <p:nvSpPr>
          <p:cNvPr id="652314" name="Line 26"/>
          <p:cNvSpPr>
            <a:spLocks noChangeShapeType="1"/>
          </p:cNvSpPr>
          <p:nvPr/>
        </p:nvSpPr>
        <p:spPr bwMode="auto">
          <a:xfrm>
            <a:off x="3490913" y="2636838"/>
            <a:ext cx="433387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2315" name="Rectangle 27"/>
          <p:cNvSpPr>
            <a:spLocks noChangeArrowheads="1"/>
          </p:cNvSpPr>
          <p:nvPr/>
        </p:nvSpPr>
        <p:spPr bwMode="auto">
          <a:xfrm>
            <a:off x="3059113" y="2276475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18 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16" name="Rectangle 28"/>
          <p:cNvSpPr>
            <a:spLocks noChangeArrowheads="1"/>
          </p:cNvSpPr>
          <p:nvPr/>
        </p:nvSpPr>
        <p:spPr bwMode="auto">
          <a:xfrm>
            <a:off x="1763713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5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17" name="Rectangle 29"/>
          <p:cNvSpPr>
            <a:spLocks noChangeArrowheads="1"/>
          </p:cNvSpPr>
          <p:nvPr/>
        </p:nvSpPr>
        <p:spPr bwMode="auto">
          <a:xfrm>
            <a:off x="2195513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6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18" name="Rectangle 30"/>
          <p:cNvSpPr>
            <a:spLocks noChangeArrowheads="1"/>
          </p:cNvSpPr>
          <p:nvPr/>
        </p:nvSpPr>
        <p:spPr bwMode="auto">
          <a:xfrm>
            <a:off x="2627313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9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19" name="Rectangle 31"/>
          <p:cNvSpPr>
            <a:spLocks noChangeArrowheads="1"/>
          </p:cNvSpPr>
          <p:nvPr/>
        </p:nvSpPr>
        <p:spPr bwMode="auto">
          <a:xfrm>
            <a:off x="3059113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12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20" name="Rectangle 32"/>
          <p:cNvSpPr>
            <a:spLocks noChangeArrowheads="1"/>
          </p:cNvSpPr>
          <p:nvPr/>
        </p:nvSpPr>
        <p:spPr bwMode="auto">
          <a:xfrm>
            <a:off x="3490913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15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21" name="Rectangle 33"/>
          <p:cNvSpPr>
            <a:spLocks noChangeArrowheads="1"/>
          </p:cNvSpPr>
          <p:nvPr/>
        </p:nvSpPr>
        <p:spPr bwMode="auto">
          <a:xfrm>
            <a:off x="43561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20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22" name="Rectangle 34"/>
          <p:cNvSpPr>
            <a:spLocks noChangeArrowheads="1"/>
          </p:cNvSpPr>
          <p:nvPr/>
        </p:nvSpPr>
        <p:spPr bwMode="auto">
          <a:xfrm>
            <a:off x="47879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30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23" name="Rectangle 35"/>
          <p:cNvSpPr>
            <a:spLocks noChangeArrowheads="1"/>
          </p:cNvSpPr>
          <p:nvPr/>
        </p:nvSpPr>
        <p:spPr bwMode="auto">
          <a:xfrm>
            <a:off x="52197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37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24" name="Rectangle 36"/>
          <p:cNvSpPr>
            <a:spLocks noChangeArrowheads="1"/>
          </p:cNvSpPr>
          <p:nvPr/>
        </p:nvSpPr>
        <p:spPr bwMode="auto">
          <a:xfrm>
            <a:off x="56515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40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25" name="Rectangle 37"/>
          <p:cNvSpPr>
            <a:spLocks noChangeArrowheads="1"/>
          </p:cNvSpPr>
          <p:nvPr/>
        </p:nvSpPr>
        <p:spPr bwMode="auto">
          <a:xfrm>
            <a:off x="60833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50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26" name="Rectangle 38"/>
          <p:cNvSpPr>
            <a:spLocks noChangeArrowheads="1"/>
          </p:cNvSpPr>
          <p:nvPr/>
        </p:nvSpPr>
        <p:spPr bwMode="auto">
          <a:xfrm>
            <a:off x="3924300" y="4292600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18 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27" name="Text Box 39"/>
          <p:cNvSpPr txBox="1">
            <a:spLocks noChangeArrowheads="1"/>
          </p:cNvSpPr>
          <p:nvPr/>
        </p:nvSpPr>
        <p:spPr bwMode="auto">
          <a:xfrm>
            <a:off x="7164388" y="4430713"/>
            <a:ext cx="15113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Comic Sans MS" panose="030F0902030302020204" pitchFamily="66" charset="0"/>
              </a:rPr>
              <a:t>Length=11</a:t>
            </a:r>
            <a:endParaRPr kumimoji="1" lang="en-US" altLang="zh-CN" b="1">
              <a:latin typeface="Comic Sans MS" panose="030F0902030302020204" pitchFamily="66" charset="0"/>
            </a:endParaRPr>
          </a:p>
        </p:txBody>
      </p:sp>
      <p:sp>
        <p:nvSpPr>
          <p:cNvPr id="652328" name="Rectangle 40"/>
          <p:cNvSpPr>
            <a:spLocks noChangeArrowheads="1"/>
          </p:cNvSpPr>
          <p:nvPr/>
        </p:nvSpPr>
        <p:spPr bwMode="auto">
          <a:xfrm>
            <a:off x="1763713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5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29" name="Rectangle 41"/>
          <p:cNvSpPr>
            <a:spLocks noChangeArrowheads="1"/>
          </p:cNvSpPr>
          <p:nvPr/>
        </p:nvSpPr>
        <p:spPr bwMode="auto">
          <a:xfrm>
            <a:off x="2195513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6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30" name="Rectangle 42"/>
          <p:cNvSpPr>
            <a:spLocks noChangeArrowheads="1"/>
          </p:cNvSpPr>
          <p:nvPr/>
        </p:nvSpPr>
        <p:spPr bwMode="auto">
          <a:xfrm>
            <a:off x="2627313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9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31" name="Rectangle 43"/>
          <p:cNvSpPr>
            <a:spLocks noChangeArrowheads="1"/>
          </p:cNvSpPr>
          <p:nvPr/>
        </p:nvSpPr>
        <p:spPr bwMode="auto">
          <a:xfrm>
            <a:off x="3059113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12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32" name="Rectangle 44"/>
          <p:cNvSpPr>
            <a:spLocks noChangeArrowheads="1"/>
          </p:cNvSpPr>
          <p:nvPr/>
        </p:nvSpPr>
        <p:spPr bwMode="auto">
          <a:xfrm>
            <a:off x="3490913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15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33" name="Rectangle 45"/>
          <p:cNvSpPr>
            <a:spLocks noChangeArrowheads="1"/>
          </p:cNvSpPr>
          <p:nvPr/>
        </p:nvSpPr>
        <p:spPr bwMode="auto">
          <a:xfrm>
            <a:off x="4356100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30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34" name="Rectangle 46"/>
          <p:cNvSpPr>
            <a:spLocks noChangeArrowheads="1"/>
          </p:cNvSpPr>
          <p:nvPr/>
        </p:nvSpPr>
        <p:spPr bwMode="auto">
          <a:xfrm>
            <a:off x="4787900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37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35" name="Rectangle 47"/>
          <p:cNvSpPr>
            <a:spLocks noChangeArrowheads="1"/>
          </p:cNvSpPr>
          <p:nvPr/>
        </p:nvSpPr>
        <p:spPr bwMode="auto">
          <a:xfrm>
            <a:off x="5219700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40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36" name="Rectangle 48"/>
          <p:cNvSpPr>
            <a:spLocks noChangeArrowheads="1"/>
          </p:cNvSpPr>
          <p:nvPr/>
        </p:nvSpPr>
        <p:spPr bwMode="auto">
          <a:xfrm>
            <a:off x="5651500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50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37" name="Rectangle 49"/>
          <p:cNvSpPr>
            <a:spLocks noChangeArrowheads="1"/>
          </p:cNvSpPr>
          <p:nvPr/>
        </p:nvSpPr>
        <p:spPr bwMode="auto">
          <a:xfrm>
            <a:off x="3924300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18 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652338" name="Text Box 50"/>
          <p:cNvSpPr txBox="1">
            <a:spLocks noChangeArrowheads="1"/>
          </p:cNvSpPr>
          <p:nvPr/>
        </p:nvSpPr>
        <p:spPr bwMode="auto">
          <a:xfrm>
            <a:off x="7164388" y="5734050"/>
            <a:ext cx="15113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Comic Sans MS" panose="030F0902030302020204" pitchFamily="66" charset="0"/>
              </a:rPr>
              <a:t>Length=10</a:t>
            </a:r>
            <a:endParaRPr kumimoji="1" lang="en-US" altLang="zh-CN" b="1">
              <a:latin typeface="Comic Sans MS" panose="030F0902030302020204" pitchFamily="66" charset="0"/>
            </a:endParaRPr>
          </a:p>
        </p:txBody>
      </p:sp>
      <p:sp>
        <p:nvSpPr>
          <p:cNvPr id="652339" name="Rectangle 51"/>
          <p:cNvSpPr>
            <a:spLocks noChangeArrowheads="1"/>
          </p:cNvSpPr>
          <p:nvPr/>
        </p:nvSpPr>
        <p:spPr bwMode="auto">
          <a:xfrm>
            <a:off x="7164388" y="2205038"/>
            <a:ext cx="12239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chemeClr val="hlink"/>
                </a:solidFill>
                <a:latin typeface="Comic Sans MS" panose="030F0902030302020204" pitchFamily="66" charset="0"/>
              </a:rPr>
              <a:t>MaxSize</a:t>
            </a:r>
            <a:endParaRPr kumimoji="1" lang="zh-CN" altLang="en-US" sz="20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652340" name="Line 52"/>
          <p:cNvSpPr>
            <a:spLocks noChangeShapeType="1"/>
          </p:cNvSpPr>
          <p:nvPr/>
        </p:nvSpPr>
        <p:spPr bwMode="auto">
          <a:xfrm flipH="1">
            <a:off x="6515100" y="2420938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2341" name="Rectangle 53"/>
          <p:cNvSpPr>
            <a:spLocks noChangeArrowheads="1"/>
          </p:cNvSpPr>
          <p:nvPr/>
        </p:nvSpPr>
        <p:spPr bwMode="auto">
          <a:xfrm>
            <a:off x="250825" y="3357563"/>
            <a:ext cx="11271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chemeClr val="hlink"/>
                </a:solidFill>
                <a:latin typeface="Comic Sans MS" panose="030F0902030302020204" pitchFamily="66" charset="0"/>
              </a:rPr>
              <a:t>element</a:t>
            </a:r>
            <a:endParaRPr kumimoji="1" lang="zh-CN" altLang="en-US" sz="20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652342" name="Line 54"/>
          <p:cNvSpPr>
            <a:spLocks noChangeShapeType="1"/>
          </p:cNvSpPr>
          <p:nvPr/>
        </p:nvSpPr>
        <p:spPr bwMode="auto">
          <a:xfrm flipV="1">
            <a:off x="1116013" y="3429000"/>
            <a:ext cx="57467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2343" name="Rectangle 55"/>
          <p:cNvSpPr>
            <a:spLocks noChangeArrowheads="1"/>
          </p:cNvSpPr>
          <p:nvPr/>
        </p:nvSpPr>
        <p:spPr bwMode="auto">
          <a:xfrm>
            <a:off x="6084888" y="5589588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ahoma" panose="020B0804030504040204" pitchFamily="34" charset="0"/>
              </a:rPr>
              <a:t> 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5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5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5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5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5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5" dur="500"/>
                                        <p:tgtEl>
                                          <p:spTgt spid="6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2000" fill="hold"/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2000" fill="hold"/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2000" fill="hold"/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2000" fill="hold"/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000" fill="hold"/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000" fill="hold"/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6500"/>
                            </p:stCondLst>
                            <p:childTnLst>
                              <p:par>
                                <p:cTn id="1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20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20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5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5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5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5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5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2000" fill="hold"/>
                                        <p:tgtEl>
                                          <p:spTgt spid="65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2000" fill="hold"/>
                                        <p:tgtEl>
                                          <p:spTgt spid="65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2000" fill="hold"/>
                                        <p:tgtEl>
                                          <p:spTgt spid="65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2000" fill="hold"/>
                                        <p:tgtEl>
                                          <p:spTgt spid="65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2000" fill="hold"/>
                                        <p:tgtEl>
                                          <p:spTgt spid="65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2000" fill="hold"/>
                                        <p:tgtEl>
                                          <p:spTgt spid="65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2000" fill="hold"/>
                                        <p:tgtEl>
                                          <p:spTgt spid="65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2000" fill="hold"/>
                                        <p:tgtEl>
                                          <p:spTgt spid="652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8000"/>
                            </p:stCondLst>
                            <p:childTnLst>
                              <p:par>
                                <p:cTn id="2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5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65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5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5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2" grpId="0" animBg="1"/>
      <p:bldP spid="652293" grpId="0" animBg="1"/>
      <p:bldP spid="652294" grpId="0" animBg="1"/>
      <p:bldP spid="652295" grpId="0" animBg="1"/>
      <p:bldP spid="652296" grpId="0" animBg="1"/>
      <p:bldP spid="652297" grpId="0" animBg="1"/>
      <p:bldP spid="652298" grpId="0" animBg="1"/>
      <p:bldP spid="652299" grpId="0" animBg="1"/>
      <p:bldP spid="652300" grpId="0" animBg="1"/>
      <p:bldP spid="652301" grpId="0" animBg="1"/>
      <p:bldP spid="652302" grpId="0" animBg="1"/>
      <p:bldP spid="652303" grpId="0"/>
      <p:bldP spid="652304" grpId="0"/>
      <p:bldP spid="652305" grpId="0"/>
      <p:bldP spid="652306" grpId="0"/>
      <p:bldP spid="652307" grpId="0"/>
      <p:bldP spid="652308" grpId="0"/>
      <p:bldP spid="652309" grpId="0"/>
      <p:bldP spid="652310" grpId="0"/>
      <p:bldP spid="652311" grpId="0"/>
      <p:bldP spid="652312" grpId="0"/>
      <p:bldP spid="652313" grpId="0"/>
      <p:bldP spid="652314" grpId="0" animBg="1"/>
      <p:bldP spid="652315" grpId="0" animBg="1"/>
      <p:bldP spid="652316" grpId="0" animBg="1"/>
      <p:bldP spid="652317" grpId="0" animBg="1"/>
      <p:bldP spid="652318" grpId="0" animBg="1"/>
      <p:bldP spid="652319" grpId="0" animBg="1"/>
      <p:bldP spid="652320" grpId="0" animBg="1"/>
      <p:bldP spid="652321" grpId="0" animBg="1"/>
      <p:bldP spid="652322" grpId="0" animBg="1"/>
      <p:bldP spid="652323" grpId="0" animBg="1"/>
      <p:bldP spid="652324" grpId="0" animBg="1"/>
      <p:bldP spid="652325" grpId="0" animBg="1"/>
      <p:bldP spid="652326" grpId="0" animBg="1"/>
      <p:bldP spid="652327" grpId="0"/>
      <p:bldP spid="652328" grpId="0" animBg="1"/>
      <p:bldP spid="652329" grpId="0" animBg="1"/>
      <p:bldP spid="652330" grpId="0" animBg="1"/>
      <p:bldP spid="652331" grpId="0" animBg="1"/>
      <p:bldP spid="652332" grpId="0" animBg="1"/>
      <p:bldP spid="652333" grpId="0" animBg="1"/>
      <p:bldP spid="652334" grpId="0" animBg="1"/>
      <p:bldP spid="652335" grpId="0" animBg="1"/>
      <p:bldP spid="652336" grpId="0" animBg="1"/>
      <p:bldP spid="652337" grpId="0" animBg="1"/>
      <p:bldP spid="652338" grpId="0"/>
      <p:bldP spid="652339" grpId="0"/>
      <p:bldP spid="652340" grpId="0" animBg="1"/>
      <p:bldP spid="652341" grpId="0"/>
      <p:bldP spid="652342" grpId="0" animBg="1"/>
      <p:bldP spid="6523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8EFA0F9-9D8A-42DE-8A58-A53E4C89C773}" type="datetime7">
              <a:rPr lang="zh-CN" altLang="en-US" smtClean="0"/>
            </a:fld>
            <a:endParaRPr lang="en-US" altLang="zh-CN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A06CD82-3388-464B-804D-36271474262C}" type="slidenum">
              <a:rPr lang="zh-CN" altLang="en-US" smtClean="0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893175" cy="51117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&lt;T&gt;&amp; 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&lt;T&gt;::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 k, T&amp; x)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{//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把第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个元素放入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并删除它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.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   if (Find(k, x)) { 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      for (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 = k; 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 &lt; length; 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++)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         element[i-1] = element[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];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      length--;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      return *this;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   } else throw 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OutOfBounds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();  //</a:t>
            </a:r>
            <a:r>
              <a:rPr lang="zh-CN" altLang="en-US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触发异常</a:t>
            </a:r>
            <a:endParaRPr lang="zh-CN" altLang="en-US" sz="2800" dirty="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}//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程序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3-4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476164" name="AutoShape 4"/>
          <p:cNvSpPr>
            <a:spLocks noChangeArrowheads="1"/>
          </p:cNvSpPr>
          <p:nvPr/>
        </p:nvSpPr>
        <p:spPr bwMode="auto">
          <a:xfrm>
            <a:off x="4067175" y="1268413"/>
            <a:ext cx="4897438" cy="6477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O((length-k)*s), s</a:t>
            </a:r>
            <a:r>
              <a:rPr kumimoji="1" lang="zh-CN" altLang="en-US" sz="2000" b="1">
                <a:latin typeface="Comic Sans MS" panose="030F0902030302020204" pitchFamily="66" charset="0"/>
              </a:rPr>
              <a:t>是每个元素的大小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476165" name="AutoShape 5"/>
          <p:cNvSpPr>
            <a:spLocks noChangeArrowheads="1"/>
          </p:cNvSpPr>
          <p:nvPr/>
        </p:nvSpPr>
        <p:spPr bwMode="auto">
          <a:xfrm>
            <a:off x="6011863" y="6021388"/>
            <a:ext cx="2951162" cy="5762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latin typeface="Comic Sans MS" panose="030F0902030302020204" pitchFamily="66" charset="0"/>
              </a:rPr>
              <a:t>如不存在</a:t>
            </a:r>
            <a:r>
              <a:rPr kumimoji="1" lang="en-US" altLang="zh-CN" sz="2000" b="1" dirty="0">
                <a:latin typeface="Comic Sans MS" panose="030F0902030302020204" pitchFamily="66" charset="0"/>
              </a:rPr>
              <a:t>k,</a:t>
            </a:r>
            <a:r>
              <a:rPr kumimoji="1" lang="zh-CN" altLang="en-US" sz="2000" b="1" dirty="0">
                <a:latin typeface="Comic Sans MS" panose="030F0902030302020204" pitchFamily="66" charset="0"/>
              </a:rPr>
              <a:t>时间为</a:t>
            </a:r>
            <a:r>
              <a:rPr lang="el-GR" altLang="zh-CN" sz="20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000" b="1" dirty="0">
                <a:latin typeface="Comic Sans MS" panose="030F0902030302020204" pitchFamily="66" charset="0"/>
              </a:rPr>
              <a:t>(1)</a:t>
            </a:r>
            <a:endParaRPr kumimoji="1" lang="en-US" altLang="zh-CN" sz="20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4F6E30A-58A1-4389-BAAE-D3E250064668}" type="datetime7">
              <a:rPr lang="zh-CN" altLang="en-US" smtClean="0"/>
            </a:fld>
            <a:endParaRPr lang="en-US" altLang="zh-CN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1A3488C7-A8B6-451F-9808-65E88FFD6C9F}" type="slidenum">
              <a:rPr lang="zh-CN" altLang="en-US" smtClean="0"/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893175" cy="51117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&lt;T&gt;&amp;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&lt;T&gt;::</a:t>
            </a:r>
            <a:r>
              <a:rPr lang="en-US" altLang="zh-CN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Insert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k,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T&amp; x)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{ // 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在第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个元素之后插入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x .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if ( k &lt; 0 || k &gt; length ) throw </a:t>
            </a:r>
            <a:r>
              <a:rPr lang="en-US" altLang="zh-CN" sz="24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OutOfBounds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();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if ( length ==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) throw </a:t>
            </a:r>
            <a:r>
              <a:rPr lang="en-US" altLang="zh-CN" sz="24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NoMem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();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// 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后移一位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for (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= length-1;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&gt;= k;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--)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   element[i+1] = element[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];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element[k] = x;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length++;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}//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程序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3-5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478212" name="AutoShape 4"/>
          <p:cNvSpPr>
            <a:spLocks noChangeArrowheads="1"/>
          </p:cNvSpPr>
          <p:nvPr/>
        </p:nvSpPr>
        <p:spPr bwMode="auto">
          <a:xfrm>
            <a:off x="3276600" y="5876925"/>
            <a:ext cx="5867400" cy="6492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latin typeface="Comic Sans MS" panose="030F0902030302020204" pitchFamily="66" charset="0"/>
              </a:rPr>
              <a:t>O((length-k)*s), s</a:t>
            </a:r>
            <a:r>
              <a:rPr kumimoji="1" lang="zh-CN" altLang="en-US" sz="2400" b="1" dirty="0">
                <a:latin typeface="Comic Sans MS" panose="030F0902030302020204" pitchFamily="66" charset="0"/>
              </a:rPr>
              <a:t>是每个元素的大小</a:t>
            </a:r>
            <a:endParaRPr kumimoji="1" lang="zh-CN" altLang="en-US" sz="2400" b="1" dirty="0">
              <a:latin typeface="Comic Sans MS" panose="030F0902030302020204" pitchFamily="66" charset="0"/>
            </a:endParaRPr>
          </a:p>
        </p:txBody>
      </p:sp>
      <p:sp>
        <p:nvSpPr>
          <p:cNvPr id="478213" name="AutoShape 5"/>
          <p:cNvSpPr>
            <a:spLocks noChangeArrowheads="1"/>
          </p:cNvSpPr>
          <p:nvPr/>
        </p:nvSpPr>
        <p:spPr bwMode="auto">
          <a:xfrm>
            <a:off x="6516688" y="4437063"/>
            <a:ext cx="2160587" cy="863600"/>
          </a:xfrm>
          <a:prstGeom prst="wedgeRoundRectCallout">
            <a:avLst>
              <a:gd name="adj1" fmla="val -61903"/>
              <a:gd name="adj2" fmla="val -16948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ahoma" panose="020B0804030504040204" pitchFamily="34" charset="0"/>
              </a:rPr>
              <a:t>编写一个头文件</a:t>
            </a:r>
            <a:endParaRPr kumimoji="1" lang="zh-CN" altLang="en-US" sz="2000" b="1">
              <a:latin typeface="Tahoma" panose="020B0804030504040204" pitchFamily="34" charset="0"/>
            </a:endParaRPr>
          </a:p>
          <a:p>
            <a:pPr algn="ctr"/>
            <a:r>
              <a:rPr kumimoji="1" lang="zh-CN" altLang="en-US" sz="2000" b="1">
                <a:latin typeface="Tahoma" panose="020B0804030504040204" pitchFamily="34" charset="0"/>
              </a:rPr>
              <a:t>包含前面的程序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nimBg="1"/>
      <p:bldP spid="4782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7707B22-2BB2-4082-995B-D4B23D3A41ED}" type="datetime7">
              <a:rPr lang="zh-CN" altLang="en-US" smtClean="0"/>
            </a:fld>
            <a:endParaRPr lang="en-US" altLang="zh-CN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4936421A-DD1A-4AEB-A26B-88FDA78F3F1E}" type="slidenum">
              <a:rPr lang="zh-CN" altLang="en-US" smtClean="0"/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893175" cy="53736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void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&lt;T&gt;::</a:t>
            </a:r>
            <a:r>
              <a:rPr lang="en-US" altLang="zh-CN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Output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ostream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&amp; out)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{// Put the list into the stream out.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for 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= 0;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&lt; length;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++)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   out &lt;&lt; element[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] &lt;&lt; "  ";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// overload </a:t>
            </a:r>
            <a:r>
              <a:rPr lang="en-US" altLang="zh-CN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&lt;&lt;</a:t>
            </a:r>
            <a:endParaRPr lang="en-US" altLang="zh-CN" sz="2400" dirty="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template &lt;class T&gt;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ostream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&amp; operator </a:t>
            </a:r>
            <a:r>
              <a:rPr lang="en-US" altLang="zh-CN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&lt;&lt; 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ostream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&amp; out, 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LinearList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&lt;T&gt;&amp; x)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{ 	 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x.Output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(out);  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    return out;    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}  //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程序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3-6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480260" name="AutoShape 4"/>
          <p:cNvSpPr>
            <a:spLocks noChangeArrowheads="1"/>
          </p:cNvSpPr>
          <p:nvPr/>
        </p:nvSpPr>
        <p:spPr bwMode="auto">
          <a:xfrm>
            <a:off x="5724525" y="3068638"/>
            <a:ext cx="3240088" cy="7207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latin typeface="Comic Sans MS" panose="030F0902030302020204" pitchFamily="66" charset="0"/>
              </a:rPr>
              <a:t>Output: </a:t>
            </a:r>
            <a:r>
              <a:rPr lang="el-GR" altLang="zh-CN" sz="24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400" b="1" dirty="0">
                <a:latin typeface="Comic Sans MS" panose="030F0902030302020204" pitchFamily="66" charset="0"/>
              </a:rPr>
              <a:t>( length)</a:t>
            </a:r>
            <a:endParaRPr kumimoji="1" lang="zh-CN" altLang="en-US" sz="24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B279716-F39A-4945-B690-AA82123DAF7F}" type="datetime7">
              <a:rPr lang="zh-CN" altLang="en-US" smtClean="0"/>
            </a:fld>
            <a:endParaRPr lang="en-US" altLang="zh-CN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E34EAED-1DAF-472F-99D3-B8EB1DF03120}" type="slidenum">
              <a:rPr lang="zh-CN" altLang="en-US" smtClean="0"/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893175" cy="64801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#include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void main(void)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try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LinearList&lt;int&gt; L(5);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"Length = " &lt;&lt; L.Length()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"IsEmpty = " &lt;&lt; L.IsEmpty()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L.Insert(0,2).Insert(1,6);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"List is " &lt;&lt; L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"IsEmpty = " &lt;&lt; L.IsEmpty()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z;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L.Find(1,z);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"First element is " &lt;&lt; z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"Length = " &lt;&lt; L.Length()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L.Delete(1,z);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"Deleted element is " &lt;&lt; z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"List is " &lt;&lt; L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}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catch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(...) 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cerr &lt;&lt; "An exception has occurred"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5940425" y="83661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ahoma" panose="020B0804030504040204" pitchFamily="34" charset="0"/>
              </a:rPr>
              <a:t> 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6372225" y="83661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ahoma" panose="020B0804030504040204" pitchFamily="34" charset="0"/>
              </a:rPr>
              <a:t> 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  <p:sp>
        <p:nvSpPr>
          <p:cNvPr id="482313" name="Rectangle 9"/>
          <p:cNvSpPr>
            <a:spLocks noChangeArrowheads="1"/>
          </p:cNvSpPr>
          <p:nvPr/>
        </p:nvSpPr>
        <p:spPr bwMode="auto">
          <a:xfrm>
            <a:off x="6804025" y="83661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ahoma" panose="020B0804030504040204" pitchFamily="34" charset="0"/>
              </a:rPr>
              <a:t> 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  <p:sp>
        <p:nvSpPr>
          <p:cNvPr id="482314" name="Rectangle 10"/>
          <p:cNvSpPr>
            <a:spLocks noChangeArrowheads="1"/>
          </p:cNvSpPr>
          <p:nvPr/>
        </p:nvSpPr>
        <p:spPr bwMode="auto">
          <a:xfrm>
            <a:off x="7235825" y="83661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ahoma" panose="020B0804030504040204" pitchFamily="34" charset="0"/>
              </a:rPr>
              <a:t> 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  <p:sp>
        <p:nvSpPr>
          <p:cNvPr id="482315" name="Rectangle 11"/>
          <p:cNvSpPr>
            <a:spLocks noChangeArrowheads="1"/>
          </p:cNvSpPr>
          <p:nvPr/>
        </p:nvSpPr>
        <p:spPr bwMode="auto">
          <a:xfrm>
            <a:off x="7667625" y="83661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ahoma" panose="020B0804030504040204" pitchFamily="34" charset="0"/>
              </a:rPr>
              <a:t> 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  <p:sp>
        <p:nvSpPr>
          <p:cNvPr id="482316" name="Rectangle 12"/>
          <p:cNvSpPr>
            <a:spLocks noChangeArrowheads="1"/>
          </p:cNvSpPr>
          <p:nvPr/>
        </p:nvSpPr>
        <p:spPr bwMode="auto">
          <a:xfrm>
            <a:off x="5940425" y="836613"/>
            <a:ext cx="431800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2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482317" name="Rectangle 13"/>
          <p:cNvSpPr>
            <a:spLocks noChangeArrowheads="1"/>
          </p:cNvSpPr>
          <p:nvPr/>
        </p:nvSpPr>
        <p:spPr bwMode="auto">
          <a:xfrm>
            <a:off x="6372225" y="836613"/>
            <a:ext cx="431800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6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482318" name="Rectangle 14"/>
          <p:cNvSpPr>
            <a:spLocks noChangeArrowheads="1"/>
          </p:cNvSpPr>
          <p:nvPr/>
        </p:nvSpPr>
        <p:spPr bwMode="auto">
          <a:xfrm>
            <a:off x="5940425" y="836613"/>
            <a:ext cx="431800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6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20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 animBg="1"/>
      <p:bldP spid="482312" grpId="0" animBg="1"/>
      <p:bldP spid="482313" grpId="0" animBg="1"/>
      <p:bldP spid="482314" grpId="0" animBg="1"/>
      <p:bldP spid="482315" grpId="0" animBg="1"/>
      <p:bldP spid="482316" grpId="0"/>
      <p:bldP spid="482316" grpId="1"/>
      <p:bldP spid="482317" grpId="0"/>
      <p:bldP spid="482317" grpId="1"/>
      <p:bldP spid="4823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D661E38-3583-43AF-ACFC-2A3BB899C33D}" type="datetime7">
              <a:rPr lang="zh-CN" altLang="en-US" smtClean="0"/>
            </a:fld>
            <a:endParaRPr lang="en-US" altLang="zh-CN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F5D2903-3608-4441-BAD9-04B015D342F6}" type="slidenum">
              <a:rPr lang="zh-CN" altLang="en-US" smtClean="0"/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250825" y="1412875"/>
            <a:ext cx="8642350" cy="51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3600">
                <a:latin typeface="Comic Sans MS" panose="030F0902030302020204" pitchFamily="66" charset="0"/>
              </a:rPr>
              <a:t>4. </a:t>
            </a:r>
            <a:r>
              <a:rPr lang="zh-CN" altLang="en-US" sz="3600">
                <a:latin typeface="Comic Sans MS" panose="030F0902030302020204" pitchFamily="66" charset="0"/>
              </a:rPr>
              <a:t>评价</a:t>
            </a:r>
            <a:endParaRPr lang="zh-CN" altLang="en-US" sz="3600">
              <a:latin typeface="Comic Sans MS" panose="030F0902030302020204" pitchFamily="66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zh-CN" altLang="en-US" sz="2800">
                <a:latin typeface="Comic Sans MS" panose="030F0902030302020204" pitchFamily="66" charset="0"/>
              </a:rPr>
              <a:t>在执行插入、删除等操作时复杂度与表的大小呈线性关系。</a:t>
            </a:r>
            <a:endParaRPr lang="zh-CN" altLang="en-US" sz="2800">
              <a:latin typeface="Comic Sans MS" panose="030F0902030302020204" pitchFamily="66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endParaRPr lang="zh-CN" altLang="en-US" sz="2800">
              <a:latin typeface="Comic Sans MS" panose="030F0902030302020204" pitchFamily="66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zh-CN" altLang="en-US" sz="2800">
                <a:latin typeface="Comic Sans MS" panose="030F0902030302020204" pitchFamily="66" charset="0"/>
              </a:rPr>
              <a:t>空间利用率很低且受初始大小限制。</a:t>
            </a:r>
            <a:endParaRPr lang="zh-CN" altLang="en-US" sz="2800">
              <a:latin typeface="Comic Sans MS" panose="030F0902030302020204" pitchFamily="66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endParaRPr lang="zh-CN" altLang="en-US" sz="2800">
              <a:latin typeface="Comic Sans MS" panose="030F0902030302020204" pitchFamily="66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zh-CN" altLang="en-US" sz="2800">
                <a:latin typeface="Comic Sans MS" panose="030F0902030302020204" pitchFamily="66" charset="0"/>
              </a:rPr>
              <a:t>例如：维护三个表，元素总数不会超过</a:t>
            </a:r>
            <a:r>
              <a:rPr lang="en-US" altLang="zh-CN" sz="2800">
                <a:latin typeface="Comic Sans MS" panose="030F0902030302020204" pitchFamily="66" charset="0"/>
              </a:rPr>
              <a:t>5000</a:t>
            </a:r>
            <a:r>
              <a:rPr lang="zh-CN" altLang="en-US" sz="2800">
                <a:latin typeface="Comic Sans MS" panose="030F0902030302020204" pitchFamily="66" charset="0"/>
              </a:rPr>
              <a:t>个，总数就会需要</a:t>
            </a:r>
            <a:r>
              <a:rPr lang="en-US" altLang="zh-CN" sz="2800">
                <a:latin typeface="Comic Sans MS" panose="030F0902030302020204" pitchFamily="66" charset="0"/>
              </a:rPr>
              <a:t>15000</a:t>
            </a:r>
            <a:r>
              <a:rPr lang="zh-CN" altLang="en-US" sz="2800">
                <a:latin typeface="Comic Sans MS" panose="030F0902030302020204" pitchFamily="66" charset="0"/>
              </a:rPr>
              <a:t>个元素的空间。</a:t>
            </a:r>
            <a:endParaRPr lang="zh-CN" altLang="en-US" sz="2800">
              <a:latin typeface="Comic Sans MS" panose="030F0902030302020204" pitchFamily="66" charset="0"/>
            </a:endParaRP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5817870" y="5704205"/>
            <a:ext cx="2555875" cy="476250"/>
          </a:xfrm>
          <a:prstGeom prst="wedgeRoundRectCallout">
            <a:avLst>
              <a:gd name="adj1" fmla="val -48569"/>
              <a:gd name="adj2" fmla="val -89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ahoma" panose="020B0804030504040204" pitchFamily="34" charset="0"/>
              </a:rPr>
              <a:t>解决方案？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8435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FD40B6D-02EA-47F7-B647-4BCFFD045544}" type="datetime7">
              <a:rPr lang="zh-CN" altLang="en-US" smtClean="0"/>
            </a:fld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2AB0A0C6-7885-442D-B2A8-519D42CBA7D2}" type="slidenum">
              <a:rPr lang="zh-CN" altLang="en-US" smtClean="0"/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第三章</a:t>
            </a:r>
            <a:r>
              <a:rPr lang="en-US" altLang="zh-CN" dirty="0">
                <a:ea typeface="宋体" pitchFamily="2" charset="-122"/>
                <a:sym typeface="Webdings" panose="05030102010509060703" pitchFamily="18" charset="2"/>
              </a:rPr>
              <a:t> </a:t>
            </a:r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数据描述</a:t>
            </a:r>
            <a:endParaRPr lang="zh-CN" altLang="en-US" dirty="0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805" y="1600200"/>
            <a:ext cx="8159750" cy="45307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以</a:t>
            </a:r>
            <a:r>
              <a:rPr lang="zh-CN" altLang="en-US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线性表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(Linear Lists)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及其数据描述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常见的数据描述（存储）方法有：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公式化描述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(公式化描述 Re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presentation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endParaRPr lang="en-US" altLang="zh-CN" sz="2025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链接描述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(Linked Re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presentation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endParaRPr lang="zh-CN" altLang="en-US" sz="2025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间接寻址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(Indirect Addressing)</a:t>
            </a:r>
            <a:endParaRPr lang="en-US" altLang="zh-CN" sz="2025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25" dirty="0">
                <a:solidFill>
                  <a:srgbClr val="00B050"/>
                </a:solidFill>
                <a:latin typeface="Comic Sans MS" panose="030F0902030302020204" pitchFamily="66" charset="0"/>
                <a:ea typeface="宋体" pitchFamily="2" charset="-122"/>
              </a:rPr>
              <a:t>模拟指针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(Simulating Pointers)</a:t>
            </a: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025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28EB5D19-34C7-44CD-954E-9199534B30D6}" type="datetime7">
              <a:rPr lang="zh-CN" altLang="en-US" smtClean="0"/>
            </a:fld>
            <a:endParaRPr lang="en-US" altLang="zh-CN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B26894A-D70E-4044-B63F-B789C07EE4A7}" type="slidenum">
              <a:rPr lang="zh-CN" altLang="en-US" smtClean="0"/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公式化描述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解决浪费空间的方案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把所有的线性表放入一个数组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list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中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设有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个表，引入两个附加数组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first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来对数组进行索引。表的编号为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1,2,…m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定义两个边界表：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first[0]=last[0]=-1, first[m+1]=last[m+1]=MaxSize-1</a:t>
            </a:r>
            <a:endParaRPr lang="en-US" altLang="zh-CN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基本逻辑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first[</a:t>
            </a:r>
            <a:r>
              <a:rPr lang="en-US" altLang="zh-CN" sz="23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]≤last[</a:t>
            </a:r>
            <a:r>
              <a:rPr lang="en-US" altLang="zh-CN" sz="23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]≤</a:t>
            </a:r>
            <a:r>
              <a:rPr lang="en-US" altLang="zh-CN" sz="2300" dirty="0" err="1">
                <a:latin typeface="Comic Sans MS" panose="030F0902030302020204" pitchFamily="66" charset="0"/>
                <a:ea typeface="宋体" pitchFamily="2" charset="-122"/>
              </a:rPr>
              <a:t>frist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[i+1]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26630" name="Group 35"/>
          <p:cNvGrpSpPr/>
          <p:nvPr/>
        </p:nvGrpSpPr>
        <p:grpSpPr bwMode="auto">
          <a:xfrm>
            <a:off x="2339975" y="4941888"/>
            <a:ext cx="6624638" cy="1728787"/>
            <a:chOff x="1474" y="3113"/>
            <a:chExt cx="4173" cy="1089"/>
          </a:xfrm>
        </p:grpSpPr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1747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1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26633" name="Rectangle 6"/>
            <p:cNvSpPr>
              <a:spLocks noChangeArrowheads="1"/>
            </p:cNvSpPr>
            <p:nvPr/>
          </p:nvSpPr>
          <p:spPr bwMode="auto">
            <a:xfrm>
              <a:off x="2019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2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26634" name="Rectangle 7"/>
            <p:cNvSpPr>
              <a:spLocks noChangeArrowheads="1"/>
            </p:cNvSpPr>
            <p:nvPr/>
          </p:nvSpPr>
          <p:spPr bwMode="auto">
            <a:xfrm>
              <a:off x="2291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3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26635" name="Rectangle 8"/>
            <p:cNvSpPr>
              <a:spLocks noChangeArrowheads="1"/>
            </p:cNvSpPr>
            <p:nvPr/>
          </p:nvSpPr>
          <p:spPr bwMode="auto">
            <a:xfrm>
              <a:off x="2563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4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26636" name="Rectangle 9"/>
            <p:cNvSpPr>
              <a:spLocks noChangeArrowheads="1"/>
            </p:cNvSpPr>
            <p:nvPr/>
          </p:nvSpPr>
          <p:spPr bwMode="auto">
            <a:xfrm>
              <a:off x="2835" y="3113"/>
              <a:ext cx="454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…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26637" name="Rectangle 10"/>
            <p:cNvSpPr>
              <a:spLocks noChangeArrowheads="1"/>
            </p:cNvSpPr>
            <p:nvPr/>
          </p:nvSpPr>
          <p:spPr bwMode="auto">
            <a:xfrm>
              <a:off x="3289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 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26638" name="Rectangle 11"/>
            <p:cNvSpPr>
              <a:spLocks noChangeArrowheads="1"/>
            </p:cNvSpPr>
            <p:nvPr/>
          </p:nvSpPr>
          <p:spPr bwMode="auto">
            <a:xfrm>
              <a:off x="3561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 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26639" name="Rectangle 12"/>
            <p:cNvSpPr>
              <a:spLocks noChangeArrowheads="1"/>
            </p:cNvSpPr>
            <p:nvPr/>
          </p:nvSpPr>
          <p:spPr bwMode="auto">
            <a:xfrm>
              <a:off x="3833" y="3113"/>
              <a:ext cx="590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…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26640" name="Rectangle 13"/>
            <p:cNvSpPr>
              <a:spLocks noChangeArrowheads="1"/>
            </p:cNvSpPr>
            <p:nvPr/>
          </p:nvSpPr>
          <p:spPr bwMode="auto">
            <a:xfrm>
              <a:off x="4423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7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26641" name="Rectangle 14"/>
            <p:cNvSpPr>
              <a:spLocks noChangeArrowheads="1"/>
            </p:cNvSpPr>
            <p:nvPr/>
          </p:nvSpPr>
          <p:spPr bwMode="auto">
            <a:xfrm>
              <a:off x="4695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8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26642" name="Rectangle 15"/>
            <p:cNvSpPr>
              <a:spLocks noChangeArrowheads="1"/>
            </p:cNvSpPr>
            <p:nvPr/>
          </p:nvSpPr>
          <p:spPr bwMode="auto">
            <a:xfrm>
              <a:off x="4967" y="3113"/>
              <a:ext cx="272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9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grpSp>
          <p:nvGrpSpPr>
            <p:cNvPr id="26643" name="Group 16"/>
            <p:cNvGrpSpPr/>
            <p:nvPr/>
          </p:nvGrpSpPr>
          <p:grpSpPr bwMode="auto">
            <a:xfrm>
              <a:off x="1474" y="3431"/>
              <a:ext cx="681" cy="498"/>
              <a:chOff x="793" y="3249"/>
              <a:chExt cx="681" cy="498"/>
            </a:xfrm>
          </p:grpSpPr>
          <p:sp>
            <p:nvSpPr>
              <p:cNvPr id="26656" name="Line 17"/>
              <p:cNvSpPr>
                <a:spLocks noChangeShapeType="1"/>
              </p:cNvSpPr>
              <p:nvPr/>
            </p:nvSpPr>
            <p:spPr bwMode="auto">
              <a:xfrm flipV="1">
                <a:off x="1066" y="3249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7" name="Rectangle 18"/>
              <p:cNvSpPr>
                <a:spLocks noChangeArrowheads="1"/>
              </p:cNvSpPr>
              <p:nvPr/>
            </p:nvSpPr>
            <p:spPr bwMode="auto">
              <a:xfrm>
                <a:off x="793" y="3475"/>
                <a:ext cx="681" cy="2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Comic Sans MS" panose="030F0902030302020204" pitchFamily="66" charset="0"/>
                  </a:rPr>
                  <a:t>first[1]</a:t>
                </a:r>
                <a:endParaRPr kumimoji="1" lang="en-US" altLang="zh-CN" sz="2000" b="1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6644" name="Group 32"/>
            <p:cNvGrpSpPr/>
            <p:nvPr/>
          </p:nvGrpSpPr>
          <p:grpSpPr bwMode="auto">
            <a:xfrm>
              <a:off x="2291" y="3475"/>
              <a:ext cx="681" cy="726"/>
              <a:chOff x="2291" y="3475"/>
              <a:chExt cx="681" cy="726"/>
            </a:xfrm>
          </p:grpSpPr>
          <p:sp>
            <p:nvSpPr>
              <p:cNvPr id="26654" name="Line 20"/>
              <p:cNvSpPr>
                <a:spLocks noChangeShapeType="1"/>
              </p:cNvSpPr>
              <p:nvPr/>
            </p:nvSpPr>
            <p:spPr bwMode="auto">
              <a:xfrm flipH="1" flipV="1">
                <a:off x="2562" y="3475"/>
                <a:ext cx="2" cy="5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5" name="Rectangle 21"/>
              <p:cNvSpPr>
                <a:spLocks noChangeArrowheads="1"/>
              </p:cNvSpPr>
              <p:nvPr/>
            </p:nvSpPr>
            <p:spPr bwMode="auto">
              <a:xfrm>
                <a:off x="2291" y="3929"/>
                <a:ext cx="681" cy="2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Comic Sans MS" panose="030F0902030302020204" pitchFamily="66" charset="0"/>
                  </a:rPr>
                  <a:t>last[1]</a:t>
                </a:r>
                <a:endParaRPr kumimoji="1" lang="en-US" altLang="zh-CN" sz="2000" b="1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26645" name="Line 22"/>
            <p:cNvSpPr>
              <a:spLocks noChangeShapeType="1"/>
            </p:cNvSpPr>
            <p:nvPr/>
          </p:nvSpPr>
          <p:spPr bwMode="auto">
            <a:xfrm flipV="1">
              <a:off x="3290" y="3431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Rectangle 23"/>
            <p:cNvSpPr>
              <a:spLocks noChangeArrowheads="1"/>
            </p:cNvSpPr>
            <p:nvPr/>
          </p:nvSpPr>
          <p:spPr bwMode="auto">
            <a:xfrm>
              <a:off x="3017" y="3657"/>
              <a:ext cx="681" cy="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first[2]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grpSp>
          <p:nvGrpSpPr>
            <p:cNvPr id="26647" name="Group 24"/>
            <p:cNvGrpSpPr/>
            <p:nvPr/>
          </p:nvGrpSpPr>
          <p:grpSpPr bwMode="auto">
            <a:xfrm>
              <a:off x="4151" y="3431"/>
              <a:ext cx="681" cy="498"/>
              <a:chOff x="793" y="3249"/>
              <a:chExt cx="681" cy="498"/>
            </a:xfrm>
          </p:grpSpPr>
          <p:sp>
            <p:nvSpPr>
              <p:cNvPr id="26652" name="Line 25"/>
              <p:cNvSpPr>
                <a:spLocks noChangeShapeType="1"/>
              </p:cNvSpPr>
              <p:nvPr/>
            </p:nvSpPr>
            <p:spPr bwMode="auto">
              <a:xfrm flipV="1">
                <a:off x="1066" y="3249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3" name="Rectangle 26"/>
              <p:cNvSpPr>
                <a:spLocks noChangeArrowheads="1"/>
              </p:cNvSpPr>
              <p:nvPr/>
            </p:nvSpPr>
            <p:spPr bwMode="auto">
              <a:xfrm>
                <a:off x="793" y="3475"/>
                <a:ext cx="681" cy="2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Comic Sans MS" panose="030F0902030302020204" pitchFamily="66" charset="0"/>
                  </a:rPr>
                  <a:t>first[3]</a:t>
                </a:r>
                <a:endParaRPr kumimoji="1" lang="en-US" altLang="zh-CN" sz="2000" b="1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6648" name="Group 33"/>
            <p:cNvGrpSpPr/>
            <p:nvPr/>
          </p:nvGrpSpPr>
          <p:grpSpPr bwMode="auto">
            <a:xfrm>
              <a:off x="4966" y="3430"/>
              <a:ext cx="681" cy="771"/>
              <a:chOff x="4740" y="3430"/>
              <a:chExt cx="681" cy="771"/>
            </a:xfrm>
          </p:grpSpPr>
          <p:sp>
            <p:nvSpPr>
              <p:cNvPr id="26650" name="Line 28"/>
              <p:cNvSpPr>
                <a:spLocks noChangeShapeType="1"/>
              </p:cNvSpPr>
              <p:nvPr/>
            </p:nvSpPr>
            <p:spPr bwMode="auto">
              <a:xfrm flipH="1" flipV="1">
                <a:off x="5012" y="3430"/>
                <a:ext cx="1" cy="5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1" name="Rectangle 29"/>
              <p:cNvSpPr>
                <a:spLocks noChangeArrowheads="1"/>
              </p:cNvSpPr>
              <p:nvPr/>
            </p:nvSpPr>
            <p:spPr bwMode="auto">
              <a:xfrm>
                <a:off x="4740" y="3929"/>
                <a:ext cx="681" cy="2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Comic Sans MS" panose="030F0902030302020204" pitchFamily="66" charset="0"/>
                  </a:rPr>
                  <a:t>last[3]</a:t>
                </a:r>
                <a:endParaRPr kumimoji="1" lang="en-US" altLang="zh-CN" sz="2000" b="1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26649" name="Rectangle 30"/>
            <p:cNvSpPr>
              <a:spLocks noChangeArrowheads="1"/>
            </p:cNvSpPr>
            <p:nvPr/>
          </p:nvSpPr>
          <p:spPr bwMode="auto">
            <a:xfrm>
              <a:off x="3017" y="3930"/>
              <a:ext cx="681" cy="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last[2]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486431" name="AutoShape 31"/>
          <p:cNvSpPr>
            <a:spLocks noChangeArrowheads="1"/>
          </p:cNvSpPr>
          <p:nvPr/>
        </p:nvSpPr>
        <p:spPr bwMode="auto">
          <a:xfrm>
            <a:off x="179388" y="5229225"/>
            <a:ext cx="2016125" cy="1295400"/>
          </a:xfrm>
          <a:prstGeom prst="wedgeRoundRectCallout">
            <a:avLst>
              <a:gd name="adj1" fmla="val 74565"/>
              <a:gd name="adj2" fmla="val -512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ahoma" panose="020B0804030504040204" pitchFamily="34" charset="0"/>
              </a:rPr>
              <a:t>省空间费时间，插入的逻辑复杂</a:t>
            </a:r>
            <a:endParaRPr kumimoji="1" lang="zh-CN" altLang="en-US" sz="24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AF1FF35-5542-47CE-9CD6-ED09AC4A8AA4}" type="datetime7">
              <a:rPr lang="zh-CN" altLang="en-US" smtClean="0"/>
            </a:fld>
            <a:endParaRPr lang="en-US" altLang="zh-CN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A79EF12-B175-4E54-9B3F-B36468C110A1}" type="slidenum">
              <a:rPr lang="zh-CN" altLang="en-US" smtClean="0"/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15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990033"/>
                </a:solidFill>
                <a:ea typeface="宋体" pitchFamily="2" charset="-122"/>
              </a:rPr>
              <a:t>3.3 公式化描述</a:t>
            </a:r>
            <a:endParaRPr lang="zh-CN" altLang="en-US">
              <a:solidFill>
                <a:srgbClr val="990033"/>
              </a:solidFill>
              <a:ea typeface="宋体" pitchFamily="2" charset="-122"/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883" y="1163638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解决浪费空间的方案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：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动态分配内存，基本思想是：当空间不够时重新分配内存（增加），当内存冗余时减少。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问题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：增加多少？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2" eaLnBrk="1" hangingPunct="1"/>
            <a:r>
              <a:rPr lang="zh-CN" altLang="en-US" sz="1785">
                <a:latin typeface="Comic Sans MS" panose="030F0902030302020204" pitchFamily="66" charset="0"/>
                <a:ea typeface="宋体" pitchFamily="2" charset="-122"/>
              </a:rPr>
              <a:t>方案</a:t>
            </a:r>
            <a:r>
              <a:rPr lang="en-US" altLang="zh-CN" sz="1785">
                <a:latin typeface="Comic Sans MS" panose="030F0902030302020204" pitchFamily="66" charset="0"/>
                <a:ea typeface="宋体" pitchFamily="2" charset="-122"/>
              </a:rPr>
              <a:t>1. </a:t>
            </a:r>
            <a:r>
              <a:rPr lang="zh-CN" altLang="en-US" sz="1785">
                <a:latin typeface="Comic Sans MS" panose="030F0902030302020204" pitchFamily="66" charset="0"/>
                <a:ea typeface="宋体" pitchFamily="2" charset="-122"/>
              </a:rPr>
              <a:t>增加固定值，需要加一个私有成员，如</a:t>
            </a:r>
            <a:r>
              <a:rPr lang="en-US" altLang="zh-CN" sz="1785">
                <a:latin typeface="Comic Sans MS" panose="030F0902030302020204" pitchFamily="66" charset="0"/>
                <a:ea typeface="宋体" pitchFamily="2" charset="-122"/>
              </a:rPr>
              <a:t>incsize;</a:t>
            </a:r>
            <a:r>
              <a:rPr lang="zh-CN" altLang="en-US" sz="1785">
                <a:latin typeface="Comic Sans MS" panose="030F0902030302020204" pitchFamily="66" charset="0"/>
                <a:ea typeface="宋体" pitchFamily="2" charset="-122"/>
              </a:rPr>
              <a:t>相关方法要修改（哪些方法？如何修改？）</a:t>
            </a:r>
            <a:endParaRPr lang="zh-CN" altLang="en-US" sz="1785">
              <a:latin typeface="Comic Sans MS" panose="030F0902030302020204" pitchFamily="66" charset="0"/>
              <a:ea typeface="宋体" pitchFamily="2" charset="-122"/>
            </a:endParaRPr>
          </a:p>
          <a:p>
            <a:pPr lvl="2" eaLnBrk="1" hangingPunct="1"/>
            <a:r>
              <a:rPr lang="zh-CN" altLang="en-US" sz="1785">
                <a:latin typeface="Comic Sans MS" panose="030F0902030302020204" pitchFamily="66" charset="0"/>
                <a:ea typeface="宋体" pitchFamily="2" charset="-122"/>
                <a:cs typeface="+mn-ea"/>
              </a:rPr>
              <a:t>方案2. 不增加一个私有成员，内存增加当前maxsize的一倍。</a:t>
            </a:r>
            <a:endParaRPr lang="zh-CN" altLang="en-US" sz="21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问题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：为了减少浪费空间，什么时候重新分配内存（减少）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2" eaLnBrk="1" hangingPunct="1"/>
            <a:r>
              <a:rPr lang="zh-CN" altLang="en-US" sz="1785">
                <a:latin typeface="Comic Sans MS" panose="030F0902030302020204" pitchFamily="66" charset="0"/>
                <a:ea typeface="宋体" pitchFamily="2" charset="-122"/>
                <a:cs typeface="+mn-ea"/>
              </a:rPr>
              <a:t>方案1. 减少固定值，例如如空闲空间是incsize的两倍时; maxsize= maxsize- incsize；</a:t>
            </a:r>
            <a:endParaRPr lang="zh-CN" altLang="en-US" sz="1785">
              <a:latin typeface="Comic Sans MS" panose="030F0902030302020204" pitchFamily="66" charset="0"/>
              <a:ea typeface="宋体" pitchFamily="2" charset="-122"/>
              <a:cs typeface="+mn-ea"/>
            </a:endParaRPr>
          </a:p>
          <a:p>
            <a:pPr lvl="2" eaLnBrk="1" hangingPunct="1"/>
            <a:r>
              <a:rPr lang="zh-CN" altLang="en-US" sz="1785">
                <a:latin typeface="Comic Sans MS" panose="030F0902030302020204" pitchFamily="66" charset="0"/>
                <a:ea typeface="宋体" pitchFamily="2" charset="-122"/>
                <a:cs typeface="+mn-ea"/>
              </a:rPr>
              <a:t>方案2. 如使用空间是maxsize的四分之一时; maxsize= maxsize/2；</a:t>
            </a:r>
            <a:endParaRPr lang="zh-CN" altLang="en-US" sz="1785">
              <a:latin typeface="Comic Sans MS" panose="030F0902030302020204" pitchFamily="66" charset="0"/>
              <a:ea typeface="宋体" pitchFamily="2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ED657D2-C075-488C-AF1D-005A254C886C}" type="datetime7">
              <a:rPr lang="zh-CN" altLang="en-US" smtClean="0"/>
            </a:fld>
            <a:endParaRPr lang="en-US" altLang="zh-CN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430AC7D6-7224-43CF-BC1A-1A88AD92B4FF}" type="slidenum">
              <a:rPr lang="zh-CN" altLang="en-US" smtClean="0"/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3.4 </a:t>
            </a:r>
            <a:r>
              <a:rPr lang="zh-CN" altLang="en-US">
                <a:ea typeface="宋体" pitchFamily="2" charset="-122"/>
              </a:rPr>
              <a:t>链表描述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8032750" cy="3808413"/>
          </a:xfrm>
        </p:spPr>
        <p:txBody>
          <a:bodyPr/>
          <a:lstStyle/>
          <a:p>
            <a:pPr eaLnBrk="1" hangingPunct="1"/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在链表描述中，每个元素放在单元或节点中进行描述。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194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令</a:t>
            </a:r>
            <a:r>
              <a:rPr lang="en-US" altLang="zh-CN" sz="194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L=(e</a:t>
            </a:r>
            <a:r>
              <a:rPr lang="en-US" altLang="zh-CN" sz="1940" baseline="-25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1</a:t>
            </a:r>
            <a:r>
              <a:rPr lang="en-US" altLang="zh-CN" sz="194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, e</a:t>
            </a:r>
            <a:r>
              <a:rPr lang="en-US" altLang="zh-CN" sz="1940" baseline="-25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2</a:t>
            </a:r>
            <a:r>
              <a:rPr lang="en-US" altLang="zh-CN" sz="194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,…, </a:t>
            </a:r>
            <a:r>
              <a:rPr lang="en-US" altLang="zh-CN" sz="194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e</a:t>
            </a:r>
            <a:r>
              <a:rPr lang="en-US" altLang="zh-CN" sz="1940" baseline="-250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n</a:t>
            </a:r>
            <a:r>
              <a:rPr lang="en-US" altLang="zh-CN" sz="194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)</a:t>
            </a:r>
            <a:r>
              <a:rPr lang="zh-CN" altLang="en-US" sz="194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是一个线性表。每个元素</a:t>
            </a:r>
            <a:r>
              <a:rPr lang="en-US" altLang="zh-CN" sz="194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e</a:t>
            </a:r>
            <a:r>
              <a:rPr lang="en-US" altLang="zh-CN" sz="1940" baseline="-250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</a:t>
            </a:r>
            <a:r>
              <a:rPr lang="zh-CN" altLang="en-US" sz="194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都放在不同的节点中加以描述。</a:t>
            </a:r>
            <a:endParaRPr lang="zh-CN" altLang="en-US" sz="194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每个节点中包含与该节点相关节点的位置信息。称之为链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(Link)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或指针。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1940" dirty="0">
                <a:latin typeface="Comic Sans MS" panose="030F0902030302020204" pitchFamily="66" charset="0"/>
                <a:ea typeface="宋体" pitchFamily="2" charset="-122"/>
                <a:cs typeface="+mn-ea"/>
                <a:sym typeface="Webdings" panose="05030102010509060703" pitchFamily="18" charset="2"/>
              </a:rPr>
              <a:t>每个节点都包含一个链接域，指向表中的下一个元素。节点e</a:t>
            </a:r>
            <a:r>
              <a:rPr lang="zh-CN" altLang="en-US" sz="1940" baseline="-25000" dirty="0">
                <a:latin typeface="Comic Sans MS" panose="030F0902030302020204" pitchFamily="66" charset="0"/>
                <a:ea typeface="宋体" pitchFamily="2" charset="-122"/>
                <a:cs typeface="+mn-ea"/>
                <a:sym typeface="Webdings" panose="05030102010509060703" pitchFamily="18" charset="2"/>
              </a:rPr>
              <a:t>i</a:t>
            </a:r>
            <a:r>
              <a:rPr lang="zh-CN" altLang="en-US" sz="1940" dirty="0">
                <a:latin typeface="Comic Sans MS" panose="030F0902030302020204" pitchFamily="66" charset="0"/>
                <a:ea typeface="宋体" pitchFamily="2" charset="-122"/>
                <a:cs typeface="+mn-ea"/>
                <a:sym typeface="Webdings" panose="05030102010509060703" pitchFamily="18" charset="2"/>
              </a:rPr>
              <a:t>的指针指向e</a:t>
            </a:r>
            <a:r>
              <a:rPr lang="zh-CN" altLang="en-US" sz="1940" baseline="-25000" dirty="0">
                <a:latin typeface="Comic Sans MS" panose="030F0902030302020204" pitchFamily="66" charset="0"/>
                <a:ea typeface="宋体" pitchFamily="2" charset="-122"/>
                <a:cs typeface="+mn-ea"/>
                <a:sym typeface="Webdings" panose="05030102010509060703" pitchFamily="18" charset="2"/>
              </a:rPr>
              <a:t>i+1</a:t>
            </a:r>
            <a:r>
              <a:rPr lang="zh-CN" altLang="en-US" sz="1940" dirty="0">
                <a:latin typeface="Comic Sans MS" panose="030F0902030302020204" pitchFamily="66" charset="0"/>
                <a:ea typeface="宋体" pitchFamily="2" charset="-122"/>
                <a:cs typeface="+mn-ea"/>
                <a:sym typeface="Webdings" panose="05030102010509060703" pitchFamily="18" charset="2"/>
              </a:rPr>
              <a:t>,其中1≤i&lt;n。</a:t>
            </a:r>
            <a:endParaRPr lang="zh-CN" altLang="en-US" sz="1940" dirty="0">
              <a:latin typeface="Comic Sans MS" panose="030F0902030302020204" pitchFamily="66" charset="0"/>
              <a:ea typeface="宋体" pitchFamily="2" charset="-122"/>
              <a:cs typeface="+mn-ea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1940" dirty="0">
                <a:latin typeface="Comic Sans MS" panose="030F0902030302020204" pitchFamily="66" charset="0"/>
                <a:ea typeface="宋体" pitchFamily="2" charset="-122"/>
                <a:cs typeface="+mn-ea"/>
                <a:sym typeface="Webdings" panose="05030102010509060703" pitchFamily="18" charset="2"/>
              </a:rPr>
              <a:t>节点e</a:t>
            </a:r>
            <a:r>
              <a:rPr lang="zh-CN" altLang="en-US" sz="1940" baseline="-25000" dirty="0">
                <a:latin typeface="Comic Sans MS" panose="030F0902030302020204" pitchFamily="66" charset="0"/>
                <a:ea typeface="宋体" pitchFamily="2" charset="-122"/>
                <a:cs typeface="+mn-ea"/>
                <a:sym typeface="Webdings" panose="05030102010509060703" pitchFamily="18" charset="2"/>
              </a:rPr>
              <a:t>n</a:t>
            </a:r>
            <a:r>
              <a:rPr lang="zh-CN" altLang="en-US" sz="1940" dirty="0">
                <a:latin typeface="Comic Sans MS" panose="030F0902030302020204" pitchFamily="66" charset="0"/>
                <a:ea typeface="宋体" pitchFamily="2" charset="-122"/>
                <a:cs typeface="+mn-ea"/>
                <a:sym typeface="Webdings" panose="05030102010509060703" pitchFamily="18" charset="2"/>
              </a:rPr>
              <a:t>,没有下一个节点，链接域为NULL。</a:t>
            </a:r>
            <a:endParaRPr lang="zh-CN" altLang="en-US" sz="1940" dirty="0">
              <a:latin typeface="Comic Sans MS" panose="030F0902030302020204" pitchFamily="66" charset="0"/>
              <a:ea typeface="宋体" pitchFamily="2" charset="-122"/>
              <a:cs typeface="+mn-ea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1940" dirty="0">
                <a:latin typeface="Comic Sans MS" panose="030F0902030302020204" pitchFamily="66" charset="0"/>
                <a:ea typeface="宋体" pitchFamily="2" charset="-122"/>
                <a:cs typeface="+mn-ea"/>
                <a:sym typeface="Webdings" panose="05030102010509060703" pitchFamily="18" charset="2"/>
              </a:rPr>
              <a:t>指针frist指向描述中的第一个节点。</a:t>
            </a:r>
            <a:endParaRPr lang="zh-CN" altLang="en-US" sz="1940" dirty="0">
              <a:latin typeface="Comic Sans MS" panose="030F0902030302020204" pitchFamily="66" charset="0"/>
              <a:ea typeface="宋体" pitchFamily="2" charset="-122"/>
              <a:cs typeface="+mn-ea"/>
              <a:sym typeface="Webdings" panose="05030102010509060703" pitchFamily="18" charset="2"/>
            </a:endParaRPr>
          </a:p>
        </p:txBody>
      </p:sp>
      <p:grpSp>
        <p:nvGrpSpPr>
          <p:cNvPr id="28678" name="Group 26"/>
          <p:cNvGrpSpPr/>
          <p:nvPr/>
        </p:nvGrpSpPr>
        <p:grpSpPr bwMode="auto">
          <a:xfrm>
            <a:off x="755650" y="5734050"/>
            <a:ext cx="7416800" cy="865188"/>
            <a:chOff x="657" y="3612"/>
            <a:chExt cx="4672" cy="545"/>
          </a:xfrm>
        </p:grpSpPr>
        <p:grpSp>
          <p:nvGrpSpPr>
            <p:cNvPr id="28679" name="Group 4"/>
            <p:cNvGrpSpPr/>
            <p:nvPr/>
          </p:nvGrpSpPr>
          <p:grpSpPr bwMode="auto">
            <a:xfrm>
              <a:off x="1519" y="3658"/>
              <a:ext cx="272" cy="499"/>
              <a:chOff x="2064" y="210"/>
              <a:chExt cx="272" cy="499"/>
            </a:xfrm>
          </p:grpSpPr>
          <p:sp>
            <p:nvSpPr>
              <p:cNvPr id="28698" name="Rectangle 5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9" name="Rectangle 6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Comic Sans MS" panose="030F0902030302020204" pitchFamily="66" charset="0"/>
                  </a:rPr>
                  <a:t>e</a:t>
                </a:r>
                <a:r>
                  <a:rPr kumimoji="1" lang="en-US" altLang="zh-CN" sz="2400" b="1" baseline="-25000">
                    <a:latin typeface="Comic Sans MS" panose="030F0902030302020204" pitchFamily="66" charset="0"/>
                  </a:rPr>
                  <a:t>1</a:t>
                </a:r>
                <a:endParaRPr kumimoji="1" lang="en-US" altLang="zh-CN" sz="2400" b="1" baseline="-25000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0" name="Group 7"/>
            <p:cNvGrpSpPr/>
            <p:nvPr/>
          </p:nvGrpSpPr>
          <p:grpSpPr bwMode="auto">
            <a:xfrm>
              <a:off x="2199" y="3658"/>
              <a:ext cx="272" cy="499"/>
              <a:chOff x="2064" y="210"/>
              <a:chExt cx="272" cy="499"/>
            </a:xfrm>
          </p:grpSpPr>
          <p:sp>
            <p:nvSpPr>
              <p:cNvPr id="28696" name="Rectangle 8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7" name="Rectangle 9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Comic Sans MS" panose="030F0902030302020204" pitchFamily="66" charset="0"/>
                  </a:rPr>
                  <a:t>e</a:t>
                </a:r>
                <a:r>
                  <a:rPr kumimoji="1" lang="en-US" altLang="zh-CN" sz="2400" b="1" baseline="-25000">
                    <a:latin typeface="Comic Sans MS" panose="030F0902030302020204" pitchFamily="66" charset="0"/>
                  </a:rPr>
                  <a:t>2</a:t>
                </a:r>
                <a:endParaRPr kumimoji="1" lang="en-US" altLang="zh-CN" sz="2400" b="1" baseline="-25000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1" name="Group 10"/>
            <p:cNvGrpSpPr/>
            <p:nvPr/>
          </p:nvGrpSpPr>
          <p:grpSpPr bwMode="auto">
            <a:xfrm>
              <a:off x="2879" y="3658"/>
              <a:ext cx="272" cy="499"/>
              <a:chOff x="2064" y="210"/>
              <a:chExt cx="272" cy="499"/>
            </a:xfrm>
          </p:grpSpPr>
          <p:sp>
            <p:nvSpPr>
              <p:cNvPr id="28694" name="Rectangle 11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5" name="Rectangle 12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Comic Sans MS" panose="030F0902030302020204" pitchFamily="66" charset="0"/>
                  </a:rPr>
                  <a:t>e</a:t>
                </a:r>
                <a:r>
                  <a:rPr kumimoji="1" lang="en-US" altLang="zh-CN" sz="2400" b="1" baseline="-25000">
                    <a:latin typeface="Comic Sans MS" panose="030F0902030302020204" pitchFamily="66" charset="0"/>
                  </a:rPr>
                  <a:t>3</a:t>
                </a:r>
                <a:endParaRPr kumimoji="1" lang="en-US" altLang="zh-CN" sz="2400" b="1" baseline="-25000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2" name="Group 13"/>
            <p:cNvGrpSpPr/>
            <p:nvPr/>
          </p:nvGrpSpPr>
          <p:grpSpPr bwMode="auto">
            <a:xfrm>
              <a:off x="4331" y="3658"/>
              <a:ext cx="272" cy="499"/>
              <a:chOff x="2064" y="210"/>
              <a:chExt cx="272" cy="499"/>
            </a:xfrm>
          </p:grpSpPr>
          <p:sp>
            <p:nvSpPr>
              <p:cNvPr id="28692" name="Rectangle 14"/>
              <p:cNvSpPr>
                <a:spLocks noChangeArrowheads="1"/>
              </p:cNvSpPr>
              <p:nvPr/>
            </p:nvSpPr>
            <p:spPr bwMode="auto">
              <a:xfrm>
                <a:off x="2064" y="210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ahoma" panose="020B0804030504040204" pitchFamily="34" charset="0"/>
                  </a:rPr>
                  <a:t>^</a:t>
                </a:r>
                <a:endParaRPr kumimoji="1" lang="en-US" altLang="zh-CN" sz="2000" b="1">
                  <a:latin typeface="Tahoma" panose="020B0804030504040204" pitchFamily="34" charset="0"/>
                </a:endParaRPr>
              </a:p>
            </p:txBody>
          </p:sp>
          <p:sp>
            <p:nvSpPr>
              <p:cNvPr id="28693" name="Rectangle 15"/>
              <p:cNvSpPr>
                <a:spLocks noChangeArrowheads="1"/>
              </p:cNvSpPr>
              <p:nvPr/>
            </p:nvSpPr>
            <p:spPr bwMode="auto">
              <a:xfrm>
                <a:off x="2064" y="391"/>
                <a:ext cx="272" cy="31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Comic Sans MS" panose="030F0902030302020204" pitchFamily="66" charset="0"/>
                  </a:rPr>
                  <a:t>e</a:t>
                </a:r>
                <a:r>
                  <a:rPr kumimoji="1" lang="en-US" altLang="zh-CN" sz="2400" b="1" baseline="-25000">
                    <a:latin typeface="Comic Sans MS" panose="030F0902030302020204" pitchFamily="66" charset="0"/>
                  </a:rPr>
                  <a:t>n</a:t>
                </a:r>
                <a:endParaRPr kumimoji="1" lang="en-US" altLang="zh-CN" sz="2400" b="1" baseline="-25000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28683" name="Text Box 16"/>
            <p:cNvSpPr txBox="1">
              <a:spLocks noChangeArrowheads="1"/>
            </p:cNvSpPr>
            <p:nvPr/>
          </p:nvSpPr>
          <p:spPr bwMode="auto">
            <a:xfrm>
              <a:off x="4694" y="3612"/>
              <a:ext cx="635" cy="2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链接域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8684" name="Text Box 17"/>
            <p:cNvSpPr txBox="1">
              <a:spLocks noChangeArrowheads="1"/>
            </p:cNvSpPr>
            <p:nvPr/>
          </p:nvSpPr>
          <p:spPr bwMode="auto">
            <a:xfrm>
              <a:off x="4694" y="3884"/>
              <a:ext cx="635" cy="25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数据域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8685" name="Line 18"/>
            <p:cNvSpPr>
              <a:spLocks noChangeShapeType="1"/>
            </p:cNvSpPr>
            <p:nvPr/>
          </p:nvSpPr>
          <p:spPr bwMode="auto">
            <a:xfrm>
              <a:off x="1110" y="3749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19"/>
            <p:cNvSpPr>
              <a:spLocks noChangeShapeType="1"/>
            </p:cNvSpPr>
            <p:nvPr/>
          </p:nvSpPr>
          <p:spPr bwMode="auto">
            <a:xfrm>
              <a:off x="1655" y="374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20"/>
            <p:cNvSpPr>
              <a:spLocks noChangeShapeType="1"/>
            </p:cNvSpPr>
            <p:nvPr/>
          </p:nvSpPr>
          <p:spPr bwMode="auto">
            <a:xfrm>
              <a:off x="2335" y="374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21"/>
            <p:cNvSpPr>
              <a:spLocks noChangeShapeType="1"/>
            </p:cNvSpPr>
            <p:nvPr/>
          </p:nvSpPr>
          <p:spPr bwMode="auto">
            <a:xfrm>
              <a:off x="3016" y="374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22"/>
            <p:cNvSpPr>
              <a:spLocks noChangeShapeType="1"/>
            </p:cNvSpPr>
            <p:nvPr/>
          </p:nvSpPr>
          <p:spPr bwMode="auto">
            <a:xfrm>
              <a:off x="3787" y="374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Text Box 23"/>
            <p:cNvSpPr txBox="1">
              <a:spLocks noChangeArrowheads="1"/>
            </p:cNvSpPr>
            <p:nvPr/>
          </p:nvSpPr>
          <p:spPr bwMode="auto">
            <a:xfrm>
              <a:off x="3515" y="3612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503050405090304" pitchFamily="18" charset="0"/>
                </a:rPr>
                <a:t>…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8691" name="Text Box 24"/>
            <p:cNvSpPr txBox="1">
              <a:spLocks noChangeArrowheads="1"/>
            </p:cNvSpPr>
            <p:nvPr/>
          </p:nvSpPr>
          <p:spPr bwMode="auto">
            <a:xfrm>
              <a:off x="657" y="361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frist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F16E8CCF-66CB-43AE-94F3-83A2C0F74BF9}" type="datetime7">
              <a:rPr lang="zh-CN" altLang="en-US" smtClean="0"/>
            </a:fld>
            <a:endParaRPr lang="en-US" altLang="zh-CN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BD5BA62-1759-48B0-A812-E68CB5243751}" type="slidenum">
              <a:rPr lang="zh-CN" altLang="en-US" smtClean="0"/>
            </a:fld>
            <a:endParaRPr lang="en-US" altLang="zh-CN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2654300"/>
            <a:ext cx="8259762" cy="2066925"/>
          </a:xfrm>
        </p:spPr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  <a:sym typeface="Webdings" panose="05030102010509060703" pitchFamily="18" charset="2"/>
              </a:rPr>
              <a:t>单链表：每个链表节点都正好有一个链接域，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也称为链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(chain)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。</a:t>
            </a:r>
            <a:endParaRPr lang="zh-CN" altLang="en-US" sz="2800"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  <a:sym typeface="Webdings" panose="05030102010509060703" pitchFamily="18" charset="2"/>
              </a:rPr>
              <a:t>动态配置内存，在插入和删除数据时，只需修改指针。</a:t>
            </a:r>
            <a:endParaRPr lang="zh-CN" altLang="en-US" sz="2800">
              <a:ea typeface="宋体" pitchFamily="2" charset="-122"/>
              <a:sym typeface="Webdings" panose="05030102010509060703" pitchFamily="18" charset="2"/>
            </a:endParaRPr>
          </a:p>
        </p:txBody>
      </p:sp>
      <p:grpSp>
        <p:nvGrpSpPr>
          <p:cNvPr id="489476" name="Group 4"/>
          <p:cNvGrpSpPr/>
          <p:nvPr/>
        </p:nvGrpSpPr>
        <p:grpSpPr bwMode="auto">
          <a:xfrm>
            <a:off x="6732588" y="6237288"/>
            <a:ext cx="1241425" cy="360362"/>
            <a:chOff x="612" y="1207"/>
            <a:chExt cx="726" cy="227"/>
          </a:xfrm>
        </p:grpSpPr>
        <p:sp>
          <p:nvSpPr>
            <p:cNvPr id="29749" name="Rectangle 5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e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9750" name="Rectangle 6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9479" name="Group 7"/>
          <p:cNvGrpSpPr/>
          <p:nvPr/>
        </p:nvGrpSpPr>
        <p:grpSpPr bwMode="auto">
          <a:xfrm>
            <a:off x="3830638" y="5157788"/>
            <a:ext cx="1241425" cy="360362"/>
            <a:chOff x="612" y="1207"/>
            <a:chExt cx="726" cy="227"/>
          </a:xfrm>
        </p:grpSpPr>
        <p:sp>
          <p:nvSpPr>
            <p:cNvPr id="29747" name="Rectangle 8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b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9748" name="Rectangle 9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9482" name="Group 10"/>
          <p:cNvGrpSpPr/>
          <p:nvPr/>
        </p:nvGrpSpPr>
        <p:grpSpPr bwMode="auto">
          <a:xfrm>
            <a:off x="4932363" y="6237288"/>
            <a:ext cx="1241425" cy="360362"/>
            <a:chOff x="612" y="1207"/>
            <a:chExt cx="726" cy="227"/>
          </a:xfrm>
        </p:grpSpPr>
        <p:sp>
          <p:nvSpPr>
            <p:cNvPr id="29745" name="Rectangle 11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C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9746" name="Rectangle 12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800" b="1">
                  <a:latin typeface="Tahoma" panose="020B0804030504040204" pitchFamily="34" charset="0"/>
                </a:rPr>
                <a:t>^</a:t>
              </a:r>
              <a:endParaRPr kumimoji="1" lang="en-US" altLang="zh-CN" sz="2800" b="1">
                <a:latin typeface="Tahoma" panose="020B0804030504040204" pitchFamily="34" charset="0"/>
              </a:endParaRPr>
            </a:p>
          </p:txBody>
        </p:sp>
      </p:grpSp>
      <p:grpSp>
        <p:nvGrpSpPr>
          <p:cNvPr id="489485" name="Group 13"/>
          <p:cNvGrpSpPr/>
          <p:nvPr/>
        </p:nvGrpSpPr>
        <p:grpSpPr bwMode="auto">
          <a:xfrm>
            <a:off x="3182938" y="6237288"/>
            <a:ext cx="1241425" cy="360362"/>
            <a:chOff x="612" y="1207"/>
            <a:chExt cx="726" cy="227"/>
          </a:xfrm>
        </p:grpSpPr>
        <p:sp>
          <p:nvSpPr>
            <p:cNvPr id="29743" name="Rectangle 14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B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9744" name="Rectangle 15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9488" name="Group 16"/>
          <p:cNvGrpSpPr/>
          <p:nvPr/>
        </p:nvGrpSpPr>
        <p:grpSpPr bwMode="auto">
          <a:xfrm>
            <a:off x="1527175" y="6237288"/>
            <a:ext cx="1241425" cy="360362"/>
            <a:chOff x="612" y="1207"/>
            <a:chExt cx="726" cy="227"/>
          </a:xfrm>
        </p:grpSpPr>
        <p:sp>
          <p:nvSpPr>
            <p:cNvPr id="29741" name="Rectangle 17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A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9742" name="Rectangle 18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9491" name="Line 19"/>
          <p:cNvSpPr>
            <a:spLocks noChangeShapeType="1"/>
          </p:cNvSpPr>
          <p:nvPr/>
        </p:nvSpPr>
        <p:spPr bwMode="auto">
          <a:xfrm>
            <a:off x="2398713" y="6453188"/>
            <a:ext cx="77628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9492" name="Line 20"/>
          <p:cNvSpPr>
            <a:spLocks noChangeShapeType="1"/>
          </p:cNvSpPr>
          <p:nvPr/>
        </p:nvSpPr>
        <p:spPr bwMode="auto">
          <a:xfrm>
            <a:off x="4127500" y="6453188"/>
            <a:ext cx="7762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9493" name="Line 21"/>
          <p:cNvSpPr>
            <a:spLocks noChangeShapeType="1"/>
          </p:cNvSpPr>
          <p:nvPr/>
        </p:nvSpPr>
        <p:spPr bwMode="auto">
          <a:xfrm flipV="1">
            <a:off x="4141788" y="551815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9494" name="Line 22"/>
          <p:cNvSpPr>
            <a:spLocks noChangeShapeType="1"/>
          </p:cNvSpPr>
          <p:nvPr/>
        </p:nvSpPr>
        <p:spPr bwMode="auto">
          <a:xfrm>
            <a:off x="4783138" y="5373688"/>
            <a:ext cx="38735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89495" name="Group 23"/>
          <p:cNvGrpSpPr/>
          <p:nvPr/>
        </p:nvGrpSpPr>
        <p:grpSpPr bwMode="auto">
          <a:xfrm>
            <a:off x="6732588" y="6237288"/>
            <a:ext cx="1241425" cy="360362"/>
            <a:chOff x="612" y="1207"/>
            <a:chExt cx="726" cy="227"/>
          </a:xfrm>
        </p:grpSpPr>
        <p:sp>
          <p:nvSpPr>
            <p:cNvPr id="29739" name="Rectangle 24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e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9740" name="Rectangle 25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800" b="1">
                  <a:latin typeface="Tahoma" panose="020B0804030504040204" pitchFamily="34" charset="0"/>
                </a:rPr>
                <a:t>^</a:t>
              </a:r>
              <a:endParaRPr kumimoji="1" lang="en-US" altLang="zh-CN" sz="2800" b="1">
                <a:latin typeface="Tahoma" panose="020B0804030504040204" pitchFamily="34" charset="0"/>
              </a:endParaRPr>
            </a:p>
          </p:txBody>
        </p:sp>
      </p:grpSp>
      <p:grpSp>
        <p:nvGrpSpPr>
          <p:cNvPr id="489498" name="Group 26"/>
          <p:cNvGrpSpPr/>
          <p:nvPr/>
        </p:nvGrpSpPr>
        <p:grpSpPr bwMode="auto">
          <a:xfrm>
            <a:off x="4932363" y="6237288"/>
            <a:ext cx="1241425" cy="360362"/>
            <a:chOff x="612" y="1207"/>
            <a:chExt cx="726" cy="227"/>
          </a:xfrm>
        </p:grpSpPr>
        <p:sp>
          <p:nvSpPr>
            <p:cNvPr id="29737" name="Rectangle 27"/>
            <p:cNvSpPr>
              <a:spLocks noChangeArrowheads="1"/>
            </p:cNvSpPr>
            <p:nvPr/>
          </p:nvSpPr>
          <p:spPr bwMode="auto">
            <a:xfrm>
              <a:off x="612" y="1207"/>
              <a:ext cx="363" cy="227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C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9738" name="Rectangle 28"/>
            <p:cNvSpPr>
              <a:spLocks noChangeArrowheads="1"/>
            </p:cNvSpPr>
            <p:nvPr/>
          </p:nvSpPr>
          <p:spPr bwMode="auto">
            <a:xfrm>
              <a:off x="975" y="1207"/>
              <a:ext cx="363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800" b="1">
                <a:latin typeface="Tahoma" panose="020B0804030504040204" pitchFamily="34" charset="0"/>
              </a:endParaRPr>
            </a:p>
          </p:txBody>
        </p:sp>
      </p:grpSp>
      <p:sp>
        <p:nvSpPr>
          <p:cNvPr id="489501" name="Line 29"/>
          <p:cNvSpPr>
            <a:spLocks noChangeShapeType="1"/>
          </p:cNvSpPr>
          <p:nvPr/>
        </p:nvSpPr>
        <p:spPr bwMode="auto">
          <a:xfrm>
            <a:off x="5795963" y="6453188"/>
            <a:ext cx="933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9502" name="Rectangle 30"/>
          <p:cNvSpPr>
            <a:spLocks noChangeArrowheads="1"/>
          </p:cNvSpPr>
          <p:nvPr/>
        </p:nvSpPr>
        <p:spPr bwMode="auto">
          <a:xfrm>
            <a:off x="1387475" y="5157788"/>
            <a:ext cx="931863" cy="358775"/>
          </a:xfrm>
          <a:prstGeom prst="rect">
            <a:avLst/>
          </a:prstGeom>
          <a:solidFill>
            <a:srgbClr val="99FF99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frist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489503" name="Line 31"/>
          <p:cNvSpPr>
            <a:spLocks noChangeShapeType="1"/>
          </p:cNvSpPr>
          <p:nvPr/>
        </p:nvSpPr>
        <p:spPr bwMode="auto">
          <a:xfrm>
            <a:off x="1836738" y="551815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89504" name="Group 32"/>
          <p:cNvGrpSpPr/>
          <p:nvPr/>
        </p:nvGrpSpPr>
        <p:grpSpPr bwMode="auto">
          <a:xfrm>
            <a:off x="2124075" y="1570038"/>
            <a:ext cx="431800" cy="792162"/>
            <a:chOff x="2064" y="210"/>
            <a:chExt cx="272" cy="499"/>
          </a:xfrm>
        </p:grpSpPr>
        <p:sp>
          <p:nvSpPr>
            <p:cNvPr id="29735" name="Rectangle 33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Rectangle 34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e</a:t>
              </a:r>
              <a:r>
                <a:rPr kumimoji="1" lang="en-US" altLang="zh-CN" sz="2400" b="1" baseline="-25000">
                  <a:latin typeface="Comic Sans MS" panose="030F0902030302020204" pitchFamily="66" charset="0"/>
                </a:rPr>
                <a:t>1</a:t>
              </a:r>
              <a:endParaRPr kumimoji="1" lang="en-US" altLang="zh-CN" sz="2400" b="1" baseline="-2500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489507" name="Group 35"/>
          <p:cNvGrpSpPr/>
          <p:nvPr/>
        </p:nvGrpSpPr>
        <p:grpSpPr bwMode="auto">
          <a:xfrm>
            <a:off x="3203575" y="1570038"/>
            <a:ext cx="431800" cy="792162"/>
            <a:chOff x="2064" y="210"/>
            <a:chExt cx="272" cy="499"/>
          </a:xfrm>
        </p:grpSpPr>
        <p:sp>
          <p:nvSpPr>
            <p:cNvPr id="29733" name="Rectangle 36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Rectangle 37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e</a:t>
              </a:r>
              <a:r>
                <a:rPr kumimoji="1" lang="en-US" altLang="zh-CN" sz="2400" b="1" baseline="-25000">
                  <a:latin typeface="Comic Sans MS" panose="030F0902030302020204" pitchFamily="66" charset="0"/>
                </a:rPr>
                <a:t>2</a:t>
              </a:r>
              <a:endParaRPr kumimoji="1" lang="en-US" altLang="zh-CN" sz="2400" b="1" baseline="-2500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489510" name="Group 38"/>
          <p:cNvGrpSpPr/>
          <p:nvPr/>
        </p:nvGrpSpPr>
        <p:grpSpPr bwMode="auto">
          <a:xfrm>
            <a:off x="4283075" y="1570038"/>
            <a:ext cx="431800" cy="792162"/>
            <a:chOff x="2064" y="210"/>
            <a:chExt cx="272" cy="499"/>
          </a:xfrm>
        </p:grpSpPr>
        <p:sp>
          <p:nvSpPr>
            <p:cNvPr id="29731" name="Rectangle 39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Rectangle 40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e</a:t>
              </a:r>
              <a:r>
                <a:rPr kumimoji="1" lang="en-US" altLang="zh-CN" sz="2400" b="1" baseline="-25000">
                  <a:latin typeface="Comic Sans MS" panose="030F0902030302020204" pitchFamily="66" charset="0"/>
                </a:rPr>
                <a:t>3</a:t>
              </a:r>
              <a:endParaRPr kumimoji="1" lang="en-US" altLang="zh-CN" sz="2400" b="1" baseline="-2500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489513" name="Group 41"/>
          <p:cNvGrpSpPr/>
          <p:nvPr/>
        </p:nvGrpSpPr>
        <p:grpSpPr bwMode="auto">
          <a:xfrm>
            <a:off x="6588125" y="1570038"/>
            <a:ext cx="431800" cy="792162"/>
            <a:chOff x="2064" y="210"/>
            <a:chExt cx="272" cy="499"/>
          </a:xfrm>
        </p:grpSpPr>
        <p:sp>
          <p:nvSpPr>
            <p:cNvPr id="29729" name="Rectangle 42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ahoma" panose="020B0804030504040204" pitchFamily="34" charset="0"/>
                </a:rPr>
                <a:t>^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9730" name="Rectangle 43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e</a:t>
              </a:r>
              <a:r>
                <a:rPr kumimoji="1" lang="en-US" altLang="zh-CN" sz="2400" b="1" baseline="-25000">
                  <a:latin typeface="Comic Sans MS" panose="030F0902030302020204" pitchFamily="66" charset="0"/>
                </a:rPr>
                <a:t>n</a:t>
              </a:r>
              <a:endParaRPr kumimoji="1" lang="en-US" altLang="zh-CN" sz="2400" b="1" baseline="-25000">
                <a:latin typeface="Comic Sans MS" panose="030F0902030302020204" pitchFamily="66" charset="0"/>
              </a:endParaRPr>
            </a:p>
          </p:txBody>
        </p:sp>
      </p:grpSp>
      <p:sp>
        <p:nvSpPr>
          <p:cNvPr id="489516" name="Text Box 44"/>
          <p:cNvSpPr txBox="1">
            <a:spLocks noChangeArrowheads="1"/>
          </p:cNvSpPr>
          <p:nvPr/>
        </p:nvSpPr>
        <p:spPr bwMode="auto">
          <a:xfrm>
            <a:off x="7019925" y="1497013"/>
            <a:ext cx="10080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链接域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489517" name="Text Box 45"/>
          <p:cNvSpPr txBox="1">
            <a:spLocks noChangeArrowheads="1"/>
          </p:cNvSpPr>
          <p:nvPr/>
        </p:nvSpPr>
        <p:spPr bwMode="auto">
          <a:xfrm>
            <a:off x="7019925" y="1930400"/>
            <a:ext cx="10080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数据域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489518" name="Line 46"/>
          <p:cNvSpPr>
            <a:spLocks noChangeShapeType="1"/>
          </p:cNvSpPr>
          <p:nvPr/>
        </p:nvSpPr>
        <p:spPr bwMode="auto">
          <a:xfrm>
            <a:off x="1474788" y="1714500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9519" name="Line 47"/>
          <p:cNvSpPr>
            <a:spLocks noChangeShapeType="1"/>
          </p:cNvSpPr>
          <p:nvPr/>
        </p:nvSpPr>
        <p:spPr bwMode="auto">
          <a:xfrm>
            <a:off x="2339975" y="1714500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9520" name="Line 48"/>
          <p:cNvSpPr>
            <a:spLocks noChangeShapeType="1"/>
          </p:cNvSpPr>
          <p:nvPr/>
        </p:nvSpPr>
        <p:spPr bwMode="auto">
          <a:xfrm>
            <a:off x="3419475" y="1714500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9521" name="Line 49"/>
          <p:cNvSpPr>
            <a:spLocks noChangeShapeType="1"/>
          </p:cNvSpPr>
          <p:nvPr/>
        </p:nvSpPr>
        <p:spPr bwMode="auto">
          <a:xfrm>
            <a:off x="4500563" y="1714500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9522" name="Line 50"/>
          <p:cNvSpPr>
            <a:spLocks noChangeShapeType="1"/>
          </p:cNvSpPr>
          <p:nvPr/>
        </p:nvSpPr>
        <p:spPr bwMode="auto">
          <a:xfrm>
            <a:off x="5724525" y="1714500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9523" name="Text Box 51"/>
          <p:cNvSpPr txBox="1">
            <a:spLocks noChangeArrowheads="1"/>
          </p:cNvSpPr>
          <p:nvPr/>
        </p:nvSpPr>
        <p:spPr bwMode="auto">
          <a:xfrm>
            <a:off x="5292725" y="1497013"/>
            <a:ext cx="5032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503050405090304" pitchFamily="18" charset="0"/>
              </a:rPr>
              <a:t>…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89524" name="Text Box 52"/>
          <p:cNvSpPr txBox="1">
            <a:spLocks noChangeArrowheads="1"/>
          </p:cNvSpPr>
          <p:nvPr/>
        </p:nvSpPr>
        <p:spPr bwMode="auto">
          <a:xfrm>
            <a:off x="755650" y="1497013"/>
            <a:ext cx="7921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Comic Sans MS" panose="030F0902030302020204" pitchFamily="66" charset="0"/>
              </a:rPr>
              <a:t>frist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ea typeface="宋体" pitchFamily="2" charset="-122"/>
                <a:sym typeface="+mn-ea"/>
              </a:rPr>
              <a:t>3.4 </a:t>
            </a:r>
            <a:r>
              <a:rPr lang="zh-CN" altLang="en-US">
                <a:ea typeface="宋体" pitchFamily="2" charset="-122"/>
                <a:sym typeface="+mn-ea"/>
              </a:rPr>
              <a:t>链表描述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9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9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9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9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9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9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9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9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9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9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" dur="1" fill="hold"/>
                                        <p:tgtEl>
                                          <p:spTgt spid="48950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" dur="1" fill="hold"/>
                                        <p:tgtEl>
                                          <p:spTgt spid="48950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4" dur="1" fill="hold"/>
                                        <p:tgtEl>
                                          <p:spTgt spid="4894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8" dur="1" fill="hold"/>
                                        <p:tgtEl>
                                          <p:spTgt spid="48949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48948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6" dur="1" fill="hold"/>
                                        <p:tgtEl>
                                          <p:spTgt spid="48949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0" dur="1" fill="hold"/>
                                        <p:tgtEl>
                                          <p:spTgt spid="4894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5" dur="1" fill="hold"/>
                                        <p:tgtEl>
                                          <p:spTgt spid="48947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0" dur="1" fill="hold"/>
                                        <p:tgtEl>
                                          <p:spTgt spid="4894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0" dur="1" fill="hold"/>
                                        <p:tgtEl>
                                          <p:spTgt spid="48949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1" fill="hold"/>
                                        <p:tgtEl>
                                          <p:spTgt spid="48947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7" dur="1" fill="hold"/>
                                        <p:tgtEl>
                                          <p:spTgt spid="48950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1" grpId="0" animBg="1"/>
      <p:bldP spid="489492" grpId="0" animBg="1"/>
      <p:bldP spid="489492" grpId="1" animBg="1"/>
      <p:bldP spid="489493" grpId="0" animBg="1"/>
      <p:bldP spid="489494" grpId="0" animBg="1"/>
      <p:bldP spid="489501" grpId="0" animBg="1"/>
      <p:bldP spid="489502" grpId="0" animBg="1"/>
      <p:bldP spid="489503" grpId="0" animBg="1"/>
      <p:bldP spid="489516" grpId="0"/>
      <p:bldP spid="489517" grpId="0"/>
      <p:bldP spid="489518" grpId="0" animBg="1"/>
      <p:bldP spid="489519" grpId="0" animBg="1"/>
      <p:bldP spid="489520" grpId="0" animBg="1"/>
      <p:bldP spid="489521" grpId="0" animBg="1"/>
      <p:bldP spid="489522" grpId="0" animBg="1"/>
      <p:bldP spid="489523" grpId="0"/>
      <p:bldP spid="4895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C4CB59E-ECB2-4EDE-91D1-91035C77A484}" type="datetime7">
              <a:rPr lang="zh-CN" altLang="en-US" smtClean="0"/>
            </a:fld>
            <a:endParaRPr lang="en-US" altLang="zh-CN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2F8E90E-42C6-4093-A337-7A0323B95002}" type="slidenum">
              <a:rPr lang="zh-CN" altLang="en-US" smtClean="0"/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475" y="333375"/>
            <a:ext cx="7742238" cy="85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1. 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类</a:t>
            </a: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ChainNode &amp; Chain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6400"/>
            <a:ext cx="8642350" cy="619125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class Chain 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public: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()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{first = 0;}</a:t>
            </a:r>
            <a:endParaRPr lang="en-US" altLang="zh-CN" sz="24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~Chain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bool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IsEmpty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() const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{return first == 0;}</a:t>
            </a:r>
            <a:endParaRPr lang="en-US" altLang="zh-CN" sz="24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Length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() const;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bool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Find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(int k, T&amp; x) const;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Search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(const T&amp; x) const;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Chain&lt;T&gt;&amp;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Delete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(int k, T&amp; x);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Chain&lt;T&gt;&amp;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Insert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(int k, const T&amp; x);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void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Output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(ostream&amp; out) const;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private: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ChainNode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&lt;T&gt; *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first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;  // pointer to first node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};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4932363" y="0"/>
            <a:ext cx="4211637" cy="2349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class ChainNode {</a:t>
            </a:r>
            <a:endParaRPr lang="en-US" altLang="zh-CN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friend</a:t>
            </a: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Chain</a:t>
            </a: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&lt;T&gt;;</a:t>
            </a:r>
            <a:endParaRPr lang="en-US" altLang="zh-CN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  private:</a:t>
            </a:r>
            <a:endParaRPr lang="en-US" altLang="zh-CN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      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data</a:t>
            </a: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;</a:t>
            </a:r>
            <a:endParaRPr lang="en-US" altLang="zh-CN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      ChainNode&lt;T&gt;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*link</a:t>
            </a: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;  </a:t>
            </a:r>
            <a:endParaRPr lang="en-US" altLang="zh-CN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sym typeface="Webdings" panose="05030102010509060703" pitchFamily="18" charset="2"/>
              </a:rPr>
              <a:t>};</a:t>
            </a:r>
            <a:endParaRPr lang="zh-CN" altLang="en-US" sz="2000">
              <a:latin typeface="Comic Sans MS" panose="030F0902030302020204" pitchFamily="66" charset="0"/>
              <a:sym typeface="Webdings" panose="05030102010509060703" pitchFamily="18" charset="2"/>
            </a:endParaRPr>
          </a:p>
        </p:txBody>
      </p:sp>
      <p:sp>
        <p:nvSpPr>
          <p:cNvPr id="491525" name="AutoShape 5"/>
          <p:cNvSpPr>
            <a:spLocks noChangeArrowheads="1"/>
          </p:cNvSpPr>
          <p:nvPr/>
        </p:nvSpPr>
        <p:spPr bwMode="auto">
          <a:xfrm>
            <a:off x="7596188" y="2708275"/>
            <a:ext cx="1368425" cy="865188"/>
          </a:xfrm>
          <a:prstGeom prst="wedgeRoundRectCallout">
            <a:avLst>
              <a:gd name="adj1" fmla="val -30509"/>
              <a:gd name="adj2" fmla="val -1199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Comic Sans MS" panose="030F0902030302020204" pitchFamily="66" charset="0"/>
              </a:rPr>
              <a:t>国内教材</a:t>
            </a:r>
            <a:r>
              <a:rPr kumimoji="1" lang="en-US" altLang="zh-CN" sz="2000" b="1">
                <a:latin typeface="Comic Sans MS" panose="030F0902030302020204" pitchFamily="66" charset="0"/>
              </a:rPr>
              <a:t>next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/>
      <p:bldP spid="4915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59A2F2BC-E8D6-4179-B1E2-43007F20FBD8}" type="datetime7">
              <a:rPr lang="zh-CN" altLang="en-US" smtClean="0"/>
            </a:fld>
            <a:endParaRPr lang="en-US" altLang="zh-CN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C9471E7F-D292-4864-863B-A0E028EDF732}" type="slidenum">
              <a:rPr lang="zh-CN" altLang="en-US" smtClean="0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~Chain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739900"/>
            <a:ext cx="8032750" cy="3605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Chain&lt;T&gt;::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~Chain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 )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{// Chain destructor. Delete all nodes in chain.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ChainNode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&lt;T&gt; *next;  // next node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while (first) {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next = first-&gt;link;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</a:t>
            </a:r>
            <a:r>
              <a:rPr lang="en-US" altLang="zh-CN" sz="2400" dirty="0">
                <a:solidFill>
                  <a:srgbClr val="990033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delete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first;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first = next;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}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}//Program 3-9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3572" name="AutoShape 4"/>
          <p:cNvSpPr>
            <a:spLocks noChangeArrowheads="1"/>
          </p:cNvSpPr>
          <p:nvPr/>
        </p:nvSpPr>
        <p:spPr bwMode="auto">
          <a:xfrm>
            <a:off x="3203575" y="5661025"/>
            <a:ext cx="5724525" cy="8651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2400" b="1">
                <a:latin typeface="Comic Sans MS" panose="030F0902030302020204" pitchFamily="66" charset="0"/>
              </a:rPr>
              <a:t>Chain&lt;int&gt; L; //</a:t>
            </a:r>
            <a:r>
              <a:rPr kumimoji="1" lang="zh-CN" altLang="en-US" sz="2400" b="1">
                <a:latin typeface="Comic Sans MS" panose="030F0902030302020204" pitchFamily="66" charset="0"/>
              </a:rPr>
              <a:t>创建空的整数型线性表</a:t>
            </a:r>
            <a:endParaRPr kumimoji="1" lang="zh-CN" altLang="en-US" sz="2400" b="1">
              <a:latin typeface="Comic Sans MS" panose="030F0902030302020204" pitchFamily="66" charset="0"/>
            </a:endParaRPr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auto">
          <a:xfrm>
            <a:off x="5003800" y="3933825"/>
            <a:ext cx="1225550" cy="504825"/>
          </a:xfrm>
          <a:prstGeom prst="wedgeRoundRectCallout">
            <a:avLst>
              <a:gd name="adj1" fmla="val -134972"/>
              <a:gd name="adj2" fmla="val -16226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el-GR" altLang="zh-CN" sz="24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400" b="1" dirty="0">
                <a:latin typeface="Comic Sans MS" panose="030F0902030302020204" pitchFamily="66" charset="0"/>
              </a:rPr>
              <a:t>(n)</a:t>
            </a:r>
            <a:endParaRPr kumimoji="1" lang="zh-CN" altLang="el-GR" sz="24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animBg="1"/>
      <p:bldP spid="4935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D1E02AE-9237-46A2-9FAB-1F15F076C3C7}" type="datetime7">
              <a:rPr lang="zh-CN" altLang="en-US" smtClean="0"/>
            </a:fld>
            <a:endParaRPr lang="en-US" altLang="zh-CN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D76380F8-8D45-4672-97F5-A29D2F72E258}" type="slidenum">
              <a:rPr lang="zh-CN" altLang="en-US" smtClean="0"/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Length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739900"/>
            <a:ext cx="8032750" cy="4349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int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Chain&lt;T&gt;::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Length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 )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const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{// Return the number of elements in the chain.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ChainNode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&lt;T&gt; *current = first;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int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len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= 0;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while (current) {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len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++;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current = current-&gt;link;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}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return 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len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;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}//Program 3-10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5620" name="AutoShape 4"/>
          <p:cNvSpPr>
            <a:spLocks noChangeArrowheads="1"/>
          </p:cNvSpPr>
          <p:nvPr/>
        </p:nvSpPr>
        <p:spPr bwMode="auto">
          <a:xfrm>
            <a:off x="4572000" y="3429000"/>
            <a:ext cx="1225550" cy="504825"/>
          </a:xfrm>
          <a:prstGeom prst="wedgeRoundRectCallout">
            <a:avLst>
              <a:gd name="adj1" fmla="val -136398"/>
              <a:gd name="adj2" fmla="val 10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el-GR" altLang="zh-CN" sz="24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400" b="1" dirty="0">
                <a:latin typeface="Comic Sans MS" panose="030F0902030302020204" pitchFamily="66" charset="0"/>
              </a:rPr>
              <a:t>(n)</a:t>
            </a:r>
            <a:endParaRPr kumimoji="1" lang="zh-CN" altLang="el-GR" sz="24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76C3B153-B252-418E-8C4F-76D91BCDDD82}" type="datetime7">
              <a:rPr lang="zh-CN" altLang="en-US" smtClean="0"/>
            </a:fld>
            <a:endParaRPr lang="en-US" altLang="zh-CN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08AB180-5DCB-43E5-BED9-FB32ECA435AB}" type="slidenum">
              <a:rPr lang="zh-CN" altLang="en-US" smtClean="0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Find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739900"/>
            <a:ext cx="8032750" cy="4349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bool Chain&lt;T&gt;::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Find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int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k, T&amp; x)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const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{// 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如果存在第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个元素，将其用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x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传回，否则返回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false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if (k &lt; 1) return false;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ChainNode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&lt;T&gt; *current = first;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int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index = 1;  // index of current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while (index &lt; k &amp;&amp; current) {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current = current-&gt;link;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index++;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}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if (current) {x = current-&gt;data;   return true;}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return false; // no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k'th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element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}//Program 3-11</a:t>
            </a:r>
            <a:endParaRPr lang="zh-CN" altLang="en-US" sz="20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5795963" y="3429000"/>
            <a:ext cx="1225550" cy="504825"/>
          </a:xfrm>
          <a:prstGeom prst="wedgeRoundRectCallout">
            <a:avLst>
              <a:gd name="adj1" fmla="val -135620"/>
              <a:gd name="adj2" fmla="val 11226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el-GR" altLang="zh-CN" sz="24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400" b="1" dirty="0">
                <a:latin typeface="Comic Sans MS" panose="030F0902030302020204" pitchFamily="66" charset="0"/>
              </a:rPr>
              <a:t>(k)</a:t>
            </a:r>
            <a:endParaRPr kumimoji="1" lang="zh-CN" altLang="el-GR" sz="24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2281B8AA-93B5-4177-B4DC-B1665C518843}" type="datetime7">
              <a:rPr lang="zh-CN" altLang="en-US" smtClean="0"/>
            </a:fld>
            <a:endParaRPr lang="en-US" altLang="zh-CN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9FDDEB5-987E-433D-B08A-768983AB2148}" type="slidenum">
              <a:rPr lang="zh-CN" altLang="en-US" smtClean="0"/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Search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739900"/>
            <a:ext cx="8032750" cy="4349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int Chain&lt;T&gt;::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Search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(const T&amp; x) const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{//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如果找到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； 返回其地址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ChainNode&lt;T&gt; *current = first;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int index = 1;  // index of current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while (current &amp;&amp; current-&gt;data != x) 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current = current-&gt;link;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index++;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if (current) return index;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return 0;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}//Program 3-12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6011863" y="4508500"/>
            <a:ext cx="1584325" cy="504825"/>
          </a:xfrm>
          <a:prstGeom prst="wedgeRoundRectCallout">
            <a:avLst>
              <a:gd name="adj1" fmla="val -107616"/>
              <a:gd name="adj2" fmla="val -9056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kumimoji="1" lang="zh-CN" altLang="en-US" sz="2400" b="1" dirty="0">
                <a:latin typeface="Comic Sans MS" panose="030F0902030302020204" pitchFamily="66" charset="0"/>
              </a:rPr>
              <a:t>最坏</a:t>
            </a:r>
            <a:r>
              <a:rPr lang="el-GR" altLang="zh-CN" sz="24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400" b="1" dirty="0">
                <a:latin typeface="Comic Sans MS" panose="030F0902030302020204" pitchFamily="66" charset="0"/>
              </a:rPr>
              <a:t>(n)</a:t>
            </a:r>
            <a:endParaRPr kumimoji="1" lang="zh-CN" altLang="el-GR" sz="24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8AB66E36-05C0-4741-8285-6E0813221D32}" type="datetime7">
              <a:rPr lang="zh-CN" altLang="en-US" smtClean="0"/>
            </a:fld>
            <a:endParaRPr lang="en-US" altLang="zh-CN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2CDB1C7E-CA18-4F9E-888C-D7FC14E41CDD}" type="slidenum">
              <a:rPr lang="zh-CN" altLang="en-US" smtClean="0"/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Output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03363"/>
            <a:ext cx="8569325" cy="5094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void Chain&lt;T&gt;::</a:t>
            </a:r>
            <a:r>
              <a:rPr lang="en-US" altLang="zh-CN" sz="2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Output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ostream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&amp; out) 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const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{//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将链表元素发送到输出流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ChainNode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&lt;T&gt; *current;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for ( current=first; current;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  current=current-&gt;link)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out &lt;&lt; current-&gt;data &lt;&lt; "  ";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 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 &lt;class T&gt;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ostream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&amp; </a:t>
            </a:r>
            <a:r>
              <a:rPr lang="en-US" altLang="zh-CN" sz="2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operator&lt;&lt;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(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ostream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&amp; out, 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const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Chain&lt;T&gt;&amp; x)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{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x.Output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(out); return out;} //Program 3-13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5846" name="AutoShape 4"/>
          <p:cNvSpPr>
            <a:spLocks noChangeArrowheads="1"/>
          </p:cNvSpPr>
          <p:nvPr/>
        </p:nvSpPr>
        <p:spPr bwMode="auto">
          <a:xfrm>
            <a:off x="6732588" y="2708275"/>
            <a:ext cx="1368425" cy="504825"/>
          </a:xfrm>
          <a:prstGeom prst="wedgeRoundRectCallout">
            <a:avLst>
              <a:gd name="adj1" fmla="val -102782"/>
              <a:gd name="adj2" fmla="val 1006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el-GR" altLang="zh-CN" sz="24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400" b="1" dirty="0">
                <a:latin typeface="Comic Sans MS" panose="030F0902030302020204" pitchFamily="66" charset="0"/>
              </a:rPr>
              <a:t>(n)</a:t>
            </a:r>
            <a:endParaRPr kumimoji="1" lang="zh-CN" altLang="el-GR" sz="24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B901E7B-E12A-4027-9EE4-435531C0271A}" type="datetime7">
              <a:rPr lang="zh-CN" altLang="en-US" smtClean="0"/>
            </a:fld>
            <a:endParaRPr lang="en-US" altLang="zh-CN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2EAEC9A3-40B1-4E1E-AE68-545BF57E3F88}" type="slidenum">
              <a:rPr lang="zh-CN" altLang="en-US" smtClean="0"/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3.1	</a:t>
            </a:r>
            <a:r>
              <a:rPr lang="zh-CN" altLang="en-US">
                <a:ea typeface="宋体" pitchFamily="2" charset="-122"/>
              </a:rPr>
              <a:t>数据描述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00200"/>
            <a:ext cx="8091487" cy="33083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公式化描述：以数学公式来确定元素表中的每个元素的存储位置。把所有元素依次连接存储在一片连续的存储空间中，即</a:t>
            </a:r>
            <a:r>
              <a:rPr lang="zh-CN" altLang="en-US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顺序表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链接描述（也称为链式描述）：每个元素存储在存储器的不同区域，包含一个指向下一个元素的指针，以指针把所有元素链接起来，简称为</a:t>
            </a:r>
            <a:r>
              <a:rPr lang="zh-CN" altLang="en-US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链表。</a:t>
            </a:r>
            <a:endParaRPr lang="zh-CN" altLang="en-US" sz="2400" dirty="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908175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A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2339975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B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2771775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C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203575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D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3636963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E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452617" name="Rectangle 9"/>
          <p:cNvSpPr>
            <a:spLocks noChangeArrowheads="1"/>
          </p:cNvSpPr>
          <p:nvPr/>
        </p:nvSpPr>
        <p:spPr bwMode="auto">
          <a:xfrm>
            <a:off x="4068763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F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452618" name="Rectangle 10"/>
          <p:cNvSpPr>
            <a:spLocks noChangeArrowheads="1"/>
          </p:cNvSpPr>
          <p:nvPr/>
        </p:nvSpPr>
        <p:spPr bwMode="auto">
          <a:xfrm>
            <a:off x="4500563" y="321373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G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grpSp>
        <p:nvGrpSpPr>
          <p:cNvPr id="452621" name="Group 13"/>
          <p:cNvGrpSpPr/>
          <p:nvPr/>
        </p:nvGrpSpPr>
        <p:grpSpPr bwMode="auto">
          <a:xfrm>
            <a:off x="755650" y="6165850"/>
            <a:ext cx="792163" cy="360363"/>
            <a:chOff x="567" y="3793"/>
            <a:chExt cx="499" cy="227"/>
          </a:xfrm>
        </p:grpSpPr>
        <p:sp>
          <p:nvSpPr>
            <p:cNvPr id="6194" name="Rectangle 11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A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6195" name="Rectangle 12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22" name="Group 14"/>
          <p:cNvGrpSpPr/>
          <p:nvPr/>
        </p:nvGrpSpPr>
        <p:grpSpPr bwMode="auto">
          <a:xfrm>
            <a:off x="2051050" y="5876925"/>
            <a:ext cx="792163" cy="360363"/>
            <a:chOff x="567" y="3793"/>
            <a:chExt cx="499" cy="227"/>
          </a:xfrm>
        </p:grpSpPr>
        <p:sp>
          <p:nvSpPr>
            <p:cNvPr id="6192" name="Rectangle 15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B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6193" name="Rectangle 16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25" name="Group 17"/>
          <p:cNvGrpSpPr/>
          <p:nvPr/>
        </p:nvGrpSpPr>
        <p:grpSpPr bwMode="auto">
          <a:xfrm>
            <a:off x="3276600" y="6308725"/>
            <a:ext cx="792163" cy="360363"/>
            <a:chOff x="567" y="3793"/>
            <a:chExt cx="499" cy="227"/>
          </a:xfrm>
        </p:grpSpPr>
        <p:sp>
          <p:nvSpPr>
            <p:cNvPr id="6190" name="Rectangle 18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C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6191" name="Rectangle 19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28" name="Group 20"/>
          <p:cNvGrpSpPr/>
          <p:nvPr/>
        </p:nvGrpSpPr>
        <p:grpSpPr bwMode="auto">
          <a:xfrm>
            <a:off x="4427538" y="5734050"/>
            <a:ext cx="792162" cy="360363"/>
            <a:chOff x="567" y="3793"/>
            <a:chExt cx="499" cy="227"/>
          </a:xfrm>
        </p:grpSpPr>
        <p:sp>
          <p:nvSpPr>
            <p:cNvPr id="6188" name="Rectangle 21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D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6189" name="Rectangle 22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31" name="Group 23"/>
          <p:cNvGrpSpPr/>
          <p:nvPr/>
        </p:nvGrpSpPr>
        <p:grpSpPr bwMode="auto">
          <a:xfrm>
            <a:off x="5795963" y="5300663"/>
            <a:ext cx="792162" cy="360362"/>
            <a:chOff x="567" y="3793"/>
            <a:chExt cx="499" cy="227"/>
          </a:xfrm>
        </p:grpSpPr>
        <p:sp>
          <p:nvSpPr>
            <p:cNvPr id="6186" name="Rectangle 24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E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6187" name="Rectangle 25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34" name="Group 26"/>
          <p:cNvGrpSpPr/>
          <p:nvPr/>
        </p:nvGrpSpPr>
        <p:grpSpPr bwMode="auto">
          <a:xfrm>
            <a:off x="7235825" y="4941888"/>
            <a:ext cx="792163" cy="360362"/>
            <a:chOff x="567" y="3793"/>
            <a:chExt cx="499" cy="227"/>
          </a:xfrm>
        </p:grpSpPr>
        <p:sp>
          <p:nvSpPr>
            <p:cNvPr id="6184" name="Rectangle 27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F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6185" name="Rectangle 28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2637" name="Group 29"/>
          <p:cNvGrpSpPr/>
          <p:nvPr/>
        </p:nvGrpSpPr>
        <p:grpSpPr bwMode="auto">
          <a:xfrm>
            <a:off x="7885113" y="6092825"/>
            <a:ext cx="792162" cy="360363"/>
            <a:chOff x="567" y="3793"/>
            <a:chExt cx="499" cy="227"/>
          </a:xfrm>
        </p:grpSpPr>
        <p:sp>
          <p:nvSpPr>
            <p:cNvPr id="6182" name="Rectangle 30"/>
            <p:cNvSpPr>
              <a:spLocks noChangeArrowheads="1"/>
            </p:cNvSpPr>
            <p:nvPr/>
          </p:nvSpPr>
          <p:spPr bwMode="auto">
            <a:xfrm>
              <a:off x="567" y="3793"/>
              <a:ext cx="272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G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  <p:sp>
          <p:nvSpPr>
            <p:cNvPr id="6183" name="Rectangle 31"/>
            <p:cNvSpPr>
              <a:spLocks noChangeArrowheads="1"/>
            </p:cNvSpPr>
            <p:nvPr/>
          </p:nvSpPr>
          <p:spPr bwMode="auto">
            <a:xfrm>
              <a:off x="839" y="3793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ahoma" panose="020B0804030504040204" pitchFamily="34" charset="0"/>
                </a:rPr>
                <a:t>^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</p:grpSp>
      <p:sp>
        <p:nvSpPr>
          <p:cNvPr id="452640" name="Line 32"/>
          <p:cNvSpPr>
            <a:spLocks noChangeShapeType="1"/>
          </p:cNvSpPr>
          <p:nvPr/>
        </p:nvSpPr>
        <p:spPr bwMode="auto">
          <a:xfrm flipV="1">
            <a:off x="1331913" y="6021388"/>
            <a:ext cx="719137" cy="2873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4" name="Line 36"/>
          <p:cNvSpPr>
            <a:spLocks noChangeShapeType="1"/>
          </p:cNvSpPr>
          <p:nvPr/>
        </p:nvSpPr>
        <p:spPr bwMode="auto">
          <a:xfrm>
            <a:off x="2700338" y="6021388"/>
            <a:ext cx="576262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3924300" y="5949950"/>
            <a:ext cx="503238" cy="503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6" name="Line 38"/>
          <p:cNvSpPr>
            <a:spLocks noChangeShapeType="1"/>
          </p:cNvSpPr>
          <p:nvPr/>
        </p:nvSpPr>
        <p:spPr bwMode="auto">
          <a:xfrm flipV="1">
            <a:off x="5076825" y="5516563"/>
            <a:ext cx="719138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7" name="Line 39"/>
          <p:cNvSpPr>
            <a:spLocks noChangeShapeType="1"/>
          </p:cNvSpPr>
          <p:nvPr/>
        </p:nvSpPr>
        <p:spPr bwMode="auto">
          <a:xfrm flipV="1">
            <a:off x="6443663" y="5084763"/>
            <a:ext cx="792162" cy="3603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8" name="Line 40"/>
          <p:cNvSpPr>
            <a:spLocks noChangeShapeType="1"/>
          </p:cNvSpPr>
          <p:nvPr/>
        </p:nvSpPr>
        <p:spPr bwMode="auto">
          <a:xfrm>
            <a:off x="7885113" y="5156200"/>
            <a:ext cx="142875" cy="8651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9" name="Text Box 41"/>
          <p:cNvSpPr txBox="1">
            <a:spLocks noChangeArrowheads="1"/>
          </p:cNvSpPr>
          <p:nvPr/>
        </p:nvSpPr>
        <p:spPr bwMode="auto">
          <a:xfrm>
            <a:off x="1908175" y="2860993"/>
            <a:ext cx="302418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Comic Sans MS" panose="030F0902030302020204" pitchFamily="66" charset="0"/>
              </a:rPr>
              <a:t>1    2    3   4    5   6    7</a:t>
            </a:r>
            <a:endParaRPr kumimoji="1" lang="en-US" altLang="zh-CN" sz="1600" b="1">
              <a:latin typeface="Comic Sans MS" panose="030F0902030302020204" pitchFamily="66" charset="0"/>
            </a:endParaRPr>
          </a:p>
        </p:txBody>
      </p:sp>
      <p:sp>
        <p:nvSpPr>
          <p:cNvPr id="452650" name="Text Box 42"/>
          <p:cNvSpPr txBox="1">
            <a:spLocks noChangeArrowheads="1"/>
          </p:cNvSpPr>
          <p:nvPr/>
        </p:nvSpPr>
        <p:spPr bwMode="auto">
          <a:xfrm>
            <a:off x="1042988" y="6521450"/>
            <a:ext cx="28733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Comic Sans MS" panose="030F0902030302020204" pitchFamily="66" charset="0"/>
              </a:rPr>
              <a:t>1</a:t>
            </a:r>
            <a:endParaRPr kumimoji="1" lang="en-US" altLang="zh-CN" sz="16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452651" name="Text Box 43"/>
          <p:cNvSpPr txBox="1">
            <a:spLocks noChangeArrowheads="1"/>
          </p:cNvSpPr>
          <p:nvPr/>
        </p:nvSpPr>
        <p:spPr bwMode="auto">
          <a:xfrm>
            <a:off x="2339975" y="6261100"/>
            <a:ext cx="2873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Comic Sans MS" panose="030F0902030302020204" pitchFamily="66" charset="0"/>
              </a:rPr>
              <a:t>2</a:t>
            </a:r>
            <a:endParaRPr kumimoji="1" lang="en-US" altLang="zh-CN" sz="16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452652" name="Text Box 44"/>
          <p:cNvSpPr txBox="1">
            <a:spLocks noChangeArrowheads="1"/>
          </p:cNvSpPr>
          <p:nvPr/>
        </p:nvSpPr>
        <p:spPr bwMode="auto">
          <a:xfrm>
            <a:off x="3563938" y="5972175"/>
            <a:ext cx="28733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Comic Sans MS" panose="030F0902030302020204" pitchFamily="66" charset="0"/>
              </a:rPr>
              <a:t>3</a:t>
            </a:r>
            <a:endParaRPr kumimoji="1" lang="en-US" altLang="zh-CN" sz="16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452653" name="Text Box 45"/>
          <p:cNvSpPr txBox="1">
            <a:spLocks noChangeArrowheads="1"/>
          </p:cNvSpPr>
          <p:nvPr/>
        </p:nvSpPr>
        <p:spPr bwMode="auto">
          <a:xfrm>
            <a:off x="4716463" y="6092825"/>
            <a:ext cx="28733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Comic Sans MS" panose="030F0902030302020204" pitchFamily="66" charset="0"/>
              </a:rPr>
              <a:t>4</a:t>
            </a:r>
            <a:endParaRPr kumimoji="1" lang="en-US" altLang="zh-CN" sz="16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452654" name="Text Box 46"/>
          <p:cNvSpPr txBox="1">
            <a:spLocks noChangeArrowheads="1"/>
          </p:cNvSpPr>
          <p:nvPr/>
        </p:nvSpPr>
        <p:spPr bwMode="auto">
          <a:xfrm>
            <a:off x="6084888" y="5661025"/>
            <a:ext cx="28733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Comic Sans MS" panose="030F0902030302020204" pitchFamily="66" charset="0"/>
              </a:rPr>
              <a:t>5</a:t>
            </a:r>
            <a:endParaRPr kumimoji="1" lang="en-US" altLang="zh-CN" sz="16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452655" name="Text Box 47"/>
          <p:cNvSpPr txBox="1">
            <a:spLocks noChangeArrowheads="1"/>
          </p:cNvSpPr>
          <p:nvPr/>
        </p:nvSpPr>
        <p:spPr bwMode="auto">
          <a:xfrm>
            <a:off x="7524750" y="5300663"/>
            <a:ext cx="2873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Comic Sans MS" panose="030F0902030302020204" pitchFamily="66" charset="0"/>
              </a:rPr>
              <a:t>6</a:t>
            </a:r>
            <a:endParaRPr kumimoji="1" lang="en-US" altLang="zh-CN" sz="16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452656" name="Text Box 48"/>
          <p:cNvSpPr txBox="1">
            <a:spLocks noChangeArrowheads="1"/>
          </p:cNvSpPr>
          <p:nvPr/>
        </p:nvSpPr>
        <p:spPr bwMode="auto">
          <a:xfrm>
            <a:off x="8101013" y="6521450"/>
            <a:ext cx="3587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hlink"/>
                </a:solidFill>
                <a:latin typeface="Comic Sans MS" panose="030F0902030302020204" pitchFamily="66" charset="0"/>
              </a:rPr>
              <a:t>7</a:t>
            </a:r>
            <a:endParaRPr kumimoji="1" lang="en-US" altLang="zh-CN" sz="16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452657" name="Text Box 49"/>
          <p:cNvSpPr txBox="1">
            <a:spLocks noChangeArrowheads="1"/>
          </p:cNvSpPr>
          <p:nvPr/>
        </p:nvSpPr>
        <p:spPr bwMode="auto">
          <a:xfrm>
            <a:off x="5580063" y="4941888"/>
            <a:ext cx="865187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Comic Sans MS" panose="030F0902030302020204" pitchFamily="66" charset="0"/>
              </a:rPr>
              <a:t>data</a:t>
            </a:r>
            <a:endParaRPr kumimoji="1" lang="en-US" altLang="zh-CN" b="1">
              <a:latin typeface="Comic Sans MS" panose="030F0902030302020204" pitchFamily="66" charset="0"/>
            </a:endParaRPr>
          </a:p>
        </p:txBody>
      </p:sp>
      <p:sp>
        <p:nvSpPr>
          <p:cNvPr id="452658" name="Text Box 50"/>
          <p:cNvSpPr txBox="1">
            <a:spLocks noChangeArrowheads="1"/>
          </p:cNvSpPr>
          <p:nvPr/>
        </p:nvSpPr>
        <p:spPr bwMode="auto">
          <a:xfrm>
            <a:off x="6227763" y="4941888"/>
            <a:ext cx="865187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Comic Sans MS" panose="030F0902030302020204" pitchFamily="66" charset="0"/>
              </a:rPr>
              <a:t>link</a:t>
            </a:r>
            <a:endParaRPr kumimoji="1" lang="en-US" altLang="zh-CN" b="1">
              <a:latin typeface="Comic Sans MS" panose="030F0902030302020204" pitchFamily="66" charset="0"/>
            </a:endParaRPr>
          </a:p>
        </p:txBody>
      </p:sp>
      <p:sp>
        <p:nvSpPr>
          <p:cNvPr id="452659" name="Text Box 51"/>
          <p:cNvSpPr txBox="1">
            <a:spLocks noChangeArrowheads="1"/>
          </p:cNvSpPr>
          <p:nvPr/>
        </p:nvSpPr>
        <p:spPr bwMode="auto">
          <a:xfrm>
            <a:off x="0" y="5589588"/>
            <a:ext cx="865188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hlink"/>
                </a:solidFill>
                <a:latin typeface="Comic Sans MS" panose="030F0902030302020204" pitchFamily="66" charset="0"/>
              </a:rPr>
              <a:t>frist</a:t>
            </a:r>
            <a:endParaRPr kumimoji="1" lang="en-US" altLang="zh-CN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452660" name="Line 52"/>
          <p:cNvSpPr>
            <a:spLocks noChangeShapeType="1"/>
          </p:cNvSpPr>
          <p:nvPr/>
        </p:nvSpPr>
        <p:spPr bwMode="auto">
          <a:xfrm>
            <a:off x="179388" y="5876925"/>
            <a:ext cx="576262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5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5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5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4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4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4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4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4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4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2" grpId="0" bldLvl="0" animBg="1"/>
      <p:bldP spid="452640" grpId="0" animBg="1"/>
      <p:bldP spid="452644" grpId="0" animBg="1"/>
      <p:bldP spid="452645" grpId="0" animBg="1"/>
      <p:bldP spid="452646" grpId="0" animBg="1"/>
      <p:bldP spid="452647" grpId="0" animBg="1"/>
      <p:bldP spid="452648" grpId="0" animBg="1"/>
      <p:bldP spid="452649" grpId="0" bldLvl="0" animBg="1"/>
      <p:bldP spid="452650" grpId="0"/>
      <p:bldP spid="452651" grpId="0"/>
      <p:bldP spid="452652" grpId="0"/>
      <p:bldP spid="452653" grpId="0"/>
      <p:bldP spid="452654" grpId="0"/>
      <p:bldP spid="452655" grpId="0"/>
      <p:bldP spid="452656" grpId="0"/>
      <p:bldP spid="452657" grpId="0"/>
      <p:bldP spid="452658" grpId="0"/>
      <p:bldP spid="452659" grpId="0"/>
      <p:bldP spid="4526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8824934-C23F-4596-9FD1-6E5866BE3CAE}" type="datetime7">
              <a:rPr lang="zh-CN" altLang="en-US" smtClean="0"/>
            </a:fld>
            <a:endParaRPr lang="en-US" altLang="zh-CN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D26737DD-F140-46D8-A0E9-52A6594A1A9D}" type="slidenum">
              <a:rPr lang="zh-CN" altLang="en-US" smtClean="0"/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Delete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787525"/>
            <a:ext cx="8229600" cy="1622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1.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删除节点不存在（包括链表为空），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引发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OutOfBounds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异常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2.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删除首节点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3.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删除中间节点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V="1">
            <a:off x="1258888" y="4149725"/>
            <a:ext cx="5048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1835150" y="4365625"/>
            <a:ext cx="2087563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first = p-&gt;link 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3814" name="Rectangle 6"/>
          <p:cNvSpPr>
            <a:spLocks noChangeArrowheads="1"/>
          </p:cNvSpPr>
          <p:nvPr/>
        </p:nvSpPr>
        <p:spPr bwMode="auto">
          <a:xfrm>
            <a:off x="4140200" y="4365625"/>
            <a:ext cx="3024188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x=p-&gt;data; delete(p);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>
            <a:off x="1260475" y="40068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468313" y="3790950"/>
            <a:ext cx="720725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first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grpSp>
        <p:nvGrpSpPr>
          <p:cNvPr id="503817" name="Group 9"/>
          <p:cNvGrpSpPr/>
          <p:nvPr/>
        </p:nvGrpSpPr>
        <p:grpSpPr bwMode="auto">
          <a:xfrm>
            <a:off x="1836738" y="3862388"/>
            <a:ext cx="863600" cy="360362"/>
            <a:chOff x="1202" y="2931"/>
            <a:chExt cx="1088" cy="227"/>
          </a:xfrm>
        </p:grpSpPr>
        <p:sp>
          <p:nvSpPr>
            <p:cNvPr id="36920" name="Rectangle 10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Rectangle 11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2628900" y="40068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21" name="Rectangle 13"/>
          <p:cNvSpPr>
            <a:spLocks noChangeArrowheads="1"/>
          </p:cNvSpPr>
          <p:nvPr/>
        </p:nvSpPr>
        <p:spPr bwMode="auto">
          <a:xfrm>
            <a:off x="6948488" y="3789363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Null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grpSp>
        <p:nvGrpSpPr>
          <p:cNvPr id="503822" name="Group 14"/>
          <p:cNvGrpSpPr/>
          <p:nvPr/>
        </p:nvGrpSpPr>
        <p:grpSpPr bwMode="auto">
          <a:xfrm>
            <a:off x="3205163" y="3862388"/>
            <a:ext cx="863600" cy="360362"/>
            <a:chOff x="1202" y="2931"/>
            <a:chExt cx="1088" cy="227"/>
          </a:xfrm>
        </p:grpSpPr>
        <p:sp>
          <p:nvSpPr>
            <p:cNvPr id="36918" name="Rectangle 15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Rectangle 16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503825" name="Line 17"/>
          <p:cNvSpPr>
            <a:spLocks noChangeShapeType="1"/>
          </p:cNvSpPr>
          <p:nvPr/>
        </p:nvSpPr>
        <p:spPr bwMode="auto">
          <a:xfrm>
            <a:off x="3997325" y="40068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03826" name="Group 18"/>
          <p:cNvGrpSpPr/>
          <p:nvPr/>
        </p:nvGrpSpPr>
        <p:grpSpPr bwMode="auto">
          <a:xfrm>
            <a:off x="5724525" y="3860800"/>
            <a:ext cx="863600" cy="360363"/>
            <a:chOff x="1202" y="2931"/>
            <a:chExt cx="1088" cy="227"/>
          </a:xfrm>
        </p:grpSpPr>
        <p:sp>
          <p:nvSpPr>
            <p:cNvPr id="36916" name="Rectangle 19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Rectangle 20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503829" name="Line 21"/>
          <p:cNvSpPr>
            <a:spLocks noChangeShapeType="1"/>
          </p:cNvSpPr>
          <p:nvPr/>
        </p:nvSpPr>
        <p:spPr bwMode="auto">
          <a:xfrm>
            <a:off x="6445250" y="400526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30" name="Line 22"/>
          <p:cNvSpPr>
            <a:spLocks noChangeShapeType="1"/>
          </p:cNvSpPr>
          <p:nvPr/>
        </p:nvSpPr>
        <p:spPr bwMode="auto">
          <a:xfrm>
            <a:off x="5148263" y="400367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31" name="Rectangle 23"/>
          <p:cNvSpPr>
            <a:spLocks noChangeArrowheads="1"/>
          </p:cNvSpPr>
          <p:nvPr/>
        </p:nvSpPr>
        <p:spPr bwMode="auto">
          <a:xfrm>
            <a:off x="4500563" y="3789363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…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3832" name="Rectangle 24"/>
          <p:cNvSpPr>
            <a:spLocks noChangeArrowheads="1"/>
          </p:cNvSpPr>
          <p:nvPr/>
        </p:nvSpPr>
        <p:spPr bwMode="auto">
          <a:xfrm>
            <a:off x="827088" y="4365625"/>
            <a:ext cx="360362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p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3833" name="Line 25"/>
          <p:cNvSpPr>
            <a:spLocks noChangeShapeType="1"/>
          </p:cNvSpPr>
          <p:nvPr/>
        </p:nvSpPr>
        <p:spPr bwMode="auto">
          <a:xfrm>
            <a:off x="1260475" y="4005263"/>
            <a:ext cx="19431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34" name="Line 26"/>
          <p:cNvSpPr>
            <a:spLocks noChangeShapeType="1"/>
          </p:cNvSpPr>
          <p:nvPr/>
        </p:nvSpPr>
        <p:spPr bwMode="auto">
          <a:xfrm flipV="1">
            <a:off x="4930775" y="5805488"/>
            <a:ext cx="5048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35" name="Rectangle 27"/>
          <p:cNvSpPr>
            <a:spLocks noChangeArrowheads="1"/>
          </p:cNvSpPr>
          <p:nvPr/>
        </p:nvSpPr>
        <p:spPr bwMode="auto">
          <a:xfrm>
            <a:off x="4572000" y="5013325"/>
            <a:ext cx="2519363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q-&gt;link = p-&gt;link 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3836" name="Rectangle 28"/>
          <p:cNvSpPr>
            <a:spLocks noChangeArrowheads="1"/>
          </p:cNvSpPr>
          <p:nvPr/>
        </p:nvSpPr>
        <p:spPr bwMode="auto">
          <a:xfrm>
            <a:off x="250825" y="6165850"/>
            <a:ext cx="2881313" cy="288925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x=p-&gt;data; delete(p);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36889" name="Line 29"/>
          <p:cNvSpPr>
            <a:spLocks noChangeShapeType="1"/>
          </p:cNvSpPr>
          <p:nvPr/>
        </p:nvSpPr>
        <p:spPr bwMode="auto">
          <a:xfrm>
            <a:off x="1008063" y="56626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90" name="Rectangle 30"/>
          <p:cNvSpPr>
            <a:spLocks noChangeArrowheads="1"/>
          </p:cNvSpPr>
          <p:nvPr/>
        </p:nvSpPr>
        <p:spPr bwMode="auto">
          <a:xfrm>
            <a:off x="215900" y="5446713"/>
            <a:ext cx="720725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first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grpSp>
        <p:nvGrpSpPr>
          <p:cNvPr id="36891" name="Group 31"/>
          <p:cNvGrpSpPr/>
          <p:nvPr/>
        </p:nvGrpSpPr>
        <p:grpSpPr bwMode="auto">
          <a:xfrm>
            <a:off x="1584325" y="5518150"/>
            <a:ext cx="863600" cy="360363"/>
            <a:chOff x="1202" y="2931"/>
            <a:chExt cx="1088" cy="227"/>
          </a:xfrm>
        </p:grpSpPr>
        <p:sp>
          <p:nvSpPr>
            <p:cNvPr id="36914" name="Rectangle 32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Rectangle 33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36892" name="Line 34"/>
          <p:cNvSpPr>
            <a:spLocks noChangeShapeType="1"/>
          </p:cNvSpPr>
          <p:nvPr/>
        </p:nvSpPr>
        <p:spPr bwMode="auto">
          <a:xfrm>
            <a:off x="2376488" y="56626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6893" name="Group 35"/>
          <p:cNvGrpSpPr/>
          <p:nvPr/>
        </p:nvGrpSpPr>
        <p:grpSpPr bwMode="auto">
          <a:xfrm>
            <a:off x="3922713" y="5518150"/>
            <a:ext cx="863600" cy="360363"/>
            <a:chOff x="1202" y="2931"/>
            <a:chExt cx="1088" cy="227"/>
          </a:xfrm>
        </p:grpSpPr>
        <p:sp>
          <p:nvSpPr>
            <p:cNvPr id="36912" name="Rectangle 36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Rectangle 37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36894" name="Line 38"/>
          <p:cNvSpPr>
            <a:spLocks noChangeShapeType="1"/>
          </p:cNvSpPr>
          <p:nvPr/>
        </p:nvSpPr>
        <p:spPr bwMode="auto">
          <a:xfrm>
            <a:off x="3346450" y="56610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03847" name="Group 39"/>
          <p:cNvGrpSpPr/>
          <p:nvPr/>
        </p:nvGrpSpPr>
        <p:grpSpPr bwMode="auto">
          <a:xfrm>
            <a:off x="5435600" y="5518150"/>
            <a:ext cx="863600" cy="360363"/>
            <a:chOff x="1202" y="2931"/>
            <a:chExt cx="1088" cy="227"/>
          </a:xfrm>
        </p:grpSpPr>
        <p:sp>
          <p:nvSpPr>
            <p:cNvPr id="36910" name="Rectangle 40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Rectangle 41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503850" name="Line 42"/>
          <p:cNvSpPr>
            <a:spLocks noChangeShapeType="1"/>
          </p:cNvSpPr>
          <p:nvPr/>
        </p:nvSpPr>
        <p:spPr bwMode="auto">
          <a:xfrm>
            <a:off x="6156325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51" name="Line 43"/>
          <p:cNvSpPr>
            <a:spLocks noChangeShapeType="1"/>
          </p:cNvSpPr>
          <p:nvPr/>
        </p:nvSpPr>
        <p:spPr bwMode="auto">
          <a:xfrm>
            <a:off x="4859338" y="56610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98" name="Rectangle 44"/>
          <p:cNvSpPr>
            <a:spLocks noChangeArrowheads="1"/>
          </p:cNvSpPr>
          <p:nvPr/>
        </p:nvSpPr>
        <p:spPr bwMode="auto">
          <a:xfrm>
            <a:off x="2770188" y="5445125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…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3853" name="Rectangle 45"/>
          <p:cNvSpPr>
            <a:spLocks noChangeArrowheads="1"/>
          </p:cNvSpPr>
          <p:nvPr/>
        </p:nvSpPr>
        <p:spPr bwMode="auto">
          <a:xfrm>
            <a:off x="4427538" y="6237288"/>
            <a:ext cx="1008062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p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3854" name="Line 46"/>
          <p:cNvSpPr>
            <a:spLocks noChangeShapeType="1"/>
          </p:cNvSpPr>
          <p:nvPr/>
        </p:nvSpPr>
        <p:spPr bwMode="auto">
          <a:xfrm>
            <a:off x="4786313" y="5661025"/>
            <a:ext cx="19431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01" name="Rectangle 47"/>
          <p:cNvSpPr>
            <a:spLocks noChangeArrowheads="1"/>
          </p:cNvSpPr>
          <p:nvPr/>
        </p:nvSpPr>
        <p:spPr bwMode="auto">
          <a:xfrm>
            <a:off x="7954963" y="5445125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Null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grpSp>
        <p:nvGrpSpPr>
          <p:cNvPr id="36902" name="Group 48"/>
          <p:cNvGrpSpPr/>
          <p:nvPr/>
        </p:nvGrpSpPr>
        <p:grpSpPr bwMode="auto">
          <a:xfrm>
            <a:off x="6731000" y="5516563"/>
            <a:ext cx="863600" cy="360362"/>
            <a:chOff x="1202" y="2931"/>
            <a:chExt cx="1088" cy="227"/>
          </a:xfrm>
        </p:grpSpPr>
        <p:sp>
          <p:nvSpPr>
            <p:cNvPr id="36908" name="Rectangle 49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Rectangle 50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36903" name="Line 51"/>
          <p:cNvSpPr>
            <a:spLocks noChangeShapeType="1"/>
          </p:cNvSpPr>
          <p:nvPr/>
        </p:nvSpPr>
        <p:spPr bwMode="auto">
          <a:xfrm>
            <a:off x="7451725" y="56610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60" name="Line 52"/>
          <p:cNvSpPr>
            <a:spLocks noChangeShapeType="1"/>
          </p:cNvSpPr>
          <p:nvPr/>
        </p:nvSpPr>
        <p:spPr bwMode="auto">
          <a:xfrm flipV="1">
            <a:off x="3346450" y="5805488"/>
            <a:ext cx="5048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61" name="Rectangle 53"/>
          <p:cNvSpPr>
            <a:spLocks noChangeArrowheads="1"/>
          </p:cNvSpPr>
          <p:nvPr/>
        </p:nvSpPr>
        <p:spPr bwMode="auto">
          <a:xfrm>
            <a:off x="2914650" y="6237288"/>
            <a:ext cx="1008063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q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3862" name="Line 54"/>
          <p:cNvSpPr>
            <a:spLocks noChangeShapeType="1"/>
          </p:cNvSpPr>
          <p:nvPr/>
        </p:nvSpPr>
        <p:spPr bwMode="auto">
          <a:xfrm flipV="1">
            <a:off x="6226175" y="5805488"/>
            <a:ext cx="5048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3863" name="Rectangle 55"/>
          <p:cNvSpPr>
            <a:spLocks noChangeArrowheads="1"/>
          </p:cNvSpPr>
          <p:nvPr/>
        </p:nvSpPr>
        <p:spPr bwMode="auto">
          <a:xfrm>
            <a:off x="5722938" y="6237288"/>
            <a:ext cx="2305050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p-&gt;link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503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0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0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0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3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0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0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3" dur="500"/>
                                        <p:tgtEl>
                                          <p:spTgt spid="503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6" dur="500"/>
                                        <p:tgtEl>
                                          <p:spTgt spid="503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9" dur="500"/>
                                        <p:tgtEl>
                                          <p:spTgt spid="503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2" dur="500"/>
                                        <p:tgtEl>
                                          <p:spTgt spid="503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5" dur="500"/>
                                        <p:tgtEl>
                                          <p:spTgt spid="503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503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503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503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503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2" grpId="1" animBg="1"/>
      <p:bldP spid="503813" grpId="0" animBg="1"/>
      <p:bldP spid="503814" grpId="0" animBg="1"/>
      <p:bldP spid="503815" grpId="0" animBg="1"/>
      <p:bldP spid="503815" grpId="1" animBg="1"/>
      <p:bldP spid="503816" grpId="0"/>
      <p:bldP spid="503820" grpId="0" animBg="1"/>
      <p:bldP spid="503820" grpId="1" animBg="1"/>
      <p:bldP spid="503821" grpId="0"/>
      <p:bldP spid="503825" grpId="0" animBg="1"/>
      <p:bldP spid="503829" grpId="0" animBg="1"/>
      <p:bldP spid="503830" grpId="0" animBg="1"/>
      <p:bldP spid="503831" grpId="0"/>
      <p:bldP spid="503832" grpId="0"/>
      <p:bldP spid="503832" grpId="1"/>
      <p:bldP spid="503833" grpId="0" animBg="1"/>
      <p:bldP spid="503834" grpId="0" animBg="1"/>
      <p:bldP spid="503834" grpId="1" animBg="1"/>
      <p:bldP spid="503835" grpId="0" animBg="1"/>
      <p:bldP spid="503836" grpId="0" animBg="1"/>
      <p:bldP spid="503850" grpId="0" animBg="1"/>
      <p:bldP spid="503851" grpId="0" animBg="1"/>
      <p:bldP spid="503853" grpId="0"/>
      <p:bldP spid="503853" grpId="1"/>
      <p:bldP spid="503854" grpId="0" animBg="1"/>
      <p:bldP spid="503860" grpId="0" animBg="1"/>
      <p:bldP spid="503860" grpId="1" animBg="1"/>
      <p:bldP spid="503861" grpId="0"/>
      <p:bldP spid="503861" grpId="1"/>
      <p:bldP spid="503862" grpId="0" animBg="1"/>
      <p:bldP spid="503862" grpId="1" animBg="1"/>
      <p:bldP spid="503863" grpId="0"/>
      <p:bldP spid="50386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BA8D9CE-7672-43C2-8BAD-C7131E457C84}" type="datetime7">
              <a:rPr lang="zh-CN" altLang="en-US" smtClean="0"/>
            </a:fld>
            <a:endParaRPr lang="en-US" altLang="zh-CN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6A18FF7-159D-40D5-96E5-CFCF431A5241}" type="slidenum">
              <a:rPr lang="zh-CN" altLang="en-US" smtClean="0"/>
            </a:fld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1">
                <a:ea typeface="宋体" pitchFamily="2" charset="-122"/>
              </a:rPr>
              <a:t>2.</a:t>
            </a:r>
            <a:r>
              <a:rPr lang="zh-CN" altLang="en-US" sz="3400" b="1">
                <a:ea typeface="宋体" pitchFamily="2" charset="-122"/>
              </a:rPr>
              <a:t> </a:t>
            </a:r>
            <a:r>
              <a:rPr lang="en-US" altLang="zh-CN" sz="3400" b="1">
                <a:ea typeface="宋体" pitchFamily="2" charset="-122"/>
              </a:rPr>
              <a:t>Operations</a:t>
            </a:r>
            <a:r>
              <a:rPr lang="zh-CN" altLang="en-US" sz="3400" b="1">
                <a:ea typeface="宋体" pitchFamily="2" charset="-122"/>
              </a:rPr>
              <a:t>：</a:t>
            </a:r>
            <a:r>
              <a:rPr lang="en-US" altLang="zh-CN" sz="3400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Delete</a:t>
            </a:r>
            <a:endParaRPr lang="zh-CN" altLang="en-US" sz="3400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5888"/>
            <a:ext cx="8713788" cy="65532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Chain&lt;T&gt;&amp; Chain&lt;T&gt;::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Delete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(int k, T&amp; x)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{//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取第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个元素放入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x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，并删除链表第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项，如没找到则引发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OutOfBounds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异常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if (k &lt; 1 || !first)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throw OutOfBounds(); 	  // no k'th  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ChainNode&lt;T&gt; *p = first;  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使用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p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指向第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个元素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if (k == 1) 			  // p already at k'th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first = first-&gt;link; 	  // remove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else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			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// q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指向第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k-1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个元素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ChainNode&lt;T&gt; *q = first;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for (int index = 1;  index &lt; k - 1 &amp;&amp; q; index++)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    q = q-&gt;link;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if (!q || !q-&gt;link)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    throw OutOfBounds();  // no k'th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p = q-&gt;link; 		    // k'th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q-&gt;link = p-&gt;link;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	    // remove from chain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x = p-&gt;data;  	           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把找到的放入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x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delete p;			    // free node p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return *this;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 //Program 3-14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91CDDB2-71B4-4444-A981-A1D69D21BC5C}" type="datetime7">
              <a:rPr lang="zh-CN" altLang="en-US" smtClean="0"/>
            </a:fld>
            <a:endParaRPr lang="en-US" altLang="zh-CN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AE1DD53-7E8B-439A-8238-FCE4806A28BE}" type="slidenum">
              <a:rPr lang="zh-CN" altLang="en-US" smtClean="0"/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Operations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Insert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631238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1.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插入节点不存在，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引发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OutOfBounds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异常，内存不够引发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NoMem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2.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插入在首节点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3.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插入在中间节点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38918" name="Group 4"/>
          <p:cNvGrpSpPr/>
          <p:nvPr/>
        </p:nvGrpSpPr>
        <p:grpSpPr bwMode="auto">
          <a:xfrm>
            <a:off x="1908175" y="3789363"/>
            <a:ext cx="863600" cy="360362"/>
            <a:chOff x="1202" y="2931"/>
            <a:chExt cx="1088" cy="227"/>
          </a:xfrm>
        </p:grpSpPr>
        <p:sp>
          <p:nvSpPr>
            <p:cNvPr id="38983" name="Rectangle 5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4" name="Rectangle 6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1331913" y="39338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>
            <a:off x="2700338" y="39338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828675" y="3717925"/>
            <a:ext cx="431800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y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7914" name="Rectangle 10"/>
          <p:cNvSpPr>
            <a:spLocks noChangeArrowheads="1"/>
          </p:cNvSpPr>
          <p:nvPr/>
        </p:nvSpPr>
        <p:spPr bwMode="auto">
          <a:xfrm>
            <a:off x="3205163" y="3717925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Null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7915" name="Rectangle 11"/>
          <p:cNvSpPr>
            <a:spLocks noChangeArrowheads="1"/>
          </p:cNvSpPr>
          <p:nvPr/>
        </p:nvSpPr>
        <p:spPr bwMode="auto">
          <a:xfrm>
            <a:off x="3924300" y="3933825"/>
            <a:ext cx="2376488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1) y-&gt;link = first;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7916" name="Rectangle 12"/>
          <p:cNvSpPr>
            <a:spLocks noChangeArrowheads="1"/>
          </p:cNvSpPr>
          <p:nvPr/>
        </p:nvSpPr>
        <p:spPr bwMode="auto">
          <a:xfrm>
            <a:off x="6804025" y="3933825"/>
            <a:ext cx="1655763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2) first = y;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7917" name="Line 13"/>
          <p:cNvSpPr>
            <a:spLocks noChangeShapeType="1"/>
          </p:cNvSpPr>
          <p:nvPr/>
        </p:nvSpPr>
        <p:spPr bwMode="auto">
          <a:xfrm>
            <a:off x="1763713" y="472598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971550" y="4510088"/>
            <a:ext cx="720725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first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grpSp>
        <p:nvGrpSpPr>
          <p:cNvPr id="38927" name="Group 15"/>
          <p:cNvGrpSpPr/>
          <p:nvPr/>
        </p:nvGrpSpPr>
        <p:grpSpPr bwMode="auto">
          <a:xfrm>
            <a:off x="2339975" y="4508500"/>
            <a:ext cx="5830888" cy="433388"/>
            <a:chOff x="1656" y="3203"/>
            <a:chExt cx="3673" cy="273"/>
          </a:xfrm>
        </p:grpSpPr>
        <p:grpSp>
          <p:nvGrpSpPr>
            <p:cNvPr id="38968" name="Group 16"/>
            <p:cNvGrpSpPr/>
            <p:nvPr/>
          </p:nvGrpSpPr>
          <p:grpSpPr bwMode="auto">
            <a:xfrm>
              <a:off x="1656" y="3249"/>
              <a:ext cx="544" cy="227"/>
              <a:chOff x="1202" y="2931"/>
              <a:chExt cx="1088" cy="227"/>
            </a:xfrm>
          </p:grpSpPr>
          <p:sp>
            <p:nvSpPr>
              <p:cNvPr id="38981" name="Rectangle 17"/>
              <p:cNvSpPr>
                <a:spLocks noChangeArrowheads="1"/>
              </p:cNvSpPr>
              <p:nvPr/>
            </p:nvSpPr>
            <p:spPr bwMode="auto">
              <a:xfrm>
                <a:off x="1746" y="2931"/>
                <a:ext cx="544" cy="227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2" name="Rectangle 18"/>
              <p:cNvSpPr>
                <a:spLocks noChangeArrowheads="1"/>
              </p:cNvSpPr>
              <p:nvPr/>
            </p:nvSpPr>
            <p:spPr bwMode="auto">
              <a:xfrm>
                <a:off x="1202" y="2931"/>
                <a:ext cx="544" cy="227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None/>
                </a:pPr>
                <a:endParaRPr kumimoji="1" lang="zh-CN" altLang="en-US" sz="2000" b="1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38969" name="Line 19"/>
            <p:cNvSpPr>
              <a:spLocks noChangeShapeType="1"/>
            </p:cNvSpPr>
            <p:nvPr/>
          </p:nvSpPr>
          <p:spPr bwMode="auto">
            <a:xfrm>
              <a:off x="2155" y="3340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0" name="Rectangle 20"/>
            <p:cNvSpPr>
              <a:spLocks noChangeArrowheads="1"/>
            </p:cNvSpPr>
            <p:nvPr/>
          </p:nvSpPr>
          <p:spPr bwMode="auto">
            <a:xfrm>
              <a:off x="4876" y="3203"/>
              <a:ext cx="453" cy="22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Null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grpSp>
          <p:nvGrpSpPr>
            <p:cNvPr id="38971" name="Group 21"/>
            <p:cNvGrpSpPr/>
            <p:nvPr/>
          </p:nvGrpSpPr>
          <p:grpSpPr bwMode="auto">
            <a:xfrm>
              <a:off x="2518" y="3249"/>
              <a:ext cx="544" cy="227"/>
              <a:chOff x="1202" y="2931"/>
              <a:chExt cx="1088" cy="227"/>
            </a:xfrm>
          </p:grpSpPr>
          <p:sp>
            <p:nvSpPr>
              <p:cNvPr id="38979" name="Rectangle 22"/>
              <p:cNvSpPr>
                <a:spLocks noChangeArrowheads="1"/>
              </p:cNvSpPr>
              <p:nvPr/>
            </p:nvSpPr>
            <p:spPr bwMode="auto">
              <a:xfrm>
                <a:off x="1746" y="2931"/>
                <a:ext cx="544" cy="227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0" name="Rectangle 23"/>
              <p:cNvSpPr>
                <a:spLocks noChangeArrowheads="1"/>
              </p:cNvSpPr>
              <p:nvPr/>
            </p:nvSpPr>
            <p:spPr bwMode="auto">
              <a:xfrm>
                <a:off x="1202" y="2931"/>
                <a:ext cx="544" cy="227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None/>
                </a:pPr>
                <a:endParaRPr kumimoji="1" lang="zh-CN" altLang="en-US" sz="2000" b="1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38972" name="Line 24"/>
            <p:cNvSpPr>
              <a:spLocks noChangeShapeType="1"/>
            </p:cNvSpPr>
            <p:nvPr/>
          </p:nvSpPr>
          <p:spPr bwMode="auto">
            <a:xfrm>
              <a:off x="3017" y="3340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73" name="Group 25"/>
            <p:cNvGrpSpPr/>
            <p:nvPr/>
          </p:nvGrpSpPr>
          <p:grpSpPr bwMode="auto">
            <a:xfrm>
              <a:off x="4105" y="3248"/>
              <a:ext cx="544" cy="227"/>
              <a:chOff x="1202" y="2931"/>
              <a:chExt cx="1088" cy="227"/>
            </a:xfrm>
          </p:grpSpPr>
          <p:sp>
            <p:nvSpPr>
              <p:cNvPr id="38977" name="Rectangle 26"/>
              <p:cNvSpPr>
                <a:spLocks noChangeArrowheads="1"/>
              </p:cNvSpPr>
              <p:nvPr/>
            </p:nvSpPr>
            <p:spPr bwMode="auto">
              <a:xfrm>
                <a:off x="1746" y="2931"/>
                <a:ext cx="544" cy="227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8" name="Rectangle 27"/>
              <p:cNvSpPr>
                <a:spLocks noChangeArrowheads="1"/>
              </p:cNvSpPr>
              <p:nvPr/>
            </p:nvSpPr>
            <p:spPr bwMode="auto">
              <a:xfrm>
                <a:off x="1202" y="2931"/>
                <a:ext cx="544" cy="227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None/>
                </a:pPr>
                <a:endParaRPr kumimoji="1" lang="zh-CN" altLang="en-US" sz="2000" b="1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38974" name="Line 28"/>
            <p:cNvSpPr>
              <a:spLocks noChangeShapeType="1"/>
            </p:cNvSpPr>
            <p:nvPr/>
          </p:nvSpPr>
          <p:spPr bwMode="auto">
            <a:xfrm>
              <a:off x="4559" y="3339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29"/>
            <p:cNvSpPr>
              <a:spLocks noChangeShapeType="1"/>
            </p:cNvSpPr>
            <p:nvPr/>
          </p:nvSpPr>
          <p:spPr bwMode="auto">
            <a:xfrm>
              <a:off x="3742" y="333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Rectangle 30"/>
            <p:cNvSpPr>
              <a:spLocks noChangeArrowheads="1"/>
            </p:cNvSpPr>
            <p:nvPr/>
          </p:nvSpPr>
          <p:spPr bwMode="auto">
            <a:xfrm>
              <a:off x="3334" y="3203"/>
              <a:ext cx="453" cy="22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…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507935" name="Line 31"/>
          <p:cNvSpPr>
            <a:spLocks noChangeShapeType="1"/>
          </p:cNvSpPr>
          <p:nvPr/>
        </p:nvSpPr>
        <p:spPr bwMode="auto">
          <a:xfrm flipH="1">
            <a:off x="2482850" y="4149725"/>
            <a:ext cx="1588" cy="43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36" name="Line 32"/>
          <p:cNvSpPr>
            <a:spLocks noChangeShapeType="1"/>
          </p:cNvSpPr>
          <p:nvPr/>
        </p:nvSpPr>
        <p:spPr bwMode="auto">
          <a:xfrm flipV="1">
            <a:off x="1331913" y="4076700"/>
            <a:ext cx="503237" cy="5048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8930" name="Group 33"/>
          <p:cNvGrpSpPr/>
          <p:nvPr/>
        </p:nvGrpSpPr>
        <p:grpSpPr bwMode="auto">
          <a:xfrm>
            <a:off x="3851275" y="5229225"/>
            <a:ext cx="863600" cy="360363"/>
            <a:chOff x="1202" y="2931"/>
            <a:chExt cx="1088" cy="227"/>
          </a:xfrm>
        </p:grpSpPr>
        <p:sp>
          <p:nvSpPr>
            <p:cNvPr id="38966" name="Rectangle 34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Rectangle 35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38931" name="Line 36"/>
          <p:cNvSpPr>
            <a:spLocks noChangeShapeType="1"/>
          </p:cNvSpPr>
          <p:nvPr/>
        </p:nvSpPr>
        <p:spPr bwMode="auto">
          <a:xfrm>
            <a:off x="3275013" y="537368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41" name="Line 37"/>
          <p:cNvSpPr>
            <a:spLocks noChangeShapeType="1"/>
          </p:cNvSpPr>
          <p:nvPr/>
        </p:nvSpPr>
        <p:spPr bwMode="auto">
          <a:xfrm>
            <a:off x="4643438" y="537368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33" name="Rectangle 38"/>
          <p:cNvSpPr>
            <a:spLocks noChangeArrowheads="1"/>
          </p:cNvSpPr>
          <p:nvPr/>
        </p:nvSpPr>
        <p:spPr bwMode="auto">
          <a:xfrm>
            <a:off x="2914650" y="5157788"/>
            <a:ext cx="288925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y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7943" name="Rectangle 39"/>
          <p:cNvSpPr>
            <a:spLocks noChangeArrowheads="1"/>
          </p:cNvSpPr>
          <p:nvPr/>
        </p:nvSpPr>
        <p:spPr bwMode="auto">
          <a:xfrm>
            <a:off x="5148263" y="5157788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Null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38935" name="Line 40"/>
          <p:cNvSpPr>
            <a:spLocks noChangeShapeType="1"/>
          </p:cNvSpPr>
          <p:nvPr/>
        </p:nvSpPr>
        <p:spPr bwMode="auto">
          <a:xfrm flipV="1">
            <a:off x="2554288" y="6237288"/>
            <a:ext cx="504825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45" name="Rectangle 41"/>
          <p:cNvSpPr>
            <a:spLocks noChangeArrowheads="1"/>
          </p:cNvSpPr>
          <p:nvPr/>
        </p:nvSpPr>
        <p:spPr bwMode="auto">
          <a:xfrm>
            <a:off x="4932363" y="5445125"/>
            <a:ext cx="2592387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1) y-&gt;link=p-&gt;link;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7946" name="Rectangle 42"/>
          <p:cNvSpPr>
            <a:spLocks noChangeArrowheads="1"/>
          </p:cNvSpPr>
          <p:nvPr/>
        </p:nvSpPr>
        <p:spPr bwMode="auto">
          <a:xfrm>
            <a:off x="1187450" y="5445125"/>
            <a:ext cx="1800225" cy="3603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2) p-&gt;link=y;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38938" name="Line 43"/>
          <p:cNvSpPr>
            <a:spLocks noChangeShapeType="1"/>
          </p:cNvSpPr>
          <p:nvPr/>
        </p:nvSpPr>
        <p:spPr bwMode="auto">
          <a:xfrm>
            <a:off x="1150938" y="60944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39" name="Rectangle 44"/>
          <p:cNvSpPr>
            <a:spLocks noChangeArrowheads="1"/>
          </p:cNvSpPr>
          <p:nvPr/>
        </p:nvSpPr>
        <p:spPr bwMode="auto">
          <a:xfrm>
            <a:off x="358775" y="5878513"/>
            <a:ext cx="720725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first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grpSp>
        <p:nvGrpSpPr>
          <p:cNvPr id="38940" name="Group 45"/>
          <p:cNvGrpSpPr/>
          <p:nvPr/>
        </p:nvGrpSpPr>
        <p:grpSpPr bwMode="auto">
          <a:xfrm>
            <a:off x="1727200" y="5949950"/>
            <a:ext cx="863600" cy="360363"/>
            <a:chOff x="1202" y="2931"/>
            <a:chExt cx="1088" cy="227"/>
          </a:xfrm>
        </p:grpSpPr>
        <p:sp>
          <p:nvSpPr>
            <p:cNvPr id="38964" name="Rectangle 46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5" name="Rectangle 47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38941" name="Line 48"/>
          <p:cNvSpPr>
            <a:spLocks noChangeShapeType="1"/>
          </p:cNvSpPr>
          <p:nvPr/>
        </p:nvSpPr>
        <p:spPr bwMode="auto">
          <a:xfrm>
            <a:off x="2519363" y="60944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42" name="Rectangle 49"/>
          <p:cNvSpPr>
            <a:spLocks noChangeArrowheads="1"/>
          </p:cNvSpPr>
          <p:nvPr/>
        </p:nvSpPr>
        <p:spPr bwMode="auto">
          <a:xfrm>
            <a:off x="8135938" y="5878513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Null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grpSp>
        <p:nvGrpSpPr>
          <p:cNvPr id="38943" name="Group 50"/>
          <p:cNvGrpSpPr/>
          <p:nvPr/>
        </p:nvGrpSpPr>
        <p:grpSpPr bwMode="auto">
          <a:xfrm>
            <a:off x="3095625" y="5949950"/>
            <a:ext cx="863600" cy="360363"/>
            <a:chOff x="1202" y="2931"/>
            <a:chExt cx="1088" cy="227"/>
          </a:xfrm>
        </p:grpSpPr>
        <p:sp>
          <p:nvSpPr>
            <p:cNvPr id="38962" name="Rectangle 51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3" name="Rectangle 52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507957" name="Line 53"/>
          <p:cNvSpPr>
            <a:spLocks noChangeShapeType="1"/>
          </p:cNvSpPr>
          <p:nvPr/>
        </p:nvSpPr>
        <p:spPr bwMode="auto">
          <a:xfrm>
            <a:off x="3887788" y="60944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8945" name="Group 54"/>
          <p:cNvGrpSpPr/>
          <p:nvPr/>
        </p:nvGrpSpPr>
        <p:grpSpPr bwMode="auto">
          <a:xfrm>
            <a:off x="6911975" y="5949950"/>
            <a:ext cx="863600" cy="360363"/>
            <a:chOff x="1202" y="2931"/>
            <a:chExt cx="1088" cy="227"/>
          </a:xfrm>
        </p:grpSpPr>
        <p:sp>
          <p:nvSpPr>
            <p:cNvPr id="38960" name="Rectangle 55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1" name="Rectangle 56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38946" name="Line 57"/>
          <p:cNvSpPr>
            <a:spLocks noChangeShapeType="1"/>
          </p:cNvSpPr>
          <p:nvPr/>
        </p:nvSpPr>
        <p:spPr bwMode="auto">
          <a:xfrm>
            <a:off x="7632700" y="6094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47" name="Line 58"/>
          <p:cNvSpPr>
            <a:spLocks noChangeShapeType="1"/>
          </p:cNvSpPr>
          <p:nvPr/>
        </p:nvSpPr>
        <p:spPr bwMode="auto">
          <a:xfrm>
            <a:off x="6335713" y="60928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48" name="Rectangle 59"/>
          <p:cNvSpPr>
            <a:spLocks noChangeArrowheads="1"/>
          </p:cNvSpPr>
          <p:nvPr/>
        </p:nvSpPr>
        <p:spPr bwMode="auto">
          <a:xfrm>
            <a:off x="5688013" y="5878513"/>
            <a:ext cx="71913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…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38949" name="Rectangle 60"/>
          <p:cNvSpPr>
            <a:spLocks noChangeArrowheads="1"/>
          </p:cNvSpPr>
          <p:nvPr/>
        </p:nvSpPr>
        <p:spPr bwMode="auto">
          <a:xfrm>
            <a:off x="2266950" y="6308725"/>
            <a:ext cx="360363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p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07965" name="Line 61"/>
          <p:cNvSpPr>
            <a:spLocks noChangeShapeType="1"/>
          </p:cNvSpPr>
          <p:nvPr/>
        </p:nvSpPr>
        <p:spPr bwMode="auto">
          <a:xfrm>
            <a:off x="4498975" y="5589588"/>
            <a:ext cx="214313" cy="3587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66" name="Line 62"/>
          <p:cNvSpPr>
            <a:spLocks noChangeShapeType="1"/>
          </p:cNvSpPr>
          <p:nvPr/>
        </p:nvSpPr>
        <p:spPr bwMode="auto">
          <a:xfrm flipV="1">
            <a:off x="3705225" y="5589588"/>
            <a:ext cx="290513" cy="3603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8952" name="Group 63"/>
          <p:cNvGrpSpPr/>
          <p:nvPr/>
        </p:nvGrpSpPr>
        <p:grpSpPr bwMode="auto">
          <a:xfrm>
            <a:off x="4464050" y="5949950"/>
            <a:ext cx="863600" cy="360363"/>
            <a:chOff x="1202" y="2931"/>
            <a:chExt cx="1088" cy="227"/>
          </a:xfrm>
        </p:grpSpPr>
        <p:sp>
          <p:nvSpPr>
            <p:cNvPr id="38958" name="Rectangle 64"/>
            <p:cNvSpPr>
              <a:spLocks noChangeArrowheads="1"/>
            </p:cNvSpPr>
            <p:nvPr/>
          </p:nvSpPr>
          <p:spPr bwMode="auto">
            <a:xfrm>
              <a:off x="1746" y="2931"/>
              <a:ext cx="544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9" name="Rectangle 65"/>
            <p:cNvSpPr>
              <a:spLocks noChangeArrowheads="1"/>
            </p:cNvSpPr>
            <p:nvPr/>
          </p:nvSpPr>
          <p:spPr bwMode="auto">
            <a:xfrm>
              <a:off x="1202" y="2931"/>
              <a:ext cx="544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kumimoji="1" lang="zh-CN" altLang="en-US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38953" name="Line 66"/>
          <p:cNvSpPr>
            <a:spLocks noChangeShapeType="1"/>
          </p:cNvSpPr>
          <p:nvPr/>
        </p:nvSpPr>
        <p:spPr bwMode="auto">
          <a:xfrm>
            <a:off x="5256213" y="60944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71" name="Line 67"/>
          <p:cNvSpPr>
            <a:spLocks noChangeShapeType="1"/>
          </p:cNvSpPr>
          <p:nvPr/>
        </p:nvSpPr>
        <p:spPr bwMode="auto">
          <a:xfrm flipV="1">
            <a:off x="4138613" y="6164263"/>
            <a:ext cx="2889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7972" name="Rectangle 68"/>
          <p:cNvSpPr>
            <a:spLocks noChangeArrowheads="1"/>
          </p:cNvSpPr>
          <p:nvPr/>
        </p:nvSpPr>
        <p:spPr bwMode="auto">
          <a:xfrm>
            <a:off x="3059113" y="6308725"/>
            <a:ext cx="1081087" cy="358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p-&gt;link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38956" name="Line 69"/>
          <p:cNvSpPr>
            <a:spLocks noChangeShapeType="1"/>
          </p:cNvSpPr>
          <p:nvPr/>
        </p:nvSpPr>
        <p:spPr bwMode="auto">
          <a:xfrm>
            <a:off x="323850" y="5084763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957" name="Line 70"/>
          <p:cNvSpPr>
            <a:spLocks noChangeShapeType="1"/>
          </p:cNvSpPr>
          <p:nvPr/>
        </p:nvSpPr>
        <p:spPr bwMode="auto">
          <a:xfrm>
            <a:off x="323850" y="3573463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507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5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507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7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7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0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7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7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507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507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507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7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7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0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2" grpId="0" animBg="1"/>
      <p:bldP spid="507914" grpId="0"/>
      <p:bldP spid="507915" grpId="0" animBg="1"/>
      <p:bldP spid="507916" grpId="0" animBg="1"/>
      <p:bldP spid="507917" grpId="0" animBg="1"/>
      <p:bldP spid="507935" grpId="0" animBg="1"/>
      <p:bldP spid="507936" grpId="0" animBg="1"/>
      <p:bldP spid="507941" grpId="0" animBg="1"/>
      <p:bldP spid="507943" grpId="0"/>
      <p:bldP spid="507945" grpId="0" animBg="1"/>
      <p:bldP spid="507946" grpId="0" animBg="1"/>
      <p:bldP spid="507957" grpId="0" animBg="1"/>
      <p:bldP spid="507965" grpId="0" animBg="1"/>
      <p:bldP spid="507966" grpId="0" animBg="1"/>
      <p:bldP spid="507971" grpId="0" animBg="1"/>
      <p:bldP spid="5079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EFB7DA7-FC45-4488-B6C8-D80DF48FD894}" type="datetime7">
              <a:rPr lang="zh-CN" altLang="en-US" smtClean="0"/>
            </a:fld>
            <a:endParaRPr lang="en-US" altLang="zh-CN"/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3661C53-1EEC-4209-B19D-4A2C35AFC4C1}" type="slidenum">
              <a:rPr lang="zh-CN" altLang="en-US" smtClean="0"/>
            </a:fld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1">
                <a:ea typeface="宋体" pitchFamily="2" charset="-122"/>
              </a:rPr>
              <a:t>2.</a:t>
            </a:r>
            <a:r>
              <a:rPr lang="zh-CN" altLang="en-US" sz="3400" b="1">
                <a:ea typeface="宋体" pitchFamily="2" charset="-122"/>
              </a:rPr>
              <a:t> </a:t>
            </a:r>
            <a:r>
              <a:rPr lang="en-US" altLang="zh-CN" sz="3400" b="1">
                <a:ea typeface="宋体" pitchFamily="2" charset="-122"/>
              </a:rPr>
              <a:t>Operations</a:t>
            </a:r>
            <a:r>
              <a:rPr lang="zh-CN" altLang="en-US" sz="3400" b="1">
                <a:ea typeface="宋体" pitchFamily="2" charset="-122"/>
              </a:rPr>
              <a:t>：</a:t>
            </a:r>
            <a:r>
              <a:rPr lang="en-US" altLang="zh-CN" sz="3400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Insert</a:t>
            </a:r>
            <a:endParaRPr lang="zh-CN" altLang="en-US" sz="3400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5888"/>
            <a:ext cx="8424862" cy="65532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Chain&lt;T&gt;&amp; Chain&lt;T&gt;::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Insert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(int k, const T&amp; x)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{//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在第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个元素后插入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。注意触发异常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.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if (k &lt; 0) throw OutOfBounds();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ChainNode&lt;T&gt; *p = first; 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使用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p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指向第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个元素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for (int index = 1; index &lt; k &amp;&amp; p; index++)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p = p-&gt;link;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if (k &gt; 0 &amp;&amp; !p) throw OutOfBounds();  // no k'th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ChainNode&lt;T&gt; *y = new ChainNode&lt;T&gt;;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插入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y-&gt;data = x;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if (k) { // insert after p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 y-&gt;link = p-&gt;link; p-&gt;link = y;}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else { // insert as first element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 y-&gt;link = first;  first = y;}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return *this;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 //Program 3-15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8743BDF9-133C-4E78-9D57-9FE4BA8AA325}" type="datetime7">
              <a:rPr lang="zh-CN" altLang="en-US" smtClean="0"/>
            </a:fld>
            <a:endParaRPr lang="en-US" altLang="zh-CN"/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D71AC7B3-75C8-4CA1-A55B-057C64DE31EF}" type="slidenum">
              <a:rPr lang="zh-CN" altLang="en-US" smtClean="0"/>
            </a:fld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扩充类</a:t>
            </a: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Chain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85225" cy="518477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Erase(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删除全部节点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)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Zero(</a:t>
            </a:r>
            <a:r>
              <a:rPr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frist =0;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)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endParaRPr lang="en-US" altLang="zh-CN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Append(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在链表结尾添加元素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)</a:t>
            </a:r>
            <a:endParaRPr lang="en-US" altLang="zh-CN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增加私有成员</a:t>
            </a:r>
            <a:r>
              <a:rPr lang="en-US" altLang="zh-CN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last</a:t>
            </a:r>
            <a:r>
              <a:rPr lang="zh-CN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，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在</a:t>
            </a:r>
            <a:r>
              <a:rPr lang="el-GR" altLang="zh-CN">
                <a:latin typeface="Comic Sans MS" panose="030F0902030302020204" pitchFamily="66" charset="0"/>
                <a:sym typeface="Webdings" panose="05030102010509060703" pitchFamily="18" charset="2"/>
              </a:rPr>
              <a:t>Θ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(1)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时间内添加一个元素。</a:t>
            </a:r>
            <a:r>
              <a:rPr lang="zh-CN" altLang="en-US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已有函数的影响？</a:t>
            </a:r>
            <a:endParaRPr lang="zh-CN" altLang="en-US">
              <a:solidFill>
                <a:srgbClr val="FF0000"/>
              </a:solidFill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E301F9D-5889-4A58-BEE3-6EF894F1329D}" type="datetime7">
              <a:rPr lang="zh-CN" altLang="en-US" smtClean="0"/>
            </a:fld>
            <a:endParaRPr lang="en-US" altLang="zh-CN"/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C53F9051-5BAD-473F-9156-653D234A773A}" type="slidenum">
              <a:rPr lang="zh-CN" altLang="en-US" smtClean="0"/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扩充类</a:t>
            </a: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Chain 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Append</a:t>
            </a: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 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24862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Chain&lt;T&gt;&amp; Chain&lt;T&gt;::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Append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(const T&amp; x)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{// Add at right end.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ChainNode&lt;T&gt; *y;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y = new ChainNode&lt;T&gt;;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y-&gt;data = x; y-&gt;link = 0;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if (first) {// chain is not empty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last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-&gt;link = y;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last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= y;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} else // chain is empty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  first =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last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= y;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return *this;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 //Program 3-16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14052" name="AutoShape 4"/>
          <p:cNvSpPr>
            <a:spLocks noChangeArrowheads="1"/>
          </p:cNvSpPr>
          <p:nvPr/>
        </p:nvSpPr>
        <p:spPr bwMode="auto">
          <a:xfrm>
            <a:off x="6156325" y="2205038"/>
            <a:ext cx="2449513" cy="172878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2000" b="1">
                <a:latin typeface="Comic Sans MS" panose="030F0902030302020204" pitchFamily="66" charset="0"/>
              </a:rPr>
              <a:t>Delete</a:t>
            </a:r>
            <a:r>
              <a:rPr kumimoji="1" lang="zh-CN" altLang="en-US" sz="2000" b="1">
                <a:latin typeface="Comic Sans MS" panose="030F0902030302020204" pitchFamily="66" charset="0"/>
              </a:rPr>
              <a:t>函数</a:t>
            </a:r>
            <a:endParaRPr kumimoji="1" lang="zh-CN" altLang="en-US" sz="2000" b="1">
              <a:latin typeface="Comic Sans MS" panose="030F0902030302020204" pitchFamily="66" charset="0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</a:rPr>
              <a:t>p=q-&gt;link;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Comic Sans MS" panose="030F0902030302020204" pitchFamily="66" charset="0"/>
              </a:rPr>
              <a:t>if(p==last)</a:t>
            </a:r>
            <a:endParaRPr kumimoji="1" lang="en-US" altLang="zh-CN" sz="2000" b="1">
              <a:solidFill>
                <a:schemeClr val="hlink"/>
              </a:solidFill>
              <a:latin typeface="Comic Sans MS" panose="030F0902030302020204" pitchFamily="66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Comic Sans MS" panose="030F0902030302020204" pitchFamily="66" charset="0"/>
              </a:rPr>
              <a:t>   last = q;</a:t>
            </a:r>
            <a:endParaRPr kumimoji="1" lang="en-US" altLang="zh-CN" sz="20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6227763" y="4365625"/>
            <a:ext cx="2376487" cy="1655763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2000" b="1">
                <a:latin typeface="Comic Sans MS" panose="030F0902030302020204" pitchFamily="66" charset="0"/>
              </a:rPr>
              <a:t>Insert</a:t>
            </a:r>
            <a:r>
              <a:rPr kumimoji="1" lang="zh-CN" altLang="en-US" sz="2000" b="1">
                <a:latin typeface="Comic Sans MS" panose="030F0902030302020204" pitchFamily="66" charset="0"/>
              </a:rPr>
              <a:t>函数</a:t>
            </a:r>
            <a:endParaRPr kumimoji="1" lang="zh-CN" altLang="en-US" sz="2000" b="1">
              <a:latin typeface="Comic Sans MS" panose="030F0902030302020204" pitchFamily="66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Comic Sans MS" panose="030F0902030302020204" pitchFamily="66" charset="0"/>
              </a:rPr>
              <a:t>if(!y-&gt;link)</a:t>
            </a:r>
            <a:endParaRPr kumimoji="1" lang="en-US" altLang="zh-CN" sz="2000" b="1">
              <a:solidFill>
                <a:schemeClr val="hlink"/>
              </a:solidFill>
              <a:latin typeface="Comic Sans MS" panose="030F0902030302020204" pitchFamily="66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Comic Sans MS" panose="030F0902030302020204" pitchFamily="66" charset="0"/>
              </a:rPr>
              <a:t>   last = y;</a:t>
            </a:r>
            <a:endParaRPr kumimoji="1" lang="en-US" altLang="zh-CN" sz="2000" b="1">
              <a:solidFill>
                <a:schemeClr val="hlink"/>
              </a:solidFill>
              <a:latin typeface="Comic Sans MS" panose="030F0902030302020204" pitchFamily="66" charset="0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</a:rPr>
              <a:t>Return *this;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14054" name="AutoShape 6"/>
          <p:cNvSpPr>
            <a:spLocks noChangeArrowheads="1"/>
          </p:cNvSpPr>
          <p:nvPr/>
        </p:nvSpPr>
        <p:spPr bwMode="auto">
          <a:xfrm>
            <a:off x="6444208" y="333374"/>
            <a:ext cx="2304505" cy="1439863"/>
          </a:xfrm>
          <a:prstGeom prst="smileyFace">
            <a:avLst>
              <a:gd name="adj" fmla="val 4653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rgbClr val="008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DD"/>
                    </a:outerShdw>
                  </a:cont>
                  <a:cont type="tree" name="">
                    <a:effect ref="fillLine"/>
                    <a:outerShdw dist="38100" dir="2700000" algn="tl">
                      <a:srgbClr val="997A7A"/>
                    </a:outerShdw>
                  </a:cont>
                  <a:effect ref="fillLine"/>
                </a:effectDag>
                <a:latin typeface="Tahoma" panose="020B0804030504040204" pitchFamily="34" charset="0"/>
              </a:rPr>
              <a:t>涉及哪些函数</a:t>
            </a:r>
            <a:r>
              <a:rPr kumimoji="1" lang="en-US" altLang="zh-CN" sz="2800" b="1" dirty="0">
                <a:solidFill>
                  <a:srgbClr val="008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DD"/>
                    </a:outerShdw>
                  </a:cont>
                  <a:cont type="tree" name="">
                    <a:effect ref="fillLine"/>
                    <a:outerShdw dist="38100" dir="2700000" algn="tl">
                      <a:srgbClr val="997A7A"/>
                    </a:outerShdw>
                  </a:cont>
                  <a:effect ref="fillLine"/>
                </a:effectDag>
                <a:latin typeface="Tahoma" panose="020B0804030504040204" pitchFamily="34" charset="0"/>
              </a:rPr>
              <a:t>?</a:t>
            </a:r>
            <a:endParaRPr kumimoji="1" lang="en-US" altLang="zh-CN" sz="2800" b="1" dirty="0">
              <a:solidFill>
                <a:srgbClr val="008000"/>
              </a:solidFill>
              <a:effectDag name="">
                <a:cont type="tree" name="">
                  <a:effect ref="fillLine"/>
                  <a:outerShdw dist="38100" dir="13500000" algn="br">
                    <a:srgbClr val="FFDDDD"/>
                  </a:outerShdw>
                </a:cont>
                <a:cont type="tree" name="">
                  <a:effect ref="fillLine"/>
                  <a:outerShdw dist="38100" dir="2700000" algn="tl">
                    <a:srgbClr val="997A7A"/>
                  </a:outerShdw>
                </a:cont>
                <a:effect ref="fillLine"/>
              </a:effectDag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405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405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405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  <p:bldP spid="514053" grpId="0" animBg="1"/>
      <p:bldP spid="5140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FBAB9A05-6D27-46C2-8E5E-DF4CBCF66250}" type="datetime7">
              <a:rPr lang="zh-CN" altLang="en-US" smtClean="0"/>
            </a:fld>
            <a:endParaRPr lang="en-US" altLang="zh-CN"/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19F355D7-02DA-475B-83FF-5F1A5D43AF7C}" type="slidenum">
              <a:rPr lang="zh-CN" altLang="en-US" smtClean="0"/>
            </a:fld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链表遍历器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24862" cy="5113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需要：从左到右次序检查每一个元素 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!</a:t>
            </a:r>
            <a:endParaRPr lang="zh-CN" altLang="en-US" sz="2800" dirty="0">
              <a:solidFill>
                <a:srgbClr val="FF0000"/>
              </a:solidFill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遍历器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(iterator):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记录当前位置，并每次向后移动一个位置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链表遍历器：两个共享成员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Initialize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、</a:t>
            </a:r>
            <a:r>
              <a:rPr lang="en-US" altLang="en-US" sz="2800" dirty="0" err="1">
                <a:latin typeface="Comic Sans MS" panose="030F0902030302020204" pitchFamily="66" charset="0"/>
                <a:sym typeface="Webdings" panose="05030102010509060703" pitchFamily="18" charset="2"/>
              </a:rPr>
              <a:t>Next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和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一个私有变量</a:t>
            </a:r>
            <a:r>
              <a:rPr lang="en-US" altLang="en-US" sz="2800" dirty="0">
                <a:latin typeface="Comic Sans MS" panose="030F0902030302020204" pitchFamily="66" charset="0"/>
                <a:sym typeface="Webdings" panose="05030102010509060703" pitchFamily="18" charset="2"/>
              </a:rPr>
              <a:t>location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。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ChainIterator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是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Chain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的友类。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ABA1304-FDD6-417D-8A71-BC0F39A03BFB}" type="datetime7">
              <a:rPr lang="zh-CN" altLang="en-US" smtClean="0"/>
            </a:fld>
            <a:endParaRPr lang="en-US" altLang="zh-CN"/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8C291D0-3898-4BFF-B567-F63A2F979AA6}" type="slidenum">
              <a:rPr lang="zh-CN" altLang="en-US" smtClean="0"/>
            </a:fld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链表遍历器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24862" cy="51847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template&lt;class T&gt;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class </a:t>
            </a: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ChainIterator</a:t>
            </a: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{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public: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   T* Initialize(const Chain&lt;T&gt;&amp; c) {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			</a:t>
            </a: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location</a:t>
            </a: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= c.first;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          	if (</a:t>
            </a: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location</a:t>
            </a: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) return &amp;location-&gt;data;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          	return 0;}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   T* Next() {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         	if ( ! location) return 0;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          	</a:t>
            </a:r>
            <a:r>
              <a:rPr lang="en-US" altLang="en-US" sz="2400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location = location-&gt;link;</a:t>
            </a:r>
            <a:endParaRPr lang="en-US" altLang="en-US" sz="2400">
              <a:solidFill>
                <a:schemeClr val="folHlink"/>
              </a:solidFill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          	if (location) return &amp;location-&gt;data;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          	return 0;}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private: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      ChainNode&lt;T&gt; *</a:t>
            </a: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location</a:t>
            </a: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;</a:t>
            </a:r>
            <a:endParaRPr lang="en-US" altLang="en-US" sz="24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  <a:sym typeface="Webdings" panose="05030102010509060703" pitchFamily="18" charset="2"/>
              </a:rPr>
              <a:t>};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0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0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0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0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0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0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0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0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0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0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526E7C19-8060-49EB-9007-17CC0A05B76A}" type="datetime7">
              <a:rPr lang="zh-CN" altLang="en-US" smtClean="0"/>
            </a:fld>
            <a:endParaRPr lang="en-US" altLang="zh-CN"/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6958360E-2AB1-47C3-B907-65218B087CF6}" type="slidenum">
              <a:rPr lang="zh-CN" altLang="en-US" smtClean="0"/>
            </a:fld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链表遍历器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24862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采用链表遍历器，在线性时间内输出表  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en-US" sz="2800">
                <a:latin typeface="Comic Sans MS" panose="030F0902030302020204" pitchFamily="66" charset="0"/>
                <a:sym typeface="Webdings" panose="05030102010509060703" pitchFamily="18" charset="2"/>
              </a:rPr>
              <a:t>int *x;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</a:t>
            </a:r>
            <a:r>
              <a:rPr lang="en-US" altLang="en-US" sz="2800">
                <a:latin typeface="Comic Sans MS" panose="030F0902030302020204" pitchFamily="66" charset="0"/>
                <a:sym typeface="Webdings" panose="05030102010509060703" pitchFamily="18" charset="2"/>
              </a:rPr>
              <a:t> Chain&lt;int&gt; X;</a:t>
            </a:r>
            <a:endParaRPr lang="en-US" altLang="en-US" sz="28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en-US" sz="2800">
                <a:latin typeface="Comic Sans MS" panose="030F0902030302020204" pitchFamily="66" charset="0"/>
                <a:sym typeface="Webdings" panose="05030102010509060703" pitchFamily="18" charset="2"/>
              </a:rPr>
              <a:t>ChainIterator&lt;int&gt; c;</a:t>
            </a:r>
            <a:endParaRPr lang="en-US" altLang="en-US" sz="28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</a:t>
            </a:r>
            <a:r>
              <a:rPr lang="en-US" altLang="en-US" sz="2800">
                <a:latin typeface="Comic Sans MS" panose="030F0902030302020204" pitchFamily="66" charset="0"/>
                <a:sym typeface="Webdings" panose="05030102010509060703" pitchFamily="18" charset="2"/>
              </a:rPr>
              <a:t>x = c.Initialize(X);</a:t>
            </a:r>
            <a:endParaRPr lang="en-US" altLang="en-US" sz="28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mic Sans MS" panose="030F0902030302020204" pitchFamily="66" charset="0"/>
                <a:sym typeface="Webdings" panose="05030102010509060703" pitchFamily="18" charset="2"/>
              </a:rPr>
              <a:t>   while (x) {</a:t>
            </a:r>
            <a:endParaRPr lang="en-US" altLang="en-US" sz="28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mic Sans MS" panose="030F0902030302020204" pitchFamily="66" charset="0"/>
                <a:sym typeface="Webdings" panose="05030102010509060703" pitchFamily="18" charset="2"/>
              </a:rPr>
              <a:t>      cout &lt;&lt; *x &lt;&lt; ' ';</a:t>
            </a:r>
            <a:endParaRPr lang="en-US" altLang="en-US" sz="28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mic Sans MS" panose="030F0902030302020204" pitchFamily="66" charset="0"/>
                <a:sym typeface="Webdings" panose="05030102010509060703" pitchFamily="18" charset="2"/>
              </a:rPr>
              <a:t>      x = c.Next();</a:t>
            </a:r>
            <a:endParaRPr lang="en-US" altLang="en-US" sz="28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mic Sans MS" panose="030F0902030302020204" pitchFamily="66" charset="0"/>
                <a:sym typeface="Webdings" panose="05030102010509060703" pitchFamily="18" charset="2"/>
              </a:rPr>
              <a:t>   }</a:t>
            </a:r>
            <a:endParaRPr lang="en-US" altLang="en-US" sz="28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Comic Sans MS" panose="030F0902030302020204" pitchFamily="66" charset="0"/>
                <a:sym typeface="Webdings" panose="05030102010509060703" pitchFamily="18" charset="2"/>
              </a:rPr>
              <a:t>   cout &lt;&lt; endl;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2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2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67EA867-577E-4678-B931-3A6006274059}" type="datetime7">
              <a:rPr lang="zh-CN" altLang="en-US" smtClean="0"/>
            </a:fld>
            <a:endParaRPr lang="en-US" altLang="zh-CN"/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2E6B9BB-F1B8-42BD-8D09-281121D8C6BE}" type="slidenum">
              <a:rPr lang="zh-CN" altLang="en-US" smtClean="0"/>
            </a:fld>
            <a:endParaRPr lang="en-US" altLang="zh-CN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循环链表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00200"/>
            <a:ext cx="8032750" cy="3308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提高链表效率的方法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单向循环链表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或循环链表：把单链表的最后节点的指针指向第一个节点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3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带头节点循环链表：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在链表的前部增加一个附加的节点，称之为头节点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grpSp>
        <p:nvGrpSpPr>
          <p:cNvPr id="524292" name="Group 4"/>
          <p:cNvGrpSpPr/>
          <p:nvPr/>
        </p:nvGrpSpPr>
        <p:grpSpPr bwMode="auto">
          <a:xfrm>
            <a:off x="3203575" y="5734050"/>
            <a:ext cx="431800" cy="792163"/>
            <a:chOff x="2064" y="210"/>
            <a:chExt cx="272" cy="499"/>
          </a:xfrm>
        </p:grpSpPr>
        <p:sp>
          <p:nvSpPr>
            <p:cNvPr id="47134" name="Rectangle 5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" name="Rectangle 6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e</a:t>
              </a:r>
              <a:r>
                <a:rPr kumimoji="1" lang="en-US" altLang="zh-CN" sz="2000" b="1" baseline="-25000">
                  <a:latin typeface="Comic Sans MS" panose="030F0902030302020204" pitchFamily="66" charset="0"/>
                </a:rPr>
                <a:t>1</a:t>
              </a:r>
              <a:endParaRPr kumimoji="1" lang="en-US" altLang="zh-CN" sz="2000" b="1" baseline="-2500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24295" name="Group 7"/>
          <p:cNvGrpSpPr/>
          <p:nvPr/>
        </p:nvGrpSpPr>
        <p:grpSpPr bwMode="auto">
          <a:xfrm>
            <a:off x="4283075" y="5734050"/>
            <a:ext cx="431800" cy="792163"/>
            <a:chOff x="2064" y="210"/>
            <a:chExt cx="272" cy="499"/>
          </a:xfrm>
        </p:grpSpPr>
        <p:sp>
          <p:nvSpPr>
            <p:cNvPr id="47132" name="Rectangle 8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Rectangle 9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e</a:t>
              </a:r>
              <a:r>
                <a:rPr kumimoji="1" lang="en-US" altLang="zh-CN" sz="2000" b="1" baseline="-25000">
                  <a:latin typeface="Comic Sans MS" panose="030F0902030302020204" pitchFamily="66" charset="0"/>
                </a:rPr>
                <a:t>2</a:t>
              </a:r>
              <a:endParaRPr kumimoji="1" lang="en-US" altLang="zh-CN" sz="2000" b="1" baseline="-2500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24298" name="Group 10"/>
          <p:cNvGrpSpPr/>
          <p:nvPr/>
        </p:nvGrpSpPr>
        <p:grpSpPr bwMode="auto">
          <a:xfrm>
            <a:off x="5362575" y="5734050"/>
            <a:ext cx="431800" cy="792163"/>
            <a:chOff x="2064" y="210"/>
            <a:chExt cx="272" cy="499"/>
          </a:xfrm>
        </p:grpSpPr>
        <p:sp>
          <p:nvSpPr>
            <p:cNvPr id="47130" name="Rectangle 11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Rectangle 12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e</a:t>
              </a:r>
              <a:r>
                <a:rPr kumimoji="1" lang="en-US" altLang="zh-CN" sz="2000" b="1" baseline="-25000">
                  <a:latin typeface="Comic Sans MS" panose="030F0902030302020204" pitchFamily="66" charset="0"/>
                </a:rPr>
                <a:t>3</a:t>
              </a:r>
              <a:endParaRPr kumimoji="1" lang="en-US" altLang="zh-CN" sz="2000" b="1" baseline="-2500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24301" name="Group 13"/>
          <p:cNvGrpSpPr/>
          <p:nvPr/>
        </p:nvGrpSpPr>
        <p:grpSpPr bwMode="auto">
          <a:xfrm>
            <a:off x="7667625" y="5734050"/>
            <a:ext cx="431800" cy="792163"/>
            <a:chOff x="2064" y="210"/>
            <a:chExt cx="272" cy="499"/>
          </a:xfrm>
        </p:grpSpPr>
        <p:sp>
          <p:nvSpPr>
            <p:cNvPr id="47128" name="Rectangle 14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ahoma" panose="020B0804030504040204" pitchFamily="34" charset="0"/>
                </a:rPr>
                <a:t>^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47129" name="Rectangle 15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e</a:t>
              </a:r>
              <a:r>
                <a:rPr kumimoji="1" lang="en-US" altLang="zh-CN" sz="2000" b="1" baseline="-25000">
                  <a:latin typeface="Comic Sans MS" panose="030F0902030302020204" pitchFamily="66" charset="0"/>
                </a:rPr>
                <a:t>n</a:t>
              </a:r>
              <a:endParaRPr kumimoji="1" lang="en-US" altLang="zh-CN" sz="2000" b="1" baseline="-25000">
                <a:latin typeface="Comic Sans MS" panose="030F0902030302020204" pitchFamily="66" charset="0"/>
              </a:endParaRPr>
            </a:p>
          </p:txBody>
        </p:sp>
      </p:grpSp>
      <p:sp>
        <p:nvSpPr>
          <p:cNvPr id="524304" name="Line 16"/>
          <p:cNvSpPr>
            <a:spLocks noChangeShapeType="1"/>
          </p:cNvSpPr>
          <p:nvPr/>
        </p:nvSpPr>
        <p:spPr bwMode="auto">
          <a:xfrm>
            <a:off x="1476375" y="5445125"/>
            <a:ext cx="1655763" cy="4333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05" name="Line 17"/>
          <p:cNvSpPr>
            <a:spLocks noChangeShapeType="1"/>
          </p:cNvSpPr>
          <p:nvPr/>
        </p:nvSpPr>
        <p:spPr bwMode="auto">
          <a:xfrm>
            <a:off x="3419475" y="5878513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06" name="Line 18"/>
          <p:cNvSpPr>
            <a:spLocks noChangeShapeType="1"/>
          </p:cNvSpPr>
          <p:nvPr/>
        </p:nvSpPr>
        <p:spPr bwMode="auto">
          <a:xfrm>
            <a:off x="4498975" y="5878513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07" name="Line 19"/>
          <p:cNvSpPr>
            <a:spLocks noChangeShapeType="1"/>
          </p:cNvSpPr>
          <p:nvPr/>
        </p:nvSpPr>
        <p:spPr bwMode="auto">
          <a:xfrm>
            <a:off x="5580063" y="587851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08" name="Line 20"/>
          <p:cNvSpPr>
            <a:spLocks noChangeShapeType="1"/>
          </p:cNvSpPr>
          <p:nvPr/>
        </p:nvSpPr>
        <p:spPr bwMode="auto">
          <a:xfrm>
            <a:off x="6804025" y="5876925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09" name="Text Box 21"/>
          <p:cNvSpPr txBox="1">
            <a:spLocks noChangeArrowheads="1"/>
          </p:cNvSpPr>
          <p:nvPr/>
        </p:nvSpPr>
        <p:spPr bwMode="auto">
          <a:xfrm>
            <a:off x="6372225" y="5661025"/>
            <a:ext cx="5032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503050405090304" pitchFamily="18" charset="0"/>
              </a:rPr>
              <a:t>…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524310" name="Text Box 22"/>
          <p:cNvSpPr txBox="1">
            <a:spLocks noChangeArrowheads="1"/>
          </p:cNvSpPr>
          <p:nvPr/>
        </p:nvSpPr>
        <p:spPr bwMode="auto">
          <a:xfrm>
            <a:off x="684213" y="5300663"/>
            <a:ext cx="7921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frist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7812088" y="587692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 flipV="1">
            <a:off x="8532813" y="5373688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 flipH="1">
            <a:off x="3419475" y="5373688"/>
            <a:ext cx="511333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>
            <a:off x="3419475" y="53736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24315" name="Group 27"/>
          <p:cNvGrpSpPr/>
          <p:nvPr/>
        </p:nvGrpSpPr>
        <p:grpSpPr bwMode="auto">
          <a:xfrm>
            <a:off x="3203575" y="5734050"/>
            <a:ext cx="431800" cy="792163"/>
            <a:chOff x="2064" y="210"/>
            <a:chExt cx="272" cy="499"/>
          </a:xfrm>
        </p:grpSpPr>
        <p:sp>
          <p:nvSpPr>
            <p:cNvPr id="47126" name="Rectangle 28"/>
            <p:cNvSpPr>
              <a:spLocks noChangeArrowheads="1"/>
            </p:cNvSpPr>
            <p:nvPr/>
          </p:nvSpPr>
          <p:spPr bwMode="auto">
            <a:xfrm>
              <a:off x="2064" y="210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29"/>
            <p:cNvSpPr>
              <a:spLocks noChangeArrowheads="1"/>
            </p:cNvSpPr>
            <p:nvPr/>
          </p:nvSpPr>
          <p:spPr bwMode="auto">
            <a:xfrm>
              <a:off x="2064" y="391"/>
              <a:ext cx="272" cy="31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en-US" altLang="zh-CN" sz="2000" b="1" baseline="-25000">
                <a:latin typeface="Comic Sans MS" panose="030F09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4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4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4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4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4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4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4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4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4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4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4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4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24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24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04" grpId="0" animBg="1"/>
      <p:bldP spid="524305" grpId="0" animBg="1"/>
      <p:bldP spid="524306" grpId="0" animBg="1"/>
      <p:bldP spid="524307" grpId="0" animBg="1"/>
      <p:bldP spid="524308" grpId="0" animBg="1"/>
      <p:bldP spid="524309" grpId="0"/>
      <p:bldP spid="524310" grpId="0"/>
      <p:bldP spid="524311" grpId="0" animBg="1"/>
      <p:bldP spid="524312" grpId="0" animBg="1"/>
      <p:bldP spid="524313" grpId="0" animBg="1"/>
      <p:bldP spid="5243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8CF5B99E-2220-4A3B-9936-5AB0D391FF9E}" type="datetime7">
              <a:rPr lang="zh-CN" altLang="en-US" smtClean="0"/>
            </a:fld>
            <a:endParaRPr lang="en-US" altLang="zh-CN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A19CF1F8-34FE-4249-BD58-8E6CC8942259}" type="slidenum">
              <a:rPr lang="zh-CN" altLang="en-US" smtClean="0"/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3.1	</a:t>
            </a:r>
            <a:r>
              <a:rPr lang="zh-CN" altLang="en-US">
                <a:ea typeface="宋体" pitchFamily="2" charset="-122"/>
              </a:rPr>
              <a:t>数</a:t>
            </a:r>
            <a:r>
              <a:rPr lang="en-US" altLang="zh-CN">
                <a:ea typeface="宋体" pitchFamily="2" charset="-122"/>
              </a:rPr>
              <a:t>据描述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213100"/>
            <a:ext cx="8486775" cy="3382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间接寻址方式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也可以描述存储在存储器的不同区域中的元素，保存一张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存储元素地址的表，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该表的第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项指向元素表中的第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个元素。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656390" name="Group 6"/>
          <p:cNvGrpSpPr/>
          <p:nvPr/>
        </p:nvGrpSpPr>
        <p:grpSpPr bwMode="auto">
          <a:xfrm>
            <a:off x="4714875" y="1365250"/>
            <a:ext cx="433388" cy="574675"/>
            <a:chOff x="657" y="845"/>
            <a:chExt cx="273" cy="362"/>
          </a:xfrm>
        </p:grpSpPr>
        <p:sp>
          <p:nvSpPr>
            <p:cNvPr id="7208" name="AutoShape 4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Rectangle 5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A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656391" name="Group 7"/>
          <p:cNvGrpSpPr/>
          <p:nvPr/>
        </p:nvGrpSpPr>
        <p:grpSpPr bwMode="auto">
          <a:xfrm>
            <a:off x="6010275" y="1365250"/>
            <a:ext cx="433388" cy="574675"/>
            <a:chOff x="657" y="845"/>
            <a:chExt cx="273" cy="362"/>
          </a:xfrm>
        </p:grpSpPr>
        <p:sp>
          <p:nvSpPr>
            <p:cNvPr id="7206" name="AutoShape 8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Rectangle 9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B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656394" name="Group 10"/>
          <p:cNvGrpSpPr/>
          <p:nvPr/>
        </p:nvGrpSpPr>
        <p:grpSpPr bwMode="auto">
          <a:xfrm>
            <a:off x="7378700" y="787400"/>
            <a:ext cx="433388" cy="574675"/>
            <a:chOff x="657" y="845"/>
            <a:chExt cx="273" cy="362"/>
          </a:xfrm>
        </p:grpSpPr>
        <p:sp>
          <p:nvSpPr>
            <p:cNvPr id="7204" name="AutoShape 11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Rectangle 12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C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656397" name="Group 13"/>
          <p:cNvGrpSpPr/>
          <p:nvPr/>
        </p:nvGrpSpPr>
        <p:grpSpPr bwMode="auto">
          <a:xfrm>
            <a:off x="8532813" y="787400"/>
            <a:ext cx="433387" cy="574675"/>
            <a:chOff x="657" y="845"/>
            <a:chExt cx="273" cy="362"/>
          </a:xfrm>
        </p:grpSpPr>
        <p:sp>
          <p:nvSpPr>
            <p:cNvPr id="7202" name="AutoShape 14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Rectangle 15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D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656400" name="Group 16"/>
          <p:cNvGrpSpPr/>
          <p:nvPr/>
        </p:nvGrpSpPr>
        <p:grpSpPr bwMode="auto">
          <a:xfrm>
            <a:off x="6802438" y="787400"/>
            <a:ext cx="433387" cy="574675"/>
            <a:chOff x="657" y="845"/>
            <a:chExt cx="273" cy="362"/>
          </a:xfrm>
        </p:grpSpPr>
        <p:sp>
          <p:nvSpPr>
            <p:cNvPr id="7200" name="AutoShape 17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Rectangle 18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F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656403" name="Group 19"/>
          <p:cNvGrpSpPr/>
          <p:nvPr/>
        </p:nvGrpSpPr>
        <p:grpSpPr bwMode="auto">
          <a:xfrm>
            <a:off x="5362575" y="1365250"/>
            <a:ext cx="433388" cy="574675"/>
            <a:chOff x="657" y="845"/>
            <a:chExt cx="273" cy="362"/>
          </a:xfrm>
        </p:grpSpPr>
        <p:sp>
          <p:nvSpPr>
            <p:cNvPr id="7198" name="AutoShape 20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Rectangle 21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E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656406" name="Group 22"/>
          <p:cNvGrpSpPr/>
          <p:nvPr/>
        </p:nvGrpSpPr>
        <p:grpSpPr bwMode="auto">
          <a:xfrm>
            <a:off x="7956550" y="787400"/>
            <a:ext cx="433388" cy="574675"/>
            <a:chOff x="657" y="845"/>
            <a:chExt cx="273" cy="362"/>
          </a:xfrm>
        </p:grpSpPr>
        <p:sp>
          <p:nvSpPr>
            <p:cNvPr id="7196" name="AutoShape 23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Rectangle 24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G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5508625" y="2444750"/>
            <a:ext cx="360363" cy="4302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5868988" y="2444750"/>
            <a:ext cx="360362" cy="4302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6229350" y="2444750"/>
            <a:ext cx="360363" cy="4302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6589713" y="2444750"/>
            <a:ext cx="360362" cy="4302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656415" name="Rectangle 31"/>
          <p:cNvSpPr>
            <a:spLocks noChangeArrowheads="1"/>
          </p:cNvSpPr>
          <p:nvPr/>
        </p:nvSpPr>
        <p:spPr bwMode="auto">
          <a:xfrm>
            <a:off x="6948488" y="2444750"/>
            <a:ext cx="360362" cy="4302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7308850" y="2444750"/>
            <a:ext cx="360363" cy="4302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656417" name="Rectangle 33"/>
          <p:cNvSpPr>
            <a:spLocks noChangeArrowheads="1"/>
          </p:cNvSpPr>
          <p:nvPr/>
        </p:nvSpPr>
        <p:spPr bwMode="auto">
          <a:xfrm>
            <a:off x="7669213" y="2444750"/>
            <a:ext cx="360362" cy="4302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656418" name="Line 34"/>
          <p:cNvSpPr>
            <a:spLocks noChangeShapeType="1"/>
          </p:cNvSpPr>
          <p:nvPr/>
        </p:nvSpPr>
        <p:spPr bwMode="auto">
          <a:xfrm flipH="1" flipV="1">
            <a:off x="4932363" y="1939925"/>
            <a:ext cx="719137" cy="7207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6419" name="Line 35"/>
          <p:cNvSpPr>
            <a:spLocks noChangeShapeType="1"/>
          </p:cNvSpPr>
          <p:nvPr/>
        </p:nvSpPr>
        <p:spPr bwMode="auto">
          <a:xfrm flipV="1">
            <a:off x="6011863" y="1939925"/>
            <a:ext cx="215900" cy="7207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6420" name="Line 36"/>
          <p:cNvSpPr>
            <a:spLocks noChangeShapeType="1"/>
          </p:cNvSpPr>
          <p:nvPr/>
        </p:nvSpPr>
        <p:spPr bwMode="auto">
          <a:xfrm flipV="1">
            <a:off x="6370638" y="1363663"/>
            <a:ext cx="1154112" cy="12969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6421" name="Line 37"/>
          <p:cNvSpPr>
            <a:spLocks noChangeShapeType="1"/>
          </p:cNvSpPr>
          <p:nvPr/>
        </p:nvSpPr>
        <p:spPr bwMode="auto">
          <a:xfrm flipV="1">
            <a:off x="7812088" y="1363663"/>
            <a:ext cx="360362" cy="12969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6422" name="Line 38"/>
          <p:cNvSpPr>
            <a:spLocks noChangeShapeType="1"/>
          </p:cNvSpPr>
          <p:nvPr/>
        </p:nvSpPr>
        <p:spPr bwMode="auto">
          <a:xfrm flipV="1">
            <a:off x="6731000" y="1363663"/>
            <a:ext cx="2017713" cy="12969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6423" name="Line 39"/>
          <p:cNvSpPr>
            <a:spLocks noChangeShapeType="1"/>
          </p:cNvSpPr>
          <p:nvPr/>
        </p:nvSpPr>
        <p:spPr bwMode="auto">
          <a:xfrm flipH="1" flipV="1">
            <a:off x="5508625" y="1939925"/>
            <a:ext cx="1584325" cy="7207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6424" name="Line 40"/>
          <p:cNvSpPr>
            <a:spLocks noChangeShapeType="1"/>
          </p:cNvSpPr>
          <p:nvPr/>
        </p:nvSpPr>
        <p:spPr bwMode="auto">
          <a:xfrm flipH="1" flipV="1">
            <a:off x="7019925" y="1292225"/>
            <a:ext cx="431800" cy="13684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6425" name="Text Box 41"/>
          <p:cNvSpPr txBox="1">
            <a:spLocks noChangeArrowheads="1"/>
          </p:cNvSpPr>
          <p:nvPr/>
        </p:nvSpPr>
        <p:spPr bwMode="auto">
          <a:xfrm>
            <a:off x="5508625" y="2876550"/>
            <a:ext cx="26638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Comic Sans MS" panose="030F0902030302020204" pitchFamily="66" charset="0"/>
              </a:rPr>
              <a:t>1   2  3   4   5   6   7</a:t>
            </a:r>
            <a:endParaRPr kumimoji="1" lang="en-US" altLang="zh-CN" sz="16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5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5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56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5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5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56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56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56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56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5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5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56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5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5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564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6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56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56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56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56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56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11" grpId="0" animBg="1"/>
      <p:bldP spid="656412" grpId="0" animBg="1"/>
      <p:bldP spid="656413" grpId="0" animBg="1"/>
      <p:bldP spid="656414" grpId="0" animBg="1"/>
      <p:bldP spid="656415" grpId="0" animBg="1"/>
      <p:bldP spid="656416" grpId="0" animBg="1"/>
      <p:bldP spid="656417" grpId="0" animBg="1"/>
      <p:bldP spid="656418" grpId="0" animBg="1"/>
      <p:bldP spid="656419" grpId="0" animBg="1"/>
      <p:bldP spid="656420" grpId="0" animBg="1"/>
      <p:bldP spid="656421" grpId="0" animBg="1"/>
      <p:bldP spid="656422" grpId="0" animBg="1"/>
      <p:bldP spid="656423" grpId="0" animBg="1"/>
      <p:bldP spid="656424" grpId="0" animBg="1"/>
      <p:bldP spid="6564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04E50EF-8D83-4245-B606-204B3706E0E8}" type="datetime7">
              <a:rPr lang="zh-CN" altLang="en-US" smtClean="0"/>
            </a:fld>
            <a:endParaRPr lang="en-US" altLang="zh-CN"/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70CF5BBE-EF73-4681-AEA1-4628B0348054}" type="slidenum">
              <a:rPr lang="zh-CN" altLang="en-US" smtClean="0"/>
            </a:fld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循环链表 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  <a:sym typeface="Webdings" panose="05030102010509060703" pitchFamily="18" charset="2"/>
              </a:rPr>
              <a:t>Search</a:t>
            </a:r>
            <a:endParaRPr lang="en-US" altLang="zh-CN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00200"/>
            <a:ext cx="803275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int CircularList&lt;T&gt;::</a:t>
            </a:r>
            <a:r>
              <a:rPr lang="zh-CN" altLang="en-US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Search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(const T&amp; x) const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{// 在</a:t>
            </a:r>
            <a:r>
              <a:rPr lang="zh-CN" altLang="en-US" sz="2400">
                <a:solidFill>
                  <a:srgbClr val="990033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带头节点的循环链表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中找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，比较运算明显减少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ChainNode&lt;T&gt; *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current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= first-&gt;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link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;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int index = 1; 		// index of current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first-&gt;data = x;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	// put x in head node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while (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current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-&gt;data != x) {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current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= current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-&gt;link);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index++;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}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return ((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current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== first) ? 0 : index); // 是表头?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//Program 3-20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148263" y="1412875"/>
            <a:ext cx="3867150" cy="64135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Webdings" panose="05030102010509060703" pitchFamily="18" charset="2"/>
              </a:rPr>
              <a:t>前述函数：</a:t>
            </a:r>
            <a:endParaRPr lang="zh-CN" altLang="en-US">
              <a:solidFill>
                <a:schemeClr val="bg1"/>
              </a:solidFill>
              <a:sym typeface="Webdings" panose="05030102010509060703" pitchFamily="18" charset="2"/>
            </a:endParaRPr>
          </a:p>
          <a:p>
            <a:r>
              <a:rPr lang="en-US" altLang="zh-CN">
                <a:solidFill>
                  <a:schemeClr val="bg1"/>
                </a:solidFill>
                <a:sym typeface="Webdings" panose="05030102010509060703" pitchFamily="18" charset="2"/>
              </a:rPr>
              <a:t>while (current &amp;&amp; current-&gt;data != x)</a:t>
            </a:r>
            <a:endParaRPr lang="zh-CN" altLang="en-US">
              <a:solidFill>
                <a:schemeClr val="bg1"/>
              </a:solidFill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DDBBA12-85DD-4FB1-8BE7-770C0144CB34}" type="datetime7">
              <a:rPr lang="zh-CN" altLang="en-US" smtClean="0"/>
            </a:fld>
            <a:endParaRPr lang="en-US" altLang="zh-CN"/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0816C78D-FD5A-4FBB-86E6-5EC4C2408FFB}" type="slidenum">
              <a:rPr lang="zh-CN" altLang="en-US" smtClean="0"/>
            </a:fld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与公式化描述方法的比较</a:t>
            </a:r>
            <a:endParaRPr lang="en-US" altLang="zh-CN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00200"/>
            <a:ext cx="8032750" cy="441960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1.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空间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公式化描述：元素的空间及保存表长的空间。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链表：额外空间保存链接指针。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2.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插入和删除操作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链表比公式化描述方法快很多，当每个元素比较大时，更为明显。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3.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访问第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k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个元素的时间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公式化描述为</a:t>
            </a:r>
            <a:r>
              <a:rPr lang="el-GR" altLang="zh-CN" sz="2300">
                <a:latin typeface="Comic Sans MS" panose="030F0902030302020204" pitchFamily="66" charset="0"/>
              </a:rPr>
              <a:t>Θ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(1)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，链表为</a:t>
            </a:r>
            <a:r>
              <a:rPr lang="el-GR" altLang="zh-CN" sz="2300">
                <a:latin typeface="Comic Sans MS" panose="030F0902030302020204" pitchFamily="66" charset="0"/>
              </a:rPr>
              <a:t>Θ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(k)</a:t>
            </a:r>
            <a:endParaRPr lang="en-US" altLang="zh-CN" sz="23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4.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使用链表可以描述多个表，并且不会降低空间利用率。公式化描述较为复杂。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A2098D1-695D-48AF-BD74-332708C08E84}" type="datetime7">
              <a:rPr lang="zh-CN" altLang="en-US" smtClean="0"/>
            </a:fld>
            <a:endParaRPr lang="en-US" altLang="zh-CN"/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1977088-FFFC-46F4-9D69-FC9BCC9F5A21}" type="slidenum">
              <a:rPr lang="zh-CN" altLang="en-US" smtClean="0"/>
            </a:fld>
            <a:endParaRPr lang="en-US" altLang="zh-CN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7. 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双向链表</a:t>
            </a:r>
            <a:endParaRPr lang="en-US" altLang="zh-CN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24863" cy="5256212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每个节点有两个指针： 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Left (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prior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)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指向左边的节点，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right (next)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指向右边的节点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也可以添加头节点及变成循环链表，来提高其性能。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grpSp>
        <p:nvGrpSpPr>
          <p:cNvPr id="530436" name="Group 4"/>
          <p:cNvGrpSpPr/>
          <p:nvPr/>
        </p:nvGrpSpPr>
        <p:grpSpPr bwMode="auto">
          <a:xfrm>
            <a:off x="4786313" y="260350"/>
            <a:ext cx="431800" cy="1081088"/>
            <a:chOff x="2109" y="3475"/>
            <a:chExt cx="272" cy="681"/>
          </a:xfrm>
        </p:grpSpPr>
        <p:sp>
          <p:nvSpPr>
            <p:cNvPr id="50202" name="Rectangle 5"/>
            <p:cNvSpPr>
              <a:spLocks noChangeArrowheads="1"/>
            </p:cNvSpPr>
            <p:nvPr/>
          </p:nvSpPr>
          <p:spPr bwMode="auto">
            <a:xfrm>
              <a:off x="2109" y="3929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ahoma" panose="020B0804030504040204" pitchFamily="34" charset="0"/>
                </a:rPr>
                <a:t>0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  <p:sp>
          <p:nvSpPr>
            <p:cNvPr id="50203" name="Rectangle 6"/>
            <p:cNvSpPr>
              <a:spLocks noChangeArrowheads="1"/>
            </p:cNvSpPr>
            <p:nvPr/>
          </p:nvSpPr>
          <p:spPr bwMode="auto">
            <a:xfrm>
              <a:off x="2109" y="3702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a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50204" name="Rectangle 7"/>
            <p:cNvSpPr>
              <a:spLocks noChangeArrowheads="1"/>
            </p:cNvSpPr>
            <p:nvPr/>
          </p:nvSpPr>
          <p:spPr bwMode="auto">
            <a:xfrm>
              <a:off x="2109" y="3475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0440" name="Group 8"/>
          <p:cNvGrpSpPr/>
          <p:nvPr/>
        </p:nvGrpSpPr>
        <p:grpSpPr bwMode="auto">
          <a:xfrm>
            <a:off x="5722938" y="260350"/>
            <a:ext cx="431800" cy="1081088"/>
            <a:chOff x="2109" y="3475"/>
            <a:chExt cx="272" cy="681"/>
          </a:xfrm>
        </p:grpSpPr>
        <p:sp>
          <p:nvSpPr>
            <p:cNvPr id="50199" name="Rectangle 9"/>
            <p:cNvSpPr>
              <a:spLocks noChangeArrowheads="1"/>
            </p:cNvSpPr>
            <p:nvPr/>
          </p:nvSpPr>
          <p:spPr bwMode="auto">
            <a:xfrm>
              <a:off x="2109" y="3929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Rectangle 10"/>
            <p:cNvSpPr>
              <a:spLocks noChangeArrowheads="1"/>
            </p:cNvSpPr>
            <p:nvPr/>
          </p:nvSpPr>
          <p:spPr bwMode="auto">
            <a:xfrm>
              <a:off x="2109" y="3702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b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2109" y="3475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0444" name="Group 12"/>
          <p:cNvGrpSpPr/>
          <p:nvPr/>
        </p:nvGrpSpPr>
        <p:grpSpPr bwMode="auto">
          <a:xfrm>
            <a:off x="6659563" y="260350"/>
            <a:ext cx="431800" cy="1081088"/>
            <a:chOff x="2109" y="3475"/>
            <a:chExt cx="272" cy="681"/>
          </a:xfrm>
        </p:grpSpPr>
        <p:sp>
          <p:nvSpPr>
            <p:cNvPr id="50196" name="Rectangle 13"/>
            <p:cNvSpPr>
              <a:spLocks noChangeArrowheads="1"/>
            </p:cNvSpPr>
            <p:nvPr/>
          </p:nvSpPr>
          <p:spPr bwMode="auto">
            <a:xfrm>
              <a:off x="2109" y="3929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Rectangle 14"/>
            <p:cNvSpPr>
              <a:spLocks noChangeArrowheads="1"/>
            </p:cNvSpPr>
            <p:nvPr/>
          </p:nvSpPr>
          <p:spPr bwMode="auto">
            <a:xfrm>
              <a:off x="2109" y="3702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c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50198" name="Rectangle 15"/>
            <p:cNvSpPr>
              <a:spLocks noChangeArrowheads="1"/>
            </p:cNvSpPr>
            <p:nvPr/>
          </p:nvSpPr>
          <p:spPr bwMode="auto">
            <a:xfrm>
              <a:off x="2109" y="3475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0448" name="Group 16"/>
          <p:cNvGrpSpPr/>
          <p:nvPr/>
        </p:nvGrpSpPr>
        <p:grpSpPr bwMode="auto">
          <a:xfrm>
            <a:off x="7594600" y="260350"/>
            <a:ext cx="431800" cy="1081088"/>
            <a:chOff x="2109" y="3475"/>
            <a:chExt cx="272" cy="681"/>
          </a:xfrm>
        </p:grpSpPr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2109" y="3929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2109" y="3702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d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2109" y="3475"/>
              <a:ext cx="272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ahoma" panose="020B0804030504040204" pitchFamily="34" charset="0"/>
                </a:rPr>
                <a:t>0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</p:grpSp>
      <p:sp>
        <p:nvSpPr>
          <p:cNvPr id="530452" name="Line 20"/>
          <p:cNvSpPr>
            <a:spLocks noChangeShapeType="1"/>
          </p:cNvSpPr>
          <p:nvPr/>
        </p:nvSpPr>
        <p:spPr bwMode="auto">
          <a:xfrm>
            <a:off x="5002213" y="4778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3" name="Line 21"/>
          <p:cNvSpPr>
            <a:spLocks noChangeShapeType="1"/>
          </p:cNvSpPr>
          <p:nvPr/>
        </p:nvSpPr>
        <p:spPr bwMode="auto">
          <a:xfrm>
            <a:off x="5938838" y="4778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4" name="Line 22"/>
          <p:cNvSpPr>
            <a:spLocks noChangeShapeType="1"/>
          </p:cNvSpPr>
          <p:nvPr/>
        </p:nvSpPr>
        <p:spPr bwMode="auto">
          <a:xfrm>
            <a:off x="6875463" y="4778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5" name="Line 23"/>
          <p:cNvSpPr>
            <a:spLocks noChangeShapeType="1"/>
          </p:cNvSpPr>
          <p:nvPr/>
        </p:nvSpPr>
        <p:spPr bwMode="auto">
          <a:xfrm flipH="1">
            <a:off x="7091363" y="11255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 flipH="1">
            <a:off x="6154738" y="11255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7" name="Line 25"/>
          <p:cNvSpPr>
            <a:spLocks noChangeShapeType="1"/>
          </p:cNvSpPr>
          <p:nvPr/>
        </p:nvSpPr>
        <p:spPr bwMode="auto">
          <a:xfrm flipH="1">
            <a:off x="5218113" y="11255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58" name="Rectangle 26"/>
          <p:cNvSpPr>
            <a:spLocks noChangeArrowheads="1"/>
          </p:cNvSpPr>
          <p:nvPr/>
        </p:nvSpPr>
        <p:spPr bwMode="auto">
          <a:xfrm>
            <a:off x="684213" y="4412615"/>
            <a:ext cx="712787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p-&gt;left-&gt;right=p;  p-&gt;right-&gt;left=p;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0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0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/>
      <p:bldP spid="530452" grpId="0" animBg="1"/>
      <p:bldP spid="530453" grpId="0" animBg="1"/>
      <p:bldP spid="530454" grpId="0" animBg="1"/>
      <p:bldP spid="530455" grpId="0" animBg="1"/>
      <p:bldP spid="530456" grpId="0" animBg="1"/>
      <p:bldP spid="530457" grpId="0" animBg="1"/>
      <p:bldP spid="53045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5E857F3D-B01D-4A62-9A50-28A2739A89D3}" type="datetime7">
              <a:rPr lang="zh-CN" altLang="en-US" smtClean="0"/>
            </a:fld>
            <a:endParaRPr lang="en-US" altLang="zh-CN"/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C78688E-C53B-46BC-860A-47A823B8DAF6}" type="slidenum">
              <a:rPr lang="zh-CN" altLang="en-US" smtClean="0"/>
            </a:fld>
            <a:endParaRPr lang="en-US" altLang="zh-CN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7. 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双向链表</a:t>
            </a:r>
            <a:endParaRPr lang="en-US" altLang="zh-CN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642350" cy="619125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  <a:sym typeface="Webdings" panose="05030102010509060703" pitchFamily="18" charset="2"/>
              </a:rPr>
              <a:t>template &lt;class T&gt;</a:t>
            </a:r>
            <a:endParaRPr lang="en-US" altLang="en-US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  <a:sym typeface="Webdings" panose="05030102010509060703" pitchFamily="18" charset="2"/>
              </a:rPr>
              <a:t>class DoubleNode {</a:t>
            </a:r>
            <a:endParaRPr lang="en-US" altLang="en-US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  <a:sym typeface="Webdings" panose="05030102010509060703" pitchFamily="18" charset="2"/>
              </a:rPr>
              <a:t>   friend Double&lt;T&gt;;</a:t>
            </a:r>
            <a:endParaRPr lang="en-US" altLang="en-US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  <a:sym typeface="Webdings" panose="05030102010509060703" pitchFamily="18" charset="2"/>
              </a:rPr>
              <a:t>   private:</a:t>
            </a:r>
            <a:endParaRPr lang="en-US" altLang="en-US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  <a:sym typeface="Webdings" panose="05030102010509060703" pitchFamily="18" charset="2"/>
              </a:rPr>
              <a:t>      T data;   DoubleNode&lt;T&gt;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*left, *right</a:t>
            </a:r>
            <a:r>
              <a:rPr lang="en-US" altLang="en-US" sz="2000">
                <a:latin typeface="Comic Sans MS" panose="030F0902030302020204" pitchFamily="66" charset="0"/>
                <a:sym typeface="Webdings" panose="05030102010509060703" pitchFamily="18" charset="2"/>
              </a:rPr>
              <a:t>;</a:t>
            </a:r>
            <a:endParaRPr lang="en-US" altLang="en-US" sz="2000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  <a:sym typeface="Webdings" panose="05030102010509060703" pitchFamily="18" charset="2"/>
              </a:rPr>
              <a:t>};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class Double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public: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Double() {LeftEnd = RightEnd = 0;};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~Double();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int Length() const;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bool Find(int k, T&amp; x) const;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int Search(const T&amp; x) const;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Double&lt;T&gt;&amp; Delete(int k, T&amp; x);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Double&lt;T&gt;&amp; Insert(int k, const T&amp; x);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void Output(ostream&amp; out)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private: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      DoubleNode&lt;T&gt;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*LeftEnd, *RightEnd;</a:t>
            </a:r>
            <a:endParaRPr lang="en-US" altLang="zh-CN" sz="20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};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654340" name="AutoShape 4"/>
          <p:cNvSpPr>
            <a:spLocks noChangeArrowheads="1"/>
          </p:cNvSpPr>
          <p:nvPr/>
        </p:nvSpPr>
        <p:spPr bwMode="auto">
          <a:xfrm>
            <a:off x="6156325" y="3213100"/>
            <a:ext cx="1871980" cy="868045"/>
          </a:xfrm>
          <a:prstGeom prst="wedgeRoundRectCallout">
            <a:avLst>
              <a:gd name="adj1" fmla="val -136259"/>
              <a:gd name="adj2" fmla="val 28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ahoma" panose="020B0804030504040204" pitchFamily="34" charset="0"/>
              </a:rPr>
              <a:t>函数是基于链表的左边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6084888" y="1196975"/>
            <a:ext cx="3059112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zh-CN" altLang="en-US" sz="2000" b="1">
                <a:latin typeface="Comic Sans MS" panose="030F0902030302020204" pitchFamily="66" charset="0"/>
                <a:sym typeface="Webdings" panose="05030102010509060703" pitchFamily="18" charset="2"/>
              </a:rPr>
              <a:t>假设插入为前插（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P</a:t>
            </a:r>
            <a:r>
              <a:rPr kumimoji="1" lang="zh-CN" altLang="en-US" sz="2000" b="1">
                <a:latin typeface="Comic Sans MS" panose="030F0902030302020204" pitchFamily="66" charset="0"/>
                <a:sym typeface="Webdings" panose="05030102010509060703" pitchFamily="18" charset="2"/>
              </a:rPr>
              <a:t>）</a:t>
            </a:r>
            <a:endParaRPr kumimoji="1" lang="zh-CN" altLang="en-US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s-&gt; </a:t>
            </a:r>
            <a:r>
              <a:rPr kumimoji="1" lang="en-US" altLang="en-US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 = p-&gt; </a:t>
            </a:r>
            <a:r>
              <a:rPr kumimoji="1" lang="en-US" altLang="en-US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; </a:t>
            </a:r>
            <a:endParaRPr kumimoji="1" lang="en-US" altLang="zh-CN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s-&gt; </a:t>
            </a:r>
            <a:r>
              <a:rPr kumimoji="1" lang="en-US" altLang="en-US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right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 = p;</a:t>
            </a:r>
            <a:endParaRPr kumimoji="1" lang="en-US" altLang="zh-CN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p-&gt; 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 -&gt; </a:t>
            </a:r>
            <a:r>
              <a:rPr kumimoji="1" lang="en-US" altLang="en-US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right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 = s; </a:t>
            </a:r>
            <a:endParaRPr kumimoji="1" lang="en-US" altLang="zh-CN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p-&gt; 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 = s; </a:t>
            </a:r>
            <a:endParaRPr kumimoji="1" lang="en-US" altLang="zh-CN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</p:txBody>
      </p:sp>
      <p:grpSp>
        <p:nvGrpSpPr>
          <p:cNvPr id="654342" name="Group 6"/>
          <p:cNvGrpSpPr/>
          <p:nvPr/>
        </p:nvGrpSpPr>
        <p:grpSpPr bwMode="auto">
          <a:xfrm>
            <a:off x="5435600" y="331788"/>
            <a:ext cx="792163" cy="360362"/>
            <a:chOff x="1066" y="3249"/>
            <a:chExt cx="499" cy="227"/>
          </a:xfrm>
        </p:grpSpPr>
        <p:sp>
          <p:nvSpPr>
            <p:cNvPr id="51231" name="Rectangle 7"/>
            <p:cNvSpPr>
              <a:spLocks noChangeArrowheads="1"/>
            </p:cNvSpPr>
            <p:nvPr/>
          </p:nvSpPr>
          <p:spPr bwMode="auto">
            <a:xfrm>
              <a:off x="1452" y="3249"/>
              <a:ext cx="113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Rectangle 8"/>
            <p:cNvSpPr>
              <a:spLocks noChangeArrowheads="1"/>
            </p:cNvSpPr>
            <p:nvPr/>
          </p:nvSpPr>
          <p:spPr bwMode="auto">
            <a:xfrm>
              <a:off x="1180" y="3249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pp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51233" name="Rectangle 9"/>
            <p:cNvSpPr>
              <a:spLocks noChangeArrowheads="1"/>
            </p:cNvSpPr>
            <p:nvPr/>
          </p:nvSpPr>
          <p:spPr bwMode="auto">
            <a:xfrm>
              <a:off x="1066" y="3249"/>
              <a:ext cx="136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4346" name="Group 10"/>
          <p:cNvGrpSpPr/>
          <p:nvPr/>
        </p:nvGrpSpPr>
        <p:grpSpPr bwMode="auto">
          <a:xfrm>
            <a:off x="6659563" y="692150"/>
            <a:ext cx="792162" cy="360363"/>
            <a:chOff x="1066" y="3249"/>
            <a:chExt cx="499" cy="227"/>
          </a:xfrm>
        </p:grpSpPr>
        <p:sp>
          <p:nvSpPr>
            <p:cNvPr id="51228" name="Rectangle 11"/>
            <p:cNvSpPr>
              <a:spLocks noChangeArrowheads="1"/>
            </p:cNvSpPr>
            <p:nvPr/>
          </p:nvSpPr>
          <p:spPr bwMode="auto">
            <a:xfrm>
              <a:off x="1452" y="3249"/>
              <a:ext cx="113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Rectangle 12"/>
            <p:cNvSpPr>
              <a:spLocks noChangeArrowheads="1"/>
            </p:cNvSpPr>
            <p:nvPr/>
          </p:nvSpPr>
          <p:spPr bwMode="auto">
            <a:xfrm>
              <a:off x="1180" y="3249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s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51230" name="Rectangle 13"/>
            <p:cNvSpPr>
              <a:spLocks noChangeArrowheads="1"/>
            </p:cNvSpPr>
            <p:nvPr/>
          </p:nvSpPr>
          <p:spPr bwMode="auto">
            <a:xfrm>
              <a:off x="1066" y="3249"/>
              <a:ext cx="136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4350" name="Group 14"/>
          <p:cNvGrpSpPr/>
          <p:nvPr/>
        </p:nvGrpSpPr>
        <p:grpSpPr bwMode="auto">
          <a:xfrm>
            <a:off x="7812088" y="331788"/>
            <a:ext cx="792162" cy="360362"/>
            <a:chOff x="1066" y="3249"/>
            <a:chExt cx="499" cy="227"/>
          </a:xfrm>
        </p:grpSpPr>
        <p:sp>
          <p:nvSpPr>
            <p:cNvPr id="51225" name="Rectangle 15"/>
            <p:cNvSpPr>
              <a:spLocks noChangeArrowheads="1"/>
            </p:cNvSpPr>
            <p:nvPr/>
          </p:nvSpPr>
          <p:spPr bwMode="auto">
            <a:xfrm>
              <a:off x="1452" y="3249"/>
              <a:ext cx="113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Rectangle 16"/>
            <p:cNvSpPr>
              <a:spLocks noChangeArrowheads="1"/>
            </p:cNvSpPr>
            <p:nvPr/>
          </p:nvSpPr>
          <p:spPr bwMode="auto">
            <a:xfrm>
              <a:off x="1180" y="3249"/>
              <a:ext cx="272" cy="227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ahoma" panose="020B0804030504040204" pitchFamily="34" charset="0"/>
                </a:rPr>
                <a:t>p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51227" name="Rectangle 17"/>
            <p:cNvSpPr>
              <a:spLocks noChangeArrowheads="1"/>
            </p:cNvSpPr>
            <p:nvPr/>
          </p:nvSpPr>
          <p:spPr bwMode="auto">
            <a:xfrm>
              <a:off x="1066" y="3249"/>
              <a:ext cx="136" cy="22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4354" name="Line 18"/>
          <p:cNvSpPr>
            <a:spLocks noChangeShapeType="1"/>
          </p:cNvSpPr>
          <p:nvPr/>
        </p:nvSpPr>
        <p:spPr bwMode="auto">
          <a:xfrm>
            <a:off x="8532813" y="4032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4355" name="Line 19"/>
          <p:cNvSpPr>
            <a:spLocks noChangeShapeType="1"/>
          </p:cNvSpPr>
          <p:nvPr/>
        </p:nvSpPr>
        <p:spPr bwMode="auto">
          <a:xfrm flipH="1">
            <a:off x="8604250" y="5476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56" name="Line 20"/>
          <p:cNvSpPr>
            <a:spLocks noChangeShapeType="1"/>
          </p:cNvSpPr>
          <p:nvPr/>
        </p:nvSpPr>
        <p:spPr bwMode="auto">
          <a:xfrm>
            <a:off x="6156325" y="403225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4357" name="Line 21"/>
          <p:cNvSpPr>
            <a:spLocks noChangeShapeType="1"/>
          </p:cNvSpPr>
          <p:nvPr/>
        </p:nvSpPr>
        <p:spPr bwMode="auto">
          <a:xfrm flipH="1">
            <a:off x="6227763" y="547688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58" name="Line 22"/>
          <p:cNvSpPr>
            <a:spLocks noChangeShapeType="1"/>
          </p:cNvSpPr>
          <p:nvPr/>
        </p:nvSpPr>
        <p:spPr bwMode="auto">
          <a:xfrm>
            <a:off x="5003800" y="4032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4359" name="Line 23"/>
          <p:cNvSpPr>
            <a:spLocks noChangeShapeType="1"/>
          </p:cNvSpPr>
          <p:nvPr/>
        </p:nvSpPr>
        <p:spPr bwMode="auto">
          <a:xfrm flipH="1">
            <a:off x="5148263" y="5476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0" name="Rectangle 24"/>
          <p:cNvSpPr>
            <a:spLocks noChangeArrowheads="1"/>
          </p:cNvSpPr>
          <p:nvPr/>
        </p:nvSpPr>
        <p:spPr bwMode="auto">
          <a:xfrm>
            <a:off x="5795963" y="4652963"/>
            <a:ext cx="3348037" cy="1871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zh-CN" altLang="en-US" sz="2000" b="1">
                <a:latin typeface="Comic Sans MS" panose="030F0902030302020204" pitchFamily="66" charset="0"/>
                <a:sym typeface="Webdings" panose="05030102010509060703" pitchFamily="18" charset="2"/>
              </a:rPr>
              <a:t>删除节点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P</a:t>
            </a:r>
            <a:endParaRPr kumimoji="1" lang="zh-CN" altLang="en-US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x = p-&gt;data;</a:t>
            </a:r>
            <a:endParaRPr kumimoji="1" lang="en-US" altLang="zh-CN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p-&gt;</a:t>
            </a:r>
            <a:r>
              <a:rPr kumimoji="1" lang="en-US" altLang="en-US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-&gt;</a:t>
            </a:r>
            <a:r>
              <a:rPr kumimoji="1" lang="en-US" altLang="en-US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right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=p-&gt;</a:t>
            </a:r>
            <a:r>
              <a:rPr kumimoji="1" lang="en-US" altLang="en-US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right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; </a:t>
            </a:r>
            <a:endParaRPr kumimoji="1" lang="en-US" altLang="zh-CN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p-&gt;</a:t>
            </a:r>
            <a:r>
              <a:rPr kumimoji="1" lang="en-US" altLang="en-US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right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-&gt;</a:t>
            </a:r>
            <a:r>
              <a:rPr kumimoji="1" lang="en-US" altLang="en-US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=p-&gt;</a:t>
            </a:r>
            <a:r>
              <a:rPr kumimoji="1" lang="en-US" altLang="en-US" sz="2000" b="1">
                <a:solidFill>
                  <a:schemeClr val="folHlink"/>
                </a:solidFill>
                <a:latin typeface="Comic Sans MS" panose="030F0902030302020204" pitchFamily="66" charset="0"/>
                <a:sym typeface="Webdings" panose="05030102010509060703" pitchFamily="18" charset="2"/>
              </a:rPr>
              <a:t>left</a:t>
            </a:r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; </a:t>
            </a:r>
            <a:endParaRPr kumimoji="1" lang="en-US" altLang="zh-CN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  <a:sym typeface="Webdings" panose="05030102010509060703" pitchFamily="18" charset="2"/>
              </a:rPr>
              <a:t>delete p;</a:t>
            </a:r>
            <a:endParaRPr kumimoji="1" lang="en-US" altLang="zh-CN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000" b="1">
              <a:latin typeface="Comic Sans MS" panose="030F0902030302020204" pitchFamily="66" charset="0"/>
              <a:sym typeface="Webdings" panose="05030102010509060703" pitchFamily="18" charset="2"/>
            </a:endParaRPr>
          </a:p>
        </p:txBody>
      </p:sp>
      <p:sp>
        <p:nvSpPr>
          <p:cNvPr id="654361" name="Line 25"/>
          <p:cNvSpPr>
            <a:spLocks noChangeShapeType="1"/>
          </p:cNvSpPr>
          <p:nvPr/>
        </p:nvSpPr>
        <p:spPr bwMode="auto">
          <a:xfrm>
            <a:off x="6156325" y="404813"/>
            <a:ext cx="647700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2" name="Line 26"/>
          <p:cNvSpPr>
            <a:spLocks noChangeShapeType="1"/>
          </p:cNvSpPr>
          <p:nvPr/>
        </p:nvSpPr>
        <p:spPr bwMode="auto">
          <a:xfrm>
            <a:off x="6156325" y="620713"/>
            <a:ext cx="576263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3" name="Line 27"/>
          <p:cNvSpPr>
            <a:spLocks noChangeShapeType="1"/>
          </p:cNvSpPr>
          <p:nvPr/>
        </p:nvSpPr>
        <p:spPr bwMode="auto">
          <a:xfrm flipV="1">
            <a:off x="7380288" y="404813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4" name="Line 28"/>
          <p:cNvSpPr>
            <a:spLocks noChangeShapeType="1"/>
          </p:cNvSpPr>
          <p:nvPr/>
        </p:nvSpPr>
        <p:spPr bwMode="auto">
          <a:xfrm flipV="1">
            <a:off x="7380288" y="620713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5" name="Line 29"/>
          <p:cNvSpPr>
            <a:spLocks noChangeShapeType="1"/>
          </p:cNvSpPr>
          <p:nvPr/>
        </p:nvSpPr>
        <p:spPr bwMode="auto">
          <a:xfrm flipH="1">
            <a:off x="5580063" y="27813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6" name="Line 30"/>
          <p:cNvSpPr>
            <a:spLocks noChangeShapeType="1"/>
          </p:cNvSpPr>
          <p:nvPr/>
        </p:nvSpPr>
        <p:spPr bwMode="auto">
          <a:xfrm flipV="1">
            <a:off x="5580063" y="1628775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7" name="Line 31"/>
          <p:cNvSpPr>
            <a:spLocks noChangeShapeType="1"/>
          </p:cNvSpPr>
          <p:nvPr/>
        </p:nvSpPr>
        <p:spPr bwMode="auto">
          <a:xfrm>
            <a:off x="5580063" y="1628775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4" dur="2000"/>
                                        <p:tgtEl>
                                          <p:spTgt spid="65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9" dur="2000"/>
                                        <p:tgtEl>
                                          <p:spTgt spid="65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4" dur="2000"/>
                                        <p:tgtEl>
                                          <p:spTgt spid="65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8" dur="2000"/>
                                        <p:tgtEl>
                                          <p:spTgt spid="654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4" dur="2000"/>
                                        <p:tgtEl>
                                          <p:spTgt spid="65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654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5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5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bldLvl="0" animBg="1"/>
      <p:bldP spid="654341" grpId="0" animBg="1"/>
      <p:bldP spid="654354" grpId="0" animBg="1"/>
      <p:bldP spid="654355" grpId="0" animBg="1"/>
      <p:bldP spid="654356" grpId="0" animBg="1"/>
      <p:bldP spid="654356" grpId="1" animBg="1"/>
      <p:bldP spid="654357" grpId="0" animBg="1"/>
      <p:bldP spid="654357" grpId="1" animBg="1"/>
      <p:bldP spid="654358" grpId="0" animBg="1"/>
      <p:bldP spid="654359" grpId="0" animBg="1"/>
      <p:bldP spid="654360" grpId="0" animBg="1"/>
      <p:bldP spid="654361" grpId="0" animBg="1"/>
      <p:bldP spid="654362" grpId="0" animBg="1"/>
      <p:bldP spid="654363" grpId="0" animBg="1"/>
      <p:bldP spid="654364" grpId="0" animBg="1"/>
      <p:bldP spid="654365" grpId="0" animBg="1"/>
      <p:bldP spid="654366" grpId="0" animBg="1"/>
      <p:bldP spid="65436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DDBBA12-85DD-4FB1-8BE7-770C0144CB34}" type="datetime7">
              <a:rPr lang="zh-CN" altLang="en-US" smtClean="0"/>
            </a:fld>
            <a:endParaRPr lang="en-US" altLang="zh-CN"/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0816C78D-FD5A-4FBB-86E6-5EC4C2408FFB}" type="slidenum">
              <a:rPr lang="zh-CN" altLang="en-US" smtClean="0"/>
            </a:fld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思考及拓展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00200"/>
            <a:ext cx="8032750" cy="44196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链表的长度是否有必要保存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有序的线性表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VS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有序链表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链表逆序、拆分链表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快慢指针的应用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>
                <a:latin typeface="Comic Sans MS" panose="030F0902030302020204" pitchFamily="66" charset="0"/>
                <a:ea typeface="宋体" pitchFamily="2" charset="-122"/>
              </a:rPr>
              <a:t>求链表的中间节点</a:t>
            </a:r>
            <a:endParaRPr lang="zh-CN" altLang="en-US" sz="236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>
                <a:latin typeface="Comic Sans MS" panose="030F0902030302020204" pitchFamily="66" charset="0"/>
                <a:ea typeface="宋体" pitchFamily="2" charset="-122"/>
              </a:rPr>
              <a:t>求链表的倒数第</a:t>
            </a:r>
            <a:r>
              <a:rPr lang="en-US" altLang="zh-CN" sz="236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360">
                <a:latin typeface="Comic Sans MS" panose="030F0902030302020204" pitchFamily="66" charset="0"/>
                <a:ea typeface="宋体" pitchFamily="2" charset="-122"/>
              </a:rPr>
              <a:t>个节点</a:t>
            </a:r>
            <a:endParaRPr lang="zh-CN" altLang="en-US" sz="236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FF03060-2A03-4988-8933-0BEA0E58C5D5}" type="datetime7">
              <a:rPr lang="zh-CN" altLang="en-US" smtClean="0"/>
            </a:fld>
            <a:endParaRPr lang="en-US" altLang="zh-CN"/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A995049-84A3-444A-85CB-E64952150048}" type="slidenum">
              <a:rPr lang="zh-CN" altLang="en-US" smtClean="0"/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3.5 间接寻址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13788" cy="51784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间接寻址是</a:t>
            </a:r>
            <a:r>
              <a:rPr lang="zh-CN" altLang="en-US" sz="23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公式化描述和链表描述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的组合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>
                <a:ea typeface="宋体" pitchFamily="2" charset="-122"/>
              </a:rPr>
              <a:t>元素地址则被收集在一张表中（数组）。</a:t>
            </a:r>
            <a:endParaRPr lang="zh-CN" altLang="en-US" sz="2300">
              <a:ea typeface="宋体" pitchFamily="2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zh-CN" altLang="en-US" sz="23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保留公式化描述的有点：根据索引在</a:t>
            </a:r>
            <a:r>
              <a:rPr lang="el-GR" altLang="zh-CN" sz="2300">
                <a:latin typeface="宋体" pitchFamily="2" charset="-122"/>
                <a:sym typeface="Webdings" panose="05030102010509060703" pitchFamily="18" charset="2"/>
              </a:rPr>
              <a:t>Θ</a:t>
            </a:r>
            <a:r>
              <a:rPr lang="en-US" altLang="zh-CN" sz="2300">
                <a:latin typeface="宋体" pitchFamily="2" charset="-122"/>
                <a:ea typeface="宋体" pitchFamily="2" charset="-122"/>
                <a:sym typeface="Webdings" panose="05030102010509060703" pitchFamily="18" charset="2"/>
              </a:rPr>
              <a:t>(1)</a:t>
            </a:r>
            <a:r>
              <a:rPr lang="zh-CN" altLang="en-US" sz="2300">
                <a:latin typeface="宋体" pitchFamily="2" charset="-122"/>
                <a:ea typeface="宋体" pitchFamily="2" charset="-122"/>
                <a:sym typeface="Webdings" panose="05030102010509060703" pitchFamily="18" charset="2"/>
              </a:rPr>
              <a:t>的时间内访问每个元素</a:t>
            </a:r>
            <a:endParaRPr lang="zh-CN" altLang="en-US" sz="2300">
              <a:latin typeface="宋体" pitchFamily="2" charset="-122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110000"/>
              </a:lnSpc>
            </a:pPr>
            <a:endParaRPr lang="zh-CN" altLang="en-US" sz="2300">
              <a:latin typeface="宋体" pitchFamily="2" charset="-122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>
                <a:latin typeface="宋体" pitchFamily="2" charset="-122"/>
                <a:ea typeface="宋体" pitchFamily="2" charset="-122"/>
                <a:sym typeface="Webdings" panose="05030102010509060703" pitchFamily="18" charset="2"/>
              </a:rPr>
              <a:t>保留链表描述方法的重要特色：在类似插入、删除等操作时</a:t>
            </a:r>
            <a:r>
              <a:rPr lang="zh-CN" altLang="en-US" sz="2300">
                <a:solidFill>
                  <a:schemeClr val="folHlink"/>
                </a:solidFill>
                <a:latin typeface="宋体" pitchFamily="2" charset="-122"/>
                <a:ea typeface="宋体" pitchFamily="2" charset="-122"/>
                <a:sym typeface="Webdings" panose="05030102010509060703" pitchFamily="18" charset="2"/>
              </a:rPr>
              <a:t>不必对元素进行实际的移动</a:t>
            </a:r>
            <a:r>
              <a:rPr lang="zh-CN" altLang="en-US" sz="2300">
                <a:latin typeface="宋体" pitchFamily="2" charset="-122"/>
                <a:ea typeface="宋体" pitchFamily="2" charset="-122"/>
                <a:sym typeface="Webdings" panose="05030102010509060703" pitchFamily="18" charset="2"/>
              </a:rPr>
              <a:t>。</a:t>
            </a:r>
            <a:endParaRPr lang="zh-CN" altLang="en-US" sz="23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14AAAE7-F120-4A56-8962-4E2ECE3EF7AF}" type="datetime7">
              <a:rPr lang="zh-CN" altLang="en-US" smtClean="0"/>
            </a:fld>
            <a:endParaRPr lang="en-US" altLang="zh-CN"/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E9588FC-2B7E-4F58-8B55-1600070B1C32}" type="slidenum">
              <a:rPr lang="zh-CN" altLang="en-US" smtClean="0"/>
            </a:fld>
            <a:endParaRPr lang="en-US" altLang="zh-CN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3.5.1	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间接寻址的基本概念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739900"/>
            <a:ext cx="8032750" cy="21748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  <a:sym typeface="+mn-ea"/>
              </a:rPr>
              <a:t>地址表与元素表</a:t>
            </a:r>
            <a:endParaRPr lang="zh-CN" altLang="en-US" sz="2800">
              <a:solidFill>
                <a:srgbClr val="FF0000"/>
              </a:solidFill>
              <a:latin typeface="Comic Sans MS" panose="030F0902030302020204" pitchFamily="66" charset="0"/>
              <a:ea typeface="宋体" pitchFamily="2" charset="-122"/>
              <a:sym typeface="+mn-ea"/>
            </a:endParaRP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  <a:sym typeface="+mn-ea"/>
              </a:rPr>
              <a:t>存储元素地址的表：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第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项指向元素表中的第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个元素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536636" name="Group 60"/>
          <p:cNvGrpSpPr/>
          <p:nvPr/>
        </p:nvGrpSpPr>
        <p:grpSpPr bwMode="auto">
          <a:xfrm>
            <a:off x="1763713" y="4605338"/>
            <a:ext cx="433387" cy="574675"/>
            <a:chOff x="657" y="845"/>
            <a:chExt cx="273" cy="362"/>
          </a:xfrm>
        </p:grpSpPr>
        <p:sp>
          <p:nvSpPr>
            <p:cNvPr id="53288" name="AutoShape 61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9" name="Rectangle 62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A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36639" name="Group 63"/>
          <p:cNvGrpSpPr/>
          <p:nvPr/>
        </p:nvGrpSpPr>
        <p:grpSpPr bwMode="auto">
          <a:xfrm>
            <a:off x="3059113" y="4605338"/>
            <a:ext cx="433387" cy="574675"/>
            <a:chOff x="657" y="845"/>
            <a:chExt cx="273" cy="362"/>
          </a:xfrm>
        </p:grpSpPr>
        <p:sp>
          <p:nvSpPr>
            <p:cNvPr id="53286" name="AutoShape 64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7" name="Rectangle 65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B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36642" name="Group 66"/>
          <p:cNvGrpSpPr/>
          <p:nvPr/>
        </p:nvGrpSpPr>
        <p:grpSpPr bwMode="auto">
          <a:xfrm>
            <a:off x="4427538" y="4027488"/>
            <a:ext cx="433387" cy="574675"/>
            <a:chOff x="657" y="845"/>
            <a:chExt cx="273" cy="362"/>
          </a:xfrm>
        </p:grpSpPr>
        <p:sp>
          <p:nvSpPr>
            <p:cNvPr id="53284" name="AutoShape 67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5" name="Rectangle 68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C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36645" name="Group 69"/>
          <p:cNvGrpSpPr/>
          <p:nvPr/>
        </p:nvGrpSpPr>
        <p:grpSpPr bwMode="auto">
          <a:xfrm>
            <a:off x="5581650" y="4027488"/>
            <a:ext cx="433388" cy="574675"/>
            <a:chOff x="657" y="845"/>
            <a:chExt cx="273" cy="362"/>
          </a:xfrm>
        </p:grpSpPr>
        <p:sp>
          <p:nvSpPr>
            <p:cNvPr id="53282" name="AutoShape 70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3" name="Rectangle 71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D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36648" name="Group 72"/>
          <p:cNvGrpSpPr/>
          <p:nvPr/>
        </p:nvGrpSpPr>
        <p:grpSpPr bwMode="auto">
          <a:xfrm>
            <a:off x="3851275" y="4027488"/>
            <a:ext cx="433388" cy="574675"/>
            <a:chOff x="657" y="845"/>
            <a:chExt cx="273" cy="362"/>
          </a:xfrm>
        </p:grpSpPr>
        <p:sp>
          <p:nvSpPr>
            <p:cNvPr id="53280" name="AutoShape 73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1" name="Rectangle 74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F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36651" name="Group 75"/>
          <p:cNvGrpSpPr/>
          <p:nvPr/>
        </p:nvGrpSpPr>
        <p:grpSpPr bwMode="auto">
          <a:xfrm>
            <a:off x="2411413" y="4605338"/>
            <a:ext cx="433387" cy="574675"/>
            <a:chOff x="657" y="845"/>
            <a:chExt cx="273" cy="362"/>
          </a:xfrm>
        </p:grpSpPr>
        <p:sp>
          <p:nvSpPr>
            <p:cNvPr id="53278" name="AutoShape 76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Rectangle 77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E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36654" name="Group 78"/>
          <p:cNvGrpSpPr/>
          <p:nvPr/>
        </p:nvGrpSpPr>
        <p:grpSpPr bwMode="auto">
          <a:xfrm>
            <a:off x="5005388" y="4027488"/>
            <a:ext cx="433387" cy="574675"/>
            <a:chOff x="657" y="845"/>
            <a:chExt cx="273" cy="362"/>
          </a:xfrm>
        </p:grpSpPr>
        <p:sp>
          <p:nvSpPr>
            <p:cNvPr id="53276" name="AutoShape 79"/>
            <p:cNvSpPr>
              <a:spLocks noChangeArrowheads="1"/>
            </p:cNvSpPr>
            <p:nvPr/>
          </p:nvSpPr>
          <p:spPr bwMode="auto">
            <a:xfrm>
              <a:off x="657" y="845"/>
              <a:ext cx="273" cy="13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Rectangle 80"/>
            <p:cNvSpPr>
              <a:spLocks noChangeArrowheads="1"/>
            </p:cNvSpPr>
            <p:nvPr/>
          </p:nvSpPr>
          <p:spPr bwMode="auto">
            <a:xfrm>
              <a:off x="657" y="981"/>
              <a:ext cx="27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Comic Sans MS" panose="030F0902030302020204" pitchFamily="66" charset="0"/>
                </a:rPr>
                <a:t>G</a:t>
              </a:r>
              <a:endParaRPr kumimoji="1" lang="en-US" altLang="zh-CN" sz="24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536657" name="Rectangle 81"/>
          <p:cNvSpPr>
            <a:spLocks noChangeArrowheads="1"/>
          </p:cNvSpPr>
          <p:nvPr/>
        </p:nvSpPr>
        <p:spPr bwMode="auto">
          <a:xfrm>
            <a:off x="2557463" y="5684838"/>
            <a:ext cx="360362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536658" name="Rectangle 82"/>
          <p:cNvSpPr>
            <a:spLocks noChangeArrowheads="1"/>
          </p:cNvSpPr>
          <p:nvPr/>
        </p:nvSpPr>
        <p:spPr bwMode="auto">
          <a:xfrm>
            <a:off x="2917825" y="5684838"/>
            <a:ext cx="360363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536659" name="Rectangle 83"/>
          <p:cNvSpPr>
            <a:spLocks noChangeArrowheads="1"/>
          </p:cNvSpPr>
          <p:nvPr/>
        </p:nvSpPr>
        <p:spPr bwMode="auto">
          <a:xfrm>
            <a:off x="3278188" y="5684838"/>
            <a:ext cx="360362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536660" name="Rectangle 84"/>
          <p:cNvSpPr>
            <a:spLocks noChangeArrowheads="1"/>
          </p:cNvSpPr>
          <p:nvPr/>
        </p:nvSpPr>
        <p:spPr bwMode="auto">
          <a:xfrm>
            <a:off x="3638550" y="5684838"/>
            <a:ext cx="360363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536661" name="Rectangle 85"/>
          <p:cNvSpPr>
            <a:spLocks noChangeArrowheads="1"/>
          </p:cNvSpPr>
          <p:nvPr/>
        </p:nvSpPr>
        <p:spPr bwMode="auto">
          <a:xfrm>
            <a:off x="3997325" y="5684838"/>
            <a:ext cx="360363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536662" name="Rectangle 86"/>
          <p:cNvSpPr>
            <a:spLocks noChangeArrowheads="1"/>
          </p:cNvSpPr>
          <p:nvPr/>
        </p:nvSpPr>
        <p:spPr bwMode="auto">
          <a:xfrm>
            <a:off x="4357688" y="5684838"/>
            <a:ext cx="360362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536663" name="Rectangle 87"/>
          <p:cNvSpPr>
            <a:spLocks noChangeArrowheads="1"/>
          </p:cNvSpPr>
          <p:nvPr/>
        </p:nvSpPr>
        <p:spPr bwMode="auto">
          <a:xfrm>
            <a:off x="4718050" y="5684838"/>
            <a:ext cx="360363" cy="4302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536664" name="Line 88"/>
          <p:cNvSpPr>
            <a:spLocks noChangeShapeType="1"/>
          </p:cNvSpPr>
          <p:nvPr/>
        </p:nvSpPr>
        <p:spPr bwMode="auto">
          <a:xfrm flipH="1" flipV="1">
            <a:off x="1981200" y="5180013"/>
            <a:ext cx="719138" cy="7207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65" name="Line 89"/>
          <p:cNvSpPr>
            <a:spLocks noChangeShapeType="1"/>
          </p:cNvSpPr>
          <p:nvPr/>
        </p:nvSpPr>
        <p:spPr bwMode="auto">
          <a:xfrm flipV="1">
            <a:off x="3060700" y="5180013"/>
            <a:ext cx="215900" cy="7207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66" name="Line 90"/>
          <p:cNvSpPr>
            <a:spLocks noChangeShapeType="1"/>
          </p:cNvSpPr>
          <p:nvPr/>
        </p:nvSpPr>
        <p:spPr bwMode="auto">
          <a:xfrm flipV="1">
            <a:off x="3419475" y="4603750"/>
            <a:ext cx="1154113" cy="12969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67" name="Line 91"/>
          <p:cNvSpPr>
            <a:spLocks noChangeShapeType="1"/>
          </p:cNvSpPr>
          <p:nvPr/>
        </p:nvSpPr>
        <p:spPr bwMode="auto">
          <a:xfrm flipV="1">
            <a:off x="4860925" y="4603750"/>
            <a:ext cx="360363" cy="12969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68" name="Line 92"/>
          <p:cNvSpPr>
            <a:spLocks noChangeShapeType="1"/>
          </p:cNvSpPr>
          <p:nvPr/>
        </p:nvSpPr>
        <p:spPr bwMode="auto">
          <a:xfrm flipV="1">
            <a:off x="3779838" y="4603750"/>
            <a:ext cx="2017712" cy="12969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69" name="Line 93"/>
          <p:cNvSpPr>
            <a:spLocks noChangeShapeType="1"/>
          </p:cNvSpPr>
          <p:nvPr/>
        </p:nvSpPr>
        <p:spPr bwMode="auto">
          <a:xfrm flipH="1" flipV="1">
            <a:off x="2557463" y="5180013"/>
            <a:ext cx="1584325" cy="7207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70" name="Line 94"/>
          <p:cNvSpPr>
            <a:spLocks noChangeShapeType="1"/>
          </p:cNvSpPr>
          <p:nvPr/>
        </p:nvSpPr>
        <p:spPr bwMode="auto">
          <a:xfrm flipH="1" flipV="1">
            <a:off x="4068763" y="4532313"/>
            <a:ext cx="431800" cy="13684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6671" name="Text Box 95"/>
          <p:cNvSpPr txBox="1">
            <a:spLocks noChangeArrowheads="1"/>
          </p:cNvSpPr>
          <p:nvPr/>
        </p:nvSpPr>
        <p:spPr bwMode="auto">
          <a:xfrm>
            <a:off x="2557463" y="6116638"/>
            <a:ext cx="26638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Comic Sans MS" panose="030F0902030302020204" pitchFamily="66" charset="0"/>
              </a:rPr>
              <a:t>1   2  3   4   5   6   7</a:t>
            </a:r>
            <a:endParaRPr kumimoji="1" lang="en-US" altLang="zh-CN" sz="16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6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6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66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3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36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36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366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3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36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36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366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6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6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366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3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3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3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57" grpId="0" animBg="1"/>
      <p:bldP spid="536658" grpId="0" animBg="1"/>
      <p:bldP spid="536659" grpId="0" animBg="1"/>
      <p:bldP spid="536660" grpId="0" animBg="1"/>
      <p:bldP spid="536661" grpId="0" animBg="1"/>
      <p:bldP spid="536662" grpId="0" animBg="1"/>
      <p:bldP spid="536663" grpId="0" animBg="1"/>
      <p:bldP spid="536664" grpId="0" animBg="1"/>
      <p:bldP spid="536665" grpId="0" animBg="1"/>
      <p:bldP spid="536666" grpId="0" animBg="1"/>
      <p:bldP spid="536667" grpId="0" animBg="1"/>
      <p:bldP spid="536668" grpId="0" animBg="1"/>
      <p:bldP spid="536669" grpId="0" animBg="1"/>
      <p:bldP spid="536670" grpId="0" animBg="1"/>
      <p:bldP spid="53667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AC03CC3-72AC-4634-B6CD-92DBA8AB9BC8}" type="datetime7">
              <a:rPr lang="zh-CN" altLang="en-US" smtClean="0"/>
            </a:fld>
            <a:endParaRPr lang="en-US" altLang="zh-CN"/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7D88C1EB-8ECC-4914-9D52-07AB2727DAC5}" type="slidenum">
              <a:rPr lang="zh-CN" altLang="en-US" smtClean="0"/>
            </a:fld>
            <a:endParaRPr lang="en-US" altLang="zh-CN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3.5.1	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间接寻址的基本概念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0768"/>
            <a:ext cx="8032750" cy="287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用公式（ 如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location(i)=i-1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）来定位地址表中每个指针的位置。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元素的存储：动态分配的节点或节点数组之中。每个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table[i]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是一个指针，它指向表中的第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i+1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个元素，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length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是表的长度。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1619250" y="5876925"/>
            <a:ext cx="792163" cy="504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2411413" y="5876925"/>
            <a:ext cx="792162" cy="504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3203575" y="5876925"/>
            <a:ext cx="792163" cy="504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Rectangle 7"/>
          <p:cNvSpPr>
            <a:spLocks noChangeArrowheads="1"/>
          </p:cNvSpPr>
          <p:nvPr/>
        </p:nvSpPr>
        <p:spPr bwMode="auto">
          <a:xfrm>
            <a:off x="3995738" y="5876925"/>
            <a:ext cx="792162" cy="504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Rectangle 8"/>
          <p:cNvSpPr>
            <a:spLocks noChangeArrowheads="1"/>
          </p:cNvSpPr>
          <p:nvPr/>
        </p:nvSpPr>
        <p:spPr bwMode="auto">
          <a:xfrm>
            <a:off x="4787900" y="5876925"/>
            <a:ext cx="792163" cy="504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763713" y="4797425"/>
            <a:ext cx="5762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10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2555875" y="479742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40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3348038" y="4797425"/>
            <a:ext cx="5762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20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4286" name="Rectangle 12"/>
          <p:cNvSpPr>
            <a:spLocks noChangeArrowheads="1"/>
          </p:cNvSpPr>
          <p:nvPr/>
        </p:nvSpPr>
        <p:spPr bwMode="auto">
          <a:xfrm>
            <a:off x="4140200" y="479742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50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4287" name="Rectangle 13"/>
          <p:cNvSpPr>
            <a:spLocks noChangeArrowheads="1"/>
          </p:cNvSpPr>
          <p:nvPr/>
        </p:nvSpPr>
        <p:spPr bwMode="auto">
          <a:xfrm>
            <a:off x="4932363" y="4797425"/>
            <a:ext cx="5762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30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4288" name="Text Box 14"/>
          <p:cNvSpPr txBox="1">
            <a:spLocks noChangeArrowheads="1"/>
          </p:cNvSpPr>
          <p:nvPr/>
        </p:nvSpPr>
        <p:spPr bwMode="auto">
          <a:xfrm>
            <a:off x="539750" y="5876925"/>
            <a:ext cx="10795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Comic Sans MS" panose="030F0902030302020204" pitchFamily="66" charset="0"/>
              </a:rPr>
              <a:t>table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4289" name="Line 15"/>
          <p:cNvSpPr>
            <a:spLocks noChangeShapeType="1"/>
          </p:cNvSpPr>
          <p:nvPr/>
        </p:nvSpPr>
        <p:spPr bwMode="auto">
          <a:xfrm flipV="1">
            <a:off x="2051050" y="5300663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0" name="Line 16"/>
          <p:cNvSpPr>
            <a:spLocks noChangeShapeType="1"/>
          </p:cNvSpPr>
          <p:nvPr/>
        </p:nvSpPr>
        <p:spPr bwMode="auto">
          <a:xfrm flipV="1">
            <a:off x="2843213" y="5300663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1" name="Line 17"/>
          <p:cNvSpPr>
            <a:spLocks noChangeShapeType="1"/>
          </p:cNvSpPr>
          <p:nvPr/>
        </p:nvSpPr>
        <p:spPr bwMode="auto">
          <a:xfrm flipV="1">
            <a:off x="3635375" y="5300663"/>
            <a:ext cx="1584325" cy="792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2" name="Line 18"/>
          <p:cNvSpPr>
            <a:spLocks noChangeShapeType="1"/>
          </p:cNvSpPr>
          <p:nvPr/>
        </p:nvSpPr>
        <p:spPr bwMode="auto">
          <a:xfrm flipH="1" flipV="1">
            <a:off x="2771775" y="5300663"/>
            <a:ext cx="1655763" cy="792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3" name="Line 19"/>
          <p:cNvSpPr>
            <a:spLocks noChangeShapeType="1"/>
          </p:cNvSpPr>
          <p:nvPr/>
        </p:nvSpPr>
        <p:spPr bwMode="auto">
          <a:xfrm flipH="1" flipV="1">
            <a:off x="4427538" y="5300663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4" name="Text Box 20"/>
          <p:cNvSpPr txBox="1">
            <a:spLocks noChangeArrowheads="1"/>
          </p:cNvSpPr>
          <p:nvPr/>
        </p:nvSpPr>
        <p:spPr bwMode="auto">
          <a:xfrm>
            <a:off x="1476375" y="6308725"/>
            <a:ext cx="48958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Comic Sans MS" panose="030F0902030302020204" pitchFamily="66" charset="0"/>
              </a:rPr>
              <a:t>   [0]    [1]    [2]    [3]    [4]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4295" name="Text Box 21"/>
          <p:cNvSpPr txBox="1">
            <a:spLocks noChangeArrowheads="1"/>
          </p:cNvSpPr>
          <p:nvPr/>
        </p:nvSpPr>
        <p:spPr bwMode="auto">
          <a:xfrm>
            <a:off x="7164388" y="5589588"/>
            <a:ext cx="14398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Comic Sans MS" panose="030F0902030302020204" pitchFamily="66" charset="0"/>
              </a:rPr>
              <a:t>Length=5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4296" name="Rectangle 22"/>
          <p:cNvSpPr>
            <a:spLocks noChangeArrowheads="1"/>
          </p:cNvSpPr>
          <p:nvPr/>
        </p:nvSpPr>
        <p:spPr bwMode="auto">
          <a:xfrm>
            <a:off x="5580063" y="5876925"/>
            <a:ext cx="792162" cy="504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Rectangle 23"/>
          <p:cNvSpPr>
            <a:spLocks noChangeArrowheads="1"/>
          </p:cNvSpPr>
          <p:nvPr/>
        </p:nvSpPr>
        <p:spPr bwMode="auto">
          <a:xfrm>
            <a:off x="5646738" y="6319838"/>
            <a:ext cx="530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Comic Sans MS" panose="030F0902030302020204" pitchFamily="66" charset="0"/>
              </a:rPr>
              <a:t>[5]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54298" name="Rectangle 24"/>
          <p:cNvSpPr>
            <a:spLocks noChangeArrowheads="1"/>
          </p:cNvSpPr>
          <p:nvPr/>
        </p:nvSpPr>
        <p:spPr bwMode="auto">
          <a:xfrm>
            <a:off x="7092950" y="6165850"/>
            <a:ext cx="15351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chemeClr val="hlink"/>
                </a:solidFill>
                <a:latin typeface="Comic Sans MS" panose="030F0902030302020204" pitchFamily="66" charset="0"/>
              </a:rPr>
              <a:t>MaxSize=6</a:t>
            </a:r>
            <a:endParaRPr kumimoji="1" lang="zh-CN" altLang="en-US" sz="20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54299" name="AutoShape 25"/>
          <p:cNvSpPr>
            <a:spLocks noChangeArrowheads="1"/>
          </p:cNvSpPr>
          <p:nvPr/>
        </p:nvSpPr>
        <p:spPr bwMode="auto">
          <a:xfrm>
            <a:off x="1763713" y="4581525"/>
            <a:ext cx="576262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0" name="AutoShape 26"/>
          <p:cNvSpPr>
            <a:spLocks noChangeArrowheads="1"/>
          </p:cNvSpPr>
          <p:nvPr/>
        </p:nvSpPr>
        <p:spPr bwMode="auto">
          <a:xfrm>
            <a:off x="2555875" y="4581525"/>
            <a:ext cx="576263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1" name="AutoShape 27"/>
          <p:cNvSpPr>
            <a:spLocks noChangeArrowheads="1"/>
          </p:cNvSpPr>
          <p:nvPr/>
        </p:nvSpPr>
        <p:spPr bwMode="auto">
          <a:xfrm>
            <a:off x="3348038" y="4581525"/>
            <a:ext cx="576262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2" name="AutoShape 28"/>
          <p:cNvSpPr>
            <a:spLocks noChangeArrowheads="1"/>
          </p:cNvSpPr>
          <p:nvPr/>
        </p:nvSpPr>
        <p:spPr bwMode="auto">
          <a:xfrm>
            <a:off x="4140200" y="4581525"/>
            <a:ext cx="576263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3" name="AutoShape 29"/>
          <p:cNvSpPr>
            <a:spLocks noChangeArrowheads="1"/>
          </p:cNvSpPr>
          <p:nvPr/>
        </p:nvSpPr>
        <p:spPr bwMode="auto">
          <a:xfrm>
            <a:off x="4932363" y="4581525"/>
            <a:ext cx="576262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09E7888-A852-44B3-8922-E7049C7F8D97}" type="datetime7">
              <a:rPr lang="zh-CN" altLang="en-US" smtClean="0"/>
            </a:fld>
            <a:endParaRPr lang="en-US" altLang="zh-CN"/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E362B9EC-301D-4051-B6A3-63CC37EDCA75}" type="slidenum">
              <a:rPr lang="zh-CN" altLang="en-US" smtClean="0"/>
            </a:fld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3.5.1	</a:t>
            </a:r>
            <a:r>
              <a:rPr lang="zh-CN" altLang="en-US">
                <a:ea typeface="宋体" pitchFamily="2" charset="-122"/>
                <a:sym typeface="Webdings" panose="05030102010509060703" pitchFamily="18" charset="2"/>
              </a:rPr>
              <a:t>间接寻址的基本概念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85225" cy="64801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class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IndirectList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public: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IndirectList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MaxListSize =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);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~IndirectList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();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IsEmpty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{return length == 0;}</a:t>
            </a:r>
            <a:endParaRPr lang="en-US" altLang="zh-CN" sz="24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Length()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const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{return length;}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//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元素的个数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Find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k, T&amp; x) const;  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用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返回第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个元素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	   int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Search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(const T&amp; x) const;  // return pos of x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IndirectList&lt;T&gt;&amp;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k, T&amp; x);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IndirectList&lt;T&gt;&amp;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Insert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k, const T&amp; x);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void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Output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(ostream&amp; out) const;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T **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table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              // 1D array of T pointers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length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数组的长度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}; //Program 3-22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135C9B4-8EAD-42AE-9854-38858726FB0F}" type="datetime7">
              <a:rPr lang="zh-CN" altLang="en-US" smtClean="0"/>
            </a:fld>
            <a:endParaRPr lang="en-US" altLang="zh-CN"/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4ABD226-2934-4E55-A570-8085BBABA6DA}" type="slidenum">
              <a:rPr lang="zh-CN" altLang="en-US" smtClean="0"/>
            </a:fld>
            <a:endParaRPr lang="en-US" altLang="zh-CN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3.5.2	Operations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642350" cy="640873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IndirectList&lt;T&gt;::IndirectList(int MaxListSize)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{// Constructor.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= MaxListSize;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table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= new T *[MaxSize];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length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= 0;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IndirectList&lt;T&gt;::~IndirectList()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{// Delete the list.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for (int i = 0; i &lt; length; i++)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delete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table[i];</a:t>
            </a:r>
            <a:endParaRPr lang="en-US" altLang="zh-CN" sz="240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delete []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table;</a:t>
            </a:r>
            <a:endParaRPr lang="en-US" altLang="zh-CN" sz="240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 //Program 3-23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542724" name="AutoShape 4"/>
          <p:cNvSpPr>
            <a:spLocks noChangeArrowheads="1"/>
          </p:cNvSpPr>
          <p:nvPr/>
        </p:nvSpPr>
        <p:spPr bwMode="auto">
          <a:xfrm>
            <a:off x="755650" y="2781300"/>
            <a:ext cx="7632700" cy="6477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Comic Sans MS" panose="030F0902030302020204" pitchFamily="66" charset="0"/>
              </a:rPr>
              <a:t>创建不超过</a:t>
            </a:r>
            <a:r>
              <a:rPr kumimoji="1" lang="en-US" altLang="zh-CN" sz="2000" b="1">
                <a:latin typeface="Comic Sans MS" panose="030F0902030302020204" pitchFamily="66" charset="0"/>
              </a:rPr>
              <a:t>20</a:t>
            </a:r>
            <a:r>
              <a:rPr kumimoji="1" lang="zh-CN" altLang="en-US" sz="2000" b="1">
                <a:latin typeface="Comic Sans MS" panose="030F0902030302020204" pitchFamily="66" charset="0"/>
              </a:rPr>
              <a:t>个元素的整数线性表</a:t>
            </a:r>
            <a:r>
              <a:rPr kumimoji="1" lang="en-US" altLang="zh-CN" sz="2000" b="1">
                <a:latin typeface="Comic Sans MS" panose="030F0902030302020204" pitchFamily="66" charset="0"/>
              </a:rPr>
              <a:t>x: 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anose="030F0902030302020204" pitchFamily="66" charset="0"/>
              </a:rPr>
              <a:t>IndirectList &lt;int&gt; x(20);</a:t>
            </a:r>
            <a:r>
              <a:rPr kumimoji="1" lang="en-US" altLang="zh-CN" sz="2000" b="1">
                <a:latin typeface="Comic Sans MS" panose="030F0902030302020204" pitchFamily="66" charset="0"/>
              </a:rPr>
              <a:t> 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D1E2C06-245C-49BA-9406-E3A60206F14F}" type="datetime7">
              <a:rPr lang="zh-CN" altLang="en-US" smtClean="0"/>
            </a:fld>
            <a:endParaRPr lang="en-US" altLang="zh-CN"/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1DEB6A3C-5077-40E8-A7EF-A59415EB5012}" type="slidenum">
              <a:rPr lang="zh-CN" altLang="en-US" smtClean="0"/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3.1	本章内容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00200"/>
            <a:ext cx="8091487" cy="45307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线性表的三种描述形式及操作（如插入、删除）、复杂性分析、优缺点。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数据结构的相关概念：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抽象数据类型。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公式化描述、链接描述、间接寻址。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单向链表、循环链表和双向链表。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en-US" sz="284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本章应用：</a:t>
            </a:r>
            <a:endParaRPr lang="zh-CN" altLang="en-US" sz="2840" dirty="0">
              <a:latin typeface="Comic Sans MS" panose="030F0902030302020204" pitchFamily="66" charset="0"/>
              <a:ea typeface="宋体" pitchFamily="2" charset="-122"/>
              <a:sym typeface="+mn-ea"/>
            </a:endParaRPr>
          </a:p>
          <a:p>
            <a:pPr lvl="1" algn="just" eaLnBrk="1" hangingPunct="1"/>
            <a:r>
              <a:rPr lang="zh-CN" altLang="en-US" sz="2395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  <a:sym typeface="+mn-ea"/>
              </a:rPr>
              <a:t>箱子排序</a:t>
            </a:r>
            <a:endParaRPr lang="zh-CN" altLang="en-US" sz="2395" dirty="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lvl="1" algn="just" eaLnBrk="1" hangingPunct="1"/>
            <a:r>
              <a:rPr lang="zh-CN" altLang="en-US" sz="2395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  <a:sym typeface="+mn-ea"/>
              </a:rPr>
              <a:t>基数排序</a:t>
            </a:r>
            <a:endParaRPr lang="zh-CN" altLang="en-US" sz="2395" dirty="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lvl="1" algn="just" eaLnBrk="1" hangingPunct="1"/>
            <a:r>
              <a:rPr lang="zh-CN" altLang="en-US" sz="2395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  <a:sym typeface="+mn-ea"/>
              </a:rPr>
              <a:t>等价类应用</a:t>
            </a:r>
            <a:endParaRPr lang="zh-CN" altLang="en-US" sz="2395" dirty="0">
              <a:latin typeface="Comic Sans MS" panose="030F0902030302020204" pitchFamily="66" charset="0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4AE3012-09E1-423F-BC68-257EA83C0163}" type="datetime7">
              <a:rPr lang="zh-CN" altLang="en-US" smtClean="0"/>
            </a:fld>
            <a:endParaRPr lang="en-US" altLang="zh-CN"/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7475A51-F983-4C1F-84C7-4E02B31AF181}" type="slidenum">
              <a:rPr lang="zh-CN" altLang="en-US" smtClean="0"/>
            </a:fld>
            <a:endParaRPr lang="en-US" altLang="zh-CN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3.5.2	Operations :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Find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24862" cy="5040312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bool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 IndirectList&lt;T&gt;::</a:t>
            </a:r>
            <a:r>
              <a:rPr lang="en-US" altLang="zh-CN" sz="2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Find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(int k, T&amp; x) const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{//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找到 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k‘th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元素并放入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x.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   if (k &lt; 1 || k &gt; length) 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	   return </a:t>
            </a:r>
            <a:r>
              <a:rPr lang="en-US" altLang="zh-CN" sz="28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false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; 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   x = *table[k - 1];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   return true;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} //Program 3-24 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//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程序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22-24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的时间复杂度均为</a:t>
            </a:r>
            <a:r>
              <a:rPr lang="el-GR" altLang="zh-CN" sz="2800">
                <a:latin typeface="Comic Sans MS" panose="030F0902030302020204" pitchFamily="66" charset="0"/>
              </a:rPr>
              <a:t>Θ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(1)</a:t>
            </a:r>
            <a:endParaRPr lang="en-US" altLang="el-GR" sz="2800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F37FF41-436F-4984-A2C3-D89304464226}" type="datetime7">
              <a:rPr lang="zh-CN" altLang="en-US" smtClean="0"/>
            </a:fld>
            <a:endParaRPr lang="en-US" altLang="zh-CN"/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39B2E15-2A3A-4203-B60C-3C26C949C448}" type="slidenum">
              <a:rPr lang="zh-CN" altLang="en-US" smtClean="0"/>
            </a:fld>
            <a:endParaRPr lang="en-US" altLang="zh-CN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3.5.2	Operations :</a:t>
            </a:r>
            <a:r>
              <a:rPr lang="en-US" altLang="zh-CN" b="1">
                <a:solidFill>
                  <a:schemeClr val="hlink"/>
                </a:solidFill>
                <a:ea typeface="宋体" pitchFamily="2" charset="-122"/>
              </a:rPr>
              <a:t> Insert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713788" cy="640873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IndirectList&lt;T&gt;&amp; IndirectList&lt;T&gt;::</a:t>
            </a:r>
            <a:r>
              <a:rPr lang="en-US" altLang="zh-CN" sz="2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Insert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(int k, const T&amp; x)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{// Insert x after the k'th element.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   if (k &lt; 0 || k &gt; length) throw OutOfBounds();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   if (length == MaxSize) throw NoMem();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   for (int i = length-1; i &gt;= k; i--) //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后移一位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      table[i+1] = table[i];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8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table[k] = new T;</a:t>
            </a:r>
            <a:endParaRPr lang="en-US" altLang="zh-CN" sz="28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   *table[k] = x;</a:t>
            </a:r>
            <a:endParaRPr lang="en-US" altLang="zh-CN" sz="28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   length++;</a:t>
            </a:r>
            <a:endParaRPr lang="en-US" altLang="zh-CN" sz="28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} // Program 3-26</a:t>
            </a:r>
            <a:endParaRPr lang="en-US" altLang="el-GR" sz="28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2800">
              <a:latin typeface="Comic Sans MS" panose="030F0902030302020204" pitchFamily="66" charset="0"/>
            </a:endParaRPr>
          </a:p>
        </p:txBody>
      </p:sp>
      <p:sp>
        <p:nvSpPr>
          <p:cNvPr id="546820" name="AutoShape 4"/>
          <p:cNvSpPr>
            <a:spLocks noChangeArrowheads="1"/>
          </p:cNvSpPr>
          <p:nvPr/>
        </p:nvSpPr>
        <p:spPr bwMode="auto">
          <a:xfrm>
            <a:off x="6227763" y="4292600"/>
            <a:ext cx="2520950" cy="1152525"/>
          </a:xfrm>
          <a:prstGeom prst="wedgeRoundRectCallout">
            <a:avLst>
              <a:gd name="adj1" fmla="val -74495"/>
              <a:gd name="adj2" fmla="val -123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r>
              <a:rPr kumimoji="1" lang="zh-CN" altLang="en-US" sz="2000" b="1">
                <a:latin typeface="Comic Sans MS" panose="030F0902030302020204" pitchFamily="66" charset="0"/>
              </a:rPr>
              <a:t>与公式描述的差别</a:t>
            </a:r>
            <a:endParaRPr kumimoji="1" lang="zh-CN" altLang="en-US" sz="2000" b="1">
              <a:latin typeface="Comic Sans MS" panose="030F0902030302020204" pitchFamily="66" charset="0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</a:rPr>
              <a:t>O(length)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Comic Sans MS" panose="030F0902030302020204" pitchFamily="66" charset="0"/>
              </a:rPr>
              <a:t>O(length*s)</a:t>
            </a:r>
            <a:endParaRPr kumimoji="1" lang="zh-CN" altLang="el-GR" sz="20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A1B8B71-A161-4974-8E7B-6F0B8F4D8B46}" type="datetime7">
              <a:rPr lang="zh-CN" altLang="en-US" smtClean="0"/>
            </a:fld>
            <a:endParaRPr lang="en-US" altLang="zh-CN"/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14DF9BCE-1BE4-4384-8878-70BC596A0D74}" type="slidenum">
              <a:rPr lang="zh-CN" altLang="en-US" smtClean="0"/>
            </a:fld>
            <a:endParaRPr lang="en-US" altLang="zh-CN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3.5.2	Operations :</a:t>
            </a:r>
            <a:r>
              <a:rPr lang="en-US" altLang="zh-CN" b="1">
                <a:solidFill>
                  <a:schemeClr val="hlink"/>
                </a:solidFill>
                <a:ea typeface="宋体" pitchFamily="2" charset="-122"/>
              </a:rPr>
              <a:t> Insert</a:t>
            </a:r>
            <a:endParaRPr lang="zh-CN" altLang="en-US">
              <a:solidFill>
                <a:schemeClr val="hlink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642350" cy="619283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IndirectList&lt;T&gt;&amp; IndirectList&lt;T&gt;::</a:t>
            </a:r>
            <a:r>
              <a:rPr lang="en-US" altLang="zh-CN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(int k, T&amp; x)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{// Set x to the k'th element and delete it.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   if ( Find(k, x) )  {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	for (int i = k; i &lt; length; i++)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         table[i-1] = table[i];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length--;</a:t>
            </a:r>
            <a:endParaRPr lang="en-US" altLang="zh-CN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      return *this;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   } else throw OutOfBounds();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} //Program 3-25</a:t>
            </a:r>
            <a:endParaRPr lang="en-US" altLang="el-GR">
              <a:latin typeface="Comic Sans MS" panose="030F0902030302020204" pitchFamily="66" charset="0"/>
            </a:endParaRPr>
          </a:p>
        </p:txBody>
      </p:sp>
      <p:sp>
        <p:nvSpPr>
          <p:cNvPr id="548868" name="AutoShape 4"/>
          <p:cNvSpPr>
            <a:spLocks noChangeArrowheads="1"/>
          </p:cNvSpPr>
          <p:nvPr/>
        </p:nvSpPr>
        <p:spPr bwMode="auto">
          <a:xfrm>
            <a:off x="6227763" y="4005263"/>
            <a:ext cx="2520950" cy="1152525"/>
          </a:xfrm>
          <a:prstGeom prst="wedgeRoundRectCallout">
            <a:avLst>
              <a:gd name="adj1" fmla="val -66500"/>
              <a:gd name="adj2" fmla="val -614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r>
              <a:rPr kumimoji="1" lang="zh-CN" altLang="en-US" sz="2000" b="1">
                <a:latin typeface="Comic Sans MS" panose="030F0902030302020204" pitchFamily="66" charset="0"/>
              </a:rPr>
              <a:t>与公式描述的差别</a:t>
            </a:r>
            <a:endParaRPr kumimoji="1" lang="zh-CN" altLang="en-US" sz="2000" b="1">
              <a:latin typeface="Comic Sans MS" panose="030F0902030302020204" pitchFamily="66" charset="0"/>
            </a:endParaRPr>
          </a:p>
          <a:p>
            <a:r>
              <a:rPr kumimoji="1" lang="en-US" altLang="zh-CN" sz="2000" b="1">
                <a:latin typeface="Comic Sans MS" panose="030F0902030302020204" pitchFamily="66" charset="0"/>
              </a:rPr>
              <a:t>O(length)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latin typeface="Comic Sans MS" panose="030F0902030302020204" pitchFamily="66" charset="0"/>
              </a:rPr>
              <a:t>O(length*s)</a:t>
            </a:r>
            <a:endParaRPr kumimoji="1" lang="zh-CN" altLang="el-GR" sz="20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B1C03E0-32E7-4E92-9C2A-139352C96090}" type="datetime7">
              <a:rPr lang="zh-CN" altLang="en-US" smtClean="0"/>
            </a:fld>
            <a:endParaRPr lang="en-US" altLang="zh-CN"/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76AD8B63-0A38-4008-BB86-44854A7FBEE1}" type="slidenum">
              <a:rPr lang="zh-CN" altLang="en-US" smtClean="0"/>
            </a:fld>
            <a:endParaRPr lang="en-US" altLang="zh-CN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3.7 A Comparison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87810" name="Group 34"/>
          <p:cNvGraphicFramePr>
            <a:graphicFrameLocks noGrp="1"/>
          </p:cNvGraphicFramePr>
          <p:nvPr>
            <p:ph idx="1"/>
          </p:nvPr>
        </p:nvGraphicFramePr>
        <p:xfrm>
          <a:off x="220663" y="1628775"/>
          <a:ext cx="8702675" cy="3338539"/>
        </p:xfrm>
        <a:graphic>
          <a:graphicData uri="http://schemas.openxmlformats.org/drawingml/2006/table">
            <a:tbl>
              <a:tblPr/>
              <a:tblGrid>
                <a:gridCol w="2228850"/>
                <a:gridCol w="2019300"/>
                <a:gridCol w="2016125"/>
                <a:gridCol w="2438400"/>
              </a:tblGrid>
              <a:tr h="5181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描述方法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操  作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90414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查找第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k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个元素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删除第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k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个元素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在第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k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个元素后插入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公式化描述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Location(i)=i-1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</a:rPr>
                        <a:t>Θ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(1)</a:t>
                      </a:r>
                      <a:endParaRPr kumimoji="0" lang="zh-CN" altLang="el-G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O((n-k)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O ((n-k)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链表描述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O(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O(k)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O(k+s)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间接寻址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</a:rPr>
                        <a:t>Θ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(1)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O(n-k)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O(n-k)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82" name="AutoShape 32"/>
          <p:cNvSpPr>
            <a:spLocks noChangeArrowheads="1"/>
          </p:cNvSpPr>
          <p:nvPr/>
        </p:nvSpPr>
        <p:spPr bwMode="auto">
          <a:xfrm>
            <a:off x="5038725" y="6237288"/>
            <a:ext cx="4105275" cy="62071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n=</a:t>
            </a:r>
            <a:r>
              <a:rPr kumimoji="1" lang="zh-CN" altLang="en-US" sz="2400" b="1">
                <a:latin typeface="Comic Sans MS" panose="030F0902030302020204" pitchFamily="66" charset="0"/>
              </a:rPr>
              <a:t>链表长度，</a:t>
            </a:r>
            <a:r>
              <a:rPr kumimoji="1" lang="en-US" altLang="zh-CN" sz="2400" b="1">
                <a:latin typeface="Comic Sans MS" panose="030F0902030302020204" pitchFamily="66" charset="0"/>
              </a:rPr>
              <a:t>s=sizeof(T)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78883" name="AutoShape 33"/>
          <p:cNvSpPr>
            <a:spLocks noChangeArrowheads="1"/>
          </p:cNvSpPr>
          <p:nvPr/>
        </p:nvSpPr>
        <p:spPr bwMode="auto">
          <a:xfrm>
            <a:off x="3059113" y="5373688"/>
            <a:ext cx="5616575" cy="647700"/>
          </a:xfrm>
          <a:prstGeom prst="wedgeRoundRectCallout">
            <a:avLst>
              <a:gd name="adj1" fmla="val -47708"/>
              <a:gd name="adj2" fmla="val -1311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000" b="1">
                <a:latin typeface="Tahoma" panose="020B0804030504040204" pitchFamily="34" charset="0"/>
              </a:rPr>
              <a:t>如果已排序搜索时间差别巨大</a:t>
            </a:r>
            <a:r>
              <a:rPr kumimoji="1" lang="en-US" altLang="zh-CN" sz="2000" b="1">
                <a:latin typeface="Tahoma" panose="020B0804030504040204" pitchFamily="34" charset="0"/>
              </a:rPr>
              <a:t>,</a:t>
            </a:r>
            <a:r>
              <a:rPr kumimoji="1" lang="zh-CN" altLang="en-US" sz="2000" b="1">
                <a:latin typeface="Tahoma" panose="020B0804030504040204" pitchFamily="34" charset="0"/>
              </a:rPr>
              <a:t>公式化描述或间接寻址为</a:t>
            </a:r>
            <a:r>
              <a:rPr kumimoji="1" lang="en-US" altLang="zh-CN" sz="2000" b="1">
                <a:latin typeface="Tahoma" panose="020B0804030504040204" pitchFamily="34" charset="0"/>
              </a:rPr>
              <a:t>O(logn)</a:t>
            </a:r>
            <a:r>
              <a:rPr kumimoji="1" lang="zh-CN" altLang="en-US" sz="2000" b="1">
                <a:latin typeface="Tahoma" panose="020B0804030504040204" pitchFamily="34" charset="0"/>
              </a:rPr>
              <a:t>，链表描述为</a:t>
            </a:r>
            <a:r>
              <a:rPr kumimoji="1" lang="en-US" altLang="zh-CN" sz="2000" b="1">
                <a:latin typeface="Tahoma" panose="020B0804030504040204" pitchFamily="34" charset="0"/>
              </a:rPr>
              <a:t>O(n)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CC32E0D-EE6F-4D37-A2CC-6143A3581095}" type="datetime7">
              <a:rPr lang="zh-CN" altLang="en-US" smtClean="0"/>
            </a:fld>
            <a:endParaRPr lang="en-US" altLang="zh-CN"/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E19DE32-B1D6-4AD1-BD4B-A2F33EADBBD7}" type="slidenum">
              <a:rPr lang="zh-CN" altLang="en-US" smtClean="0"/>
            </a:fld>
            <a:endParaRPr lang="en-US" altLang="zh-CN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 </a:t>
            </a:r>
            <a:r>
              <a:rPr lang="zh-CN" altLang="en-US">
                <a:ea typeface="宋体" pitchFamily="2" charset="-122"/>
              </a:rPr>
              <a:t>应用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1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箱子排序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链表中包含学生的信息，对分数进行排序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所有的分数均为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0~100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的整数，排序：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O(n</a:t>
            </a:r>
            <a:r>
              <a:rPr lang="en-US" altLang="zh-CN" baseline="30000" dirty="0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箱子排序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(bin sort):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首将节点放入箱子，相同分数节点放在同一个箱子中，把箱子链接起来获取有序链表 。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DE9003C-CF5D-4C4D-B77A-6FEFE9C9B8FA}" type="datetime7">
              <a:rPr lang="zh-CN" altLang="en-US" smtClean="0"/>
            </a:fld>
            <a:endParaRPr lang="en-US" altLang="zh-CN"/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C97F3A96-2270-423D-AFD4-03CCB6358FB0}" type="slidenum">
              <a:rPr lang="zh-CN" altLang="en-US" smtClean="0"/>
            </a:fld>
            <a:endParaRPr lang="en-US" altLang="zh-CN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3.8.1 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  <a:sym typeface="+mn-ea"/>
              </a:rPr>
              <a:t>箱子排序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484313"/>
            <a:ext cx="8713787" cy="1008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个节点的箱子排序示意</a:t>
            </a:r>
            <a:endParaRPr lang="zh-CN" altLang="en-US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591876" name="Group 4"/>
          <p:cNvGrpSpPr/>
          <p:nvPr/>
        </p:nvGrpSpPr>
        <p:grpSpPr bwMode="auto">
          <a:xfrm>
            <a:off x="1116013" y="3068638"/>
            <a:ext cx="574675" cy="360362"/>
            <a:chOff x="476" y="2069"/>
            <a:chExt cx="362" cy="227"/>
          </a:xfrm>
        </p:grpSpPr>
        <p:sp>
          <p:nvSpPr>
            <p:cNvPr id="81003" name="Rectangle 5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A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1004" name="Rectangle 6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2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879" name="Group 7"/>
          <p:cNvGrpSpPr/>
          <p:nvPr/>
        </p:nvGrpSpPr>
        <p:grpSpPr bwMode="auto">
          <a:xfrm>
            <a:off x="1835150" y="3068638"/>
            <a:ext cx="574675" cy="360362"/>
            <a:chOff x="476" y="2069"/>
            <a:chExt cx="362" cy="227"/>
          </a:xfrm>
        </p:grpSpPr>
        <p:sp>
          <p:nvSpPr>
            <p:cNvPr id="81001" name="Rectangle 8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B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1002" name="Rectangle 9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4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882" name="Group 10"/>
          <p:cNvGrpSpPr/>
          <p:nvPr/>
        </p:nvGrpSpPr>
        <p:grpSpPr bwMode="auto">
          <a:xfrm>
            <a:off x="2555875" y="3068638"/>
            <a:ext cx="574675" cy="360362"/>
            <a:chOff x="476" y="2069"/>
            <a:chExt cx="362" cy="227"/>
          </a:xfrm>
        </p:grpSpPr>
        <p:sp>
          <p:nvSpPr>
            <p:cNvPr id="80999" name="Rectangle 11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C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1000" name="Rectangle 12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5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885" name="Group 13"/>
          <p:cNvGrpSpPr/>
          <p:nvPr/>
        </p:nvGrpSpPr>
        <p:grpSpPr bwMode="auto">
          <a:xfrm>
            <a:off x="3275013" y="3068638"/>
            <a:ext cx="574675" cy="360362"/>
            <a:chOff x="476" y="2069"/>
            <a:chExt cx="362" cy="227"/>
          </a:xfrm>
        </p:grpSpPr>
        <p:sp>
          <p:nvSpPr>
            <p:cNvPr id="80997" name="Rectangle 14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D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98" name="Rectangle 15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4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888" name="Group 16"/>
          <p:cNvGrpSpPr/>
          <p:nvPr/>
        </p:nvGrpSpPr>
        <p:grpSpPr bwMode="auto">
          <a:xfrm>
            <a:off x="3995738" y="3068638"/>
            <a:ext cx="574675" cy="360362"/>
            <a:chOff x="476" y="2069"/>
            <a:chExt cx="362" cy="227"/>
          </a:xfrm>
        </p:grpSpPr>
        <p:sp>
          <p:nvSpPr>
            <p:cNvPr id="80995" name="Rectangle 17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E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96" name="Rectangle 18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3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891" name="Group 19"/>
          <p:cNvGrpSpPr/>
          <p:nvPr/>
        </p:nvGrpSpPr>
        <p:grpSpPr bwMode="auto">
          <a:xfrm>
            <a:off x="4714875" y="3068638"/>
            <a:ext cx="574675" cy="360362"/>
            <a:chOff x="476" y="2069"/>
            <a:chExt cx="362" cy="227"/>
          </a:xfrm>
        </p:grpSpPr>
        <p:sp>
          <p:nvSpPr>
            <p:cNvPr id="80993" name="Rectangle 20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F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94" name="Rectangle 21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0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894" name="Group 22"/>
          <p:cNvGrpSpPr/>
          <p:nvPr/>
        </p:nvGrpSpPr>
        <p:grpSpPr bwMode="auto">
          <a:xfrm>
            <a:off x="5435600" y="3068638"/>
            <a:ext cx="574675" cy="360362"/>
            <a:chOff x="476" y="2069"/>
            <a:chExt cx="362" cy="227"/>
          </a:xfrm>
        </p:grpSpPr>
        <p:sp>
          <p:nvSpPr>
            <p:cNvPr id="80991" name="Rectangle 23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G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92" name="Rectangle 24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4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897" name="Group 25"/>
          <p:cNvGrpSpPr/>
          <p:nvPr/>
        </p:nvGrpSpPr>
        <p:grpSpPr bwMode="auto">
          <a:xfrm>
            <a:off x="6156325" y="3068638"/>
            <a:ext cx="574675" cy="360362"/>
            <a:chOff x="476" y="2069"/>
            <a:chExt cx="362" cy="227"/>
          </a:xfrm>
        </p:grpSpPr>
        <p:sp>
          <p:nvSpPr>
            <p:cNvPr id="80989" name="Rectangle 26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H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90" name="Rectangle 27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3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00" name="Group 28"/>
          <p:cNvGrpSpPr/>
          <p:nvPr/>
        </p:nvGrpSpPr>
        <p:grpSpPr bwMode="auto">
          <a:xfrm>
            <a:off x="6875463" y="3068638"/>
            <a:ext cx="574675" cy="360362"/>
            <a:chOff x="476" y="2069"/>
            <a:chExt cx="362" cy="227"/>
          </a:xfrm>
        </p:grpSpPr>
        <p:sp>
          <p:nvSpPr>
            <p:cNvPr id="80987" name="Rectangle 29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I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88" name="Rectangle 30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4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03" name="Group 31"/>
          <p:cNvGrpSpPr/>
          <p:nvPr/>
        </p:nvGrpSpPr>
        <p:grpSpPr bwMode="auto">
          <a:xfrm>
            <a:off x="7596188" y="3068638"/>
            <a:ext cx="574675" cy="360362"/>
            <a:chOff x="476" y="2069"/>
            <a:chExt cx="362" cy="227"/>
          </a:xfrm>
        </p:grpSpPr>
        <p:sp>
          <p:nvSpPr>
            <p:cNvPr id="80985" name="Rectangle 32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J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86" name="Rectangle 33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3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591906" name="Line 34"/>
          <p:cNvSpPr>
            <a:spLocks noChangeShapeType="1"/>
          </p:cNvSpPr>
          <p:nvPr/>
        </p:nvSpPr>
        <p:spPr bwMode="auto">
          <a:xfrm>
            <a:off x="1619250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07" name="Line 35"/>
          <p:cNvSpPr>
            <a:spLocks noChangeShapeType="1"/>
          </p:cNvSpPr>
          <p:nvPr/>
        </p:nvSpPr>
        <p:spPr bwMode="auto">
          <a:xfrm>
            <a:off x="2339975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08" name="Line 36"/>
          <p:cNvSpPr>
            <a:spLocks noChangeShapeType="1"/>
          </p:cNvSpPr>
          <p:nvPr/>
        </p:nvSpPr>
        <p:spPr bwMode="auto">
          <a:xfrm>
            <a:off x="3059113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09" name="Line 37"/>
          <p:cNvSpPr>
            <a:spLocks noChangeShapeType="1"/>
          </p:cNvSpPr>
          <p:nvPr/>
        </p:nvSpPr>
        <p:spPr bwMode="auto">
          <a:xfrm>
            <a:off x="3779838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0" name="Line 38"/>
          <p:cNvSpPr>
            <a:spLocks noChangeShapeType="1"/>
          </p:cNvSpPr>
          <p:nvPr/>
        </p:nvSpPr>
        <p:spPr bwMode="auto">
          <a:xfrm>
            <a:off x="4500563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1" name="Line 39"/>
          <p:cNvSpPr>
            <a:spLocks noChangeShapeType="1"/>
          </p:cNvSpPr>
          <p:nvPr/>
        </p:nvSpPr>
        <p:spPr bwMode="auto">
          <a:xfrm>
            <a:off x="5219700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2" name="Line 40"/>
          <p:cNvSpPr>
            <a:spLocks noChangeShapeType="1"/>
          </p:cNvSpPr>
          <p:nvPr/>
        </p:nvSpPr>
        <p:spPr bwMode="auto">
          <a:xfrm>
            <a:off x="5940425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3" name="Line 41"/>
          <p:cNvSpPr>
            <a:spLocks noChangeShapeType="1"/>
          </p:cNvSpPr>
          <p:nvPr/>
        </p:nvSpPr>
        <p:spPr bwMode="auto">
          <a:xfrm>
            <a:off x="6659563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4" name="Line 42"/>
          <p:cNvSpPr>
            <a:spLocks noChangeShapeType="1"/>
          </p:cNvSpPr>
          <p:nvPr/>
        </p:nvSpPr>
        <p:spPr bwMode="auto">
          <a:xfrm>
            <a:off x="7380288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5" name="Line 43"/>
          <p:cNvSpPr>
            <a:spLocks noChangeShapeType="1"/>
          </p:cNvSpPr>
          <p:nvPr/>
        </p:nvSpPr>
        <p:spPr bwMode="auto">
          <a:xfrm>
            <a:off x="2411413" y="5516563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6" name="Line 44"/>
          <p:cNvSpPr>
            <a:spLocks noChangeShapeType="1"/>
          </p:cNvSpPr>
          <p:nvPr/>
        </p:nvSpPr>
        <p:spPr bwMode="auto">
          <a:xfrm>
            <a:off x="2411413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7" name="Line 45"/>
          <p:cNvSpPr>
            <a:spLocks noChangeShapeType="1"/>
          </p:cNvSpPr>
          <p:nvPr/>
        </p:nvSpPr>
        <p:spPr bwMode="auto">
          <a:xfrm>
            <a:off x="3132138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18" name="Rectangle 46"/>
          <p:cNvSpPr>
            <a:spLocks noChangeArrowheads="1"/>
          </p:cNvSpPr>
          <p:nvPr/>
        </p:nvSpPr>
        <p:spPr bwMode="auto">
          <a:xfrm>
            <a:off x="3995738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A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91919" name="Line 47"/>
          <p:cNvSpPr>
            <a:spLocks noChangeShapeType="1"/>
          </p:cNvSpPr>
          <p:nvPr/>
        </p:nvSpPr>
        <p:spPr bwMode="auto">
          <a:xfrm>
            <a:off x="5291138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20" name="Line 48"/>
          <p:cNvSpPr>
            <a:spLocks noChangeShapeType="1"/>
          </p:cNvSpPr>
          <p:nvPr/>
        </p:nvSpPr>
        <p:spPr bwMode="auto">
          <a:xfrm>
            <a:off x="4572000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21" name="Line 49"/>
          <p:cNvSpPr>
            <a:spLocks noChangeShapeType="1"/>
          </p:cNvSpPr>
          <p:nvPr/>
        </p:nvSpPr>
        <p:spPr bwMode="auto">
          <a:xfrm>
            <a:off x="3851275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22" name="Line 50"/>
          <p:cNvSpPr>
            <a:spLocks noChangeShapeType="1"/>
          </p:cNvSpPr>
          <p:nvPr/>
        </p:nvSpPr>
        <p:spPr bwMode="auto">
          <a:xfrm>
            <a:off x="6011863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23" name="Line 51"/>
          <p:cNvSpPr>
            <a:spLocks noChangeShapeType="1"/>
          </p:cNvSpPr>
          <p:nvPr/>
        </p:nvSpPr>
        <p:spPr bwMode="auto">
          <a:xfrm>
            <a:off x="6732588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2339975" y="5516563"/>
            <a:ext cx="7921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rPr>
              <a:t>bin 0</a:t>
            </a:r>
            <a:endParaRPr kumimoji="1" lang="en-US" altLang="zh-CN" b="1">
              <a:solidFill>
                <a:schemeClr val="fol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591925" name="Text Box 53"/>
          <p:cNvSpPr txBox="1">
            <a:spLocks noChangeArrowheads="1"/>
          </p:cNvSpPr>
          <p:nvPr/>
        </p:nvSpPr>
        <p:spPr bwMode="auto">
          <a:xfrm>
            <a:off x="3059113" y="5516563"/>
            <a:ext cx="79216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rPr>
              <a:t>bin 1</a:t>
            </a:r>
            <a:endParaRPr kumimoji="1" lang="en-US" altLang="zh-CN" b="1">
              <a:solidFill>
                <a:schemeClr val="fol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3779838" y="5516563"/>
            <a:ext cx="79216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rPr>
              <a:t>bin 2</a:t>
            </a:r>
            <a:endParaRPr kumimoji="1" lang="en-US" altLang="zh-CN" b="1">
              <a:solidFill>
                <a:schemeClr val="fol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591927" name="Text Box 55"/>
          <p:cNvSpPr txBox="1">
            <a:spLocks noChangeArrowheads="1"/>
          </p:cNvSpPr>
          <p:nvPr/>
        </p:nvSpPr>
        <p:spPr bwMode="auto">
          <a:xfrm>
            <a:off x="4500563" y="5516563"/>
            <a:ext cx="79216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rPr>
              <a:t>bin 3</a:t>
            </a:r>
            <a:endParaRPr kumimoji="1" lang="en-US" altLang="zh-CN" b="1">
              <a:solidFill>
                <a:schemeClr val="fol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591928" name="Text Box 56"/>
          <p:cNvSpPr txBox="1">
            <a:spLocks noChangeArrowheads="1"/>
          </p:cNvSpPr>
          <p:nvPr/>
        </p:nvSpPr>
        <p:spPr bwMode="auto">
          <a:xfrm>
            <a:off x="5219700" y="5516563"/>
            <a:ext cx="7921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rPr>
              <a:t>bin 4</a:t>
            </a:r>
            <a:endParaRPr kumimoji="1" lang="en-US" altLang="zh-CN" b="1">
              <a:solidFill>
                <a:schemeClr val="fol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591929" name="Text Box 57"/>
          <p:cNvSpPr txBox="1">
            <a:spLocks noChangeArrowheads="1"/>
          </p:cNvSpPr>
          <p:nvPr/>
        </p:nvSpPr>
        <p:spPr bwMode="auto">
          <a:xfrm>
            <a:off x="5940425" y="5516563"/>
            <a:ext cx="7921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rPr>
              <a:t>bin 5</a:t>
            </a:r>
            <a:endParaRPr kumimoji="1" lang="en-US" altLang="zh-CN" b="1">
              <a:solidFill>
                <a:schemeClr val="fol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591930" name="Rectangle 58"/>
          <p:cNvSpPr>
            <a:spLocks noChangeArrowheads="1"/>
          </p:cNvSpPr>
          <p:nvPr/>
        </p:nvSpPr>
        <p:spPr bwMode="auto">
          <a:xfrm>
            <a:off x="5435600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B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91931" name="Rectangle 59"/>
          <p:cNvSpPr>
            <a:spLocks noChangeArrowheads="1"/>
          </p:cNvSpPr>
          <p:nvPr/>
        </p:nvSpPr>
        <p:spPr bwMode="auto">
          <a:xfrm>
            <a:off x="6156325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C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91932" name="Rectangle 60"/>
          <p:cNvSpPr>
            <a:spLocks noChangeArrowheads="1"/>
          </p:cNvSpPr>
          <p:nvPr/>
        </p:nvSpPr>
        <p:spPr bwMode="auto">
          <a:xfrm>
            <a:off x="5435600" y="47244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D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91933" name="Rectangle 61"/>
          <p:cNvSpPr>
            <a:spLocks noChangeArrowheads="1"/>
          </p:cNvSpPr>
          <p:nvPr/>
        </p:nvSpPr>
        <p:spPr bwMode="auto">
          <a:xfrm>
            <a:off x="4716463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E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91934" name="Rectangle 62"/>
          <p:cNvSpPr>
            <a:spLocks noChangeArrowheads="1"/>
          </p:cNvSpPr>
          <p:nvPr/>
        </p:nvSpPr>
        <p:spPr bwMode="auto">
          <a:xfrm>
            <a:off x="2484438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F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91935" name="Rectangle 63"/>
          <p:cNvSpPr>
            <a:spLocks noChangeArrowheads="1"/>
          </p:cNvSpPr>
          <p:nvPr/>
        </p:nvSpPr>
        <p:spPr bwMode="auto">
          <a:xfrm>
            <a:off x="5435600" y="42926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G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91936" name="Rectangle 64"/>
          <p:cNvSpPr>
            <a:spLocks noChangeArrowheads="1"/>
          </p:cNvSpPr>
          <p:nvPr/>
        </p:nvSpPr>
        <p:spPr bwMode="auto">
          <a:xfrm>
            <a:off x="4716463" y="47244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H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91937" name="Rectangle 65"/>
          <p:cNvSpPr>
            <a:spLocks noChangeArrowheads="1"/>
          </p:cNvSpPr>
          <p:nvPr/>
        </p:nvSpPr>
        <p:spPr bwMode="auto">
          <a:xfrm>
            <a:off x="5435600" y="38608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I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91938" name="Rectangle 66"/>
          <p:cNvSpPr>
            <a:spLocks noChangeArrowheads="1"/>
          </p:cNvSpPr>
          <p:nvPr/>
        </p:nvSpPr>
        <p:spPr bwMode="auto">
          <a:xfrm>
            <a:off x="4716463" y="42926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J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grpSp>
        <p:nvGrpSpPr>
          <p:cNvPr id="591939" name="Group 67"/>
          <p:cNvGrpSpPr/>
          <p:nvPr/>
        </p:nvGrpSpPr>
        <p:grpSpPr bwMode="auto">
          <a:xfrm>
            <a:off x="1116013" y="6021388"/>
            <a:ext cx="574675" cy="360362"/>
            <a:chOff x="476" y="2069"/>
            <a:chExt cx="362" cy="227"/>
          </a:xfrm>
        </p:grpSpPr>
        <p:sp>
          <p:nvSpPr>
            <p:cNvPr id="80983" name="Rectangle 68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F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84" name="Rectangle 69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0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42" name="Group 70"/>
          <p:cNvGrpSpPr/>
          <p:nvPr/>
        </p:nvGrpSpPr>
        <p:grpSpPr bwMode="auto">
          <a:xfrm>
            <a:off x="1835150" y="6021388"/>
            <a:ext cx="574675" cy="360362"/>
            <a:chOff x="476" y="2069"/>
            <a:chExt cx="362" cy="227"/>
          </a:xfrm>
        </p:grpSpPr>
        <p:sp>
          <p:nvSpPr>
            <p:cNvPr id="80981" name="Rectangle 71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A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82" name="Rectangle 72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2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45" name="Group 73"/>
          <p:cNvGrpSpPr/>
          <p:nvPr/>
        </p:nvGrpSpPr>
        <p:grpSpPr bwMode="auto">
          <a:xfrm>
            <a:off x="2555875" y="6021388"/>
            <a:ext cx="574675" cy="360362"/>
            <a:chOff x="476" y="2069"/>
            <a:chExt cx="362" cy="227"/>
          </a:xfrm>
        </p:grpSpPr>
        <p:sp>
          <p:nvSpPr>
            <p:cNvPr id="80979" name="Rectangle 74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E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80" name="Rectangle 75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3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48" name="Group 76"/>
          <p:cNvGrpSpPr/>
          <p:nvPr/>
        </p:nvGrpSpPr>
        <p:grpSpPr bwMode="auto">
          <a:xfrm>
            <a:off x="3275013" y="6021388"/>
            <a:ext cx="574675" cy="360362"/>
            <a:chOff x="476" y="2069"/>
            <a:chExt cx="362" cy="227"/>
          </a:xfrm>
        </p:grpSpPr>
        <p:sp>
          <p:nvSpPr>
            <p:cNvPr id="80977" name="Rectangle 77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H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78" name="Rectangle 78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3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51" name="Group 79"/>
          <p:cNvGrpSpPr/>
          <p:nvPr/>
        </p:nvGrpSpPr>
        <p:grpSpPr bwMode="auto">
          <a:xfrm>
            <a:off x="3995738" y="6021388"/>
            <a:ext cx="574675" cy="360362"/>
            <a:chOff x="476" y="2069"/>
            <a:chExt cx="362" cy="227"/>
          </a:xfrm>
        </p:grpSpPr>
        <p:sp>
          <p:nvSpPr>
            <p:cNvPr id="80975" name="Rectangle 80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J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76" name="Rectangle 81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3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54" name="Group 82"/>
          <p:cNvGrpSpPr/>
          <p:nvPr/>
        </p:nvGrpSpPr>
        <p:grpSpPr bwMode="auto">
          <a:xfrm>
            <a:off x="4714875" y="6021388"/>
            <a:ext cx="574675" cy="360362"/>
            <a:chOff x="476" y="2069"/>
            <a:chExt cx="362" cy="227"/>
          </a:xfrm>
        </p:grpSpPr>
        <p:sp>
          <p:nvSpPr>
            <p:cNvPr id="80973" name="Rectangle 83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B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74" name="Rectangle 84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4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57" name="Group 85"/>
          <p:cNvGrpSpPr/>
          <p:nvPr/>
        </p:nvGrpSpPr>
        <p:grpSpPr bwMode="auto">
          <a:xfrm>
            <a:off x="5435600" y="6021388"/>
            <a:ext cx="574675" cy="360362"/>
            <a:chOff x="476" y="2069"/>
            <a:chExt cx="362" cy="227"/>
          </a:xfrm>
        </p:grpSpPr>
        <p:sp>
          <p:nvSpPr>
            <p:cNvPr id="80971" name="Rectangle 86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D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72" name="Rectangle 87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4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60" name="Group 88"/>
          <p:cNvGrpSpPr/>
          <p:nvPr/>
        </p:nvGrpSpPr>
        <p:grpSpPr bwMode="auto">
          <a:xfrm>
            <a:off x="6156325" y="6021388"/>
            <a:ext cx="574675" cy="360362"/>
            <a:chOff x="476" y="2069"/>
            <a:chExt cx="362" cy="227"/>
          </a:xfrm>
        </p:grpSpPr>
        <p:sp>
          <p:nvSpPr>
            <p:cNvPr id="80969" name="Rectangle 89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G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70" name="Rectangle 90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4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63" name="Group 91"/>
          <p:cNvGrpSpPr/>
          <p:nvPr/>
        </p:nvGrpSpPr>
        <p:grpSpPr bwMode="auto">
          <a:xfrm>
            <a:off x="6875463" y="6021388"/>
            <a:ext cx="574675" cy="360362"/>
            <a:chOff x="476" y="2069"/>
            <a:chExt cx="362" cy="227"/>
          </a:xfrm>
        </p:grpSpPr>
        <p:sp>
          <p:nvSpPr>
            <p:cNvPr id="80967" name="Rectangle 92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I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68" name="Rectangle 93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4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grpSp>
        <p:nvGrpSpPr>
          <p:cNvPr id="591966" name="Group 94"/>
          <p:cNvGrpSpPr/>
          <p:nvPr/>
        </p:nvGrpSpPr>
        <p:grpSpPr bwMode="auto">
          <a:xfrm>
            <a:off x="7596188" y="6021388"/>
            <a:ext cx="574675" cy="360362"/>
            <a:chOff x="476" y="2069"/>
            <a:chExt cx="362" cy="227"/>
          </a:xfrm>
        </p:grpSpPr>
        <p:sp>
          <p:nvSpPr>
            <p:cNvPr id="80965" name="Rectangle 95"/>
            <p:cNvSpPr>
              <a:spLocks noChangeArrowheads="1"/>
            </p:cNvSpPr>
            <p:nvPr/>
          </p:nvSpPr>
          <p:spPr bwMode="auto">
            <a:xfrm>
              <a:off x="476" y="2069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C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80966" name="Rectangle 96"/>
            <p:cNvSpPr>
              <a:spLocks noChangeArrowheads="1"/>
            </p:cNvSpPr>
            <p:nvPr/>
          </p:nvSpPr>
          <p:spPr bwMode="auto">
            <a:xfrm>
              <a:off x="657" y="2069"/>
              <a:ext cx="1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Comic Sans MS" panose="030F0902030302020204" pitchFamily="66" charset="0"/>
                </a:rPr>
                <a:t>5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591969" name="Line 97"/>
          <p:cNvSpPr>
            <a:spLocks noChangeShapeType="1"/>
          </p:cNvSpPr>
          <p:nvPr/>
        </p:nvSpPr>
        <p:spPr bwMode="auto">
          <a:xfrm>
            <a:off x="1619250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0" name="Line 98"/>
          <p:cNvSpPr>
            <a:spLocks noChangeShapeType="1"/>
          </p:cNvSpPr>
          <p:nvPr/>
        </p:nvSpPr>
        <p:spPr bwMode="auto">
          <a:xfrm>
            <a:off x="2339975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1" name="Line 99"/>
          <p:cNvSpPr>
            <a:spLocks noChangeShapeType="1"/>
          </p:cNvSpPr>
          <p:nvPr/>
        </p:nvSpPr>
        <p:spPr bwMode="auto">
          <a:xfrm>
            <a:off x="3059113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2" name="Line 100"/>
          <p:cNvSpPr>
            <a:spLocks noChangeShapeType="1"/>
          </p:cNvSpPr>
          <p:nvPr/>
        </p:nvSpPr>
        <p:spPr bwMode="auto">
          <a:xfrm>
            <a:off x="3779838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3" name="Line 101"/>
          <p:cNvSpPr>
            <a:spLocks noChangeShapeType="1"/>
          </p:cNvSpPr>
          <p:nvPr/>
        </p:nvSpPr>
        <p:spPr bwMode="auto">
          <a:xfrm>
            <a:off x="4500563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4" name="Line 102"/>
          <p:cNvSpPr>
            <a:spLocks noChangeShapeType="1"/>
          </p:cNvSpPr>
          <p:nvPr/>
        </p:nvSpPr>
        <p:spPr bwMode="auto">
          <a:xfrm>
            <a:off x="5219700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5" name="Line 103"/>
          <p:cNvSpPr>
            <a:spLocks noChangeShapeType="1"/>
          </p:cNvSpPr>
          <p:nvPr/>
        </p:nvSpPr>
        <p:spPr bwMode="auto">
          <a:xfrm>
            <a:off x="5940425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6" name="Line 104"/>
          <p:cNvSpPr>
            <a:spLocks noChangeShapeType="1"/>
          </p:cNvSpPr>
          <p:nvPr/>
        </p:nvSpPr>
        <p:spPr bwMode="auto">
          <a:xfrm>
            <a:off x="6659563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77" name="Line 105"/>
          <p:cNvSpPr>
            <a:spLocks noChangeShapeType="1"/>
          </p:cNvSpPr>
          <p:nvPr/>
        </p:nvSpPr>
        <p:spPr bwMode="auto">
          <a:xfrm>
            <a:off x="7380288" y="6165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1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1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9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1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1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1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1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1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91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9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9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91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91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9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9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0"/>
                            </p:stCondLst>
                            <p:childTnLst>
                              <p:par>
                                <p:cTn id="1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9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9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9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9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0"/>
                            </p:stCondLst>
                            <p:childTnLst>
                              <p:par>
                                <p:cTn id="16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9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9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91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91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4" dur="1" fill="hold"/>
                                        <p:tgtEl>
                                          <p:spTgt spid="5919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9" dur="1" fill="hold"/>
                                        <p:tgtEl>
                                          <p:spTgt spid="5919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4" dur="1" fill="hold"/>
                                        <p:tgtEl>
                                          <p:spTgt spid="5919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9" dur="1" fill="hold"/>
                                        <p:tgtEl>
                                          <p:spTgt spid="59193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4" dur="1" fill="hold"/>
                                        <p:tgtEl>
                                          <p:spTgt spid="5919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9" dur="1" fill="hold"/>
                                        <p:tgtEl>
                                          <p:spTgt spid="59193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4" dur="1" fill="hold"/>
                                        <p:tgtEl>
                                          <p:spTgt spid="5919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9" dur="1" fill="hold"/>
                                        <p:tgtEl>
                                          <p:spTgt spid="59193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4" dur="1" fill="hold"/>
                                        <p:tgtEl>
                                          <p:spTgt spid="59193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9" dur="1" fill="hold"/>
                                        <p:tgtEl>
                                          <p:spTgt spid="5919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9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9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9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9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9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591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91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91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9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9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500"/>
                            </p:stCondLst>
                            <p:childTnLst>
                              <p:par>
                                <p:cTn id="24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9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9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0"/>
                            </p:stCondLst>
                            <p:childTnLst>
                              <p:par>
                                <p:cTn id="2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9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59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500"/>
                            </p:stCondLst>
                            <p:childTnLst>
                              <p:par>
                                <p:cTn id="2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9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9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4000"/>
                            </p:stCondLst>
                            <p:childTnLst>
                              <p:par>
                                <p:cTn id="26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9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9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500"/>
                            </p:stCondLst>
                            <p:childTnLst>
                              <p:par>
                                <p:cTn id="2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59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59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0"/>
                            </p:stCondLst>
                            <p:childTnLst>
                              <p:par>
                                <p:cTn id="27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9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59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9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59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6000"/>
                            </p:stCondLst>
                            <p:childTnLst>
                              <p:par>
                                <p:cTn id="2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59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9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6500"/>
                            </p:stCondLst>
                            <p:childTnLst>
                              <p:par>
                                <p:cTn id="2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9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9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7000"/>
                            </p:stCondLst>
                            <p:childTnLst>
                              <p:par>
                                <p:cTn id="29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9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59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7500"/>
                            </p:stCondLst>
                            <p:childTnLst>
                              <p:par>
                                <p:cTn id="2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9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9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8000"/>
                            </p:stCondLst>
                            <p:childTnLst>
                              <p:par>
                                <p:cTn id="30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59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59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500"/>
                            </p:stCondLst>
                            <p:childTnLst>
                              <p:par>
                                <p:cTn id="30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9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59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9000"/>
                            </p:stCondLst>
                            <p:childTnLst>
                              <p:par>
                                <p:cTn id="3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9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59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906" grpId="0" animBg="1"/>
      <p:bldP spid="591907" grpId="0" animBg="1"/>
      <p:bldP spid="591908" grpId="0" animBg="1"/>
      <p:bldP spid="591909" grpId="0" animBg="1"/>
      <p:bldP spid="591910" grpId="0" animBg="1"/>
      <p:bldP spid="591911" grpId="0" animBg="1"/>
      <p:bldP spid="591912" grpId="0" animBg="1"/>
      <p:bldP spid="591913" grpId="0" animBg="1"/>
      <p:bldP spid="591914" grpId="0" animBg="1"/>
      <p:bldP spid="591915" grpId="0" animBg="1"/>
      <p:bldP spid="591916" grpId="0" animBg="1"/>
      <p:bldP spid="591917" grpId="0" animBg="1"/>
      <p:bldP spid="591918" grpId="0" animBg="1"/>
      <p:bldP spid="591919" grpId="0" animBg="1"/>
      <p:bldP spid="591920" grpId="0" animBg="1"/>
      <p:bldP spid="591921" grpId="0" animBg="1"/>
      <p:bldP spid="591922" grpId="0" animBg="1"/>
      <p:bldP spid="591923" grpId="0" animBg="1"/>
      <p:bldP spid="591924" grpId="0"/>
      <p:bldP spid="591925" grpId="0"/>
      <p:bldP spid="591926" grpId="0"/>
      <p:bldP spid="591927" grpId="0"/>
      <p:bldP spid="591928" grpId="0"/>
      <p:bldP spid="591929" grpId="0"/>
      <p:bldP spid="591930" grpId="0" animBg="1"/>
      <p:bldP spid="591931" grpId="0" animBg="1"/>
      <p:bldP spid="591932" grpId="0" animBg="1"/>
      <p:bldP spid="591933" grpId="0" animBg="1"/>
      <p:bldP spid="591934" grpId="0" animBg="1"/>
      <p:bldP spid="591935" grpId="0" animBg="1"/>
      <p:bldP spid="591936" grpId="0" animBg="1"/>
      <p:bldP spid="591937" grpId="0" animBg="1"/>
      <p:bldP spid="591938" grpId="0" animBg="1"/>
      <p:bldP spid="591969" grpId="0" animBg="1"/>
      <p:bldP spid="591970" grpId="0" animBg="1"/>
      <p:bldP spid="591971" grpId="0" animBg="1"/>
      <p:bldP spid="591972" grpId="0" animBg="1"/>
      <p:bldP spid="591973" grpId="0" animBg="1"/>
      <p:bldP spid="591974" grpId="0" animBg="1"/>
      <p:bldP spid="591975" grpId="0" animBg="1"/>
      <p:bldP spid="591976" grpId="0" animBg="1"/>
      <p:bldP spid="59197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A95694E-B9C7-4264-8440-E17685A4B5FA}" type="datetime7">
              <a:rPr lang="zh-CN" altLang="en-US" smtClean="0"/>
            </a:fld>
            <a:endParaRPr lang="en-US" altLang="zh-CN"/>
          </a:p>
        </p:txBody>
      </p:sp>
      <p:sp>
        <p:nvSpPr>
          <p:cNvPr id="819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1DA017D4-0815-411B-9DFA-1E6341C62841}" type="slidenum">
              <a:rPr lang="zh-CN" altLang="en-US" smtClean="0"/>
            </a:fld>
            <a:endParaRPr lang="en-US" altLang="zh-CN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3.8.1 箱子排序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8522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箱子的实现：</a:t>
            </a:r>
            <a:r>
              <a:rPr lang="zh-CN" altLang="en-US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每个箱子都描述成一个链表</a:t>
            </a:r>
            <a:endParaRPr lang="zh-CN" altLang="en-US" sz="2800" dirty="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对于箱子排序，需要能够：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1 )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从欲排序链表的首部开始，逐个删除每个节点，放入适当的箱子中（即相应的链表中）；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2)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收集并链接每个箱子中的节点，产生一个排序链表。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如果所输入的链表为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Chain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类型，那么可以：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1)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连续地删除链表首元素并将其插入到相应箱子链表的首部；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2)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逐个删除每个箱子中的元素（</a:t>
            </a:r>
            <a:r>
              <a:rPr lang="zh-CN" altLang="en-US" sz="23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从最后一个箱子开始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）并将其插入到一个初始为空的链表的首部。</a:t>
            </a:r>
            <a:endParaRPr lang="en-US" altLang="zh-CN" sz="23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5D25DC6-6ED7-4161-9BCA-E40196AB66CA}" type="datetime7">
              <a:rPr lang="zh-CN" altLang="en-US" smtClean="0"/>
            </a:fld>
            <a:endParaRPr lang="en-US" altLang="zh-CN"/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C2390B1-57E1-4A88-8ADC-C1E810047425}" type="slidenum">
              <a:rPr lang="zh-CN" altLang="en-US" smtClean="0"/>
            </a:fld>
            <a:endParaRPr lang="en-US" altLang="zh-CN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0033"/>
                </a:solidFill>
                <a:ea typeface="宋体" pitchFamily="2" charset="-122"/>
              </a:rPr>
              <a:t>3.8.1 箱子排序</a:t>
            </a:r>
            <a:endParaRPr lang="en-US" altLang="zh-CN" dirty="0">
              <a:solidFill>
                <a:srgbClr val="990033"/>
              </a:solidFill>
              <a:ea typeface="宋体" pitchFamily="2" charset="-122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85225" cy="52562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a)</a:t>
            </a:r>
            <a:r>
              <a:rPr lang="zh-CN" altLang="en-US" sz="28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箱子排序的节点类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Node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；同时为了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Chain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运算的需要，重载</a:t>
            </a:r>
            <a:r>
              <a:rPr lang="en-US" altLang="zh-CN" sz="2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!=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&lt;&lt;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操作符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class Node 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friend ostream&amp; operator&lt;&lt;(ostream&amp;, const Node &amp;);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public: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int operator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!=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(Node x) const {return (score != x.score); 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int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score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char *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name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};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ostream&amp; operator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&lt;&lt;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(ostream&amp; out, const Node&amp; x)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{out &lt;&lt; x.score &lt;&lt; ' '; return out;} //Program 3-40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C9A1451-A550-4688-ACE7-C2612E869A74}" type="datetime7">
              <a:rPr lang="zh-CN" altLang="en-US" smtClean="0"/>
            </a:fld>
            <a:endParaRPr lang="en-US" altLang="zh-CN"/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A4E265C7-8D92-4973-A320-062B42964FD5}" type="slidenum">
              <a:rPr lang="zh-CN" altLang="en-US" smtClean="0"/>
            </a:fld>
            <a:endParaRPr lang="en-US" altLang="zh-CN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3.8.1 箱子排序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85225" cy="52562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void </a:t>
            </a:r>
            <a:r>
              <a:rPr lang="en-US" altLang="en-US" sz="2000" dirty="0" err="1">
                <a:solidFill>
                  <a:schemeClr val="hlink"/>
                </a:solidFill>
                <a:latin typeface="Comic Sans MS" panose="030F0902030302020204" pitchFamily="66" charset="0"/>
              </a:rPr>
              <a:t>BinSort</a:t>
            </a:r>
            <a:r>
              <a:rPr lang="en-US" altLang="en-US" sz="2000" dirty="0">
                <a:latin typeface="Comic Sans MS" panose="030F0902030302020204" pitchFamily="66" charset="0"/>
              </a:rPr>
              <a:t>(Chain&lt;Node&gt;&amp; X, </a:t>
            </a:r>
            <a:r>
              <a:rPr lang="en-US" altLang="en-US" sz="2000" dirty="0" err="1">
                <a:latin typeface="Comic Sans MS" panose="030F0902030302020204" pitchFamily="66" charset="0"/>
              </a:rPr>
              <a:t>int</a:t>
            </a:r>
            <a:r>
              <a:rPr lang="en-US" altLang="en-US" sz="2000" dirty="0">
                <a:latin typeface="Comic Sans MS" panose="030F0902030302020204" pitchFamily="66" charset="0"/>
              </a:rPr>
              <a:t> range)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{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//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</a:rPr>
              <a:t>箱子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</a:rPr>
              <a:t>排序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: </a:t>
            </a:r>
            <a:r>
              <a:rPr lang="en-US" altLang="en-US" sz="2000" dirty="0">
                <a:latin typeface="Comic Sans MS" panose="030F0902030302020204" pitchFamily="66" charset="0"/>
              </a:rPr>
              <a:t>Sort by score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</a:t>
            </a:r>
            <a:r>
              <a:rPr lang="en-US" altLang="en-US" sz="2000" dirty="0" err="1">
                <a:latin typeface="Comic Sans MS" panose="030F0902030302020204" pitchFamily="66" charset="0"/>
              </a:rPr>
              <a:t>int</a:t>
            </a:r>
            <a:r>
              <a:rPr lang="en-US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en-US" sz="2000" dirty="0" err="1">
                <a:latin typeface="Comic Sans MS" panose="030F0902030302020204" pitchFamily="66" charset="0"/>
              </a:rPr>
              <a:t>len</a:t>
            </a:r>
            <a:r>
              <a:rPr lang="en-US" altLang="en-US" sz="2000" dirty="0">
                <a:latin typeface="Comic Sans MS" panose="030F0902030302020204" pitchFamily="66" charset="0"/>
              </a:rPr>
              <a:t> = </a:t>
            </a:r>
            <a:r>
              <a:rPr lang="en-US" altLang="en-US" sz="2000" dirty="0" err="1">
                <a:latin typeface="Comic Sans MS" panose="030F0902030302020204" pitchFamily="66" charset="0"/>
              </a:rPr>
              <a:t>X.Length</a:t>
            </a:r>
            <a:r>
              <a:rPr lang="en-US" altLang="en-US" sz="2000" dirty="0">
                <a:latin typeface="Comic Sans MS" panose="030F0902030302020204" pitchFamily="66" charset="0"/>
              </a:rPr>
              <a:t>();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Node x;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Chain&lt;Node&gt; *bin;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bin = </a:t>
            </a:r>
            <a:r>
              <a:rPr lang="en-US" altLang="en-US" sz="2000" dirty="0">
                <a:solidFill>
                  <a:schemeClr val="hlink"/>
                </a:solidFill>
                <a:latin typeface="Comic Sans MS" panose="030F0902030302020204" pitchFamily="66" charset="0"/>
              </a:rPr>
              <a:t>new</a:t>
            </a:r>
            <a:r>
              <a:rPr lang="en-US" altLang="en-US" sz="2000" dirty="0">
                <a:latin typeface="Comic Sans MS" panose="030F0902030302020204" pitchFamily="66" charset="0"/>
              </a:rPr>
              <a:t> Chain&lt;Node&gt; [range + 1];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en-US" sz="2000" dirty="0">
                <a:latin typeface="Comic Sans MS" panose="030F0902030302020204" pitchFamily="66" charset="0"/>
              </a:rPr>
              <a:t>for (</a:t>
            </a:r>
            <a:r>
              <a:rPr lang="en-US" altLang="en-US" sz="2000" dirty="0" err="1">
                <a:latin typeface="Comic Sans MS" panose="030F0902030302020204" pitchFamily="66" charset="0"/>
              </a:rPr>
              <a:t>int</a:t>
            </a:r>
            <a:r>
              <a:rPr lang="en-US" altLang="en-US" sz="2000" dirty="0">
                <a:latin typeface="Comic Sans MS" panose="030F0902030302020204" pitchFamily="66" charset="0"/>
              </a:rPr>
              <a:t> i = 1; i &lt;= </a:t>
            </a:r>
            <a:r>
              <a:rPr lang="en-US" altLang="en-US" sz="2000" dirty="0" err="1">
                <a:latin typeface="Comic Sans MS" panose="030F0902030302020204" pitchFamily="66" charset="0"/>
              </a:rPr>
              <a:t>len</a:t>
            </a:r>
            <a:r>
              <a:rPr lang="en-US" altLang="en-US" sz="2000" dirty="0">
                <a:latin typeface="Comic Sans MS" panose="030F0902030302020204" pitchFamily="66" charset="0"/>
              </a:rPr>
              <a:t>; i++) {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 </a:t>
            </a:r>
            <a:r>
              <a:rPr lang="en-US" altLang="en-US" sz="2000" dirty="0">
                <a:latin typeface="Comic Sans MS" panose="030F0902030302020204" pitchFamily="66" charset="0"/>
              </a:rPr>
              <a:t>//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</a:rPr>
              <a:t>分配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</a:rPr>
              <a:t>到每个箱子中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   </a:t>
            </a:r>
            <a:r>
              <a:rPr lang="en-US" altLang="en-US" sz="2000" dirty="0" err="1">
                <a:latin typeface="Comic Sans MS" panose="030F0902030302020204" pitchFamily="66" charset="0"/>
              </a:rPr>
              <a:t>X.</a:t>
            </a:r>
            <a:r>
              <a:rPr lang="en-US" altLang="en-US" sz="2000" dirty="0" err="1">
                <a:solidFill>
                  <a:schemeClr val="hlink"/>
                </a:solidFill>
                <a:latin typeface="Comic Sans MS" panose="030F0902030302020204" pitchFamily="66" charset="0"/>
              </a:rPr>
              <a:t>Delete</a:t>
            </a:r>
            <a:r>
              <a:rPr lang="en-US" altLang="en-US" sz="2000" dirty="0">
                <a:latin typeface="Comic Sans MS" panose="030F0902030302020204" pitchFamily="66" charset="0"/>
              </a:rPr>
              <a:t>(1,</a:t>
            </a:r>
            <a:r>
              <a:rPr lang="en-US" altLang="en-US" sz="2000" dirty="0">
                <a:solidFill>
                  <a:srgbClr val="FA0691"/>
                </a:solidFill>
                <a:latin typeface="Comic Sans MS" panose="030F0902030302020204" pitchFamily="66" charset="0"/>
              </a:rPr>
              <a:t>x</a:t>
            </a:r>
            <a:r>
              <a:rPr lang="en-US" altLang="en-US" sz="2000" dirty="0">
                <a:latin typeface="Comic Sans MS" panose="030F0902030302020204" pitchFamily="66" charset="0"/>
              </a:rPr>
              <a:t>);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   bin[</a:t>
            </a:r>
            <a:r>
              <a:rPr lang="en-US" altLang="en-US" sz="2000" dirty="0" err="1">
                <a:solidFill>
                  <a:srgbClr val="FA0691"/>
                </a:solidFill>
                <a:latin typeface="Comic Sans MS" panose="030F0902030302020204" pitchFamily="66" charset="0"/>
              </a:rPr>
              <a:t>x.score</a:t>
            </a:r>
            <a:r>
              <a:rPr lang="en-US" altLang="en-US" sz="2000" dirty="0">
                <a:latin typeface="Comic Sans MS" panose="030F0902030302020204" pitchFamily="66" charset="0"/>
              </a:rPr>
              <a:t>].</a:t>
            </a:r>
            <a:r>
              <a:rPr lang="en-US" altLang="en-US" sz="2000" dirty="0">
                <a:solidFill>
                  <a:schemeClr val="hlink"/>
                </a:solidFill>
                <a:latin typeface="Comic Sans MS" panose="030F0902030302020204" pitchFamily="66" charset="0"/>
              </a:rPr>
              <a:t>Insert</a:t>
            </a:r>
            <a:r>
              <a:rPr lang="en-US" altLang="en-US" sz="2000" dirty="0">
                <a:latin typeface="Comic Sans MS" panose="030F0902030302020204" pitchFamily="66" charset="0"/>
              </a:rPr>
              <a:t>(0,</a:t>
            </a:r>
            <a:r>
              <a:rPr lang="en-US" altLang="en-US" sz="2000" dirty="0">
                <a:solidFill>
                  <a:srgbClr val="FA0691"/>
                </a:solidFill>
                <a:latin typeface="Comic Sans MS" panose="030F0902030302020204" pitchFamily="66" charset="0"/>
              </a:rPr>
              <a:t>x</a:t>
            </a:r>
            <a:r>
              <a:rPr lang="en-US" altLang="en-US" sz="2000" dirty="0">
                <a:latin typeface="Comic Sans MS" panose="030F0902030302020204" pitchFamily="66" charset="0"/>
              </a:rPr>
              <a:t>);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}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en-US" sz="2000" dirty="0">
                <a:latin typeface="Comic Sans MS" panose="030F0902030302020204" pitchFamily="66" charset="0"/>
              </a:rPr>
              <a:t>for (</a:t>
            </a:r>
            <a:r>
              <a:rPr lang="en-US" altLang="en-US" sz="2000" dirty="0" err="1">
                <a:latin typeface="Comic Sans MS" panose="030F0902030302020204" pitchFamily="66" charset="0"/>
              </a:rPr>
              <a:t>int</a:t>
            </a:r>
            <a:r>
              <a:rPr lang="en-US" altLang="en-US" sz="2000" dirty="0">
                <a:latin typeface="Comic Sans MS" panose="030F0902030302020204" pitchFamily="66" charset="0"/>
              </a:rPr>
              <a:t> j = range; j &gt;= 0; j--)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</a:t>
            </a:r>
            <a:r>
              <a:rPr lang="en-US" altLang="en-US" sz="2000" dirty="0">
                <a:latin typeface="Comic Sans MS" panose="030F0902030302020204" pitchFamily="66" charset="0"/>
              </a:rPr>
              <a:t>// 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从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</a:rPr>
              <a:t>箱子中收集各元素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   while (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!bin[j].</a:t>
            </a:r>
            <a:r>
              <a:rPr lang="en-US" altLang="en-US" sz="2000" dirty="0" err="1">
                <a:latin typeface="Comic Sans MS" panose="030F0902030302020204" pitchFamily="66" charset="0"/>
              </a:rPr>
              <a:t>IsEmpty</a:t>
            </a:r>
            <a:r>
              <a:rPr lang="en-US" altLang="en-US" sz="2000" dirty="0">
                <a:latin typeface="Comic Sans MS" panose="030F0902030302020204" pitchFamily="66" charset="0"/>
              </a:rPr>
              <a:t>()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) {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      bin[j].</a:t>
            </a:r>
            <a:r>
              <a:rPr lang="en-US" altLang="en-US" sz="2000" dirty="0">
                <a:solidFill>
                  <a:schemeClr val="hlink"/>
                </a:solidFill>
                <a:latin typeface="Comic Sans MS" panose="030F0902030302020204" pitchFamily="66" charset="0"/>
              </a:rPr>
              <a:t>Delete</a:t>
            </a:r>
            <a:r>
              <a:rPr lang="en-US" altLang="en-US" sz="2000" dirty="0">
                <a:latin typeface="Comic Sans MS" panose="030F0902030302020204" pitchFamily="66" charset="0"/>
              </a:rPr>
              <a:t>(1,</a:t>
            </a:r>
            <a:r>
              <a:rPr lang="en-US" altLang="en-US" sz="2000" dirty="0">
                <a:solidFill>
                  <a:srgbClr val="FA0691"/>
                </a:solidFill>
                <a:latin typeface="Comic Sans MS" panose="030F0902030302020204" pitchFamily="66" charset="0"/>
              </a:rPr>
              <a:t>x</a:t>
            </a:r>
            <a:r>
              <a:rPr lang="en-US" altLang="en-US" sz="2000" dirty="0">
                <a:latin typeface="Comic Sans MS" panose="030F0902030302020204" pitchFamily="66" charset="0"/>
              </a:rPr>
              <a:t>);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      </a:t>
            </a:r>
            <a:r>
              <a:rPr lang="en-US" altLang="en-US" sz="2000" dirty="0" err="1">
                <a:latin typeface="Comic Sans MS" panose="030F0902030302020204" pitchFamily="66" charset="0"/>
              </a:rPr>
              <a:t>X.</a:t>
            </a:r>
            <a:r>
              <a:rPr lang="en-US" altLang="en-US" sz="2000" dirty="0" err="1">
                <a:solidFill>
                  <a:schemeClr val="hlink"/>
                </a:solidFill>
                <a:latin typeface="Comic Sans MS" panose="030F0902030302020204" pitchFamily="66" charset="0"/>
              </a:rPr>
              <a:t>Insert</a:t>
            </a:r>
            <a:r>
              <a:rPr lang="en-US" altLang="en-US" sz="2000" dirty="0">
                <a:latin typeface="Comic Sans MS" panose="030F0902030302020204" pitchFamily="66" charset="0"/>
              </a:rPr>
              <a:t>(0,</a:t>
            </a:r>
            <a:r>
              <a:rPr lang="en-US" altLang="en-US" sz="2000" dirty="0">
                <a:solidFill>
                  <a:srgbClr val="FA0691"/>
                </a:solidFill>
                <a:latin typeface="Comic Sans MS" panose="030F0902030302020204" pitchFamily="66" charset="0"/>
              </a:rPr>
              <a:t>x</a:t>
            </a:r>
            <a:r>
              <a:rPr lang="en-US" altLang="en-US" sz="2000" dirty="0">
                <a:latin typeface="Comic Sans MS" panose="030F0902030302020204" pitchFamily="66" charset="0"/>
              </a:rPr>
              <a:t>);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   }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</a:t>
            </a:r>
            <a:r>
              <a:rPr lang="en-US" altLang="en-US" sz="2000" dirty="0">
                <a:solidFill>
                  <a:schemeClr val="hlink"/>
                </a:solidFill>
                <a:latin typeface="Comic Sans MS" panose="030F0902030302020204" pitchFamily="66" charset="0"/>
              </a:rPr>
              <a:t>delete</a:t>
            </a:r>
            <a:r>
              <a:rPr lang="en-US" altLang="en-US" sz="2000" dirty="0">
                <a:latin typeface="Comic Sans MS" panose="030F0902030302020204" pitchFamily="66" charset="0"/>
              </a:rPr>
              <a:t> [] bin;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}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//Program 3-43</a:t>
            </a:r>
            <a:endParaRPr lang="en-US" altLang="en-US" sz="2000" dirty="0">
              <a:latin typeface="Comic Sans MS" panose="030F0902030302020204" pitchFamily="66" charset="0"/>
            </a:endParaRPr>
          </a:p>
        </p:txBody>
      </p:sp>
      <p:sp>
        <p:nvSpPr>
          <p:cNvPr id="602116" name="AutoShape 4"/>
          <p:cNvSpPr>
            <a:spLocks noChangeArrowheads="1"/>
          </p:cNvSpPr>
          <p:nvPr/>
        </p:nvSpPr>
        <p:spPr bwMode="auto">
          <a:xfrm>
            <a:off x="6588125" y="2205038"/>
            <a:ext cx="1008063" cy="576262"/>
          </a:xfrm>
          <a:prstGeom prst="wedgeRoundRectCallout">
            <a:avLst>
              <a:gd name="adj1" fmla="val -149213"/>
              <a:gd name="adj2" fmla="val 130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el-GR" altLang="zh-CN" sz="24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400" b="1" dirty="0">
                <a:latin typeface="Comic Sans MS" panose="030F0902030302020204" pitchFamily="66" charset="0"/>
              </a:rPr>
              <a:t>(n)</a:t>
            </a:r>
            <a:endParaRPr kumimoji="1" lang="el-GR" altLang="zh-CN" sz="2400" b="1" dirty="0">
              <a:latin typeface="Comic Sans MS" panose="030F0902030302020204" pitchFamily="66" charset="0"/>
            </a:endParaRPr>
          </a:p>
        </p:txBody>
      </p:sp>
      <p:sp>
        <p:nvSpPr>
          <p:cNvPr id="602117" name="AutoShape 5"/>
          <p:cNvSpPr>
            <a:spLocks noChangeArrowheads="1"/>
          </p:cNvSpPr>
          <p:nvPr/>
        </p:nvSpPr>
        <p:spPr bwMode="auto">
          <a:xfrm>
            <a:off x="5651500" y="5734050"/>
            <a:ext cx="2160588" cy="576263"/>
          </a:xfrm>
          <a:prstGeom prst="wedgeRoundRectCallout">
            <a:avLst>
              <a:gd name="adj1" fmla="val -105032"/>
              <a:gd name="adj2" fmla="val -17203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el-GR" altLang="zh-CN" sz="24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400" b="1" dirty="0">
                <a:latin typeface="Comic Sans MS" panose="030F0902030302020204" pitchFamily="66" charset="0"/>
              </a:rPr>
              <a:t>(</a:t>
            </a:r>
            <a:r>
              <a:rPr kumimoji="1" lang="en-US" altLang="zh-CN" sz="2400" b="1" dirty="0" err="1">
                <a:latin typeface="Comic Sans MS" panose="030F0902030302020204" pitchFamily="66" charset="0"/>
              </a:rPr>
              <a:t>n+range</a:t>
            </a:r>
            <a:r>
              <a:rPr kumimoji="1" lang="en-US" altLang="zh-CN" sz="2400" b="1" dirty="0">
                <a:latin typeface="Comic Sans MS" panose="030F0902030302020204" pitchFamily="66" charset="0"/>
              </a:rPr>
              <a:t>)</a:t>
            </a:r>
            <a:endParaRPr kumimoji="1" lang="el-GR" altLang="zh-CN" sz="24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6" grpId="0" animBg="1"/>
      <p:bldP spid="6021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865A601-7FD9-4B10-9AB7-C2A0348BA446}" type="datetime7">
              <a:rPr lang="zh-CN" altLang="en-US" smtClean="0"/>
            </a:fld>
            <a:endParaRPr lang="en-US" altLang="zh-CN"/>
          </a:p>
        </p:txBody>
      </p:sp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CC149B3E-E7F8-415C-B729-AD4A25392401}" type="slidenum">
              <a:rPr lang="zh-CN" altLang="en-US" smtClean="0"/>
            </a:fld>
            <a:endParaRPr lang="en-US" altLang="zh-CN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3.8.1 箱子排序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2350" cy="50403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频繁的调用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new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不经济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把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BinSort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定义成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Chain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类的成员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36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共享相同的物理节点</a:t>
            </a:r>
            <a:endParaRPr lang="zh-CN" altLang="en-US" sz="2360" dirty="0">
              <a:solidFill>
                <a:srgbClr val="FF0000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建立每个箱子链表的首节点和尾节点，</a:t>
            </a:r>
            <a:r>
              <a:rPr lang="zh-CN" altLang="en-US" sz="236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可以链接处于“收集状态”的箱子链表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。 </a:t>
            </a:r>
            <a:endParaRPr lang="en-US" altLang="en-US" sz="2360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23F5C5E6-C382-40E0-9D5A-63091F74A501}" type="datetime7">
              <a:rPr lang="zh-CN" altLang="en-US" smtClean="0"/>
            </a:fld>
            <a:endParaRPr lang="en-US" altLang="zh-CN"/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DDCD7EDD-F0FC-4E9F-A009-407A9AF9C6D9}" type="slidenum">
              <a:rPr lang="zh-CN" altLang="en-US" smtClean="0"/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31238" cy="52276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线性表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 的实例形式为：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(e</a:t>
            </a:r>
            <a:r>
              <a:rPr lang="en-US" altLang="zh-CN" sz="2800" baseline="-25000" dirty="0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, e</a:t>
            </a:r>
            <a:r>
              <a:rPr lang="en-US" altLang="zh-CN" sz="2800" baseline="-25000" dirty="0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, …,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e</a:t>
            </a:r>
            <a:r>
              <a:rPr lang="en-US" altLang="zh-CN" sz="2800" baseline="-25000" dirty="0" err="1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其中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是有穷自然数，表的长度，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  <a:cs typeface="+mn-ea"/>
                <a:sym typeface="+mn-ea"/>
              </a:rPr>
              <a:t>当n=0时，表为空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  <a:cs typeface="+mn-ea"/>
              <a:sym typeface="+mn-ea"/>
            </a:endParaRPr>
          </a:p>
          <a:p>
            <a:pPr lvl="1" eaLnBrk="1" hangingPunct="1"/>
            <a:endParaRPr lang="en-US" altLang="zh-CN" sz="2360" dirty="0" err="1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en-US" altLang="zh-CN" sz="2360" dirty="0" err="1">
                <a:latin typeface="Comic Sans MS" panose="030F0902030302020204" pitchFamily="66" charset="0"/>
                <a:ea typeface="宋体" pitchFamily="2" charset="-122"/>
              </a:rPr>
              <a:t>e</a:t>
            </a:r>
            <a:r>
              <a:rPr lang="en-US" altLang="zh-CN" sz="2360" baseline="-250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360" baseline="-250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是表中的元素可被视为为原子，其本身的结构与线性表的结构无关。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e</a:t>
            </a:r>
            <a:r>
              <a:rPr lang="en-US" altLang="zh-CN" sz="2800" baseline="-25000" dirty="0">
                <a:latin typeface="Comic Sans MS" panose="030F0902030302020204" pitchFamily="66" charset="0"/>
                <a:ea typeface="宋体" pitchFamily="2" charset="-122"/>
              </a:rPr>
              <a:t>1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是第一个元素，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e</a:t>
            </a:r>
            <a:r>
              <a:rPr lang="en-US" altLang="zh-CN" sz="2800" baseline="-25000" dirty="0" err="1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en-US" altLang="zh-CN" sz="2800" baseline="-250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是最后一个元素，可以认为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e</a:t>
            </a:r>
            <a:r>
              <a:rPr lang="en-US" altLang="zh-CN" sz="2800" baseline="-25000" dirty="0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优先于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e</a:t>
            </a:r>
            <a:r>
              <a:rPr lang="en-US" altLang="zh-CN" sz="2800" baseline="-25000" dirty="0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e</a:t>
            </a:r>
            <a:r>
              <a:rPr lang="en-US" altLang="zh-CN" sz="2800" baseline="-25000" dirty="0">
                <a:latin typeface="Comic Sans MS" panose="030F0902030302020204" pitchFamily="66" charset="0"/>
                <a:ea typeface="宋体" pitchFamily="2" charset="-122"/>
              </a:rPr>
              <a:t>2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优先于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e</a:t>
            </a:r>
            <a:r>
              <a:rPr lang="en-US" altLang="zh-CN" sz="2800" baseline="-25000" dirty="0">
                <a:latin typeface="Comic Sans MS" panose="030F0902030302020204" pitchFamily="66" charset="0"/>
                <a:ea typeface="宋体" pitchFamily="2" charset="-122"/>
              </a:rPr>
              <a:t>3.......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用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s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表示每个元素的大小。</a:t>
            </a:r>
            <a:endParaRPr lang="zh-CN" altLang="en-US" sz="2360" baseline="-250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3.2 </a:t>
            </a:r>
            <a:r>
              <a:rPr lang="zh-CN" altLang="en-US">
                <a:ea typeface="宋体" pitchFamily="2" charset="-122"/>
              </a:rPr>
              <a:t>线性表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DB0AF0C-8C31-4AE9-BEFA-379F44C19E0D}" type="datetime7">
              <a:rPr lang="zh-CN" altLang="en-US" smtClean="0"/>
            </a:fld>
            <a:endParaRPr lang="en-US" altLang="zh-CN"/>
          </a:p>
        </p:txBody>
      </p:sp>
      <p:sp>
        <p:nvSpPr>
          <p:cNvPr id="880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5DDFB827-8B48-4ECF-A844-7E27CC726910}" type="slidenum">
              <a:rPr lang="zh-CN" altLang="en-US" smtClean="0"/>
            </a:fld>
            <a:endParaRPr lang="en-US" altLang="zh-CN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3.8.1 箱子排序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5130"/>
            <a:ext cx="8642350" cy="62642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void Chain&lt;T&gt;::</a:t>
            </a:r>
            <a:r>
              <a:rPr lang="en-US" altLang="zh-CN" sz="20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BinSort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range)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{ //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</a:rPr>
              <a:t>BinSort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</a:rPr>
              <a:t>定义成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Chain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</a:rPr>
              <a:t>类的成员</a:t>
            </a:r>
            <a:endParaRPr lang="zh-CN" altLang="en-US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20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按分数排序 </a:t>
            </a:r>
            <a:endParaRPr lang="en-US" altLang="zh-CN" sz="2000" dirty="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b;  // bin index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</a:rPr>
              <a:t>ChainNode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&lt;T&gt; **bottom, **top;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// initialize the bins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bottom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= new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</a:rPr>
              <a:t>ChainNode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&lt;T&gt;* [</a:t>
            </a:r>
            <a:r>
              <a:rPr lang="en-US" altLang="zh-CN" sz="20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range + 1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];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top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= new </a:t>
            </a:r>
            <a:r>
              <a:rPr lang="en-US" altLang="zh-CN" sz="2000" dirty="0" err="1">
                <a:latin typeface="Comic Sans MS" panose="030F0902030302020204" pitchFamily="66" charset="0"/>
                <a:ea typeface="宋体" pitchFamily="2" charset="-122"/>
              </a:rPr>
              <a:t>ChainNode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&lt;T&gt;* [</a:t>
            </a:r>
            <a:r>
              <a:rPr lang="en-US" altLang="zh-CN" sz="20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range + 1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];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for (b = 0; b &lt;= range; b++)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   bottom[b] = 0;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//</a:t>
            </a:r>
            <a:r>
              <a:rPr lang="zh-CN" altLang="en-US" sz="20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把节点分配到各箱子中</a:t>
            </a:r>
            <a:r>
              <a:rPr lang="zh-CN" altLang="en-US" sz="20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; </a:t>
            </a:r>
            <a:r>
              <a:rPr lang="el-GR" altLang="zh-CN" sz="2000" dirty="0">
                <a:latin typeface="Comic Sans MS" panose="030F0902030302020204" pitchFamily="66" charset="0"/>
              </a:rPr>
              <a:t>Θ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(n)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for ( ; first; first = first-&gt;link) { // add to bin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   b = 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first-&gt;data</a:t>
            </a: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   if (bottom[b]) { // bin not empty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     top[b]-&gt;link = first;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     top[b] = first; }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   else // bin empty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     bottom[b] = top[b] = first;</a:t>
            </a: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en-US" sz="2000" dirty="0">
              <a:latin typeface="Comic Sans MS" panose="030F0902030302020204" pitchFamily="66" charset="0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5940425" y="2924175"/>
            <a:ext cx="647700" cy="21748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bottom[0]</a:t>
            </a:r>
            <a:endParaRPr kumimoji="1" lang="en-US" altLang="zh-CN" sz="1200">
              <a:solidFill>
                <a:schemeClr val="bg1"/>
              </a:solidFill>
              <a:latin typeface="Tahoma" panose="020B0804030504040204" pitchFamily="34" charset="0"/>
            </a:endParaRP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7561263" y="1412875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16" name="Rectangle 8"/>
          <p:cNvSpPr>
            <a:spLocks noChangeArrowheads="1"/>
          </p:cNvSpPr>
          <p:nvPr/>
        </p:nvSpPr>
        <p:spPr bwMode="auto">
          <a:xfrm>
            <a:off x="7561263" y="1989138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auto">
          <a:xfrm>
            <a:off x="6011863" y="3500438"/>
            <a:ext cx="1944687" cy="720725"/>
          </a:xfrm>
          <a:prstGeom prst="wedgeRoundRectCallout">
            <a:avLst>
              <a:gd name="adj1" fmla="val -158981"/>
              <a:gd name="adj2" fmla="val -861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r>
              <a:rPr kumimoji="1" lang="zh-CN" altLang="en-US" b="1">
                <a:latin typeface="Tahoma" panose="020B0804030504040204" pitchFamily="34" charset="0"/>
              </a:rPr>
              <a:t>每个箱子初始化</a:t>
            </a:r>
            <a:r>
              <a:rPr kumimoji="1" lang="el-GR" altLang="zh-CN" b="1">
                <a:latin typeface="Tahoma" panose="020B0804030504040204" pitchFamily="34" charset="0"/>
              </a:rPr>
              <a:t>Θ</a:t>
            </a:r>
            <a:r>
              <a:rPr kumimoji="1" lang="en-US" altLang="zh-CN" b="1">
                <a:latin typeface="Tahoma" panose="020B0804030504040204" pitchFamily="34" charset="0"/>
              </a:rPr>
              <a:t>(range)</a:t>
            </a:r>
            <a:endParaRPr kumimoji="1" lang="el-GR" altLang="zh-CN" b="1">
              <a:latin typeface="Tahoma" panose="020B0804030504040204" pitchFamily="34" charset="0"/>
            </a:endParaRP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auto">
          <a:xfrm>
            <a:off x="5508625" y="5157788"/>
            <a:ext cx="2232025" cy="719137"/>
          </a:xfrm>
          <a:prstGeom prst="wedgeRoundRectCallout">
            <a:avLst>
              <a:gd name="adj1" fmla="val -68565"/>
              <a:gd name="adj2" fmla="val -1714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r>
              <a:rPr kumimoji="1" lang="zh-CN" altLang="en-US" b="1" dirty="0">
                <a:latin typeface="Comic Sans MS" panose="030F0902030302020204" pitchFamily="66" charset="0"/>
              </a:rPr>
              <a:t>每个节点被添加到箱子的顶部</a:t>
            </a:r>
            <a:r>
              <a:rPr lang="el-GR" altLang="zh-CN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b="1" dirty="0">
                <a:latin typeface="Comic Sans MS" panose="030F0902030302020204" pitchFamily="66" charset="0"/>
              </a:rPr>
              <a:t>(n)</a:t>
            </a:r>
            <a:endParaRPr kumimoji="1" lang="zh-CN" altLang="en-US" b="1" dirty="0">
              <a:latin typeface="Comic Sans MS" panose="030F0902030302020204" pitchFamily="66" charset="0"/>
            </a:endParaRPr>
          </a:p>
        </p:txBody>
      </p:sp>
      <p:sp>
        <p:nvSpPr>
          <p:cNvPr id="606225" name="Rectangle 17"/>
          <p:cNvSpPr>
            <a:spLocks noChangeArrowheads="1"/>
          </p:cNvSpPr>
          <p:nvPr/>
        </p:nvSpPr>
        <p:spPr bwMode="auto">
          <a:xfrm>
            <a:off x="7777163" y="198913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27" name="Rectangle 19"/>
          <p:cNvSpPr>
            <a:spLocks noChangeArrowheads="1"/>
          </p:cNvSpPr>
          <p:nvPr/>
        </p:nvSpPr>
        <p:spPr bwMode="auto">
          <a:xfrm>
            <a:off x="7777163" y="1412875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7" name="Rectangle 26"/>
          <p:cNvSpPr>
            <a:spLocks noChangeArrowheads="1"/>
          </p:cNvSpPr>
          <p:nvPr/>
        </p:nvSpPr>
        <p:spPr bwMode="auto">
          <a:xfrm>
            <a:off x="4716463" y="115888"/>
            <a:ext cx="215900" cy="288925"/>
          </a:xfrm>
          <a:prstGeom prst="rect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8" name="Rectangle 27"/>
          <p:cNvSpPr>
            <a:spLocks noChangeArrowheads="1"/>
          </p:cNvSpPr>
          <p:nvPr/>
        </p:nvSpPr>
        <p:spPr bwMode="auto">
          <a:xfrm>
            <a:off x="4932363" y="11588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9" name="Line 28"/>
          <p:cNvSpPr>
            <a:spLocks noChangeShapeType="1"/>
          </p:cNvSpPr>
          <p:nvPr/>
        </p:nvSpPr>
        <p:spPr bwMode="auto">
          <a:xfrm>
            <a:off x="5148263" y="2603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080" name="Rectangle 29"/>
          <p:cNvSpPr>
            <a:spLocks noChangeArrowheads="1"/>
          </p:cNvSpPr>
          <p:nvPr/>
        </p:nvSpPr>
        <p:spPr bwMode="auto">
          <a:xfrm>
            <a:off x="5580063" y="115888"/>
            <a:ext cx="215900" cy="288925"/>
          </a:xfrm>
          <a:prstGeom prst="rect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1" name="Rectangle 30"/>
          <p:cNvSpPr>
            <a:spLocks noChangeArrowheads="1"/>
          </p:cNvSpPr>
          <p:nvPr/>
        </p:nvSpPr>
        <p:spPr bwMode="auto">
          <a:xfrm>
            <a:off x="5795963" y="11588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2" name="Line 31"/>
          <p:cNvSpPr>
            <a:spLocks noChangeShapeType="1"/>
          </p:cNvSpPr>
          <p:nvPr/>
        </p:nvSpPr>
        <p:spPr bwMode="auto">
          <a:xfrm>
            <a:off x="6011863" y="2603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083" name="Rectangle 32"/>
          <p:cNvSpPr>
            <a:spLocks noChangeArrowheads="1"/>
          </p:cNvSpPr>
          <p:nvPr/>
        </p:nvSpPr>
        <p:spPr bwMode="auto">
          <a:xfrm>
            <a:off x="6445250" y="115888"/>
            <a:ext cx="215900" cy="288925"/>
          </a:xfrm>
          <a:prstGeom prst="rect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4" name="Rectangle 33"/>
          <p:cNvSpPr>
            <a:spLocks noChangeArrowheads="1"/>
          </p:cNvSpPr>
          <p:nvPr/>
        </p:nvSpPr>
        <p:spPr bwMode="auto">
          <a:xfrm>
            <a:off x="6661150" y="11588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5" name="Line 34"/>
          <p:cNvSpPr>
            <a:spLocks noChangeShapeType="1"/>
          </p:cNvSpPr>
          <p:nvPr/>
        </p:nvSpPr>
        <p:spPr bwMode="auto">
          <a:xfrm>
            <a:off x="6877050" y="2603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086" name="Rectangle 35"/>
          <p:cNvSpPr>
            <a:spLocks noChangeArrowheads="1"/>
          </p:cNvSpPr>
          <p:nvPr/>
        </p:nvSpPr>
        <p:spPr bwMode="auto">
          <a:xfrm>
            <a:off x="7308850" y="115888"/>
            <a:ext cx="215900" cy="288925"/>
          </a:xfrm>
          <a:prstGeom prst="rect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7" name="Rectangle 36"/>
          <p:cNvSpPr>
            <a:spLocks noChangeArrowheads="1"/>
          </p:cNvSpPr>
          <p:nvPr/>
        </p:nvSpPr>
        <p:spPr bwMode="auto">
          <a:xfrm>
            <a:off x="7524750" y="11588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8" name="Line 37"/>
          <p:cNvSpPr>
            <a:spLocks noChangeShapeType="1"/>
          </p:cNvSpPr>
          <p:nvPr/>
        </p:nvSpPr>
        <p:spPr bwMode="auto">
          <a:xfrm>
            <a:off x="7740650" y="2603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089" name="Rectangle 38"/>
          <p:cNvSpPr>
            <a:spLocks noChangeArrowheads="1"/>
          </p:cNvSpPr>
          <p:nvPr/>
        </p:nvSpPr>
        <p:spPr bwMode="auto">
          <a:xfrm>
            <a:off x="8172450" y="115888"/>
            <a:ext cx="215900" cy="288925"/>
          </a:xfrm>
          <a:prstGeom prst="rect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0" name="Rectangle 39"/>
          <p:cNvSpPr>
            <a:spLocks noChangeArrowheads="1"/>
          </p:cNvSpPr>
          <p:nvPr/>
        </p:nvSpPr>
        <p:spPr bwMode="auto">
          <a:xfrm>
            <a:off x="8388350" y="11588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^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8091" name="Line 41"/>
          <p:cNvSpPr>
            <a:spLocks noChangeShapeType="1"/>
          </p:cNvSpPr>
          <p:nvPr/>
        </p:nvSpPr>
        <p:spPr bwMode="auto">
          <a:xfrm>
            <a:off x="4284663" y="1889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092" name="Rectangle 42"/>
          <p:cNvSpPr>
            <a:spLocks noChangeArrowheads="1"/>
          </p:cNvSpPr>
          <p:nvPr/>
        </p:nvSpPr>
        <p:spPr bwMode="auto">
          <a:xfrm>
            <a:off x="3492500" y="49213"/>
            <a:ext cx="7016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first</a:t>
            </a:r>
            <a:endParaRPr kumimoji="1" lang="zh-CN" altLang="en-US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06251" name="Line 43"/>
          <p:cNvSpPr>
            <a:spLocks noChangeShapeType="1"/>
          </p:cNvSpPr>
          <p:nvPr/>
        </p:nvSpPr>
        <p:spPr bwMode="auto">
          <a:xfrm>
            <a:off x="5940425" y="2420938"/>
            <a:ext cx="21256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52" name="Line 44"/>
          <p:cNvSpPr>
            <a:spLocks noChangeShapeType="1"/>
          </p:cNvSpPr>
          <p:nvPr/>
        </p:nvSpPr>
        <p:spPr bwMode="auto">
          <a:xfrm>
            <a:off x="5940425" y="5492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53" name="Line 45"/>
          <p:cNvSpPr>
            <a:spLocks noChangeShapeType="1"/>
          </p:cNvSpPr>
          <p:nvPr/>
        </p:nvSpPr>
        <p:spPr bwMode="auto">
          <a:xfrm>
            <a:off x="6661150" y="5492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56" name="Line 48"/>
          <p:cNvSpPr>
            <a:spLocks noChangeShapeType="1"/>
          </p:cNvSpPr>
          <p:nvPr/>
        </p:nvSpPr>
        <p:spPr bwMode="auto">
          <a:xfrm>
            <a:off x="8101013" y="5492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57" name="Line 49"/>
          <p:cNvSpPr>
            <a:spLocks noChangeShapeType="1"/>
          </p:cNvSpPr>
          <p:nvPr/>
        </p:nvSpPr>
        <p:spPr bwMode="auto">
          <a:xfrm>
            <a:off x="7345363" y="5492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59" name="Line 51"/>
          <p:cNvSpPr>
            <a:spLocks noChangeShapeType="1"/>
          </p:cNvSpPr>
          <p:nvPr/>
        </p:nvSpPr>
        <p:spPr bwMode="auto">
          <a:xfrm>
            <a:off x="9144000" y="62071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60" name="Text Box 52"/>
          <p:cNvSpPr txBox="1">
            <a:spLocks noChangeArrowheads="1"/>
          </p:cNvSpPr>
          <p:nvPr/>
        </p:nvSpPr>
        <p:spPr bwMode="auto">
          <a:xfrm>
            <a:off x="5868988" y="2349500"/>
            <a:ext cx="792162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rPr>
              <a:t>bin 0</a:t>
            </a:r>
            <a:endParaRPr kumimoji="1" lang="en-US" altLang="zh-CN" b="1">
              <a:solidFill>
                <a:schemeClr val="fol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606261" name="Text Box 53"/>
          <p:cNvSpPr txBox="1">
            <a:spLocks noChangeArrowheads="1"/>
          </p:cNvSpPr>
          <p:nvPr/>
        </p:nvSpPr>
        <p:spPr bwMode="auto">
          <a:xfrm>
            <a:off x="6588125" y="2349500"/>
            <a:ext cx="7921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rPr>
              <a:t>bin 1</a:t>
            </a:r>
            <a:endParaRPr kumimoji="1" lang="en-US" altLang="zh-CN" b="1">
              <a:solidFill>
                <a:schemeClr val="fol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606262" name="Text Box 54"/>
          <p:cNvSpPr txBox="1">
            <a:spLocks noChangeArrowheads="1"/>
          </p:cNvSpPr>
          <p:nvPr/>
        </p:nvSpPr>
        <p:spPr bwMode="auto">
          <a:xfrm>
            <a:off x="7308850" y="2349500"/>
            <a:ext cx="79216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rPr>
              <a:t>bin 2</a:t>
            </a:r>
            <a:endParaRPr kumimoji="1" lang="en-US" altLang="zh-CN" b="1">
              <a:solidFill>
                <a:schemeClr val="fol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606275" name="Rectangle 67"/>
          <p:cNvSpPr>
            <a:spLocks noChangeArrowheads="1"/>
          </p:cNvSpPr>
          <p:nvPr/>
        </p:nvSpPr>
        <p:spPr bwMode="auto">
          <a:xfrm>
            <a:off x="6084888" y="1989138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76" name="Rectangle 68"/>
          <p:cNvSpPr>
            <a:spLocks noChangeArrowheads="1"/>
          </p:cNvSpPr>
          <p:nvPr/>
        </p:nvSpPr>
        <p:spPr bwMode="auto">
          <a:xfrm>
            <a:off x="6300788" y="1989138"/>
            <a:ext cx="2159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78" name="Rectangle 70"/>
          <p:cNvSpPr>
            <a:spLocks noChangeArrowheads="1"/>
          </p:cNvSpPr>
          <p:nvPr/>
        </p:nvSpPr>
        <p:spPr bwMode="auto">
          <a:xfrm>
            <a:off x="5219700" y="1700213"/>
            <a:ext cx="576263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top[0]</a:t>
            </a:r>
            <a:endParaRPr kumimoji="1" lang="en-US" altLang="zh-CN" sz="1200">
              <a:solidFill>
                <a:schemeClr val="bg1"/>
              </a:solidFill>
              <a:latin typeface="Tahoma" panose="020B0804030504040204" pitchFamily="34" charset="0"/>
            </a:endParaRPr>
          </a:p>
        </p:txBody>
      </p:sp>
      <p:sp>
        <p:nvSpPr>
          <p:cNvPr id="606279" name="Line 71"/>
          <p:cNvSpPr>
            <a:spLocks noChangeShapeType="1"/>
          </p:cNvSpPr>
          <p:nvPr/>
        </p:nvSpPr>
        <p:spPr bwMode="auto">
          <a:xfrm>
            <a:off x="5795963" y="1773238"/>
            <a:ext cx="360362" cy="21590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80" name="Line 72"/>
          <p:cNvSpPr>
            <a:spLocks noChangeShapeType="1"/>
          </p:cNvSpPr>
          <p:nvPr/>
        </p:nvSpPr>
        <p:spPr bwMode="auto">
          <a:xfrm flipV="1">
            <a:off x="6156325" y="2276475"/>
            <a:ext cx="0" cy="64770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81" name="Rectangle 73"/>
          <p:cNvSpPr>
            <a:spLocks noChangeArrowheads="1"/>
          </p:cNvSpPr>
          <p:nvPr/>
        </p:nvSpPr>
        <p:spPr bwMode="auto">
          <a:xfrm>
            <a:off x="7308850" y="2924175"/>
            <a:ext cx="647700" cy="21748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bottom[2]</a:t>
            </a:r>
            <a:endParaRPr kumimoji="1" lang="en-US" altLang="zh-CN" sz="1200">
              <a:solidFill>
                <a:schemeClr val="bg1"/>
              </a:solidFill>
              <a:latin typeface="Tahoma" panose="020B0804030504040204" pitchFamily="34" charset="0"/>
            </a:endParaRPr>
          </a:p>
        </p:txBody>
      </p:sp>
      <p:sp>
        <p:nvSpPr>
          <p:cNvPr id="606282" name="Line 74"/>
          <p:cNvSpPr>
            <a:spLocks noChangeShapeType="1"/>
          </p:cNvSpPr>
          <p:nvPr/>
        </p:nvSpPr>
        <p:spPr bwMode="auto">
          <a:xfrm flipV="1">
            <a:off x="7667625" y="2276475"/>
            <a:ext cx="0" cy="64770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83" name="Rectangle 75"/>
          <p:cNvSpPr>
            <a:spLocks noChangeArrowheads="1"/>
          </p:cNvSpPr>
          <p:nvPr/>
        </p:nvSpPr>
        <p:spPr bwMode="auto">
          <a:xfrm>
            <a:off x="8316913" y="1773238"/>
            <a:ext cx="576262" cy="219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top[2]</a:t>
            </a:r>
            <a:endParaRPr kumimoji="1" lang="en-US" altLang="zh-CN" sz="1200">
              <a:solidFill>
                <a:schemeClr val="bg1"/>
              </a:solidFill>
              <a:latin typeface="Tahoma" panose="020B0804030504040204" pitchFamily="34" charset="0"/>
            </a:endParaRPr>
          </a:p>
        </p:txBody>
      </p:sp>
      <p:sp>
        <p:nvSpPr>
          <p:cNvPr id="606284" name="Line 76"/>
          <p:cNvSpPr>
            <a:spLocks noChangeShapeType="1"/>
          </p:cNvSpPr>
          <p:nvPr/>
        </p:nvSpPr>
        <p:spPr bwMode="auto">
          <a:xfrm flipH="1">
            <a:off x="7667625" y="1844675"/>
            <a:ext cx="649288" cy="14605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85" name="Line 77"/>
          <p:cNvSpPr>
            <a:spLocks noChangeShapeType="1"/>
          </p:cNvSpPr>
          <p:nvPr/>
        </p:nvSpPr>
        <p:spPr bwMode="auto">
          <a:xfrm flipV="1">
            <a:off x="7740650" y="1700213"/>
            <a:ext cx="0" cy="288925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86" name="Line 78"/>
          <p:cNvSpPr>
            <a:spLocks noChangeShapeType="1"/>
          </p:cNvSpPr>
          <p:nvPr/>
        </p:nvSpPr>
        <p:spPr bwMode="auto">
          <a:xfrm>
            <a:off x="7740650" y="1700213"/>
            <a:ext cx="576263" cy="144462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head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6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6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6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6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6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6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6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6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6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6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6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6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6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6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0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0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0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0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60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60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60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6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06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3" grpId="0" animBg="1"/>
      <p:bldP spid="606214" grpId="0" animBg="1"/>
      <p:bldP spid="606216" grpId="0" animBg="1"/>
      <p:bldP spid="606225" grpId="0" animBg="1"/>
      <p:bldP spid="606227" grpId="0" animBg="1"/>
      <p:bldP spid="606251" grpId="0" animBg="1"/>
      <p:bldP spid="606252" grpId="0" animBg="1"/>
      <p:bldP spid="606253" grpId="0" animBg="1"/>
      <p:bldP spid="606256" grpId="0" animBg="1"/>
      <p:bldP spid="606257" grpId="0" animBg="1"/>
      <p:bldP spid="606259" grpId="0" animBg="1"/>
      <p:bldP spid="606260" grpId="0"/>
      <p:bldP spid="606261" grpId="0"/>
      <p:bldP spid="606262" grpId="0"/>
      <p:bldP spid="606275" grpId="0" animBg="1"/>
      <p:bldP spid="606276" grpId="0" animBg="1"/>
      <p:bldP spid="606278" grpId="0" animBg="1"/>
      <p:bldP spid="606279" grpId="0" animBg="1"/>
      <p:bldP spid="606280" grpId="0" animBg="1"/>
      <p:bldP spid="606281" grpId="0" animBg="1"/>
      <p:bldP spid="606282" grpId="0" animBg="1"/>
      <p:bldP spid="606283" grpId="0" animBg="1"/>
      <p:bldP spid="606284" grpId="0" animBg="1"/>
      <p:bldP spid="606284" grpId="1" animBg="1"/>
      <p:bldP spid="606285" grpId="0" animBg="1"/>
      <p:bldP spid="60628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2AB2441-0E81-4A6D-BB07-6E638C067493}" type="datetime7">
              <a:rPr lang="zh-CN" altLang="en-US" smtClean="0"/>
            </a:fld>
            <a:endParaRPr lang="en-US" altLang="zh-CN"/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94B4A5D-BE83-4A48-B543-BE20134E6508}" type="slidenum">
              <a:rPr lang="zh-CN" altLang="en-US" smtClean="0"/>
            </a:fld>
            <a:endParaRPr lang="en-US" altLang="zh-CN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3.8.1箱子排序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42350" cy="467995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收集各箱子中的元素，产生一个排序链表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ChainNode&lt;T&gt; *y = 0;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for (b = 0; b &lt;= range; b++)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if (bottom[b])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	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// bin not empty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if (y)     		// not first nonempty bin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  y-&gt;link = bottom[b];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else      		// first nonempty bin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  first = bottom[b];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y = top[b];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(y) y-&gt;link = 0;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delete [] bottom;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delete [] top;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//Program 3-44;  </a:t>
            </a: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2range+n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l-GR" altLang="zh-CN" sz="2000">
                <a:solidFill>
                  <a:srgbClr val="FA0691"/>
                </a:solidFill>
                <a:latin typeface="Comic Sans MS" panose="030F0902030302020204" pitchFamily="66" charset="0"/>
              </a:rPr>
              <a:t>Θ</a:t>
            </a:r>
            <a:r>
              <a:rPr lang="en-US" altLang="zh-CN" sz="2000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(n+range)</a:t>
            </a:r>
            <a:endParaRPr lang="en-US" altLang="en-US" sz="2000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094" name="AutoShape 4"/>
          <p:cNvSpPr>
            <a:spLocks noChangeArrowheads="1"/>
          </p:cNvSpPr>
          <p:nvPr/>
        </p:nvSpPr>
        <p:spPr bwMode="auto">
          <a:xfrm>
            <a:off x="5580063" y="3141663"/>
            <a:ext cx="1403350" cy="431800"/>
          </a:xfrm>
          <a:prstGeom prst="wedgeRoundRectCallout">
            <a:avLst>
              <a:gd name="adj1" fmla="val -151699"/>
              <a:gd name="adj2" fmla="val -922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r>
              <a:rPr kumimoji="1" lang="el-GR" altLang="zh-CN" b="1">
                <a:latin typeface="Tahoma" panose="020B0804030504040204" pitchFamily="34" charset="0"/>
              </a:rPr>
              <a:t>Θ</a:t>
            </a:r>
            <a:r>
              <a:rPr kumimoji="1" lang="en-US" altLang="zh-CN" b="1">
                <a:latin typeface="Tahoma" panose="020B0804030504040204" pitchFamily="34" charset="0"/>
              </a:rPr>
              <a:t>(range)</a:t>
            </a:r>
            <a:endParaRPr kumimoji="1" lang="el-GR" altLang="zh-CN" b="1">
              <a:latin typeface="Tahoma" panose="020B0804030504040204" pitchFamily="34" charset="0"/>
            </a:endParaRPr>
          </a:p>
        </p:txBody>
      </p:sp>
      <p:grpSp>
        <p:nvGrpSpPr>
          <p:cNvPr id="89095" name="Group 67"/>
          <p:cNvGrpSpPr/>
          <p:nvPr/>
        </p:nvGrpSpPr>
        <p:grpSpPr bwMode="auto">
          <a:xfrm>
            <a:off x="6516688" y="260350"/>
            <a:ext cx="2268537" cy="2166938"/>
            <a:chOff x="4082" y="73"/>
            <a:chExt cx="1429" cy="1365"/>
          </a:xfrm>
        </p:grpSpPr>
        <p:sp>
          <p:nvSpPr>
            <p:cNvPr id="89116" name="Line 47"/>
            <p:cNvSpPr>
              <a:spLocks noChangeShapeType="1"/>
            </p:cNvSpPr>
            <p:nvPr/>
          </p:nvSpPr>
          <p:spPr bwMode="auto">
            <a:xfrm>
              <a:off x="4127" y="7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7" name="Line 48"/>
            <p:cNvSpPr>
              <a:spLocks noChangeShapeType="1"/>
            </p:cNvSpPr>
            <p:nvPr/>
          </p:nvSpPr>
          <p:spPr bwMode="auto">
            <a:xfrm>
              <a:off x="4581" y="7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8" name="Line 49"/>
            <p:cNvSpPr>
              <a:spLocks noChangeShapeType="1"/>
            </p:cNvSpPr>
            <p:nvPr/>
          </p:nvSpPr>
          <p:spPr bwMode="auto">
            <a:xfrm>
              <a:off x="5488" y="7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9" name="Line 50"/>
            <p:cNvSpPr>
              <a:spLocks noChangeShapeType="1"/>
            </p:cNvSpPr>
            <p:nvPr/>
          </p:nvSpPr>
          <p:spPr bwMode="auto">
            <a:xfrm>
              <a:off x="5012" y="7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20" name="Text Box 51"/>
            <p:cNvSpPr txBox="1">
              <a:spLocks noChangeArrowheads="1"/>
            </p:cNvSpPr>
            <p:nvPr/>
          </p:nvSpPr>
          <p:spPr bwMode="auto">
            <a:xfrm>
              <a:off x="4082" y="1207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folHlink"/>
                  </a:solidFill>
                  <a:latin typeface="Comic Sans MS" panose="030F0902030302020204" pitchFamily="66" charset="0"/>
                </a:rPr>
                <a:t>bin 0</a:t>
              </a:r>
              <a:endPara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89121" name="Text Box 52"/>
            <p:cNvSpPr txBox="1">
              <a:spLocks noChangeArrowheads="1"/>
            </p:cNvSpPr>
            <p:nvPr/>
          </p:nvSpPr>
          <p:spPr bwMode="auto">
            <a:xfrm>
              <a:off x="4535" y="1207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folHlink"/>
                  </a:solidFill>
                  <a:latin typeface="Comic Sans MS" panose="030F0902030302020204" pitchFamily="66" charset="0"/>
                </a:rPr>
                <a:t>bin 1</a:t>
              </a:r>
              <a:endPara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89122" name="Text Box 53"/>
            <p:cNvSpPr txBox="1">
              <a:spLocks noChangeArrowheads="1"/>
            </p:cNvSpPr>
            <p:nvPr/>
          </p:nvSpPr>
          <p:spPr bwMode="auto">
            <a:xfrm>
              <a:off x="4989" y="1207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folHlink"/>
                  </a:solidFill>
                  <a:latin typeface="Comic Sans MS" panose="030F0902030302020204" pitchFamily="66" charset="0"/>
                </a:rPr>
                <a:t>bin 2</a:t>
              </a:r>
              <a:endParaRPr kumimoji="1" lang="en-US" altLang="zh-CN" b="1">
                <a:solidFill>
                  <a:schemeClr val="folHlink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89123" name="Line 54"/>
            <p:cNvSpPr>
              <a:spLocks noChangeShapeType="1"/>
            </p:cNvSpPr>
            <p:nvPr/>
          </p:nvSpPr>
          <p:spPr bwMode="auto">
            <a:xfrm>
              <a:off x="4105" y="1162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24" name="Rectangle 55"/>
            <p:cNvSpPr>
              <a:spLocks noChangeArrowheads="1"/>
            </p:cNvSpPr>
            <p:nvPr/>
          </p:nvSpPr>
          <p:spPr bwMode="auto">
            <a:xfrm>
              <a:off x="4196" y="89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5" name="Rectangle 56"/>
            <p:cNvSpPr>
              <a:spLocks noChangeArrowheads="1"/>
            </p:cNvSpPr>
            <p:nvPr/>
          </p:nvSpPr>
          <p:spPr bwMode="auto">
            <a:xfrm>
              <a:off x="4332" y="890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6" name="Rectangle 57"/>
            <p:cNvSpPr>
              <a:spLocks noChangeArrowheads="1"/>
            </p:cNvSpPr>
            <p:nvPr/>
          </p:nvSpPr>
          <p:spPr bwMode="auto">
            <a:xfrm>
              <a:off x="4649" y="89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7" name="Rectangle 58"/>
            <p:cNvSpPr>
              <a:spLocks noChangeArrowheads="1"/>
            </p:cNvSpPr>
            <p:nvPr/>
          </p:nvSpPr>
          <p:spPr bwMode="auto">
            <a:xfrm>
              <a:off x="4785" y="890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8" name="Rectangle 59"/>
            <p:cNvSpPr>
              <a:spLocks noChangeArrowheads="1"/>
            </p:cNvSpPr>
            <p:nvPr/>
          </p:nvSpPr>
          <p:spPr bwMode="auto">
            <a:xfrm>
              <a:off x="4649" y="57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9" name="Rectangle 60"/>
            <p:cNvSpPr>
              <a:spLocks noChangeArrowheads="1"/>
            </p:cNvSpPr>
            <p:nvPr/>
          </p:nvSpPr>
          <p:spPr bwMode="auto">
            <a:xfrm>
              <a:off x="4785" y="572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0" name="Rectangle 61"/>
            <p:cNvSpPr>
              <a:spLocks noChangeArrowheads="1"/>
            </p:cNvSpPr>
            <p:nvPr/>
          </p:nvSpPr>
          <p:spPr bwMode="auto">
            <a:xfrm>
              <a:off x="4649" y="30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1" name="Rectangle 62"/>
            <p:cNvSpPr>
              <a:spLocks noChangeArrowheads="1"/>
            </p:cNvSpPr>
            <p:nvPr/>
          </p:nvSpPr>
          <p:spPr bwMode="auto">
            <a:xfrm>
              <a:off x="4785" y="300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2" name="Rectangle 63"/>
            <p:cNvSpPr>
              <a:spLocks noChangeArrowheads="1"/>
            </p:cNvSpPr>
            <p:nvPr/>
          </p:nvSpPr>
          <p:spPr bwMode="auto">
            <a:xfrm>
              <a:off x="5103" y="89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3" name="Rectangle 64"/>
            <p:cNvSpPr>
              <a:spLocks noChangeArrowheads="1"/>
            </p:cNvSpPr>
            <p:nvPr/>
          </p:nvSpPr>
          <p:spPr bwMode="auto">
            <a:xfrm>
              <a:off x="5239" y="890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4" name="Rectangle 65"/>
            <p:cNvSpPr>
              <a:spLocks noChangeArrowheads="1"/>
            </p:cNvSpPr>
            <p:nvPr/>
          </p:nvSpPr>
          <p:spPr bwMode="auto">
            <a:xfrm>
              <a:off x="5103" y="57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5" name="Rectangle 66"/>
            <p:cNvSpPr>
              <a:spLocks noChangeArrowheads="1"/>
            </p:cNvSpPr>
            <p:nvPr/>
          </p:nvSpPr>
          <p:spPr bwMode="auto">
            <a:xfrm>
              <a:off x="5239" y="572"/>
              <a:ext cx="136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8324" name="Rectangle 68"/>
          <p:cNvSpPr>
            <a:spLocks noChangeArrowheads="1"/>
          </p:cNvSpPr>
          <p:nvPr/>
        </p:nvSpPr>
        <p:spPr bwMode="auto">
          <a:xfrm>
            <a:off x="5724525" y="1628775"/>
            <a:ext cx="647700" cy="21748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first</a:t>
            </a:r>
            <a:endParaRPr kumimoji="1" lang="en-US" altLang="zh-CN" sz="1200">
              <a:solidFill>
                <a:schemeClr val="bg1"/>
              </a:solidFill>
              <a:latin typeface="Tahoma" panose="020B0804030504040204" pitchFamily="34" charset="0"/>
            </a:endParaRPr>
          </a:p>
        </p:txBody>
      </p:sp>
      <p:sp>
        <p:nvSpPr>
          <p:cNvPr id="608325" name="Line 69"/>
          <p:cNvSpPr>
            <a:spLocks noChangeShapeType="1"/>
          </p:cNvSpPr>
          <p:nvPr/>
        </p:nvSpPr>
        <p:spPr bwMode="auto">
          <a:xfrm>
            <a:off x="6372225" y="1773238"/>
            <a:ext cx="360363" cy="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26" name="Rectangle 70"/>
          <p:cNvSpPr>
            <a:spLocks noChangeArrowheads="1"/>
          </p:cNvSpPr>
          <p:nvPr/>
        </p:nvSpPr>
        <p:spPr bwMode="auto">
          <a:xfrm>
            <a:off x="5724525" y="1196975"/>
            <a:ext cx="647700" cy="21748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y</a:t>
            </a:r>
            <a:endParaRPr kumimoji="1" lang="en-US" altLang="zh-CN" sz="1200">
              <a:solidFill>
                <a:schemeClr val="bg1"/>
              </a:solidFill>
              <a:latin typeface="Tahoma" panose="020B0804030504040204" pitchFamily="34" charset="0"/>
            </a:endParaRPr>
          </a:p>
        </p:txBody>
      </p:sp>
      <p:sp>
        <p:nvSpPr>
          <p:cNvPr id="608327" name="Line 71"/>
          <p:cNvSpPr>
            <a:spLocks noChangeShapeType="1"/>
          </p:cNvSpPr>
          <p:nvPr/>
        </p:nvSpPr>
        <p:spPr bwMode="auto">
          <a:xfrm>
            <a:off x="6300788" y="1341438"/>
            <a:ext cx="431800" cy="358775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0" name="Line 74"/>
          <p:cNvSpPr>
            <a:spLocks noChangeShapeType="1"/>
          </p:cNvSpPr>
          <p:nvPr/>
        </p:nvSpPr>
        <p:spPr bwMode="auto">
          <a:xfrm flipV="1">
            <a:off x="6804025" y="1341438"/>
            <a:ext cx="0" cy="21590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1" name="Line 75"/>
          <p:cNvSpPr>
            <a:spLocks noChangeShapeType="1"/>
          </p:cNvSpPr>
          <p:nvPr/>
        </p:nvSpPr>
        <p:spPr bwMode="auto">
          <a:xfrm>
            <a:off x="6804025" y="1341438"/>
            <a:ext cx="431800" cy="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2" name="Line 76"/>
          <p:cNvSpPr>
            <a:spLocks noChangeShapeType="1"/>
          </p:cNvSpPr>
          <p:nvPr/>
        </p:nvSpPr>
        <p:spPr bwMode="auto">
          <a:xfrm>
            <a:off x="7235825" y="1341438"/>
            <a:ext cx="0" cy="43180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3" name="Line 77"/>
          <p:cNvSpPr>
            <a:spLocks noChangeShapeType="1"/>
          </p:cNvSpPr>
          <p:nvPr/>
        </p:nvSpPr>
        <p:spPr bwMode="auto">
          <a:xfrm>
            <a:off x="7235825" y="1773238"/>
            <a:ext cx="288925" cy="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4" name="Line 78"/>
          <p:cNvSpPr>
            <a:spLocks noChangeShapeType="1"/>
          </p:cNvSpPr>
          <p:nvPr/>
        </p:nvSpPr>
        <p:spPr bwMode="auto">
          <a:xfrm flipV="1">
            <a:off x="7524750" y="1341438"/>
            <a:ext cx="0" cy="287337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5" name="Line 79"/>
          <p:cNvSpPr>
            <a:spLocks noChangeShapeType="1"/>
          </p:cNvSpPr>
          <p:nvPr/>
        </p:nvSpPr>
        <p:spPr bwMode="auto">
          <a:xfrm flipV="1">
            <a:off x="7524750" y="908050"/>
            <a:ext cx="0" cy="217488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6" name="Line 80"/>
          <p:cNvSpPr>
            <a:spLocks noChangeShapeType="1"/>
          </p:cNvSpPr>
          <p:nvPr/>
        </p:nvSpPr>
        <p:spPr bwMode="auto">
          <a:xfrm flipV="1">
            <a:off x="8243888" y="1341438"/>
            <a:ext cx="0" cy="287337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7" name="Line 81"/>
          <p:cNvSpPr>
            <a:spLocks noChangeShapeType="1"/>
          </p:cNvSpPr>
          <p:nvPr/>
        </p:nvSpPr>
        <p:spPr bwMode="auto">
          <a:xfrm flipV="1">
            <a:off x="6300788" y="692150"/>
            <a:ext cx="1223962" cy="576263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8" name="Line 82"/>
          <p:cNvSpPr>
            <a:spLocks noChangeShapeType="1"/>
          </p:cNvSpPr>
          <p:nvPr/>
        </p:nvSpPr>
        <p:spPr bwMode="auto">
          <a:xfrm>
            <a:off x="7524750" y="476250"/>
            <a:ext cx="0" cy="144463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39" name="Line 83"/>
          <p:cNvSpPr>
            <a:spLocks noChangeShapeType="1"/>
          </p:cNvSpPr>
          <p:nvPr/>
        </p:nvSpPr>
        <p:spPr bwMode="auto">
          <a:xfrm>
            <a:off x="7524750" y="476250"/>
            <a:ext cx="360363" cy="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42" name="Line 86"/>
          <p:cNvSpPr>
            <a:spLocks noChangeShapeType="1"/>
          </p:cNvSpPr>
          <p:nvPr/>
        </p:nvSpPr>
        <p:spPr bwMode="auto">
          <a:xfrm>
            <a:off x="7885113" y="476250"/>
            <a:ext cx="0" cy="1223963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43" name="Line 87"/>
          <p:cNvSpPr>
            <a:spLocks noChangeShapeType="1"/>
          </p:cNvSpPr>
          <p:nvPr/>
        </p:nvSpPr>
        <p:spPr bwMode="auto">
          <a:xfrm>
            <a:off x="7885113" y="1700213"/>
            <a:ext cx="358775" cy="0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46" name="Rectangle 90"/>
          <p:cNvSpPr>
            <a:spLocks noChangeArrowheads="1"/>
          </p:cNvSpPr>
          <p:nvPr/>
        </p:nvSpPr>
        <p:spPr bwMode="auto">
          <a:xfrm>
            <a:off x="8496300" y="115888"/>
            <a:ext cx="647700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y</a:t>
            </a:r>
            <a:endParaRPr kumimoji="1" lang="en-US" altLang="zh-CN" sz="1200">
              <a:solidFill>
                <a:schemeClr val="bg1"/>
              </a:solidFill>
              <a:latin typeface="Tahoma" panose="020B0804030504040204" pitchFamily="34" charset="0"/>
            </a:endParaRPr>
          </a:p>
        </p:txBody>
      </p:sp>
      <p:sp>
        <p:nvSpPr>
          <p:cNvPr id="608347" name="Line 91"/>
          <p:cNvSpPr>
            <a:spLocks noChangeShapeType="1"/>
          </p:cNvSpPr>
          <p:nvPr/>
        </p:nvSpPr>
        <p:spPr bwMode="auto">
          <a:xfrm flipH="1">
            <a:off x="8243888" y="404813"/>
            <a:ext cx="431800" cy="792162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8348" name="Text Box 92"/>
          <p:cNvSpPr txBox="1">
            <a:spLocks noChangeArrowheads="1"/>
          </p:cNvSpPr>
          <p:nvPr/>
        </p:nvSpPr>
        <p:spPr bwMode="auto">
          <a:xfrm>
            <a:off x="8101013" y="333375"/>
            <a:ext cx="288925" cy="3667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^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08349" name="Line 93"/>
          <p:cNvSpPr>
            <a:spLocks noChangeShapeType="1"/>
          </p:cNvSpPr>
          <p:nvPr/>
        </p:nvSpPr>
        <p:spPr bwMode="auto">
          <a:xfrm flipV="1">
            <a:off x="8243888" y="620713"/>
            <a:ext cx="0" cy="576262"/>
          </a:xfrm>
          <a:prstGeom prst="line">
            <a:avLst/>
          </a:prstGeom>
          <a:noFill/>
          <a:ln w="9525">
            <a:solidFill>
              <a:srgbClr val="FA069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0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8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8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8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8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8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8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8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8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608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8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8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0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0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60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0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608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608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0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0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60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0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324" grpId="0" animBg="1"/>
      <p:bldP spid="608325" grpId="0" animBg="1"/>
      <p:bldP spid="608326" grpId="0" animBg="1"/>
      <p:bldP spid="608326" grpId="1" animBg="1"/>
      <p:bldP spid="608327" grpId="0" animBg="1"/>
      <p:bldP spid="608327" grpId="1" animBg="1"/>
      <p:bldP spid="608330" grpId="0" animBg="1"/>
      <p:bldP spid="608331" grpId="0" animBg="1"/>
      <p:bldP spid="608332" grpId="0" animBg="1"/>
      <p:bldP spid="608333" grpId="0" animBg="1"/>
      <p:bldP spid="608337" grpId="0" animBg="1"/>
      <p:bldP spid="608337" grpId="1" animBg="1"/>
      <p:bldP spid="608338" grpId="0" animBg="1"/>
      <p:bldP spid="608339" grpId="0" animBg="1"/>
      <p:bldP spid="608342" grpId="0" animBg="1"/>
      <p:bldP spid="608343" grpId="0" animBg="1"/>
      <p:bldP spid="608346" grpId="0" animBg="1"/>
      <p:bldP spid="608347" grpId="0" animBg="1"/>
      <p:bldP spid="608348" grpId="0" animBg="1"/>
      <p:bldP spid="60834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7C8F142A-95FF-45D5-8D97-D9BAE70A1F33}" type="datetime7">
              <a:rPr lang="zh-CN" altLang="en-US" smtClean="0"/>
            </a:fld>
            <a:endParaRPr lang="en-US" altLang="zh-CN"/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7B96FA31-7D1E-4545-8376-EAE759B6365E}" type="slidenum">
              <a:rPr lang="zh-CN" altLang="en-US" smtClean="0"/>
            </a:fld>
            <a:endParaRPr lang="en-US" altLang="zh-CN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3.8.2 </a:t>
            </a:r>
            <a:r>
              <a:rPr lang="zh-CN" altLang="en-US">
                <a:ea typeface="宋体" pitchFamily="2" charset="-122"/>
              </a:rPr>
              <a:t>基数排序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96988"/>
            <a:ext cx="8631238" cy="5372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对于箱子排序，如果用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range=n</a:t>
            </a:r>
            <a:r>
              <a:rPr lang="en-US" altLang="zh-CN" sz="2400" baseline="3000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zh-CN" altLang="en-US" sz="2400" baseline="3000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复杂性将变成</a:t>
            </a:r>
            <a:r>
              <a:rPr lang="el-GR" altLang="zh-CN" sz="2400">
                <a:latin typeface="Comic Sans MS" panose="030F0902030302020204" pitchFamily="66" charset="0"/>
              </a:rPr>
              <a:t>Θ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(n+ range) = </a:t>
            </a:r>
            <a:r>
              <a:rPr lang="el-GR" altLang="zh-CN" sz="2400">
                <a:latin typeface="Comic Sans MS" panose="030F0902030302020204" pitchFamily="66" charset="0"/>
              </a:rPr>
              <a:t>Θ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(n</a:t>
            </a:r>
            <a:r>
              <a:rPr lang="en-US" altLang="zh-CN" sz="2400" baseline="3000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采用一些基数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r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分解这些数：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十进制数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928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按照基数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分解为：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9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8 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（即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928= 9*10</a:t>
            </a:r>
            <a:r>
              <a:rPr lang="en-US" altLang="zh-CN" sz="2025" baseline="30000">
                <a:latin typeface="Comic Sans MS" panose="030F0902030302020204" pitchFamily="66" charset="0"/>
                <a:ea typeface="宋体" pitchFamily="2" charset="-122"/>
              </a:rPr>
              <a:t>2 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+2*10</a:t>
            </a:r>
            <a:r>
              <a:rPr lang="en-US" altLang="zh-CN" sz="2025" baseline="30000">
                <a:latin typeface="Comic Sans MS" panose="030F0902030302020204" pitchFamily="66" charset="0"/>
                <a:ea typeface="宋体" pitchFamily="2" charset="-122"/>
              </a:rPr>
              <a:t>1 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+8*10</a:t>
            </a:r>
            <a:r>
              <a:rPr lang="en-US" altLang="zh-CN" sz="2025" baseline="3000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）</a:t>
            </a: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  <a:sym typeface="+mn-ea"/>
              </a:rPr>
              <a:t>3725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用基数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分解为：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3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7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5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；用基数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60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分解为：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5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（即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(3725)</a:t>
            </a:r>
            <a:r>
              <a:rPr lang="en-US" altLang="zh-CN" sz="2025" baseline="-25000"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=(125)</a:t>
            </a:r>
            <a:r>
              <a:rPr lang="en-US" altLang="zh-CN" sz="2025" baseline="-25000">
                <a:latin typeface="Comic Sans MS" panose="030F0902030302020204" pitchFamily="66" charset="0"/>
                <a:ea typeface="宋体" pitchFamily="2" charset="-122"/>
              </a:rPr>
              <a:t>60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）。 </a:t>
            </a: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基数排序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(radix sort)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：把数按照某种基数分解为数字，然后对数字进行排序。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基数排序是对箱子排序方法的扩充，可使其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在</a:t>
            </a:r>
            <a:r>
              <a:rPr lang="el-GR" altLang="zh-CN" sz="2400">
                <a:solidFill>
                  <a:schemeClr val="folHlink"/>
                </a:solidFill>
                <a:latin typeface="Comic Sans MS" panose="030F0902030302020204" pitchFamily="66" charset="0"/>
              </a:rPr>
              <a:t>Θ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(n)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时间内对范围在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0~n</a:t>
            </a:r>
            <a:r>
              <a:rPr lang="en-US" altLang="zh-CN" sz="2400" baseline="30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-1 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之间的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个整数进行排序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，其中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是一个常量。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4627C17-BFC9-4685-8343-5D97DED83B88}" type="datetime7">
              <a:rPr lang="zh-CN" altLang="en-US" smtClean="0"/>
            </a:fld>
            <a:endParaRPr lang="en-US" altLang="zh-CN"/>
          </a:p>
        </p:txBody>
      </p:sp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7F88869-2C1F-4AED-A3E8-AB6F1C6AC879}" type="slidenum">
              <a:rPr lang="zh-CN" altLang="en-US" smtClean="0"/>
            </a:fld>
            <a:endParaRPr lang="en-US" altLang="zh-CN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3.8.2 基数排序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对范围在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0~999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之间的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个整数进行排序，使用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range = 1000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来调用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BinSort</a:t>
            </a:r>
            <a:r>
              <a:rPr lang="zh-CN" altLang="en-US" sz="2800" dirty="0" err="1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总的执行步数为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2010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基数排序（空位补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）：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1)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用箱子排序对最低位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个数进行排序</a:t>
            </a:r>
            <a:r>
              <a:rPr lang="zh-CN" sz="230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range = 10 ;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2)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用箱子排序对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1)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中所得到的链表按次低位数字进行排序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3)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用箱子排序对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2)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中所得到的链表按第三位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最高位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数字进行排序。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B2274BAB-47CB-446A-92D4-AD840919C609}" type="datetime7">
              <a:rPr lang="zh-CN" altLang="en-US" smtClean="0"/>
            </a:fld>
            <a:endParaRPr lang="en-US" altLang="zh-CN"/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C5E5B067-94FE-4258-BD91-2B4F27DB22CE}" type="slidenum">
              <a:rPr lang="zh-CN" altLang="en-US" smtClean="0"/>
            </a:fld>
            <a:endParaRPr lang="en-US" altLang="zh-CN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3.8.2 基数排序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3"/>
            <a:ext cx="8631238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三次排序均使用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range=10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的箱子排序完成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在每次的箱子排序过程中，需要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个执行步初始化，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个执行步把数分配至相应的箱子，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个执行步用收集箱子。总的执行步数为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90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620548" name="Line 4"/>
          <p:cNvSpPr>
            <a:spLocks noChangeShapeType="1"/>
          </p:cNvSpPr>
          <p:nvPr/>
        </p:nvSpPr>
        <p:spPr bwMode="auto">
          <a:xfrm>
            <a:off x="1331913" y="1701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15573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21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6</a:t>
            </a:r>
            <a:endParaRPr kumimoji="1" lang="en-US" altLang="zh-CN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1547813" y="15573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52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endParaRPr kumimoji="1" lang="en-US" altLang="zh-CN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2339975" y="15573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42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5</a:t>
            </a:r>
            <a:endParaRPr kumimoji="1" lang="en-US" altLang="zh-CN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auto">
          <a:xfrm>
            <a:off x="3132138" y="15573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11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6</a:t>
            </a:r>
            <a:endParaRPr kumimoji="1" lang="en-US" altLang="zh-CN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20553" name="Rectangle 9"/>
          <p:cNvSpPr>
            <a:spLocks noChangeArrowheads="1"/>
          </p:cNvSpPr>
          <p:nvPr/>
        </p:nvSpPr>
        <p:spPr bwMode="auto">
          <a:xfrm>
            <a:off x="3924300" y="15573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9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endParaRPr kumimoji="1" lang="en-US" altLang="zh-CN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20554" name="Rectangle 10"/>
          <p:cNvSpPr>
            <a:spLocks noChangeArrowheads="1"/>
          </p:cNvSpPr>
          <p:nvPr/>
        </p:nvSpPr>
        <p:spPr bwMode="auto">
          <a:xfrm>
            <a:off x="4716463" y="15573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51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5</a:t>
            </a:r>
            <a:endParaRPr kumimoji="1" lang="en-US" altLang="zh-CN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20555" name="Rectangle 11"/>
          <p:cNvSpPr>
            <a:spLocks noChangeArrowheads="1"/>
          </p:cNvSpPr>
          <p:nvPr/>
        </p:nvSpPr>
        <p:spPr bwMode="auto">
          <a:xfrm>
            <a:off x="5508625" y="15573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12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4</a:t>
            </a:r>
            <a:endParaRPr kumimoji="1" lang="en-US" altLang="zh-CN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20556" name="Rectangle 12"/>
          <p:cNvSpPr>
            <a:spLocks noChangeArrowheads="1"/>
          </p:cNvSpPr>
          <p:nvPr/>
        </p:nvSpPr>
        <p:spPr bwMode="auto">
          <a:xfrm>
            <a:off x="6299200" y="15573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3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4</a:t>
            </a:r>
            <a:endParaRPr kumimoji="1" lang="en-US" altLang="zh-CN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20557" name="Rectangle 13"/>
          <p:cNvSpPr>
            <a:spLocks noChangeArrowheads="1"/>
          </p:cNvSpPr>
          <p:nvPr/>
        </p:nvSpPr>
        <p:spPr bwMode="auto">
          <a:xfrm>
            <a:off x="7091363" y="15573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9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6</a:t>
            </a:r>
            <a:endParaRPr kumimoji="1" lang="en-US" altLang="zh-CN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20558" name="Rectangle 14"/>
          <p:cNvSpPr>
            <a:spLocks noChangeArrowheads="1"/>
          </p:cNvSpPr>
          <p:nvPr/>
        </p:nvSpPr>
        <p:spPr bwMode="auto">
          <a:xfrm>
            <a:off x="7883525" y="15573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2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4</a:t>
            </a:r>
            <a:endParaRPr kumimoji="1" lang="en-US" altLang="zh-CN" sz="20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620559" name="Line 15"/>
          <p:cNvSpPr>
            <a:spLocks noChangeShapeType="1"/>
          </p:cNvSpPr>
          <p:nvPr/>
        </p:nvSpPr>
        <p:spPr bwMode="auto">
          <a:xfrm>
            <a:off x="2124075" y="1701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0" name="Line 16"/>
          <p:cNvSpPr>
            <a:spLocks noChangeShapeType="1"/>
          </p:cNvSpPr>
          <p:nvPr/>
        </p:nvSpPr>
        <p:spPr bwMode="auto">
          <a:xfrm>
            <a:off x="2916238" y="1701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1" name="Line 17"/>
          <p:cNvSpPr>
            <a:spLocks noChangeShapeType="1"/>
          </p:cNvSpPr>
          <p:nvPr/>
        </p:nvSpPr>
        <p:spPr bwMode="auto">
          <a:xfrm>
            <a:off x="3708400" y="1701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2" name="Line 18"/>
          <p:cNvSpPr>
            <a:spLocks noChangeShapeType="1"/>
          </p:cNvSpPr>
          <p:nvPr/>
        </p:nvSpPr>
        <p:spPr bwMode="auto">
          <a:xfrm>
            <a:off x="4498975" y="1701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3" name="Line 19"/>
          <p:cNvSpPr>
            <a:spLocks noChangeShapeType="1"/>
          </p:cNvSpPr>
          <p:nvPr/>
        </p:nvSpPr>
        <p:spPr bwMode="auto">
          <a:xfrm>
            <a:off x="5291138" y="1701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4" name="Line 20"/>
          <p:cNvSpPr>
            <a:spLocks noChangeShapeType="1"/>
          </p:cNvSpPr>
          <p:nvPr/>
        </p:nvSpPr>
        <p:spPr bwMode="auto">
          <a:xfrm>
            <a:off x="6083300" y="1701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5" name="Line 21"/>
          <p:cNvSpPr>
            <a:spLocks noChangeShapeType="1"/>
          </p:cNvSpPr>
          <p:nvPr/>
        </p:nvSpPr>
        <p:spPr bwMode="auto">
          <a:xfrm>
            <a:off x="6875463" y="1701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6" name="Line 22"/>
          <p:cNvSpPr>
            <a:spLocks noChangeShapeType="1"/>
          </p:cNvSpPr>
          <p:nvPr/>
        </p:nvSpPr>
        <p:spPr bwMode="auto">
          <a:xfrm>
            <a:off x="7667625" y="1701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7" name="Line 23"/>
          <p:cNvSpPr>
            <a:spLocks noChangeShapeType="1"/>
          </p:cNvSpPr>
          <p:nvPr/>
        </p:nvSpPr>
        <p:spPr bwMode="auto">
          <a:xfrm>
            <a:off x="1331913" y="2349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8" name="Rectangle 24"/>
          <p:cNvSpPr>
            <a:spLocks noChangeArrowheads="1"/>
          </p:cNvSpPr>
          <p:nvPr/>
        </p:nvSpPr>
        <p:spPr bwMode="auto">
          <a:xfrm>
            <a:off x="755650" y="22050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5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r>
              <a:rPr kumimoji="1" lang="en-US" altLang="zh-CN" sz="2000" b="1">
                <a:latin typeface="Tahoma" panose="020B0804030504040204" pitchFamily="34" charset="0"/>
              </a:rPr>
              <a:t>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69" name="Rectangle 25"/>
          <p:cNvSpPr>
            <a:spLocks noChangeArrowheads="1"/>
          </p:cNvSpPr>
          <p:nvPr/>
        </p:nvSpPr>
        <p:spPr bwMode="auto">
          <a:xfrm>
            <a:off x="1547813" y="22050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9</a:t>
            </a:r>
            <a:r>
              <a:rPr kumimoji="1" lang="en-US" altLang="zh-CN" sz="2000" b="1">
                <a:latin typeface="Tahoma" panose="020B0804030504040204" pitchFamily="34" charset="0"/>
              </a:rPr>
              <a:t>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70" name="Rectangle 26"/>
          <p:cNvSpPr>
            <a:spLocks noChangeArrowheads="1"/>
          </p:cNvSpPr>
          <p:nvPr/>
        </p:nvSpPr>
        <p:spPr bwMode="auto">
          <a:xfrm>
            <a:off x="2339975" y="22050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1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r>
              <a:rPr kumimoji="1" lang="en-US" altLang="zh-CN" sz="2000" b="1">
                <a:latin typeface="Tahoma" panose="020B0804030504040204" pitchFamily="34" charset="0"/>
              </a:rPr>
              <a:t>4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71" name="Rectangle 27"/>
          <p:cNvSpPr>
            <a:spLocks noChangeArrowheads="1"/>
          </p:cNvSpPr>
          <p:nvPr/>
        </p:nvSpPr>
        <p:spPr bwMode="auto">
          <a:xfrm>
            <a:off x="3132138" y="22050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3</a:t>
            </a:r>
            <a:r>
              <a:rPr kumimoji="1" lang="en-US" altLang="zh-CN" sz="2000" b="1">
                <a:latin typeface="Tahoma" panose="020B0804030504040204" pitchFamily="34" charset="0"/>
              </a:rPr>
              <a:t>4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72" name="Rectangle 28"/>
          <p:cNvSpPr>
            <a:spLocks noChangeArrowheads="1"/>
          </p:cNvSpPr>
          <p:nvPr/>
        </p:nvSpPr>
        <p:spPr bwMode="auto">
          <a:xfrm>
            <a:off x="3924300" y="22050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r>
              <a:rPr kumimoji="1" lang="en-US" altLang="zh-CN" sz="2000" b="1">
                <a:latin typeface="Tahoma" panose="020B0804030504040204" pitchFamily="34" charset="0"/>
              </a:rPr>
              <a:t>4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73" name="Rectangle 29"/>
          <p:cNvSpPr>
            <a:spLocks noChangeArrowheads="1"/>
          </p:cNvSpPr>
          <p:nvPr/>
        </p:nvSpPr>
        <p:spPr bwMode="auto">
          <a:xfrm>
            <a:off x="4716463" y="22050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4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r>
              <a:rPr kumimoji="1" lang="en-US" altLang="zh-CN" sz="2000" b="1">
                <a:latin typeface="Tahoma" panose="020B0804030504040204" pitchFamily="34" charset="0"/>
              </a:rPr>
              <a:t>5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74" name="Rectangle 30"/>
          <p:cNvSpPr>
            <a:spLocks noChangeArrowheads="1"/>
          </p:cNvSpPr>
          <p:nvPr/>
        </p:nvSpPr>
        <p:spPr bwMode="auto">
          <a:xfrm>
            <a:off x="5508625" y="22050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5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r>
              <a:rPr kumimoji="1" lang="en-US" altLang="zh-CN" sz="2000" b="1">
                <a:latin typeface="Tahoma" panose="020B0804030504040204" pitchFamily="34" charset="0"/>
              </a:rPr>
              <a:t>5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75" name="Rectangle 31"/>
          <p:cNvSpPr>
            <a:spLocks noChangeArrowheads="1"/>
          </p:cNvSpPr>
          <p:nvPr/>
        </p:nvSpPr>
        <p:spPr bwMode="auto">
          <a:xfrm>
            <a:off x="6299200" y="22050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2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r>
              <a:rPr kumimoji="1" lang="en-US" altLang="zh-CN" sz="2000" b="1">
                <a:latin typeface="Tahoma" panose="020B0804030504040204" pitchFamily="34" charset="0"/>
              </a:rPr>
              <a:t>6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76" name="Rectangle 32"/>
          <p:cNvSpPr>
            <a:spLocks noChangeArrowheads="1"/>
          </p:cNvSpPr>
          <p:nvPr/>
        </p:nvSpPr>
        <p:spPr bwMode="auto">
          <a:xfrm>
            <a:off x="7091363" y="22050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1</a:t>
            </a:r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r>
              <a:rPr kumimoji="1" lang="en-US" altLang="zh-CN" sz="2000" b="1">
                <a:latin typeface="Tahoma" panose="020B0804030504040204" pitchFamily="34" charset="0"/>
              </a:rPr>
              <a:t>6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77" name="Rectangle 33"/>
          <p:cNvSpPr>
            <a:spLocks noChangeArrowheads="1"/>
          </p:cNvSpPr>
          <p:nvPr/>
        </p:nvSpPr>
        <p:spPr bwMode="auto">
          <a:xfrm>
            <a:off x="7883525" y="22050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9</a:t>
            </a:r>
            <a:r>
              <a:rPr kumimoji="1" lang="en-US" altLang="zh-CN" sz="2000" b="1">
                <a:latin typeface="Tahoma" panose="020B0804030504040204" pitchFamily="34" charset="0"/>
              </a:rPr>
              <a:t>6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78" name="Line 34"/>
          <p:cNvSpPr>
            <a:spLocks noChangeShapeType="1"/>
          </p:cNvSpPr>
          <p:nvPr/>
        </p:nvSpPr>
        <p:spPr bwMode="auto">
          <a:xfrm>
            <a:off x="2124075" y="2349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79" name="Line 35"/>
          <p:cNvSpPr>
            <a:spLocks noChangeShapeType="1"/>
          </p:cNvSpPr>
          <p:nvPr/>
        </p:nvSpPr>
        <p:spPr bwMode="auto">
          <a:xfrm>
            <a:off x="2916238" y="2349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0" name="Line 36"/>
          <p:cNvSpPr>
            <a:spLocks noChangeShapeType="1"/>
          </p:cNvSpPr>
          <p:nvPr/>
        </p:nvSpPr>
        <p:spPr bwMode="auto">
          <a:xfrm>
            <a:off x="3708400" y="2349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1" name="Line 37"/>
          <p:cNvSpPr>
            <a:spLocks noChangeShapeType="1"/>
          </p:cNvSpPr>
          <p:nvPr/>
        </p:nvSpPr>
        <p:spPr bwMode="auto">
          <a:xfrm>
            <a:off x="4498975" y="2349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2" name="Line 38"/>
          <p:cNvSpPr>
            <a:spLocks noChangeShapeType="1"/>
          </p:cNvSpPr>
          <p:nvPr/>
        </p:nvSpPr>
        <p:spPr bwMode="auto">
          <a:xfrm>
            <a:off x="5291138" y="2349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3" name="Line 39"/>
          <p:cNvSpPr>
            <a:spLocks noChangeShapeType="1"/>
          </p:cNvSpPr>
          <p:nvPr/>
        </p:nvSpPr>
        <p:spPr bwMode="auto">
          <a:xfrm>
            <a:off x="6083300" y="2349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4" name="Line 40"/>
          <p:cNvSpPr>
            <a:spLocks noChangeShapeType="1"/>
          </p:cNvSpPr>
          <p:nvPr/>
        </p:nvSpPr>
        <p:spPr bwMode="auto">
          <a:xfrm>
            <a:off x="6875463" y="2349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5" name="Line 41"/>
          <p:cNvSpPr>
            <a:spLocks noChangeShapeType="1"/>
          </p:cNvSpPr>
          <p:nvPr/>
        </p:nvSpPr>
        <p:spPr bwMode="auto">
          <a:xfrm>
            <a:off x="7667625" y="2349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6" name="Line 42"/>
          <p:cNvSpPr>
            <a:spLocks noChangeShapeType="1"/>
          </p:cNvSpPr>
          <p:nvPr/>
        </p:nvSpPr>
        <p:spPr bwMode="auto">
          <a:xfrm>
            <a:off x="1331913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87" name="Rectangle 43"/>
          <p:cNvSpPr>
            <a:spLocks noChangeArrowheads="1"/>
          </p:cNvSpPr>
          <p:nvPr/>
        </p:nvSpPr>
        <p:spPr bwMode="auto">
          <a:xfrm>
            <a:off x="755650" y="28527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5</a:t>
            </a:r>
            <a:r>
              <a:rPr kumimoji="1" lang="en-US" altLang="zh-CN" sz="2000" b="1">
                <a:latin typeface="Tahoma" panose="020B0804030504040204" pitchFamily="34" charset="0"/>
              </a:rPr>
              <a:t>15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88" name="Rectangle 44"/>
          <p:cNvSpPr>
            <a:spLocks noChangeArrowheads="1"/>
          </p:cNvSpPr>
          <p:nvPr/>
        </p:nvSpPr>
        <p:spPr bwMode="auto">
          <a:xfrm>
            <a:off x="1547813" y="28527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r>
              <a:rPr kumimoji="1" lang="en-US" altLang="zh-CN" sz="2000" b="1">
                <a:latin typeface="Tahoma" panose="020B0804030504040204" pitchFamily="34" charset="0"/>
              </a:rPr>
              <a:t>16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89" name="Rectangle 45"/>
          <p:cNvSpPr>
            <a:spLocks noChangeArrowheads="1"/>
          </p:cNvSpPr>
          <p:nvPr/>
        </p:nvSpPr>
        <p:spPr bwMode="auto">
          <a:xfrm>
            <a:off x="2339975" y="28527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r>
              <a:rPr kumimoji="1" lang="en-US" altLang="zh-CN" sz="2000" b="1">
                <a:latin typeface="Tahoma" panose="020B0804030504040204" pitchFamily="34" charset="0"/>
              </a:rPr>
              <a:t>16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90" name="Rectangle 46"/>
          <p:cNvSpPr>
            <a:spLocks noChangeArrowheads="1"/>
          </p:cNvSpPr>
          <p:nvPr/>
        </p:nvSpPr>
        <p:spPr bwMode="auto">
          <a:xfrm>
            <a:off x="3132138" y="28527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5</a:t>
            </a:r>
            <a:r>
              <a:rPr kumimoji="1" lang="en-US" altLang="zh-CN" sz="2000" b="1">
                <a:latin typeface="Tahoma" panose="020B0804030504040204" pitchFamily="34" charset="0"/>
              </a:rPr>
              <a:t>21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91" name="Rectangle 47"/>
          <p:cNvSpPr>
            <a:spLocks noChangeArrowheads="1"/>
          </p:cNvSpPr>
          <p:nvPr/>
        </p:nvSpPr>
        <p:spPr bwMode="auto">
          <a:xfrm>
            <a:off x="3924300" y="28527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r>
              <a:rPr kumimoji="1" lang="en-US" altLang="zh-CN" sz="2000" b="1">
                <a:latin typeface="Tahoma" panose="020B0804030504040204" pitchFamily="34" charset="0"/>
              </a:rPr>
              <a:t>24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92" name="Rectangle 48"/>
          <p:cNvSpPr>
            <a:spLocks noChangeArrowheads="1"/>
          </p:cNvSpPr>
          <p:nvPr/>
        </p:nvSpPr>
        <p:spPr bwMode="auto">
          <a:xfrm>
            <a:off x="4716463" y="28527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24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93" name="Rectangle 49"/>
          <p:cNvSpPr>
            <a:spLocks noChangeArrowheads="1"/>
          </p:cNvSpPr>
          <p:nvPr/>
        </p:nvSpPr>
        <p:spPr bwMode="auto">
          <a:xfrm>
            <a:off x="5508625" y="28527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hlink"/>
                </a:solidFill>
                <a:latin typeface="Tahoma" panose="020B0804030504040204" pitchFamily="34" charset="0"/>
              </a:rPr>
              <a:t>4</a:t>
            </a:r>
            <a:r>
              <a:rPr kumimoji="1" lang="en-US" altLang="zh-CN" sz="2000" b="1">
                <a:latin typeface="Tahoma" panose="020B0804030504040204" pitchFamily="34" charset="0"/>
              </a:rPr>
              <a:t>25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94" name="Rectangle 50"/>
          <p:cNvSpPr>
            <a:spLocks noChangeArrowheads="1"/>
          </p:cNvSpPr>
          <p:nvPr/>
        </p:nvSpPr>
        <p:spPr bwMode="auto">
          <a:xfrm>
            <a:off x="6299200" y="28527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34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95" name="Rectangle 51"/>
          <p:cNvSpPr>
            <a:spLocks noChangeArrowheads="1"/>
          </p:cNvSpPr>
          <p:nvPr/>
        </p:nvSpPr>
        <p:spPr bwMode="auto">
          <a:xfrm>
            <a:off x="7091363" y="28527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91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96" name="Rectangle 52"/>
          <p:cNvSpPr>
            <a:spLocks noChangeArrowheads="1"/>
          </p:cNvSpPr>
          <p:nvPr/>
        </p:nvSpPr>
        <p:spPr bwMode="auto">
          <a:xfrm>
            <a:off x="7883525" y="285273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96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597" name="Line 53"/>
          <p:cNvSpPr>
            <a:spLocks noChangeShapeType="1"/>
          </p:cNvSpPr>
          <p:nvPr/>
        </p:nvSpPr>
        <p:spPr bwMode="auto">
          <a:xfrm>
            <a:off x="2124075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98" name="Line 54"/>
          <p:cNvSpPr>
            <a:spLocks noChangeShapeType="1"/>
          </p:cNvSpPr>
          <p:nvPr/>
        </p:nvSpPr>
        <p:spPr bwMode="auto">
          <a:xfrm>
            <a:off x="2916238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99" name="Line 55"/>
          <p:cNvSpPr>
            <a:spLocks noChangeShapeType="1"/>
          </p:cNvSpPr>
          <p:nvPr/>
        </p:nvSpPr>
        <p:spPr bwMode="auto">
          <a:xfrm>
            <a:off x="3708400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0" name="Line 56"/>
          <p:cNvSpPr>
            <a:spLocks noChangeShapeType="1"/>
          </p:cNvSpPr>
          <p:nvPr/>
        </p:nvSpPr>
        <p:spPr bwMode="auto">
          <a:xfrm>
            <a:off x="4498975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1" name="Line 57"/>
          <p:cNvSpPr>
            <a:spLocks noChangeShapeType="1"/>
          </p:cNvSpPr>
          <p:nvPr/>
        </p:nvSpPr>
        <p:spPr bwMode="auto">
          <a:xfrm>
            <a:off x="5291138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2" name="Line 58"/>
          <p:cNvSpPr>
            <a:spLocks noChangeShapeType="1"/>
          </p:cNvSpPr>
          <p:nvPr/>
        </p:nvSpPr>
        <p:spPr bwMode="auto">
          <a:xfrm>
            <a:off x="6083300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3" name="Line 59"/>
          <p:cNvSpPr>
            <a:spLocks noChangeShapeType="1"/>
          </p:cNvSpPr>
          <p:nvPr/>
        </p:nvSpPr>
        <p:spPr bwMode="auto">
          <a:xfrm>
            <a:off x="6875463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4" name="Line 60"/>
          <p:cNvSpPr>
            <a:spLocks noChangeShapeType="1"/>
          </p:cNvSpPr>
          <p:nvPr/>
        </p:nvSpPr>
        <p:spPr bwMode="auto">
          <a:xfrm>
            <a:off x="7667625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5" name="Line 61"/>
          <p:cNvSpPr>
            <a:spLocks noChangeShapeType="1"/>
          </p:cNvSpPr>
          <p:nvPr/>
        </p:nvSpPr>
        <p:spPr bwMode="auto">
          <a:xfrm>
            <a:off x="1331913" y="3646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06" name="Rectangle 62"/>
          <p:cNvSpPr>
            <a:spLocks noChangeArrowheads="1"/>
          </p:cNvSpPr>
          <p:nvPr/>
        </p:nvSpPr>
        <p:spPr bwMode="auto">
          <a:xfrm>
            <a:off x="755650" y="3502025"/>
            <a:ext cx="5762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24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607" name="Rectangle 63"/>
          <p:cNvSpPr>
            <a:spLocks noChangeArrowheads="1"/>
          </p:cNvSpPr>
          <p:nvPr/>
        </p:nvSpPr>
        <p:spPr bwMode="auto">
          <a:xfrm>
            <a:off x="1547813" y="3502025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34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608" name="Rectangle 64"/>
          <p:cNvSpPr>
            <a:spLocks noChangeArrowheads="1"/>
          </p:cNvSpPr>
          <p:nvPr/>
        </p:nvSpPr>
        <p:spPr bwMode="auto">
          <a:xfrm>
            <a:off x="2339975" y="3502025"/>
            <a:ext cx="5762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91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609" name="Rectangle 65"/>
          <p:cNvSpPr>
            <a:spLocks noChangeArrowheads="1"/>
          </p:cNvSpPr>
          <p:nvPr/>
        </p:nvSpPr>
        <p:spPr bwMode="auto">
          <a:xfrm>
            <a:off x="3132138" y="3502025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96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610" name="Rectangle 66"/>
          <p:cNvSpPr>
            <a:spLocks noChangeArrowheads="1"/>
          </p:cNvSpPr>
          <p:nvPr/>
        </p:nvSpPr>
        <p:spPr bwMode="auto">
          <a:xfrm>
            <a:off x="3924300" y="3502025"/>
            <a:ext cx="5762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116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611" name="Rectangle 67"/>
          <p:cNvSpPr>
            <a:spLocks noChangeArrowheads="1"/>
          </p:cNvSpPr>
          <p:nvPr/>
        </p:nvSpPr>
        <p:spPr bwMode="auto">
          <a:xfrm>
            <a:off x="4716463" y="3502025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124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612" name="Rectangle 68"/>
          <p:cNvSpPr>
            <a:spLocks noChangeArrowheads="1"/>
          </p:cNvSpPr>
          <p:nvPr/>
        </p:nvSpPr>
        <p:spPr bwMode="auto">
          <a:xfrm>
            <a:off x="5508625" y="3502025"/>
            <a:ext cx="5762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216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613" name="Rectangle 69"/>
          <p:cNvSpPr>
            <a:spLocks noChangeArrowheads="1"/>
          </p:cNvSpPr>
          <p:nvPr/>
        </p:nvSpPr>
        <p:spPr bwMode="auto">
          <a:xfrm>
            <a:off x="6299200" y="3502025"/>
            <a:ext cx="5762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425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614" name="Rectangle 70"/>
          <p:cNvSpPr>
            <a:spLocks noChangeArrowheads="1"/>
          </p:cNvSpPr>
          <p:nvPr/>
        </p:nvSpPr>
        <p:spPr bwMode="auto">
          <a:xfrm>
            <a:off x="7091363" y="3502025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515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615" name="Rectangle 71"/>
          <p:cNvSpPr>
            <a:spLocks noChangeArrowheads="1"/>
          </p:cNvSpPr>
          <p:nvPr/>
        </p:nvSpPr>
        <p:spPr bwMode="auto">
          <a:xfrm>
            <a:off x="7883525" y="3502025"/>
            <a:ext cx="5762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521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20616" name="Line 72"/>
          <p:cNvSpPr>
            <a:spLocks noChangeShapeType="1"/>
          </p:cNvSpPr>
          <p:nvPr/>
        </p:nvSpPr>
        <p:spPr bwMode="auto">
          <a:xfrm>
            <a:off x="2124075" y="3646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17" name="Line 73"/>
          <p:cNvSpPr>
            <a:spLocks noChangeShapeType="1"/>
          </p:cNvSpPr>
          <p:nvPr/>
        </p:nvSpPr>
        <p:spPr bwMode="auto">
          <a:xfrm>
            <a:off x="2916238" y="3646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18" name="Line 74"/>
          <p:cNvSpPr>
            <a:spLocks noChangeShapeType="1"/>
          </p:cNvSpPr>
          <p:nvPr/>
        </p:nvSpPr>
        <p:spPr bwMode="auto">
          <a:xfrm>
            <a:off x="3708400" y="3646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19" name="Line 75"/>
          <p:cNvSpPr>
            <a:spLocks noChangeShapeType="1"/>
          </p:cNvSpPr>
          <p:nvPr/>
        </p:nvSpPr>
        <p:spPr bwMode="auto">
          <a:xfrm>
            <a:off x="4498975" y="3646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20" name="Line 76"/>
          <p:cNvSpPr>
            <a:spLocks noChangeShapeType="1"/>
          </p:cNvSpPr>
          <p:nvPr/>
        </p:nvSpPr>
        <p:spPr bwMode="auto">
          <a:xfrm>
            <a:off x="5291138" y="3646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21" name="Line 77"/>
          <p:cNvSpPr>
            <a:spLocks noChangeShapeType="1"/>
          </p:cNvSpPr>
          <p:nvPr/>
        </p:nvSpPr>
        <p:spPr bwMode="auto">
          <a:xfrm>
            <a:off x="6083300" y="3646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22" name="Line 78"/>
          <p:cNvSpPr>
            <a:spLocks noChangeShapeType="1"/>
          </p:cNvSpPr>
          <p:nvPr/>
        </p:nvSpPr>
        <p:spPr bwMode="auto">
          <a:xfrm>
            <a:off x="6875463" y="3646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0623" name="Line 79"/>
          <p:cNvSpPr>
            <a:spLocks noChangeShapeType="1"/>
          </p:cNvSpPr>
          <p:nvPr/>
        </p:nvSpPr>
        <p:spPr bwMode="auto">
          <a:xfrm>
            <a:off x="7667625" y="36464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0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0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0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0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0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0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0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0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0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0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0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0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0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0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0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20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62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62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620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620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6205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6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6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2000" fill="hold"/>
                                        <p:tgtEl>
                                          <p:spTgt spid="6205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620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0" fill="hold"/>
                                        <p:tgtEl>
                                          <p:spTgt spid="620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62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62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2000" fill="hold"/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2000" fill="hold"/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2000" fill="hold"/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2000" fill="hold"/>
                                        <p:tgtEl>
                                          <p:spTgt spid="620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2000" fill="hold"/>
                                        <p:tgtEl>
                                          <p:spTgt spid="620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5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20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2000" fill="hold"/>
                                        <p:tgtEl>
                                          <p:spTgt spid="620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000" fill="hold"/>
                                        <p:tgtEl>
                                          <p:spTgt spid="620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2000"/>
                            </p:stCondLst>
                            <p:childTnLst>
                              <p:par>
                                <p:cTn id="16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6" dur="2000" fill="hold"/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40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0" fill="hold"/>
                                        <p:tgtEl>
                                          <p:spTgt spid="620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0" fill="hold"/>
                                        <p:tgtEl>
                                          <p:spTgt spid="620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6000"/>
                            </p:stCondLst>
                            <p:childTnLst>
                              <p:par>
                                <p:cTn id="17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4" dur="2000" fill="hold"/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8000"/>
                            </p:stCondLst>
                            <p:childTnLst>
                              <p:par>
                                <p:cTn id="1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0" fill="hold"/>
                                        <p:tgtEl>
                                          <p:spTgt spid="620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0" fill="hold"/>
                                        <p:tgtEl>
                                          <p:spTgt spid="620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0"/>
                            </p:stCondLst>
                            <p:childTnLst>
                              <p:par>
                                <p:cTn id="1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500"/>
                            </p:stCondLst>
                            <p:childTnLst>
                              <p:par>
                                <p:cTn id="1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2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2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2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1500"/>
                            </p:stCondLst>
                            <p:childTnLst>
                              <p:par>
                                <p:cTn id="1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2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2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2000"/>
                            </p:stCondLst>
                            <p:childTnLst>
                              <p:par>
                                <p:cTn id="2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2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2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2500"/>
                            </p:stCondLst>
                            <p:childTnLst>
                              <p:par>
                                <p:cTn id="2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2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2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3000"/>
                            </p:stCondLst>
                            <p:childTnLst>
                              <p:par>
                                <p:cTn id="2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2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2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3500"/>
                            </p:stCondLst>
                            <p:childTnLst>
                              <p:par>
                                <p:cTn id="2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4000"/>
                            </p:stCondLst>
                            <p:childTnLst>
                              <p:par>
                                <p:cTn id="2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3000" fill="hold"/>
                                        <p:tgtEl>
                                          <p:spTgt spid="62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3000" fill="hold"/>
                                        <p:tgtEl>
                                          <p:spTgt spid="62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3000" fill="hold"/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3000" fill="hold"/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6000"/>
                            </p:stCondLst>
                            <p:childTnLst>
                              <p:par>
                                <p:cTn id="2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3000" fill="hold"/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3000" fill="hold"/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9000"/>
                            </p:stCondLst>
                            <p:childTnLst>
                              <p:par>
                                <p:cTn id="2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3000" fill="hold"/>
                                        <p:tgtEl>
                                          <p:spTgt spid="620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3000" fill="hold"/>
                                        <p:tgtEl>
                                          <p:spTgt spid="620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3000" fill="hold"/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3000" fill="hold"/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3000" fill="hold"/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3000" fill="hold"/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3000" fill="hold"/>
                                        <p:tgtEl>
                                          <p:spTgt spid="62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3000" fill="hold"/>
                                        <p:tgtEl>
                                          <p:spTgt spid="62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3000" fill="hold"/>
                                        <p:tgtEl>
                                          <p:spTgt spid="62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3000" fill="hold"/>
                                        <p:tgtEl>
                                          <p:spTgt spid="62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4000"/>
                            </p:stCondLst>
                            <p:childTnLst>
                              <p:par>
                                <p:cTn id="2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3000" fill="hold"/>
                                        <p:tgtEl>
                                          <p:spTgt spid="62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3000" fill="hold"/>
                                        <p:tgtEl>
                                          <p:spTgt spid="62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3000" fill="hold"/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3000" fill="hold"/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0000"/>
                            </p:stCondLst>
                            <p:childTnLst>
                              <p:par>
                                <p:cTn id="2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500"/>
                            </p:stCondLst>
                            <p:childTnLst>
                              <p:par>
                                <p:cTn id="2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62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62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1000"/>
                            </p:stCondLst>
                            <p:childTnLst>
                              <p:par>
                                <p:cTn id="2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1500"/>
                            </p:stCondLst>
                            <p:childTnLst>
                              <p:par>
                                <p:cTn id="2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62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62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6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2500"/>
                            </p:stCondLst>
                            <p:childTnLst>
                              <p:par>
                                <p:cTn id="3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3000"/>
                            </p:stCondLst>
                            <p:childTnLst>
                              <p:par>
                                <p:cTn id="3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2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62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3500"/>
                            </p:stCondLst>
                            <p:childTnLst>
                              <p:par>
                                <p:cTn id="3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62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62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4000"/>
                            </p:stCondLst>
                            <p:childTnLst>
                              <p:par>
                                <p:cTn id="3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62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62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3000" fill="hold"/>
                                        <p:tgtEl>
                                          <p:spTgt spid="62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3000" fill="hold"/>
                                        <p:tgtEl>
                                          <p:spTgt spid="62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3000" fill="hold"/>
                                        <p:tgtEl>
                                          <p:spTgt spid="62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3000" fill="hold"/>
                                        <p:tgtEl>
                                          <p:spTgt spid="62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3000" fill="hold"/>
                                        <p:tgtEl>
                                          <p:spTgt spid="62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3000" fill="hold"/>
                                        <p:tgtEl>
                                          <p:spTgt spid="62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9500"/>
                            </p:stCondLst>
                            <p:childTnLst>
                              <p:par>
                                <p:cTn id="3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3000" fill="hold"/>
                                        <p:tgtEl>
                                          <p:spTgt spid="62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3000" fill="hold"/>
                                        <p:tgtEl>
                                          <p:spTgt spid="62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3000" fill="hold"/>
                                        <p:tgtEl>
                                          <p:spTgt spid="62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3000" fill="hold"/>
                                        <p:tgtEl>
                                          <p:spTgt spid="62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500"/>
                            </p:stCondLst>
                            <p:childTnLst>
                              <p:par>
                                <p:cTn id="3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3000" fill="hold"/>
                                        <p:tgtEl>
                                          <p:spTgt spid="62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3000" fill="hold"/>
                                        <p:tgtEl>
                                          <p:spTgt spid="62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3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3000" fill="hold"/>
                                        <p:tgtEl>
                                          <p:spTgt spid="62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3000" fill="hold"/>
                                        <p:tgtEl>
                                          <p:spTgt spid="62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1500"/>
                            </p:stCondLst>
                            <p:childTnLst>
                              <p:par>
                                <p:cTn id="3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3000" fill="hold"/>
                                        <p:tgtEl>
                                          <p:spTgt spid="62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3000" fill="hold"/>
                                        <p:tgtEl>
                                          <p:spTgt spid="62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4500"/>
                            </p:stCondLst>
                            <p:childTnLst>
                              <p:par>
                                <p:cTn id="3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3000" fill="hold"/>
                                        <p:tgtEl>
                                          <p:spTgt spid="620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3000" fill="hold"/>
                                        <p:tgtEl>
                                          <p:spTgt spid="620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27500"/>
                            </p:stCondLst>
                            <p:childTnLst>
                              <p:par>
                                <p:cTn id="3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62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62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28000"/>
                            </p:stCondLst>
                            <p:childTnLst>
                              <p:par>
                                <p:cTn id="3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62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62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8500"/>
                            </p:stCondLst>
                            <p:childTnLst>
                              <p:par>
                                <p:cTn id="3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62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62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29000"/>
                            </p:stCondLst>
                            <p:childTnLst>
                              <p:par>
                                <p:cTn id="3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62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62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9500"/>
                            </p:stCondLst>
                            <p:childTnLst>
                              <p:par>
                                <p:cTn id="3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62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62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3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620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620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0500"/>
                            </p:stCondLst>
                            <p:childTnLst>
                              <p:par>
                                <p:cTn id="4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62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62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1000"/>
                            </p:stCondLst>
                            <p:childTnLst>
                              <p:par>
                                <p:cTn id="4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62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62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1500"/>
                            </p:stCondLst>
                            <p:childTnLst>
                              <p:par>
                                <p:cTn id="4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62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62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1" dur="8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2" dur="8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3" dur="8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8" dur="8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9" dur="8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0" dur="8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8" grpId="0" animBg="1"/>
      <p:bldP spid="620549" grpId="0" animBg="1"/>
      <p:bldP spid="620549" grpId="1" animBg="1"/>
      <p:bldP spid="620550" grpId="0" animBg="1"/>
      <p:bldP spid="620550" grpId="1" animBg="1"/>
      <p:bldP spid="620551" grpId="0" animBg="1"/>
      <p:bldP spid="620551" grpId="1" animBg="1"/>
      <p:bldP spid="620552" grpId="0" animBg="1"/>
      <p:bldP spid="620552" grpId="1" animBg="1"/>
      <p:bldP spid="620553" grpId="0" animBg="1"/>
      <p:bldP spid="620553" grpId="1" animBg="1"/>
      <p:bldP spid="620554" grpId="0" animBg="1"/>
      <p:bldP spid="620554" grpId="1" animBg="1"/>
      <p:bldP spid="620555" grpId="0" animBg="1"/>
      <p:bldP spid="620555" grpId="1" animBg="1"/>
      <p:bldP spid="620556" grpId="0" animBg="1"/>
      <p:bldP spid="620556" grpId="1" animBg="1"/>
      <p:bldP spid="620557" grpId="0" animBg="1"/>
      <p:bldP spid="620557" grpId="1" animBg="1"/>
      <p:bldP spid="620558" grpId="0" animBg="1"/>
      <p:bldP spid="620558" grpId="1" animBg="1"/>
      <p:bldP spid="620559" grpId="0" animBg="1"/>
      <p:bldP spid="620560" grpId="0" animBg="1"/>
      <p:bldP spid="620561" grpId="0" animBg="1"/>
      <p:bldP spid="620562" grpId="0" animBg="1"/>
      <p:bldP spid="620563" grpId="0" animBg="1"/>
      <p:bldP spid="620564" grpId="0" animBg="1"/>
      <p:bldP spid="620565" grpId="0" animBg="1"/>
      <p:bldP spid="620566" grpId="0" animBg="1"/>
      <p:bldP spid="620567" grpId="0" animBg="1"/>
      <p:bldP spid="620568" grpId="0" animBg="1"/>
      <p:bldP spid="620569" grpId="0" animBg="1"/>
      <p:bldP spid="620570" grpId="0" animBg="1"/>
      <p:bldP spid="620572" grpId="0" animBg="1"/>
      <p:bldP spid="620573" grpId="0" animBg="1"/>
      <p:bldP spid="620574" grpId="0" animBg="1"/>
      <p:bldP spid="620575" grpId="0" animBg="1"/>
      <p:bldP spid="620576" grpId="0" animBg="1"/>
      <p:bldP spid="620577" grpId="0" animBg="1"/>
      <p:bldP spid="620578" grpId="0" animBg="1"/>
      <p:bldP spid="620579" grpId="0" animBg="1"/>
      <p:bldP spid="620580" grpId="0" animBg="1"/>
      <p:bldP spid="620581" grpId="0" animBg="1"/>
      <p:bldP spid="620582" grpId="0" animBg="1"/>
      <p:bldP spid="620583" grpId="0" animBg="1"/>
      <p:bldP spid="620584" grpId="0" animBg="1"/>
      <p:bldP spid="620585" grpId="0" animBg="1"/>
      <p:bldP spid="620586" grpId="0" animBg="1"/>
      <p:bldP spid="620587" grpId="0" animBg="1"/>
      <p:bldP spid="620588" grpId="0" animBg="1"/>
      <p:bldP spid="620589" grpId="0" animBg="1"/>
      <p:bldP spid="620590" grpId="0" animBg="1"/>
      <p:bldP spid="620591" grpId="0" animBg="1"/>
      <p:bldP spid="620592" grpId="0" animBg="1"/>
      <p:bldP spid="620593" grpId="0" animBg="1"/>
      <p:bldP spid="620594" grpId="0" animBg="1"/>
      <p:bldP spid="620595" grpId="0" animBg="1"/>
      <p:bldP spid="620596" grpId="0" animBg="1"/>
      <p:bldP spid="620597" grpId="0" animBg="1"/>
      <p:bldP spid="620598" grpId="0" animBg="1"/>
      <p:bldP spid="620599" grpId="0" animBg="1"/>
      <p:bldP spid="620600" grpId="0" animBg="1"/>
      <p:bldP spid="620601" grpId="0" animBg="1"/>
      <p:bldP spid="620602" grpId="0" animBg="1"/>
      <p:bldP spid="620603" grpId="0" animBg="1"/>
      <p:bldP spid="620604" grpId="0" animBg="1"/>
      <p:bldP spid="620605" grpId="0" animBg="1"/>
      <p:bldP spid="620606" grpId="0" animBg="1"/>
      <p:bldP spid="620607" grpId="0" animBg="1"/>
      <p:bldP spid="620608" grpId="0" animBg="1"/>
      <p:bldP spid="620609" grpId="0" animBg="1"/>
      <p:bldP spid="620610" grpId="0" animBg="1"/>
      <p:bldP spid="620611" grpId="0" animBg="1"/>
      <p:bldP spid="620612" grpId="0" animBg="1"/>
      <p:bldP spid="620613" grpId="0" animBg="1"/>
      <p:bldP spid="620614" grpId="0" animBg="1"/>
      <p:bldP spid="620615" grpId="0" animBg="1"/>
      <p:bldP spid="620616" grpId="0" animBg="1"/>
      <p:bldP spid="620617" grpId="0" animBg="1"/>
      <p:bldP spid="620618" grpId="0" animBg="1"/>
      <p:bldP spid="620619" grpId="0" animBg="1"/>
      <p:bldP spid="620620" grpId="0" animBg="1"/>
      <p:bldP spid="620621" grpId="0" animBg="1"/>
      <p:bldP spid="620622" grpId="0" animBg="1"/>
      <p:bldP spid="62062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A086004-D59B-4376-AE9C-06BE78436AF9}" type="datetime7">
              <a:rPr lang="zh-CN" altLang="en-US" smtClean="0"/>
            </a:fld>
            <a:endParaRPr lang="en-US" altLang="zh-CN"/>
          </a:p>
        </p:txBody>
      </p:sp>
      <p:sp>
        <p:nvSpPr>
          <p:cNvPr id="942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B8C20631-0E3F-4171-A5D5-65C373CB917C}" type="slidenum">
              <a:rPr lang="zh-CN" altLang="en-US" smtClean="0"/>
            </a:fld>
            <a:endParaRPr lang="en-US" altLang="zh-CN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3.8.2 基数排序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假定对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1000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个范围在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0~10</a:t>
            </a:r>
            <a:r>
              <a:rPr lang="en-US" altLang="zh-CN" sz="2400" baseline="30000">
                <a:latin typeface="Comic Sans MS" panose="030F0902030302020204" pitchFamily="66" charset="0"/>
                <a:ea typeface="宋体" pitchFamily="2" charset="-122"/>
              </a:rPr>
              <a:t>6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-1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之间的整数进行基数排序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使用基数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r=10</a:t>
            </a:r>
            <a:r>
              <a:rPr lang="en-US" altLang="zh-CN" sz="2025" baseline="30000">
                <a:latin typeface="Comic Sans MS" panose="030F0902030302020204" pitchFamily="66" charset="0"/>
                <a:ea typeface="宋体" pitchFamily="2" charset="-122"/>
              </a:rPr>
              <a:t>6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分解，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次箱子排序，总执行步数为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2001000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使用基数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r=10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分解，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6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次箱子排序，总执行步数为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6*(10+1000+10)=6120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使用基数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r=1000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分解，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次箱子排序（低三位和高三位），总执行步数为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  <a:sym typeface="+mn-ea"/>
              </a:rPr>
              <a:t>2*(1000+1000+1000)=6000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使用基数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r=100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分解，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3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次箱子排序（每两位一次），总执行步数为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3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*(100+1000+100)=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3600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B88B84D-5C6A-46D4-8E06-8B59399BCD30}" type="datetime7">
              <a:rPr lang="zh-CN" altLang="en-US" smtClean="0"/>
            </a:fld>
            <a:endParaRPr lang="en-US" altLang="zh-CN"/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F74E4D2F-B176-4931-BAE5-F574A4564C7B}" type="slidenum">
              <a:rPr lang="zh-CN" altLang="en-US" smtClean="0"/>
            </a:fld>
            <a:endParaRPr lang="en-US" altLang="zh-CN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3.8.2 基数排序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不同基数的计算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基数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10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分解，每位数字：</a:t>
            </a: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   x%10; (x%100)/10; (x%1000)/100; ... (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从最低位到最高位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)</a:t>
            </a:r>
            <a:endParaRPr lang="en-US" altLang="zh-CN" sz="2025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一般基数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r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分解，为：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x%r; (x%r</a:t>
            </a:r>
            <a:r>
              <a:rPr lang="en-US" altLang="zh-CN" sz="2025" baseline="30000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)/r; (x%r</a:t>
            </a:r>
            <a:r>
              <a:rPr lang="en-US" altLang="zh-CN" sz="2025" baseline="30000">
                <a:latin typeface="Comic Sans MS" panose="030F0902030302020204" pitchFamily="66" charset="0"/>
                <a:ea typeface="宋体" pitchFamily="2" charset="-122"/>
              </a:rPr>
              <a:t>3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)/r</a:t>
            </a:r>
            <a:r>
              <a:rPr lang="en-US" altLang="zh-CN" sz="2025" baseline="30000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;...</a:t>
            </a:r>
            <a:endParaRPr lang="en-US" altLang="zh-CN" sz="2025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当使用基数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r=n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，对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个介于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0~n</a:t>
            </a:r>
            <a:r>
              <a:rPr lang="en-US" altLang="zh-CN" sz="2400" baseline="3000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-1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范围内的整数进行分解时，每个数可分解出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个数字。可采用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次箱子排序，每次排序时取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range=n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。整个排序所需要的时间为</a:t>
            </a:r>
            <a:r>
              <a:rPr lang="el-GR" altLang="zh-CN" sz="2400">
                <a:latin typeface="Comic Sans MS" panose="030F0902030302020204" pitchFamily="66" charset="0"/>
              </a:rPr>
              <a:t>Θ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(cn)=</a:t>
            </a:r>
            <a:r>
              <a:rPr lang="el-GR" altLang="zh-CN" sz="2400">
                <a:latin typeface="Comic Sans MS" panose="030F0902030302020204" pitchFamily="66" charset="0"/>
              </a:rPr>
              <a:t>Θ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(n)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（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是一个常量）。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基数排序的局限性，关键字的特殊性。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C16ECE3-23F1-4202-B3E8-D94F59EA6845}" type="datetime7">
              <a:rPr lang="zh-CN" altLang="en-US" smtClean="0"/>
            </a:fld>
            <a:endParaRPr lang="en-US" altLang="zh-CN"/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49050529-664D-4248-90D1-0259528F0E1B}" type="slidenum">
              <a:rPr lang="zh-CN" altLang="en-US" smtClean="0"/>
            </a:fld>
            <a:endParaRPr lang="en-US" altLang="zh-CN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31238" cy="5227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线性表的例子：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）按字母顺序排列的学生姓名表。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）按递增顺序排列的考试分数表。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3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）按字母顺序排列的商品列表。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相关操作：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创建一个线性表。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确定线性表是否为空。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确定线性表的长度。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查找第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个元素。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查找指定的元素。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删除第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个元素。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在第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个元素之后插入一个新元素。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3.2 线性表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7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7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7E726C91-DE69-406C-B464-93EC3648EB2A}" type="datetime7">
              <a:rPr lang="zh-CN" altLang="en-US" smtClean="0"/>
            </a:fld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029AB434-68DD-46A1-BDAA-B3D165E4D010}" type="slidenum">
              <a:rPr lang="zh-CN" altLang="en-US" smtClean="0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588" y="1341438"/>
            <a:ext cx="8631237" cy="5516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线性表的抽象数据类型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(ADT)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描述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抽象数据类型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LinearList 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实例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或多个元素的有序集合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操作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Create(): 	  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创建一个空线性表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Destroy(): 	  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删除表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IsEmpty():   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如果表为空则返回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true,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否则返回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false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Length(): 	  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返回表的大小（即表中元素的个数）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Find(k,x): 	  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查找表中第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个元素，保存在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中；如不存在，返回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false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Search(x):   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返回元素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在表中的位置；如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不存在，返回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0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Delete(k,x): 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删除表中第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个元素并把它保存在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中；返回改后的表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Insert(k,x): 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在第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个元素之后插入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x;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返回修改后的线性表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Output(out): 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把线性表放如输出流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out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之中。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3.2 线性表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59780" name="AutoShape 4"/>
          <p:cNvSpPr>
            <a:spLocks noChangeArrowheads="1"/>
          </p:cNvSpPr>
          <p:nvPr/>
        </p:nvSpPr>
        <p:spPr bwMode="auto">
          <a:xfrm>
            <a:off x="2627313" y="6397625"/>
            <a:ext cx="6300787" cy="4603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Comic Sans MS" panose="030F0902030302020204" pitchFamily="66" charset="0"/>
              </a:rPr>
              <a:t>我们可以使用</a:t>
            </a:r>
            <a:r>
              <a:rPr kumimoji="1" lang="en-US" altLang="zh-CN" sz="2000" b="1">
                <a:latin typeface="Comic Sans MS" panose="030F0902030302020204" pitchFamily="66" charset="0"/>
              </a:rPr>
              <a:t>C++</a:t>
            </a:r>
            <a:r>
              <a:rPr kumimoji="1" lang="zh-CN" altLang="en-US" sz="2000" b="1">
                <a:latin typeface="Comic Sans MS" panose="030F0902030302020204" pitchFamily="66" charset="0"/>
              </a:rPr>
              <a:t>的抽象类来说明抽象数据类型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5845CFC-5477-4DE3-95EE-B8EF21B747DD}" type="datetime7">
              <a:rPr lang="zh-CN" altLang="en-US" smtClean="0"/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FA8E8BD-D291-44E7-A43A-1188168ED1B7}" type="slidenum">
              <a:rPr lang="zh-CN" altLang="en-US" smtClean="0"/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31238" cy="5156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1.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基本概念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采用</a:t>
            </a:r>
            <a:r>
              <a:rPr lang="zh-CN" altLang="en-US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数组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来表示，数组中的每个位置被称为</a:t>
            </a:r>
            <a:r>
              <a:rPr lang="zh-CN" altLang="en-US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单元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(cell)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或</a:t>
            </a:r>
            <a:r>
              <a:rPr lang="zh-CN" altLang="en-US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节点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(node)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，单元应足够大以便容纳数据元素。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一个数组描述：一个线性表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VS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多个线性表。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每个元素在数组中的位置：数学公式映射。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3.3 </a:t>
            </a:r>
            <a:r>
              <a:rPr lang="zh-CN" altLang="en-US">
                <a:ea typeface="宋体" pitchFamily="2" charset="-122"/>
              </a:rPr>
              <a:t>公式化描述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17969</Words>
  <Application>WPS 演示</Application>
  <PresentationFormat>全屏显示(4:3)</PresentationFormat>
  <Paragraphs>1840</Paragraphs>
  <Slides>66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0" baseType="lpstr">
      <vt:lpstr>Arial</vt:lpstr>
      <vt:lpstr>方正书宋_GBK</vt:lpstr>
      <vt:lpstr>Wingdings</vt:lpstr>
      <vt:lpstr>宋体</vt:lpstr>
      <vt:lpstr>汉仪书宋二KW</vt:lpstr>
      <vt:lpstr>Times New Roman</vt:lpstr>
      <vt:lpstr>Webdings</vt:lpstr>
      <vt:lpstr>Comic Sans MS</vt:lpstr>
      <vt:lpstr>Tahoma</vt:lpstr>
      <vt:lpstr>微软雅黑</vt:lpstr>
      <vt:lpstr>汉仪旗黑</vt:lpstr>
      <vt:lpstr>宋体</vt:lpstr>
      <vt:lpstr>Arial Unicode MS</vt:lpstr>
      <vt:lpstr>Watermark</vt:lpstr>
      <vt:lpstr>第三章 数据描述</vt:lpstr>
      <vt:lpstr>第三章 数据描述</vt:lpstr>
      <vt:lpstr>3.1	数据描述</vt:lpstr>
      <vt:lpstr>3.1	数据描述</vt:lpstr>
      <vt:lpstr>3.1	本章内容</vt:lpstr>
      <vt:lpstr>3.2 线性表</vt:lpstr>
      <vt:lpstr>3.2 线性表</vt:lpstr>
      <vt:lpstr>3.2 线性表</vt:lpstr>
      <vt:lpstr>3.3 公式化描述</vt:lpstr>
      <vt:lpstr>3.3 公式化描述</vt:lpstr>
      <vt:lpstr>3.3.1 之 LinearList calss </vt:lpstr>
      <vt:lpstr>3.3 公式化描述</vt:lpstr>
      <vt:lpstr>3.3 公式化描述</vt:lpstr>
      <vt:lpstr>3.3 公式化描述</vt:lpstr>
      <vt:lpstr>3.3 公式化描述</vt:lpstr>
      <vt:lpstr>3.3 公式化描述</vt:lpstr>
      <vt:lpstr>3.3 公式化描述</vt:lpstr>
      <vt:lpstr>3.3 公式化描述</vt:lpstr>
      <vt:lpstr>3.3 公式化描述</vt:lpstr>
      <vt:lpstr>3.3 公式化描述</vt:lpstr>
      <vt:lpstr>3.3 公式化描述</vt:lpstr>
      <vt:lpstr>3.4 链表描述</vt:lpstr>
      <vt:lpstr>3.4 链表描述</vt:lpstr>
      <vt:lpstr>1. 类ChainNode &amp; Chain</vt:lpstr>
      <vt:lpstr>Operations：~Chain</vt:lpstr>
      <vt:lpstr>Operations：Length</vt:lpstr>
      <vt:lpstr>Operations：Find</vt:lpstr>
      <vt:lpstr>Operations：Search</vt:lpstr>
      <vt:lpstr>Operations：Output</vt:lpstr>
      <vt:lpstr> Operations：Delete</vt:lpstr>
      <vt:lpstr>2. Operations：Delete</vt:lpstr>
      <vt:lpstr>Operations：Insert</vt:lpstr>
      <vt:lpstr>2. Operations：Insert</vt:lpstr>
      <vt:lpstr>扩充类Chain</vt:lpstr>
      <vt:lpstr>扩充类Chain Append </vt:lpstr>
      <vt:lpstr>链表遍历器</vt:lpstr>
      <vt:lpstr>链表遍历器</vt:lpstr>
      <vt:lpstr>链表遍历器</vt:lpstr>
      <vt:lpstr>循环链表</vt:lpstr>
      <vt:lpstr>循环链表 Search</vt:lpstr>
      <vt:lpstr>与公式化描述方法的比较</vt:lpstr>
      <vt:lpstr>7. 双向链表</vt:lpstr>
      <vt:lpstr>7. 双向链表</vt:lpstr>
      <vt:lpstr>思考及拓展</vt:lpstr>
      <vt:lpstr>3.5 间接寻址</vt:lpstr>
      <vt:lpstr>3.5.1	间接寻址的基本概念</vt:lpstr>
      <vt:lpstr>3.5.1	间接寻址的基本概念</vt:lpstr>
      <vt:lpstr>3.5.1	间接寻址的基本概念</vt:lpstr>
      <vt:lpstr>3.5.2	Operations</vt:lpstr>
      <vt:lpstr>3.5.2	Operations : Find</vt:lpstr>
      <vt:lpstr>3.5.2	Operations : Insert</vt:lpstr>
      <vt:lpstr>3.5.2	Operations : Insert</vt:lpstr>
      <vt:lpstr>3.7 A Comparison</vt:lpstr>
      <vt:lpstr>3.8 应用</vt:lpstr>
      <vt:lpstr>3.8.1 箱子排序</vt:lpstr>
      <vt:lpstr>3.8.1 箱子排序</vt:lpstr>
      <vt:lpstr>3.8.1 箱子排序</vt:lpstr>
      <vt:lpstr>3.8.1 箱子排序</vt:lpstr>
      <vt:lpstr>3.8.1 箱子排序</vt:lpstr>
      <vt:lpstr>3.8.1 箱子排序</vt:lpstr>
      <vt:lpstr>3.8.1箱子排序</vt:lpstr>
      <vt:lpstr>3.8.2 基数排序</vt:lpstr>
      <vt:lpstr>3.8.2 基数排序</vt:lpstr>
      <vt:lpstr>3.8.2 基数排序</vt:lpstr>
      <vt:lpstr>3.8.2 基数排序</vt:lpstr>
      <vt:lpstr>3.8.2 基数排序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</cp:lastModifiedBy>
  <cp:revision>343</cp:revision>
  <dcterms:created xsi:type="dcterms:W3CDTF">2021-09-29T05:10:21Z</dcterms:created>
  <dcterms:modified xsi:type="dcterms:W3CDTF">2021-09-29T05:10:21Z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