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sldIdLst>
    <p:sldId id="261" r:id="rId3"/>
    <p:sldId id="262" r:id="rId4"/>
    <p:sldId id="263" r:id="rId5"/>
    <p:sldId id="264" r:id="rId6"/>
    <p:sldId id="339" r:id="rId7"/>
    <p:sldId id="268" r:id="rId8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40" r:id="rId36"/>
    <p:sldId id="302" r:id="rId37"/>
    <p:sldId id="304" r:id="rId38"/>
    <p:sldId id="305" r:id="rId39"/>
    <p:sldId id="389" r:id="rId40"/>
    <p:sldId id="306" r:id="rId41"/>
    <p:sldId id="307" r:id="rId42"/>
    <p:sldId id="308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5" r:id="rId52"/>
    <p:sldId id="407" r:id="rId53"/>
    <p:sldId id="327" r:id="rId54"/>
    <p:sldId id="328" r:id="rId55"/>
    <p:sldId id="408" r:id="rId56"/>
    <p:sldId id="40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800" y="168"/>
      </p:cViewPr>
      <p:guideLst>
        <p:guide orient="horz" pos="2160"/>
        <p:guide pos="29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1.xml"/><Relationship Id="rId8" Type="http://schemas.openxmlformats.org/officeDocument/2006/relationships/slide" Target="slides/slide9.xml"/><Relationship Id="rId7" Type="http://schemas.openxmlformats.org/officeDocument/2006/relationships/slide" Target="slides/slide8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4" Type="http://schemas.openxmlformats.org/officeDocument/2006/relationships/slide" Target="slides/slide48.xml"/><Relationship Id="rId43" Type="http://schemas.openxmlformats.org/officeDocument/2006/relationships/slide" Target="slides/slide47.xml"/><Relationship Id="rId42" Type="http://schemas.openxmlformats.org/officeDocument/2006/relationships/slide" Target="slides/slide46.xml"/><Relationship Id="rId41" Type="http://schemas.openxmlformats.org/officeDocument/2006/relationships/slide" Target="slides/slide45.xml"/><Relationship Id="rId40" Type="http://schemas.openxmlformats.org/officeDocument/2006/relationships/slide" Target="slides/slide44.xml"/><Relationship Id="rId4" Type="http://schemas.openxmlformats.org/officeDocument/2006/relationships/slide" Target="slides/slide4.xml"/><Relationship Id="rId39" Type="http://schemas.openxmlformats.org/officeDocument/2006/relationships/slide" Target="slides/slide43.xml"/><Relationship Id="rId38" Type="http://schemas.openxmlformats.org/officeDocument/2006/relationships/slide" Target="slides/slide42.xml"/><Relationship Id="rId37" Type="http://schemas.openxmlformats.org/officeDocument/2006/relationships/slide" Target="slides/slide41.xml"/><Relationship Id="rId36" Type="http://schemas.openxmlformats.org/officeDocument/2006/relationships/slide" Target="slides/slide40.xml"/><Relationship Id="rId35" Type="http://schemas.openxmlformats.org/officeDocument/2006/relationships/slide" Target="slides/slide39.xml"/><Relationship Id="rId34" Type="http://schemas.openxmlformats.org/officeDocument/2006/relationships/slide" Target="slides/slide38.xml"/><Relationship Id="rId33" Type="http://schemas.openxmlformats.org/officeDocument/2006/relationships/slide" Target="slides/slide36.xml"/><Relationship Id="rId32" Type="http://schemas.openxmlformats.org/officeDocument/2006/relationships/slide" Target="slides/slide35.xml"/><Relationship Id="rId31" Type="http://schemas.openxmlformats.org/officeDocument/2006/relationships/slide" Target="slides/slide34.xml"/><Relationship Id="rId30" Type="http://schemas.openxmlformats.org/officeDocument/2006/relationships/slide" Target="slides/slide32.xml"/><Relationship Id="rId3" Type="http://schemas.openxmlformats.org/officeDocument/2006/relationships/slide" Target="slides/slide3.xml"/><Relationship Id="rId29" Type="http://schemas.openxmlformats.org/officeDocument/2006/relationships/slide" Target="slides/slide31.xml"/><Relationship Id="rId28" Type="http://schemas.openxmlformats.org/officeDocument/2006/relationships/slide" Target="slides/slide30.xml"/><Relationship Id="rId27" Type="http://schemas.openxmlformats.org/officeDocument/2006/relationships/slide" Target="slides/slide29.xml"/><Relationship Id="rId26" Type="http://schemas.openxmlformats.org/officeDocument/2006/relationships/slide" Target="slides/slide28.xml"/><Relationship Id="rId25" Type="http://schemas.openxmlformats.org/officeDocument/2006/relationships/slide" Target="slides/slide27.xml"/><Relationship Id="rId24" Type="http://schemas.openxmlformats.org/officeDocument/2006/relationships/slide" Target="slides/slide26.xml"/><Relationship Id="rId23" Type="http://schemas.openxmlformats.org/officeDocument/2006/relationships/slide" Target="slides/slide25.xml"/><Relationship Id="rId22" Type="http://schemas.openxmlformats.org/officeDocument/2006/relationships/slide" Target="slides/slide24.xml"/><Relationship Id="rId21" Type="http://schemas.openxmlformats.org/officeDocument/2006/relationships/slide" Target="slides/slide23.xml"/><Relationship Id="rId20" Type="http://schemas.openxmlformats.org/officeDocument/2006/relationships/slide" Target="slides/slide22.xml"/><Relationship Id="rId2" Type="http://schemas.openxmlformats.org/officeDocument/2006/relationships/slide" Target="slides/slide2.xml"/><Relationship Id="rId19" Type="http://schemas.openxmlformats.org/officeDocument/2006/relationships/slide" Target="slides/slide21.xml"/><Relationship Id="rId18" Type="http://schemas.openxmlformats.org/officeDocument/2006/relationships/slide" Target="slides/slide20.xml"/><Relationship Id="rId17" Type="http://schemas.openxmlformats.org/officeDocument/2006/relationships/slide" Target="slides/slide19.xml"/><Relationship Id="rId16" Type="http://schemas.openxmlformats.org/officeDocument/2006/relationships/slide" Target="slides/slide18.xml"/><Relationship Id="rId15" Type="http://schemas.openxmlformats.org/officeDocument/2006/relationships/slide" Target="slides/slide17.xml"/><Relationship Id="rId14" Type="http://schemas.openxmlformats.org/officeDocument/2006/relationships/slide" Target="slides/slide16.xml"/><Relationship Id="rId13" Type="http://schemas.openxmlformats.org/officeDocument/2006/relationships/slide" Target="slides/slide15.xml"/><Relationship Id="rId12" Type="http://schemas.openxmlformats.org/officeDocument/2006/relationships/slide" Target="slides/slide14.xml"/><Relationship Id="rId11" Type="http://schemas.openxmlformats.org/officeDocument/2006/relationships/slide" Target="slides/slide13.xml"/><Relationship Id="rId10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5944F74D-7FBC-4ECD-9ABA-9D3090B9FF2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0CD8131-18E4-4C92-B3DE-EA42A6644FE4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87052EE-BAEB-48EC-B3A9-901C0604073A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C58C057-51E4-446B-9A38-5955301F49CF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72101C5-AB74-431D-A1F5-138CF0FB47C9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26F350B-2B1A-4C3A-85CA-7D5FA0AA0FEE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E44E8B0-4FE4-49B1-8B4E-F6D42A4850A8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75D8677-3091-464C-9E80-05FF1FF1103C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0166ECB-282F-4E84-AF88-9E0793C6A0BB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CF2969B-BF03-4F38-8F65-B41D194C05B7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4770CD0-6687-46C7-9481-1A65C397DFA0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4F74D-7FBC-4ECD-9ABA-9D3090B9FF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537870A-1E5A-4B56-8C53-E78C89657FC2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E0A8044-78C5-455F-98A9-2200CBC884F4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A157484-E3D8-4200-8291-517D195AFAB4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E47FD8C-7586-43AD-B15A-D4F3A7F77163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CCC275A-7DD6-4B01-B648-B8257A432DC9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206D551-0FFF-48BA-A8AA-D877DA1F09A1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0F24141-39BE-4320-AD96-97CAC83AE59A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82510B7-307B-44AC-9DD3-40085A202417}" type="slidenum">
              <a:rPr lang="zh-CN" altLang="en-US" smtClean="0">
                <a:latin typeface="Times New Roman" panose="02020503050405090304" pitchFamily="18" charset="0"/>
              </a:rPr>
            </a:fld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8325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325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A4EB-99B8-4D32-9631-F0153E8898F3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78C8D-08B9-406A-9C64-86AEE8B1095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E5073-446A-451A-B1C1-FA74CEC154B4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195F2-30EB-476D-8530-CCF0D7B878C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A8DB-F58A-4B93-98F3-3301FAF6746D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C496E-C1FD-473D-9AA2-6029F61D903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0FB07-FBFB-4EBF-A6E0-46FAA1CC4652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86C7-0D38-454A-BE79-71A53D3395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6155-B2B0-4CB9-93A4-A83E57A1EA4C}" type="datetime7">
              <a:rPr lang="zh-CN" altLang="en-US"/>
            </a:fld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E53BF-9F37-4EBC-9A03-17C38AC5870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5919D-5ABD-4080-8BEC-11183B0A149A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C0C79-BF15-4023-870E-26DFD7C77B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2F956-300D-4E76-B708-AA38366FD609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312AA-1ADC-4CB3-B42A-8106FADB6B3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BC38-0445-4918-A830-F9034F177728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FB5EE-29E9-4A67-918A-49DB8C377B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CA7E0-D01E-42B4-B6DE-6B1268E09A63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10ACC-DED6-44CB-A862-89998C4BB2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ED29A-07BB-4A49-8B15-3132E3C95472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3ED8E-575A-4354-9A98-E44A14C2A0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BC44-E38F-4613-948E-DEF34A5AC543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4836-60BF-4D0A-8DA8-AF16EEFE45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6661-974D-4DCC-8588-A2148E5B8395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FAAF3-01A0-4E6E-8681-61685F6EED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5EA4A-B6E3-45F7-A38A-BDC348D0E640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6F5EC-008F-4296-8DAB-E078BEE0DC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314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fld id="{C8A4CBF7-50D4-4CD2-B4C1-5F53D37973A2}" type="datetime7">
              <a:rPr lang="zh-CN" altLang="en-US"/>
            </a:fld>
            <a:endParaRPr lang="en-US" altLang="zh-CN"/>
          </a:p>
        </p:txBody>
      </p:sp>
      <p:sp>
        <p:nvSpPr>
          <p:cNvPr id="8314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14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9A93F7BB-A72B-4301-9431-202ACC2B594D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1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3AA7635-F97D-4183-BF8D-98845C9A9508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60B463C-D903-4A2C-AFBB-22AC7DFE8153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ea typeface="宋体" pitchFamily="2" charset="-122"/>
                <a:sym typeface="Webdings" panose="05030102010509060703" pitchFamily="18" charset="2"/>
              </a:rPr>
              <a:t>第四章 数组和矩阵</a:t>
            </a:r>
            <a:endParaRPr lang="zh-CN" altLang="en-US" sz="3000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881188"/>
            <a:ext cx="7816850" cy="4249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latin typeface="Comic Sans MS" panose="030F0902030302020204" pitchFamily="66" charset="0"/>
                <a:ea typeface="宋体" pitchFamily="2" charset="-122"/>
              </a:rPr>
              <a:t>4.1	</a:t>
            </a:r>
            <a:r>
              <a:rPr lang="zh-CN" altLang="en-US" sz="3600" dirty="0">
                <a:latin typeface="Comic Sans MS" panose="030F0902030302020204" pitchFamily="66" charset="0"/>
                <a:ea typeface="宋体" pitchFamily="2" charset="-122"/>
              </a:rPr>
              <a:t>数组</a:t>
            </a:r>
            <a:endParaRPr lang="en-US" altLang="zh-CN" sz="3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latin typeface="Comic Sans MS" panose="030F0902030302020204" pitchFamily="66" charset="0"/>
                <a:ea typeface="宋体" pitchFamily="2" charset="-122"/>
              </a:rPr>
              <a:t>4.2	</a:t>
            </a:r>
            <a:r>
              <a:rPr lang="zh-CN" altLang="en-US" sz="3600" dirty="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3600" dirty="0">
                <a:latin typeface="Comic Sans MS" panose="030F0902030302020204" pitchFamily="66" charset="0"/>
                <a:ea typeface="宋体" pitchFamily="2" charset="-122"/>
              </a:rPr>
              <a:t>	</a:t>
            </a:r>
            <a:endParaRPr lang="zh-CN" altLang="en-US" sz="3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4.3	</a:t>
            </a:r>
            <a:r>
              <a:rPr lang="zh-CN" altLang="en-US" sz="36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特殊矩阵</a:t>
            </a:r>
            <a:endParaRPr lang="zh-CN" altLang="en-US" sz="360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4.4	</a:t>
            </a:r>
            <a:r>
              <a:rPr lang="zh-CN" altLang="en-US" sz="36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稀疏矩阵</a:t>
            </a:r>
            <a:endParaRPr lang="zh-CN" altLang="en-US" sz="360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A42FF89-D0E3-4725-9E11-D036D5F0B606}" type="datetime7">
              <a:rPr lang="zh-CN" altLang="en-US" smtClean="0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5B4A40D-59E3-422B-8DE7-791E0FCDD6DC}" type="slidenum">
              <a:rPr lang="zh-CN" altLang="en-US" smtClean="0"/>
            </a:fld>
            <a:endParaRPr lang="en-US" altLang="zh-CN"/>
          </a:p>
        </p:txBody>
      </p:sp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0" y="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维数组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A: b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1 </a:t>
            </a:r>
            <a:r>
              <a:rPr kumimoji="1" lang="en-US" altLang="zh-CN" b="1">
                <a:latin typeface="Comic Sans MS" panose="030F0902030302020204" pitchFamily="66" charset="0"/>
                <a:ea typeface="楷体_GB2312" pitchFamily="49" charset="-122"/>
              </a:rPr>
              <a:t>× 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="1" baseline="-25000">
                <a:latin typeface="Comic Sans MS" panose="030F0902030302020204" pitchFamily="66" charset="0"/>
                <a:ea typeface="楷体_GB2312" pitchFamily="49" charset="-122"/>
              </a:rPr>
              <a:t>2 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× b</a:t>
            </a:r>
            <a:r>
              <a:rPr kumimoji="1" lang="en-US" altLang="zh-CN" sz="2000" b="1" baseline="-25000">
                <a:latin typeface="Comic Sans MS" panose="030F0902030302020204" pitchFamily="66" charset="0"/>
                <a:ea typeface="楷体_GB2312" pitchFamily="49" charset="-122"/>
              </a:rPr>
              <a:t>3 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× ... × b</a:t>
            </a:r>
            <a:r>
              <a:rPr kumimoji="1" lang="en-US" altLang="zh-CN" sz="2000" b="1" baseline="-25000">
                <a:latin typeface="Comic Sans MS" panose="030F0902030302020204" pitchFamily="66" charset="0"/>
                <a:ea typeface="楷体_GB2312" pitchFamily="49" charset="-122"/>
              </a:rPr>
              <a:t>n  </a:t>
            </a:r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中数据元素的存储地址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: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          LOC(i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1 </a:t>
            </a:r>
            <a:r>
              <a:rPr kumimoji="1" lang="en-US" altLang="zh-CN" b="1">
                <a:latin typeface="Comic Sans MS" panose="030F0902030302020204" pitchFamily="66" charset="0"/>
                <a:ea typeface="楷体_GB2312" pitchFamily="49" charset="-122"/>
              </a:rPr>
              <a:t>,i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2 </a:t>
            </a:r>
            <a:r>
              <a:rPr kumimoji="1" lang="en-US" altLang="zh-CN" b="1">
                <a:latin typeface="Comic Sans MS" panose="030F0902030302020204" pitchFamily="66" charset="0"/>
                <a:ea typeface="楷体_GB2312" pitchFamily="49" charset="-122"/>
              </a:rPr>
              <a:t>,…,i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b="1">
                <a:latin typeface="Comic Sans MS" panose="030F0902030302020204" pitchFamily="66" charset="0"/>
                <a:ea typeface="楷体_GB2312" pitchFamily="49" charset="-122"/>
              </a:rPr>
              <a:t>) = LOC(0,0,…,0) + ?</a:t>
            </a:r>
            <a:endParaRPr kumimoji="1" lang="en-US" altLang="zh-CN" b="1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675" name="Line 3"/>
          <p:cNvSpPr>
            <a:spLocks noChangeShapeType="1"/>
          </p:cNvSpPr>
          <p:nvPr/>
        </p:nvSpPr>
        <p:spPr bwMode="auto">
          <a:xfrm>
            <a:off x="3792538" y="1773238"/>
            <a:ext cx="990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 flipV="1">
            <a:off x="3792538" y="858838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 flipH="1">
            <a:off x="3259138" y="1773238"/>
            <a:ext cx="5334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3563938" y="177323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600" b="1">
                <a:latin typeface="Comic Sans MS" panose="030F0902030302020204" pitchFamily="66" charset="0"/>
                <a:ea typeface="楷体_GB2312" pitchFamily="49" charset="-122"/>
              </a:rPr>
              <a:t>(0,0,0)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679" name="Rectangle 7"/>
          <p:cNvSpPr>
            <a:spLocks noChangeArrowheads="1"/>
          </p:cNvSpPr>
          <p:nvPr/>
        </p:nvSpPr>
        <p:spPr bwMode="auto">
          <a:xfrm>
            <a:off x="1447800" y="1066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600" b="1">
                <a:latin typeface="Comic Sans MS" panose="030F0902030302020204" pitchFamily="66" charset="0"/>
                <a:ea typeface="楷体_GB2312" pitchFamily="49" charset="-122"/>
              </a:rPr>
              <a:t>A[3][2][5]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680" name="Line 8"/>
          <p:cNvSpPr>
            <a:spLocks noChangeShapeType="1"/>
          </p:cNvSpPr>
          <p:nvPr/>
        </p:nvSpPr>
        <p:spPr bwMode="auto">
          <a:xfrm>
            <a:off x="1476375" y="333375"/>
            <a:ext cx="276225" cy="733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681" name="Line 9"/>
          <p:cNvSpPr>
            <a:spLocks noChangeShapeType="1"/>
          </p:cNvSpPr>
          <p:nvPr/>
        </p:nvSpPr>
        <p:spPr bwMode="auto">
          <a:xfrm flipH="1">
            <a:off x="2057400" y="333375"/>
            <a:ext cx="66675" cy="733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 flipH="1">
            <a:off x="2438400" y="381000"/>
            <a:ext cx="228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68683" name="Group 11"/>
          <p:cNvGrpSpPr/>
          <p:nvPr/>
        </p:nvGrpSpPr>
        <p:grpSpPr bwMode="auto">
          <a:xfrm>
            <a:off x="5294630" y="402908"/>
            <a:ext cx="3667125" cy="2551112"/>
            <a:chOff x="3354" y="240"/>
            <a:chExt cx="2310" cy="1607"/>
          </a:xfrm>
        </p:grpSpPr>
        <p:sp>
          <p:nvSpPr>
            <p:cNvPr id="14411" name="Rectangle 12"/>
            <p:cNvSpPr>
              <a:spLocks noChangeArrowheads="1"/>
            </p:cNvSpPr>
            <p:nvPr/>
          </p:nvSpPr>
          <p:spPr bwMode="auto">
            <a:xfrm>
              <a:off x="3556" y="922"/>
              <a:ext cx="1152" cy="768"/>
            </a:xfrm>
            <a:prstGeom prst="rect">
              <a:avLst/>
            </a:prstGeom>
            <a:noFill/>
            <a:ln w="9525">
              <a:solidFill>
                <a:srgbClr val="FA069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2" name="Line 13"/>
            <p:cNvSpPr>
              <a:spLocks noChangeShapeType="1"/>
            </p:cNvSpPr>
            <p:nvPr/>
          </p:nvSpPr>
          <p:spPr bwMode="auto">
            <a:xfrm>
              <a:off x="3552" y="1296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3" name="Line 14"/>
            <p:cNvSpPr>
              <a:spLocks noChangeShapeType="1"/>
            </p:cNvSpPr>
            <p:nvPr/>
          </p:nvSpPr>
          <p:spPr bwMode="auto">
            <a:xfrm>
              <a:off x="4314" y="924"/>
              <a:ext cx="0" cy="768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4" name="Line 15"/>
            <p:cNvSpPr>
              <a:spLocks noChangeShapeType="1"/>
            </p:cNvSpPr>
            <p:nvPr/>
          </p:nvSpPr>
          <p:spPr bwMode="auto">
            <a:xfrm>
              <a:off x="3926" y="942"/>
              <a:ext cx="0" cy="768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5" name="Line 16"/>
            <p:cNvSpPr>
              <a:spLocks noChangeShapeType="1"/>
            </p:cNvSpPr>
            <p:nvPr/>
          </p:nvSpPr>
          <p:spPr bwMode="auto">
            <a:xfrm flipV="1">
              <a:off x="3549" y="480"/>
              <a:ext cx="723" cy="434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6" name="Line 17"/>
            <p:cNvSpPr>
              <a:spLocks noChangeShapeType="1"/>
            </p:cNvSpPr>
            <p:nvPr/>
          </p:nvSpPr>
          <p:spPr bwMode="auto">
            <a:xfrm>
              <a:off x="4272" y="480"/>
              <a:ext cx="1104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7" name="Line 18"/>
            <p:cNvSpPr>
              <a:spLocks noChangeShapeType="1"/>
            </p:cNvSpPr>
            <p:nvPr/>
          </p:nvSpPr>
          <p:spPr bwMode="auto">
            <a:xfrm flipV="1">
              <a:off x="4706" y="480"/>
              <a:ext cx="670" cy="446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8" name="Line 19"/>
            <p:cNvSpPr>
              <a:spLocks noChangeShapeType="1"/>
            </p:cNvSpPr>
            <p:nvPr/>
          </p:nvSpPr>
          <p:spPr bwMode="auto">
            <a:xfrm>
              <a:off x="5376" y="480"/>
              <a:ext cx="0" cy="72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9" name="Line 20"/>
            <p:cNvSpPr>
              <a:spLocks noChangeShapeType="1"/>
            </p:cNvSpPr>
            <p:nvPr/>
          </p:nvSpPr>
          <p:spPr bwMode="auto">
            <a:xfrm flipV="1">
              <a:off x="4704" y="1200"/>
              <a:ext cx="672" cy="48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0" name="Line 21"/>
            <p:cNvSpPr>
              <a:spLocks noChangeShapeType="1"/>
            </p:cNvSpPr>
            <p:nvPr/>
          </p:nvSpPr>
          <p:spPr bwMode="auto">
            <a:xfrm>
              <a:off x="3852" y="730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1" name="Line 22"/>
            <p:cNvSpPr>
              <a:spLocks noChangeShapeType="1"/>
            </p:cNvSpPr>
            <p:nvPr/>
          </p:nvSpPr>
          <p:spPr bwMode="auto">
            <a:xfrm>
              <a:off x="4992" y="747"/>
              <a:ext cx="0" cy="715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2" name="Line 23"/>
            <p:cNvSpPr>
              <a:spLocks noChangeShapeType="1"/>
            </p:cNvSpPr>
            <p:nvPr/>
          </p:nvSpPr>
          <p:spPr bwMode="auto">
            <a:xfrm>
              <a:off x="3994" y="645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3" name="Line 24"/>
            <p:cNvSpPr>
              <a:spLocks noChangeShapeType="1"/>
            </p:cNvSpPr>
            <p:nvPr/>
          </p:nvSpPr>
          <p:spPr bwMode="auto">
            <a:xfrm flipH="1">
              <a:off x="5125" y="662"/>
              <a:ext cx="1" cy="726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4" name="Line 25"/>
            <p:cNvSpPr>
              <a:spLocks noChangeShapeType="1"/>
            </p:cNvSpPr>
            <p:nvPr/>
          </p:nvSpPr>
          <p:spPr bwMode="auto">
            <a:xfrm flipV="1">
              <a:off x="4139" y="558"/>
              <a:ext cx="1124" cy="5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5" name="Line 26"/>
            <p:cNvSpPr>
              <a:spLocks noChangeShapeType="1"/>
            </p:cNvSpPr>
            <p:nvPr/>
          </p:nvSpPr>
          <p:spPr bwMode="auto">
            <a:xfrm flipH="1">
              <a:off x="5258" y="572"/>
              <a:ext cx="4" cy="719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6" name="Line 27"/>
            <p:cNvSpPr>
              <a:spLocks noChangeShapeType="1"/>
            </p:cNvSpPr>
            <p:nvPr/>
          </p:nvSpPr>
          <p:spPr bwMode="auto">
            <a:xfrm flipV="1">
              <a:off x="3918" y="480"/>
              <a:ext cx="738" cy="443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7" name="Line 28"/>
            <p:cNvSpPr>
              <a:spLocks noChangeShapeType="1"/>
            </p:cNvSpPr>
            <p:nvPr/>
          </p:nvSpPr>
          <p:spPr bwMode="auto">
            <a:xfrm flipV="1">
              <a:off x="4299" y="480"/>
              <a:ext cx="741" cy="451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8" name="Line 29"/>
            <p:cNvSpPr>
              <a:spLocks noChangeShapeType="1"/>
            </p:cNvSpPr>
            <p:nvPr/>
          </p:nvSpPr>
          <p:spPr bwMode="auto">
            <a:xfrm flipV="1">
              <a:off x="4704" y="816"/>
              <a:ext cx="672" cy="48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9" name="Line 30"/>
            <p:cNvSpPr>
              <a:spLocks noChangeShapeType="1"/>
            </p:cNvSpPr>
            <p:nvPr/>
          </p:nvSpPr>
          <p:spPr bwMode="auto">
            <a:xfrm>
              <a:off x="5376" y="120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0" name="Line 31"/>
            <p:cNvSpPr>
              <a:spLocks noChangeShapeType="1"/>
            </p:cNvSpPr>
            <p:nvPr/>
          </p:nvSpPr>
          <p:spPr bwMode="auto">
            <a:xfrm flipH="1">
              <a:off x="3354" y="1703"/>
              <a:ext cx="192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1" name="Line 32"/>
            <p:cNvSpPr>
              <a:spLocks noChangeShapeType="1"/>
            </p:cNvSpPr>
            <p:nvPr/>
          </p:nvSpPr>
          <p:spPr bwMode="auto">
            <a:xfrm flipV="1">
              <a:off x="4272" y="240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2" name="Line 33"/>
            <p:cNvSpPr>
              <a:spLocks noChangeShapeType="1"/>
            </p:cNvSpPr>
            <p:nvPr/>
          </p:nvSpPr>
          <p:spPr bwMode="auto">
            <a:xfrm>
              <a:off x="3718" y="827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Line 34"/>
            <p:cNvSpPr>
              <a:spLocks noChangeShapeType="1"/>
            </p:cNvSpPr>
            <p:nvPr/>
          </p:nvSpPr>
          <p:spPr bwMode="auto">
            <a:xfrm flipH="1">
              <a:off x="4848" y="833"/>
              <a:ext cx="10" cy="746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8707" name="AutoShape 35"/>
          <p:cNvSpPr/>
          <p:nvPr/>
        </p:nvSpPr>
        <p:spPr bwMode="auto">
          <a:xfrm rot="-5385235">
            <a:off x="6438900" y="19431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08" name="Rectangle 36"/>
          <p:cNvSpPr>
            <a:spLocks noChangeArrowheads="1"/>
          </p:cNvSpPr>
          <p:nvPr/>
        </p:nvSpPr>
        <p:spPr bwMode="auto">
          <a:xfrm>
            <a:off x="6326188" y="2895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1</a:t>
            </a:r>
            <a:endParaRPr kumimoji="1" lang="en-US" altLang="zh-CN" sz="16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09" name="AutoShape 37"/>
          <p:cNvSpPr/>
          <p:nvPr/>
        </p:nvSpPr>
        <p:spPr bwMode="auto">
          <a:xfrm>
            <a:off x="5486400" y="14478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710" name="Rectangle 38"/>
          <p:cNvSpPr>
            <a:spLocks noChangeArrowheads="1"/>
          </p:cNvSpPr>
          <p:nvPr/>
        </p:nvSpPr>
        <p:spPr bwMode="auto">
          <a:xfrm>
            <a:off x="51054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2</a:t>
            </a:r>
            <a:endParaRPr kumimoji="1" lang="en-US" altLang="zh-CN" sz="16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11" name="AutoShape 39"/>
          <p:cNvSpPr/>
          <p:nvPr/>
        </p:nvSpPr>
        <p:spPr bwMode="auto">
          <a:xfrm rot="-7495370">
            <a:off x="8024813" y="174625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rgbClr val="FA069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2" name="Rectangle 40"/>
          <p:cNvSpPr>
            <a:spLocks noChangeArrowheads="1"/>
          </p:cNvSpPr>
          <p:nvPr/>
        </p:nvSpPr>
        <p:spPr bwMode="auto">
          <a:xfrm>
            <a:off x="8077200" y="2343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b="1" baseline="-25000">
                <a:latin typeface="Comic Sans MS" panose="030F0902030302020204" pitchFamily="66" charset="0"/>
                <a:ea typeface="楷体_GB2312" pitchFamily="49" charset="-122"/>
              </a:rPr>
              <a:t>3</a:t>
            </a:r>
            <a:endParaRPr kumimoji="1" lang="en-US" altLang="zh-CN" sz="16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13" name="Line 41"/>
          <p:cNvSpPr>
            <a:spLocks noChangeShapeType="1"/>
          </p:cNvSpPr>
          <p:nvPr/>
        </p:nvSpPr>
        <p:spPr bwMode="auto">
          <a:xfrm flipV="1">
            <a:off x="6711950" y="2632075"/>
            <a:ext cx="9525" cy="181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4" name="Line 42"/>
          <p:cNvSpPr>
            <a:spLocks noChangeShapeType="1"/>
          </p:cNvSpPr>
          <p:nvPr/>
        </p:nvSpPr>
        <p:spPr bwMode="auto">
          <a:xfrm flipV="1">
            <a:off x="6711950" y="4438650"/>
            <a:ext cx="2332038" cy="9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5" name="Line 43"/>
          <p:cNvSpPr>
            <a:spLocks noChangeShapeType="1"/>
          </p:cNvSpPr>
          <p:nvPr/>
        </p:nvSpPr>
        <p:spPr bwMode="auto">
          <a:xfrm flipH="1">
            <a:off x="5638800" y="4448175"/>
            <a:ext cx="1073150" cy="1079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6" name="Rectangle 44"/>
          <p:cNvSpPr>
            <a:spLocks noChangeArrowheads="1"/>
          </p:cNvSpPr>
          <p:nvPr/>
        </p:nvSpPr>
        <p:spPr bwMode="auto">
          <a:xfrm>
            <a:off x="0" y="2065338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000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17" name="AutoShape 45"/>
          <p:cNvSpPr>
            <a:spLocks noChangeArrowheads="1"/>
          </p:cNvSpPr>
          <p:nvPr/>
        </p:nvSpPr>
        <p:spPr bwMode="auto">
          <a:xfrm>
            <a:off x="6553200" y="39624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8" name="Rectangle 46"/>
          <p:cNvSpPr>
            <a:spLocks noChangeArrowheads="1"/>
          </p:cNvSpPr>
          <p:nvPr/>
        </p:nvSpPr>
        <p:spPr bwMode="auto">
          <a:xfrm>
            <a:off x="579438" y="20367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001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19" name="AutoShape 47"/>
          <p:cNvSpPr>
            <a:spLocks noChangeArrowheads="1"/>
          </p:cNvSpPr>
          <p:nvPr/>
        </p:nvSpPr>
        <p:spPr bwMode="auto">
          <a:xfrm>
            <a:off x="6400800" y="41148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0" name="Rectangle 48"/>
          <p:cNvSpPr>
            <a:spLocks noChangeArrowheads="1"/>
          </p:cNvSpPr>
          <p:nvPr/>
        </p:nvSpPr>
        <p:spPr bwMode="auto">
          <a:xfrm>
            <a:off x="1127125" y="2057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002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21" name="AutoShape 49"/>
          <p:cNvSpPr>
            <a:spLocks noChangeArrowheads="1"/>
          </p:cNvSpPr>
          <p:nvPr/>
        </p:nvSpPr>
        <p:spPr bwMode="auto">
          <a:xfrm>
            <a:off x="6257925" y="4252913"/>
            <a:ext cx="760413" cy="646112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2" name="Rectangle 50"/>
          <p:cNvSpPr>
            <a:spLocks noChangeArrowheads="1"/>
          </p:cNvSpPr>
          <p:nvPr/>
        </p:nvSpPr>
        <p:spPr bwMode="auto">
          <a:xfrm>
            <a:off x="1730375" y="20605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003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23" name="AutoShape 51"/>
          <p:cNvSpPr>
            <a:spLocks noChangeArrowheads="1"/>
          </p:cNvSpPr>
          <p:nvPr/>
        </p:nvSpPr>
        <p:spPr bwMode="auto">
          <a:xfrm>
            <a:off x="6115050" y="440372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4" name="Rectangle 52"/>
          <p:cNvSpPr>
            <a:spLocks noChangeArrowheads="1"/>
          </p:cNvSpPr>
          <p:nvPr/>
        </p:nvSpPr>
        <p:spPr bwMode="auto">
          <a:xfrm>
            <a:off x="2339975" y="2060575"/>
            <a:ext cx="92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004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25" name="AutoShape 53"/>
          <p:cNvSpPr>
            <a:spLocks noChangeArrowheads="1"/>
          </p:cNvSpPr>
          <p:nvPr/>
        </p:nvSpPr>
        <p:spPr bwMode="auto">
          <a:xfrm>
            <a:off x="5972175" y="45466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6" name="Rectangle 54"/>
          <p:cNvSpPr>
            <a:spLocks noChangeArrowheads="1"/>
          </p:cNvSpPr>
          <p:nvPr/>
        </p:nvSpPr>
        <p:spPr bwMode="auto">
          <a:xfrm>
            <a:off x="0" y="2492375"/>
            <a:ext cx="75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010</a:t>
            </a:r>
            <a:endParaRPr kumimoji="1" lang="en-US" altLang="zh-CN" sz="20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27" name="AutoShape 55"/>
          <p:cNvSpPr>
            <a:spLocks noChangeArrowheads="1"/>
          </p:cNvSpPr>
          <p:nvPr/>
        </p:nvSpPr>
        <p:spPr bwMode="auto">
          <a:xfrm>
            <a:off x="6534150" y="350202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8" name="Rectangle 56"/>
          <p:cNvSpPr>
            <a:spLocks noChangeArrowheads="1"/>
          </p:cNvSpPr>
          <p:nvPr/>
        </p:nvSpPr>
        <p:spPr bwMode="auto">
          <a:xfrm>
            <a:off x="576263" y="2492375"/>
            <a:ext cx="754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011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29" name="AutoShape 57"/>
          <p:cNvSpPr>
            <a:spLocks noChangeArrowheads="1"/>
          </p:cNvSpPr>
          <p:nvPr/>
        </p:nvSpPr>
        <p:spPr bwMode="auto">
          <a:xfrm>
            <a:off x="6383338" y="363855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0" name="Rectangle 58"/>
          <p:cNvSpPr>
            <a:spLocks noChangeArrowheads="1"/>
          </p:cNvSpPr>
          <p:nvPr/>
        </p:nvSpPr>
        <p:spPr bwMode="auto">
          <a:xfrm>
            <a:off x="1108075" y="2492375"/>
            <a:ext cx="72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012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31" name="AutoShape 59"/>
          <p:cNvSpPr>
            <a:spLocks noChangeArrowheads="1"/>
          </p:cNvSpPr>
          <p:nvPr/>
        </p:nvSpPr>
        <p:spPr bwMode="auto">
          <a:xfrm>
            <a:off x="6242050" y="37750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2" name="Rectangle 60"/>
          <p:cNvSpPr>
            <a:spLocks noChangeArrowheads="1"/>
          </p:cNvSpPr>
          <p:nvPr/>
        </p:nvSpPr>
        <p:spPr bwMode="auto">
          <a:xfrm>
            <a:off x="1719263" y="2492375"/>
            <a:ext cx="763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013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33" name="AutoShape 61"/>
          <p:cNvSpPr>
            <a:spLocks noChangeArrowheads="1"/>
          </p:cNvSpPr>
          <p:nvPr/>
        </p:nvSpPr>
        <p:spPr bwMode="auto">
          <a:xfrm>
            <a:off x="6103938" y="39147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4" name="Rectangle 62"/>
          <p:cNvSpPr>
            <a:spLocks noChangeArrowheads="1"/>
          </p:cNvSpPr>
          <p:nvPr/>
        </p:nvSpPr>
        <p:spPr bwMode="auto">
          <a:xfrm>
            <a:off x="2339975" y="24923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014</a:t>
            </a:r>
            <a:endParaRPr kumimoji="1" lang="en-US" altLang="zh-CN" sz="2400" baseline="-2500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35" name="AutoShape 63"/>
          <p:cNvSpPr>
            <a:spLocks noChangeArrowheads="1"/>
          </p:cNvSpPr>
          <p:nvPr/>
        </p:nvSpPr>
        <p:spPr bwMode="auto">
          <a:xfrm>
            <a:off x="5973763" y="40671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6" name="Rectangle 64"/>
          <p:cNvSpPr>
            <a:spLocks noChangeArrowheads="1"/>
          </p:cNvSpPr>
          <p:nvPr/>
        </p:nvSpPr>
        <p:spPr bwMode="auto">
          <a:xfrm>
            <a:off x="0" y="3041650"/>
            <a:ext cx="32766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>
                <a:latin typeface="Comic Sans MS" panose="030F0902030302020204" pitchFamily="66" charset="0"/>
                <a:ea typeface="楷体_GB2312" pitchFamily="49" charset="-122"/>
              </a:rPr>
              <a:t>形成一块“面包”片，</a:t>
            </a:r>
            <a:endParaRPr kumimoji="1" lang="zh-CN" altLang="en-US" sz="2000" b="1" dirty="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37" name="Rectangle 65"/>
          <p:cNvSpPr>
            <a:spLocks noChangeArrowheads="1"/>
          </p:cNvSpPr>
          <p:nvPr/>
        </p:nvSpPr>
        <p:spPr bwMode="auto">
          <a:xfrm>
            <a:off x="2584450" y="3047365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>
                <a:latin typeface="Comic Sans MS" panose="030F0902030302020204" pitchFamily="66" charset="0"/>
                <a:ea typeface="楷体_GB2312" pitchFamily="49" charset="-122"/>
              </a:rPr>
              <a:t>此片上共有：</a:t>
            </a:r>
            <a:r>
              <a:rPr kumimoji="1" lang="en-US" altLang="zh-CN" sz="2000" b="1" dirty="0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latin typeface="Comic Sans MS" panose="030F0902030302020204" pitchFamily="66" charset="0"/>
                <a:ea typeface="楷体_GB2312" pitchFamily="49" charset="-122"/>
              </a:rPr>
              <a:t>2</a:t>
            </a:r>
            <a:r>
              <a:rPr kumimoji="1" lang="en-US" altLang="zh-CN" sz="2000" b="1" dirty="0">
                <a:latin typeface="Comic Sans MS" panose="030F0902030302020204" pitchFamily="66" charset="0"/>
                <a:ea typeface="楷体_GB2312" pitchFamily="49" charset="-122"/>
              </a:rPr>
              <a:t>×b</a:t>
            </a:r>
            <a:r>
              <a:rPr kumimoji="1" lang="en-US" altLang="zh-CN" sz="2000" baseline="-25000" dirty="0"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 dirty="0">
                <a:latin typeface="Comic Sans MS" panose="030F0902030302020204" pitchFamily="66" charset="0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Comic Sans MS" panose="030F0902030302020204" pitchFamily="66" charset="0"/>
                <a:ea typeface="楷体_GB2312" pitchFamily="49" charset="-122"/>
              </a:rPr>
              <a:t>个元素，</a:t>
            </a:r>
            <a:endParaRPr kumimoji="1" lang="zh-CN" altLang="en-US" sz="2000" b="1" dirty="0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38" name="Rectangle 66"/>
          <p:cNvSpPr>
            <a:spLocks noChangeArrowheads="1"/>
          </p:cNvSpPr>
          <p:nvPr/>
        </p:nvSpPr>
        <p:spPr bwMode="auto">
          <a:xfrm>
            <a:off x="0" y="335756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第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i</a:t>
            </a:r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片前应有：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×i</a:t>
            </a:r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个元素</a:t>
            </a:r>
            <a:endParaRPr kumimoji="1" lang="zh-CN" altLang="en-US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39" name="Line 67"/>
          <p:cNvSpPr>
            <a:spLocks noChangeShapeType="1"/>
          </p:cNvSpPr>
          <p:nvPr/>
        </p:nvSpPr>
        <p:spPr bwMode="auto">
          <a:xfrm flipH="1" flipV="1">
            <a:off x="6248400" y="5181600"/>
            <a:ext cx="628650" cy="2635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0" name="Rectangle 68"/>
          <p:cNvSpPr>
            <a:spLocks noChangeArrowheads="1"/>
          </p:cNvSpPr>
          <p:nvPr/>
        </p:nvSpPr>
        <p:spPr bwMode="auto">
          <a:xfrm>
            <a:off x="6516688" y="53736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第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片</a:t>
            </a:r>
            <a:endParaRPr kumimoji="1" lang="zh-CN" altLang="en-US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41" name="AutoShape 69"/>
          <p:cNvSpPr>
            <a:spLocks noChangeArrowheads="1"/>
          </p:cNvSpPr>
          <p:nvPr/>
        </p:nvSpPr>
        <p:spPr bwMode="auto">
          <a:xfrm>
            <a:off x="7162800" y="39624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2" name="AutoShape 70"/>
          <p:cNvSpPr>
            <a:spLocks noChangeArrowheads="1"/>
          </p:cNvSpPr>
          <p:nvPr/>
        </p:nvSpPr>
        <p:spPr bwMode="auto">
          <a:xfrm>
            <a:off x="7027863" y="409892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3" name="AutoShape 71"/>
          <p:cNvSpPr>
            <a:spLocks noChangeArrowheads="1"/>
          </p:cNvSpPr>
          <p:nvPr/>
        </p:nvSpPr>
        <p:spPr bwMode="auto">
          <a:xfrm>
            <a:off x="6878638" y="424815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4" name="AutoShape 72"/>
          <p:cNvSpPr>
            <a:spLocks noChangeArrowheads="1"/>
          </p:cNvSpPr>
          <p:nvPr/>
        </p:nvSpPr>
        <p:spPr bwMode="auto">
          <a:xfrm>
            <a:off x="6734175" y="438626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5" name="AutoShape 73"/>
          <p:cNvSpPr>
            <a:spLocks noChangeArrowheads="1"/>
          </p:cNvSpPr>
          <p:nvPr/>
        </p:nvSpPr>
        <p:spPr bwMode="auto">
          <a:xfrm>
            <a:off x="6592888" y="4548188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6" name="AutoShape 74"/>
          <p:cNvSpPr>
            <a:spLocks noChangeArrowheads="1"/>
          </p:cNvSpPr>
          <p:nvPr/>
        </p:nvSpPr>
        <p:spPr bwMode="auto">
          <a:xfrm>
            <a:off x="7156450" y="3508375"/>
            <a:ext cx="76835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7" name="AutoShape 75"/>
          <p:cNvSpPr>
            <a:spLocks noChangeArrowheads="1"/>
          </p:cNvSpPr>
          <p:nvPr/>
        </p:nvSpPr>
        <p:spPr bwMode="auto">
          <a:xfrm>
            <a:off x="7005638" y="3635375"/>
            <a:ext cx="766762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8" name="AutoShape 76"/>
          <p:cNvSpPr>
            <a:spLocks noChangeArrowheads="1"/>
          </p:cNvSpPr>
          <p:nvPr/>
        </p:nvSpPr>
        <p:spPr bwMode="auto">
          <a:xfrm>
            <a:off x="6872288" y="3779838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9" name="AutoShape 77"/>
          <p:cNvSpPr>
            <a:spLocks noChangeArrowheads="1"/>
          </p:cNvSpPr>
          <p:nvPr/>
        </p:nvSpPr>
        <p:spPr bwMode="auto">
          <a:xfrm>
            <a:off x="6729413" y="3908425"/>
            <a:ext cx="773112" cy="617538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0" name="AutoShape 78"/>
          <p:cNvSpPr>
            <a:spLocks noChangeArrowheads="1"/>
          </p:cNvSpPr>
          <p:nvPr/>
        </p:nvSpPr>
        <p:spPr bwMode="auto">
          <a:xfrm>
            <a:off x="6604000" y="4057650"/>
            <a:ext cx="773113" cy="606425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1" name="AutoShape 79"/>
          <p:cNvSpPr>
            <a:spLocks noChangeArrowheads="1"/>
          </p:cNvSpPr>
          <p:nvPr/>
        </p:nvSpPr>
        <p:spPr bwMode="auto">
          <a:xfrm>
            <a:off x="7789863" y="3970338"/>
            <a:ext cx="744537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2" name="AutoShape 80"/>
          <p:cNvSpPr>
            <a:spLocks noChangeArrowheads="1"/>
          </p:cNvSpPr>
          <p:nvPr/>
        </p:nvSpPr>
        <p:spPr bwMode="auto">
          <a:xfrm>
            <a:off x="7637463" y="410686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3" name="AutoShape 81"/>
          <p:cNvSpPr>
            <a:spLocks noChangeArrowheads="1"/>
          </p:cNvSpPr>
          <p:nvPr/>
        </p:nvSpPr>
        <p:spPr bwMode="auto">
          <a:xfrm>
            <a:off x="7493000" y="424021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4" name="AutoShape 82"/>
          <p:cNvSpPr>
            <a:spLocks noChangeArrowheads="1"/>
          </p:cNvSpPr>
          <p:nvPr/>
        </p:nvSpPr>
        <p:spPr bwMode="auto">
          <a:xfrm>
            <a:off x="7358063" y="43846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5" name="AutoShape 83"/>
          <p:cNvSpPr>
            <a:spLocks noChangeArrowheads="1"/>
          </p:cNvSpPr>
          <p:nvPr/>
        </p:nvSpPr>
        <p:spPr bwMode="auto">
          <a:xfrm>
            <a:off x="7223125" y="4533900"/>
            <a:ext cx="762000" cy="62865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6" name="AutoShape 84"/>
          <p:cNvSpPr>
            <a:spLocks noChangeArrowheads="1"/>
          </p:cNvSpPr>
          <p:nvPr/>
        </p:nvSpPr>
        <p:spPr bwMode="auto">
          <a:xfrm>
            <a:off x="7772400" y="351631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7" name="AutoShape 85"/>
          <p:cNvSpPr>
            <a:spLocks noChangeArrowheads="1"/>
          </p:cNvSpPr>
          <p:nvPr/>
        </p:nvSpPr>
        <p:spPr bwMode="auto">
          <a:xfrm>
            <a:off x="7627938" y="3652838"/>
            <a:ext cx="762000" cy="62865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8" name="AutoShape 86"/>
          <p:cNvSpPr>
            <a:spLocks noChangeArrowheads="1"/>
          </p:cNvSpPr>
          <p:nvPr/>
        </p:nvSpPr>
        <p:spPr bwMode="auto">
          <a:xfrm>
            <a:off x="7496175" y="3797300"/>
            <a:ext cx="762000" cy="595313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9" name="AutoShape 87"/>
          <p:cNvSpPr>
            <a:spLocks noChangeArrowheads="1"/>
          </p:cNvSpPr>
          <p:nvPr/>
        </p:nvSpPr>
        <p:spPr bwMode="auto">
          <a:xfrm>
            <a:off x="7367588" y="3929063"/>
            <a:ext cx="762000" cy="609600"/>
          </a:xfrm>
          <a:prstGeom prst="cube">
            <a:avLst>
              <a:gd name="adj" fmla="val 22685"/>
            </a:avLst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60" name="AutoShape 88"/>
          <p:cNvSpPr>
            <a:spLocks noChangeArrowheads="1"/>
          </p:cNvSpPr>
          <p:nvPr/>
        </p:nvSpPr>
        <p:spPr bwMode="auto">
          <a:xfrm>
            <a:off x="7362825" y="3924300"/>
            <a:ext cx="762000" cy="609600"/>
          </a:xfrm>
          <a:prstGeom prst="cube">
            <a:avLst>
              <a:gd name="adj" fmla="val 22685"/>
            </a:avLst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61" name="AutoShape 89"/>
          <p:cNvSpPr>
            <a:spLocks noChangeArrowheads="1"/>
          </p:cNvSpPr>
          <p:nvPr/>
        </p:nvSpPr>
        <p:spPr bwMode="auto">
          <a:xfrm>
            <a:off x="7345363" y="3932238"/>
            <a:ext cx="762000" cy="609600"/>
          </a:xfrm>
          <a:prstGeom prst="cube">
            <a:avLst>
              <a:gd name="adj" fmla="val 22685"/>
            </a:avLst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62" name="Rectangle 90"/>
          <p:cNvSpPr>
            <a:spLocks noChangeArrowheads="1"/>
          </p:cNvSpPr>
          <p:nvPr/>
        </p:nvSpPr>
        <p:spPr bwMode="auto">
          <a:xfrm>
            <a:off x="0" y="3810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LOC(2,1,3): 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63" name="Rectangle 91"/>
          <p:cNvSpPr>
            <a:spLocks noChangeArrowheads="1"/>
          </p:cNvSpPr>
          <p:nvPr/>
        </p:nvSpPr>
        <p:spPr bwMode="auto">
          <a:xfrm>
            <a:off x="0" y="4149725"/>
            <a:ext cx="543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</a:rPr>
              <a:t>LOC(0,0,0) + (2xb</a:t>
            </a:r>
            <a:r>
              <a:rPr kumimoji="1" lang="en-US" altLang="zh-CN" sz="2000" baseline="-25000">
                <a:latin typeface="Comic Sans MS" panose="030F0902030302020204" pitchFamily="66" charset="0"/>
              </a:rPr>
              <a:t>2</a:t>
            </a:r>
            <a:r>
              <a:rPr kumimoji="1" lang="en-US" altLang="zh-CN" sz="2000" b="1">
                <a:latin typeface="Comic Sans MS" panose="030F0902030302020204" pitchFamily="66" charset="0"/>
              </a:rPr>
              <a:t>xb</a:t>
            </a:r>
            <a:r>
              <a:rPr kumimoji="1" lang="en-US" altLang="zh-CN" sz="2000" baseline="-25000">
                <a:latin typeface="Comic Sans MS" panose="030F0902030302020204" pitchFamily="66" charset="0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</a:rPr>
              <a:t> + 1xb</a:t>
            </a:r>
            <a:r>
              <a:rPr kumimoji="1" lang="en-US" altLang="zh-CN" sz="2000" baseline="-25000">
                <a:latin typeface="Comic Sans MS" panose="030F0902030302020204" pitchFamily="66" charset="0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</a:rPr>
              <a:t> + 3)×M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8764" name="Rectangle 92"/>
          <p:cNvSpPr>
            <a:spLocks noChangeArrowheads="1"/>
          </p:cNvSpPr>
          <p:nvPr/>
        </p:nvSpPr>
        <p:spPr bwMode="auto">
          <a:xfrm>
            <a:off x="0" y="4508500"/>
            <a:ext cx="5364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∴ LOC(i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,i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,i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) = 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LOC(0,0,0) + (i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Comic Sans MS" panose="030F0902030302020204" pitchFamily="66" charset="0"/>
              </a:rPr>
              <a:t>xb</a:t>
            </a:r>
            <a:r>
              <a:rPr kumimoji="1" lang="en-US" altLang="zh-CN" sz="2000" baseline="-25000">
                <a:latin typeface="Comic Sans MS" panose="030F0902030302020204" pitchFamily="66" charset="0"/>
              </a:rPr>
              <a:t>2</a:t>
            </a:r>
            <a:r>
              <a:rPr kumimoji="1" lang="en-US" altLang="zh-CN" sz="2000" b="1">
                <a:latin typeface="Comic Sans MS" panose="030F0902030302020204" pitchFamily="66" charset="0"/>
              </a:rPr>
              <a:t>xb</a:t>
            </a:r>
            <a:r>
              <a:rPr kumimoji="1" lang="en-US" altLang="zh-CN" sz="2000" baseline="-25000">
                <a:latin typeface="Comic Sans MS" panose="030F0902030302020204" pitchFamily="66" charset="0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+ </a:t>
            </a:r>
            <a:r>
              <a:rPr kumimoji="1" lang="en-US" altLang="zh-CN" sz="2000" b="1">
                <a:latin typeface="Comic Sans MS" panose="030F0902030302020204" pitchFamily="66" charset="0"/>
              </a:rPr>
              <a:t>i</a:t>
            </a:r>
            <a:r>
              <a:rPr kumimoji="1" lang="en-US" altLang="zh-CN" sz="2000" baseline="-25000">
                <a:latin typeface="Comic Sans MS" panose="030F0902030302020204" pitchFamily="66" charset="0"/>
              </a:rPr>
              <a:t>2</a:t>
            </a:r>
            <a:r>
              <a:rPr kumimoji="1" lang="en-US" altLang="zh-CN" sz="2000" b="1">
                <a:latin typeface="Comic Sans MS" panose="030F0902030302020204" pitchFamily="66" charset="0"/>
              </a:rPr>
              <a:t>x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+ i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)×M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65" name="Rectangle 93"/>
          <p:cNvSpPr>
            <a:spLocks noChangeArrowheads="1"/>
          </p:cNvSpPr>
          <p:nvPr/>
        </p:nvSpPr>
        <p:spPr bwMode="auto">
          <a:xfrm>
            <a:off x="0" y="537368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对 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×…×b</a:t>
            </a:r>
            <a:r>
              <a:rPr kumimoji="1" lang="en-US" altLang="zh-CN" sz="2000" baseline="-25000"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 n</a:t>
            </a:r>
            <a:r>
              <a:rPr kumimoji="1" lang="zh-CN" altLang="en-US" sz="2000" b="1">
                <a:latin typeface="Comic Sans MS" panose="030F0902030302020204" pitchFamily="66" charset="0"/>
                <a:ea typeface="楷体_GB2312" pitchFamily="49" charset="-122"/>
              </a:rPr>
              <a:t>维数组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:</a:t>
            </a:r>
            <a:endParaRPr kumimoji="1" lang="en-US" altLang="zh-CN" sz="20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66" name="Rectangle 94"/>
          <p:cNvSpPr>
            <a:spLocks noChangeArrowheads="1"/>
          </p:cNvSpPr>
          <p:nvPr/>
        </p:nvSpPr>
        <p:spPr bwMode="auto">
          <a:xfrm>
            <a:off x="3276600" y="537368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LOC(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,i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,…,i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)</a:t>
            </a:r>
            <a:endParaRPr kumimoji="1" lang="en-US" altLang="zh-CN" sz="2000" baseline="-25000">
              <a:solidFill>
                <a:srgbClr val="FF0000"/>
              </a:solidFill>
              <a:latin typeface="Comic Sans MS" panose="030F0902030302020204" pitchFamily="66" charset="0"/>
              <a:ea typeface="楷体_GB2312" pitchFamily="49" charset="-122"/>
            </a:endParaRPr>
          </a:p>
        </p:txBody>
      </p:sp>
      <p:sp>
        <p:nvSpPr>
          <p:cNvPr id="668767" name="Rectangle 95"/>
          <p:cNvSpPr>
            <a:spLocks noChangeArrowheads="1"/>
          </p:cNvSpPr>
          <p:nvPr/>
        </p:nvSpPr>
        <p:spPr bwMode="auto">
          <a:xfrm>
            <a:off x="0" y="5805488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= LOC(0,0,…,0)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(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</a:rPr>
              <a:t>1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</a:rPr>
              <a:t>×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×…×b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</a:rPr>
              <a:t>2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</a:rPr>
              <a:t>×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4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×…×b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latin typeface="Comic Sans MS" panose="030F0902030302020204" pitchFamily="66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</a:rPr>
              <a:t>n-1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</a:rPr>
              <a:t>×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Comic Sans MS" panose="030F0902030302020204" pitchFamily="66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  <a:latin typeface="Comic Sans MS" panose="030F0902030302020204" pitchFamily="66" charset="0"/>
                <a:ea typeface="楷体_GB2312" pitchFamily="49" charset="-122"/>
              </a:rPr>
              <a:t>)×M</a:t>
            </a:r>
            <a:endParaRPr kumimoji="1" lang="en-US" altLang="zh-CN" sz="2000" b="1">
              <a:solidFill>
                <a:srgbClr val="FF0000"/>
              </a:solidFill>
              <a:latin typeface="Comic Sans MS" panose="030F09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"/>
                            </p:stCondLst>
                            <p:childTnLst>
                              <p:par>
                                <p:cTn id="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"/>
                            </p:stCondLst>
                            <p:childTnLst>
                              <p:par>
                                <p:cTn id="9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6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6" dur="500"/>
                                        <p:tgtEl>
                                          <p:spTgt spid="6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9" dur="500"/>
                                        <p:tgtEl>
                                          <p:spTgt spid="6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2" dur="500"/>
                                        <p:tgtEl>
                                          <p:spTgt spid="6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5" dur="500"/>
                                        <p:tgtEl>
                                          <p:spTgt spid="6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8" dur="500"/>
                                        <p:tgtEl>
                                          <p:spTgt spid="6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1" dur="500"/>
                                        <p:tgtEl>
                                          <p:spTgt spid="66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4" dur="500"/>
                                        <p:tgtEl>
                                          <p:spTgt spid="66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7" dur="500"/>
                                        <p:tgtEl>
                                          <p:spTgt spid="6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0" dur="500"/>
                                        <p:tgtEl>
                                          <p:spTgt spid="66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3" dur="500"/>
                                        <p:tgtEl>
                                          <p:spTgt spid="66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275"/>
                            </p:stCondLst>
                            <p:childTnLst>
                              <p:par>
                                <p:cTn id="27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1" dur="500"/>
                                        <p:tgtEl>
                                          <p:spTgt spid="66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775"/>
                            </p:stCondLst>
                            <p:childTnLst>
                              <p:par>
                                <p:cTn id="2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500"/>
                            </p:stCondLst>
                            <p:childTnLst>
                              <p:par>
                                <p:cTn id="3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40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5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5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0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85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9000"/>
                            </p:stCondLst>
                            <p:childTnLst>
                              <p:par>
                                <p:cTn id="345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8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4" grpId="0" autoUpdateAnimBg="0"/>
      <p:bldP spid="668675" grpId="0" animBg="1"/>
      <p:bldP spid="668676" grpId="0" animBg="1"/>
      <p:bldP spid="668677" grpId="0" animBg="1"/>
      <p:bldP spid="668678" grpId="0" autoUpdateAnimBg="0"/>
      <p:bldP spid="668679" grpId="0" autoUpdateAnimBg="0"/>
      <p:bldP spid="668680" grpId="0" animBg="1"/>
      <p:bldP spid="668681" grpId="0" animBg="1"/>
      <p:bldP spid="668682" grpId="0" animBg="1"/>
      <p:bldP spid="668707" grpId="0" animBg="1"/>
      <p:bldP spid="668708" grpId="0" autoUpdateAnimBg="0"/>
      <p:bldP spid="668709" grpId="0" animBg="1"/>
      <p:bldP spid="668710" grpId="0" autoUpdateAnimBg="0"/>
      <p:bldP spid="668711" grpId="0" bldLvl="0" animBg="1"/>
      <p:bldP spid="668712" grpId="0" bldLvl="0" animBg="1" autoUpdateAnimBg="0"/>
      <p:bldP spid="668713" grpId="0" animBg="1"/>
      <p:bldP spid="668714" grpId="0" animBg="1"/>
      <p:bldP spid="668715" grpId="0" animBg="1"/>
      <p:bldP spid="668716" grpId="0" autoUpdateAnimBg="0"/>
      <p:bldP spid="668717" grpId="0" animBg="1"/>
      <p:bldP spid="668718" grpId="0" autoUpdateAnimBg="0"/>
      <p:bldP spid="668719" grpId="0" animBg="1"/>
      <p:bldP spid="668720" grpId="0" autoUpdateAnimBg="0"/>
      <p:bldP spid="668721" grpId="0" animBg="1"/>
      <p:bldP spid="668722" grpId="0" autoUpdateAnimBg="0"/>
      <p:bldP spid="668723" grpId="0" animBg="1"/>
      <p:bldP spid="668724" grpId="0" autoUpdateAnimBg="0"/>
      <p:bldP spid="668725" grpId="0" animBg="1"/>
      <p:bldP spid="668726" grpId="0" autoUpdateAnimBg="0"/>
      <p:bldP spid="668727" grpId="0" animBg="1"/>
      <p:bldP spid="668728" grpId="0" autoUpdateAnimBg="0"/>
      <p:bldP spid="668729" grpId="0" animBg="1"/>
      <p:bldP spid="668730" grpId="0" autoUpdateAnimBg="0"/>
      <p:bldP spid="668731" grpId="0" animBg="1"/>
      <p:bldP spid="668732" grpId="0" autoUpdateAnimBg="0"/>
      <p:bldP spid="668733" grpId="0" animBg="1"/>
      <p:bldP spid="668734" grpId="0" autoUpdateAnimBg="0"/>
      <p:bldP spid="668735" grpId="0" animBg="1"/>
      <p:bldP spid="668736" grpId="0" bldLvl="0" animBg="1" autoUpdateAnimBg="0"/>
      <p:bldP spid="668737" grpId="0" bldLvl="0" animBg="1" autoUpdateAnimBg="0"/>
      <p:bldP spid="668738" grpId="0" autoUpdateAnimBg="0"/>
      <p:bldP spid="668739" grpId="0" animBg="1"/>
      <p:bldP spid="668740" grpId="0" autoUpdateAnimBg="0"/>
      <p:bldP spid="668741" grpId="0" animBg="1"/>
      <p:bldP spid="668742" grpId="0" animBg="1"/>
      <p:bldP spid="668743" grpId="0" animBg="1"/>
      <p:bldP spid="668744" grpId="0" animBg="1"/>
      <p:bldP spid="668745" grpId="0" animBg="1"/>
      <p:bldP spid="668746" grpId="0" animBg="1"/>
      <p:bldP spid="668747" grpId="0" animBg="1"/>
      <p:bldP spid="668748" grpId="0" animBg="1"/>
      <p:bldP spid="668749" grpId="0" animBg="1"/>
      <p:bldP spid="668750" grpId="0" animBg="1"/>
      <p:bldP spid="668751" grpId="0" animBg="1"/>
      <p:bldP spid="668752" grpId="0" animBg="1"/>
      <p:bldP spid="668753" grpId="0" animBg="1"/>
      <p:bldP spid="668754" grpId="0" animBg="1"/>
      <p:bldP spid="668755" grpId="0" animBg="1"/>
      <p:bldP spid="668756" grpId="0" animBg="1"/>
      <p:bldP spid="668757" grpId="0" animBg="1"/>
      <p:bldP spid="668758" grpId="0" animBg="1"/>
      <p:bldP spid="668759" grpId="0" animBg="1"/>
      <p:bldP spid="668760" grpId="0" animBg="1"/>
      <p:bldP spid="668761" grpId="0" animBg="1"/>
      <p:bldP spid="668762" grpId="0" autoUpdateAnimBg="0"/>
      <p:bldP spid="668763" grpId="0" autoUpdateAnimBg="0"/>
      <p:bldP spid="668764" grpId="0" autoUpdateAnimBg="0"/>
      <p:bldP spid="668765" grpId="0" autoUpdateAnimBg="0"/>
      <p:bldP spid="668766" grpId="0" autoUpdateAnimBg="0"/>
      <p:bldP spid="6687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F32E7E3-6AF9-4ECD-A8BA-F5E3EB095CA7}" type="datetime7">
              <a:rPr lang="zh-CN" altLang="en-US" smtClean="0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73A96A9-E58F-4062-A213-E250DC5D4D0F}" type="slidenum">
              <a:rPr lang="zh-CN" altLang="en-US" smtClean="0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71638"/>
            <a:ext cx="8032750" cy="43608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C++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对一维数组的支持不足：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数组的非法索引：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int a[9]; 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可以访问数组元素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a[-3]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a[9]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a[90]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-3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9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90</a:t>
            </a: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是非法的索引，程序产生无法预料的行为。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不能输出数组：</a:t>
            </a:r>
            <a:r>
              <a:rPr lang="en-US" altLang="zh-CN" sz="2025">
                <a:latin typeface="Comic Sans MS" panose="030F0902030302020204" pitchFamily="66" charset="0"/>
                <a:ea typeface="宋体" pitchFamily="2" charset="-122"/>
              </a:rPr>
              <a:t>cout&lt;&lt; a &lt;&lt; endl;</a:t>
            </a:r>
            <a:endParaRPr lang="en-US" altLang="zh-CN" sz="2025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Comic Sans MS" panose="030F0902030302020204" pitchFamily="66" charset="0"/>
                <a:ea typeface="宋体" pitchFamily="2" charset="-122"/>
              </a:rPr>
              <a:t>不能对一维数组进行诸如加法和减法等操作。</a:t>
            </a:r>
            <a:endParaRPr lang="zh-CN" altLang="en-US" sz="2025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定义类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Array1D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，该类的每个实例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都是一个一维数组，存储在数组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X.element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之中，第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个元素位于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X.element[i]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0≤i&lt;size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ED1484D-3A1E-462A-AA68-B2BEA1F48C96}" type="datetime7">
              <a:rPr lang="zh-CN" altLang="en-US" smtClean="0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E9552FA-28C3-4C48-BE22-655FD79E8506}" type="slidenum">
              <a:rPr lang="zh-CN" altLang="en-US" smtClean="0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4087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Array1D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public: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Array1D(int size = 0);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Array1D(const Array1D&lt;T&gt;&amp; v); // copy constructor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~Array1D()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{delete [] element;}</a:t>
            </a:r>
            <a:endParaRPr lang="en-US" altLang="zh-CN" sz="20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[]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(int i)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Size()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{return size;}</a:t>
            </a:r>
            <a:endParaRPr lang="en-US" altLang="zh-CN" sz="20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=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Array1D&lt;T&gt;&amp; v);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//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一元加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Array1D&lt;T&gt;&amp; v)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-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//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一元减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-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Array1D&lt;T&gt;&amp; v)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*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Array1D&lt;T&gt;&amp; v)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=(const T&amp; x);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Array1D&lt;T&gt;&amp; ReSize(int sz);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size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T *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element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// 1D array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}; //PROGRAM 4-1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128DE6D-234D-492F-882D-7CC38EE8C5D4}" type="datetime7">
              <a:rPr lang="zh-CN" altLang="en-US" smtClean="0"/>
            </a:fld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0E694B-F5BB-46D2-8634-1AFE8B4AB63B}" type="slidenum">
              <a:rPr lang="zh-CN" altLang="en-US" smtClean="0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#include &lt;iostream.h&gt;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#include "Array1D.h"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void main(void)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Array1D&lt;int&gt; X(5), Y, Z;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for (int i=0; i &lt; 5; i++)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X[i] = i;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"X[3] = " &lt;&lt; X[3]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"X is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Y = X;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"Y is " &lt;&lt; Y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X += 2;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"X incremented by 2 is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Z = (Y + X) * Y;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"(Y + X) * Y is " &lt;&lt; Z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"-(Y + X) * Y is " &lt;&lt; -Z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catch (...)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cerr &lt;&lt; "An exception has occurred" &lt;&lt; endl;}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4787900" y="1700213"/>
            <a:ext cx="647700" cy="433387"/>
          </a:xfrm>
          <a:prstGeom prst="wedgeRoundRectCallout">
            <a:avLst>
              <a:gd name="adj1" fmla="val -158579"/>
              <a:gd name="adj2" fmla="val 1478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3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6084888" y="2565400"/>
            <a:ext cx="2159000" cy="504825"/>
          </a:xfrm>
          <a:prstGeom prst="wedgeRoundRectCallout">
            <a:avLst>
              <a:gd name="adj1" fmla="val -106250"/>
              <a:gd name="adj2" fmla="val 654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0  1  2  3  4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6011863" y="3429000"/>
            <a:ext cx="2232025" cy="431800"/>
          </a:xfrm>
          <a:prstGeom prst="wedgeRoundRectCallout">
            <a:avLst>
              <a:gd name="adj1" fmla="val -76528"/>
              <a:gd name="adj2" fmla="val 1022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2  3  4  5  6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74823" name="AutoShape 7"/>
          <p:cNvSpPr>
            <a:spLocks noChangeArrowheads="1"/>
          </p:cNvSpPr>
          <p:nvPr/>
        </p:nvSpPr>
        <p:spPr bwMode="auto">
          <a:xfrm>
            <a:off x="6156325" y="4437063"/>
            <a:ext cx="2519363" cy="431800"/>
          </a:xfrm>
          <a:prstGeom prst="wedgeRoundRectCallout">
            <a:avLst>
              <a:gd name="adj1" fmla="val -71171"/>
              <a:gd name="adj2" fmla="val 31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0  4  12  24  40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0" grpId="0" animBg="1"/>
      <p:bldP spid="674820" grpId="1" animBg="1"/>
      <p:bldP spid="674821" grpId="0" animBg="1"/>
      <p:bldP spid="674822" grpId="0" animBg="1"/>
      <p:bldP spid="674823" grpId="0" animBg="1"/>
      <p:bldP spid="6748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2EA0F36-6F7B-4C92-8757-6502029E1E25}" type="datetime7">
              <a:rPr lang="zh-CN" altLang="en-US" smtClean="0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234132B-1F21-4973-B9E6-66FC7BE9D1B5}" type="slidenum">
              <a:rPr lang="zh-CN" altLang="en-US" smtClean="0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5888"/>
            <a:ext cx="8424862" cy="6669087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Array1D&lt;T&gt;::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Array1D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sz)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Constructor.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if (sz &lt; 0) throw BadInitializers();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size = sz;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element = new T[sz];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Array1D&lt;T&gt;::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Array1D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(const Array1D&lt;T&gt;&amp; v)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复制构造函数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size = v.size;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element = new T[size];  	// get space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for (int i = 0; i &lt; size; i++) // copy elements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element[i] = v.element[i];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//PROGRAM 4-2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4787900" y="2636838"/>
            <a:ext cx="3887788" cy="792162"/>
          </a:xfrm>
          <a:prstGeom prst="wedgeRoundRectCallout">
            <a:avLst>
              <a:gd name="adj1" fmla="val -69806"/>
              <a:gd name="adj2" fmla="val -520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 dirty="0">
                <a:latin typeface="Comic Sans MS" panose="030F0902030302020204" pitchFamily="66" charset="0"/>
              </a:rPr>
              <a:t>T</a:t>
            </a:r>
            <a:r>
              <a:rPr kumimoji="1" lang="zh-CN" altLang="en-US" sz="2000" b="1" dirty="0">
                <a:latin typeface="Comic Sans MS" panose="030F0902030302020204" pitchFamily="66" charset="0"/>
              </a:rPr>
              <a:t>为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C++</a:t>
            </a:r>
            <a:r>
              <a:rPr kumimoji="1" lang="zh-CN" altLang="en-US" sz="2000" b="1" dirty="0">
                <a:latin typeface="Comic Sans MS" panose="030F0902030302020204" pitchFamily="66" charset="0"/>
              </a:rPr>
              <a:t>内部数据类型：</a:t>
            </a:r>
            <a:r>
              <a:rPr lang="el-GR" altLang="zh-CN" sz="2000" dirty="0">
                <a:latin typeface="Comic Sans MS" panose="030F0902030302020204" pitchFamily="66" charset="0"/>
                <a:cs typeface="Times New Roman" panose="02020503050405090304" pitchFamily="18" charset="0"/>
              </a:rPr>
              <a:t> Θ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(1) </a:t>
            </a:r>
            <a:endParaRPr kumimoji="1" lang="en-US" altLang="zh-CN" sz="2000" b="1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 dirty="0">
                <a:latin typeface="Comic Sans MS" panose="030F0902030302020204" pitchFamily="66" charset="0"/>
              </a:rPr>
              <a:t>T</a:t>
            </a:r>
            <a:r>
              <a:rPr kumimoji="1" lang="zh-CN" altLang="en-US" sz="2000" b="1" dirty="0">
                <a:latin typeface="Comic Sans MS" panose="030F0902030302020204" pitchFamily="66" charset="0"/>
              </a:rPr>
              <a:t>为用户定义类型：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O(size)</a:t>
            </a:r>
            <a:endParaRPr kumimoji="1" lang="el-GR" altLang="zh-CN" sz="2000" b="1" dirty="0">
              <a:latin typeface="Comic Sans MS" panose="030F0902030302020204" pitchFamily="66" charset="0"/>
            </a:endParaRP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5867400" y="4149725"/>
            <a:ext cx="2160588" cy="719138"/>
          </a:xfrm>
          <a:prstGeom prst="wedgeRoundRectCallout">
            <a:avLst>
              <a:gd name="adj1" fmla="val -51102"/>
              <a:gd name="adj2" fmla="val 109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 dirty="0">
                <a:latin typeface="Comic Sans MS" panose="030F0902030302020204" pitchFamily="66" charset="0"/>
              </a:rPr>
              <a:t>Is O(size)</a:t>
            </a:r>
            <a:endParaRPr kumimoji="1" lang="en-US" altLang="zh-CN" sz="2000" b="1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 dirty="0">
                <a:solidFill>
                  <a:schemeClr val="hlink"/>
                </a:solidFill>
                <a:latin typeface="Comic Sans MS" panose="030F0902030302020204" pitchFamily="66" charset="0"/>
              </a:rPr>
              <a:t>Not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 </a:t>
            </a:r>
            <a:r>
              <a:rPr lang="el-GR" altLang="zh-CN" sz="20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(size) </a:t>
            </a:r>
            <a:endParaRPr kumimoji="1" lang="el-GR" altLang="zh-CN" sz="20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  <p:bldP spid="6768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A37BB5E-CC68-43C2-9370-67053FE7978C}" type="datetime7">
              <a:rPr lang="zh-CN" altLang="en-US" smtClean="0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7F77DC2-D0F6-4F5C-B545-3CAA8DDF1A6D}" type="slidenum">
              <a:rPr lang="zh-CN" altLang="en-US" smtClean="0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T&amp;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Array1D&lt;T&gt;::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operator[]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(int i)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返回指向第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个元素的引用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 &lt; 0 || i &gt;= size)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element[i];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 PROGRAM 4-3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Array1D&lt;T&gt;&amp; Array1D&lt;T&gt;::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operator=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Array1D&lt;T&gt;&amp; v)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重载赋值操作符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=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(this != &amp;v) {			// not self-assignment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size = v.size;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delete [] element; 		// free old space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element = new T[size]; 		// get right amount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for (int i = 0; i &lt; size; i++) 	// copy elements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element[i] = v.element[i];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 PROGRAM 4-4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78916" name="AutoShape 4"/>
          <p:cNvSpPr>
            <a:spLocks noChangeArrowheads="1"/>
          </p:cNvSpPr>
          <p:nvPr/>
        </p:nvSpPr>
        <p:spPr bwMode="auto">
          <a:xfrm>
            <a:off x="4103688" y="2060575"/>
            <a:ext cx="936625" cy="504825"/>
          </a:xfrm>
          <a:prstGeom prst="wedgeRoundRectCallout">
            <a:avLst>
              <a:gd name="adj1" fmla="val -142375"/>
              <a:gd name="adj2" fmla="val -1251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l-GR" altLang="zh-CN" sz="20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(1)</a:t>
            </a:r>
            <a:endParaRPr kumimoji="1" lang="el-GR" altLang="zh-CN" sz="2000" b="1" dirty="0">
              <a:latin typeface="Comic Sans MS" panose="030F0902030302020204" pitchFamily="66" charset="0"/>
            </a:endParaRPr>
          </a:p>
        </p:txBody>
      </p:sp>
      <p:sp>
        <p:nvSpPr>
          <p:cNvPr id="678917" name="AutoShape 5"/>
          <p:cNvSpPr>
            <a:spLocks noChangeArrowheads="1"/>
          </p:cNvSpPr>
          <p:nvPr/>
        </p:nvSpPr>
        <p:spPr bwMode="auto">
          <a:xfrm>
            <a:off x="5435600" y="5516563"/>
            <a:ext cx="2160588" cy="720725"/>
          </a:xfrm>
          <a:prstGeom prst="wedgeRoundRectCallout">
            <a:avLst>
              <a:gd name="adj1" fmla="val -90264"/>
              <a:gd name="adj2" fmla="val -45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 dirty="0">
                <a:latin typeface="Comic Sans MS" panose="030F0902030302020204" pitchFamily="66" charset="0"/>
              </a:rPr>
              <a:t>Is O(size)</a:t>
            </a:r>
            <a:endParaRPr kumimoji="1" lang="en-US" altLang="zh-CN" sz="2000" b="1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 dirty="0">
                <a:latin typeface="Comic Sans MS" panose="030F0902030302020204" pitchFamily="66" charset="0"/>
              </a:rPr>
              <a:t>Not </a:t>
            </a:r>
            <a:r>
              <a:rPr lang="el-GR" altLang="zh-CN" sz="2000" dirty="0">
                <a:latin typeface="Comic Sans MS" panose="030F0902030302020204" pitchFamily="66" charset="0"/>
                <a:cs typeface="Times New Roman" panose="02020503050405090304" pitchFamily="18" charset="0"/>
              </a:rPr>
              <a:t>Θ</a:t>
            </a:r>
            <a:r>
              <a:rPr kumimoji="1" lang="en-US" altLang="zh-CN" sz="2000" b="1" dirty="0">
                <a:latin typeface="Comic Sans MS" panose="030F0902030302020204" pitchFamily="66" charset="0"/>
              </a:rPr>
              <a:t>(size) </a:t>
            </a:r>
            <a:endParaRPr kumimoji="1" lang="el-GR" altLang="zh-CN" sz="20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 animBg="1"/>
      <p:bldP spid="6789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E80FE7A-795F-4D70-B97D-AA81FF00DF34}" type="datetime7">
              <a:rPr lang="zh-CN" altLang="en-US" smtClean="0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9ADAF46-8563-4595-8AE0-5C1FC31FCF06}" type="slidenum">
              <a:rPr lang="zh-CN" altLang="en-US" smtClean="0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Array1D&lt;T&gt;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Array1D&lt;T&gt;::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Array1D&lt;T&gt;&amp; v)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Return w = (*this) + v.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(size != v.size) throw SizeMismatch();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Array1D&lt;T&gt; w(size); 	// create result array w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for (int i = 0; i &lt; size; i++)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w.element[i] = element[i] + v.element[i];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w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 PROGRAM 4-5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Array1D&lt;T&gt;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Array1D&lt;T&gt;::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operator-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Array1D&lt;T&gt;&amp; v)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Return w = (*this) - v.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(size != v.size) throw SizeMismatch();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Array1D&lt;T&gt; w(size); 	// create result array w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for (int i = 0; i &lt; size; i++)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w.element[i] = element[i] - v.element[i];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w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 PROGRAM 4-5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5817385-FF91-4400-A608-D86AEFFBD6AA}" type="datetime7">
              <a:rPr lang="zh-CN" altLang="en-US" smtClean="0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EC4848B-A3D0-4F87-956A-116CA5EDBCC1}" type="slidenum">
              <a:rPr lang="zh-CN" altLang="en-US" smtClean="0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4.1.4 The Class Array 1D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Array1D&lt;T&gt;&amp; Array1D&lt;T&gt;::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operator+=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(const T&amp; x)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{// Add x to each element of (*this).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for (int i = 0; i &lt; size; i++)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 element[i] += x;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ostream&amp; 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operator&lt;&lt;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(ostream&amp; out, const Array1D&lt;T&gt;&amp; x)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{// Put the elements of x into the stream out.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for (int i = 0; i &lt; x.size; i++)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out &lt;&lt; x.element[i] &lt;&lt; "  ";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return out;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Array1D&lt;T&gt;&amp; Array1D&lt;T&gt;::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ReSize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(int sz)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{// Change the size to sz.  Do not copy array.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if (sz &lt; 0) throw BadInitializers();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delete [] element;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size = sz;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element = new T [size];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 // PROGRAM 4-5</a:t>
            </a:r>
            <a:endParaRPr lang="zh-CN" altLang="en-US" sz="18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A2E320E-D1BD-4D8B-8387-B173EB9CF921}" type="datetime7">
              <a:rPr lang="zh-CN" altLang="en-US" smtClean="0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A856C23-8F9D-4B83-88B2-DDE962FA1ECE}" type="slidenum">
              <a:rPr lang="zh-CN" altLang="en-US" smtClean="0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4.1.5 The Class Array 2D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71638"/>
            <a:ext cx="8032750" cy="43608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同理，可定义一个类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Array2D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描述二维数组。</a:t>
            </a:r>
            <a:b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</a:b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二维数组可被视为一维数组的集合。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1197276-87EA-4C9B-ADAD-EF65FE47E127}" type="datetime7">
              <a:rPr lang="zh-CN" altLang="en-US" smtClean="0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B31403C-89FA-4239-B7D3-13C075D09B00}" type="slidenum">
              <a:rPr lang="zh-CN" altLang="en-US" smtClean="0"/>
            </a:fld>
            <a:endParaRPr lang="en-US" altLang="zh-CN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415338" cy="2233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4.2.1 Definitions and Operations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一个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的矩阵（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）是一个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行、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列的表，其中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是矩阵的维数。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itchFamily="2" charset="-122"/>
              </a:rPr>
              <a:t>4.2	 Matrices</a:t>
            </a:r>
            <a:endParaRPr lang="zh-CN" altLang="en-US" sz="4200">
              <a:ea typeface="宋体" pitchFamily="2" charset="-122"/>
            </a:endParaRPr>
          </a:p>
        </p:txBody>
      </p:sp>
      <p:sp>
        <p:nvSpPr>
          <p:cNvPr id="699396" name="AutoShape 4"/>
          <p:cNvSpPr/>
          <p:nvPr/>
        </p:nvSpPr>
        <p:spPr bwMode="auto">
          <a:xfrm>
            <a:off x="4356100" y="4725988"/>
            <a:ext cx="215900" cy="1584325"/>
          </a:xfrm>
          <a:prstGeom prst="leftBracket">
            <a:avLst>
              <a:gd name="adj" fmla="val 61152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9397" name="AutoShape 5"/>
          <p:cNvSpPr/>
          <p:nvPr/>
        </p:nvSpPr>
        <p:spPr bwMode="auto">
          <a:xfrm flipH="1">
            <a:off x="6948488" y="4725988"/>
            <a:ext cx="215900" cy="1655762"/>
          </a:xfrm>
          <a:prstGeom prst="leftBracket">
            <a:avLst>
              <a:gd name="adj" fmla="val 63909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4643438" y="4581525"/>
            <a:ext cx="24479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lain" startAt="7"/>
            </a:pPr>
            <a:r>
              <a:rPr kumimoji="1" lang="en-US" altLang="zh-CN" sz="2400" b="1">
                <a:latin typeface="Comic Sans MS" panose="030F0902030302020204" pitchFamily="66" charset="0"/>
              </a:rPr>
              <a:t> 2   0    0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Comic Sans MS" panose="030F0902030302020204" pitchFamily="66" charset="0"/>
              </a:rPr>
              <a:t>0   0   0    5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marL="457200" indent="-457200" eaLnBrk="0" hangingPunct="0">
              <a:buFontTx/>
              <a:buAutoNum type="arabicPlain" startAt="6"/>
            </a:pPr>
            <a:r>
              <a:rPr kumimoji="1" lang="en-US" altLang="zh-CN" sz="2400" b="1">
                <a:latin typeface="Comic Sans MS" panose="030F0902030302020204" pitchFamily="66" charset="0"/>
              </a:rPr>
              <a:t> 4   2    0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marL="457200" indent="-457200" eaLnBrk="0" hangingPunct="0">
              <a:buFontTx/>
              <a:buAutoNum type="arabicPlain" startAt="8"/>
            </a:pPr>
            <a:r>
              <a:rPr kumimoji="1" lang="en-US" altLang="zh-CN" sz="2400" b="1">
                <a:latin typeface="Comic Sans MS" panose="030F0902030302020204" pitchFamily="66" charset="0"/>
              </a:rPr>
              <a:t> 2   7    3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Comic Sans MS" panose="030F0902030302020204" pitchFamily="66" charset="0"/>
              </a:rPr>
              <a:t>1   4   9    6</a:t>
            </a:r>
            <a:endParaRPr kumimoji="1" lang="en-US" altLang="zh-CN" sz="2400" b="1" baseline="-25000">
              <a:latin typeface="Comic Sans MS" panose="030F0902030302020204" pitchFamily="66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572000" y="4149725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Comic Sans MS" panose="030F0902030302020204" pitchFamily="66" charset="0"/>
              </a:rPr>
              <a:t>列</a:t>
            </a:r>
            <a:r>
              <a:rPr kumimoji="1" lang="en-US" altLang="zh-CN" sz="2000" b="1">
                <a:latin typeface="Comic Sans MS" panose="030F0902030302020204" pitchFamily="66" charset="0"/>
              </a:rPr>
              <a:t>1  </a:t>
            </a:r>
            <a:r>
              <a:rPr kumimoji="1" lang="zh-CN" altLang="en-US" sz="2000" b="1">
                <a:latin typeface="Comic Sans MS" panose="030F0902030302020204" pitchFamily="66" charset="0"/>
              </a:rPr>
              <a:t>列</a:t>
            </a:r>
            <a:r>
              <a:rPr kumimoji="1" lang="en-US" altLang="zh-CN" sz="2000" b="1">
                <a:latin typeface="Comic Sans MS" panose="030F0902030302020204" pitchFamily="66" charset="0"/>
              </a:rPr>
              <a:t>2  </a:t>
            </a:r>
            <a:r>
              <a:rPr kumimoji="1" lang="zh-CN" altLang="en-US" sz="2000" b="1">
                <a:latin typeface="Comic Sans MS" panose="030F0902030302020204" pitchFamily="66" charset="0"/>
              </a:rPr>
              <a:t>列</a:t>
            </a:r>
            <a:r>
              <a:rPr kumimoji="1" lang="en-US" altLang="zh-CN" sz="2000" b="1">
                <a:latin typeface="Comic Sans MS" panose="030F0902030302020204" pitchFamily="66" charset="0"/>
              </a:rPr>
              <a:t>3  </a:t>
            </a:r>
            <a:r>
              <a:rPr kumimoji="1" lang="zh-CN" altLang="en-US" sz="2000" b="1">
                <a:latin typeface="Comic Sans MS" panose="030F0902030302020204" pitchFamily="66" charset="0"/>
              </a:rPr>
              <a:t>列</a:t>
            </a:r>
            <a:r>
              <a:rPr kumimoji="1" lang="en-US" altLang="zh-CN" sz="2000" b="1">
                <a:latin typeface="Comic Sans MS" panose="030F0902030302020204" pitchFamily="66" charset="0"/>
              </a:rPr>
              <a:t>4 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3419475" y="4724400"/>
            <a:ext cx="7207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Comic Sans MS" panose="030F0902030302020204" pitchFamily="66" charset="0"/>
              </a:rPr>
              <a:t>行</a:t>
            </a:r>
            <a:r>
              <a:rPr kumimoji="1" lang="en-US" altLang="zh-CN" sz="2000" b="1">
                <a:latin typeface="Comic Sans MS" panose="030F0902030302020204" pitchFamily="66" charset="0"/>
              </a:rPr>
              <a:t>1 </a:t>
            </a:r>
            <a:r>
              <a:rPr kumimoji="1" lang="zh-CN" altLang="en-US" sz="2000" b="1">
                <a:latin typeface="Comic Sans MS" panose="030F0902030302020204" pitchFamily="66" charset="0"/>
              </a:rPr>
              <a:t>行</a:t>
            </a:r>
            <a:r>
              <a:rPr kumimoji="1" lang="en-US" altLang="zh-CN" sz="2000" b="1">
                <a:latin typeface="Comic Sans MS" panose="030F0902030302020204" pitchFamily="66" charset="0"/>
              </a:rPr>
              <a:t>2   </a:t>
            </a:r>
            <a:r>
              <a:rPr kumimoji="1" lang="zh-CN" altLang="en-US" sz="2000" b="1">
                <a:latin typeface="Comic Sans MS" panose="030F0902030302020204" pitchFamily="66" charset="0"/>
              </a:rPr>
              <a:t>行</a:t>
            </a:r>
            <a:r>
              <a:rPr kumimoji="1" lang="en-US" altLang="zh-CN" sz="2000" b="1">
                <a:latin typeface="Comic Sans MS" panose="030F0902030302020204" pitchFamily="66" charset="0"/>
              </a:rPr>
              <a:t>3   </a:t>
            </a:r>
            <a:r>
              <a:rPr kumimoji="1" lang="zh-CN" altLang="en-US" sz="2000" b="1">
                <a:latin typeface="Comic Sans MS" panose="030F0902030302020204" pitchFamily="66" charset="0"/>
              </a:rPr>
              <a:t>行</a:t>
            </a:r>
            <a:r>
              <a:rPr kumimoji="1" lang="en-US" altLang="zh-CN" sz="2000" b="1">
                <a:latin typeface="Comic Sans MS" panose="030F0902030302020204" pitchFamily="66" charset="0"/>
              </a:rPr>
              <a:t>4</a:t>
            </a:r>
            <a:r>
              <a:rPr kumimoji="1" lang="zh-CN" altLang="en-US" sz="2000" b="1">
                <a:latin typeface="Comic Sans MS" panose="030F0902030302020204" pitchFamily="66" charset="0"/>
              </a:rPr>
              <a:t>行</a:t>
            </a:r>
            <a:r>
              <a:rPr kumimoji="1" lang="en-US" altLang="zh-CN" sz="2000" b="1">
                <a:latin typeface="Comic Sans MS" panose="030F0902030302020204" pitchFamily="66" charset="0"/>
              </a:rPr>
              <a:t>5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99401" name="Text Box 9"/>
          <p:cNvSpPr txBox="1">
            <a:spLocks noChangeArrowheads="1"/>
          </p:cNvSpPr>
          <p:nvPr/>
        </p:nvSpPr>
        <p:spPr bwMode="auto">
          <a:xfrm>
            <a:off x="1187450" y="5084763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Comic Sans MS" panose="030F0902030302020204" pitchFamily="66" charset="0"/>
              </a:rPr>
              <a:t>5X4</a:t>
            </a:r>
            <a:r>
              <a:rPr kumimoji="1" lang="zh-CN" altLang="en-US" sz="2800" b="1">
                <a:latin typeface="Comic Sans MS" panose="030F0902030302020204" pitchFamily="66" charset="0"/>
              </a:rPr>
              <a:t>的矩阵 </a:t>
            </a:r>
            <a:endParaRPr kumimoji="1" lang="zh-CN" altLang="en-US" sz="28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993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nimBg="1"/>
      <p:bldP spid="699397" grpId="0" animBg="1"/>
      <p:bldP spid="699398" grpId="0" autoUpdateAnimBg="0"/>
      <p:bldP spid="699399" grpId="0"/>
      <p:bldP spid="699400" grpId="0"/>
      <p:bldP spid="6994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8C19586-AD13-4E01-80EC-58BA7151134D}" type="datetime7">
              <a:rPr lang="zh-CN" altLang="en-US" smtClean="0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28FA018-1F9B-4609-89E0-938237905364}" type="slidenum">
              <a:rPr lang="zh-CN" altLang="en-US" smtClean="0"/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5313" y="1662113"/>
            <a:ext cx="8091487" cy="44688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多维数组的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行主描述形式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列主描述形式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，多维数组映射成一维数组。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矩阵描述成一个二维数组，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索引通常从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开始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,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通常使用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A(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用矩阵中的元素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具有特殊结构的矩阵：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对角矩阵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三对角矩阵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对称矩阵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  <a:sym typeface="Webdings" panose="05030102010509060703" pitchFamily="18" charset="2"/>
              </a:rPr>
              <a:t>Chapter4 Arrays and Matrices</a:t>
            </a:r>
            <a:endParaRPr lang="zh-CN" altLang="en-US" sz="3000">
              <a:ea typeface="宋体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6ECBEF2-884A-4CFD-9548-DB97DA710788}" type="datetime7">
              <a:rPr lang="zh-CN" altLang="en-US" smtClean="0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7AD319C-8E68-4C15-BAC0-B54C0E139C64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4.2.1 Definitions and Operations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31238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使用符号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M(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+mn-ea"/>
              </a:rPr>
              <a:t>i,j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)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来引用矩阵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M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中第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  <a:sym typeface="+mn-ea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行、第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j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列 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1≤i≤m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  <a:sym typeface="+mn-ea"/>
              </a:rPr>
              <a:t>1≤j≤n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的元素。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常见的操作：</a:t>
            </a:r>
            <a:r>
              <a:rPr lang="zh-CN" altLang="en-US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矩阵转置、矩阵加、矩阵乘。</a:t>
            </a:r>
            <a:endParaRPr lang="zh-CN" altLang="en-US" sz="28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一个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矩阵的转置矩阵是一个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n×m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的矩阵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en-US" altLang="zh-CN" sz="2800" baseline="30000"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，存在以下关系：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en-US" altLang="zh-CN" baseline="30000"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(i,j)=M(j,i)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1≤i≤n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1≤j≤m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仅当两个矩阵的维数相同时（即具有相同的行数和列数），可对两个矩阵求和。两个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相加所得到的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如下：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C(i,j)=A(i,j)+B(i,j)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1≤i≤n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1≤j≤m</a:t>
            </a:r>
            <a:endParaRPr lang="en-US" altLang="zh-CN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仅当一个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的列数与另一个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q×p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的行数相同时（即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n=q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），才可以执行矩阵乘法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A*B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。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A*B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所得到的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m×p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满足以下关系：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C(i,j) = </a:t>
            </a:r>
            <a:r>
              <a:rPr lang="el-GR" altLang="zh-CN" sz="2800">
                <a:latin typeface="Comic Sans MS" panose="030F0902030302020204" pitchFamily="66" charset="0"/>
              </a:rPr>
              <a:t>Σ</a:t>
            </a:r>
            <a:r>
              <a:rPr lang="en-US" altLang="zh-CN" sz="2800" baseline="-25000">
                <a:latin typeface="Comic Sans MS" panose="030F0902030302020204" pitchFamily="66" charset="0"/>
                <a:ea typeface="宋体" pitchFamily="2" charset="-122"/>
              </a:rPr>
              <a:t>k=1</a:t>
            </a:r>
            <a:r>
              <a:rPr lang="en-US" altLang="zh-CN" sz="2800" baseline="3000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A(i,</a:t>
            </a:r>
            <a:r>
              <a:rPr lang="en-US" altLang="zh-CN" sz="2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)*B(</a:t>
            </a:r>
            <a:r>
              <a:rPr lang="en-US" altLang="zh-CN" sz="2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,j)  1≤i≤m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1≤j≤p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E90F669-E900-4B78-81E8-288FADF7D615}" type="datetime7">
              <a:rPr lang="zh-CN" altLang="en-US" smtClean="0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BEC54E3-47C6-42AD-A0C9-906C9DCF4D6D}" type="slidenum">
              <a:rPr lang="zh-CN" altLang="en-US" smtClean="0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4.2.2 The Class Matrix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31238" cy="51847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用二维整数数组来描述元素为整数的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矩阵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int x[m][n]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；其中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M(</a:t>
            </a:r>
            <a:r>
              <a:rPr lang="en-US" altLang="zh-CN" sz="236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对应于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x[i-1][j-1]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使用数组的索引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[][]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来指定每个矩阵元素。减低代码的可读性，增加了出错的概率。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定义一个类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类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使用（）来指定每个元素，行列索引值都是从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开始。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采用一个一维数组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element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来存储</a:t>
            </a:r>
            <a:r>
              <a:rPr lang="en-US" altLang="zh-CN" sz="2360" dirty="0" err="1">
                <a:latin typeface="Comic Sans MS" panose="030F0902030302020204" pitchFamily="66" charset="0"/>
                <a:ea typeface="宋体" pitchFamily="2" charset="-122"/>
              </a:rPr>
              <a:t>rows×cols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矩阵中的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rows*cols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个元素。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03D3A8F-E954-4E91-BCD1-A61BCBB62453}" type="datetime7">
              <a:rPr lang="zh-CN" altLang="en-US" smtClean="0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07A4CB8-06B7-449B-8FC1-6C9336210643}" type="slidenum">
              <a:rPr lang="zh-CN" altLang="en-US" smtClean="0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4.2.2 The Class Matrix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551612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public: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(int r = 0, int c = 0);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Matrix&lt;T&gt;&amp; m); // copy constructor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~Matrix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{delete [] element;}</a:t>
            </a:r>
            <a:endParaRPr lang="en-US" altLang="zh-CN" sz="20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Rows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 {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return rows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Columns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 {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return cols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T&amp;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</a:t>
            </a:r>
            <a:r>
              <a:rPr lang="en-US" altLang="zh-CN" sz="200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()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(int i, int j)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=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Matrix&lt;T&gt;&amp; m);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	// unary +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Matrix&lt;T&gt;&amp; m)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-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	// unary minus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-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Matrix&lt;T&gt;&amp; m)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*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Matrix&lt;T&gt;&amp; m)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Matrix&lt;T&gt;&amp;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+=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T&amp; x);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int rows, cols;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// matrix dimensions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 *element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 // element array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};  //PROGRAM 4-12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3FE5206-31DB-4CF4-AB54-6DEB7B812EA0}" type="datetime7">
              <a:rPr lang="zh-CN" altLang="en-US" smtClean="0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165A962-35EC-4412-B1D1-E8ABDD4A9CCB}" type="slidenum">
              <a:rPr lang="zh-CN" altLang="en-US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4.2.2 The Class Matrix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551612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void main(void)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try {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Matrix&lt;int&gt; X(3,2), Y, Z;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int i, j;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for (i = 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; i &lt;= 3; i++)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   for (j = 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; j &lt;= 2; j++)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      X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= 2*i + j;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cout &lt;&lt;  X(3,1)  &lt;&lt; X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Y = X;	   cout &lt;&lt; Y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X += 2;	   cout &lt;&lt; X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Z = Y + X;   cout &lt;&lt; Z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cout &lt;&lt; -Z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Matrix&lt;int&gt; W(2,3);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for (i = 1; i &lt;= 2; i++)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   for (j = 1; j &lt;= 3; j++)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      W(i,j) = i + j;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cout &lt;&lt; W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Z = Y * W;   cout &lt;&lt; Z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catch (...) {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cerr &lt;&lt; "An exception has occurred" &lt;&lt; endl;}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 //PROGRAM 4-?</a:t>
            </a:r>
            <a:endParaRPr lang="zh-CN" altLang="en-US" sz="1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05540" name="AutoShape 4"/>
          <p:cNvSpPr>
            <a:spLocks noChangeArrowheads="1"/>
          </p:cNvSpPr>
          <p:nvPr/>
        </p:nvSpPr>
        <p:spPr bwMode="auto">
          <a:xfrm>
            <a:off x="4211638" y="1412875"/>
            <a:ext cx="576262" cy="431800"/>
          </a:xfrm>
          <a:prstGeom prst="wedgeRoundRectCallout">
            <a:avLst>
              <a:gd name="adj1" fmla="val -177824"/>
              <a:gd name="adj2" fmla="val 1742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7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705541" name="AutoShape 5"/>
          <p:cNvSpPr>
            <a:spLocks noChangeArrowheads="1"/>
          </p:cNvSpPr>
          <p:nvPr/>
        </p:nvSpPr>
        <p:spPr bwMode="auto">
          <a:xfrm>
            <a:off x="5097463" y="908050"/>
            <a:ext cx="914400" cy="1112838"/>
          </a:xfrm>
          <a:prstGeom prst="wedgeRoundRectCallout">
            <a:avLst>
              <a:gd name="adj1" fmla="val -70315"/>
              <a:gd name="adj2" fmla="val 1154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3 4 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5 6 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7 8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705542" name="AutoShape 6"/>
          <p:cNvSpPr>
            <a:spLocks noChangeArrowheads="1"/>
          </p:cNvSpPr>
          <p:nvPr/>
        </p:nvSpPr>
        <p:spPr bwMode="auto">
          <a:xfrm>
            <a:off x="6034088" y="2060575"/>
            <a:ext cx="914400" cy="1112838"/>
          </a:xfrm>
          <a:prstGeom prst="wedgeRoundRectCallout">
            <a:avLst>
              <a:gd name="adj1" fmla="val -185417"/>
              <a:gd name="adj2" fmla="val 398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5 6 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7 8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9 10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705543" name="AutoShape 7"/>
          <p:cNvSpPr>
            <a:spLocks noChangeArrowheads="1"/>
          </p:cNvSpPr>
          <p:nvPr/>
        </p:nvSpPr>
        <p:spPr bwMode="auto">
          <a:xfrm>
            <a:off x="4572000" y="3971925"/>
            <a:ext cx="1152525" cy="752475"/>
          </a:xfrm>
          <a:prstGeom prst="wedgeRoundRectCallout">
            <a:avLst>
              <a:gd name="adj1" fmla="val -161296"/>
              <a:gd name="adj2" fmla="val 816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2 3 4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3 4 5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705544" name="AutoShape 8"/>
          <p:cNvSpPr>
            <a:spLocks noChangeArrowheads="1"/>
          </p:cNvSpPr>
          <p:nvPr/>
        </p:nvSpPr>
        <p:spPr bwMode="auto">
          <a:xfrm>
            <a:off x="5867400" y="4149725"/>
            <a:ext cx="1441450" cy="1079500"/>
          </a:xfrm>
          <a:prstGeom prst="wedgeRoundRectCallout">
            <a:avLst>
              <a:gd name="adj1" fmla="val -123681"/>
              <a:gd name="adj2" fmla="val 53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18 25 32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28 39 50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38 53 68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animBg="1"/>
      <p:bldP spid="705541" grpId="0" animBg="1"/>
      <p:bldP spid="705542" grpId="0" animBg="1"/>
      <p:bldP spid="705543" grpId="0" animBg="1"/>
      <p:bldP spid="7055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E5D61D7-36D9-4ADA-9AF8-5E685E98C49F}" type="datetime7">
              <a:rPr lang="zh-CN" altLang="en-US" smtClean="0"/>
            </a:fld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15784F2-F5C6-4DAB-B0BB-2F81CB19646C}" type="slidenum">
              <a:rPr lang="zh-CN" altLang="en-US" smtClean="0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4.2.2 The Class Matrix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24862" cy="6551612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Matrix&lt;T&gt;::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(int r, int c)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Matrix constructor.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if (r &lt; 0 || c &lt; 0) throw BadInitializers();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if ( (!r || !c) &amp;&amp; (r || c) 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	throw BadInitializers();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// create the matrix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rows = r; cols = c;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element = new T [r * c];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Matrix&lt;T&gt;::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Matrix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(const Matrix&lt;T&gt;&amp; m)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Copy constructor.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rows = m.rows; cols = m.cols;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element = new T [rows * cols];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for (int i = 0; i &lt; rows * cols; i++)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element[i] = m.element[i]; // copy each element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 //PROGRAM 4-13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3CFE322-18C1-4695-B070-E7ADEA8F3316}" type="datetime7">
              <a:rPr lang="zh-CN" altLang="en-US" smtClean="0"/>
            </a:fld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4BAD773-671F-4341-8E37-CEF356936706}" type="slidenum">
              <a:rPr lang="zh-CN" altLang="en-US" smtClean="0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4.2.2 The Class Matrix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24862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T&amp; Matrix&lt;T&gt;::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operator()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(int i, int j)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Return a reference to element (i,j).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 &lt; 1 || i &gt; rows || j &lt; 1 || j &gt; cols)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element[(i - 1) * cols + j - 1];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4-14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Matrix&lt;T&gt; Matrix&lt;T&gt;::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operator+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Matrix&lt;T&gt;&amp; m)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Return w = (*this) + m.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(rows != m.rows || cols != m.cols)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throw SizeMismatch();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// create result matrix w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Matrix&lt;T&gt; w(rows, cols);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for (int i = 0; i &lt; rows * cols; i++)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w.element[i] = element[i] + m.element[i];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w;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 //PROGRAM 4-15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4210539-00C9-4BF2-A4CE-893A5178E920}" type="datetime7">
              <a:rPr lang="zh-CN" altLang="en-US" smtClean="0"/>
            </a:fld>
            <a:endParaRPr lang="en-US" altLang="zh-CN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8FE08AD-C41C-4970-B745-DAFD86D21045}" type="slidenum">
              <a:rPr lang="zh-CN" altLang="en-US" smtClean="0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4.2.2 The Class Matrix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569325" cy="666908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Matrix&lt;T&gt; Matrix&lt;T&gt;::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operator*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Matrix&lt;T&gt;&amp; m)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Matrix multiply.  Return w = (*this) * m.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(cols != m.rows) throw SizeMismatch();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Matrix&lt;T&gt; w(rows, m.cols);  // result matrix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为*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this,m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w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定义游标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, 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设起始位置为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(1,1)  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int ct = 0, cm = 0, cw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for (int i = 1; i &lt;= rows; i++)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 compute w(i,j)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for (int j = 1; j &lt;= m.cols; j++)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计算出结果的第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行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T sum =  element[ct] * m.element[cm];//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算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w(i,j)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的第一项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for (int k = 2; k &lt;= cols; k++) </a:t>
            </a:r>
            <a:r>
              <a:rPr lang="en-US" altLang="zh-CN" sz="2000">
                <a:solidFill>
                  <a:srgbClr val="008000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累加其余项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 </a:t>
            </a:r>
            <a:r>
              <a:rPr lang="en-US" altLang="zh-CN" sz="2000">
                <a:solidFill>
                  <a:srgbClr val="993300"/>
                </a:solidFill>
                <a:latin typeface="Comic Sans MS" panose="030F0902030302020204" pitchFamily="66" charset="0"/>
                <a:ea typeface="宋体" pitchFamily="2" charset="-122"/>
              </a:rPr>
              <a:t>ct++;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// next term in row i of *this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 </a:t>
            </a:r>
            <a:r>
              <a:rPr lang="en-US" altLang="zh-CN" sz="2000">
                <a:solidFill>
                  <a:schemeClr val="tx2"/>
                </a:solidFill>
                <a:latin typeface="Comic Sans MS" panose="030F0902030302020204" pitchFamily="66" charset="0"/>
                <a:ea typeface="宋体" pitchFamily="2" charset="-122"/>
              </a:rPr>
              <a:t>cm += m.cols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// next in column j of m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 sum += element[ct] * m.element[cm];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2000">
                <a:solidFill>
                  <a:srgbClr val="008000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solidFill>
                <a:srgbClr val="00800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w.element[cw++] = sum;  // save w(i,j)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2000">
                <a:solidFill>
                  <a:srgbClr val="993300"/>
                </a:solidFill>
                <a:latin typeface="Comic Sans MS" panose="030F0902030302020204" pitchFamily="66" charset="0"/>
                <a:ea typeface="宋体" pitchFamily="2" charset="-122"/>
              </a:rPr>
              <a:t>ct -= cols - 1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// reset to start of row and next column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2000">
                <a:solidFill>
                  <a:schemeClr val="tx2"/>
                </a:solidFill>
                <a:latin typeface="Comic Sans MS" panose="030F0902030302020204" pitchFamily="66" charset="0"/>
                <a:ea typeface="宋体" pitchFamily="2" charset="-122"/>
              </a:rPr>
              <a:t>cm = j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993300"/>
                </a:solidFill>
                <a:latin typeface="Comic Sans MS" panose="030F0902030302020204" pitchFamily="66" charset="0"/>
                <a:ea typeface="宋体" pitchFamily="2" charset="-122"/>
              </a:rPr>
              <a:t>ct += cols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// reset to start of next row and first column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tx2"/>
                </a:solidFill>
                <a:latin typeface="Comic Sans MS" panose="030F0902030302020204" pitchFamily="66" charset="0"/>
                <a:ea typeface="宋体" pitchFamily="2" charset="-122"/>
              </a:rPr>
              <a:t>cm = 0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w;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 //PROGRAM 4-16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814F5A4-AF45-4AC8-B56B-25F38CBC9F99}" type="datetime7">
              <a:rPr lang="zh-CN" altLang="en-US" smtClean="0"/>
            </a:fld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4414D36-C90D-40AD-BFD2-05C748FB35EE}" type="slidenum">
              <a:rPr lang="zh-CN" altLang="en-US" smtClean="0"/>
            </a:fld>
            <a:endParaRPr lang="en-US" altLang="zh-CN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4.3.1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定义和应用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方阵（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square matrix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）：具有相同行数和列数的矩阵。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对角矩阵（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diagonal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是一个对角矩阵</a:t>
            </a:r>
            <a:r>
              <a:rPr lang="zh-CN" altLang="en-US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i≠j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时有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M(i,j)=0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三对角矩阵（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tridiagonal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是一个三对角矩阵</a:t>
            </a:r>
            <a:r>
              <a:rPr lang="zh-CN" altLang="en-US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|i-j|&gt;1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时有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M(i,j)=0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下三角矩阵（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lower triangular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是一个下三角矩阵</a:t>
            </a:r>
            <a:r>
              <a:rPr lang="zh-CN" altLang="en-US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i&lt;j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时有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M(i,j)=0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上三角矩阵（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upper triangular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是一个上三角矩阵</a:t>
            </a:r>
            <a:r>
              <a:rPr lang="zh-CN" altLang="en-US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i&gt;j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时有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M(i,j)=0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对称矩阵（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symmetric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是一个对称矩阵</a:t>
            </a:r>
            <a:r>
              <a:rPr lang="zh-CN" altLang="en-US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对于所有的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j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有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M(i,j)=M(j,i)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	 Special Matrices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F60CE6F-21BB-4590-9792-6F3F15CC1649}" type="datetime7">
              <a:rPr lang="zh-CN" altLang="en-US" smtClean="0"/>
            </a:fld>
            <a:endParaRPr lang="en-US" altLang="zh-CN"/>
          </a:p>
        </p:txBody>
      </p:sp>
      <p:sp>
        <p:nvSpPr>
          <p:cNvPr id="3891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0F6F976-E8B3-4D78-9DB6-D0A7BF3D88CF}" type="slidenum">
              <a:rPr lang="zh-CN" altLang="en-US" smtClean="0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4.3.2 Diagonal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354638" cy="4530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用二维数组来描述一个元素类型为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的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n×n</a:t>
            </a:r>
            <a:r>
              <a:rPr lang="zh-CN" altLang="en-US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对角矩阵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D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：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 d[n][n]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；使用数组元素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d[i-1][j-1]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来表示矩阵元素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D(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，所需要的存储空间为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*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sizeof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(T)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一个对角矩阵最多包含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个非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元素，用一维数组来描述对角矩阵：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T d[n]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；使用数组元素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d[i-1]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来表示矩阵元素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D[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i,i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aphicFrame>
        <p:nvGraphicFramePr>
          <p:cNvPr id="714756" name="Group 4"/>
          <p:cNvGraphicFramePr>
            <a:graphicFrameLocks noGrp="1"/>
          </p:cNvGraphicFramePr>
          <p:nvPr>
            <p:ph sz="half" idx="2"/>
          </p:nvPr>
        </p:nvGraphicFramePr>
        <p:xfrm>
          <a:off x="6088063" y="2371725"/>
          <a:ext cx="2598737" cy="2874963"/>
        </p:xfrm>
        <a:graphic>
          <a:graphicData uri="http://schemas.openxmlformats.org/drawingml/2006/table">
            <a:tbl>
              <a:tblPr/>
              <a:tblGrid>
                <a:gridCol w="519112"/>
                <a:gridCol w="520700"/>
                <a:gridCol w="519113"/>
                <a:gridCol w="520700"/>
                <a:gridCol w="519112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D66334E-3013-4F4C-BDDD-0226F2DADAD4}" type="datetime7">
              <a:rPr lang="zh-CN" altLang="en-US" smtClean="0"/>
            </a:fld>
            <a:endParaRPr lang="en-US" altLang="zh-CN"/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8B02798-E19B-47DC-A917-20592265DF67}" type="slidenum">
              <a:rPr lang="zh-CN" altLang="en-US" smtClean="0"/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itchFamily="2" charset="-122"/>
              </a:rPr>
              <a:t>4.3.2 Diagonal Matrices</a:t>
            </a:r>
            <a:endParaRPr lang="zh-CN" altLang="en-US" sz="4200">
              <a:ea typeface="宋体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8913"/>
            <a:ext cx="8569325" cy="63785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class DiagonalMatrix {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DiagonalMatrix(int size = 10) {n = size; d = new T [n];}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~DiagonalMatrix() {delete [] d;} // destructor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DiagonalMatrix&lt;T&gt;&amp;  Store(const T&amp; x, int i, int j);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T Retrieve(int i, int j) const;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int n; // matrix dimension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T *d;  // 1D array for diagonal elements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DiagonalMatrix&lt;T&gt;&amp; DiagonalMatrix&lt;T&gt;::Store(const T&amp; x, int i, int j)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{// Store x as D(i,j).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if (i &lt; 1 || j &lt; 1 || i &gt; n || j &gt; n)   throw OutOfBounds();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if (i != j &amp;&amp; x != 0) throw MustBeZero();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if (i == j) </a:t>
            </a:r>
            <a:r>
              <a:rPr lang="en-US" altLang="zh-CN" sz="180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d[i-1]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= x;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 //Program 4-17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36718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template &lt;class T&gt;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T DiagonalMatrix&lt;T&gt;::Retrieve(int i, int j) const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{// Retrieve D(i,j).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   if (i &lt; 1 || j &lt; 1 || i &gt; n || j &gt; n)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       throw OutOfBounds();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   if (i == j) return </a:t>
            </a:r>
            <a:r>
              <a:rPr lang="en-US" altLang="zh-CN">
                <a:solidFill>
                  <a:srgbClr val="FF0000"/>
                </a:solidFill>
                <a:latin typeface="Comic Sans MS" panose="030F0902030302020204" pitchFamily="66" charset="0"/>
              </a:rPr>
              <a:t>d[i-1]</a:t>
            </a:r>
            <a:r>
              <a:rPr lang="en-US" altLang="zh-CN">
                <a:latin typeface="Comic Sans MS" panose="030F0902030302020204" pitchFamily="66" charset="0"/>
              </a:rPr>
              <a:t>;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   else return 0;</a:t>
            </a:r>
            <a:endParaRPr lang="en-US" altLang="zh-CN">
              <a:latin typeface="Comic Sans MS" panose="030F0902030302020204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902030302020204" pitchFamily="66" charset="0"/>
              </a:rPr>
              <a:t>}</a:t>
            </a: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39943" name="AutoShape 5"/>
          <p:cNvSpPr>
            <a:spLocks noChangeArrowheads="1"/>
          </p:cNvSpPr>
          <p:nvPr/>
        </p:nvSpPr>
        <p:spPr bwMode="auto">
          <a:xfrm>
            <a:off x="4140200" y="5949950"/>
            <a:ext cx="1079500" cy="503238"/>
          </a:xfrm>
          <a:prstGeom prst="wedgeRoundRectCallout">
            <a:avLst>
              <a:gd name="adj1" fmla="val -142648"/>
              <a:gd name="adj2" fmla="val -888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(1)</a:t>
            </a:r>
            <a:endParaRPr kumimoji="1" lang="el-GR" altLang="en-US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4D66E10-BB07-4DB0-AE35-36F7E8A979F2}" type="datetime7">
              <a:rPr lang="zh-CN" altLang="en-US" smtClean="0"/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B56DB47-7C42-4C20-A8D7-D4C916B804CE}" type="slidenum">
              <a:rPr lang="zh-CN" altLang="en-US" smtClean="0"/>
            </a:fld>
            <a:endParaRPr lang="en-US" altLang="zh-CN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050" y="1741488"/>
            <a:ext cx="8091488" cy="147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数组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(Array)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是数据结构中最基本的类型，是一种循序的结构，是存储同一类数据的数据结构。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4.1	Arrays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2555875" y="4941888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95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3132138" y="4941888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100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66" name="Rectangle 6"/>
          <p:cNvSpPr>
            <a:spLocks noChangeArrowheads="1"/>
          </p:cNvSpPr>
          <p:nvPr/>
        </p:nvSpPr>
        <p:spPr bwMode="auto">
          <a:xfrm>
            <a:off x="3708400" y="4941888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60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67" name="Rectangle 7"/>
          <p:cNvSpPr>
            <a:spLocks noChangeArrowheads="1"/>
          </p:cNvSpPr>
          <p:nvPr/>
        </p:nvSpPr>
        <p:spPr bwMode="auto">
          <a:xfrm>
            <a:off x="4284663" y="4941888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503050405090304" pitchFamily="18" charset="0"/>
              </a:rPr>
              <a:t>…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4860925" y="4941888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74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69" name="Rectangle 9"/>
          <p:cNvSpPr>
            <a:spLocks noChangeArrowheads="1"/>
          </p:cNvSpPr>
          <p:nvPr/>
        </p:nvSpPr>
        <p:spPr bwMode="auto">
          <a:xfrm>
            <a:off x="5437188" y="4941888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89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0" name="Rectangle 10"/>
          <p:cNvSpPr>
            <a:spLocks noChangeArrowheads="1"/>
          </p:cNvSpPr>
          <p:nvPr/>
        </p:nvSpPr>
        <p:spPr bwMode="auto">
          <a:xfrm>
            <a:off x="2628900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0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1" name="Rectangle 11"/>
          <p:cNvSpPr>
            <a:spLocks noChangeArrowheads="1"/>
          </p:cNvSpPr>
          <p:nvPr/>
        </p:nvSpPr>
        <p:spPr bwMode="auto">
          <a:xfrm>
            <a:off x="3205163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2" name="Rectangle 12"/>
          <p:cNvSpPr>
            <a:spLocks noChangeArrowheads="1"/>
          </p:cNvSpPr>
          <p:nvPr/>
        </p:nvSpPr>
        <p:spPr bwMode="auto">
          <a:xfrm>
            <a:off x="3781425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3" name="Rectangle 13"/>
          <p:cNvSpPr>
            <a:spLocks noChangeArrowheads="1"/>
          </p:cNvSpPr>
          <p:nvPr/>
        </p:nvSpPr>
        <p:spPr bwMode="auto">
          <a:xfrm>
            <a:off x="5508625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40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4932363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39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5" name="AutoShape 15"/>
          <p:cNvSpPr>
            <a:spLocks noChangeArrowheads="1"/>
          </p:cNvSpPr>
          <p:nvPr/>
        </p:nvSpPr>
        <p:spPr bwMode="auto">
          <a:xfrm>
            <a:off x="539750" y="4149725"/>
            <a:ext cx="1584325" cy="865188"/>
          </a:xfrm>
          <a:prstGeom prst="wedgeRoundRectCallout">
            <a:avLst>
              <a:gd name="adj1" fmla="val 67838"/>
              <a:gd name="adj2" fmla="val 76056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内容值：</a:t>
            </a:r>
            <a:endParaRPr kumimoji="1" lang="zh-CN" altLang="en-US" sz="2000" b="1">
              <a:latin typeface="Tahoma" panose="020B080403050404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高代成绩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4859338" y="4437063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88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7" name="Rectangle 17"/>
          <p:cNvSpPr>
            <a:spLocks noChangeArrowheads="1"/>
          </p:cNvSpPr>
          <p:nvPr/>
        </p:nvSpPr>
        <p:spPr bwMode="auto">
          <a:xfrm>
            <a:off x="5292725" y="5084763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78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8" name="Rectangle 18"/>
          <p:cNvSpPr>
            <a:spLocks noChangeArrowheads="1"/>
          </p:cNvSpPr>
          <p:nvPr/>
        </p:nvSpPr>
        <p:spPr bwMode="auto">
          <a:xfrm>
            <a:off x="5435600" y="4437063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90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55379" name="AutoShape 19"/>
          <p:cNvSpPr>
            <a:spLocks noChangeArrowheads="1"/>
          </p:cNvSpPr>
          <p:nvPr/>
        </p:nvSpPr>
        <p:spPr bwMode="auto">
          <a:xfrm>
            <a:off x="2700338" y="4005263"/>
            <a:ext cx="1584325" cy="360362"/>
          </a:xfrm>
          <a:prstGeom prst="wedgeRoundRectCallout">
            <a:avLst>
              <a:gd name="adj1" fmla="val 83269"/>
              <a:gd name="adj2" fmla="val 107269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英语成绩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55380" name="AutoShape 20"/>
          <p:cNvSpPr>
            <a:spLocks noChangeArrowheads="1"/>
          </p:cNvSpPr>
          <p:nvPr/>
        </p:nvSpPr>
        <p:spPr bwMode="auto">
          <a:xfrm>
            <a:off x="7019925" y="4292600"/>
            <a:ext cx="1584325" cy="720725"/>
          </a:xfrm>
          <a:prstGeom prst="wedgeRoundRectCallout">
            <a:avLst>
              <a:gd name="adj1" fmla="val -115130"/>
              <a:gd name="adj2" fmla="val 124889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第一学期</a:t>
            </a:r>
            <a:endParaRPr kumimoji="1" lang="zh-CN" altLang="en-US" sz="2000" b="1">
              <a:latin typeface="Tahoma" panose="020B080403050404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高代成绩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55381" name="AutoShape 21"/>
          <p:cNvSpPr>
            <a:spLocks noChangeArrowheads="1"/>
          </p:cNvSpPr>
          <p:nvPr/>
        </p:nvSpPr>
        <p:spPr bwMode="auto">
          <a:xfrm>
            <a:off x="539750" y="5229225"/>
            <a:ext cx="1584325" cy="865188"/>
          </a:xfrm>
          <a:prstGeom prst="wedgeRoundRectCallout">
            <a:avLst>
              <a:gd name="adj1" fmla="val 82366"/>
              <a:gd name="adj2" fmla="val 21194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索引值：</a:t>
            </a:r>
            <a:endParaRPr kumimoji="1" lang="zh-CN" altLang="en-US" sz="2000" b="1">
              <a:latin typeface="Tahoma" panose="020B08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学号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animBg="1"/>
      <p:bldP spid="655365" grpId="0" animBg="1"/>
      <p:bldP spid="655366" grpId="0" animBg="1"/>
      <p:bldP spid="655367" grpId="0" animBg="1"/>
      <p:bldP spid="655368" grpId="0" animBg="1"/>
      <p:bldP spid="655369" grpId="0" animBg="1"/>
      <p:bldP spid="655370" grpId="0"/>
      <p:bldP spid="655371" grpId="0"/>
      <p:bldP spid="655372" grpId="0"/>
      <p:bldP spid="655373" grpId="0"/>
      <p:bldP spid="655374" grpId="0"/>
      <p:bldP spid="655375" grpId="0" animBg="1"/>
      <p:bldP spid="655376" grpId="0" animBg="1"/>
      <p:bldP spid="655377" grpId="0" animBg="1"/>
      <p:bldP spid="655378" grpId="0" animBg="1"/>
      <p:bldP spid="655379" grpId="0" animBg="1"/>
      <p:bldP spid="655380" grpId="0" animBg="1"/>
      <p:bldP spid="6553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5968C63-0F81-4BB0-BEC6-4750ABE5781D}" type="datetime7">
              <a:rPr lang="zh-CN" altLang="en-US" smtClean="0"/>
            </a:fld>
            <a:endParaRPr lang="en-US" altLang="zh-CN"/>
          </a:p>
        </p:txBody>
      </p:sp>
      <p:sp>
        <p:nvSpPr>
          <p:cNvPr id="4096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D1E5EE7-381C-44FD-835C-7DC5DAA3E945}" type="slidenum">
              <a:rPr lang="zh-CN" altLang="en-US" smtClean="0"/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4.3.3 Tridiagonal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354638" cy="453072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在一个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n×n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三对角矩阵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中，非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元素排列在如下的三条对角线上：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1)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主对角线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: i=j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2)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 低对角线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: i=j+1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3)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高对角线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: i=j-1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三条对角线上的元素总数为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3n-2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，可以使用一个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3n-2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个大小的一维数组来描述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矩阵元素的映射：行、列和对角线。在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TridiagonalMatrix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中采用了对角线映射方式。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  <p:graphicFrame>
        <p:nvGraphicFramePr>
          <p:cNvPr id="716804" name="Group 4"/>
          <p:cNvGraphicFramePr>
            <a:graphicFrameLocks noGrp="1"/>
          </p:cNvGraphicFramePr>
          <p:nvPr>
            <p:ph sz="half" idx="2"/>
          </p:nvPr>
        </p:nvGraphicFramePr>
        <p:xfrm>
          <a:off x="6088063" y="2371725"/>
          <a:ext cx="2598737" cy="2874963"/>
        </p:xfrm>
        <a:graphic>
          <a:graphicData uri="http://schemas.openxmlformats.org/drawingml/2006/table">
            <a:tbl>
              <a:tblPr/>
              <a:tblGrid>
                <a:gridCol w="519112"/>
                <a:gridCol w="520700"/>
                <a:gridCol w="519113"/>
                <a:gridCol w="520700"/>
                <a:gridCol w="519112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926B624-1907-46A0-BB1C-EFE6474D2F53}" type="datetime7">
              <a:rPr lang="zh-CN" altLang="en-US" smtClean="0"/>
            </a:fld>
            <a:endParaRPr lang="en-US" altLang="zh-CN"/>
          </a:p>
        </p:txBody>
      </p:sp>
      <p:sp>
        <p:nvSpPr>
          <p:cNvPr id="4198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5FCB73C-DEB6-47B6-9505-A127A8779942}" type="slidenum">
              <a:rPr lang="zh-CN" altLang="en-US" smtClean="0"/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4.3.3 Tridiagonal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8569325" cy="51546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TridiagonalMatrix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TridiagonalMatrix(int size = 10)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{n = size; t = new T [3*n-2];}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~TridiagonalMatrix()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{delete [] t;}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TridiagonalMatrix&lt;T&gt;&amp;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Store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(const T&amp; x, int i, int j);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Retrieve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i, int j) const;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int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// matrix dimension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T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 // 1D array for tridiagonal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}; //Program 4-18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362278C-C877-41D3-A669-8050396BAB1F}" type="datetime7">
              <a:rPr lang="zh-CN" altLang="en-US" smtClean="0"/>
            </a:fld>
            <a:endParaRPr lang="en-US" altLang="zh-CN"/>
          </a:p>
        </p:txBody>
      </p:sp>
      <p:sp>
        <p:nvSpPr>
          <p:cNvPr id="4301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0261A5E-837C-41D9-849F-F6D94101D1AB}" type="slidenum">
              <a:rPr lang="zh-CN" altLang="en-US" smtClean="0"/>
            </a:fld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4.3.3 Tridiagonal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569325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TridiagonalMatrix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&lt;T&gt;&amp;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TridiagonalMatrix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      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Store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T&amp; x,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i,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j)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{// Store x as T(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if ( i &lt; 1 || j &lt; 1 || i &gt; n || j &gt; n)    throw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OutOfBounds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();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switch (i - j) {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case  1: t[i - 2] = x; break;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		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case  0: t[n + i - 2] = x; break; 	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	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case -1: t[2 * n + i - 2] = x; break;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	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default: if(x != 0)  throw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MustBeZero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();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template &lt;class T&gt;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T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TridiagonalMatrix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Retrieve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i,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j)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{// Retrieve T(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if ( i &lt; 1 || j &lt; 1 || i &gt; n || j &gt; n)    throw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OutOfBounds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();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switch (i - j) {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case  1:  return t[i - 2]; 			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case  0:  return t[n + i - 2]; 			 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case -1:  return t[2 * n + i - 2]; 		 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default:  return 0;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} //Program 4-18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6877050" y="5805488"/>
            <a:ext cx="1079500" cy="503237"/>
          </a:xfrm>
          <a:prstGeom prst="wedgeRoundRectCallout">
            <a:avLst>
              <a:gd name="adj1" fmla="val -142648"/>
              <a:gd name="adj2" fmla="val -888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 dirty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(1)</a:t>
            </a:r>
            <a:endParaRPr kumimoji="1" lang="el-GR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8853" name="Group 5"/>
          <p:cNvGraphicFramePr>
            <a:graphicFrameLocks noGrp="1"/>
          </p:cNvGraphicFramePr>
          <p:nvPr>
            <p:ph sz="half" idx="2"/>
          </p:nvPr>
        </p:nvGraphicFramePr>
        <p:xfrm>
          <a:off x="6372225" y="404813"/>
          <a:ext cx="2598738" cy="2874963"/>
        </p:xfrm>
        <a:graphic>
          <a:graphicData uri="http://schemas.openxmlformats.org/drawingml/2006/table">
            <a:tbl>
              <a:tblPr/>
              <a:tblGrid>
                <a:gridCol w="519113"/>
                <a:gridCol w="520700"/>
                <a:gridCol w="519112"/>
                <a:gridCol w="520700"/>
                <a:gridCol w="519113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0FB07-FBFB-4EBF-A6E0-46FAA1CC4652}" type="datetime7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C86C7-0D38-454A-BE79-71A53D3395B2}" type="slidenum">
              <a:rPr lang="zh-CN" altLang="en-US" smtClean="0"/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mic Sans MS" panose="030F0902030302020204" pitchFamily="66" charset="0"/>
              </a:rPr>
              <a:t>以下三个跳转条件分别依次对应三对角矩阵的</a:t>
            </a:r>
            <a:r>
              <a:rPr lang="en-US" altLang="zh-CN" sz="2800" dirty="0">
                <a:latin typeface="Comic Sans MS" panose="030F0902030302020204" pitchFamily="66" charset="0"/>
              </a:rPr>
              <a:t>______</a:t>
            </a:r>
            <a:r>
              <a:rPr lang="zh-CN" altLang="en-US" sz="2800" dirty="0">
                <a:latin typeface="Comic Sans MS" panose="030F0902030302020204" pitchFamily="66" charset="0"/>
              </a:rPr>
              <a:t>对角线。</a:t>
            </a:r>
            <a:endParaRPr lang="en-US" altLang="zh-CN" sz="2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</a:rPr>
              <a:t> </a:t>
            </a:r>
            <a:endParaRPr lang="en-US" altLang="zh-CN" sz="2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</a:rPr>
              <a:t>case  1: t[</a:t>
            </a:r>
            <a:r>
              <a:rPr lang="en-US" altLang="zh-CN" sz="2800" dirty="0" err="1">
                <a:latin typeface="Comic Sans MS" panose="030F0902030302020204" pitchFamily="66" charset="0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</a:rPr>
              <a:t> - 2] = x; break; 		</a:t>
            </a:r>
            <a:endParaRPr lang="en-US" altLang="zh-CN" sz="2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</a:rPr>
              <a:t>case  0: t[n + </a:t>
            </a:r>
            <a:r>
              <a:rPr lang="en-US" altLang="zh-CN" sz="2800" dirty="0" err="1">
                <a:latin typeface="Comic Sans MS" panose="030F0902030302020204" pitchFamily="66" charset="0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</a:rPr>
              <a:t> - 2] = x; break; 		</a:t>
            </a:r>
            <a:endParaRPr lang="en-US" altLang="zh-CN" sz="2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mic Sans MS" panose="030F0902030302020204" pitchFamily="66" charset="0"/>
              </a:rPr>
              <a:t>case -1: t[2 * n + </a:t>
            </a:r>
            <a:r>
              <a:rPr lang="en-US" altLang="zh-CN" sz="2800" dirty="0" err="1">
                <a:latin typeface="Comic Sans MS" panose="030F0902030302020204" pitchFamily="66" charset="0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</a:rPr>
              <a:t> - 2] = x; break; </a:t>
            </a:r>
            <a:endParaRPr lang="zh-CN" altLang="en-US" sz="2600" dirty="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主、低、高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主、高、低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低、主、高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高、主、低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9" name="组合 2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2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2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5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A11D7AA-D132-4692-9696-0119735B3E19}" type="datetime7">
              <a:rPr lang="zh-CN" altLang="en-US" smtClean="0"/>
            </a:fld>
            <a:endParaRPr lang="en-US" altLang="zh-CN"/>
          </a:p>
        </p:txBody>
      </p:sp>
      <p:sp>
        <p:nvSpPr>
          <p:cNvPr id="4403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19964E1-C710-4080-8C9F-B2E7E9AA3947}" type="slidenum">
              <a:rPr lang="zh-CN" altLang="en-US" smtClean="0"/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4.3.4 Triangular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1638"/>
            <a:ext cx="5837238" cy="44592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在一个下三角矩阵中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或一个上三角矩阵中，非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区域的元素总数均为：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	</a:t>
            </a:r>
            <a:r>
              <a:rPr lang="el-GR" altLang="zh-CN" sz="2400" dirty="0">
                <a:latin typeface="Comic Sans MS" panose="030F0902030302020204" pitchFamily="66" charset="0"/>
              </a:rPr>
              <a:t>Σ</a:t>
            </a:r>
            <a:r>
              <a:rPr lang="en-US" altLang="zh-CN" sz="2400" baseline="-25000" dirty="0">
                <a:latin typeface="Comic Sans MS" panose="030F0902030302020204" pitchFamily="66" charset="0"/>
                <a:ea typeface="宋体" pitchFamily="2" charset="-122"/>
              </a:rPr>
              <a:t>i=1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i=n(n+1)/2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可用一个大小为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n(n+1)/2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的一维数组来进行描述，行主或列映射方式。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一个下三角矩阵中的元素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。如果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i&lt;j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，则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)=0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；如果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i≥j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，则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位于非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区域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在按行映射方式中，在元素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之前共有</a:t>
            </a:r>
            <a:r>
              <a:rPr lang="el-GR" altLang="zh-CN" sz="2400" dirty="0">
                <a:latin typeface="Comic Sans MS" panose="030F0902030302020204" pitchFamily="66" charset="0"/>
              </a:rPr>
              <a:t>Σ</a:t>
            </a:r>
            <a:r>
              <a:rPr lang="en-US" altLang="zh-CN" sz="2400" baseline="-25000" dirty="0">
                <a:latin typeface="Comic Sans MS" panose="030F0902030302020204" pitchFamily="66" charset="0"/>
                <a:ea typeface="宋体" pitchFamily="2" charset="-122"/>
              </a:rPr>
              <a:t>k=1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itchFamily="2" charset="-122"/>
              </a:rPr>
              <a:t>i-1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 k+j-1=i(i-1)/2+j-1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个元素位于非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区域，这个表达式同时给出了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L(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 的位置。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aphicFrame>
        <p:nvGraphicFramePr>
          <p:cNvPr id="719952" name="Group 80"/>
          <p:cNvGraphicFramePr>
            <a:graphicFrameLocks noGrp="1"/>
          </p:cNvGraphicFramePr>
          <p:nvPr>
            <p:ph sz="quarter" idx="2"/>
          </p:nvPr>
        </p:nvGraphicFramePr>
        <p:xfrm>
          <a:off x="6443663" y="1052513"/>
          <a:ext cx="2187575" cy="2286000"/>
        </p:xfrm>
        <a:graphic>
          <a:graphicData uri="http://schemas.openxmlformats.org/drawingml/2006/table">
            <a:tbl>
              <a:tblPr/>
              <a:tblGrid>
                <a:gridCol w="436562"/>
                <a:gridCol w="438150"/>
                <a:gridCol w="438150"/>
                <a:gridCol w="438150"/>
                <a:gridCol w="436563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9955" name="Group 83"/>
          <p:cNvGraphicFramePr>
            <a:graphicFrameLocks noGrp="1"/>
          </p:cNvGraphicFramePr>
          <p:nvPr>
            <p:ph sz="quarter" idx="3"/>
          </p:nvPr>
        </p:nvGraphicFramePr>
        <p:xfrm>
          <a:off x="6372225" y="4005263"/>
          <a:ext cx="2293938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58787"/>
                <a:gridCol w="450850"/>
                <a:gridCol w="466725"/>
                <a:gridCol w="4587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4114" name="Text Box 84"/>
          <p:cNvSpPr txBox="1">
            <a:spLocks noChangeArrowheads="1"/>
          </p:cNvSpPr>
          <p:nvPr/>
        </p:nvSpPr>
        <p:spPr bwMode="auto">
          <a:xfrm>
            <a:off x="6732588" y="3500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下三角矩阵</a:t>
            </a:r>
            <a:endParaRPr lang="zh-CN" altLang="en-US"/>
          </a:p>
        </p:txBody>
      </p:sp>
      <p:sp>
        <p:nvSpPr>
          <p:cNvPr id="44115" name="Text Box 85"/>
          <p:cNvSpPr txBox="1">
            <a:spLocks noChangeArrowheads="1"/>
          </p:cNvSpPr>
          <p:nvPr/>
        </p:nvSpPr>
        <p:spPr bwMode="auto">
          <a:xfrm>
            <a:off x="6732588" y="630872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上三角矩阵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3A87911-CF07-481E-91DE-8678C43482F9}" type="datetime7">
              <a:rPr lang="zh-CN" altLang="en-US" smtClean="0"/>
            </a:fld>
            <a:endParaRPr lang="en-US" altLang="zh-CN"/>
          </a:p>
        </p:txBody>
      </p:sp>
      <p:sp>
        <p:nvSpPr>
          <p:cNvPr id="4505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49691A7-0FE9-435C-B125-B04FC26AE436}" type="slidenum">
              <a:rPr lang="zh-CN" altLang="en-US" smtClean="0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4.3.4 Triangular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56932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LowerMatrix&lt;T&gt;&amp; LowerMatrix&lt;T&gt;::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Store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(const T&amp; x, int i, int j)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Store x as L(i,j).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 i &lt; 1 || j &lt; 1 || i &gt;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|| j &gt;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// (i,j) in lower triangle if i &gt;= j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 &gt;= j) </a:t>
            </a: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t[i*(i-1)/2+j-1]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= x;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else if (x != 0) throw MustBeZero();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 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LowerMatrix&lt;T&gt;::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Retrieve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(int i, int j)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{// Retrieve L(i,j).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 i &lt; 1 || j &lt; 1 || i &gt; n || j &gt; n)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// (i,j) in lower triangle if i &gt;= j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 &gt;= j) return </a:t>
            </a:r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t[i*(i-1)/2+j-1]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else return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4-19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7C8A68B-BD1B-4C09-83C1-9AA4EBB12955}" type="datetime7">
              <a:rPr lang="zh-CN" altLang="en-US" smtClean="0"/>
            </a:fld>
            <a:endParaRPr lang="en-US" altLang="zh-CN"/>
          </a:p>
        </p:txBody>
      </p:sp>
      <p:sp>
        <p:nvSpPr>
          <p:cNvPr id="4608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E826E1A-966B-4084-9753-9F829698B10D}" type="slidenum">
              <a:rPr lang="zh-CN" altLang="en-US" smtClean="0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4.3.5 Symmetric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1638"/>
            <a:ext cx="8102600" cy="4459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4.3.5 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对称矩阵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一个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n×n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的对称矩阵可以用一个大小为</a:t>
            </a:r>
            <a:r>
              <a:rPr lang="en-US" altLang="zh-CN">
                <a:latin typeface="Comic Sans MS" panose="030F0902030302020204" pitchFamily="66" charset="0"/>
                <a:ea typeface="宋体" pitchFamily="2" charset="-122"/>
              </a:rPr>
              <a:t>n(n+1)/2</a:t>
            </a: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的一维数组来描述，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可参考三角矩阵的存储模式来存储矩阵的上三角或下三角。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Comic Sans MS" panose="030F0902030302020204" pitchFamily="66" charset="0"/>
                <a:ea typeface="宋体" pitchFamily="2" charset="-122"/>
              </a:rPr>
              <a:t>根据已存储的元素来推算出未存储的元素。</a:t>
            </a:r>
            <a:endParaRPr lang="zh-CN" altLang="en-US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91525" cy="4530725"/>
          </a:xfrm>
        </p:spPr>
        <p:txBody>
          <a:bodyPr/>
          <a:p>
            <a:r>
              <a:rPr lang="zh-CN" altLang="en-US"/>
              <a:t>设有一个12×12的对称矩阵M，将其上三角部分的元素m</a:t>
            </a:r>
            <a:r>
              <a:rPr lang="en-US" altLang="zh-CN"/>
              <a:t>(</a:t>
            </a:r>
            <a:r>
              <a:rPr lang="zh-CN" altLang="en-US"/>
              <a:t>i,j</a:t>
            </a:r>
            <a:r>
              <a:rPr lang="en-US" altLang="zh-CN"/>
              <a:t>)</a:t>
            </a:r>
            <a:r>
              <a:rPr lang="zh-CN" altLang="en-US"/>
              <a:t>(1≤i≤j≤12)按行优先存入一维数组N中，元素m</a:t>
            </a:r>
            <a:r>
              <a:rPr lang="en-US" altLang="zh-CN"/>
              <a:t>(</a:t>
            </a:r>
            <a:r>
              <a:rPr lang="zh-CN" altLang="en-US"/>
              <a:t>6,6</a:t>
            </a:r>
            <a:r>
              <a:rPr lang="en-US" altLang="zh-CN"/>
              <a:t>)</a:t>
            </a:r>
            <a:r>
              <a:rPr lang="zh-CN" altLang="en-US"/>
              <a:t>在N中的下标是______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A396155-B2B0-4CB9-93A4-A83E57A1EA4C}" type="datetime7">
              <a:rPr lang="zh-CN" altLang="en-US"/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B3E53BF-9F37-4EBC-9A03-17C38AC5870B}" type="slidenum">
              <a:rPr lang="zh-CN" altLang="en-US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63015" y="3077845"/>
            <a:ext cx="521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50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6CDCB75-42AF-4B6D-8D31-D9BB6A5DE929}" type="datetime7">
              <a:rPr lang="zh-CN" altLang="en-US" smtClean="0"/>
            </a:fld>
            <a:endParaRPr lang="en-US" altLang="zh-CN"/>
          </a:p>
        </p:txBody>
      </p:sp>
      <p:sp>
        <p:nvSpPr>
          <p:cNvPr id="4710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7874788-A084-4597-BA40-1F6440A693DA}" type="slidenum">
              <a:rPr lang="zh-CN" altLang="en-US" smtClean="0"/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4.4 Sparse Matrices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1638"/>
            <a:ext cx="8102600" cy="4459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如果一个</a:t>
            </a:r>
            <a:r>
              <a:rPr lang="en-US" altLang="zh-CN" sz="2400" dirty="0" err="1">
                <a:latin typeface="Comic Sans MS" panose="030F0902030302020204" pitchFamily="66" charset="0"/>
                <a:ea typeface="宋体" pitchFamily="2" charset="-122"/>
              </a:rPr>
              <a:t>m×n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矩阵中有“许多”元素为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，则称该矩阵为</a:t>
            </a:r>
            <a:r>
              <a:rPr lang="zh-CN" altLang="en-US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稀疏矩阵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（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sparse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）。否则称为</a:t>
            </a:r>
            <a:r>
              <a:rPr lang="zh-CN" altLang="en-US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稠密矩阵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（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dense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）。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稀疏矩阵和稠密矩阵之间并没有一个精确的界限，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规定稀疏矩阵的非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元素数目应小于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n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/3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，在有些情况下应小于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n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/5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：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25" dirty="0" err="1">
                <a:latin typeface="Comic Sans MS" panose="030F0902030302020204" pitchFamily="66" charset="0"/>
                <a:ea typeface="宋体" pitchFamily="2" charset="-122"/>
              </a:rPr>
              <a:t>稀疏矩阵：</a:t>
            </a:r>
            <a:r>
              <a:rPr lang="en-US" altLang="zh-CN" sz="2025" dirty="0" err="1">
                <a:latin typeface="Comic Sans MS" panose="030F0902030302020204" pitchFamily="66" charset="0"/>
                <a:ea typeface="宋体" pitchFamily="2" charset="-122"/>
              </a:rPr>
              <a:t>n×n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的对角矩阵、三对角矩阵，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O(n)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个非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元素和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O(n</a:t>
            </a:r>
            <a:r>
              <a:rPr lang="en-US" altLang="zh-CN" sz="2025" baseline="30000" dirty="0">
                <a:latin typeface="Comic Sans MS" panose="030F0902030302020204" pitchFamily="66" charset="0"/>
                <a:ea typeface="宋体" pitchFamily="2" charset="-122"/>
              </a:rPr>
              <a:t>2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个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元素；</a:t>
            </a: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  <a:cs typeface="+mn-ea"/>
              </a:rPr>
              <a:t>稠密矩阵：三角矩阵，至少有n(n-1)/2个0元素，最多有n(n+1)/2个非0元素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本节中主要考察具有不规则非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区域的稀疏矩阵。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25DBE3-9299-4C1F-AD58-0EA0DA026A2E}" type="datetime7">
              <a:rPr lang="zh-CN" altLang="en-US" smtClean="0"/>
            </a:fld>
            <a:endParaRPr lang="en-US" altLang="zh-CN"/>
          </a:p>
        </p:txBody>
      </p:sp>
      <p:sp>
        <p:nvSpPr>
          <p:cNvPr id="4813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BF2A45-76D1-4A22-80DB-077369A3BAB2}" type="slidenum">
              <a:rPr lang="zh-CN" altLang="en-US" smtClean="0"/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itchFamily="2" charset="-122"/>
              </a:rPr>
              <a:t>4.4.1 Motivation</a:t>
            </a:r>
            <a:endParaRPr lang="zh-CN" altLang="en-US" sz="4200">
              <a:ea typeface="宋体" pitchFamily="2" charset="-122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497888" cy="55165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例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4-5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某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+mn-ea"/>
              </a:rPr>
              <a:t>市场有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  <a:sym typeface="+mn-ea"/>
              </a:rPr>
              <a:t>10000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  <a:sym typeface="+mn-ea"/>
              </a:rPr>
              <a:t>种不同的商品，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1000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个顾客的购物数据，为一个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10000×1000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的矩阵；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如果每个顾客平均购买了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20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种不同商品，在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10000000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个矩阵元素中只有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20000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个元素为非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，且分布没有很明确的规律；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若还需统计费用，将浪费大量的存储空间。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1F203F5-BA36-4319-94CA-0DC28179C4E6}" type="datetime7">
              <a:rPr lang="zh-CN" altLang="en-US" smtClean="0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166576C-EE61-4830-9328-C65B124C14D5}" type="slidenum">
              <a:rPr lang="zh-CN" altLang="en-US" smtClean="0"/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5313" y="1662113"/>
            <a:ext cx="8091487" cy="4468812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ADT4-1 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数组的抽象数据类型描述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抽象数据类型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Array {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实例</a:t>
            </a:r>
            <a:endParaRPr lang="zh-CN" altLang="en-US" sz="28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形如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(index,value)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的数据对集合，其中任意两对数据的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index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值都各不相同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操作</a:t>
            </a:r>
            <a:endParaRPr lang="zh-CN" altLang="en-US" sz="28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Create()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：创建一个空的数组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Store( index, value)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：添加数据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(index, value)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，同时删除具有相同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index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值的数据对（如果存在）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Retrieve( index)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：返回索引值为</a:t>
            </a: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index</a:t>
            </a:r>
            <a:r>
              <a:rPr lang="zh-CN" altLang="en-US" sz="2300">
                <a:latin typeface="Comic Sans MS" panose="030F0902030302020204" pitchFamily="66" charset="0"/>
                <a:ea typeface="宋体" pitchFamily="2" charset="-122"/>
              </a:rPr>
              <a:t>的数据对</a:t>
            </a:r>
            <a:endParaRPr lang="zh-CN" altLang="en-US" sz="23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4.1.1  ADT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3B108D0-84CD-4FDE-B83F-14B7B54E5D63}" type="datetime7">
              <a:rPr lang="zh-CN" altLang="en-US" smtClean="0"/>
            </a:fld>
            <a:endParaRPr lang="en-US" altLang="zh-CN"/>
          </a:p>
        </p:txBody>
      </p:sp>
      <p:sp>
        <p:nvSpPr>
          <p:cNvPr id="4915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78F4000-ACAF-450B-8959-78A615738942}" type="slidenum">
              <a:rPr lang="zh-CN" altLang="en-US" smtClean="0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1026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针对稀疏矩阵，重建矩阵结构，以行为主映射到一维数组中。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记录每个非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元素的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row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、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col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value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（矩阵元素的值）。定义模板类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Term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：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Template &lt;classT&gt;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class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Term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	int row, col;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	T value;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	}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2F910A8-EF42-42F7-96B1-E1DB21CA6DDD}" type="datetime7">
              <a:rPr lang="zh-CN" altLang="en-US" smtClean="0"/>
            </a:fld>
            <a:endParaRPr lang="en-US" altLang="zh-CN"/>
          </a:p>
        </p:txBody>
      </p:sp>
      <p:sp>
        <p:nvSpPr>
          <p:cNvPr id="5017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F848596-0019-437F-8326-20C150E93F0D}" type="slidenum">
              <a:rPr lang="zh-CN" altLang="en-US" smtClean="0"/>
            </a:fld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1638"/>
            <a:ext cx="8102600" cy="98107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6X7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稀疏矩阵用三元组描述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2400935"/>
            <a:ext cx="7683500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A4E3240-FE56-4733-912D-CE69A23EB6B8}" type="datetime7">
              <a:rPr lang="zh-CN" altLang="en-US" smtClean="0"/>
            </a:fld>
            <a:endParaRPr lang="en-US" altLang="zh-CN"/>
          </a:p>
        </p:txBody>
      </p:sp>
      <p:sp>
        <p:nvSpPr>
          <p:cNvPr id="5222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8ED7375-EA20-4AC1-BFC3-03E246C7DD15}" type="slidenum">
              <a:rPr lang="zh-CN" altLang="en-US" smtClean="0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60350"/>
            <a:ext cx="856932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SparseMatrix</a:t>
            </a:r>
            <a:endParaRPr lang="en-US" altLang="zh-CN" sz="200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friend ostream&amp;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&lt;&lt;</a:t>
            </a:r>
            <a:endParaRPr lang="en-US" altLang="zh-CN" sz="200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(ostream&amp;, const SparseMatrix&lt;T&gt;&amp;);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friend istream&amp; operator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&gt;&gt;</a:t>
            </a:r>
            <a:endParaRPr lang="en-US" altLang="zh-CN" sz="200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(istream&amp;, SparseMatrix&lt;T&gt;&amp;);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SparseMatrix(int maxTerms = 10);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~SparseMatrix() {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delete [] a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void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Transpose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(SparseMatrix&lt;T&gt; &amp;b)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void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SparseMatrix&lt;T&gt; &amp;b,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   SparseMatrix&lt;T&gt; &amp;c) const;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void Append(const Term&lt;T&gt;&amp; t);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rgbClr val="993300"/>
                </a:solidFill>
                <a:latin typeface="Comic Sans MS" panose="030F0902030302020204" pitchFamily="66" charset="0"/>
                <a:ea typeface="宋体" pitchFamily="2" charset="-122"/>
              </a:rPr>
              <a:t>rows, cols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	// matrix dimensions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rgbClr val="993300"/>
                </a:solidFill>
                <a:latin typeface="Comic Sans MS" panose="030F0902030302020204" pitchFamily="66" charset="0"/>
                <a:ea typeface="宋体" pitchFamily="2" charset="-122"/>
              </a:rPr>
              <a:t>terms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	// current number of nonzero terms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Term&lt;T&gt; *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	// term array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MaxTerms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	// size of array a;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}; //Program 4-20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3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5358959-5BF3-421E-9957-E5520F651AC7}" type="datetime7">
              <a:rPr lang="zh-CN" altLang="en-US" smtClean="0"/>
            </a:fld>
            <a:endParaRPr lang="en-US" altLang="zh-CN"/>
          </a:p>
        </p:txBody>
      </p:sp>
      <p:sp>
        <p:nvSpPr>
          <p:cNvPr id="5325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3A4D4DB-BB6A-4714-859A-A1B407D1F2EF}" type="slidenum">
              <a:rPr lang="zh-CN" altLang="en-US" smtClean="0"/>
            </a:fld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33375"/>
            <a:ext cx="8497888" cy="62341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SparseMatrix&lt;T&gt;::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SparseMatrix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(int maxTerms)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Sparse matrix constructor.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if (maxTerms &lt; 1) throw BadInitializers();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MaxTerms = maxTerms;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a = new Term&lt;T&gt; [MaxTerms];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terms = rows = cols = 0;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//Program 4-21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void SparseMatrix&lt;T&gt;::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Append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(const Term&lt;T&gt;&amp; t)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{// Append a nonzero term t to *this.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if (terms &gt;= MaxTerms) throw NoMem();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a[terms] = 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terms++;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//Program 4-24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5C6E30C-3081-4637-BEE8-0E0D7EBC678B}" type="datetime7">
              <a:rPr lang="zh-CN" altLang="en-US" smtClean="0"/>
            </a:fld>
            <a:endParaRPr lang="en-US" altLang="zh-CN"/>
          </a:p>
        </p:txBody>
      </p:sp>
      <p:sp>
        <p:nvSpPr>
          <p:cNvPr id="5427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78E5490-B969-4E16-8BD8-305C3437C73F}" type="slidenum">
              <a:rPr lang="zh-CN" altLang="en-US" smtClean="0"/>
            </a:fld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33375"/>
            <a:ext cx="8497888" cy="63357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ostream&amp; 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operator&lt;&lt;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(ostream&amp; out, const SparseMatrix&lt;T&gt;&amp; x)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{// Put *this in output stream.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out &lt;&lt; "rows = " &lt;&lt; x.rows &lt;&lt; " columns = "&lt;&lt; x.cols 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out &lt;&lt; "nonzero terms = " &lt;&lt; x.terms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for (int i = 0; i &lt; x.terms; i++) // put terms, one per line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out &lt;&lt; "a(" &lt;&lt; x.a[i].row &lt;&lt; ',' &lt;&lt; x.a[i].col&lt;&lt; ") = " &lt;&lt; x.a[i].value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return out;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istream&amp; </a:t>
            </a:r>
            <a:r>
              <a:rPr lang="en-US" altLang="zh-CN" sz="18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operator&gt;&gt;</a:t>
            </a: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(istream&amp; in, SparseMatrix&lt;T&gt;&amp; x)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{// Input a sparse matrix.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cout &lt;&lt; "Enter number of rows, columns, and terms"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in &gt;&gt; x.rows &gt;&gt; x.cols &gt;&gt; x.terms;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if (x.terms &gt; x.MaxTerms) throw NoMem();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for (int i = 0; i &lt; x.terms; i++) {// input terms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cout &lt;&lt; "Enter row, column, and value of term " &lt;&lt; (i + 1) &lt;&lt; endl;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   in &gt;&gt; x.a[i].row &gt;&gt; x.a[i].col &gt;&gt; x.a[i].value;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   return in;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Comic Sans MS" panose="030F0902030302020204" pitchFamily="66" charset="0"/>
                <a:ea typeface="宋体" pitchFamily="2" charset="-122"/>
              </a:rPr>
              <a:t>} //Program 4-22</a:t>
            </a:r>
            <a:endParaRPr lang="en-US" altLang="zh-CN" sz="1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32164" name="AutoShape 4"/>
          <p:cNvSpPr>
            <a:spLocks noChangeArrowheads="1"/>
          </p:cNvSpPr>
          <p:nvPr/>
        </p:nvSpPr>
        <p:spPr bwMode="auto">
          <a:xfrm>
            <a:off x="3924300" y="2492375"/>
            <a:ext cx="1727200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l-GR" altLang="zh-CN" sz="2400" b="1" dirty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400" b="1" dirty="0">
                <a:latin typeface="Comic Sans MS" panose="030F0902030302020204" pitchFamily="66" charset="0"/>
                <a:ea typeface="楷体_GB2312" pitchFamily="49" charset="-122"/>
              </a:rPr>
              <a:t>(terms)</a:t>
            </a:r>
            <a:endParaRPr kumimoji="1" lang="en-US" altLang="zh-CN" sz="2400" b="1" dirty="0">
              <a:latin typeface="Comic Sans MS" panose="030F09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B0EDE4C-3D9D-49AA-80F2-31162203B62C}" type="datetime7">
              <a:rPr lang="zh-CN" altLang="en-US" smtClean="0"/>
            </a:fld>
            <a:endParaRPr lang="en-US" altLang="zh-CN"/>
          </a:p>
        </p:txBody>
      </p:sp>
      <p:sp>
        <p:nvSpPr>
          <p:cNvPr id="5529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FEB2E86-B348-423F-B60F-2078A7E1FA9D}" type="slidenum">
              <a:rPr lang="zh-CN" altLang="en-US" smtClean="0"/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33375"/>
            <a:ext cx="8497888" cy="63357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void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SparseMatrix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Transpose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SparseMatrix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&lt;T&gt; &amp;</a:t>
            </a:r>
            <a:r>
              <a:rPr lang="en-US" altLang="zh-CN" sz="1800" dirty="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{// 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将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*this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的转置结果送入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b.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if (terms &gt;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.MaxTerms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 throw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NoMem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();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检查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的空间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.cols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rows;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.rows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cols;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.terms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terms; // 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设置转置特征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*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ColSize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*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RowNext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	// 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初始化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ColSize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new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[cols + 1];	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存储*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this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每一列的非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元素数</a:t>
            </a:r>
            <a:endParaRPr lang="zh-CN" altLang="en-US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RowNext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new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[rows + 1];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for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i = 1; i &lt;= cols; i++)  // 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计算*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this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每一列的非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元素数；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initialize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ColSize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[i] = 0;  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for (i = 0; i &lt; terms; i++)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ColSize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[a[i].col]++;  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RowNext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[1] = 0; 		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给出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中每一行的起始点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for (i = 2; i &lt;= cols; i++)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RowNext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[i] =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RowNext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[i - 1] +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ColSize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[i - 1]; 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for (i = 0; i &lt; terms; i++) {		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执行转置操作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 j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RowNext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[a[i].col]++; 	//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position in b</a:t>
            </a:r>
            <a:endParaRPr lang="en-US" altLang="zh-CN" sz="1800" dirty="0">
              <a:solidFill>
                <a:schemeClr val="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.a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[j].row = a[i].col;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.a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[j].col = a[i].row;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.a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[j].value = a[i].value;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} //Program 4-23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33188" name="AutoShape 4"/>
          <p:cNvSpPr>
            <a:spLocks noChangeArrowheads="1"/>
          </p:cNvSpPr>
          <p:nvPr/>
        </p:nvSpPr>
        <p:spPr bwMode="auto">
          <a:xfrm>
            <a:off x="4572000" y="5373688"/>
            <a:ext cx="2592388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  <a:ea typeface="楷体_GB2312" pitchFamily="49" charset="-122"/>
              </a:rPr>
              <a:t>O(cols+terms)</a:t>
            </a:r>
            <a:endParaRPr kumimoji="1" lang="en-US" altLang="zh-CN" sz="24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DD7C0F5-C944-4FE2-A4D0-B3E50CFFB567}" type="datetime7">
              <a:rPr lang="zh-CN" altLang="en-US" smtClean="0"/>
            </a:fld>
            <a:endParaRPr lang="en-US" altLang="zh-CN"/>
          </a:p>
        </p:txBody>
      </p:sp>
      <p:sp>
        <p:nvSpPr>
          <p:cNvPr id="5632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85B64BB-0CBF-47E7-BBF6-B7C984F04DCA}" type="slidenum">
              <a:rPr lang="zh-CN" altLang="en-US" smtClean="0"/>
            </a:fld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4.4.2 Array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73025"/>
            <a:ext cx="8497888" cy="666908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void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SparseMatrix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&lt;T&gt;::</a:t>
            </a:r>
            <a:r>
              <a:rPr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SparseMatrix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&lt;T&gt; &amp;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b,SparseMatrix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&lt;T&gt; &amp;c)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const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{// Compute c = (*this) + b.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if (rows !=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b.rows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|| cols !=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b.cols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) throw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SizeMismatch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(); // verify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c.rows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rows;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c.cols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cols;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c.terms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0; //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设置结果矩阵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的特征</a:t>
            </a:r>
            <a:endParaRPr lang="zh-CN" altLang="en-US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0,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0;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while (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&lt; terms &amp;&amp;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&lt;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b.terms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在*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this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b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中遍历</a:t>
            </a:r>
            <a:endParaRPr lang="zh-CN" altLang="en-US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indt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a[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].row * cols + a[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].col;//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每一个元素的行主索引</a:t>
            </a:r>
            <a:endParaRPr lang="zh-CN" altLang="en-US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indb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b.a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].row * cols +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b.a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].col;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   if (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indt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&lt;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indb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en-US" altLang="zh-CN" sz="16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//b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的元素在后</a:t>
            </a:r>
            <a:endParaRPr lang="zh-CN" altLang="en-US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   	 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c.Append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(a[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]);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++; 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  </a:t>
            </a:r>
            <a:r>
              <a:rPr lang="en-US" altLang="zh-CN" sz="16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} 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else </a:t>
            </a:r>
            <a:r>
              <a:rPr lang="en-US" altLang="zh-CN" sz="16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{ </a:t>
            </a:r>
            <a:r>
              <a:rPr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if 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indt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==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indb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en-US" altLang="zh-CN" sz="1600" dirty="0">
                <a:solidFill>
                  <a:srgbClr val="008000"/>
                </a:solidFill>
                <a:latin typeface="Comic Sans MS" panose="030F0902030302020204" pitchFamily="66" charset="0"/>
                <a:ea typeface="宋体" pitchFamily="2" charset="-122"/>
              </a:rPr>
              <a:t>{	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位置相同</a:t>
            </a:r>
            <a:endParaRPr lang="zh-CN" altLang="en-US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     	    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if (a[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].value + 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b.a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].value) </a:t>
            </a:r>
            <a:r>
              <a:rPr lang="en-US" altLang="zh-CN" sz="1600" dirty="0">
                <a:solidFill>
                  <a:schemeClr val="accent1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仅当和不为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时才添加到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中</a:t>
            </a:r>
            <a:endParaRPr lang="zh-CN" altLang="en-US" sz="1600" dirty="0">
              <a:solidFill>
                <a:srgbClr val="6699FF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             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Term&lt;T&gt; t;</a:t>
            </a:r>
            <a:endParaRPr lang="en-US" altLang="zh-CN" sz="1600" dirty="0">
              <a:solidFill>
                <a:srgbClr val="6699FF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             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t.row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= a[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].row; 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t.col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= a[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].col;</a:t>
            </a:r>
            <a:endParaRPr lang="en-US" altLang="zh-CN" sz="1600" dirty="0">
              <a:solidFill>
                <a:srgbClr val="6699FF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             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t.value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= a[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].value + 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b.a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].value;</a:t>
            </a:r>
            <a:endParaRPr lang="en-US" altLang="zh-CN" sz="1600" dirty="0">
              <a:solidFill>
                <a:srgbClr val="6699FF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              </a:t>
            </a:r>
            <a:r>
              <a:rPr lang="en-US" altLang="zh-CN" sz="1600" dirty="0" err="1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c.Append</a:t>
            </a:r>
            <a:r>
              <a:rPr lang="en-US" altLang="zh-CN" sz="1600" dirty="0">
                <a:solidFill>
                  <a:srgbClr val="6699FF"/>
                </a:solidFill>
                <a:latin typeface="Comic Sans MS" panose="030F0902030302020204" pitchFamily="66" charset="0"/>
                <a:ea typeface="宋体" pitchFamily="2" charset="-122"/>
              </a:rPr>
              <a:t>(t); }</a:t>
            </a:r>
            <a:endParaRPr lang="en-US" altLang="zh-CN" sz="1600" dirty="0">
              <a:solidFill>
                <a:srgbClr val="6699FF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     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++;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++; // next terms of *this and b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       </a:t>
            </a:r>
            <a:r>
              <a:rPr lang="en-US" altLang="zh-CN" sz="1600" dirty="0">
                <a:solidFill>
                  <a:schemeClr val="accent1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else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1600" dirty="0">
                <a:solidFill>
                  <a:srgbClr val="008000"/>
                </a:solidFill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c.Append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b.a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]);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++; </a:t>
            </a:r>
            <a:r>
              <a:rPr lang="en-US" altLang="zh-CN" sz="1600" dirty="0">
                <a:solidFill>
                  <a:schemeClr val="accent1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6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600" dirty="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// end while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for (;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&lt; terms;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++)//</a:t>
            </a: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复制剩余元素</a:t>
            </a:r>
            <a:endParaRPr lang="zh-CN" altLang="en-US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c.Append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(a[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ct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]);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for (;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&lt;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b.terms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;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++)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c.Append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b.a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1600" dirty="0" err="1">
                <a:latin typeface="Comic Sans MS" panose="030F0902030302020204" pitchFamily="66" charset="0"/>
                <a:ea typeface="宋体" pitchFamily="2" charset="-122"/>
              </a:rPr>
              <a:t>cb</a:t>
            </a: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]);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itchFamily="2" charset="-122"/>
              </a:rPr>
              <a:t>} //Program 4-25</a:t>
            </a:r>
            <a:endParaRPr lang="en-US" altLang="zh-CN" sz="16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34212" name="AutoShape 4"/>
          <p:cNvSpPr>
            <a:spLocks noChangeArrowheads="1"/>
          </p:cNvSpPr>
          <p:nvPr/>
        </p:nvSpPr>
        <p:spPr bwMode="auto">
          <a:xfrm>
            <a:off x="5364163" y="4724400"/>
            <a:ext cx="2879725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  <a:ea typeface="楷体_GB2312" pitchFamily="49" charset="-122"/>
              </a:rPr>
              <a:t>O(terms+b.terms)</a:t>
            </a:r>
            <a:endParaRPr kumimoji="1" lang="en-US" altLang="zh-CN" sz="2400" b="1">
              <a:latin typeface="Comic Sans MS" panose="030F09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7D79136-7FEB-4558-9F9D-CCF67505B139}" type="datetime7">
              <a:rPr lang="zh-CN" altLang="en-US" smtClean="0"/>
            </a:fld>
            <a:endParaRPr lang="en-US" altLang="zh-CN"/>
          </a:p>
        </p:txBody>
      </p:sp>
      <p:sp>
        <p:nvSpPr>
          <p:cNvPr id="5734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4C5802F-0F20-4A6B-B26B-3586169CA007}" type="slidenum">
              <a:rPr lang="zh-CN" altLang="en-US" smtClean="0"/>
            </a:fld>
            <a:endParaRPr lang="en-US" altLang="zh-CN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4.4.3 Linked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1638"/>
            <a:ext cx="81026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用一维数组来描述稀疏矩阵的缺点：</a:t>
            </a:r>
            <a:endParaRPr lang="en-US" altLang="zh-CN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900" dirty="0">
                <a:latin typeface="Comic Sans MS" panose="030F0902030302020204" pitchFamily="66" charset="0"/>
                <a:ea typeface="宋体" pitchFamily="2" charset="-122"/>
              </a:rPr>
              <a:t>非</a:t>
            </a:r>
            <a:r>
              <a:rPr lang="en-US" altLang="zh-CN" sz="19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1900" dirty="0">
                <a:latin typeface="Comic Sans MS" panose="030F0902030302020204" pitchFamily="66" charset="0"/>
                <a:ea typeface="宋体" pitchFamily="2" charset="-122"/>
              </a:rPr>
              <a:t>元素个数未知。</a:t>
            </a:r>
            <a:endParaRPr lang="en-US" altLang="zh-CN" sz="19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900" dirty="0">
                <a:latin typeface="Comic Sans MS" panose="030F0902030302020204" pitchFamily="66" charset="0"/>
                <a:ea typeface="宋体" pitchFamily="2" charset="-122"/>
              </a:rPr>
              <a:t>输入矩阵后已知，但随着矩阵加法、减法和乘法操作的执行，非</a:t>
            </a:r>
            <a:r>
              <a:rPr lang="en-US" altLang="zh-CN" sz="190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1900" dirty="0">
                <a:latin typeface="Comic Sans MS" panose="030F0902030302020204" pitchFamily="66" charset="0"/>
                <a:ea typeface="宋体" pitchFamily="2" charset="-122"/>
              </a:rPr>
              <a:t>元素的数目会发生变化。</a:t>
            </a:r>
            <a:endParaRPr lang="zh-CN" altLang="en-US" sz="19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9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解决：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预估非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元素数目作为数组的初始大小。当结果矩阵非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元素的数目超出所估计的数目时将引发一个异常。</a:t>
            </a:r>
            <a:endParaRPr lang="en-US" altLang="zh-CN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重写代码，在非</a:t>
            </a:r>
            <a:r>
              <a:rPr lang="en-US" altLang="zh-CN" sz="2025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元素的数目超出所估计的数目时重新分配一个数组（多大？），元素复制和删除原数组，算法效率降低。</a:t>
            </a: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itchFamily="2" charset="-122"/>
              </a:rPr>
              <a:t>采用基于指针的描述。</a:t>
            </a:r>
            <a:endParaRPr lang="zh-CN" altLang="en-US" sz="2025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74066F2-5ED1-48DA-BEC0-F2816A9FCB62}" type="datetime7">
              <a:rPr lang="zh-CN" altLang="en-US" smtClean="0"/>
            </a:fld>
            <a:endParaRPr lang="en-US" altLang="zh-CN"/>
          </a:p>
        </p:txBody>
      </p:sp>
      <p:sp>
        <p:nvSpPr>
          <p:cNvPr id="5837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4D168A5-0DD6-41A4-B819-46539CF8DB38}" type="slidenum">
              <a:rPr lang="zh-CN" altLang="en-US" smtClean="0"/>
            </a:fld>
            <a:endParaRPr lang="en-US" altLang="zh-CN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4.4.3 Linked Representation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1638"/>
            <a:ext cx="8102600" cy="1489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链表描述：把每行的非</a:t>
            </a:r>
            <a:r>
              <a:rPr lang="en-US" altLang="zh-CN" sz="280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元素链接。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3205163" y="37163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36385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40703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3" name="Rectangle 7"/>
          <p:cNvSpPr>
            <a:spLocks noChangeArrowheads="1"/>
          </p:cNvSpPr>
          <p:nvPr/>
        </p:nvSpPr>
        <p:spPr bwMode="auto">
          <a:xfrm>
            <a:off x="4932363" y="37163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53657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57975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205163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6385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40703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9" name="Rectangle 13"/>
          <p:cNvSpPr>
            <a:spLocks noChangeArrowheads="1"/>
          </p:cNvSpPr>
          <p:nvPr/>
        </p:nvSpPr>
        <p:spPr bwMode="auto">
          <a:xfrm>
            <a:off x="4932363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0" name="Rectangle 14"/>
          <p:cNvSpPr>
            <a:spLocks noChangeArrowheads="1"/>
          </p:cNvSpPr>
          <p:nvPr/>
        </p:nvSpPr>
        <p:spPr bwMode="auto">
          <a:xfrm>
            <a:off x="53657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1" name="Rectangle 15"/>
          <p:cNvSpPr>
            <a:spLocks noChangeArrowheads="1"/>
          </p:cNvSpPr>
          <p:nvPr/>
        </p:nvSpPr>
        <p:spPr bwMode="auto">
          <a:xfrm>
            <a:off x="57975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72" name="Rectangle 16"/>
          <p:cNvSpPr>
            <a:spLocks noChangeArrowheads="1"/>
          </p:cNvSpPr>
          <p:nvPr/>
        </p:nvSpPr>
        <p:spPr bwMode="auto">
          <a:xfrm>
            <a:off x="66611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3" name="Rectangle 17"/>
          <p:cNvSpPr>
            <a:spLocks noChangeArrowheads="1"/>
          </p:cNvSpPr>
          <p:nvPr/>
        </p:nvSpPr>
        <p:spPr bwMode="auto">
          <a:xfrm>
            <a:off x="7094538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4" name="Rectangle 18"/>
          <p:cNvSpPr>
            <a:spLocks noChangeArrowheads="1"/>
          </p:cNvSpPr>
          <p:nvPr/>
        </p:nvSpPr>
        <p:spPr bwMode="auto">
          <a:xfrm>
            <a:off x="7526338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3205163" y="5013325"/>
            <a:ext cx="4333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6" name="Rectangle 20"/>
          <p:cNvSpPr>
            <a:spLocks noChangeArrowheads="1"/>
          </p:cNvSpPr>
          <p:nvPr/>
        </p:nvSpPr>
        <p:spPr bwMode="auto">
          <a:xfrm>
            <a:off x="36385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40703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78" name="Rectangle 22"/>
          <p:cNvSpPr>
            <a:spLocks noChangeArrowheads="1"/>
          </p:cNvSpPr>
          <p:nvPr/>
        </p:nvSpPr>
        <p:spPr bwMode="auto">
          <a:xfrm>
            <a:off x="4932363" y="5013325"/>
            <a:ext cx="4333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79" name="Rectangle 23"/>
          <p:cNvSpPr>
            <a:spLocks noChangeArrowheads="1"/>
          </p:cNvSpPr>
          <p:nvPr/>
        </p:nvSpPr>
        <p:spPr bwMode="auto">
          <a:xfrm>
            <a:off x="53657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0" name="Rectangle 24"/>
          <p:cNvSpPr>
            <a:spLocks noChangeArrowheads="1"/>
          </p:cNvSpPr>
          <p:nvPr/>
        </p:nvSpPr>
        <p:spPr bwMode="auto">
          <a:xfrm>
            <a:off x="57975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1" name="Rectangle 25"/>
          <p:cNvSpPr>
            <a:spLocks noChangeArrowheads="1"/>
          </p:cNvSpPr>
          <p:nvPr/>
        </p:nvSpPr>
        <p:spPr bwMode="auto">
          <a:xfrm>
            <a:off x="3205163" y="5732463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2" name="Rectangle 26"/>
          <p:cNvSpPr>
            <a:spLocks noChangeArrowheads="1"/>
          </p:cNvSpPr>
          <p:nvPr/>
        </p:nvSpPr>
        <p:spPr bwMode="auto">
          <a:xfrm>
            <a:off x="36385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3" name="Rectangle 27"/>
          <p:cNvSpPr>
            <a:spLocks noChangeArrowheads="1"/>
          </p:cNvSpPr>
          <p:nvPr/>
        </p:nvSpPr>
        <p:spPr bwMode="auto">
          <a:xfrm>
            <a:off x="40703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84" name="Rectangle 28"/>
          <p:cNvSpPr>
            <a:spLocks noChangeArrowheads="1"/>
          </p:cNvSpPr>
          <p:nvPr/>
        </p:nvSpPr>
        <p:spPr bwMode="auto">
          <a:xfrm>
            <a:off x="4932363" y="5732463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5" name="Rectangle 29"/>
          <p:cNvSpPr>
            <a:spLocks noChangeArrowheads="1"/>
          </p:cNvSpPr>
          <p:nvPr/>
        </p:nvSpPr>
        <p:spPr bwMode="auto">
          <a:xfrm>
            <a:off x="53657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6" name="Rectangle 30"/>
          <p:cNvSpPr>
            <a:spLocks noChangeArrowheads="1"/>
          </p:cNvSpPr>
          <p:nvPr/>
        </p:nvSpPr>
        <p:spPr bwMode="auto">
          <a:xfrm>
            <a:off x="57975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7" name="Rectangle 31"/>
          <p:cNvSpPr>
            <a:spLocks noChangeArrowheads="1"/>
          </p:cNvSpPr>
          <p:nvPr/>
        </p:nvSpPr>
        <p:spPr bwMode="auto">
          <a:xfrm>
            <a:off x="1333500" y="3716338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88" name="Rectangle 32"/>
          <p:cNvSpPr>
            <a:spLocks noChangeArrowheads="1"/>
          </p:cNvSpPr>
          <p:nvPr/>
        </p:nvSpPr>
        <p:spPr bwMode="auto">
          <a:xfrm>
            <a:off x="1766888" y="3716338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89" name="Rectangle 33"/>
          <p:cNvSpPr>
            <a:spLocks noChangeArrowheads="1"/>
          </p:cNvSpPr>
          <p:nvPr/>
        </p:nvSpPr>
        <p:spPr bwMode="auto">
          <a:xfrm>
            <a:off x="2198688" y="3716338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0" name="Rectangle 34"/>
          <p:cNvSpPr>
            <a:spLocks noChangeArrowheads="1"/>
          </p:cNvSpPr>
          <p:nvPr/>
        </p:nvSpPr>
        <p:spPr bwMode="auto">
          <a:xfrm>
            <a:off x="1331913" y="4364038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91" name="Rectangle 35"/>
          <p:cNvSpPr>
            <a:spLocks noChangeArrowheads="1"/>
          </p:cNvSpPr>
          <p:nvPr/>
        </p:nvSpPr>
        <p:spPr bwMode="auto">
          <a:xfrm>
            <a:off x="1765300" y="4364038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2" name="Rectangle 36"/>
          <p:cNvSpPr>
            <a:spLocks noChangeArrowheads="1"/>
          </p:cNvSpPr>
          <p:nvPr/>
        </p:nvSpPr>
        <p:spPr bwMode="auto">
          <a:xfrm>
            <a:off x="2197100" y="4364038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3" name="Rectangle 37"/>
          <p:cNvSpPr>
            <a:spLocks noChangeArrowheads="1"/>
          </p:cNvSpPr>
          <p:nvPr/>
        </p:nvSpPr>
        <p:spPr bwMode="auto">
          <a:xfrm>
            <a:off x="1331913" y="5013325"/>
            <a:ext cx="433387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94" name="Rectangle 38"/>
          <p:cNvSpPr>
            <a:spLocks noChangeArrowheads="1"/>
          </p:cNvSpPr>
          <p:nvPr/>
        </p:nvSpPr>
        <p:spPr bwMode="auto">
          <a:xfrm>
            <a:off x="1765300" y="5013325"/>
            <a:ext cx="433388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5" name="Rectangle 39"/>
          <p:cNvSpPr>
            <a:spLocks noChangeArrowheads="1"/>
          </p:cNvSpPr>
          <p:nvPr/>
        </p:nvSpPr>
        <p:spPr bwMode="auto">
          <a:xfrm>
            <a:off x="2197100" y="5013325"/>
            <a:ext cx="433388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6" name="Rectangle 40"/>
          <p:cNvSpPr>
            <a:spLocks noChangeArrowheads="1"/>
          </p:cNvSpPr>
          <p:nvPr/>
        </p:nvSpPr>
        <p:spPr bwMode="auto">
          <a:xfrm>
            <a:off x="1331913" y="5732463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97" name="Rectangle 41"/>
          <p:cNvSpPr>
            <a:spLocks noChangeArrowheads="1"/>
          </p:cNvSpPr>
          <p:nvPr/>
        </p:nvSpPr>
        <p:spPr bwMode="auto">
          <a:xfrm>
            <a:off x="1765300" y="5732463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36298" name="Rectangle 42"/>
          <p:cNvSpPr>
            <a:spLocks noChangeArrowheads="1"/>
          </p:cNvSpPr>
          <p:nvPr/>
        </p:nvSpPr>
        <p:spPr bwMode="auto">
          <a:xfrm>
            <a:off x="2197100" y="5732463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9" name="Line 43"/>
          <p:cNvSpPr>
            <a:spLocks noChangeShapeType="1"/>
          </p:cNvSpPr>
          <p:nvPr/>
        </p:nvSpPr>
        <p:spPr bwMode="auto">
          <a:xfrm>
            <a:off x="4286250" y="39322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0" name="Line 44"/>
          <p:cNvSpPr>
            <a:spLocks noChangeShapeType="1"/>
          </p:cNvSpPr>
          <p:nvPr/>
        </p:nvSpPr>
        <p:spPr bwMode="auto">
          <a:xfrm>
            <a:off x="4286250" y="45799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1" name="Line 45"/>
          <p:cNvSpPr>
            <a:spLocks noChangeShapeType="1"/>
          </p:cNvSpPr>
          <p:nvPr/>
        </p:nvSpPr>
        <p:spPr bwMode="auto">
          <a:xfrm>
            <a:off x="6013450" y="45799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2" name="Line 46"/>
          <p:cNvSpPr>
            <a:spLocks noChangeShapeType="1"/>
          </p:cNvSpPr>
          <p:nvPr/>
        </p:nvSpPr>
        <p:spPr bwMode="auto">
          <a:xfrm>
            <a:off x="4286250" y="52292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3" name="Line 47"/>
          <p:cNvSpPr>
            <a:spLocks noChangeShapeType="1"/>
          </p:cNvSpPr>
          <p:nvPr/>
        </p:nvSpPr>
        <p:spPr bwMode="auto">
          <a:xfrm>
            <a:off x="4286250" y="5948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4" name="Line 48"/>
          <p:cNvSpPr>
            <a:spLocks noChangeShapeType="1"/>
          </p:cNvSpPr>
          <p:nvPr/>
        </p:nvSpPr>
        <p:spPr bwMode="auto">
          <a:xfrm>
            <a:off x="2413000" y="39322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5" name="Line 49"/>
          <p:cNvSpPr>
            <a:spLocks noChangeShapeType="1"/>
          </p:cNvSpPr>
          <p:nvPr/>
        </p:nvSpPr>
        <p:spPr bwMode="auto">
          <a:xfrm>
            <a:off x="2413000" y="45799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6" name="Line 50"/>
          <p:cNvSpPr>
            <a:spLocks noChangeShapeType="1"/>
          </p:cNvSpPr>
          <p:nvPr/>
        </p:nvSpPr>
        <p:spPr bwMode="auto">
          <a:xfrm>
            <a:off x="2413000" y="52292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7" name="Line 51"/>
          <p:cNvSpPr>
            <a:spLocks noChangeShapeType="1"/>
          </p:cNvSpPr>
          <p:nvPr/>
        </p:nvSpPr>
        <p:spPr bwMode="auto">
          <a:xfrm>
            <a:off x="2413000" y="59483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8" name="Line 52"/>
          <p:cNvSpPr>
            <a:spLocks noChangeShapeType="1"/>
          </p:cNvSpPr>
          <p:nvPr/>
        </p:nvSpPr>
        <p:spPr bwMode="auto">
          <a:xfrm>
            <a:off x="1981200" y="39322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9" name="Line 53"/>
          <p:cNvSpPr>
            <a:spLocks noChangeShapeType="1"/>
          </p:cNvSpPr>
          <p:nvPr/>
        </p:nvSpPr>
        <p:spPr bwMode="auto">
          <a:xfrm>
            <a:off x="1981200" y="45799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10" name="Line 54"/>
          <p:cNvSpPr>
            <a:spLocks noChangeShapeType="1"/>
          </p:cNvSpPr>
          <p:nvPr/>
        </p:nvSpPr>
        <p:spPr bwMode="auto">
          <a:xfrm>
            <a:off x="1981200" y="522922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11" name="Line 55"/>
          <p:cNvSpPr>
            <a:spLocks noChangeShapeType="1"/>
          </p:cNvSpPr>
          <p:nvPr/>
        </p:nvSpPr>
        <p:spPr bwMode="auto">
          <a:xfrm>
            <a:off x="1404938" y="3429000"/>
            <a:ext cx="504825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12" name="Text Box 56"/>
          <p:cNvSpPr txBox="1">
            <a:spLocks noChangeArrowheads="1"/>
          </p:cNvSpPr>
          <p:nvPr/>
        </p:nvSpPr>
        <p:spPr bwMode="auto">
          <a:xfrm>
            <a:off x="684213" y="3284538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first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36313" name="Text Box 57"/>
          <p:cNvSpPr txBox="1">
            <a:spLocks noChangeArrowheads="1"/>
          </p:cNvSpPr>
          <p:nvPr/>
        </p:nvSpPr>
        <p:spPr bwMode="auto">
          <a:xfrm>
            <a:off x="3132138" y="335597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col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36314" name="Text Box 58"/>
          <p:cNvSpPr txBox="1">
            <a:spLocks noChangeArrowheads="1"/>
          </p:cNvSpPr>
          <p:nvPr/>
        </p:nvSpPr>
        <p:spPr bwMode="auto">
          <a:xfrm>
            <a:off x="3995738" y="33559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link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36315" name="Text Box 59"/>
          <p:cNvSpPr txBox="1">
            <a:spLocks noChangeArrowheads="1"/>
          </p:cNvSpPr>
          <p:nvPr/>
        </p:nvSpPr>
        <p:spPr bwMode="auto">
          <a:xfrm>
            <a:off x="3419475" y="40052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value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36316" name="Text Box 60"/>
          <p:cNvSpPr txBox="1">
            <a:spLocks noChangeArrowheads="1"/>
          </p:cNvSpPr>
          <p:nvPr/>
        </p:nvSpPr>
        <p:spPr bwMode="auto">
          <a:xfrm>
            <a:off x="1619250" y="6021388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link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36317" name="Text Box 61"/>
          <p:cNvSpPr txBox="1">
            <a:spLocks noChangeArrowheads="1"/>
          </p:cNvSpPr>
          <p:nvPr/>
        </p:nvSpPr>
        <p:spPr bwMode="auto">
          <a:xfrm>
            <a:off x="1187450" y="40052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row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36318" name="Text Box 62"/>
          <p:cNvSpPr txBox="1">
            <a:spLocks noChangeArrowheads="1"/>
          </p:cNvSpPr>
          <p:nvPr/>
        </p:nvSpPr>
        <p:spPr bwMode="auto">
          <a:xfrm>
            <a:off x="2124075" y="40052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a.first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7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9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"/>
                                        <p:tgtEl>
                                          <p:spTgt spid="7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9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7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9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8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9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7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9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" fill="hold"/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" fill="hold"/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80"/>
                                        <p:tgtEl>
                                          <p:spTgt spid="73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99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9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" fill="hold"/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" fill="hold"/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80"/>
                                        <p:tgtEl>
                                          <p:spTgt spid="7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9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" fill="hold"/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" fill="hold"/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8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39"/>
                            </p:stCondLst>
                            <p:childTnLst>
                              <p:par>
                                <p:cTn id="8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80" fill="hold"/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" fill="hold"/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80"/>
                                        <p:tgtEl>
                                          <p:spTgt spid="7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9"/>
                            </p:stCondLst>
                            <p:childTnLst>
                              <p:par>
                                <p:cTn id="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" fill="hold"/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" fill="hold"/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80"/>
                                        <p:tgtEl>
                                          <p:spTgt spid="7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99"/>
                            </p:stCondLst>
                            <p:childTnLst>
                              <p:par>
                                <p:cTn id="1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80" fill="hold"/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" fill="hold"/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80"/>
                                        <p:tgtEl>
                                          <p:spTgt spid="7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80"/>
                            </p:stCondLst>
                            <p:childTnLst>
                              <p:par>
                                <p:cTn id="10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80" fill="hold"/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" fill="hold"/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80"/>
                                        <p:tgtEl>
                                          <p:spTgt spid="7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80" fill="hold"/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" fill="hold"/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80"/>
                                        <p:tgtEl>
                                          <p:spTgt spid="73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40"/>
                            </p:stCondLst>
                            <p:childTnLst>
                              <p:par>
                                <p:cTn id="1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80" fill="hold"/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0" fill="hold"/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80"/>
                                        <p:tgtEl>
                                          <p:spTgt spid="73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0"/>
                            </p:stCondLst>
                            <p:childTnLst>
                              <p:par>
                                <p:cTn id="1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80" fill="hold"/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" fill="hold"/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80"/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"/>
                            </p:stCondLst>
                            <p:childTnLst>
                              <p:par>
                                <p:cTn id="1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80" fill="hold"/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" fill="hold"/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80"/>
                                        <p:tgtEl>
                                          <p:spTgt spid="7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80"/>
                            </p:stCondLst>
                            <p:childTnLst>
                              <p:par>
                                <p:cTn id="1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" fill="hold"/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" fill="hold"/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80"/>
                                        <p:tgtEl>
                                          <p:spTgt spid="73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60"/>
                            </p:stCondLst>
                            <p:childTnLst>
                              <p:par>
                                <p:cTn id="1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80" fill="hold"/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" fill="hold"/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8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40"/>
                            </p:stCondLst>
                            <p:childTnLst>
                              <p:par>
                                <p:cTn id="1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80" fill="hold"/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0" fill="hold"/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8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920"/>
                            </p:stCondLst>
                            <p:childTnLst>
                              <p:par>
                                <p:cTn id="1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80" fill="hold"/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" fill="hold"/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80"/>
                                        <p:tgtEl>
                                          <p:spTgt spid="73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80" fill="hold"/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" fill="hold"/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80"/>
                                        <p:tgtEl>
                                          <p:spTgt spid="73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80"/>
                            </p:stCondLst>
                            <p:childTnLst>
                              <p:par>
                                <p:cTn id="1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80" fill="hold"/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" fill="hold"/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80"/>
                                        <p:tgtEl>
                                          <p:spTgt spid="7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60"/>
                            </p:stCondLst>
                            <p:childTnLst>
                              <p:par>
                                <p:cTn id="1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80" fill="hold"/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0" fill="hold"/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80"/>
                                        <p:tgtEl>
                                          <p:spTgt spid="7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40"/>
                            </p:stCondLst>
                            <p:childTnLst>
                              <p:par>
                                <p:cTn id="1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80" fill="hold"/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" fill="hold"/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80"/>
                                        <p:tgtEl>
                                          <p:spTgt spid="7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20"/>
                            </p:stCondLst>
                            <p:childTnLst>
                              <p:par>
                                <p:cTn id="1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80" fill="hold"/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0" fill="hold"/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80"/>
                                        <p:tgtEl>
                                          <p:spTgt spid="7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399"/>
                            </p:stCondLst>
                            <p:childTnLst>
                              <p:par>
                                <p:cTn id="1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80" fill="hold"/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" fill="hold"/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80"/>
                                        <p:tgtEl>
                                          <p:spTgt spid="7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79"/>
                            </p:stCondLst>
                            <p:childTnLst>
                              <p:par>
                                <p:cTn id="1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80" fill="hold"/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80" fill="hold"/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80"/>
                                        <p:tgtEl>
                                          <p:spTgt spid="7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59"/>
                            </p:stCondLst>
                            <p:childTnLst>
                              <p:par>
                                <p:cTn id="2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80" fill="hold"/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80" fill="hold"/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80"/>
                                        <p:tgtEl>
                                          <p:spTgt spid="7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39"/>
                            </p:stCondLst>
                            <p:childTnLst>
                              <p:par>
                                <p:cTn id="2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80" fill="hold"/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80" fill="hold"/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80"/>
                                        <p:tgtEl>
                                          <p:spTgt spid="7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719"/>
                            </p:stCondLst>
                            <p:childTnLst>
                              <p:par>
                                <p:cTn id="2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80" fill="hold"/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80" fill="hold"/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80"/>
                                        <p:tgtEl>
                                          <p:spTgt spid="7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80" fill="hold"/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" fill="hold"/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80"/>
                                        <p:tgtEl>
                                          <p:spTgt spid="7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879"/>
                            </p:stCondLst>
                            <p:childTnLst>
                              <p:par>
                                <p:cTn id="2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80" fill="hold"/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0" fill="hold"/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80"/>
                                        <p:tgtEl>
                                          <p:spTgt spid="7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959"/>
                            </p:stCondLst>
                            <p:childTnLst>
                              <p:par>
                                <p:cTn id="2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80" fill="hold"/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80" fill="hold"/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80"/>
                                        <p:tgtEl>
                                          <p:spTgt spid="7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39"/>
                            </p:stCondLst>
                            <p:childTnLst>
                              <p:par>
                                <p:cTn id="2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80" fill="hold"/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80" fill="hold"/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80"/>
                                        <p:tgtEl>
                                          <p:spTgt spid="7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119"/>
                            </p:stCondLst>
                            <p:childTnLst>
                              <p:par>
                                <p:cTn id="2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80" fill="hold"/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80" fill="hold"/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80"/>
                                        <p:tgtEl>
                                          <p:spTgt spid="7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199"/>
                            </p:stCondLst>
                            <p:childTnLst>
                              <p:par>
                                <p:cTn id="2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80" fill="hold"/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" fill="hold"/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80"/>
                                        <p:tgtEl>
                                          <p:spTgt spid="7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279"/>
                            </p:stCondLst>
                            <p:childTnLst>
                              <p:par>
                                <p:cTn id="2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80" fill="hold"/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80" fill="hold"/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80"/>
                                        <p:tgtEl>
                                          <p:spTgt spid="7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359"/>
                            </p:stCondLst>
                            <p:childTnLst>
                              <p:par>
                                <p:cTn id="2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80" fill="hold"/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80" fill="hold"/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80"/>
                                        <p:tgtEl>
                                          <p:spTgt spid="73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439"/>
                            </p:stCondLst>
                            <p:childTnLst>
                              <p:par>
                                <p:cTn id="2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80" fill="hold"/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80" fill="hold"/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80"/>
                                        <p:tgtEl>
                                          <p:spTgt spid="73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519"/>
                            </p:stCondLst>
                            <p:childTnLst>
                              <p:par>
                                <p:cTn id="2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80" fill="hold"/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80" fill="hold"/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80"/>
                                        <p:tgtEl>
                                          <p:spTgt spid="73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599"/>
                            </p:stCondLst>
                            <p:childTnLst>
                              <p:par>
                                <p:cTn id="2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80" fill="hold"/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80" fill="hold"/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80"/>
                                        <p:tgtEl>
                                          <p:spTgt spid="73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679"/>
                            </p:stCondLst>
                            <p:childTnLst>
                              <p:par>
                                <p:cTn id="2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80" fill="hold"/>
                                        <p:tgtEl>
                                          <p:spTgt spid="736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80" fill="hold"/>
                                        <p:tgtEl>
                                          <p:spTgt spid="736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80"/>
                                        <p:tgtEl>
                                          <p:spTgt spid="7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759"/>
                            </p:stCondLst>
                            <p:childTnLst>
                              <p:par>
                                <p:cTn id="2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80" fill="hold"/>
                                        <p:tgtEl>
                                          <p:spTgt spid="73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80" fill="hold"/>
                                        <p:tgtEl>
                                          <p:spTgt spid="73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80"/>
                                        <p:tgtEl>
                                          <p:spTgt spid="7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839"/>
                            </p:stCondLst>
                            <p:childTnLst>
                              <p:par>
                                <p:cTn id="2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80" fill="hold"/>
                                        <p:tgtEl>
                                          <p:spTgt spid="736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80" fill="hold"/>
                                        <p:tgtEl>
                                          <p:spTgt spid="736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80"/>
                                        <p:tgtEl>
                                          <p:spTgt spid="7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919"/>
                            </p:stCondLst>
                            <p:childTnLst>
                              <p:par>
                                <p:cTn id="3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80" fill="hold"/>
                                        <p:tgtEl>
                                          <p:spTgt spid="73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80" fill="hold"/>
                                        <p:tgtEl>
                                          <p:spTgt spid="73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80"/>
                                        <p:tgtEl>
                                          <p:spTgt spid="7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999"/>
                            </p:stCondLst>
                            <p:childTnLst>
                              <p:par>
                                <p:cTn id="3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80" fill="hold"/>
                                        <p:tgtEl>
                                          <p:spTgt spid="73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" fill="hold"/>
                                        <p:tgtEl>
                                          <p:spTgt spid="73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80"/>
                                        <p:tgtEl>
                                          <p:spTgt spid="7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4079"/>
                            </p:stCondLst>
                            <p:childTnLst>
                              <p:par>
                                <p:cTn id="3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80" fill="hold"/>
                                        <p:tgtEl>
                                          <p:spTgt spid="73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80" fill="hold"/>
                                        <p:tgtEl>
                                          <p:spTgt spid="73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80"/>
                                        <p:tgtEl>
                                          <p:spTgt spid="7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4159"/>
                            </p:stCondLst>
                            <p:childTnLst>
                              <p:par>
                                <p:cTn id="3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6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6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159"/>
                            </p:stCondLst>
                            <p:childTnLst>
                              <p:par>
                                <p:cTn id="3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36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36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3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159"/>
                            </p:stCondLst>
                            <p:childTnLst>
                              <p:par>
                                <p:cTn id="3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73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3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7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7159"/>
                            </p:stCondLst>
                            <p:childTnLst>
                              <p:par>
                                <p:cTn id="3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159"/>
                            </p:stCondLst>
                            <p:childTnLst>
                              <p:par>
                                <p:cTn id="3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3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3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9159"/>
                            </p:stCondLst>
                            <p:childTnLst>
                              <p:par>
                                <p:cTn id="3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7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159"/>
                            </p:stCondLst>
                            <p:childTnLst>
                              <p:par>
                                <p:cTn id="3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3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73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7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0" grpId="0" animBg="1"/>
      <p:bldP spid="736261" grpId="0" animBg="1"/>
      <p:bldP spid="736262" grpId="0" animBg="1"/>
      <p:bldP spid="736263" grpId="0" animBg="1"/>
      <p:bldP spid="736264" grpId="0" animBg="1"/>
      <p:bldP spid="736265" grpId="0" animBg="1"/>
      <p:bldP spid="736266" grpId="0" animBg="1"/>
      <p:bldP spid="736267" grpId="0" animBg="1"/>
      <p:bldP spid="736268" grpId="0" animBg="1"/>
      <p:bldP spid="736269" grpId="0" animBg="1"/>
      <p:bldP spid="736270" grpId="0" animBg="1"/>
      <p:bldP spid="736271" grpId="0" animBg="1"/>
      <p:bldP spid="736272" grpId="0" animBg="1"/>
      <p:bldP spid="736273" grpId="0" animBg="1"/>
      <p:bldP spid="736274" grpId="0" animBg="1"/>
      <p:bldP spid="736275" grpId="0" animBg="1"/>
      <p:bldP spid="736276" grpId="0" animBg="1"/>
      <p:bldP spid="736277" grpId="0" animBg="1"/>
      <p:bldP spid="736278" grpId="0" animBg="1"/>
      <p:bldP spid="736279" grpId="0" animBg="1"/>
      <p:bldP spid="736280" grpId="0" animBg="1"/>
      <p:bldP spid="736281" grpId="0" animBg="1"/>
      <p:bldP spid="736282" grpId="0" animBg="1"/>
      <p:bldP spid="736283" grpId="0" animBg="1"/>
      <p:bldP spid="736284" grpId="0" animBg="1"/>
      <p:bldP spid="736285" grpId="0" animBg="1"/>
      <p:bldP spid="736286" grpId="0" animBg="1"/>
      <p:bldP spid="736287" grpId="0" animBg="1"/>
      <p:bldP spid="736288" grpId="0" animBg="1"/>
      <p:bldP spid="736289" grpId="0" animBg="1"/>
      <p:bldP spid="736290" grpId="0" animBg="1"/>
      <p:bldP spid="736291" grpId="0" animBg="1"/>
      <p:bldP spid="736292" grpId="0" animBg="1"/>
      <p:bldP spid="736293" grpId="0" animBg="1"/>
      <p:bldP spid="736294" grpId="0" animBg="1"/>
      <p:bldP spid="736295" grpId="0" animBg="1"/>
      <p:bldP spid="736296" grpId="0" animBg="1"/>
      <p:bldP spid="736297" grpId="0" animBg="1"/>
      <p:bldP spid="736298" grpId="0" animBg="1"/>
      <p:bldP spid="736299" grpId="0" animBg="1"/>
      <p:bldP spid="736300" grpId="0" animBg="1"/>
      <p:bldP spid="736301" grpId="0" animBg="1"/>
      <p:bldP spid="736302" grpId="0" animBg="1"/>
      <p:bldP spid="736303" grpId="0" animBg="1"/>
      <p:bldP spid="736304" grpId="0" animBg="1"/>
      <p:bldP spid="736305" grpId="0" animBg="1"/>
      <p:bldP spid="736306" grpId="0" animBg="1"/>
      <p:bldP spid="736307" grpId="0" animBg="1"/>
      <p:bldP spid="736308" grpId="0" animBg="1"/>
      <p:bldP spid="736309" grpId="0" animBg="1"/>
      <p:bldP spid="736310" grpId="0" animBg="1"/>
      <p:bldP spid="736311" grpId="0" animBg="1"/>
      <p:bldP spid="736312" grpId="0"/>
      <p:bldP spid="736313" grpId="0"/>
      <p:bldP spid="736314" grpId="0"/>
      <p:bldP spid="736315" grpId="0"/>
      <p:bldP spid="736316" grpId="0"/>
      <p:bldP spid="736317" grpId="0"/>
      <p:bldP spid="7363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D0E249E-81C2-4956-B3E8-64A9610CEA1E}" type="datetime7">
              <a:rPr lang="zh-CN" altLang="en-US" smtClean="0"/>
            </a:fld>
            <a:endParaRPr lang="en-US" altLang="zh-CN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7AA1CC9-843E-488E-A1FA-C27D0DC72B13}" type="slidenum">
              <a:rPr lang="zh-CN" altLang="en-US" smtClean="0"/>
            </a:fld>
            <a:endParaRPr lang="en-US" altLang="zh-CN"/>
          </a:p>
        </p:txBody>
      </p:sp>
      <p:sp>
        <p:nvSpPr>
          <p:cNvPr id="744451" name="Rectangle 3"/>
          <p:cNvSpPr>
            <a:spLocks noChangeArrowheads="1"/>
          </p:cNvSpPr>
          <p:nvPr/>
        </p:nvSpPr>
        <p:spPr bwMode="auto">
          <a:xfrm>
            <a:off x="0" y="0"/>
            <a:ext cx="558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solidFill>
                  <a:srgbClr val="FF0000"/>
                </a:solidFill>
                <a:latin typeface="宋体" pitchFamily="2" charset="-122"/>
              </a:rPr>
              <a:t>附加资料：三元组顺序表与十字链表</a:t>
            </a:r>
            <a:endParaRPr kumimoji="1" lang="zh-CN" altLang="en-US" sz="20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0" y="381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1. </a:t>
            </a:r>
            <a:r>
              <a:rPr kumimoji="1" lang="zh-CN" altLang="en-US" sz="2000" b="1">
                <a:latin typeface="宋体" pitchFamily="2" charset="-122"/>
              </a:rPr>
              <a:t>三元组顺序表的定义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4458" name="Rectangle 10"/>
          <p:cNvSpPr>
            <a:spLocks noChangeArrowheads="1"/>
          </p:cNvSpPr>
          <p:nvPr/>
        </p:nvSpPr>
        <p:spPr bwMode="auto">
          <a:xfrm>
            <a:off x="0" y="41148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2. </a:t>
            </a:r>
            <a:r>
              <a:rPr kumimoji="1" lang="zh-CN" altLang="en-US" sz="2000" b="1">
                <a:latin typeface="宋体" pitchFamily="2" charset="-122"/>
              </a:rPr>
              <a:t>三元组顺序表的应用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4459" name="Rectangle 11"/>
          <p:cNvSpPr>
            <a:spLocks noChangeArrowheads="1"/>
          </p:cNvSpPr>
          <p:nvPr/>
        </p:nvSpPr>
        <p:spPr bwMode="auto">
          <a:xfrm>
            <a:off x="2971800" y="4114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矩阵的转置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0" y="4724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kumimoji="1" lang="zh-CN" altLang="en-US" sz="2000" b="1">
                <a:latin typeface="宋体" pitchFamily="2" charset="-122"/>
              </a:rPr>
              <a:t>矩阵转置的一般规则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4461" name="AutoShape 13"/>
          <p:cNvSpPr/>
          <p:nvPr/>
        </p:nvSpPr>
        <p:spPr bwMode="auto">
          <a:xfrm>
            <a:off x="73025" y="5395913"/>
            <a:ext cx="225425" cy="485775"/>
          </a:xfrm>
          <a:prstGeom prst="leftBrace">
            <a:avLst>
              <a:gd name="adj1" fmla="val 1795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kumimoji="1" lang="zh-CN" altLang="en-US" sz="2400" b="1">
              <a:latin typeface="Tahoma" panose="020B0804030504040204" pitchFamily="34" charset="0"/>
            </a:endParaRPr>
          </a:p>
        </p:txBody>
      </p:sp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374650" y="5181600"/>
            <a:ext cx="4724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一个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en-US" altLang="zh-CN" sz="1400" b="1">
                <a:latin typeface="宋体" pitchFamily="2" charset="-122"/>
              </a:rPr>
              <a:t>×</a:t>
            </a:r>
            <a:r>
              <a:rPr kumimoji="1" lang="en-US" altLang="zh-CN" sz="2000" b="1">
                <a:latin typeface="宋体" pitchFamily="2" charset="-122"/>
              </a:rPr>
              <a:t>n</a:t>
            </a:r>
            <a:r>
              <a:rPr kumimoji="1" lang="zh-CN" altLang="zh-CN" sz="2000" b="1">
                <a:latin typeface="宋体" pitchFamily="2" charset="-122"/>
              </a:rPr>
              <a:t>的</a:t>
            </a:r>
            <a:r>
              <a:rPr kumimoji="1" lang="zh-CN" altLang="en-US" sz="2000" b="1">
                <a:latin typeface="宋体" pitchFamily="2" charset="-122"/>
              </a:rPr>
              <a:t>矩阵</a:t>
            </a:r>
            <a:r>
              <a:rPr kumimoji="1" lang="en-US" altLang="zh-CN" sz="2000" b="1">
                <a:latin typeface="宋体" pitchFamily="2" charset="-122"/>
              </a:rPr>
              <a:t>M,</a:t>
            </a:r>
            <a:r>
              <a:rPr kumimoji="1" lang="zh-CN" altLang="en-US" sz="2000" b="1">
                <a:latin typeface="宋体" pitchFamily="2" charset="-122"/>
              </a:rPr>
              <a:t>其转置矩阵</a:t>
            </a:r>
            <a:r>
              <a:rPr kumimoji="1" lang="en-US" altLang="zh-CN" sz="2000" b="1">
                <a:latin typeface="宋体" pitchFamily="2" charset="-122"/>
              </a:rPr>
              <a:t>T</a:t>
            </a:r>
            <a:r>
              <a:rPr kumimoji="1" lang="zh-CN" altLang="en-US" sz="2000" b="1">
                <a:latin typeface="宋体" pitchFamily="2" charset="-122"/>
              </a:rPr>
              <a:t>是</a:t>
            </a:r>
            <a:r>
              <a:rPr kumimoji="1" lang="en-US" altLang="zh-CN" sz="2000" b="1">
                <a:latin typeface="宋体" pitchFamily="2" charset="-122"/>
              </a:rPr>
              <a:t>n</a:t>
            </a:r>
            <a:r>
              <a:rPr kumimoji="1" lang="en-US" altLang="zh-CN" sz="1400" b="1">
                <a:latin typeface="宋体" pitchFamily="2" charset="-122"/>
              </a:rPr>
              <a:t>×</a:t>
            </a:r>
            <a:r>
              <a:rPr kumimoji="1" lang="en-US" altLang="zh-CN" sz="2000" b="1">
                <a:latin typeface="宋体" pitchFamily="2" charset="-122"/>
              </a:rPr>
              <a:t>m,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4463" name="Rectangle 15"/>
          <p:cNvSpPr>
            <a:spLocks noChangeArrowheads="1"/>
          </p:cNvSpPr>
          <p:nvPr/>
        </p:nvSpPr>
        <p:spPr bwMode="auto">
          <a:xfrm>
            <a:off x="374650" y="5638800"/>
            <a:ext cx="466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T(i,j) = M(j,i), 1≤i≤n, 1≤j≤m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4464" name="Rectangle 16"/>
          <p:cNvSpPr>
            <a:spLocks noChangeArrowheads="1"/>
          </p:cNvSpPr>
          <p:nvPr/>
        </p:nvSpPr>
        <p:spPr bwMode="auto">
          <a:xfrm>
            <a:off x="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kumimoji="1" lang="zh-CN" altLang="en-US" sz="2000" b="1">
                <a:latin typeface="宋体" pitchFamily="2" charset="-122"/>
              </a:rPr>
              <a:t>用三元组表示的转置矩阵</a:t>
            </a:r>
            <a:endParaRPr kumimoji="1" lang="zh-CN" altLang="en-US" sz="2000" b="1"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0" y="4053840"/>
            <a:ext cx="3485515" cy="2631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" y="930275"/>
            <a:ext cx="692467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8" grpId="0" autoUpdateAnimBg="0"/>
      <p:bldP spid="744459" grpId="0" autoUpdateAnimBg="0"/>
      <p:bldP spid="744460" grpId="0" autoUpdateAnimBg="0"/>
      <p:bldP spid="744461" grpId="0" animBg="1" autoUpdateAnimBg="0"/>
      <p:bldP spid="744462" grpId="0" bldLvl="0" animBg="1" autoUpdateAnimBg="0"/>
      <p:bldP spid="744463" grpId="0" autoUpdateAnimBg="0"/>
      <p:bldP spid="7444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5919D-5ABD-4080-8BEC-11183B0A149A}" type="datetime7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C0C79-BF15-4023-870E-26DFD7C77BB6}" type="slidenum">
              <a:rPr lang="zh-CN" altLang="en-US" smtClean="0"/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数组是一种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___________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的数据结构。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顺序存取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顺序存储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均正确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均不正确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0" y="24384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6758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359E65F-8A70-4E36-A213-AA9AA6C85C0E}" type="datetime7">
              <a:rPr lang="zh-CN" altLang="en-US" smtClean="0"/>
            </a:fld>
            <a:endParaRPr lang="en-US" altLang="zh-CN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403657E-6245-44EB-BC2F-D1A5350A8444}" type="slidenum">
              <a:rPr lang="zh-CN" altLang="en-US" smtClean="0"/>
            </a:fld>
            <a:endParaRPr lang="en-US" altLang="zh-CN"/>
          </a:p>
        </p:txBody>
      </p: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0" y="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算法的思路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0" y="381000"/>
            <a:ext cx="4876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①</a:t>
            </a:r>
            <a:r>
              <a:rPr kumimoji="1" lang="zh-CN" altLang="en-US" sz="2000" b="1">
                <a:latin typeface="宋体" pitchFamily="2" charset="-122"/>
              </a:rPr>
              <a:t>对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中每个三元组进行扫描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0" y="7620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②</a:t>
            </a:r>
            <a:r>
              <a:rPr kumimoji="1" lang="zh-CN" altLang="en-US" sz="2000" b="1">
                <a:latin typeface="宋体" pitchFamily="2" charset="-122"/>
              </a:rPr>
              <a:t>先找列号 </a:t>
            </a:r>
            <a:r>
              <a:rPr kumimoji="1" lang="en-US" altLang="zh-CN" sz="2000" b="1">
                <a:latin typeface="宋体" pitchFamily="2" charset="-122"/>
              </a:rPr>
              <a:t>j=1 </a:t>
            </a:r>
            <a:r>
              <a:rPr kumimoji="1" lang="zh-CN" altLang="en-US" sz="2000" b="1">
                <a:latin typeface="宋体" pitchFamily="2" charset="-122"/>
              </a:rPr>
              <a:t>的三元组，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5488" name="AutoShape 16"/>
          <p:cNvSpPr/>
          <p:nvPr/>
        </p:nvSpPr>
        <p:spPr bwMode="auto">
          <a:xfrm>
            <a:off x="198438" y="1308100"/>
            <a:ext cx="182562" cy="825500"/>
          </a:xfrm>
          <a:prstGeom prst="leftBrace">
            <a:avLst>
              <a:gd name="adj1" fmla="val 3768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5489" name="Rectangle 17"/>
          <p:cNvSpPr>
            <a:spLocks noChangeArrowheads="1"/>
          </p:cNvSpPr>
          <p:nvPr/>
        </p:nvSpPr>
        <p:spPr bwMode="auto">
          <a:xfrm>
            <a:off x="381000" y="11430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若存在，则将其移至</a:t>
            </a:r>
            <a:r>
              <a:rPr kumimoji="1" lang="en-US" altLang="zh-CN" sz="2000" b="1">
                <a:latin typeface="宋体" pitchFamily="2" charset="-122"/>
              </a:rPr>
              <a:t>T</a:t>
            </a:r>
            <a:r>
              <a:rPr kumimoji="1" lang="zh-CN" altLang="en-US" sz="2000" b="1">
                <a:latin typeface="宋体" pitchFamily="2" charset="-122"/>
              </a:rPr>
              <a:t>三元组表</a:t>
            </a:r>
            <a:r>
              <a:rPr kumimoji="1" lang="en-US" altLang="zh-CN" sz="2000" b="1">
                <a:latin typeface="宋体" pitchFamily="2" charset="-122"/>
              </a:rPr>
              <a:t>,</a:t>
            </a:r>
            <a:r>
              <a:rPr kumimoji="1" lang="zh-CN" altLang="en-US" sz="2000" b="1">
                <a:latin typeface="宋体" pitchFamily="2" charset="-122"/>
              </a:rPr>
              <a:t>并依次存放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5492" name="Rectangle 20"/>
          <p:cNvSpPr>
            <a:spLocks noChangeArrowheads="1"/>
          </p:cNvSpPr>
          <p:nvPr/>
        </p:nvSpPr>
        <p:spPr bwMode="auto">
          <a:xfrm>
            <a:off x="914400" y="15240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并对找到的三元组元素将其行列号对换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5495" name="Rectangle 23"/>
          <p:cNvSpPr>
            <a:spLocks noChangeArrowheads="1"/>
          </p:cNvSpPr>
          <p:nvPr/>
        </p:nvSpPr>
        <p:spPr bwMode="auto">
          <a:xfrm>
            <a:off x="381000" y="1905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否则找下一列</a:t>
            </a:r>
            <a:r>
              <a:rPr kumimoji="1" lang="en-US" altLang="zh-CN" sz="2000" b="1">
                <a:latin typeface="宋体" pitchFamily="2" charset="-122"/>
              </a:rPr>
              <a:t>,</a:t>
            </a:r>
            <a:r>
              <a:rPr kumimoji="1" lang="zh-CN" altLang="en-US" sz="2000" b="1">
                <a:latin typeface="宋体" pitchFamily="2" charset="-122"/>
              </a:rPr>
              <a:t>依次类推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5502" name="Rectangle 30"/>
          <p:cNvSpPr>
            <a:spLocks noChangeArrowheads="1"/>
          </p:cNvSpPr>
          <p:nvPr/>
        </p:nvSpPr>
        <p:spPr bwMode="auto">
          <a:xfrm>
            <a:off x="0" y="84455"/>
            <a:ext cx="5486400" cy="316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typedef struct {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  int  i,j; 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  ElemType e;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}Triple;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typedef union {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  Triple data[MAXSIZE+1]; 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  int mu,nu,tu;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}TSMatrix;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endParaRPr kumimoji="1" lang="zh-CN" altLang="en-US" sz="2000" b="1"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4695" y="243840"/>
            <a:ext cx="3322955" cy="2667000"/>
          </a:xfrm>
          <a:prstGeom prst="rect">
            <a:avLst/>
          </a:prstGeom>
        </p:spPr>
      </p:pic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6019800" y="1261745"/>
            <a:ext cx="1066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p>
            <a:endParaRPr lang="zh-CN" altLang="en-US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7125335" y="839470"/>
            <a:ext cx="1032510" cy="40576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019800" y="2337435"/>
            <a:ext cx="1066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7086600" y="1092835"/>
            <a:ext cx="1003300" cy="131635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6936740" y="840740"/>
            <a:ext cx="1152525" cy="45656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V="1">
            <a:off x="6936740" y="1670050"/>
            <a:ext cx="1152525" cy="48133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6854825" y="1072515"/>
            <a:ext cx="1234440" cy="82486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6936740" y="1918970"/>
            <a:ext cx="1152525" cy="23558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" y="2910840"/>
            <a:ext cx="7210425" cy="3705225"/>
          </a:xfrm>
          <a:prstGeom prst="rect">
            <a:avLst/>
          </a:prstGeom>
        </p:spPr>
      </p:pic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6936740" y="2466975"/>
            <a:ext cx="1152525" cy="29400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6936740" y="1675765"/>
            <a:ext cx="1151890" cy="995045"/>
          </a:xfrm>
          <a:prstGeom prst="line">
            <a:avLst/>
          </a:prstGeom>
          <a:noFill/>
          <a:ln w="9525">
            <a:solidFill>
              <a:srgbClr val="FF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bldLvl="0" animBg="1" autoUpdateAnimBg="0"/>
      <p:bldP spid="745486" grpId="0" bldLvl="0" animBg="1" autoUpdateAnimBg="0"/>
      <p:bldP spid="745487" grpId="0" bldLvl="0" animBg="1" autoUpdateAnimBg="0"/>
      <p:bldP spid="745488" grpId="0" bldLvl="0" animBg="1"/>
      <p:bldP spid="745489" grpId="0" bldLvl="0" animBg="1" autoUpdateAnimBg="0"/>
      <p:bldP spid="745492" grpId="0" bldLvl="0" animBg="1" autoUpdateAnimBg="0"/>
      <p:bldP spid="745495" grpId="0" bldLvl="0" animBg="1" autoUpdateAnimBg="0"/>
      <p:bldP spid="745502" grpId="0" bldLvl="0" animBg="1" autoUpdateAnimBg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6EE45F76-237F-4D78-8A3A-FFD31D62FC25}" type="datetime7">
              <a:rPr lang="zh-CN" altLang="en-US" smtClean="0"/>
            </a:fld>
            <a:endParaRPr lang="en-US" altLang="zh-CN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E80FD5C-1A3D-47BD-B599-A265C293FD71}" type="slidenum">
              <a:rPr lang="zh-CN" altLang="en-US" smtClean="0"/>
            </a:fld>
            <a:endParaRPr lang="en-US" altLang="zh-CN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3279140"/>
            <a:ext cx="9144000" cy="3578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n"/>
            </a:pPr>
            <a:endParaRPr kumimoji="1" lang="zh-CN" altLang="en-US" sz="2800" b="1">
              <a:solidFill>
                <a:srgbClr val="000066"/>
              </a:solidFill>
              <a:latin typeface="Tahoma" panose="020B0804030504040204" pitchFamily="34" charset="0"/>
              <a:ea typeface="华文中宋" pitchFamily="2" charset="-122"/>
            </a:endParaRPr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0" y="37941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算法的改进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1485900" y="3794760"/>
            <a:ext cx="731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顺序扫描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的三元组将</a:t>
            </a:r>
            <a:r>
              <a:rPr kumimoji="1" lang="en-US" altLang="zh-CN" sz="2000" b="1">
                <a:latin typeface="宋体" pitchFamily="2" charset="-122"/>
              </a:rPr>
              <a:t>M.data[col]</a:t>
            </a:r>
            <a:r>
              <a:rPr kumimoji="1" lang="zh-CN" altLang="en-US" sz="2000" b="1">
                <a:latin typeface="宋体" pitchFamily="2" charset="-122"/>
              </a:rPr>
              <a:t>直接放到其在</a:t>
            </a:r>
            <a:r>
              <a:rPr kumimoji="1" lang="en-US" altLang="zh-CN" sz="2000" b="1">
                <a:latin typeface="宋体" pitchFamily="2" charset="-122"/>
              </a:rPr>
              <a:t>T</a:t>
            </a:r>
            <a:r>
              <a:rPr kumimoji="1" lang="zh-CN" altLang="en-US" sz="2000" b="1">
                <a:latin typeface="宋体" pitchFamily="2" charset="-122"/>
              </a:rPr>
              <a:t>中的相应位置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6526" name="Rectangle 30"/>
          <p:cNvSpPr>
            <a:spLocks noChangeArrowheads="1"/>
          </p:cNvSpPr>
          <p:nvPr/>
        </p:nvSpPr>
        <p:spPr bwMode="auto">
          <a:xfrm>
            <a:off x="0" y="4191000"/>
            <a:ext cx="7543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增设 </a:t>
            </a:r>
            <a:r>
              <a:rPr kumimoji="1" lang="en-US" altLang="zh-CN" sz="2000" b="1">
                <a:latin typeface="宋体" pitchFamily="2" charset="-122"/>
              </a:rPr>
              <a:t>num: num[col]</a:t>
            </a:r>
            <a:r>
              <a:rPr kumimoji="1" lang="zh-CN" altLang="en-US" sz="2000" b="1">
                <a:latin typeface="宋体" pitchFamily="2" charset="-122"/>
              </a:rPr>
              <a:t>表示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</a:t>
            </a:r>
            <a:r>
              <a:rPr kumimoji="1" lang="zh-CN" altLang="en-US" sz="2000" b="1">
                <a:latin typeface="宋体" pitchFamily="2" charset="-122"/>
              </a:rPr>
              <a:t>列中非零元的个数</a:t>
            </a:r>
            <a:r>
              <a:rPr kumimoji="1" lang="en-US" altLang="zh-CN" sz="2000" b="1">
                <a:latin typeface="宋体" pitchFamily="2" charset="-122"/>
              </a:rPr>
              <a:t>,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6527" name="Rectangle 31"/>
          <p:cNvSpPr>
            <a:spLocks noChangeArrowheads="1"/>
          </p:cNvSpPr>
          <p:nvPr/>
        </p:nvSpPr>
        <p:spPr bwMode="auto">
          <a:xfrm>
            <a:off x="571500" y="4584065"/>
            <a:ext cx="80010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cpot: cpot[col]</a:t>
            </a:r>
            <a:r>
              <a:rPr kumimoji="1" lang="zh-CN" altLang="en-US" sz="2000" b="1">
                <a:latin typeface="宋体" pitchFamily="2" charset="-122"/>
              </a:rPr>
              <a:t>表示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</a:t>
            </a:r>
            <a:r>
              <a:rPr kumimoji="1" lang="zh-CN" altLang="en-US" sz="2000" b="1">
                <a:latin typeface="宋体" pitchFamily="2" charset="-122"/>
              </a:rPr>
              <a:t>列的第一个非零元在</a:t>
            </a:r>
            <a:r>
              <a:rPr kumimoji="1" lang="en-US" altLang="zh-CN" sz="2000" b="1">
                <a:latin typeface="宋体" pitchFamily="2" charset="-122"/>
              </a:rPr>
              <a:t>T.data</a:t>
            </a:r>
            <a:r>
              <a:rPr kumimoji="1" lang="zh-CN" altLang="en-US" sz="2000" b="1">
                <a:latin typeface="宋体" pitchFamily="2" charset="-122"/>
              </a:rPr>
              <a:t>中的恰当位置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6528" name="Rectangle 32"/>
          <p:cNvSpPr>
            <a:spLocks noChangeArrowheads="1"/>
          </p:cNvSpPr>
          <p:nvPr/>
        </p:nvSpPr>
        <p:spPr bwMode="auto">
          <a:xfrm>
            <a:off x="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则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6529" name="AutoShape 33"/>
          <p:cNvSpPr/>
          <p:nvPr/>
        </p:nvSpPr>
        <p:spPr bwMode="auto">
          <a:xfrm>
            <a:off x="609600" y="51816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6530" name="Rectangle 34"/>
          <p:cNvSpPr>
            <a:spLocks noChangeArrowheads="1"/>
          </p:cNvSpPr>
          <p:nvPr/>
        </p:nvSpPr>
        <p:spPr bwMode="auto">
          <a:xfrm>
            <a:off x="762000" y="5029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cpot[1] = 1;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6531" name="Rectangle 35"/>
          <p:cNvSpPr>
            <a:spLocks noChangeArrowheads="1"/>
          </p:cNvSpPr>
          <p:nvPr/>
        </p:nvSpPr>
        <p:spPr bwMode="auto">
          <a:xfrm>
            <a:off x="2514600" y="5029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第一列第一个非零元必在</a:t>
            </a:r>
            <a:r>
              <a:rPr kumimoji="1" lang="en-US" altLang="zh-CN" sz="2000" b="1">
                <a:latin typeface="宋体" pitchFamily="2" charset="-122"/>
              </a:rPr>
              <a:t>T</a:t>
            </a:r>
            <a:r>
              <a:rPr kumimoji="1" lang="zh-CN" altLang="en-US" sz="2000" b="1">
                <a:latin typeface="宋体" pitchFamily="2" charset="-122"/>
              </a:rPr>
              <a:t>的第一位置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6532" name="Rectangle 36"/>
          <p:cNvSpPr>
            <a:spLocks noChangeArrowheads="1"/>
          </p:cNvSpPr>
          <p:nvPr/>
        </p:nvSpPr>
        <p:spPr bwMode="auto">
          <a:xfrm>
            <a:off x="762000" y="5486400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cpot[col] = cpot[col-1] + num[col-1]   2 ≤ col ≤ M.data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746533" name="Rectangle 37"/>
          <p:cNvSpPr>
            <a:spLocks noChangeArrowheads="1"/>
          </p:cNvSpPr>
          <p:nvPr/>
        </p:nvSpPr>
        <p:spPr bwMode="auto">
          <a:xfrm>
            <a:off x="0" y="59436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M</a:t>
            </a:r>
            <a:r>
              <a:rPr kumimoji="1" lang="zh-CN" altLang="en-US" b="1">
                <a:latin typeface="宋体" pitchFamily="2" charset="-122"/>
              </a:rPr>
              <a:t>第</a:t>
            </a:r>
            <a:r>
              <a:rPr kumimoji="1" lang="en-US" altLang="zh-CN" b="1">
                <a:latin typeface="宋体" pitchFamily="2" charset="-122"/>
              </a:rPr>
              <a:t>col</a:t>
            </a:r>
            <a:r>
              <a:rPr kumimoji="1" lang="zh-CN" altLang="en-US" b="1">
                <a:latin typeface="宋体" pitchFamily="2" charset="-122"/>
              </a:rPr>
              <a:t>列第一个非零元在</a:t>
            </a:r>
            <a:r>
              <a:rPr kumimoji="1" lang="en-US" altLang="zh-CN" b="1">
                <a:latin typeface="宋体" pitchFamily="2" charset="-122"/>
              </a:rPr>
              <a:t>: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col-1</a:t>
            </a:r>
            <a:r>
              <a:rPr kumimoji="1" lang="zh-CN" altLang="en-US" sz="2000" b="1">
                <a:latin typeface="宋体" pitchFamily="2" charset="-122"/>
              </a:rPr>
              <a:t>列第一非零元起 </a:t>
            </a:r>
            <a:r>
              <a:rPr kumimoji="1" lang="en-US" altLang="zh-CN" sz="2000" b="1">
                <a:latin typeface="宋体" pitchFamily="2" charset="-122"/>
              </a:rPr>
              <a:t>+ 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col-1</a:t>
            </a:r>
            <a:r>
              <a:rPr kumimoji="1" lang="zh-CN" altLang="en-US" sz="2000" b="1">
                <a:latin typeface="宋体" pitchFamily="2" charset="-122"/>
              </a:rPr>
              <a:t>列非零元总数 </a:t>
            </a:r>
            <a:r>
              <a:rPr kumimoji="1" lang="zh-CN" altLang="en-US" b="1">
                <a:latin typeface="宋体" pitchFamily="2" charset="-122"/>
              </a:rPr>
              <a:t>之后</a:t>
            </a:r>
            <a:endParaRPr kumimoji="1" lang="zh-CN" altLang="en-US" sz="2000" b="1"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457200"/>
            <a:ext cx="3485515" cy="26314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5" y="456565"/>
            <a:ext cx="1218565" cy="45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810" y="1398905"/>
            <a:ext cx="647700" cy="214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810" y="1987550"/>
            <a:ext cx="648335" cy="21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810" y="929005"/>
            <a:ext cx="623570" cy="210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715" y="2789555"/>
            <a:ext cx="624205" cy="196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810" y="2252345"/>
            <a:ext cx="698500" cy="220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715" y="1689100"/>
            <a:ext cx="698500" cy="223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510" y="1165225"/>
            <a:ext cx="622935" cy="2165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2650" y="2515235"/>
            <a:ext cx="655955" cy="21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bldLvl="0" animBg="1" autoUpdateAnimBg="0"/>
      <p:bldP spid="746500" grpId="0" bldLvl="0" animBg="1" autoUpdateAnimBg="0"/>
      <p:bldP spid="746526" grpId="0" bldLvl="0" animBg="1" autoUpdateAnimBg="0"/>
      <p:bldP spid="746527" grpId="0" bldLvl="0" animBg="1" autoUpdateAnimBg="0"/>
      <p:bldP spid="746528" grpId="0" autoUpdateAnimBg="0"/>
      <p:bldP spid="746529" grpId="0" animBg="1"/>
      <p:bldP spid="746530" grpId="0" autoUpdateAnimBg="0"/>
      <p:bldP spid="746531" grpId="0" autoUpdateAnimBg="0"/>
      <p:bldP spid="746532" grpId="0" autoUpdateAnimBg="0"/>
      <p:bldP spid="74653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2D28ABE-011B-4AAC-A5EB-F9EF878D6E65}" type="datetime7">
              <a:rPr lang="zh-CN" altLang="en-US" smtClean="0"/>
            </a:fld>
            <a:endParaRPr lang="en-US" altLang="zh-CN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5AF2E80-988F-41BA-AD27-3ED2CB865DA4}" type="slidenum">
              <a:rPr lang="zh-CN" altLang="en-US" smtClean="0"/>
            </a:fld>
            <a:endParaRPr lang="en-US" altLang="zh-CN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n"/>
            </a:pPr>
            <a:endParaRPr kumimoji="1" lang="zh-CN" altLang="en-US" sz="2800" b="1">
              <a:solidFill>
                <a:srgbClr val="000066"/>
              </a:solidFill>
              <a:latin typeface="Tahoma" panose="020B0804030504040204" pitchFamily="34" charset="0"/>
              <a:ea typeface="华文中宋" pitchFamily="2" charset="-122"/>
            </a:endParaRP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41910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增设向量</a:t>
            </a:r>
            <a:r>
              <a:rPr kumimoji="1" lang="en-US" altLang="zh-CN" sz="2000" b="1">
                <a:latin typeface="宋体" pitchFamily="2" charset="-122"/>
              </a:rPr>
              <a:t>: num(num[col]</a:t>
            </a:r>
            <a:r>
              <a:rPr kumimoji="1" lang="zh-CN" altLang="en-US" sz="2000" b="1">
                <a:latin typeface="宋体" pitchFamily="2" charset="-122"/>
              </a:rPr>
              <a:t>表示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</a:t>
            </a:r>
            <a:r>
              <a:rPr kumimoji="1" lang="zh-CN" altLang="en-US" sz="2000" b="1">
                <a:latin typeface="宋体" pitchFamily="2" charset="-122"/>
              </a:rPr>
              <a:t>列中非零元的个数</a:t>
            </a:r>
            <a:r>
              <a:rPr kumimoji="1" lang="en-US" altLang="zh-CN" sz="2000" b="1">
                <a:latin typeface="宋体" pitchFamily="2" charset="-122"/>
              </a:rPr>
              <a:t>),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1143000" y="45720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cpot(cpot[col]</a:t>
            </a:r>
            <a:r>
              <a:rPr kumimoji="1" lang="zh-CN" altLang="en-US" sz="2000" b="1">
                <a:latin typeface="宋体" pitchFamily="2" charset="-122"/>
              </a:rPr>
              <a:t>表示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</a:t>
            </a:r>
            <a:r>
              <a:rPr kumimoji="1" lang="zh-CN" altLang="en-US" sz="2000" b="1">
                <a:latin typeface="宋体" pitchFamily="2" charset="-122"/>
              </a:rPr>
              <a:t>列的第一个非零元在</a:t>
            </a:r>
            <a:r>
              <a:rPr kumimoji="1" lang="en-US" altLang="zh-CN" sz="2000" b="1">
                <a:latin typeface="宋体" pitchFamily="2" charset="-122"/>
              </a:rPr>
              <a:t>T.data</a:t>
            </a:r>
            <a:r>
              <a:rPr kumimoji="1" lang="zh-CN" altLang="en-US" sz="2000" b="1">
                <a:latin typeface="宋体" pitchFamily="2" charset="-122"/>
              </a:rPr>
              <a:t>中的恰当位置</a:t>
            </a:r>
            <a:r>
              <a:rPr kumimoji="1" lang="en-US" altLang="zh-CN" sz="2000" b="1">
                <a:latin typeface="宋体" pitchFamily="2" charset="-122"/>
              </a:rPr>
              <a:t>)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则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9641" name="AutoShape 7"/>
          <p:cNvSpPr/>
          <p:nvPr/>
        </p:nvSpPr>
        <p:spPr bwMode="auto">
          <a:xfrm>
            <a:off x="609600" y="51816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42" name="Rectangle 8"/>
          <p:cNvSpPr>
            <a:spLocks noChangeArrowheads="1"/>
          </p:cNvSpPr>
          <p:nvPr/>
        </p:nvSpPr>
        <p:spPr bwMode="auto">
          <a:xfrm>
            <a:off x="762000" y="5029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cpot[1] = 1;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9643" name="Rectangle 9"/>
          <p:cNvSpPr>
            <a:spLocks noChangeArrowheads="1"/>
          </p:cNvSpPr>
          <p:nvPr/>
        </p:nvSpPr>
        <p:spPr bwMode="auto">
          <a:xfrm>
            <a:off x="2514600" y="5029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第一列第一个非零元必在</a:t>
            </a:r>
            <a:r>
              <a:rPr kumimoji="1" lang="en-US" altLang="zh-CN" sz="2000" b="1">
                <a:latin typeface="宋体" pitchFamily="2" charset="-122"/>
              </a:rPr>
              <a:t>T</a:t>
            </a:r>
            <a:r>
              <a:rPr kumimoji="1" lang="zh-CN" altLang="en-US" sz="2000" b="1">
                <a:latin typeface="宋体" pitchFamily="2" charset="-122"/>
              </a:rPr>
              <a:t>的第一位置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69644" name="Rectangle 10"/>
          <p:cNvSpPr>
            <a:spLocks noChangeArrowheads="1"/>
          </p:cNvSpPr>
          <p:nvPr/>
        </p:nvSpPr>
        <p:spPr bwMode="auto">
          <a:xfrm>
            <a:off x="762000" y="5486400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cpot[col] = cpot[col-1] + num[col-1]   2 ≤ col ≤ M.data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9645" name="Rectangle 11"/>
          <p:cNvSpPr>
            <a:spLocks noChangeArrowheads="1"/>
          </p:cNvSpPr>
          <p:nvPr/>
        </p:nvSpPr>
        <p:spPr bwMode="auto">
          <a:xfrm>
            <a:off x="0" y="59436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M</a:t>
            </a:r>
            <a:r>
              <a:rPr kumimoji="1" lang="zh-CN" altLang="en-US" b="1">
                <a:latin typeface="宋体" pitchFamily="2" charset="-122"/>
              </a:rPr>
              <a:t>第</a:t>
            </a:r>
            <a:r>
              <a:rPr kumimoji="1" lang="en-US" altLang="zh-CN" b="1">
                <a:latin typeface="宋体" pitchFamily="2" charset="-122"/>
              </a:rPr>
              <a:t>col</a:t>
            </a:r>
            <a:r>
              <a:rPr kumimoji="1" lang="zh-CN" altLang="en-US" b="1">
                <a:latin typeface="宋体" pitchFamily="2" charset="-122"/>
              </a:rPr>
              <a:t>列第一个非零元在</a:t>
            </a:r>
            <a:r>
              <a:rPr kumimoji="1" lang="en-US" altLang="zh-CN" b="1">
                <a:latin typeface="宋体" pitchFamily="2" charset="-122"/>
              </a:rPr>
              <a:t>: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col-1</a:t>
            </a:r>
            <a:r>
              <a:rPr kumimoji="1" lang="zh-CN" altLang="en-US" sz="2000" b="1">
                <a:latin typeface="宋体" pitchFamily="2" charset="-122"/>
              </a:rPr>
              <a:t>列第一非零元起 </a:t>
            </a:r>
            <a:r>
              <a:rPr kumimoji="1" lang="en-US" altLang="zh-CN" sz="2000" b="1">
                <a:latin typeface="宋体" pitchFamily="2" charset="-122"/>
              </a:rPr>
              <a:t>+ </a:t>
            </a:r>
            <a:r>
              <a:rPr kumimoji="1" lang="zh-CN" altLang="en-US" sz="2000" b="1">
                <a:latin typeface="宋体" pitchFamily="2" charset="-122"/>
              </a:rPr>
              <a:t>第</a:t>
            </a:r>
            <a:r>
              <a:rPr kumimoji="1" lang="en-US" altLang="zh-CN" sz="2000" b="1">
                <a:latin typeface="宋体" pitchFamily="2" charset="-122"/>
              </a:rPr>
              <a:t>col-1</a:t>
            </a:r>
            <a:r>
              <a:rPr kumimoji="1" lang="zh-CN" altLang="en-US" sz="2000" b="1">
                <a:latin typeface="宋体" pitchFamily="2" charset="-122"/>
              </a:rPr>
              <a:t>列非零元总数 </a:t>
            </a:r>
            <a:r>
              <a:rPr kumimoji="1" lang="zh-CN" altLang="en-US" b="1">
                <a:latin typeface="宋体" pitchFamily="2" charset="-122"/>
              </a:rPr>
              <a:t>之后</a:t>
            </a:r>
            <a:endParaRPr kumimoji="1" lang="zh-CN" altLang="en-US" sz="2000" b="1">
              <a:latin typeface="宋体" pitchFamily="2" charset="-122"/>
            </a:endParaRPr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0" y="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itchFamily="2" charset="-122"/>
              </a:rPr>
              <a:t>矩阵</a:t>
            </a:r>
            <a:r>
              <a:rPr kumimoji="1" lang="en-US" altLang="zh-CN" sz="2000" b="1">
                <a:latin typeface="宋体" pitchFamily="2" charset="-122"/>
              </a:rPr>
              <a:t>M</a:t>
            </a:r>
            <a:r>
              <a:rPr kumimoji="1" lang="zh-CN" altLang="en-US" sz="2000" b="1">
                <a:latin typeface="宋体" pitchFamily="2" charset="-122"/>
              </a:rPr>
              <a:t>的</a:t>
            </a:r>
            <a:r>
              <a:rPr kumimoji="1" lang="en-US" altLang="zh-CN" sz="2000" b="1">
                <a:latin typeface="宋体" pitchFamily="2" charset="-122"/>
              </a:rPr>
              <a:t>cpot</a:t>
            </a:r>
            <a:r>
              <a:rPr kumimoji="1" lang="zh-CN" altLang="en-US" sz="2000" b="1">
                <a:latin typeface="宋体" pitchFamily="2" charset="-122"/>
              </a:rPr>
              <a:t>与</a:t>
            </a:r>
            <a:r>
              <a:rPr kumimoji="1" lang="en-US" altLang="zh-CN" sz="2000" b="1">
                <a:latin typeface="宋体" pitchFamily="2" charset="-122"/>
              </a:rPr>
              <a:t>num</a:t>
            </a:r>
            <a:r>
              <a:rPr kumimoji="1" lang="zh-CN" altLang="en-US" sz="2000" b="1">
                <a:latin typeface="宋体" pitchFamily="2" charset="-122"/>
              </a:rPr>
              <a:t>的值</a:t>
            </a:r>
            <a:r>
              <a:rPr kumimoji="1" lang="en-US" altLang="zh-CN" sz="2000" b="1">
                <a:latin typeface="宋体" pitchFamily="2" charset="-122"/>
              </a:rPr>
              <a:t>:</a:t>
            </a:r>
            <a:endParaRPr kumimoji="1" lang="en-US" altLang="zh-CN" sz="2000" b="1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396875"/>
            <a:ext cx="3648075" cy="1824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657860"/>
            <a:ext cx="4186555" cy="1443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2385695"/>
            <a:ext cx="8382000" cy="431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72CBDC8-00EE-4CF1-8549-5CEA449429B6}" type="datetime7">
              <a:rPr lang="zh-CN" altLang="en-US" smtClean="0"/>
            </a:fld>
            <a:endParaRPr lang="en-US" altLang="zh-CN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9F8B9DD-9973-49A2-9337-58FD3F7248B5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945" y="309245"/>
            <a:ext cx="4186555" cy="14433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0"/>
            <a:ext cx="1478280" cy="273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" y="2886075"/>
            <a:ext cx="5396230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n"/>
            </a:pPr>
            <a:endParaRPr kumimoji="1" lang="zh-CN" altLang="en-US" sz="2800" b="1">
              <a:solidFill>
                <a:srgbClr val="000066"/>
              </a:solidFill>
              <a:latin typeface="Tahoma" panose="020B0804030504040204" pitchFamily="34" charset="0"/>
              <a:ea typeface="华文中宋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725" y="3024505"/>
            <a:ext cx="4186555" cy="1443355"/>
          </a:xfrm>
          <a:prstGeom prst="rect">
            <a:avLst/>
          </a:prstGeom>
        </p:spPr>
      </p:pic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C0D6DAB-83E3-4B8F-BE0B-28400AE2CC32}" type="datetime7">
              <a:rPr lang="zh-CN" altLang="en-US" smtClean="0"/>
            </a:fld>
            <a:endParaRPr lang="en-US" altLang="zh-CN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D3FE1AB-7B76-4C27-A7DD-A38ABBB9BD0C}" type="slidenum">
              <a:rPr lang="zh-CN" altLang="en-US" smtClean="0"/>
            </a:fld>
            <a:endParaRPr lang="en-US" altLang="zh-CN"/>
          </a:p>
        </p:txBody>
      </p:sp>
      <p:sp>
        <p:nvSpPr>
          <p:cNvPr id="749612" name="Line 44"/>
          <p:cNvSpPr>
            <a:spLocks noChangeShapeType="1"/>
          </p:cNvSpPr>
          <p:nvPr/>
        </p:nvSpPr>
        <p:spPr bwMode="auto">
          <a:xfrm flipV="1">
            <a:off x="5638800" y="5867400"/>
            <a:ext cx="5334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5567045" y="4003675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9621" name="Rectangle 53"/>
          <p:cNvSpPr>
            <a:spLocks noChangeArrowheads="1"/>
          </p:cNvSpPr>
          <p:nvPr/>
        </p:nvSpPr>
        <p:spPr bwMode="auto">
          <a:xfrm>
            <a:off x="6019893" y="3996277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6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9623" name="Rectangle 55"/>
          <p:cNvSpPr>
            <a:spLocks noChangeArrowheads="1"/>
          </p:cNvSpPr>
          <p:nvPr/>
        </p:nvSpPr>
        <p:spPr bwMode="auto">
          <a:xfrm>
            <a:off x="5149533" y="4044633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2</a:t>
            </a:r>
            <a:endParaRPr kumimoji="1" lang="en-US" altLang="zh-CN" sz="2000" b="1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749625" name="Rectangle 57"/>
          <p:cNvSpPr>
            <a:spLocks noChangeArrowheads="1"/>
          </p:cNvSpPr>
          <p:nvPr/>
        </p:nvSpPr>
        <p:spPr bwMode="auto">
          <a:xfrm>
            <a:off x="7234238" y="398272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9</a:t>
            </a:r>
            <a:endParaRPr kumimoji="1" lang="en-US" altLang="zh-CN" sz="2000" b="1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749627" name="Rectangle 59"/>
          <p:cNvSpPr>
            <a:spLocks noChangeArrowheads="1"/>
          </p:cNvSpPr>
          <p:nvPr/>
        </p:nvSpPr>
        <p:spPr bwMode="auto">
          <a:xfrm>
            <a:off x="5991225" y="4007123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7</a:t>
            </a:r>
            <a:endParaRPr kumimoji="1" lang="en-US" altLang="zh-CN" sz="2000" b="1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749629" name="Rectangle 61"/>
          <p:cNvSpPr>
            <a:spLocks noChangeArrowheads="1"/>
          </p:cNvSpPr>
          <p:nvPr/>
        </p:nvSpPr>
        <p:spPr bwMode="auto">
          <a:xfrm>
            <a:off x="5566751" y="3997329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3300"/>
                </a:solidFill>
                <a:latin typeface="宋体" pitchFamily="2" charset="-122"/>
              </a:rPr>
              <a:t>5</a:t>
            </a:r>
            <a:endParaRPr kumimoji="1" lang="en-US" altLang="zh-CN" sz="2000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749631" name="Rectangle 63"/>
          <p:cNvSpPr>
            <a:spLocks noChangeArrowheads="1"/>
          </p:cNvSpPr>
          <p:nvPr/>
        </p:nvSpPr>
        <p:spPr bwMode="auto">
          <a:xfrm>
            <a:off x="5186045" y="4001770"/>
            <a:ext cx="309245" cy="398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3</a:t>
            </a:r>
            <a:endParaRPr kumimoji="1" lang="en-US" altLang="zh-CN" sz="2000" b="1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749633" name="Rectangle 65"/>
          <p:cNvSpPr>
            <a:spLocks noChangeArrowheads="1"/>
          </p:cNvSpPr>
          <p:nvPr/>
        </p:nvSpPr>
        <p:spPr bwMode="auto">
          <a:xfrm>
            <a:off x="6415088" y="4014788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itchFamily="2" charset="-122"/>
              </a:rPr>
              <a:t>8</a:t>
            </a:r>
            <a:endParaRPr kumimoji="1" lang="en-US" altLang="zh-CN" sz="2000" b="1">
              <a:solidFill>
                <a:srgbClr val="FF3300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35" y="120650"/>
            <a:ext cx="4572635" cy="2899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120650"/>
            <a:ext cx="3485515" cy="2631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589780"/>
            <a:ext cx="8652510" cy="1957705"/>
          </a:xfrm>
          <a:prstGeom prst="rect">
            <a:avLst/>
          </a:prstGeom>
        </p:spPr>
      </p:pic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5939155" y="6172200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</a:rPr>
              <a:t>cpot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[2]=4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9620" name="Rectangle 52"/>
          <p:cNvSpPr>
            <a:spLocks noChangeArrowheads="1"/>
          </p:cNvSpPr>
          <p:nvPr/>
        </p:nvSpPr>
        <p:spPr bwMode="auto">
          <a:xfrm>
            <a:off x="6019483" y="6172325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</a:rPr>
              <a:t>cpot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[3]=6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4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12" grpId="0" bldLvl="0" animBg="1"/>
      <p:bldP spid="749613" grpId="0" bldLvl="0" animBg="1" autoUpdateAnimBg="0"/>
      <p:bldP spid="749614" grpId="0" bldLvl="0" animBg="1" autoUpdateAnimBg="0"/>
      <p:bldP spid="749620" grpId="0" bldLvl="0" animBg="1" autoUpdateAnimBg="0"/>
      <p:bldP spid="749621" grpId="0" bldLvl="0" animBg="1" autoUpdateAnimBg="0"/>
      <p:bldP spid="749623" grpId="0" bldLvl="0" animBg="1" autoUpdateAnimBg="0"/>
      <p:bldP spid="749625" grpId="0" bldLvl="0" animBg="1" autoUpdateAnimBg="0"/>
      <p:bldP spid="749627" grpId="0" bldLvl="0" animBg="1" autoUpdateAnimBg="0"/>
      <p:bldP spid="749629" grpId="0" bldLvl="0" animBg="1" autoUpdateAnimBg="0"/>
      <p:bldP spid="749631" grpId="0" bldLvl="0" animBg="1" autoUpdateAnimBg="0"/>
      <p:bldP spid="749633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B1ACFF4-3D5A-4CEB-9AB2-924386157F50}" type="datetime7">
              <a:rPr lang="zh-CN" altLang="en-US" smtClean="0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2102969-9195-4EA7-B1C6-98A0CF6C71F3}" type="slidenum">
              <a:rPr lang="zh-CN" altLang="en-US" smtClean="0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itchFamily="2" charset="-122"/>
              </a:rPr>
              <a:t>4.1.3 Row and Column Major Mappings </a:t>
            </a:r>
            <a:endParaRPr lang="zh-CN" altLang="en-US" sz="2100">
              <a:ea typeface="宋体" pitchFamily="2" charset="-122"/>
            </a:endParaRP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71955"/>
            <a:ext cx="4668837" cy="43068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itchFamily="2" charset="-122"/>
              </a:rPr>
              <a:t>二维数组的声明：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>
                <a:latin typeface="Comic Sans MS" panose="030F0902030302020204" pitchFamily="66" charset="0"/>
                <a:ea typeface="宋体" pitchFamily="2" charset="-122"/>
              </a:rPr>
              <a:t>int  Data[5][4];</a:t>
            </a:r>
            <a:endParaRPr lang="zh-CN" altLang="en-US" sz="28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5940425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(0,0)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6659563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(0,1)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7380288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(0,2)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8099425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(0,3)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940425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(1,0)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89" name="Rectangle 9"/>
          <p:cNvSpPr>
            <a:spLocks noChangeArrowheads="1"/>
          </p:cNvSpPr>
          <p:nvPr/>
        </p:nvSpPr>
        <p:spPr bwMode="auto">
          <a:xfrm>
            <a:off x="6659563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(1,1)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0" name="Rectangle 10"/>
          <p:cNvSpPr>
            <a:spLocks noChangeArrowheads="1"/>
          </p:cNvSpPr>
          <p:nvPr/>
        </p:nvSpPr>
        <p:spPr bwMode="auto">
          <a:xfrm>
            <a:off x="7380288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(1,2)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1" name="Rectangle 11"/>
          <p:cNvSpPr>
            <a:spLocks noChangeArrowheads="1"/>
          </p:cNvSpPr>
          <p:nvPr/>
        </p:nvSpPr>
        <p:spPr bwMode="auto">
          <a:xfrm>
            <a:off x="8099425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(1,3)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2" name="Rectangle 12"/>
          <p:cNvSpPr>
            <a:spLocks noChangeArrowheads="1"/>
          </p:cNvSpPr>
          <p:nvPr/>
        </p:nvSpPr>
        <p:spPr bwMode="auto">
          <a:xfrm>
            <a:off x="5940425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(2,0)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3" name="Rectangle 13"/>
          <p:cNvSpPr>
            <a:spLocks noChangeArrowheads="1"/>
          </p:cNvSpPr>
          <p:nvPr/>
        </p:nvSpPr>
        <p:spPr bwMode="auto">
          <a:xfrm>
            <a:off x="6659563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(2,1)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4" name="Rectangle 14"/>
          <p:cNvSpPr>
            <a:spLocks noChangeArrowheads="1"/>
          </p:cNvSpPr>
          <p:nvPr/>
        </p:nvSpPr>
        <p:spPr bwMode="auto">
          <a:xfrm>
            <a:off x="7380288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(2,2)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5" name="Rectangle 15"/>
          <p:cNvSpPr>
            <a:spLocks noChangeArrowheads="1"/>
          </p:cNvSpPr>
          <p:nvPr/>
        </p:nvSpPr>
        <p:spPr bwMode="auto">
          <a:xfrm>
            <a:off x="8099425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(2,3)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6" name="Rectangle 16"/>
          <p:cNvSpPr>
            <a:spLocks noChangeArrowheads="1"/>
          </p:cNvSpPr>
          <p:nvPr/>
        </p:nvSpPr>
        <p:spPr bwMode="auto">
          <a:xfrm>
            <a:off x="5940425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(3,0)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7" name="Rectangle 17"/>
          <p:cNvSpPr>
            <a:spLocks noChangeArrowheads="1"/>
          </p:cNvSpPr>
          <p:nvPr/>
        </p:nvSpPr>
        <p:spPr bwMode="auto">
          <a:xfrm>
            <a:off x="6659563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(3,1)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8" name="Rectangle 18"/>
          <p:cNvSpPr>
            <a:spLocks noChangeArrowheads="1"/>
          </p:cNvSpPr>
          <p:nvPr/>
        </p:nvSpPr>
        <p:spPr bwMode="auto">
          <a:xfrm>
            <a:off x="7380288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(3,2)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499" name="Rectangle 19"/>
          <p:cNvSpPr>
            <a:spLocks noChangeArrowheads="1"/>
          </p:cNvSpPr>
          <p:nvPr/>
        </p:nvSpPr>
        <p:spPr bwMode="auto">
          <a:xfrm>
            <a:off x="8099425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(3,3)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500" name="Rectangle 20"/>
          <p:cNvSpPr>
            <a:spLocks noChangeArrowheads="1"/>
          </p:cNvSpPr>
          <p:nvPr/>
        </p:nvSpPr>
        <p:spPr bwMode="auto">
          <a:xfrm>
            <a:off x="5940425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(4,0)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501" name="Rectangle 21"/>
          <p:cNvSpPr>
            <a:spLocks noChangeArrowheads="1"/>
          </p:cNvSpPr>
          <p:nvPr/>
        </p:nvSpPr>
        <p:spPr bwMode="auto">
          <a:xfrm>
            <a:off x="6659563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(4,1)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502" name="Rectangle 22"/>
          <p:cNvSpPr>
            <a:spLocks noChangeArrowheads="1"/>
          </p:cNvSpPr>
          <p:nvPr/>
        </p:nvSpPr>
        <p:spPr bwMode="auto">
          <a:xfrm>
            <a:off x="7380288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(4,2)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503" name="Rectangle 23"/>
          <p:cNvSpPr>
            <a:spLocks noChangeArrowheads="1"/>
          </p:cNvSpPr>
          <p:nvPr/>
        </p:nvSpPr>
        <p:spPr bwMode="auto">
          <a:xfrm>
            <a:off x="8099425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804030504040204" pitchFamily="34" charset="0"/>
              </a:rPr>
              <a:t>(4,3)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660504" name="AutoShape 24"/>
          <p:cNvSpPr>
            <a:spLocks noChangeArrowheads="1"/>
          </p:cNvSpPr>
          <p:nvPr/>
        </p:nvSpPr>
        <p:spPr bwMode="auto">
          <a:xfrm>
            <a:off x="7019925" y="1916113"/>
            <a:ext cx="1152525" cy="360362"/>
          </a:xfrm>
          <a:prstGeom prst="wedgeRoundRectCallout">
            <a:avLst>
              <a:gd name="adj1" fmla="val -70801"/>
              <a:gd name="adj2" fmla="val 167620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第一列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60505" name="AutoShape 25"/>
          <p:cNvSpPr>
            <a:spLocks noChangeArrowheads="1"/>
          </p:cNvSpPr>
          <p:nvPr/>
        </p:nvSpPr>
        <p:spPr bwMode="auto">
          <a:xfrm>
            <a:off x="4211638" y="3644900"/>
            <a:ext cx="1081087" cy="360363"/>
          </a:xfrm>
          <a:prstGeom prst="wedgeRoundRectCallout">
            <a:avLst>
              <a:gd name="adj1" fmla="val 100222"/>
              <a:gd name="adj2" fmla="val 53083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第二行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6605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66050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 animBg="1"/>
      <p:bldP spid="660485" grpId="0" animBg="1"/>
      <p:bldP spid="660486" grpId="0" animBg="1"/>
      <p:bldP spid="660487" grpId="0" animBg="1"/>
      <p:bldP spid="660488" grpId="0" animBg="1"/>
      <p:bldP spid="660489" grpId="0" animBg="1"/>
      <p:bldP spid="660490" grpId="0" animBg="1"/>
      <p:bldP spid="660491" grpId="0" animBg="1"/>
      <p:bldP spid="660492" grpId="0" animBg="1"/>
      <p:bldP spid="660493" grpId="0" animBg="1"/>
      <p:bldP spid="660493" grpId="1" animBg="1"/>
      <p:bldP spid="660494" grpId="0" animBg="1"/>
      <p:bldP spid="660495" grpId="0" animBg="1"/>
      <p:bldP spid="660496" grpId="0" animBg="1"/>
      <p:bldP spid="660497" grpId="0" animBg="1"/>
      <p:bldP spid="660498" grpId="0" animBg="1"/>
      <p:bldP spid="660499" grpId="0" animBg="1"/>
      <p:bldP spid="660500" grpId="0" animBg="1"/>
      <p:bldP spid="660501" grpId="0" animBg="1"/>
      <p:bldP spid="660502" grpId="0" animBg="1"/>
      <p:bldP spid="660503" grpId="0" animBg="1"/>
      <p:bldP spid="660504" grpId="0" animBg="1"/>
      <p:bldP spid="6605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9923B30-4BF6-4986-BEAC-BCEA1A90B3B9}" type="datetime7">
              <a:rPr lang="zh-CN" altLang="en-US" smtClean="0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BDAF5BD-DE36-4E76-A0EC-05174C25EBCE}" type="slidenum">
              <a:rPr lang="zh-CN" altLang="en-US" smtClean="0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itchFamily="2" charset="-122"/>
              </a:rPr>
              <a:t>4.1.3 Row and Column Major Mappings </a:t>
            </a:r>
            <a:endParaRPr lang="zh-CN" altLang="en-US" sz="2100">
              <a:ea typeface="宋体" pitchFamily="2" charset="-122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3816350" cy="5113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内存位置：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数组的第一个元素启始地址为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X</a:t>
            </a:r>
            <a:endParaRPr lang="en-US" altLang="zh-CN" sz="23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Data[i][j]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的内存位置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=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数组的第一个元素位置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+[(i*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每一行元素的个数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)+j]*(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所声明数据类型所占的大小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)</a:t>
            </a:r>
            <a:endParaRPr lang="en-US" altLang="zh-CN" sz="23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用</a:t>
            </a:r>
            <a:r>
              <a:rPr lang="en-US" altLang="zh-CN" sz="23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LOC(</a:t>
            </a:r>
            <a:r>
              <a:rPr lang="en-US" altLang="zh-CN" sz="23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i,j</a:t>
            </a:r>
            <a:r>
              <a:rPr lang="en-US" altLang="zh-CN" sz="23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来表示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Data[i][j]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  <a:sym typeface="Webdings" panose="05030102010509060703" pitchFamily="18" charset="2"/>
              </a:rPr>
              <a:t>的内存位置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6156325" y="2420938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6156325" y="2787650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156325" y="3154363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6156325" y="3522663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36" name="Rectangle 8"/>
          <p:cNvSpPr>
            <a:spLocks noChangeArrowheads="1"/>
          </p:cNvSpPr>
          <p:nvPr/>
        </p:nvSpPr>
        <p:spPr bwMode="auto">
          <a:xfrm>
            <a:off x="6156325" y="3889375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37" name="Rectangle 9"/>
          <p:cNvSpPr>
            <a:spLocks noChangeArrowheads="1"/>
          </p:cNvSpPr>
          <p:nvPr/>
        </p:nvSpPr>
        <p:spPr bwMode="auto">
          <a:xfrm>
            <a:off x="6156325" y="4259263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…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38" name="Rectangle 10"/>
          <p:cNvSpPr>
            <a:spLocks noChangeArrowheads="1"/>
          </p:cNvSpPr>
          <p:nvPr/>
        </p:nvSpPr>
        <p:spPr bwMode="auto">
          <a:xfrm>
            <a:off x="6156325" y="4625975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6156325" y="4994275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40" name="Rectangle 12"/>
          <p:cNvSpPr>
            <a:spLocks noChangeArrowheads="1"/>
          </p:cNvSpPr>
          <p:nvPr/>
        </p:nvSpPr>
        <p:spPr bwMode="auto">
          <a:xfrm>
            <a:off x="6156325" y="5360988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41" name="Rectangle 13"/>
          <p:cNvSpPr>
            <a:spLocks noChangeArrowheads="1"/>
          </p:cNvSpPr>
          <p:nvPr/>
        </p:nvSpPr>
        <p:spPr bwMode="auto">
          <a:xfrm>
            <a:off x="6156325" y="5727700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42" name="Rectangle 14"/>
          <p:cNvSpPr>
            <a:spLocks noChangeArrowheads="1"/>
          </p:cNvSpPr>
          <p:nvPr/>
        </p:nvSpPr>
        <p:spPr bwMode="auto">
          <a:xfrm>
            <a:off x="4645025" y="24209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X+(0*4+0)*n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3" name="Rectangle 15"/>
          <p:cNvSpPr>
            <a:spLocks noChangeArrowheads="1"/>
          </p:cNvSpPr>
          <p:nvPr/>
        </p:nvSpPr>
        <p:spPr bwMode="auto">
          <a:xfrm>
            <a:off x="4645025" y="278765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X+(0*4+1)*n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4" name="Rectangle 16"/>
          <p:cNvSpPr>
            <a:spLocks noChangeArrowheads="1"/>
          </p:cNvSpPr>
          <p:nvPr/>
        </p:nvSpPr>
        <p:spPr bwMode="auto">
          <a:xfrm>
            <a:off x="4645025" y="31543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X+(0*4+2)*n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5" name="Rectangle 17"/>
          <p:cNvSpPr>
            <a:spLocks noChangeArrowheads="1"/>
          </p:cNvSpPr>
          <p:nvPr/>
        </p:nvSpPr>
        <p:spPr bwMode="auto">
          <a:xfrm>
            <a:off x="4645025" y="35226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X+(0*4+3)*n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4645025" y="38893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X+(1*4+0)*n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7" name="Rectangle 19"/>
          <p:cNvSpPr>
            <a:spLocks noChangeArrowheads="1"/>
          </p:cNvSpPr>
          <p:nvPr/>
        </p:nvSpPr>
        <p:spPr bwMode="auto">
          <a:xfrm>
            <a:off x="4645025" y="42592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…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8" name="Rectangle 20"/>
          <p:cNvSpPr>
            <a:spLocks noChangeArrowheads="1"/>
          </p:cNvSpPr>
          <p:nvPr/>
        </p:nvSpPr>
        <p:spPr bwMode="auto">
          <a:xfrm>
            <a:off x="4645025" y="46259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X+(4*4+0)*n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49" name="Rectangle 21"/>
          <p:cNvSpPr>
            <a:spLocks noChangeArrowheads="1"/>
          </p:cNvSpPr>
          <p:nvPr/>
        </p:nvSpPr>
        <p:spPr bwMode="auto">
          <a:xfrm>
            <a:off x="4645025" y="49942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X+(4*4+1)*n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4645025" y="536098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X+(4*4+2)*n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1" name="Rectangle 23"/>
          <p:cNvSpPr>
            <a:spLocks noChangeArrowheads="1"/>
          </p:cNvSpPr>
          <p:nvPr/>
        </p:nvSpPr>
        <p:spPr bwMode="auto">
          <a:xfrm>
            <a:off x="4645025" y="57277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X+(4*4+3)*n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2" name="Rectangle 24"/>
          <p:cNvSpPr>
            <a:spLocks noChangeArrowheads="1"/>
          </p:cNvSpPr>
          <p:nvPr/>
        </p:nvSpPr>
        <p:spPr bwMode="auto">
          <a:xfrm>
            <a:off x="7164388" y="2420938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Data[0][0]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3" name="Rectangle 25"/>
          <p:cNvSpPr>
            <a:spLocks noChangeArrowheads="1"/>
          </p:cNvSpPr>
          <p:nvPr/>
        </p:nvSpPr>
        <p:spPr bwMode="auto">
          <a:xfrm>
            <a:off x="7164388" y="278765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Data[0][1]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7164388" y="31543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Data[0][2]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5" name="Rectangle 27"/>
          <p:cNvSpPr>
            <a:spLocks noChangeArrowheads="1"/>
          </p:cNvSpPr>
          <p:nvPr/>
        </p:nvSpPr>
        <p:spPr bwMode="auto">
          <a:xfrm>
            <a:off x="7164388" y="35226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Data[0][3]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7164388" y="38893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Data[1][0]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7" name="Rectangle 29"/>
          <p:cNvSpPr>
            <a:spLocks noChangeArrowheads="1"/>
          </p:cNvSpPr>
          <p:nvPr/>
        </p:nvSpPr>
        <p:spPr bwMode="auto">
          <a:xfrm>
            <a:off x="7164388" y="42592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…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8" name="Rectangle 30"/>
          <p:cNvSpPr>
            <a:spLocks noChangeArrowheads="1"/>
          </p:cNvSpPr>
          <p:nvPr/>
        </p:nvSpPr>
        <p:spPr bwMode="auto">
          <a:xfrm>
            <a:off x="7164388" y="46259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Data[4][0]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59" name="Rectangle 31"/>
          <p:cNvSpPr>
            <a:spLocks noChangeArrowheads="1"/>
          </p:cNvSpPr>
          <p:nvPr/>
        </p:nvSpPr>
        <p:spPr bwMode="auto">
          <a:xfrm>
            <a:off x="7164388" y="49942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Data[4][1]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60" name="Rectangle 32"/>
          <p:cNvSpPr>
            <a:spLocks noChangeArrowheads="1"/>
          </p:cNvSpPr>
          <p:nvPr/>
        </p:nvSpPr>
        <p:spPr bwMode="auto">
          <a:xfrm>
            <a:off x="7164388" y="5360988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Data[4][2]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7164388" y="572770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Data[4][3]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662562" name="Rectangle 34"/>
          <p:cNvSpPr>
            <a:spLocks noChangeArrowheads="1"/>
          </p:cNvSpPr>
          <p:nvPr/>
        </p:nvSpPr>
        <p:spPr bwMode="auto">
          <a:xfrm>
            <a:off x="4645025" y="19177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Comic Sans MS" panose="030F0902030302020204" pitchFamily="66" charset="0"/>
              </a:rPr>
              <a:t>内存位置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7164388" y="18446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Comic Sans MS" panose="030F0902030302020204" pitchFamily="66" charset="0"/>
              </a:rPr>
              <a:t>数组名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6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/>
      <p:bldP spid="662533" grpId="0" animBg="1"/>
      <p:bldP spid="662534" grpId="0" animBg="1"/>
      <p:bldP spid="662535" grpId="0" animBg="1"/>
      <p:bldP spid="662536" grpId="0" animBg="1"/>
      <p:bldP spid="662537" grpId="0" animBg="1"/>
      <p:bldP spid="662538" grpId="0" animBg="1"/>
      <p:bldP spid="662539" grpId="0" animBg="1"/>
      <p:bldP spid="662540" grpId="0" animBg="1"/>
      <p:bldP spid="662541" grpId="0" animBg="1"/>
      <p:bldP spid="662542" grpId="0"/>
      <p:bldP spid="662543" grpId="0"/>
      <p:bldP spid="662544" grpId="0"/>
      <p:bldP spid="662545" grpId="0"/>
      <p:bldP spid="662546" grpId="0"/>
      <p:bldP spid="662547" grpId="0"/>
      <p:bldP spid="662548" grpId="0"/>
      <p:bldP spid="662549" grpId="0"/>
      <p:bldP spid="662550" grpId="0"/>
      <p:bldP spid="662551" grpId="0"/>
      <p:bldP spid="662552" grpId="0"/>
      <p:bldP spid="662553" grpId="0"/>
      <p:bldP spid="662554" grpId="0"/>
      <p:bldP spid="662555" grpId="0"/>
      <p:bldP spid="662556" grpId="0"/>
      <p:bldP spid="662557" grpId="0"/>
      <p:bldP spid="662558" grpId="0"/>
      <p:bldP spid="662559" grpId="0"/>
      <p:bldP spid="662560" grpId="0"/>
      <p:bldP spid="662561" grpId="0"/>
      <p:bldP spid="662562" grpId="0"/>
      <p:bldP spid="6625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6571A62-EC51-4B4F-8E46-06F605A2C1FC}" type="datetime7">
              <a:rPr lang="zh-CN" altLang="en-US" smtClean="0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1C596CF5-CEBE-4CA6-AB92-52DD3C0FC174}" type="slidenum">
              <a:rPr lang="zh-CN" altLang="en-US" smtClean="0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itchFamily="2" charset="-122"/>
              </a:rPr>
              <a:t>4.1.3 Row and Column Major Mappings </a:t>
            </a:r>
            <a:endParaRPr lang="zh-CN" altLang="en-US" sz="2100">
              <a:ea typeface="宋体" pitchFamily="2" charset="-122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0975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采用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循序存储每行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的方式存储二维数组，称之为“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以行为主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” 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(Row-Major)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以列为主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” 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(Column-Major)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539750" y="3789363"/>
            <a:ext cx="143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latin typeface="宋体" pitchFamily="2" charset="-122"/>
              </a:rPr>
              <a:t>A[m][n]=</a:t>
            </a:r>
            <a:endParaRPr kumimoji="1" lang="en-US" altLang="zh-CN" sz="2400" b="1">
              <a:latin typeface="宋体" pitchFamily="2" charset="-122"/>
            </a:endParaRPr>
          </a:p>
        </p:txBody>
      </p:sp>
      <p:sp>
        <p:nvSpPr>
          <p:cNvPr id="664581" name="AutoShape 5"/>
          <p:cNvSpPr/>
          <p:nvPr/>
        </p:nvSpPr>
        <p:spPr bwMode="auto">
          <a:xfrm>
            <a:off x="1906588" y="3644900"/>
            <a:ext cx="76200" cy="990600"/>
          </a:xfrm>
          <a:prstGeom prst="leftBracket">
            <a:avLst>
              <a:gd name="adj" fmla="val 108333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4582" name="AutoShape 6"/>
          <p:cNvSpPr/>
          <p:nvPr/>
        </p:nvSpPr>
        <p:spPr bwMode="auto">
          <a:xfrm flipH="1">
            <a:off x="5722938" y="3644900"/>
            <a:ext cx="76200" cy="1066800"/>
          </a:xfrm>
          <a:prstGeom prst="leftBracket">
            <a:avLst>
              <a:gd name="adj" fmla="val 1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2051050" y="3429000"/>
            <a:ext cx="43926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a</a:t>
            </a:r>
            <a:r>
              <a:rPr kumimoji="1" lang="en-US" altLang="zh-CN" sz="2000" b="1" baseline="-25000">
                <a:latin typeface="宋体" pitchFamily="2" charset="-122"/>
              </a:rPr>
              <a:t>0,0 </a:t>
            </a:r>
            <a:r>
              <a:rPr kumimoji="1" lang="en-US" altLang="zh-CN" sz="2000" b="1">
                <a:latin typeface="宋体" pitchFamily="2" charset="-122"/>
              </a:rPr>
              <a:t>   a</a:t>
            </a:r>
            <a:r>
              <a:rPr kumimoji="1" lang="en-US" altLang="zh-CN" sz="2000" b="1" baseline="-25000">
                <a:latin typeface="宋体" pitchFamily="2" charset="-122"/>
              </a:rPr>
              <a:t>0,1     </a:t>
            </a:r>
            <a:r>
              <a:rPr kumimoji="1" lang="en-US" altLang="zh-CN" sz="2000" b="1">
                <a:latin typeface="宋体" pitchFamily="2" charset="-122"/>
              </a:rPr>
              <a:t>a</a:t>
            </a:r>
            <a:r>
              <a:rPr kumimoji="1" lang="en-US" altLang="zh-CN" sz="2000" b="1" baseline="-25000">
                <a:latin typeface="宋体" pitchFamily="2" charset="-122"/>
              </a:rPr>
              <a:t>0,2      </a:t>
            </a:r>
            <a:r>
              <a:rPr kumimoji="1" lang="en-US" altLang="zh-CN" sz="2000" b="1">
                <a:latin typeface="宋体" pitchFamily="2" charset="-122"/>
              </a:rPr>
              <a:t>… a</a:t>
            </a:r>
            <a:r>
              <a:rPr kumimoji="1" lang="en-US" altLang="zh-CN" sz="2000" b="1" baseline="-25000">
                <a:latin typeface="宋体" pitchFamily="2" charset="-122"/>
              </a:rPr>
              <a:t>0,n-1</a:t>
            </a:r>
            <a:endParaRPr kumimoji="1" lang="en-US" altLang="zh-CN" sz="2000" b="1" baseline="-25000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a</a:t>
            </a:r>
            <a:r>
              <a:rPr kumimoji="1" lang="en-US" altLang="zh-CN" sz="2000" b="1" baseline="-25000">
                <a:latin typeface="宋体" pitchFamily="2" charset="-122"/>
              </a:rPr>
              <a:t>1,0 </a:t>
            </a:r>
            <a:r>
              <a:rPr kumimoji="1" lang="en-US" altLang="zh-CN" sz="2000" b="1">
                <a:latin typeface="宋体" pitchFamily="2" charset="-122"/>
              </a:rPr>
              <a:t>   a</a:t>
            </a:r>
            <a:r>
              <a:rPr kumimoji="1" lang="en-US" altLang="zh-CN" sz="2000" b="1" baseline="-25000">
                <a:latin typeface="宋体" pitchFamily="2" charset="-122"/>
              </a:rPr>
              <a:t>1,1     </a:t>
            </a:r>
            <a:r>
              <a:rPr kumimoji="1" lang="en-US" altLang="zh-CN" sz="2000" b="1">
                <a:latin typeface="宋体" pitchFamily="2" charset="-122"/>
              </a:rPr>
              <a:t>a</a:t>
            </a:r>
            <a:r>
              <a:rPr kumimoji="1" lang="en-US" altLang="zh-CN" sz="2000" b="1" baseline="-25000">
                <a:latin typeface="宋体" pitchFamily="2" charset="-122"/>
              </a:rPr>
              <a:t>1,2      </a:t>
            </a:r>
            <a:r>
              <a:rPr kumimoji="1" lang="en-US" altLang="zh-CN" sz="2000" b="1">
                <a:latin typeface="宋体" pitchFamily="2" charset="-122"/>
              </a:rPr>
              <a:t>… a</a:t>
            </a:r>
            <a:r>
              <a:rPr kumimoji="1" lang="en-US" altLang="zh-CN" sz="2000" b="1" baseline="-25000">
                <a:latin typeface="宋体" pitchFamily="2" charset="-122"/>
              </a:rPr>
              <a:t>1,n-1</a:t>
            </a:r>
            <a:endParaRPr kumimoji="1" lang="en-US" altLang="zh-CN" sz="2000" b="1" baseline="-25000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┇      ┇    ┇         ┇</a:t>
            </a:r>
            <a:endParaRPr kumimoji="1" lang="en-US" altLang="zh-CN" sz="2000" b="1">
              <a:latin typeface="宋体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itchFamily="2" charset="-122"/>
              </a:rPr>
              <a:t>a</a:t>
            </a:r>
            <a:r>
              <a:rPr kumimoji="1" lang="en-US" altLang="zh-CN" sz="2000" b="1" baseline="-25000">
                <a:latin typeface="宋体" pitchFamily="2" charset="-122"/>
              </a:rPr>
              <a:t>m-1,0 </a:t>
            </a:r>
            <a:r>
              <a:rPr kumimoji="1" lang="en-US" altLang="zh-CN" sz="2000" b="1">
                <a:latin typeface="宋体" pitchFamily="2" charset="-122"/>
              </a:rPr>
              <a:t> a</a:t>
            </a:r>
            <a:r>
              <a:rPr kumimoji="1" lang="en-US" altLang="zh-CN" sz="2000" b="1" baseline="-25000">
                <a:latin typeface="宋体" pitchFamily="2" charset="-122"/>
              </a:rPr>
              <a:t>m-1,1   </a:t>
            </a:r>
            <a:r>
              <a:rPr kumimoji="1" lang="en-US" altLang="zh-CN" sz="2000" b="1">
                <a:latin typeface="宋体" pitchFamily="2" charset="-122"/>
              </a:rPr>
              <a:t>a</a:t>
            </a:r>
            <a:r>
              <a:rPr kumimoji="1" lang="en-US" altLang="zh-CN" sz="2000" b="1" baseline="-25000">
                <a:latin typeface="宋体" pitchFamily="2" charset="-122"/>
              </a:rPr>
              <a:t>m-1,2    </a:t>
            </a:r>
            <a:r>
              <a:rPr kumimoji="1" lang="en-US" altLang="zh-CN" sz="2000" b="1">
                <a:latin typeface="宋体" pitchFamily="2" charset="-122"/>
              </a:rPr>
              <a:t>… a</a:t>
            </a:r>
            <a:r>
              <a:rPr kumimoji="1" lang="en-US" altLang="zh-CN" sz="2000" b="1" baseline="-25000">
                <a:latin typeface="宋体" pitchFamily="2" charset="-122"/>
              </a:rPr>
              <a:t>m-1,n-1</a:t>
            </a:r>
            <a:endParaRPr kumimoji="1" lang="en-US" altLang="zh-CN" sz="2000" b="1" baseline="-25000">
              <a:latin typeface="宋体" pitchFamily="2" charset="-122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0" y="4868863"/>
            <a:ext cx="1192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A[m][n]=</a:t>
            </a:r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1116013" y="48688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(a</a:t>
            </a:r>
            <a:r>
              <a:rPr kumimoji="1" lang="en-US" altLang="zh-CN" b="1" baseline="-25000">
                <a:latin typeface="宋体" pitchFamily="2" charset="-122"/>
              </a:rPr>
              <a:t>00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01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02 </a:t>
            </a:r>
            <a:r>
              <a:rPr kumimoji="1" lang="en-US" altLang="zh-CN" b="1">
                <a:latin typeface="Times New Roman" panose="02020503050405090304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0,n-1</a:t>
            </a:r>
            <a:r>
              <a:rPr kumimoji="1" lang="en-US" altLang="zh-CN" b="1">
                <a:latin typeface="宋体" pitchFamily="2" charset="-122"/>
              </a:rPr>
              <a:t>),</a:t>
            </a:r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3249613" y="4868863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(a</a:t>
            </a:r>
            <a:r>
              <a:rPr kumimoji="1" lang="en-US" altLang="zh-CN" b="1" baseline="-25000">
                <a:latin typeface="宋体" pitchFamily="2" charset="-122"/>
              </a:rPr>
              <a:t>10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11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12 </a:t>
            </a:r>
            <a:r>
              <a:rPr kumimoji="1" lang="en-US" altLang="zh-CN" b="1">
                <a:latin typeface="Times New Roman" panose="02020503050405090304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1,n-1</a:t>
            </a:r>
            <a:r>
              <a:rPr kumimoji="1" lang="en-US" altLang="zh-CN" b="1">
                <a:latin typeface="宋体" pitchFamily="2" charset="-122"/>
              </a:rPr>
              <a:t>),</a:t>
            </a:r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5383213" y="479266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503050405090304" pitchFamily="18" charset="0"/>
              </a:rPr>
              <a:t>…</a:t>
            </a:r>
            <a:endParaRPr kumimoji="1" lang="en-US" altLang="zh-CN" sz="2400" b="1" baseline="-25000">
              <a:latin typeface="宋体" pitchFamily="2" charset="-122"/>
            </a:endParaRP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5688013" y="4868863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(a</a:t>
            </a:r>
            <a:r>
              <a:rPr kumimoji="1" lang="en-US" altLang="zh-CN" b="1" baseline="-25000">
                <a:latin typeface="宋体" pitchFamily="2" charset="-122"/>
              </a:rPr>
              <a:t>m-1,0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m-1,1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m-1,2 </a:t>
            </a:r>
            <a:r>
              <a:rPr kumimoji="1" lang="en-US" altLang="zh-CN" b="1">
                <a:latin typeface="Times New Roman" panose="02020503050405090304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m-1,n-1</a:t>
            </a:r>
            <a:r>
              <a:rPr kumimoji="1" lang="en-US" altLang="zh-CN" b="1">
                <a:latin typeface="宋体" pitchFamily="2" charset="-122"/>
              </a:rPr>
              <a:t>)</a:t>
            </a:r>
            <a:endParaRPr kumimoji="1" lang="en-US" altLang="zh-CN" b="1" baseline="-25000">
              <a:latin typeface="宋体" pitchFamily="2" charset="-122"/>
            </a:endParaRP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990600" y="482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</a:rPr>
              <a:t>(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64590" name="Rectangle 14"/>
          <p:cNvSpPr>
            <a:spLocks noChangeArrowheads="1"/>
          </p:cNvSpPr>
          <p:nvPr/>
        </p:nvSpPr>
        <p:spPr bwMode="auto">
          <a:xfrm>
            <a:off x="8556625" y="4848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</a:rPr>
              <a:t>)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64591" name="AutoShape 15"/>
          <p:cNvSpPr>
            <a:spLocks noChangeArrowheads="1"/>
          </p:cNvSpPr>
          <p:nvPr/>
        </p:nvSpPr>
        <p:spPr bwMode="auto">
          <a:xfrm>
            <a:off x="6732588" y="4292600"/>
            <a:ext cx="1655762" cy="358775"/>
          </a:xfrm>
          <a:prstGeom prst="wedgeRoundRectCallout">
            <a:avLst>
              <a:gd name="adj1" fmla="val -93241"/>
              <a:gd name="adj2" fmla="val 12743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行向量形式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64592" name="Rectangle 16"/>
          <p:cNvSpPr>
            <a:spLocks noChangeArrowheads="1"/>
          </p:cNvSpPr>
          <p:nvPr/>
        </p:nvSpPr>
        <p:spPr bwMode="auto">
          <a:xfrm>
            <a:off x="0" y="56610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A[m][n]=</a:t>
            </a:r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1143000" y="5661025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(a</a:t>
            </a:r>
            <a:r>
              <a:rPr kumimoji="1" lang="en-US" altLang="zh-CN" b="1" baseline="-25000">
                <a:latin typeface="宋体" pitchFamily="2" charset="-122"/>
              </a:rPr>
              <a:t>00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10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20 </a:t>
            </a:r>
            <a:r>
              <a:rPr kumimoji="1" lang="en-US" altLang="zh-CN" b="1">
                <a:latin typeface="Times New Roman" panose="02020503050405090304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m-1,0</a:t>
            </a:r>
            <a:r>
              <a:rPr kumimoji="1" lang="en-US" altLang="zh-CN" b="1">
                <a:latin typeface="宋体" pitchFamily="2" charset="-122"/>
              </a:rPr>
              <a:t>),</a:t>
            </a:r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276600" y="5661025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(a</a:t>
            </a:r>
            <a:r>
              <a:rPr kumimoji="1" lang="en-US" altLang="zh-CN" b="1" baseline="-25000">
                <a:latin typeface="宋体" pitchFamily="2" charset="-122"/>
              </a:rPr>
              <a:t>01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11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21 </a:t>
            </a:r>
            <a:r>
              <a:rPr kumimoji="1" lang="en-US" altLang="zh-CN" b="1">
                <a:latin typeface="Times New Roman" panose="02020503050405090304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m-1,1</a:t>
            </a:r>
            <a:r>
              <a:rPr kumimoji="1" lang="en-US" altLang="zh-CN" b="1">
                <a:latin typeface="宋体" pitchFamily="2" charset="-122"/>
              </a:rPr>
              <a:t>),</a:t>
            </a:r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5410200" y="55848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503050405090304" pitchFamily="18" charset="0"/>
              </a:rPr>
              <a:t>…</a:t>
            </a:r>
            <a:endParaRPr kumimoji="1" lang="en-US" altLang="zh-CN" sz="2400" b="1" baseline="-25000">
              <a:latin typeface="宋体" pitchFamily="2" charset="-122"/>
            </a:endParaRPr>
          </a:p>
        </p:txBody>
      </p:sp>
      <p:sp>
        <p:nvSpPr>
          <p:cNvPr id="664596" name="Rectangle 20"/>
          <p:cNvSpPr>
            <a:spLocks noChangeArrowheads="1"/>
          </p:cNvSpPr>
          <p:nvPr/>
        </p:nvSpPr>
        <p:spPr bwMode="auto">
          <a:xfrm>
            <a:off x="5715000" y="5661025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itchFamily="2" charset="-122"/>
              </a:rPr>
              <a:t>(a</a:t>
            </a:r>
            <a:r>
              <a:rPr kumimoji="1" lang="en-US" altLang="zh-CN" b="1" baseline="-25000">
                <a:latin typeface="宋体" pitchFamily="2" charset="-122"/>
              </a:rPr>
              <a:t>0,n-1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1,n-1 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2,n-1 </a:t>
            </a:r>
            <a:r>
              <a:rPr kumimoji="1" lang="en-US" altLang="zh-CN" b="1">
                <a:latin typeface="Times New Roman" panose="02020503050405090304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a</a:t>
            </a:r>
            <a:r>
              <a:rPr kumimoji="1" lang="en-US" altLang="zh-CN" b="1" baseline="-25000">
                <a:latin typeface="宋体" pitchFamily="2" charset="-122"/>
              </a:rPr>
              <a:t>m-1,n-1</a:t>
            </a:r>
            <a:r>
              <a:rPr kumimoji="1" lang="en-US" altLang="zh-CN" b="1">
                <a:latin typeface="宋体" pitchFamily="2" charset="-122"/>
              </a:rPr>
              <a:t>)</a:t>
            </a:r>
            <a:endParaRPr kumimoji="1" lang="en-US" altLang="zh-CN" b="1" baseline="-25000">
              <a:latin typeface="宋体" pitchFamily="2" charset="-122"/>
            </a:endParaRPr>
          </a:p>
        </p:txBody>
      </p:sp>
      <p:sp>
        <p:nvSpPr>
          <p:cNvPr id="664597" name="Rectangle 21"/>
          <p:cNvSpPr>
            <a:spLocks noChangeArrowheads="1"/>
          </p:cNvSpPr>
          <p:nvPr/>
        </p:nvSpPr>
        <p:spPr bwMode="auto">
          <a:xfrm>
            <a:off x="1017588" y="5618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</a:rPr>
              <a:t>(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8583613" y="5640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宋体" pitchFamily="2" charset="-122"/>
              </a:rPr>
              <a:t>)</a:t>
            </a:r>
            <a:endParaRPr kumimoji="1" lang="en-US" altLang="zh-CN" sz="2000" b="1">
              <a:latin typeface="宋体" pitchFamily="2" charset="-122"/>
            </a:endParaRPr>
          </a:p>
        </p:txBody>
      </p:sp>
      <p:sp>
        <p:nvSpPr>
          <p:cNvPr id="664599" name="AutoShape 23"/>
          <p:cNvSpPr>
            <a:spLocks noChangeArrowheads="1"/>
          </p:cNvSpPr>
          <p:nvPr/>
        </p:nvSpPr>
        <p:spPr bwMode="auto">
          <a:xfrm>
            <a:off x="6588125" y="5300663"/>
            <a:ext cx="1655763" cy="360362"/>
          </a:xfrm>
          <a:prstGeom prst="wedgeRoundRectCallout">
            <a:avLst>
              <a:gd name="adj1" fmla="val -85093"/>
              <a:gd name="adj2" fmla="val 7422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列向量形式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64600" name="AutoShape 24"/>
          <p:cNvSpPr>
            <a:spLocks noChangeArrowheads="1"/>
          </p:cNvSpPr>
          <p:nvPr/>
        </p:nvSpPr>
        <p:spPr bwMode="auto">
          <a:xfrm>
            <a:off x="6443663" y="3644900"/>
            <a:ext cx="1584325" cy="431800"/>
          </a:xfrm>
          <a:prstGeom prst="wedgeRoundRectCallout">
            <a:avLst>
              <a:gd name="adj1" fmla="val -85671"/>
              <a:gd name="adj2" fmla="val 22169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以行为主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664601" name="AutoShape 25"/>
          <p:cNvSpPr>
            <a:spLocks noChangeArrowheads="1"/>
          </p:cNvSpPr>
          <p:nvPr/>
        </p:nvSpPr>
        <p:spPr bwMode="auto">
          <a:xfrm>
            <a:off x="6877050" y="6092825"/>
            <a:ext cx="1584325" cy="431800"/>
          </a:xfrm>
          <a:prstGeom prst="wedgeRoundRectCallout">
            <a:avLst>
              <a:gd name="adj1" fmla="val -108315"/>
              <a:gd name="adj2" fmla="val -4926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804030504040204" pitchFamily="34" charset="0"/>
              </a:rPr>
              <a:t>以列为主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66458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75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400"/>
                            </p:stCondLst>
                            <p:childTnLst>
                              <p:par>
                                <p:cTn id="1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75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utoUpdateAnimBg="0"/>
      <p:bldP spid="664581" grpId="0" animBg="1"/>
      <p:bldP spid="664582" grpId="0" animBg="1"/>
      <p:bldP spid="664583" grpId="0" autoUpdateAnimBg="0"/>
      <p:bldP spid="664584" grpId="0" autoUpdateAnimBg="0"/>
      <p:bldP spid="664585" grpId="0" autoUpdateAnimBg="0"/>
      <p:bldP spid="664586" grpId="0" autoUpdateAnimBg="0"/>
      <p:bldP spid="664587" grpId="0" autoUpdateAnimBg="0"/>
      <p:bldP spid="664588" grpId="0" autoUpdateAnimBg="0"/>
      <p:bldP spid="664589" grpId="0" autoUpdateAnimBg="0"/>
      <p:bldP spid="664590" grpId="0" autoUpdateAnimBg="0"/>
      <p:bldP spid="664591" grpId="0" animBg="1"/>
      <p:bldP spid="664592" grpId="0" autoUpdateAnimBg="0"/>
      <p:bldP spid="664593" grpId="0" autoUpdateAnimBg="0"/>
      <p:bldP spid="664594" grpId="0" autoUpdateAnimBg="0"/>
      <p:bldP spid="664595" grpId="0" autoUpdateAnimBg="0"/>
      <p:bldP spid="664596" grpId="0" autoUpdateAnimBg="0"/>
      <p:bldP spid="664597" grpId="0" autoUpdateAnimBg="0"/>
      <p:bldP spid="664598" grpId="0" autoUpdateAnimBg="0"/>
      <p:bldP spid="664599" grpId="0" animBg="1"/>
      <p:bldP spid="664600" grpId="0" animBg="1"/>
      <p:bldP spid="6646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076BF69-540A-4D6D-8F12-DCEB11794EFF}" type="datetime7">
              <a:rPr lang="zh-CN" altLang="en-US" smtClean="0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82B2546-FDDA-4241-992D-55F342005337}" type="slidenum">
              <a:rPr lang="zh-CN" altLang="en-US" smtClean="0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itchFamily="2" charset="-122"/>
              </a:rPr>
              <a:t>4.1.3 Row and Column Major Mappings </a:t>
            </a:r>
            <a:endParaRPr lang="zh-CN" altLang="en-US" sz="2100">
              <a:ea typeface="宋体" pitchFamily="2" charset="-122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71638"/>
            <a:ext cx="8032750" cy="41370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二维数组中，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: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数组的第一个元素位置为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，每个元素占用的空间为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M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，每一行元素的个数为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R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列数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，每一列元素的个数为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行数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以行为主：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Data[i][j]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的内存位置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=X+[ </a:t>
            </a:r>
            <a:r>
              <a:rPr lang="en-US" altLang="zh-CN" dirty="0">
                <a:solidFill>
                  <a:srgbClr val="FF0066"/>
                </a:solidFill>
                <a:latin typeface="Comic Sans MS" panose="030F0902030302020204" pitchFamily="66" charset="0"/>
                <a:ea typeface="宋体" pitchFamily="2" charset="-122"/>
              </a:rPr>
              <a:t>(i*R)+j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 ]*M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以列为主：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Data[i][j]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的内存位置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=X+[ </a:t>
            </a:r>
            <a:r>
              <a:rPr lang="en-US" altLang="zh-CN" dirty="0">
                <a:solidFill>
                  <a:srgbClr val="FF0066"/>
                </a:solidFill>
                <a:latin typeface="Comic Sans MS" panose="030F0902030302020204" pitchFamily="66" charset="0"/>
                <a:ea typeface="宋体" pitchFamily="2" charset="-122"/>
              </a:rPr>
              <a:t>(j*C)+i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 ]*M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666628" name="AutoShape 4"/>
          <p:cNvSpPr>
            <a:spLocks noChangeArrowheads="1"/>
          </p:cNvSpPr>
          <p:nvPr/>
        </p:nvSpPr>
        <p:spPr bwMode="auto">
          <a:xfrm>
            <a:off x="6732588" y="3103563"/>
            <a:ext cx="2016125" cy="649287"/>
          </a:xfrm>
          <a:prstGeom prst="wedgeRoundRectCallout">
            <a:avLst>
              <a:gd name="adj1" fmla="val -92046"/>
              <a:gd name="adj2" fmla="val 109903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LOC(i,j)=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Comic Sans MS" panose="030F0902030302020204" pitchFamily="66" charset="0"/>
              </a:rPr>
              <a:t>行*列数</a:t>
            </a:r>
            <a:r>
              <a:rPr kumimoji="1" lang="en-US" altLang="zh-CN" sz="2000" b="1">
                <a:latin typeface="Comic Sans MS" panose="030F0902030302020204" pitchFamily="66" charset="0"/>
              </a:rPr>
              <a:t>+</a:t>
            </a:r>
            <a:r>
              <a:rPr kumimoji="1" lang="zh-CN" altLang="en-US" sz="2000" b="1">
                <a:latin typeface="Comic Sans MS" panose="030F0902030302020204" pitchFamily="66" charset="0"/>
              </a:rPr>
              <a:t>列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  <p:sp>
        <p:nvSpPr>
          <p:cNvPr id="666629" name="AutoShape 5"/>
          <p:cNvSpPr>
            <a:spLocks noChangeArrowheads="1"/>
          </p:cNvSpPr>
          <p:nvPr/>
        </p:nvSpPr>
        <p:spPr bwMode="auto">
          <a:xfrm>
            <a:off x="6804025" y="5876925"/>
            <a:ext cx="1871663" cy="719138"/>
          </a:xfrm>
          <a:prstGeom prst="wedgeRoundRectCallout">
            <a:avLst>
              <a:gd name="adj1" fmla="val -103861"/>
              <a:gd name="adj2" fmla="val -80241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mic Sans MS" panose="030F0902030302020204" pitchFamily="66" charset="0"/>
              </a:rPr>
              <a:t>LOC(i,j)=</a:t>
            </a:r>
            <a:endParaRPr kumimoji="1" lang="en-US" altLang="zh-CN" sz="2000" b="1">
              <a:latin typeface="Comic Sans MS" panose="030F0902030302020204" pitchFamily="66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Comic Sans MS" panose="030F0902030302020204" pitchFamily="66" charset="0"/>
              </a:rPr>
              <a:t>列*行数</a:t>
            </a:r>
            <a:r>
              <a:rPr kumimoji="1" lang="en-US" altLang="zh-CN" sz="2000" b="1">
                <a:latin typeface="Comic Sans MS" panose="030F0902030302020204" pitchFamily="66" charset="0"/>
              </a:rPr>
              <a:t>+</a:t>
            </a:r>
            <a:r>
              <a:rPr kumimoji="1" lang="zh-CN" altLang="en-US" sz="2000" b="1">
                <a:latin typeface="Comic Sans MS" panose="030F0902030302020204" pitchFamily="66" charset="0"/>
              </a:rPr>
              <a:t>行</a:t>
            </a:r>
            <a:endParaRPr kumimoji="1" lang="zh-CN" altLang="en-US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 animBg="1"/>
      <p:bldP spid="666629" grpId="0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19691</Words>
  <Application>WPS 演示</Application>
  <PresentationFormat>全屏显示(4:3)</PresentationFormat>
  <Paragraphs>1632</Paragraphs>
  <Slides>54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Arial</vt:lpstr>
      <vt:lpstr>方正书宋_GBK</vt:lpstr>
      <vt:lpstr>Wingdings</vt:lpstr>
      <vt:lpstr>宋体</vt:lpstr>
      <vt:lpstr>汉仪书宋二KW</vt:lpstr>
      <vt:lpstr>Times New Roman</vt:lpstr>
      <vt:lpstr>Webdings</vt:lpstr>
      <vt:lpstr>Comic Sans MS</vt:lpstr>
      <vt:lpstr>Tahoma</vt:lpstr>
      <vt:lpstr>Microsoft Yahei</vt:lpstr>
      <vt:lpstr>Thonburi</vt:lpstr>
      <vt:lpstr>楷体_GB2312</vt:lpstr>
      <vt:lpstr>汉仪楷体简</vt:lpstr>
      <vt:lpstr>华文中宋</vt:lpstr>
      <vt:lpstr>微软雅黑</vt:lpstr>
      <vt:lpstr>汉仪旗黑</vt:lpstr>
      <vt:lpstr>宋体</vt:lpstr>
      <vt:lpstr>Arial Unicode MS</vt:lpstr>
      <vt:lpstr>宋体-简</vt:lpstr>
      <vt:lpstr>苹方-简</vt:lpstr>
      <vt:lpstr>Watermark</vt:lpstr>
      <vt:lpstr>第四章 数组和矩阵</vt:lpstr>
      <vt:lpstr>Chapter4 Arrays and Matrices</vt:lpstr>
      <vt:lpstr>4.1	Arrays</vt:lpstr>
      <vt:lpstr>4.1.1  ADT</vt:lpstr>
      <vt:lpstr>PowerPoint 演示文稿</vt:lpstr>
      <vt:lpstr>4.1.3 Row and Column Major Mappings </vt:lpstr>
      <vt:lpstr>4.1.3 Row and Column Major Mappings </vt:lpstr>
      <vt:lpstr>4.1.3 Row and Column Major Mappings </vt:lpstr>
      <vt:lpstr>4.1.3 Row and Column Major Mappings </vt:lpstr>
      <vt:lpstr>PowerPoint 演示文稿</vt:lpstr>
      <vt:lpstr>4.1.4 The Class Array 1D</vt:lpstr>
      <vt:lpstr>4.1.4 The Class Array 1D</vt:lpstr>
      <vt:lpstr>4.1.4 The Class Array 1D</vt:lpstr>
      <vt:lpstr>4.1.4 The Class Array 1D</vt:lpstr>
      <vt:lpstr>4.1.4 The Class Array 1D</vt:lpstr>
      <vt:lpstr>4.1.4 The Class Array 1D</vt:lpstr>
      <vt:lpstr>4.1.4 The Class Array 1D</vt:lpstr>
      <vt:lpstr>4.1.5 The Class Array 2D</vt:lpstr>
      <vt:lpstr>4.2	 Matrices</vt:lpstr>
      <vt:lpstr>4.2.1 Definitions and Operations</vt:lpstr>
      <vt:lpstr>4.2.2 The Class Matrix</vt:lpstr>
      <vt:lpstr>4.2.2 The Class Matrix</vt:lpstr>
      <vt:lpstr>4.2.2 The Class Matrix</vt:lpstr>
      <vt:lpstr>4.2.2 The Class Matrix</vt:lpstr>
      <vt:lpstr>4.2.2 The Class Matrix</vt:lpstr>
      <vt:lpstr>4.2.2 The Class Matrix</vt:lpstr>
      <vt:lpstr>4.3	 Special Matrices</vt:lpstr>
      <vt:lpstr>4.3.2 Diagonal Matrices</vt:lpstr>
      <vt:lpstr>4.3.2 Diagonal Matrices</vt:lpstr>
      <vt:lpstr>4.3.3 Tridiagonal Matrices</vt:lpstr>
      <vt:lpstr>4.3.3 Tridiagonal Matrices</vt:lpstr>
      <vt:lpstr>4.3.3 Tridiagonal Matrices</vt:lpstr>
      <vt:lpstr>PowerPoint 演示文稿</vt:lpstr>
      <vt:lpstr>4.3.4 Triangular Matrices</vt:lpstr>
      <vt:lpstr>4.3.4 Triangular Matrices</vt:lpstr>
      <vt:lpstr>4.3.5 Symmetric Matrices</vt:lpstr>
      <vt:lpstr>练习：</vt:lpstr>
      <vt:lpstr>4.4 Sparse Matrices</vt:lpstr>
      <vt:lpstr>4.4.1 Motivation</vt:lpstr>
      <vt:lpstr>4.4.2 Array Representation</vt:lpstr>
      <vt:lpstr>4.4.2 Array Representation</vt:lpstr>
      <vt:lpstr>4.4.2 Array Representation</vt:lpstr>
      <vt:lpstr>4.4.2 Array Representation</vt:lpstr>
      <vt:lpstr>4.4.2 Array Representation</vt:lpstr>
      <vt:lpstr>4.4.2 Array Representation</vt:lpstr>
      <vt:lpstr>4.4.2 Array Representation</vt:lpstr>
      <vt:lpstr>4.4.3 Linked Representation</vt:lpstr>
      <vt:lpstr>4.4.3 Linked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319</cp:revision>
  <dcterms:created xsi:type="dcterms:W3CDTF">2021-10-14T07:02:14Z</dcterms:created>
  <dcterms:modified xsi:type="dcterms:W3CDTF">2021-10-14T07:02:14Z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